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8"/>
  </p:notesMasterIdLst>
  <p:handoutMasterIdLst>
    <p:handoutMasterId r:id="rId69"/>
  </p:handoutMasterIdLst>
  <p:sldIdLst>
    <p:sldId id="256" r:id="rId3"/>
    <p:sldId id="258" r:id="rId4"/>
    <p:sldId id="268" r:id="rId5"/>
    <p:sldId id="269" r:id="rId6"/>
    <p:sldId id="270" r:id="rId7"/>
    <p:sldId id="279" r:id="rId8"/>
    <p:sldId id="271" r:id="rId9"/>
    <p:sldId id="278" r:id="rId10"/>
    <p:sldId id="273" r:id="rId11"/>
    <p:sldId id="280" r:id="rId12"/>
    <p:sldId id="320" r:id="rId13"/>
    <p:sldId id="327" r:id="rId14"/>
    <p:sldId id="346" r:id="rId15"/>
    <p:sldId id="380" r:id="rId16"/>
    <p:sldId id="381" r:id="rId17"/>
    <p:sldId id="368" r:id="rId18"/>
    <p:sldId id="377" r:id="rId19"/>
    <p:sldId id="369" r:id="rId20"/>
    <p:sldId id="378" r:id="rId21"/>
    <p:sldId id="379" r:id="rId22"/>
    <p:sldId id="370" r:id="rId23"/>
    <p:sldId id="364" r:id="rId24"/>
    <p:sldId id="365"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281" r:id="rId38"/>
    <p:sldId id="333" r:id="rId39"/>
    <p:sldId id="334" r:id="rId40"/>
    <p:sldId id="335" r:id="rId41"/>
    <p:sldId id="338" r:id="rId42"/>
    <p:sldId id="336" r:id="rId43"/>
    <p:sldId id="337" r:id="rId44"/>
    <p:sldId id="339" r:id="rId45"/>
    <p:sldId id="340" r:id="rId46"/>
    <p:sldId id="341" r:id="rId47"/>
    <p:sldId id="342" r:id="rId48"/>
    <p:sldId id="287" r:id="rId49"/>
    <p:sldId id="343" r:id="rId50"/>
    <p:sldId id="344" r:id="rId51"/>
    <p:sldId id="325" r:id="rId52"/>
    <p:sldId id="312" r:id="rId53"/>
    <p:sldId id="313" r:id="rId54"/>
    <p:sldId id="314" r:id="rId55"/>
    <p:sldId id="315" r:id="rId56"/>
    <p:sldId id="316" r:id="rId57"/>
    <p:sldId id="345" r:id="rId58"/>
    <p:sldId id="285" r:id="rId59"/>
    <p:sldId id="399" r:id="rId60"/>
    <p:sldId id="398" r:id="rId61"/>
    <p:sldId id="277" r:id="rId62"/>
    <p:sldId id="276" r:id="rId63"/>
    <p:sldId id="274" r:id="rId64"/>
    <p:sldId id="383" r:id="rId65"/>
    <p:sldId id="382" r:id="rId66"/>
    <p:sldId id="396" r:id="rId6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1" d="100"/>
          <a:sy n="61" d="100"/>
        </p:scale>
        <p:origin x="-11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400F36E0-22F7-5F40-BC4A-874197664CB1}" type="datetime1">
              <a:rPr lang="en-GB" smtClean="0"/>
              <a:t>21/01/2013</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r>
              <a:rPr lang="en-US" smtClean="0"/>
              <a:t>Topic 7</a:t>
            </a: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802258AE-CEE7-A64D-A5F8-31ABC38F4DFE}" type="slidenum">
              <a:rPr lang="en-US" smtClean="0"/>
              <a:t>‹#›</a:t>
            </a:fld>
            <a:endParaRPr lang="en-US"/>
          </a:p>
        </p:txBody>
      </p:sp>
    </p:spTree>
    <p:extLst>
      <p:ext uri="{BB962C8B-B14F-4D97-AF65-F5344CB8AC3E}">
        <p14:creationId xmlns:p14="http://schemas.microsoft.com/office/powerpoint/2010/main" val="4443462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7F9B2D1-496A-744D-869B-5797569352CD}" type="datetime1">
              <a:rPr lang="en-GB" smtClean="0"/>
              <a:t>21/01/2013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r>
              <a:rPr lang="en-US" smtClean="0"/>
              <a:t>Topic 7</a:t>
            </a: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C4C60D0-FE46-744B-904D-1B0A452708C2}" type="slidenum">
              <a:rPr lang="en-US" smtClean="0"/>
              <a:t>‹#›</a:t>
            </a:fld>
            <a:endParaRPr lang="en-US"/>
          </a:p>
        </p:txBody>
      </p:sp>
    </p:spTree>
    <p:extLst>
      <p:ext uri="{BB962C8B-B14F-4D97-AF65-F5344CB8AC3E}">
        <p14:creationId xmlns:p14="http://schemas.microsoft.com/office/powerpoint/2010/main" val="4022030506"/>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charset="0"/>
                <a:ea typeface="ＭＳ Ｐゴシック" charset="0"/>
                <a:cs typeface="ＭＳ Ｐゴシック" charset="0"/>
              </a:defRPr>
            </a:lvl1pPr>
            <a:lvl2pPr marL="37931725" indent="-37474525" defTabSz="9239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E76F6C39-4009-5B48-927E-0DF3D3454454}" type="slidenum">
              <a:rPr lang="en-US" sz="1200"/>
              <a:pPr/>
              <a:t>1</a:t>
            </a:fld>
            <a:endParaRPr lang="en-US" sz="120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key insight in this paper.</a:t>
            </a:r>
            <a:endParaRPr lang="en-US" dirty="0"/>
          </a:p>
        </p:txBody>
      </p:sp>
      <p:sp>
        <p:nvSpPr>
          <p:cNvPr id="4" name="Slide Number Placeholder 3"/>
          <p:cNvSpPr>
            <a:spLocks noGrp="1"/>
          </p:cNvSpPr>
          <p:nvPr>
            <p:ph type="sldNum" sz="quarter" idx="10"/>
          </p:nvPr>
        </p:nvSpPr>
        <p:spPr/>
        <p:txBody>
          <a:bodyPr/>
          <a:lstStyle/>
          <a:p>
            <a:fld id="{84A85876-3009-8342-B406-0B5641E56367}" type="slidenum">
              <a:rPr lang="en-US" smtClean="0"/>
              <a:pPr/>
              <a:t>33</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32513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B31C7A9-B23E-9042-8D33-45495B7C9FCF}" type="slidenum">
              <a:rPr lang="en-US" sz="1200">
                <a:latin typeface="Calibri"/>
              </a:rPr>
              <a:pPr/>
              <a:t>34</a:t>
            </a:fld>
            <a:endParaRPr lang="en-US" sz="1200" dirty="0">
              <a:latin typeface="Calibri"/>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a:t>
            </a:r>
            <a:r>
              <a:rPr lang="en-US" baseline="0" dirty="0" smtClean="0">
                <a:ea typeface="ＭＳ Ｐゴシック" charset="0"/>
                <a:cs typeface="ＭＳ Ｐゴシック" charset="0"/>
              </a:rPr>
              <a:t> challenging part is to do congestion control. The same group did congestion control for MPTCP which won the best paper award at NSDI 2011</a:t>
            </a:r>
            <a:endParaRPr lang="en-US" dirty="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56AEC69-9786-7C4A-A17E-61B565E47FAD}" type="slidenum">
              <a:rPr lang="en-US" sz="1200">
                <a:latin typeface="Calibri"/>
              </a:rPr>
              <a:pPr/>
              <a:t>35</a:t>
            </a:fld>
            <a:endParaRPr lang="en-US" sz="1200" dirty="0">
              <a:latin typeface="Calibri"/>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100" dirty="0"/>
          </a:p>
        </p:txBody>
      </p:sp>
      <p:sp>
        <p:nvSpPr>
          <p:cNvPr id="4" name="Slide Number Placeholder 3"/>
          <p:cNvSpPr>
            <a:spLocks noGrp="1"/>
          </p:cNvSpPr>
          <p:nvPr>
            <p:ph type="sldNum" sz="quarter" idx="10"/>
          </p:nvPr>
        </p:nvSpPr>
        <p:spPr/>
        <p:txBody>
          <a:bodyPr/>
          <a:lstStyle/>
          <a:p>
            <a:fld id="{F773ADE2-9696-4B95-B3B1-6221442BE86C}" type="slidenum">
              <a:rPr lang="en-US" smtClean="0"/>
              <a:pPr/>
              <a:t>36</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results from this</a:t>
            </a:r>
            <a:r>
              <a:rPr lang="en-US" baseline="0" dirty="0" smtClean="0"/>
              <a:t> paper are from prolonged flows.</a:t>
            </a:r>
            <a:endParaRPr lang="en-US" dirty="0"/>
          </a:p>
        </p:txBody>
      </p:sp>
      <p:sp>
        <p:nvSpPr>
          <p:cNvPr id="4" name="Slide Number Placeholder 3"/>
          <p:cNvSpPr>
            <a:spLocks noGrp="1"/>
          </p:cNvSpPr>
          <p:nvPr>
            <p:ph type="sldNum" sz="quarter" idx="10"/>
          </p:nvPr>
        </p:nvSpPr>
        <p:spPr/>
        <p:txBody>
          <a:bodyPr/>
          <a:lstStyle/>
          <a:p>
            <a:fld id="{84A85876-3009-8342-B406-0B5641E56367}" type="slidenum">
              <a:rPr lang="en-US" smtClean="0"/>
              <a:pPr/>
              <a:t>37</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4134944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this mean there is no need for load balancing schemes?</a:t>
            </a:r>
            <a:endParaRPr lang="en-US" dirty="0"/>
          </a:p>
        </p:txBody>
      </p:sp>
      <p:sp>
        <p:nvSpPr>
          <p:cNvPr id="4" name="Slide Number Placeholder 3"/>
          <p:cNvSpPr>
            <a:spLocks noGrp="1"/>
          </p:cNvSpPr>
          <p:nvPr>
            <p:ph type="sldNum" sz="quarter" idx="10"/>
          </p:nvPr>
        </p:nvSpPr>
        <p:spPr/>
        <p:txBody>
          <a:bodyPr/>
          <a:lstStyle/>
          <a:p>
            <a:fld id="{84A85876-3009-8342-B406-0B5641E56367}" type="slidenum">
              <a:rPr lang="en-US" smtClean="0"/>
              <a:pPr/>
              <a:t>38</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2210316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148F0A-C7F4-4BE0-BEF0-AD48828C41B1}" type="slidenum">
              <a:rPr lang="en-US" smtClean="0">
                <a:solidFill>
                  <a:prstClr val="black"/>
                </a:solidFill>
              </a:rPr>
              <a:pPr/>
              <a:t>41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Topic 7</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49C169-2663-40F3-AD18-B9929CC3E1C3}" type="slidenum">
              <a:rPr lang="en-US" smtClean="0"/>
              <a:pPr/>
              <a:t>46</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0" baseline="0" dirty="0" smtClean="0"/>
          </a:p>
        </p:txBody>
      </p:sp>
      <p:sp>
        <p:nvSpPr>
          <p:cNvPr id="4" name="Slide Number Placeholder 3"/>
          <p:cNvSpPr>
            <a:spLocks noGrp="1"/>
          </p:cNvSpPr>
          <p:nvPr>
            <p:ph type="sldNum" sz="quarter" idx="10"/>
          </p:nvPr>
        </p:nvSpPr>
        <p:spPr/>
        <p:txBody>
          <a:bodyPr/>
          <a:lstStyle/>
          <a:p>
            <a:fld id="{3849C169-2663-40F3-AD18-B9929CC3E1C3}" type="slidenum">
              <a:rPr lang="en-US" smtClean="0"/>
              <a:pPr/>
              <a:t>47</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849C169-2663-40F3-AD18-B9929CC3E1C3}" type="slidenum">
              <a:rPr lang="en-US" smtClean="0"/>
              <a:pPr/>
              <a:t>48</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i="1">
                <a:solidFill>
                  <a:schemeClr val="tx1"/>
                </a:solidFill>
                <a:latin typeface="Comic Sans MS" charset="0"/>
                <a:ea typeface="ＭＳ Ｐゴシック" charset="0"/>
                <a:cs typeface="ＭＳ Ｐゴシック" charset="0"/>
              </a:defRPr>
            </a:lvl1pPr>
            <a:lvl2pPr marL="35879619" indent="-35447153" defTabSz="914485">
              <a:defRPr sz="2300" i="1">
                <a:solidFill>
                  <a:schemeClr val="tx1"/>
                </a:solidFill>
                <a:latin typeface="Comic Sans MS" charset="0"/>
                <a:ea typeface="ＭＳ Ｐゴシック" charset="0"/>
              </a:defRPr>
            </a:lvl2pPr>
            <a:lvl3pPr>
              <a:defRPr sz="2300" i="1">
                <a:solidFill>
                  <a:schemeClr val="tx1"/>
                </a:solidFill>
                <a:latin typeface="Comic Sans MS" charset="0"/>
                <a:ea typeface="ＭＳ Ｐゴシック" charset="0"/>
              </a:defRPr>
            </a:lvl3pPr>
            <a:lvl4pPr>
              <a:defRPr sz="2300" i="1">
                <a:solidFill>
                  <a:schemeClr val="tx1"/>
                </a:solidFill>
                <a:latin typeface="Comic Sans MS" charset="0"/>
                <a:ea typeface="ＭＳ Ｐゴシック" charset="0"/>
              </a:defRPr>
            </a:lvl4pPr>
            <a:lvl5pPr>
              <a:defRPr sz="2300" i="1">
                <a:solidFill>
                  <a:schemeClr val="tx1"/>
                </a:solidFill>
                <a:latin typeface="Comic Sans MS" charset="0"/>
                <a:ea typeface="ＭＳ Ｐゴシック" charset="0"/>
              </a:defRPr>
            </a:lvl5pPr>
            <a:lvl6pPr marL="432465" eaLnBrk="0" fontAlgn="base" hangingPunct="0">
              <a:spcBef>
                <a:spcPct val="0"/>
              </a:spcBef>
              <a:spcAft>
                <a:spcPct val="0"/>
              </a:spcAft>
              <a:defRPr sz="2300" i="1">
                <a:solidFill>
                  <a:schemeClr val="tx1"/>
                </a:solidFill>
                <a:latin typeface="Comic Sans MS" charset="0"/>
                <a:ea typeface="ＭＳ Ｐゴシック" charset="0"/>
              </a:defRPr>
            </a:lvl6pPr>
            <a:lvl7pPr marL="864931" eaLnBrk="0" fontAlgn="base" hangingPunct="0">
              <a:spcBef>
                <a:spcPct val="0"/>
              </a:spcBef>
              <a:spcAft>
                <a:spcPct val="0"/>
              </a:spcAft>
              <a:defRPr sz="2300" i="1">
                <a:solidFill>
                  <a:schemeClr val="tx1"/>
                </a:solidFill>
                <a:latin typeface="Comic Sans MS" charset="0"/>
                <a:ea typeface="ＭＳ Ｐゴシック" charset="0"/>
              </a:defRPr>
            </a:lvl7pPr>
            <a:lvl8pPr marL="1297396" eaLnBrk="0" fontAlgn="base" hangingPunct="0">
              <a:spcBef>
                <a:spcPct val="0"/>
              </a:spcBef>
              <a:spcAft>
                <a:spcPct val="0"/>
              </a:spcAft>
              <a:defRPr sz="2300" i="1">
                <a:solidFill>
                  <a:schemeClr val="tx1"/>
                </a:solidFill>
                <a:latin typeface="Comic Sans MS" charset="0"/>
                <a:ea typeface="ＭＳ Ｐゴシック" charset="0"/>
              </a:defRPr>
            </a:lvl8pPr>
            <a:lvl9pPr marL="1729862" eaLnBrk="0" fontAlgn="base" hangingPunct="0">
              <a:spcBef>
                <a:spcPct val="0"/>
              </a:spcBef>
              <a:spcAft>
                <a:spcPct val="0"/>
              </a:spcAft>
              <a:defRPr sz="2300" i="1">
                <a:solidFill>
                  <a:schemeClr val="tx1"/>
                </a:solidFill>
                <a:latin typeface="Comic Sans MS" charset="0"/>
                <a:ea typeface="ＭＳ Ｐゴシック" charset="0"/>
              </a:defRPr>
            </a:lvl9pPr>
          </a:lstStyle>
          <a:p>
            <a:fld id="{FEA9E382-1304-0F43-A721-029A2D88D249}" type="slidenum">
              <a:rPr lang="en-US" sz="1100" i="0">
                <a:latin typeface="Times New Roman" charset="0"/>
              </a:rPr>
              <a:pPr/>
              <a:t>2</a:t>
            </a:fld>
            <a:endParaRPr lang="en-US" sz="1100" i="0">
              <a:latin typeface="Times New Roman"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013EB6A-3CF2-174C-BC9F-974D56F3733B}" type="slidenum">
              <a:rPr lang="en-US" sz="1200">
                <a:latin typeface="Calibri"/>
              </a:rPr>
              <a:pPr/>
              <a:t>49</a:t>
            </a:fld>
            <a:endParaRPr lang="en-US" sz="1200" dirty="0">
              <a:latin typeface="Calibri"/>
            </a:endParaRPr>
          </a:p>
        </p:txBody>
      </p:sp>
      <p:sp>
        <p:nvSpPr>
          <p:cNvPr id="20483" name="Slide Image Placeholder 1"/>
          <p:cNvSpPr>
            <a:spLocks noGrp="1" noRot="1" noChangeAspect="1"/>
          </p:cNvSpPr>
          <p:nvPr>
            <p:ph type="sldImg"/>
          </p:nvPr>
        </p:nvSpPr>
        <p:spPr>
          <a:solidFill>
            <a:srgbClr val="FFFFFF"/>
          </a:solidFill>
          <a:ln/>
        </p:spPr>
      </p:sp>
      <p:sp>
        <p:nvSpPr>
          <p:cNvPr id="20484" name="Notes Placeholder 2"/>
          <p:cNvSpPr>
            <a:spLocks noGrp="1"/>
          </p:cNvSpPr>
          <p:nvPr>
            <p:ph type="body" idx="1"/>
          </p:nvPr>
        </p:nvSpPr>
        <p:spPr>
          <a:xfrm>
            <a:off x="914400" y="3257550"/>
            <a:ext cx="7315200" cy="3086100"/>
          </a:xfrm>
          <a:solidFill>
            <a:srgbClr val="FFFFFF"/>
          </a:solidFill>
          <a:ln>
            <a:solidFill>
              <a:srgbClr val="000000"/>
            </a:solidFill>
          </a:ln>
        </p:spPr>
        <p:txBody>
          <a:bodyPr/>
          <a:lstStyle/>
          <a:p>
            <a:pPr defTabSz="457200" eaLnBrk="1" hangingPunct="1">
              <a:spcBef>
                <a:spcPct val="0"/>
              </a:spcBef>
            </a:pPr>
            <a:endParaRPr lang="en-US" dirty="0">
              <a:ea typeface="ＭＳ Ｐゴシック" charset="0"/>
              <a:cs typeface="ＭＳ Ｐゴシック" charset="0"/>
            </a:endParaRPr>
          </a:p>
        </p:txBody>
      </p:sp>
      <p:sp>
        <p:nvSpPr>
          <p:cNvPr id="20485" name="Slide Number Placeholder 3"/>
          <p:cNvSpPr txBox="1">
            <a:spLocks noGrp="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0F736AC-8F7B-EA41-842F-D97261CEAF98}" type="slidenum">
              <a:rPr lang="en-US" sz="1200">
                <a:latin typeface="Calibri" charset="0"/>
              </a:rPr>
              <a:pPr algn="r" eaLnBrk="1" hangingPunct="1"/>
              <a:t>49</a:t>
            </a:fld>
            <a:endParaRPr lang="en-US" sz="1200">
              <a:latin typeface="Calibri"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5A1C836-5D0A-5240-A2A8-98C850EA6312}" type="slidenum">
              <a:rPr lang="zh-CN" altLang="en-US">
                <a:solidFill>
                  <a:prstClr val="black"/>
                </a:solidFill>
              </a:rPr>
              <a:pPr/>
              <a:t>51</a:t>
            </a:fld>
            <a:endParaRPr lang="en-US" altLang="zh-CN">
              <a:solidFill>
                <a:prstClr val="black"/>
              </a:solidFill>
            </a:endParaRPr>
          </a:p>
        </p:txBody>
      </p:sp>
      <p:sp>
        <p:nvSpPr>
          <p:cNvPr id="29698"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29699" name="Notes Placeholder 2"/>
          <p:cNvSpPr>
            <a:spLocks noGrp="1"/>
          </p:cNvSpPr>
          <p:nvPr>
            <p:ph type="body" idx="1"/>
          </p:nvPr>
        </p:nvSpPr>
        <p:spPr>
          <a:xfrm>
            <a:off x="1219200" y="3257550"/>
            <a:ext cx="6705600" cy="3086100"/>
          </a:xfrm>
        </p:spPr>
        <p:txBody>
          <a:bodyPr lIns="91432" tIns="45717" rIns="91432" bIns="45717"/>
          <a:lstStyle/>
          <a:p>
            <a:pPr marL="228600" indent="-228600"/>
            <a:endParaRPr lang="en-US" altLang="zh-CN">
              <a:ea typeface="宋体" charset="0"/>
              <a:cs typeface="宋体" charset="0"/>
            </a:endParaRPr>
          </a:p>
        </p:txBody>
      </p:sp>
      <p:sp>
        <p:nvSpPr>
          <p:cNvPr id="29700" name="Slide Number Placeholder 3"/>
          <p:cNvSpPr txBox="1">
            <a:spLocks noGrp="1"/>
          </p:cNvSpPr>
          <p:nvPr/>
        </p:nvSpPr>
        <p:spPr bwMode="auto">
          <a:xfrm>
            <a:off x="5080000" y="6467475"/>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nchor="b"/>
          <a:lstStyle>
            <a:lvl1pPr>
              <a:defRPr>
                <a:solidFill>
                  <a:schemeClr val="tx1"/>
                </a:solidFill>
                <a:latin typeface="Arial" charset="0"/>
                <a:ea typeface="ＭＳ Ｐゴシック" charset="0"/>
              </a:defRPr>
            </a:lvl1pPr>
            <a:lvl2pPr marL="728663" indent="-279400">
              <a:defRPr>
                <a:solidFill>
                  <a:schemeClr val="tx1"/>
                </a:solidFill>
                <a:latin typeface="Arial" charset="0"/>
                <a:ea typeface="ＭＳ Ｐゴシック" charset="0"/>
              </a:defRPr>
            </a:lvl2pPr>
            <a:lvl3pPr marL="1122363" indent="-225425">
              <a:defRPr>
                <a:solidFill>
                  <a:schemeClr val="tx1"/>
                </a:solidFill>
                <a:latin typeface="Arial" charset="0"/>
                <a:ea typeface="ＭＳ Ｐゴシック" charset="0"/>
              </a:defRPr>
            </a:lvl3pPr>
            <a:lvl4pPr marL="1570038" indent="-223838">
              <a:defRPr>
                <a:solidFill>
                  <a:schemeClr val="tx1"/>
                </a:solidFill>
                <a:latin typeface="Arial" charset="0"/>
                <a:ea typeface="ＭＳ Ｐゴシック" charset="0"/>
              </a:defRPr>
            </a:lvl4pPr>
            <a:lvl5pPr marL="2019300" indent="-225425">
              <a:defRPr>
                <a:solidFill>
                  <a:schemeClr val="tx1"/>
                </a:solidFill>
                <a:latin typeface="Arial" charset="0"/>
                <a:ea typeface="ＭＳ Ｐゴシック" charset="0"/>
              </a:defRPr>
            </a:lvl5pPr>
            <a:lvl6pPr marL="2476500" indent="-225425" fontAlgn="base">
              <a:spcBef>
                <a:spcPct val="0"/>
              </a:spcBef>
              <a:spcAft>
                <a:spcPct val="0"/>
              </a:spcAft>
              <a:defRPr>
                <a:solidFill>
                  <a:schemeClr val="tx1"/>
                </a:solidFill>
                <a:latin typeface="Arial" charset="0"/>
                <a:ea typeface="ＭＳ Ｐゴシック" charset="0"/>
              </a:defRPr>
            </a:lvl6pPr>
            <a:lvl7pPr marL="2933700" indent="-225425" fontAlgn="base">
              <a:spcBef>
                <a:spcPct val="0"/>
              </a:spcBef>
              <a:spcAft>
                <a:spcPct val="0"/>
              </a:spcAft>
              <a:defRPr>
                <a:solidFill>
                  <a:schemeClr val="tx1"/>
                </a:solidFill>
                <a:latin typeface="Arial" charset="0"/>
                <a:ea typeface="ＭＳ Ｐゴシック" charset="0"/>
              </a:defRPr>
            </a:lvl7pPr>
            <a:lvl8pPr marL="3390900" indent="-225425" fontAlgn="base">
              <a:spcBef>
                <a:spcPct val="0"/>
              </a:spcBef>
              <a:spcAft>
                <a:spcPct val="0"/>
              </a:spcAft>
              <a:defRPr>
                <a:solidFill>
                  <a:schemeClr val="tx1"/>
                </a:solidFill>
                <a:latin typeface="Arial" charset="0"/>
                <a:ea typeface="ＭＳ Ｐゴシック" charset="0"/>
              </a:defRPr>
            </a:lvl8pPr>
            <a:lvl9pPr marL="3848100" indent="-225425" fontAlgn="base">
              <a:spcBef>
                <a:spcPct val="0"/>
              </a:spcBef>
              <a:spcAft>
                <a:spcPct val="0"/>
              </a:spcAft>
              <a:defRPr>
                <a:solidFill>
                  <a:schemeClr val="tx1"/>
                </a:solidFill>
                <a:latin typeface="Arial" charset="0"/>
                <a:ea typeface="ＭＳ Ｐゴシック" charset="0"/>
              </a:defRPr>
            </a:lvl9pPr>
          </a:lstStyle>
          <a:p>
            <a:pPr algn="r" defTabSz="914400" eaLnBrk="0" fontAlgn="base" hangingPunct="0">
              <a:spcBef>
                <a:spcPct val="0"/>
              </a:spcBef>
              <a:spcAft>
                <a:spcPct val="0"/>
              </a:spcAft>
            </a:pPr>
            <a:fld id="{1832D51E-517B-E743-9317-4480CAED821D}" type="slidenum">
              <a:rPr lang="zh-CN" altLang="en-US" sz="1200" smtClean="0">
                <a:solidFill>
                  <a:prstClr val="black"/>
                </a:solidFill>
                <a:latin typeface="Times New Roman" charset="0"/>
                <a:ea typeface="宋体" charset="0"/>
                <a:cs typeface="宋体" charset="0"/>
              </a:rPr>
              <a:pPr algn="r" defTabSz="914400" eaLnBrk="0" fontAlgn="base" hangingPunct="0">
                <a:spcBef>
                  <a:spcPct val="0"/>
                </a:spcBef>
                <a:spcAft>
                  <a:spcPct val="0"/>
                </a:spcAft>
              </a:pPr>
              <a:t>51</a:t>
            </a:fld>
            <a:endParaRPr lang="en-US" altLang="zh-CN" sz="1200" smtClean="0">
              <a:solidFill>
                <a:prstClr val="black"/>
              </a:solidFill>
              <a:latin typeface="Times New Roman" charset="0"/>
              <a:ea typeface="宋体" charset="0"/>
              <a:cs typeface="宋体"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EBB5F5C-F525-534A-BC3B-2D9460EF5363}" type="slidenum">
              <a:rPr lang="zh-CN" altLang="en-US">
                <a:solidFill>
                  <a:prstClr val="black"/>
                </a:solidFill>
              </a:rPr>
              <a:pPr/>
              <a:t>52</a:t>
            </a:fld>
            <a:endParaRPr lang="en-US" altLang="zh-CN">
              <a:solidFill>
                <a:prstClr val="black"/>
              </a:solidFill>
            </a:endParaRPr>
          </a:p>
        </p:txBody>
      </p:sp>
      <p:sp>
        <p:nvSpPr>
          <p:cNvPr id="31746"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31747" name="Notes Placeholder 2"/>
          <p:cNvSpPr>
            <a:spLocks noGrp="1"/>
          </p:cNvSpPr>
          <p:nvPr>
            <p:ph type="body" idx="1"/>
          </p:nvPr>
        </p:nvSpPr>
        <p:spPr/>
        <p:txBody>
          <a:bodyPr/>
          <a:lstStyle/>
          <a:p>
            <a:pPr marL="228600" indent="-228600">
              <a:spcBef>
                <a:spcPct val="0"/>
              </a:spcBef>
              <a:buFontTx/>
              <a:buAutoNum type="arabicPeriod"/>
            </a:pPr>
            <a:endParaRPr lang="en-US" altLang="zh-CN">
              <a:ea typeface="宋体" charset="0"/>
              <a:cs typeface="宋体" charset="0"/>
            </a:endParaRPr>
          </a:p>
        </p:txBody>
      </p:sp>
      <p:sp>
        <p:nvSpPr>
          <p:cNvPr id="31748" name="Slide Number Placeholder 3"/>
          <p:cNvSpPr txBox="1">
            <a:spLocks noGrp="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pPr>
            <a:fld id="{CFD1B6EE-46F2-3B45-AB49-1BA696BE75D3}" type="slidenum">
              <a:rPr lang="zh-CN" altLang="en-US" sz="1200" smtClean="0">
                <a:solidFill>
                  <a:prstClr val="black"/>
                </a:solidFill>
                <a:latin typeface="Calibri" charset="0"/>
                <a:ea typeface="宋体" charset="0"/>
                <a:cs typeface="宋体" charset="0"/>
              </a:rPr>
              <a:pPr algn="r" defTabSz="914400" fontAlgn="base">
                <a:spcBef>
                  <a:spcPct val="0"/>
                </a:spcBef>
                <a:spcAft>
                  <a:spcPct val="0"/>
                </a:spcAft>
              </a:pPr>
              <a:t>52</a:t>
            </a:fld>
            <a:endParaRPr lang="en-US" altLang="zh-CN" sz="1200" smtClean="0">
              <a:solidFill>
                <a:prstClr val="black"/>
              </a:solidFill>
              <a:latin typeface="Calibri" charset="0"/>
              <a:ea typeface="宋体" charset="0"/>
              <a:cs typeface="宋体"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09A1261-1173-1245-90EB-5EFCBEBC389D}" type="slidenum">
              <a:rPr lang="zh-CN" altLang="en-US">
                <a:solidFill>
                  <a:prstClr val="black"/>
                </a:solidFill>
              </a:rPr>
              <a:pPr/>
              <a:t>53</a:t>
            </a:fld>
            <a:endParaRPr lang="en-US" altLang="zh-CN">
              <a:solidFill>
                <a:prstClr val="black"/>
              </a:solidFill>
            </a:endParaRPr>
          </a:p>
        </p:txBody>
      </p:sp>
      <p:sp>
        <p:nvSpPr>
          <p:cNvPr id="35842"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3" name="Notes Placeholder 2"/>
          <p:cNvSpPr>
            <a:spLocks noGrp="1"/>
          </p:cNvSpPr>
          <p:nvPr>
            <p:ph type="body" idx="1"/>
          </p:nvPr>
        </p:nvSpPr>
        <p:spPr>
          <a:xfrm>
            <a:off x="1219200" y="3257550"/>
            <a:ext cx="6705600" cy="3086100"/>
          </a:xfrm>
        </p:spPr>
        <p:txBody>
          <a:bodyPr lIns="91432" tIns="45717" rIns="91432" bIns="45717"/>
          <a:lstStyle/>
          <a:p>
            <a:pPr>
              <a:lnSpc>
                <a:spcPct val="90000"/>
              </a:lnSpc>
            </a:pPr>
            <a:endParaRPr lang="en-US" altLang="zh-CN">
              <a:ea typeface="宋体" charset="0"/>
              <a:cs typeface="宋体" charset="0"/>
            </a:endParaRPr>
          </a:p>
        </p:txBody>
      </p:sp>
      <p:sp>
        <p:nvSpPr>
          <p:cNvPr id="35844" name="Slide Number Placeholder 3"/>
          <p:cNvSpPr txBox="1">
            <a:spLocks noGrp="1"/>
          </p:cNvSpPr>
          <p:nvPr/>
        </p:nvSpPr>
        <p:spPr bwMode="auto">
          <a:xfrm>
            <a:off x="5080000" y="6467475"/>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nchor="b"/>
          <a:lstStyle>
            <a:lvl1pPr>
              <a:defRPr>
                <a:solidFill>
                  <a:schemeClr val="tx1"/>
                </a:solidFill>
                <a:latin typeface="Arial" charset="0"/>
                <a:ea typeface="ＭＳ Ｐゴシック" charset="0"/>
              </a:defRPr>
            </a:lvl1pPr>
            <a:lvl2pPr marL="728663" indent="-279400">
              <a:defRPr>
                <a:solidFill>
                  <a:schemeClr val="tx1"/>
                </a:solidFill>
                <a:latin typeface="Arial" charset="0"/>
                <a:ea typeface="ＭＳ Ｐゴシック" charset="0"/>
              </a:defRPr>
            </a:lvl2pPr>
            <a:lvl3pPr marL="1122363" indent="-225425">
              <a:defRPr>
                <a:solidFill>
                  <a:schemeClr val="tx1"/>
                </a:solidFill>
                <a:latin typeface="Arial" charset="0"/>
                <a:ea typeface="ＭＳ Ｐゴシック" charset="0"/>
              </a:defRPr>
            </a:lvl3pPr>
            <a:lvl4pPr marL="1570038" indent="-223838">
              <a:defRPr>
                <a:solidFill>
                  <a:schemeClr val="tx1"/>
                </a:solidFill>
                <a:latin typeface="Arial" charset="0"/>
                <a:ea typeface="ＭＳ Ｐゴシック" charset="0"/>
              </a:defRPr>
            </a:lvl4pPr>
            <a:lvl5pPr marL="2019300" indent="-225425">
              <a:defRPr>
                <a:solidFill>
                  <a:schemeClr val="tx1"/>
                </a:solidFill>
                <a:latin typeface="Arial" charset="0"/>
                <a:ea typeface="ＭＳ Ｐゴシック" charset="0"/>
              </a:defRPr>
            </a:lvl5pPr>
            <a:lvl6pPr marL="2476500" indent="-225425" fontAlgn="base">
              <a:spcBef>
                <a:spcPct val="0"/>
              </a:spcBef>
              <a:spcAft>
                <a:spcPct val="0"/>
              </a:spcAft>
              <a:defRPr>
                <a:solidFill>
                  <a:schemeClr val="tx1"/>
                </a:solidFill>
                <a:latin typeface="Arial" charset="0"/>
                <a:ea typeface="ＭＳ Ｐゴシック" charset="0"/>
              </a:defRPr>
            </a:lvl6pPr>
            <a:lvl7pPr marL="2933700" indent="-225425" fontAlgn="base">
              <a:spcBef>
                <a:spcPct val="0"/>
              </a:spcBef>
              <a:spcAft>
                <a:spcPct val="0"/>
              </a:spcAft>
              <a:defRPr>
                <a:solidFill>
                  <a:schemeClr val="tx1"/>
                </a:solidFill>
                <a:latin typeface="Arial" charset="0"/>
                <a:ea typeface="ＭＳ Ｐゴシック" charset="0"/>
              </a:defRPr>
            </a:lvl7pPr>
            <a:lvl8pPr marL="3390900" indent="-225425" fontAlgn="base">
              <a:spcBef>
                <a:spcPct val="0"/>
              </a:spcBef>
              <a:spcAft>
                <a:spcPct val="0"/>
              </a:spcAft>
              <a:defRPr>
                <a:solidFill>
                  <a:schemeClr val="tx1"/>
                </a:solidFill>
                <a:latin typeface="Arial" charset="0"/>
                <a:ea typeface="ＭＳ Ｐゴシック" charset="0"/>
              </a:defRPr>
            </a:lvl8pPr>
            <a:lvl9pPr marL="3848100" indent="-225425" fontAlgn="base">
              <a:spcBef>
                <a:spcPct val="0"/>
              </a:spcBef>
              <a:spcAft>
                <a:spcPct val="0"/>
              </a:spcAft>
              <a:defRPr>
                <a:solidFill>
                  <a:schemeClr val="tx1"/>
                </a:solidFill>
                <a:latin typeface="Arial" charset="0"/>
                <a:ea typeface="ＭＳ Ｐゴシック" charset="0"/>
              </a:defRPr>
            </a:lvl9pPr>
          </a:lstStyle>
          <a:p>
            <a:pPr algn="r" defTabSz="914400" eaLnBrk="0" fontAlgn="base" hangingPunct="0">
              <a:spcBef>
                <a:spcPct val="0"/>
              </a:spcBef>
              <a:spcAft>
                <a:spcPct val="0"/>
              </a:spcAft>
            </a:pPr>
            <a:fld id="{FF4F5832-E295-BD41-933A-137C3F890109}" type="slidenum">
              <a:rPr lang="zh-CN" altLang="en-US" sz="1200" smtClean="0">
                <a:solidFill>
                  <a:prstClr val="black"/>
                </a:solidFill>
                <a:latin typeface="Times New Roman" charset="0"/>
                <a:ea typeface="宋体" charset="0"/>
                <a:cs typeface="宋体" charset="0"/>
              </a:rPr>
              <a:pPr algn="r" defTabSz="914400" eaLnBrk="0" fontAlgn="base" hangingPunct="0">
                <a:spcBef>
                  <a:spcPct val="0"/>
                </a:spcBef>
                <a:spcAft>
                  <a:spcPct val="0"/>
                </a:spcAft>
              </a:pPr>
              <a:t>53</a:t>
            </a:fld>
            <a:endParaRPr lang="en-US" altLang="zh-CN" sz="1200" smtClean="0">
              <a:solidFill>
                <a:prstClr val="black"/>
              </a:solidFill>
              <a:latin typeface="Times New Roman" charset="0"/>
              <a:ea typeface="宋体" charset="0"/>
              <a:cs typeface="宋体"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16285E-ADE3-1344-BB45-C29E3EEC83D6}" type="slidenum">
              <a:rPr lang="zh-CN" altLang="en-US">
                <a:solidFill>
                  <a:prstClr val="black"/>
                </a:solidFill>
              </a:rPr>
              <a:pPr/>
              <a:t>54</a:t>
            </a:fld>
            <a:endParaRPr lang="en-US" altLang="zh-CN">
              <a:solidFill>
                <a:prstClr val="black"/>
              </a:solidFill>
            </a:endParaRPr>
          </a:p>
        </p:txBody>
      </p:sp>
      <p:sp>
        <p:nvSpPr>
          <p:cNvPr id="39938" name="Rectangle 1031"/>
          <p:cNvSpPr txBox="1">
            <a:spLocks noGrp="1" noChangeArrowheads="1"/>
          </p:cNvSpPr>
          <p:nvPr/>
        </p:nvSpPr>
        <p:spPr bwMode="auto">
          <a:xfrm>
            <a:off x="5080000" y="6467475"/>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nchor="b"/>
          <a:lstStyle>
            <a:lvl1pPr>
              <a:defRPr>
                <a:solidFill>
                  <a:schemeClr val="tx1"/>
                </a:solidFill>
                <a:latin typeface="Arial" charset="0"/>
                <a:ea typeface="ＭＳ Ｐゴシック" charset="0"/>
              </a:defRPr>
            </a:lvl1pPr>
            <a:lvl2pPr marL="728663" indent="-279400">
              <a:defRPr>
                <a:solidFill>
                  <a:schemeClr val="tx1"/>
                </a:solidFill>
                <a:latin typeface="Arial" charset="0"/>
                <a:ea typeface="ＭＳ Ｐゴシック" charset="0"/>
              </a:defRPr>
            </a:lvl2pPr>
            <a:lvl3pPr marL="1122363" indent="-225425">
              <a:defRPr>
                <a:solidFill>
                  <a:schemeClr val="tx1"/>
                </a:solidFill>
                <a:latin typeface="Arial" charset="0"/>
                <a:ea typeface="ＭＳ Ｐゴシック" charset="0"/>
              </a:defRPr>
            </a:lvl3pPr>
            <a:lvl4pPr marL="1570038" indent="-223838">
              <a:defRPr>
                <a:solidFill>
                  <a:schemeClr val="tx1"/>
                </a:solidFill>
                <a:latin typeface="Arial" charset="0"/>
                <a:ea typeface="ＭＳ Ｐゴシック" charset="0"/>
              </a:defRPr>
            </a:lvl4pPr>
            <a:lvl5pPr marL="2019300" indent="-225425">
              <a:defRPr>
                <a:solidFill>
                  <a:schemeClr val="tx1"/>
                </a:solidFill>
                <a:latin typeface="Arial" charset="0"/>
                <a:ea typeface="ＭＳ Ｐゴシック" charset="0"/>
              </a:defRPr>
            </a:lvl5pPr>
            <a:lvl6pPr marL="2476500" indent="-225425" fontAlgn="base">
              <a:spcBef>
                <a:spcPct val="0"/>
              </a:spcBef>
              <a:spcAft>
                <a:spcPct val="0"/>
              </a:spcAft>
              <a:defRPr>
                <a:solidFill>
                  <a:schemeClr val="tx1"/>
                </a:solidFill>
                <a:latin typeface="Arial" charset="0"/>
                <a:ea typeface="ＭＳ Ｐゴシック" charset="0"/>
              </a:defRPr>
            </a:lvl6pPr>
            <a:lvl7pPr marL="2933700" indent="-225425" fontAlgn="base">
              <a:spcBef>
                <a:spcPct val="0"/>
              </a:spcBef>
              <a:spcAft>
                <a:spcPct val="0"/>
              </a:spcAft>
              <a:defRPr>
                <a:solidFill>
                  <a:schemeClr val="tx1"/>
                </a:solidFill>
                <a:latin typeface="Arial" charset="0"/>
                <a:ea typeface="ＭＳ Ｐゴシック" charset="0"/>
              </a:defRPr>
            </a:lvl7pPr>
            <a:lvl8pPr marL="3390900" indent="-225425" fontAlgn="base">
              <a:spcBef>
                <a:spcPct val="0"/>
              </a:spcBef>
              <a:spcAft>
                <a:spcPct val="0"/>
              </a:spcAft>
              <a:defRPr>
                <a:solidFill>
                  <a:schemeClr val="tx1"/>
                </a:solidFill>
                <a:latin typeface="Arial" charset="0"/>
                <a:ea typeface="ＭＳ Ｐゴシック" charset="0"/>
              </a:defRPr>
            </a:lvl8pPr>
            <a:lvl9pPr marL="3848100" indent="-225425" fontAlgn="base">
              <a:spcBef>
                <a:spcPct val="0"/>
              </a:spcBef>
              <a:spcAft>
                <a:spcPct val="0"/>
              </a:spcAft>
              <a:defRPr>
                <a:solidFill>
                  <a:schemeClr val="tx1"/>
                </a:solidFill>
                <a:latin typeface="Arial" charset="0"/>
                <a:ea typeface="ＭＳ Ｐゴシック" charset="0"/>
              </a:defRPr>
            </a:lvl9pPr>
          </a:lstStyle>
          <a:p>
            <a:pPr algn="r" defTabSz="914400" eaLnBrk="0" fontAlgn="base" hangingPunct="0">
              <a:spcBef>
                <a:spcPct val="0"/>
              </a:spcBef>
              <a:spcAft>
                <a:spcPct val="0"/>
              </a:spcAft>
            </a:pPr>
            <a:fld id="{FC51A702-2805-E246-9D49-BD041F5B1678}" type="slidenum">
              <a:rPr lang="zh-CN" altLang="en-US" sz="1200" smtClean="0">
                <a:solidFill>
                  <a:prstClr val="black"/>
                </a:solidFill>
                <a:latin typeface="Times New Roman" charset="0"/>
                <a:ea typeface="宋体" charset="0"/>
                <a:cs typeface="宋体" charset="0"/>
              </a:rPr>
              <a:pPr algn="r" defTabSz="914400" eaLnBrk="0" fontAlgn="base" hangingPunct="0">
                <a:spcBef>
                  <a:spcPct val="0"/>
                </a:spcBef>
                <a:spcAft>
                  <a:spcPct val="0"/>
                </a:spcAft>
              </a:pPr>
              <a:t>54</a:t>
            </a:fld>
            <a:endParaRPr lang="en-US" altLang="zh-CN" sz="1200" smtClean="0">
              <a:solidFill>
                <a:prstClr val="black"/>
              </a:solidFill>
              <a:latin typeface="Times New Roman" charset="0"/>
              <a:ea typeface="宋体" charset="0"/>
              <a:cs typeface="宋体" charset="0"/>
            </a:endParaRPr>
          </a:p>
        </p:txBody>
      </p:sp>
      <p:sp>
        <p:nvSpPr>
          <p:cNvPr id="399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40" name="Rectangle 3"/>
          <p:cNvSpPr>
            <a:spLocks noGrp="1" noChangeArrowheads="1"/>
          </p:cNvSpPr>
          <p:nvPr>
            <p:ph type="body" idx="1"/>
          </p:nvPr>
        </p:nvSpPr>
        <p:spPr>
          <a:xfrm>
            <a:off x="1219200" y="3257550"/>
            <a:ext cx="6705600" cy="3086100"/>
          </a:xfrm>
        </p:spPr>
        <p:txBody>
          <a:bodyPr lIns="91432" tIns="45717" rIns="91432" bIns="45717"/>
          <a:lstStyle/>
          <a:p>
            <a:endParaRPr lang="en-US" altLang="zh-CN">
              <a:ea typeface="宋体" charset="0"/>
              <a:cs typeface="宋体"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EDA34C-825F-934B-BD11-B60012272E9E}" type="slidenum">
              <a:rPr lang="zh-CN" altLang="en-US">
                <a:solidFill>
                  <a:prstClr val="black"/>
                </a:solidFill>
              </a:rPr>
              <a:pPr/>
              <a:t>55</a:t>
            </a:fld>
            <a:endParaRPr lang="en-US" altLang="zh-CN">
              <a:solidFill>
                <a:prstClr val="black"/>
              </a:solidFill>
            </a:endParaRPr>
          </a:p>
        </p:txBody>
      </p:sp>
      <p:sp>
        <p:nvSpPr>
          <p:cNvPr id="44034"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44035" name="Notes Placeholder 2"/>
          <p:cNvSpPr>
            <a:spLocks noGrp="1"/>
          </p:cNvSpPr>
          <p:nvPr>
            <p:ph type="body" idx="1"/>
          </p:nvPr>
        </p:nvSpPr>
        <p:spPr>
          <a:xfrm>
            <a:off x="1219200" y="3257550"/>
            <a:ext cx="6705600" cy="3086100"/>
          </a:xfrm>
        </p:spPr>
        <p:txBody>
          <a:bodyPr lIns="91432" tIns="45717" rIns="91432" bIns="45717"/>
          <a:lstStyle/>
          <a:p>
            <a:endParaRPr lang="en-US" altLang="zh-CN">
              <a:ea typeface="宋体" charset="0"/>
              <a:cs typeface="宋体" charset="0"/>
            </a:endParaRPr>
          </a:p>
        </p:txBody>
      </p:sp>
      <p:sp>
        <p:nvSpPr>
          <p:cNvPr id="44036" name="Slide Number Placeholder 3"/>
          <p:cNvSpPr txBox="1">
            <a:spLocks noGrp="1"/>
          </p:cNvSpPr>
          <p:nvPr/>
        </p:nvSpPr>
        <p:spPr bwMode="auto">
          <a:xfrm>
            <a:off x="5080000" y="6467475"/>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nchor="b"/>
          <a:lstStyle>
            <a:lvl1pPr>
              <a:defRPr>
                <a:solidFill>
                  <a:schemeClr val="tx1"/>
                </a:solidFill>
                <a:latin typeface="Arial" charset="0"/>
                <a:ea typeface="ＭＳ Ｐゴシック" charset="0"/>
              </a:defRPr>
            </a:lvl1pPr>
            <a:lvl2pPr marL="728663" indent="-279400">
              <a:defRPr>
                <a:solidFill>
                  <a:schemeClr val="tx1"/>
                </a:solidFill>
                <a:latin typeface="Arial" charset="0"/>
                <a:ea typeface="ＭＳ Ｐゴシック" charset="0"/>
              </a:defRPr>
            </a:lvl2pPr>
            <a:lvl3pPr marL="1122363" indent="-225425">
              <a:defRPr>
                <a:solidFill>
                  <a:schemeClr val="tx1"/>
                </a:solidFill>
                <a:latin typeface="Arial" charset="0"/>
                <a:ea typeface="ＭＳ Ｐゴシック" charset="0"/>
              </a:defRPr>
            </a:lvl3pPr>
            <a:lvl4pPr marL="1570038" indent="-223838">
              <a:defRPr>
                <a:solidFill>
                  <a:schemeClr val="tx1"/>
                </a:solidFill>
                <a:latin typeface="Arial" charset="0"/>
                <a:ea typeface="ＭＳ Ｐゴシック" charset="0"/>
              </a:defRPr>
            </a:lvl4pPr>
            <a:lvl5pPr marL="2019300" indent="-225425">
              <a:defRPr>
                <a:solidFill>
                  <a:schemeClr val="tx1"/>
                </a:solidFill>
                <a:latin typeface="Arial" charset="0"/>
                <a:ea typeface="ＭＳ Ｐゴシック" charset="0"/>
              </a:defRPr>
            </a:lvl5pPr>
            <a:lvl6pPr marL="2476500" indent="-225425" fontAlgn="base">
              <a:spcBef>
                <a:spcPct val="0"/>
              </a:spcBef>
              <a:spcAft>
                <a:spcPct val="0"/>
              </a:spcAft>
              <a:defRPr>
                <a:solidFill>
                  <a:schemeClr val="tx1"/>
                </a:solidFill>
                <a:latin typeface="Arial" charset="0"/>
                <a:ea typeface="ＭＳ Ｐゴシック" charset="0"/>
              </a:defRPr>
            </a:lvl6pPr>
            <a:lvl7pPr marL="2933700" indent="-225425" fontAlgn="base">
              <a:spcBef>
                <a:spcPct val="0"/>
              </a:spcBef>
              <a:spcAft>
                <a:spcPct val="0"/>
              </a:spcAft>
              <a:defRPr>
                <a:solidFill>
                  <a:schemeClr val="tx1"/>
                </a:solidFill>
                <a:latin typeface="Arial" charset="0"/>
                <a:ea typeface="ＭＳ Ｐゴシック" charset="0"/>
              </a:defRPr>
            </a:lvl7pPr>
            <a:lvl8pPr marL="3390900" indent="-225425" fontAlgn="base">
              <a:spcBef>
                <a:spcPct val="0"/>
              </a:spcBef>
              <a:spcAft>
                <a:spcPct val="0"/>
              </a:spcAft>
              <a:defRPr>
                <a:solidFill>
                  <a:schemeClr val="tx1"/>
                </a:solidFill>
                <a:latin typeface="Arial" charset="0"/>
                <a:ea typeface="ＭＳ Ｐゴシック" charset="0"/>
              </a:defRPr>
            </a:lvl8pPr>
            <a:lvl9pPr marL="3848100" indent="-225425" fontAlgn="base">
              <a:spcBef>
                <a:spcPct val="0"/>
              </a:spcBef>
              <a:spcAft>
                <a:spcPct val="0"/>
              </a:spcAft>
              <a:defRPr>
                <a:solidFill>
                  <a:schemeClr val="tx1"/>
                </a:solidFill>
                <a:latin typeface="Arial" charset="0"/>
                <a:ea typeface="ＭＳ Ｐゴシック" charset="0"/>
              </a:defRPr>
            </a:lvl9pPr>
          </a:lstStyle>
          <a:p>
            <a:pPr algn="r" defTabSz="914400" eaLnBrk="0" fontAlgn="base" hangingPunct="0">
              <a:spcBef>
                <a:spcPct val="0"/>
              </a:spcBef>
              <a:spcAft>
                <a:spcPct val="0"/>
              </a:spcAft>
            </a:pPr>
            <a:fld id="{A5C88C27-1EA8-E944-A792-ED441F15407D}" type="slidenum">
              <a:rPr lang="zh-CN" altLang="en-US" sz="1200" smtClean="0">
                <a:solidFill>
                  <a:prstClr val="black"/>
                </a:solidFill>
                <a:latin typeface="Times New Roman" charset="0"/>
                <a:ea typeface="宋体" charset="0"/>
                <a:cs typeface="宋体" charset="0"/>
              </a:rPr>
              <a:pPr algn="r" defTabSz="914400" eaLnBrk="0" fontAlgn="base" hangingPunct="0">
                <a:spcBef>
                  <a:spcPct val="0"/>
                </a:spcBef>
                <a:spcAft>
                  <a:spcPct val="0"/>
                </a:spcAft>
              </a:pPr>
              <a:t>55</a:t>
            </a:fld>
            <a:endParaRPr lang="en-US" altLang="zh-CN" sz="1200" smtClean="0">
              <a:solidFill>
                <a:prstClr val="black"/>
              </a:solidFill>
              <a:latin typeface="Times New Roman" charset="0"/>
              <a:ea typeface="宋体" charset="0"/>
              <a:cs typeface="宋体"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B57212-76E5-6B49-B6BF-EBBDA4FCCEB0}" type="slidenum">
              <a:rPr lang="en-US" smtClean="0"/>
              <a:t>56</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4159837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502E73-A7E1-4F65-ADB3-B217DE0A4612}" type="slidenum">
              <a:rPr lang="en-GB" smtClean="0"/>
              <a:pPr/>
              <a:t>57</a:t>
            </a:fld>
            <a:endParaRPr lang="en-GB"/>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3323871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2"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Today</a:t>
            </a:r>
            <a:r>
              <a:rPr lang="ja-JP" altLang="en-US" sz="2200" dirty="0" smtClean="0">
                <a:latin typeface="Calibri"/>
                <a:ea typeface="+mn-ea"/>
                <a:cs typeface="Lucida Grande" charset="0"/>
                <a:sym typeface="Lucida Grande" charset="0"/>
              </a:rPr>
              <a:t>’</a:t>
            </a:r>
            <a:r>
              <a:rPr lang="en-US" sz="2200" dirty="0" smtClean="0">
                <a:latin typeface="Lucida Grande" charset="0"/>
                <a:ea typeface="+mn-ea"/>
                <a:cs typeface="Lucida Grande" charset="0"/>
                <a:sym typeface="Lucida Grande" charset="0"/>
              </a:rPr>
              <a:t>s system--</a:t>
            </a:r>
          </a:p>
          <a:p>
            <a:pPr eaLnBrk="1" fontAlgn="auto" hangingPunct="1">
              <a:spcBef>
                <a:spcPts val="0"/>
              </a:spcBef>
              <a:spcAft>
                <a:spcPts val="0"/>
              </a:spcAft>
              <a:defRPr/>
            </a:pPr>
            <a:endParaRPr lang="en-US" sz="2200" dirty="0" smtClean="0">
              <a:latin typeface="Lucida Grande" charset="0"/>
              <a:ea typeface="+mn-ea"/>
              <a:cs typeface="Lucida Grande" charset="0"/>
              <a:sym typeface="Lucida Grande" charset="0"/>
            </a:endParaRPr>
          </a:p>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 </a:t>
            </a:r>
            <a:r>
              <a:rPr lang="en-US" sz="2200" dirty="0" err="1" smtClean="0">
                <a:latin typeface="Lucida Grande" charset="0"/>
                <a:ea typeface="+mn-ea"/>
                <a:cs typeface="Lucida Grande" charset="0"/>
                <a:sym typeface="Lucida Grande" charset="0"/>
              </a:rPr>
              <a:t>Centralised</a:t>
            </a:r>
            <a:r>
              <a:rPr lang="en-US" sz="2200" dirty="0" smtClean="0">
                <a:latin typeface="Lucida Grande" charset="0"/>
                <a:ea typeface="+mn-ea"/>
                <a:cs typeface="Lucida Grande" charset="0"/>
                <a:sym typeface="Lucida Grande" charset="0"/>
              </a:rPr>
              <a:t> switches mean common points of failure, poor energy use, poor topology alignment with compute tasks</a:t>
            </a:r>
          </a:p>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 Few, if any, primitives for distributed containment; primary tools are host-oriented security or </a:t>
            </a:r>
            <a:r>
              <a:rPr lang="ja-JP" altLang="en-US" sz="2200" dirty="0" smtClean="0">
                <a:latin typeface="Calibri"/>
                <a:ea typeface="+mn-ea"/>
                <a:cs typeface="Lucida Grande" charset="0"/>
                <a:sym typeface="Lucida Grande" charset="0"/>
              </a:rPr>
              <a:t>“</a:t>
            </a:r>
            <a:r>
              <a:rPr lang="en-US" sz="2200" dirty="0" smtClean="0">
                <a:latin typeface="Lucida Grande" charset="0"/>
                <a:ea typeface="+mn-ea"/>
                <a:cs typeface="Lucida Grande" charset="0"/>
                <a:sym typeface="Lucida Grande" charset="0"/>
              </a:rPr>
              <a:t>ACLs</a:t>
            </a:r>
            <a:r>
              <a:rPr lang="ja-JP" altLang="en-US" sz="2200" dirty="0" smtClean="0">
                <a:latin typeface="Calibri"/>
                <a:ea typeface="+mn-ea"/>
                <a:cs typeface="Lucida Grande" charset="0"/>
                <a:sym typeface="Lucida Grande" charset="0"/>
              </a:rPr>
              <a:t>”</a:t>
            </a:r>
            <a:r>
              <a:rPr lang="en-US" sz="2200" dirty="0" smtClean="0">
                <a:latin typeface="Lucida Grande" charset="0"/>
                <a:ea typeface="+mn-ea"/>
                <a:cs typeface="Lucida Grande" charset="0"/>
                <a:sym typeface="Lucida Grande" charset="0"/>
              </a:rPr>
              <a:t>.</a:t>
            </a:r>
          </a:p>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 Data flow analysis for large-scale applications maps poorly into both communications topology and security enforcement</a:t>
            </a:r>
          </a:p>
          <a:p>
            <a:pPr eaLnBrk="1" fontAlgn="auto" hangingPunct="1">
              <a:spcBef>
                <a:spcPts val="0"/>
              </a:spcBef>
              <a:spcAft>
                <a:spcPts val="0"/>
              </a:spcAft>
              <a:defRPr/>
            </a:pPr>
            <a:endParaRPr lang="en-US" sz="2200" dirty="0" smtClean="0">
              <a:latin typeface="Lucida Grande" charset="0"/>
              <a:ea typeface="+mn-ea"/>
              <a:cs typeface="Lucida Grande" charset="0"/>
              <a:sym typeface="Lucida Grande" charset="0"/>
            </a:endParaRPr>
          </a:p>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Other topologies possible -- but same ingredients</a:t>
            </a: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0" name="Rectangle 2"/>
          <p:cNvSpPr>
            <a:spLocks noGrp="1" noChangeArrowheads="1"/>
          </p:cNvSpPr>
          <p:nvPr>
            <p:ph type="body" idx="1"/>
          </p:nvPr>
        </p:nvSpPr>
        <p:spPr bwMode="auto">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 CIEL – not in INTERNET, but by being close to the objective of the code (dataflow) we can setup the right network in the DC first time. (that</a:t>
            </a:r>
            <a:r>
              <a:rPr lang="fr-FR" sz="2200" dirty="0" smtClean="0">
                <a:latin typeface="Lucida Grande" charset="0"/>
                <a:ea typeface="+mn-ea"/>
                <a:cs typeface="Lucida Grande" charset="0"/>
                <a:sym typeface="Lucida Grande" charset="0"/>
              </a:rPr>
              <a:t>’</a:t>
            </a:r>
            <a:r>
              <a:rPr lang="en-US" sz="2200" dirty="0" smtClean="0">
                <a:latin typeface="Lucida Grande" charset="0"/>
                <a:ea typeface="+mn-ea"/>
                <a:cs typeface="Lucida Grande" charset="0"/>
                <a:sym typeface="Lucida Grande" charset="0"/>
              </a:rPr>
              <a:t>s the reason its in red – not this project)</a:t>
            </a:r>
          </a:p>
          <a:p>
            <a:pPr eaLnBrk="1" fontAlgn="auto" hangingPunct="1">
              <a:spcBef>
                <a:spcPts val="0"/>
              </a:spcBef>
              <a:spcAft>
                <a:spcPts val="0"/>
              </a:spcAft>
              <a:defRPr/>
            </a:pPr>
            <a:endParaRPr lang="en-US" sz="2200" dirty="0" smtClean="0">
              <a:latin typeface="Lucida Grande" charset="0"/>
              <a:ea typeface="+mn-ea"/>
              <a:cs typeface="Lucida Grande" charset="0"/>
              <a:sym typeface="Lucida Grande" charset="0"/>
            </a:endParaRPr>
          </a:p>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 We focus on a small-radix switch per host; this enables complex data-flow specific networks AND, while the prototype will not be built this way, we could consider small-radix SOA-based optical switches (**</a:t>
            </a:r>
            <a:r>
              <a:rPr lang="en-US" sz="2200" b="1" i="1" dirty="0" smtClean="0">
                <a:latin typeface="Lucida Grande" charset="0"/>
                <a:ea typeface="+mn-ea"/>
                <a:cs typeface="Lucida Grande" charset="0"/>
                <a:sym typeface="Lucida Grande" charset="0"/>
              </a:rPr>
              <a:t>* this may come as a surprise to IHW </a:t>
            </a:r>
            <a:r>
              <a:rPr lang="en-US" sz="2200" dirty="0" smtClean="0">
                <a:latin typeface="Lucida Grande" charset="0"/>
                <a:ea typeface="+mn-ea"/>
                <a:cs typeface="Lucida Grande" charset="0"/>
                <a:sym typeface="Lucida Grande" charset="0"/>
              </a:rPr>
              <a:t>***</a:t>
            </a:r>
          </a:p>
          <a:p>
            <a:pPr eaLnBrk="1" fontAlgn="auto" hangingPunct="1">
              <a:spcBef>
                <a:spcPts val="0"/>
              </a:spcBef>
              <a:spcAft>
                <a:spcPts val="0"/>
              </a:spcAft>
              <a:defRPr/>
            </a:pPr>
            <a:r>
              <a:rPr lang="en-US" sz="2200" dirty="0" smtClean="0">
                <a:latin typeface="Lucida Grande" charset="0"/>
                <a:ea typeface="+mn-ea"/>
                <a:cs typeface="Lucida Grande" charset="0"/>
                <a:sym typeface="Lucida Grande" charset="0"/>
              </a:rPr>
              <a:t>) – removing any latency and creating the ultimate cut-through switch (and removing any latency incurred by the fabric-based routing, as well as removing any power required for intermediate stage buffering)</a:t>
            </a:r>
          </a:p>
          <a:p>
            <a:pPr eaLnBrk="1" fontAlgn="auto" hangingPunct="1">
              <a:spcBef>
                <a:spcPts val="0"/>
              </a:spcBef>
              <a:spcAft>
                <a:spcPts val="0"/>
              </a:spcAft>
              <a:defRPr/>
            </a:pPr>
            <a:endParaRPr lang="en-US" sz="2200" dirty="0" smtClean="0">
              <a:latin typeface="Lucida Grande" charset="0"/>
              <a:ea typeface="+mn-ea"/>
              <a:cs typeface="Lucida Grande" charset="0"/>
              <a:sym typeface="Lucida Grande" charset="0"/>
            </a:endParaRPr>
          </a:p>
          <a:p>
            <a:pPr marL="342900" indent="-342900" eaLnBrk="1" fontAlgn="auto" hangingPunct="1">
              <a:spcBef>
                <a:spcPts val="0"/>
              </a:spcBef>
              <a:spcAft>
                <a:spcPts val="0"/>
              </a:spcAft>
              <a:buFontTx/>
              <a:buChar char="•"/>
              <a:defRPr/>
            </a:pPr>
            <a:r>
              <a:rPr lang="en-US" sz="2200" dirty="0" smtClean="0">
                <a:latin typeface="Lucida Grande" charset="0"/>
                <a:ea typeface="+mn-ea"/>
                <a:cs typeface="Lucida Grande" charset="0"/>
                <a:sym typeface="Lucida Grande" charset="0"/>
              </a:rPr>
              <a:t>Smarter protocols for minimized disruption (this is what Toby will talk-to)</a:t>
            </a:r>
          </a:p>
          <a:p>
            <a:pPr marL="342900" indent="-342900" eaLnBrk="1" fontAlgn="auto" hangingPunct="1">
              <a:spcBef>
                <a:spcPts val="0"/>
              </a:spcBef>
              <a:spcAft>
                <a:spcPts val="0"/>
              </a:spcAft>
              <a:buFontTx/>
              <a:buChar char="•"/>
              <a:defRPr/>
            </a:pPr>
            <a:endParaRPr lang="en-US" sz="2200" dirty="0" smtClean="0">
              <a:latin typeface="Lucida Grande" charset="0"/>
              <a:ea typeface="+mn-ea"/>
              <a:cs typeface="Lucida Grande" charset="0"/>
              <a:sym typeface="Lucida Grande" charset="0"/>
            </a:endParaRPr>
          </a:p>
          <a:p>
            <a:pPr marL="342900" indent="-342900" eaLnBrk="1" fontAlgn="auto" hangingPunct="1">
              <a:spcBef>
                <a:spcPts val="0"/>
              </a:spcBef>
              <a:spcAft>
                <a:spcPts val="0"/>
              </a:spcAft>
              <a:buFontTx/>
              <a:buChar char="•"/>
              <a:defRPr/>
            </a:pPr>
            <a:r>
              <a:rPr lang="en-US" sz="2200" dirty="0" smtClean="0">
                <a:latin typeface="Lucida Grande" charset="0"/>
                <a:ea typeface="+mn-ea"/>
                <a:cs typeface="Lucida Grande" charset="0"/>
                <a:sym typeface="Lucida Grande" charset="0"/>
              </a:rPr>
              <a:t>Characterizing migration SLA = </a:t>
            </a:r>
            <a:r>
              <a:rPr lang="en-US" sz="2200" dirty="0" err="1" smtClean="0">
                <a:latin typeface="Lucida Grande" charset="0"/>
                <a:ea typeface="+mn-ea"/>
                <a:cs typeface="Lucida Grande" charset="0"/>
                <a:sym typeface="Lucida Grande" charset="0"/>
              </a:rPr>
              <a:t>Sherif’s</a:t>
            </a:r>
            <a:r>
              <a:rPr lang="en-US" sz="2200" dirty="0" smtClean="0">
                <a:latin typeface="Lucida Grande" charset="0"/>
                <a:ea typeface="+mn-ea"/>
                <a:cs typeface="Lucida Grande" charset="0"/>
                <a:sym typeface="Lucida Grande" charset="0"/>
              </a:rPr>
              <a:t> work. (delete as you wish ;-)</a:t>
            </a:r>
          </a:p>
          <a:p>
            <a:pPr marL="342900" indent="-342900" eaLnBrk="1" fontAlgn="auto" hangingPunct="1">
              <a:spcBef>
                <a:spcPts val="0"/>
              </a:spcBef>
              <a:spcAft>
                <a:spcPts val="0"/>
              </a:spcAft>
              <a:buFontTx/>
              <a:buChar char="•"/>
              <a:defRPr/>
            </a:pPr>
            <a:endParaRPr lang="en-US" sz="2200" dirty="0" smtClean="0">
              <a:latin typeface="Lucida Grande" charset="0"/>
              <a:ea typeface="+mn-ea"/>
              <a:cs typeface="Lucida Grande" charset="0"/>
              <a:sym typeface="Lucida Grande" charset="0"/>
            </a:endParaRPr>
          </a:p>
          <a:p>
            <a:pPr marL="342900" indent="-342900" eaLnBrk="1" fontAlgn="auto" hangingPunct="1">
              <a:spcBef>
                <a:spcPts val="0"/>
              </a:spcBef>
              <a:spcAft>
                <a:spcPts val="0"/>
              </a:spcAft>
              <a:buFontTx/>
              <a:buChar char="•"/>
              <a:defRPr/>
            </a:pPr>
            <a:r>
              <a:rPr lang="en-US" sz="2200" dirty="0" smtClean="0">
                <a:latin typeface="Lucida Grande" charset="0"/>
                <a:ea typeface="+mn-ea"/>
                <a:cs typeface="Lucida Grande" charset="0"/>
                <a:sym typeface="Lucida Grande" charset="0"/>
              </a:rPr>
              <a:t>Power-proportional MAC  - one that has no idle and uses no power when unused (this is what </a:t>
            </a:r>
            <a:r>
              <a:rPr lang="en-US" sz="2200" dirty="0" err="1" smtClean="0">
                <a:latin typeface="Lucida Grande" charset="0"/>
                <a:ea typeface="+mn-ea"/>
                <a:cs typeface="Lucida Grande" charset="0"/>
                <a:sym typeface="Lucida Grande" charset="0"/>
              </a:rPr>
              <a:t>Yury</a:t>
            </a:r>
            <a:r>
              <a:rPr lang="en-US" sz="2200" dirty="0" smtClean="0">
                <a:latin typeface="Lucida Grande" charset="0"/>
                <a:ea typeface="+mn-ea"/>
                <a:cs typeface="Lucida Grande" charset="0"/>
                <a:sym typeface="Lucida Grande" charset="0"/>
              </a:rPr>
              <a:t> will talk-to)</a:t>
            </a:r>
          </a:p>
          <a:p>
            <a:pPr marL="342900" indent="-342900" eaLnBrk="1" fontAlgn="auto" hangingPunct="1">
              <a:spcBef>
                <a:spcPts val="0"/>
              </a:spcBef>
              <a:spcAft>
                <a:spcPts val="0"/>
              </a:spcAft>
              <a:buFontTx/>
              <a:buChar char="•"/>
              <a:defRPr/>
            </a:pPr>
            <a:endParaRPr lang="en-US" sz="2200" dirty="0" smtClean="0">
              <a:latin typeface="Lucida Grande" charset="0"/>
              <a:ea typeface="+mn-ea"/>
              <a:cs typeface="Lucida Grande" charset="0"/>
              <a:sym typeface="Lucida Grande" charset="0"/>
            </a:endParaRPr>
          </a:p>
          <a:p>
            <a:pPr marL="342900" indent="-342900" eaLnBrk="1" fontAlgn="auto" hangingPunct="1">
              <a:spcBef>
                <a:spcPts val="0"/>
              </a:spcBef>
              <a:spcAft>
                <a:spcPts val="0"/>
              </a:spcAft>
              <a:buFontTx/>
              <a:buChar char="•"/>
              <a:defRPr/>
            </a:pPr>
            <a:r>
              <a:rPr lang="en-US" sz="2200" dirty="0" smtClean="0">
                <a:latin typeface="Lucida Grande" charset="0"/>
                <a:ea typeface="+mn-ea"/>
                <a:cs typeface="Lucida Grande" charset="0"/>
                <a:sym typeface="Lucida Grande" charset="0"/>
              </a:rPr>
              <a:t>Distributed switch Fabric – if the nodes are not in use, the switch can be powered off; a much higher fidelity than “port/tray/chassis regimes </a:t>
            </a:r>
            <a:r>
              <a:rPr lang="en-US" sz="2200" dirty="0" err="1" smtClean="0">
                <a:latin typeface="Lucida Grande" charset="0"/>
                <a:ea typeface="+mn-ea"/>
                <a:cs typeface="Lucida Grande" charset="0"/>
                <a:sym typeface="Lucida Grande" charset="0"/>
              </a:rPr>
              <a:t>currrently</a:t>
            </a:r>
            <a:r>
              <a:rPr lang="en-US" sz="2200" dirty="0" smtClean="0">
                <a:latin typeface="Lucida Grande" charset="0"/>
                <a:ea typeface="+mn-ea"/>
                <a:cs typeface="Lucida Grande" charset="0"/>
                <a:sym typeface="Lucida Grande" charset="0"/>
              </a:rPr>
              <a:t> as the affinity is host-centric not switch centric)</a:t>
            </a:r>
          </a:p>
          <a:p>
            <a:pPr marL="342900" indent="-342900" eaLnBrk="1" fontAlgn="auto" hangingPunct="1">
              <a:spcBef>
                <a:spcPts val="0"/>
              </a:spcBef>
              <a:spcAft>
                <a:spcPts val="0"/>
              </a:spcAft>
              <a:buFontTx/>
              <a:buChar char="•"/>
              <a:defRPr/>
            </a:pPr>
            <a:endParaRPr lang="en-US" sz="2200" dirty="0" smtClean="0">
              <a:latin typeface="Lucida Grande" charset="0"/>
              <a:ea typeface="+mn-ea"/>
              <a:cs typeface="Lucida Grande" charset="0"/>
              <a:sym typeface="Lucida Grande" charset="0"/>
            </a:endParaRPr>
          </a:p>
          <a:p>
            <a:pPr marL="342900" indent="-342900" eaLnBrk="1" fontAlgn="auto" hangingPunct="1">
              <a:spcBef>
                <a:spcPts val="0"/>
              </a:spcBef>
              <a:spcAft>
                <a:spcPts val="0"/>
              </a:spcAft>
              <a:buFontTx/>
              <a:buChar char="•"/>
              <a:defRPr/>
            </a:pPr>
            <a:endParaRPr lang="en-US" sz="2200" dirty="0" smtClean="0">
              <a:latin typeface="Lucida Grande" charset="0"/>
              <a:ea typeface="+mn-ea"/>
              <a:cs typeface="Lucida Grande" charset="0"/>
              <a:sym typeface="Lucida Grande" charset="0"/>
            </a:endParaRPr>
          </a:p>
          <a:p>
            <a:pPr marL="342900" indent="-342900" eaLnBrk="1" fontAlgn="auto" hangingPunct="1">
              <a:spcBef>
                <a:spcPts val="0"/>
              </a:spcBef>
              <a:spcAft>
                <a:spcPts val="0"/>
              </a:spcAft>
              <a:buFontTx/>
              <a:buChar char="•"/>
              <a:defRPr/>
            </a:pPr>
            <a:r>
              <a:rPr lang="en-US" sz="2200" dirty="0" smtClean="0">
                <a:latin typeface="Lucida Grande" charset="0"/>
                <a:ea typeface="+mn-ea"/>
                <a:cs typeface="Lucida Grande" charset="0"/>
                <a:sym typeface="Lucida Grande" charset="0"/>
              </a:rPr>
              <a:t>(control infrastructure could be </a:t>
            </a:r>
            <a:r>
              <a:rPr lang="en-US" sz="2200" dirty="0" err="1" smtClean="0">
                <a:latin typeface="Lucida Grande" charset="0"/>
                <a:ea typeface="+mn-ea"/>
                <a:cs typeface="Lucida Grande" charset="0"/>
                <a:sym typeface="Lucida Grande" charset="0"/>
              </a:rPr>
              <a:t>openflow</a:t>
            </a:r>
            <a:r>
              <a:rPr lang="en-US" sz="2200" dirty="0" smtClean="0">
                <a:latin typeface="Lucida Grande" charset="0"/>
                <a:ea typeface="+mn-ea"/>
                <a:cs typeface="Lucida Grande" charset="0"/>
                <a:sym typeface="Lucida Grande" charset="0"/>
              </a:rPr>
              <a:t>… or some other Software Defined Network…)</a:t>
            </a:r>
          </a:p>
          <a:p>
            <a:pPr marL="342900" indent="-342900" eaLnBrk="1" fontAlgn="auto" hangingPunct="1">
              <a:spcBef>
                <a:spcPts val="0"/>
              </a:spcBef>
              <a:spcAft>
                <a:spcPts val="0"/>
              </a:spcAft>
              <a:buFontTx/>
              <a:buChar char="•"/>
              <a:defRPr/>
            </a:pPr>
            <a:endParaRPr lang="en-US" sz="2200" dirty="0" smtClean="0">
              <a:latin typeface="Lucida Grande" charset="0"/>
              <a:ea typeface="+mn-ea"/>
              <a:cs typeface="Lucida Grande" charset="0"/>
              <a:sym typeface="Lucida Grande" charset="0"/>
            </a:endParaRPr>
          </a:p>
          <a:p>
            <a:pPr marL="342900" indent="-342900" eaLnBrk="1" fontAlgn="auto" hangingPunct="1">
              <a:spcBef>
                <a:spcPts val="0"/>
              </a:spcBef>
              <a:spcAft>
                <a:spcPts val="0"/>
              </a:spcAft>
              <a:buFontTx/>
              <a:buChar char="•"/>
              <a:defRPr/>
            </a:pPr>
            <a:endParaRPr lang="en-US" sz="2200" dirty="0" smtClean="0">
              <a:latin typeface="Lucida Grande" charset="0"/>
              <a:ea typeface="+mn-ea"/>
              <a:cs typeface="Lucida Grande" charset="0"/>
              <a:sym typeface="Lucida Grande" charset="0"/>
            </a:endParaRPr>
          </a:p>
          <a:p>
            <a:pPr eaLnBrk="1" fontAlgn="auto" hangingPunct="1">
              <a:spcBef>
                <a:spcPts val="0"/>
              </a:spcBef>
              <a:spcAft>
                <a:spcPts val="0"/>
              </a:spcAft>
              <a:defRPr/>
            </a:pPr>
            <a:endParaRPr lang="en-US" sz="2200" dirty="0" smtClean="0">
              <a:latin typeface="Lucida Grande" charset="0"/>
              <a:ea typeface="+mn-ea"/>
              <a:cs typeface="Lucida Grande" charset="0"/>
              <a:sym typeface="Lucida Grande"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companies buy servers from the likes of Dell, Hewlett-Packard, IBM, or Sun Microsystems. But Google, which has hundreds of thousands of servers and considers running them part of its core expertise, designs and builds its own. Ben Jai, who designed many of Google's servers, unveiled a modern Google server before the hungry eyes of a technically sophisticated audience.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Google's big surprise: each server has its own 12-volt battery to supply power if there's a problem with the main source of electricity. The company also revealed for the first time that since 2005, its data centers have been composed of standard shipping containers--each with 1,160 servers and a power consumption that can reach 250 kilowatts.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may sound geeky, but a number of attendees--the kind of folks who run data centers packed with thousands of servers for a living--were surprised not only by Google's built-in battery approach, but by the fact that the company has kept it secret for years. Jai said in an interview that Google has been using the design since 2005 and now is in its sixth or seventh generation of design.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more: http://</a:t>
            </a:r>
            <a:r>
              <a:rPr lang="en-US" dirty="0" err="1" smtClean="0"/>
              <a:t>news.cnet.com</a:t>
            </a:r>
            <a:r>
              <a:rPr lang="en-US" dirty="0" smtClean="0"/>
              <a:t>/8301-1001_3-10209580-92.html#ixzz0yo8bhTOH</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40DE134-D187-4B44-8AB7-05E3A6F3E6C3}" type="slidenum">
              <a:rPr lang="en-US" sz="1200">
                <a:latin typeface="Calibri"/>
              </a:rPr>
              <a:pPr eaLnBrk="1" fontAlgn="base" hangingPunct="1">
                <a:spcBef>
                  <a:spcPct val="0"/>
                </a:spcBef>
                <a:spcAft>
                  <a:spcPct val="0"/>
                </a:spcAft>
              </a:pPr>
              <a:t>62</a:t>
            </a:fld>
            <a:endParaRPr lang="en-US" sz="1200" dirty="0">
              <a:latin typeface="Calibri"/>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a:rPr>
              <a:t>What is wrong with this picture???</a:t>
            </a:r>
          </a:p>
          <a:p>
            <a:pPr eaLnBrk="1" hangingPunct="1">
              <a:spcBef>
                <a:spcPct val="0"/>
              </a:spcBef>
            </a:pPr>
            <a:endParaRPr lang="en-US" dirty="0">
              <a:latin typeface="Calibri"/>
            </a:endParaRPr>
          </a:p>
          <a:p>
            <a:pPr eaLnBrk="1" hangingPunct="1">
              <a:spcBef>
                <a:spcPct val="0"/>
              </a:spcBef>
            </a:pPr>
            <a:r>
              <a:rPr lang="en-US" dirty="0">
                <a:latin typeface="Calibri"/>
              </a:rPr>
              <a:t>All the servers are using the same amount of energy</a:t>
            </a:r>
          </a:p>
          <a:p>
            <a:pPr eaLnBrk="1" hangingPunct="1">
              <a:spcBef>
                <a:spcPct val="0"/>
              </a:spcBef>
            </a:pPr>
            <a:r>
              <a:rPr lang="en-US" dirty="0">
                <a:latin typeface="Calibri"/>
              </a:rPr>
              <a:t>And the switch is using TONNES</a:t>
            </a: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RDMA…</a:t>
            </a:r>
          </a:p>
          <a:p>
            <a:endParaRPr lang="en-US" dirty="0" smtClean="0"/>
          </a:p>
          <a:p>
            <a:r>
              <a:rPr lang="en-US" dirty="0" smtClean="0"/>
              <a:t>split the binary…</a:t>
            </a:r>
          </a:p>
          <a:p>
            <a:endParaRPr lang="en-US" dirty="0" smtClean="0"/>
          </a:p>
          <a:p>
            <a:r>
              <a:rPr lang="en-US" dirty="0" smtClean="0"/>
              <a:t>dispatch</a:t>
            </a:r>
          </a:p>
          <a:p>
            <a:endParaRPr lang="en-US" dirty="0" smtClean="0"/>
          </a:p>
          <a:p>
            <a:r>
              <a:rPr lang="en-US" dirty="0" err="1" smtClean="0"/>
              <a:t>interupts</a:t>
            </a:r>
            <a:endParaRPr lang="en-US" dirty="0" smtClean="0"/>
          </a:p>
          <a:p>
            <a:endParaRPr lang="en-US" dirty="0" smtClean="0"/>
          </a:p>
          <a:p>
            <a:r>
              <a:rPr lang="en-US" dirty="0" smtClean="0"/>
              <a:t>TCP</a:t>
            </a:r>
          </a:p>
          <a:p>
            <a:endParaRPr lang="en-US" dirty="0" smtClean="0"/>
          </a:p>
          <a:p>
            <a:r>
              <a:rPr lang="en-US" dirty="0" smtClean="0"/>
              <a:t>RPC</a:t>
            </a:r>
          </a:p>
          <a:p>
            <a:endParaRPr lang="en-US" dirty="0"/>
          </a:p>
        </p:txBody>
      </p:sp>
      <p:sp>
        <p:nvSpPr>
          <p:cNvPr id="4" name="Slide Number Placeholder 3"/>
          <p:cNvSpPr>
            <a:spLocks noGrp="1"/>
          </p:cNvSpPr>
          <p:nvPr>
            <p:ph type="sldNum" sz="quarter" idx="10"/>
          </p:nvPr>
        </p:nvSpPr>
        <p:spPr/>
        <p:txBody>
          <a:bodyPr/>
          <a:lstStyle/>
          <a:p>
            <a:fld id="{5C4C60D0-FE46-744B-904D-1B0A452708C2}" type="slidenum">
              <a:rPr lang="en-US" smtClean="0"/>
              <a:t>64</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3057483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Yep – an Advert!!!</a:t>
            </a:r>
            <a:endParaRPr lang="en-US" dirty="0"/>
          </a:p>
        </p:txBody>
      </p:sp>
      <p:sp>
        <p:nvSpPr>
          <p:cNvPr id="4" name="Slide Number Placeholder 3"/>
          <p:cNvSpPr>
            <a:spLocks noGrp="1"/>
          </p:cNvSpPr>
          <p:nvPr>
            <p:ph type="sldNum" sz="quarter" idx="10"/>
          </p:nvPr>
        </p:nvSpPr>
        <p:spPr/>
        <p:txBody>
          <a:bodyPr/>
          <a:lstStyle/>
          <a:p>
            <a:fld id="{5C4C60D0-FE46-744B-904D-1B0A452708C2}" type="slidenum">
              <a:rPr lang="en-US" smtClean="0"/>
              <a:t>65</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297449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a:rPr>
              <a:t>An </a:t>
            </a:r>
            <a:r>
              <a:rPr lang="en-US" dirty="0" err="1">
                <a:latin typeface="Calibri"/>
              </a:rPr>
              <a:t>exabyte</a:t>
            </a:r>
            <a:r>
              <a:rPr lang="en-US" dirty="0">
                <a:latin typeface="Calibri"/>
              </a:rPr>
              <a:t> is a datacenter, a million machines is a datacenter…..</a:t>
            </a:r>
          </a:p>
          <a:p>
            <a:pPr eaLnBrk="1" hangingPunct="1">
              <a:spcBef>
                <a:spcPct val="0"/>
              </a:spcBef>
            </a:pPr>
            <a:endParaRPr lang="en-US" dirty="0">
              <a:latin typeface="Calibri"/>
            </a:endParaRPr>
          </a:p>
          <a:p>
            <a:pPr eaLnBrk="1" hangingPunct="1">
              <a:spcBef>
                <a:spcPct val="0"/>
              </a:spcBef>
            </a:pPr>
            <a:r>
              <a:rPr lang="en-US" dirty="0">
                <a:latin typeface="Calibri"/>
              </a:rPr>
              <a:t>24000 sq. m housing 400 containers</a:t>
            </a:r>
          </a:p>
          <a:p>
            <a:pPr lvl="1" eaLnBrk="1" hangingPunct="1">
              <a:spcBef>
                <a:spcPct val="0"/>
              </a:spcBef>
            </a:pPr>
            <a:r>
              <a:rPr lang="en-US" dirty="0">
                <a:latin typeface="Calibri"/>
              </a:rPr>
              <a:t>Each container contains 2500 servers</a:t>
            </a:r>
          </a:p>
          <a:p>
            <a:pPr lvl="1" eaLnBrk="1" hangingPunct="1">
              <a:spcBef>
                <a:spcPct val="0"/>
              </a:spcBef>
            </a:pPr>
            <a:r>
              <a:rPr lang="en-US" dirty="0">
                <a:latin typeface="Calibri"/>
              </a:rPr>
              <a:t>Integrated computing, networking, power, cooling systems</a:t>
            </a:r>
          </a:p>
          <a:p>
            <a:pPr eaLnBrk="1" hangingPunct="1">
              <a:spcBef>
                <a:spcPct val="0"/>
              </a:spcBef>
            </a:pPr>
            <a:r>
              <a:rPr lang="en-US" dirty="0">
                <a:latin typeface="Calibri"/>
              </a:rPr>
              <a:t>300 MW supplied from two power substations situated on opposite sides of the datacenter</a:t>
            </a:r>
          </a:p>
          <a:p>
            <a:pPr eaLnBrk="1" hangingPunct="1">
              <a:spcBef>
                <a:spcPct val="0"/>
              </a:spcBef>
            </a:pPr>
            <a:r>
              <a:rPr lang="en-US" dirty="0">
                <a:latin typeface="Calibri"/>
              </a:rPr>
              <a:t>Dual water-based cooling systems circulate cold water to containers, eliminating need for air conditioned rooms</a:t>
            </a:r>
          </a:p>
          <a:p>
            <a:pPr eaLnBrk="1" hangingPunct="1">
              <a:spcBef>
                <a:spcPct val="0"/>
              </a:spcBef>
            </a:pPr>
            <a:endParaRPr lang="en-US" dirty="0">
              <a:latin typeface="Calibri"/>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1316675-DEBC-2D46-96FC-AAC330BBD4E3}" type="slidenum">
              <a:rPr lang="en-US" sz="1200"/>
              <a:pPr eaLnBrk="1" fontAlgn="base" hangingPunct="1">
                <a:spcBef>
                  <a:spcPct val="0"/>
                </a:spcBef>
                <a:spcAft>
                  <a:spcPct val="0"/>
                </a:spcAft>
              </a:pPr>
              <a:t>10</a:t>
            </a:fld>
            <a:endParaRPr lang="en-US" sz="1200"/>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1. Incast really happens – see this actual screenshot from production tool</a:t>
            </a:r>
          </a:p>
          <a:p>
            <a:pPr>
              <a:spcBef>
                <a:spcPct val="0"/>
              </a:spcBef>
            </a:pPr>
            <a:r>
              <a:rPr lang="en-US" smtClean="0"/>
              <a:t>2. People care, they’ve solved it at application by jittering.</a:t>
            </a:r>
          </a:p>
          <a:p>
            <a:pPr>
              <a:spcBef>
                <a:spcPct val="0"/>
              </a:spcBef>
            </a:pPr>
            <a:r>
              <a:rPr lang="en-US" smtClean="0"/>
              <a:t>3. They care about the 99.9</a:t>
            </a:r>
            <a:r>
              <a:rPr lang="en-US" baseline="30000" smtClean="0"/>
              <a:t>th</a:t>
            </a:r>
            <a:r>
              <a:rPr lang="en-US" smtClean="0"/>
              <a:t> percentile, 1-1000 customers</a:t>
            </a: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6B15DE-04FF-48C0-B4ED-58FB4912E205}" type="slidenum">
              <a:rPr lang="en-US"/>
              <a:pPr fontAlgn="base">
                <a:spcBef>
                  <a:spcPct val="0"/>
                </a:spcBef>
                <a:spcAft>
                  <a:spcPct val="0"/>
                </a:spcAft>
              </a:pPr>
              <a:t>18</a:t>
            </a:fld>
            <a:endParaRPr lang="en-US"/>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4C60D0-FE46-744B-904D-1B0A452708C2}"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2883598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16BF43F-6E11-844E-A9A6-3DD2A69F9154}" type="slidenum">
              <a:rPr lang="en-US" sz="1200">
                <a:latin typeface="Calibri"/>
              </a:rPr>
              <a:pPr/>
              <a:t>27</a:t>
            </a:fld>
            <a:endParaRPr lang="en-US" sz="1200" dirty="0">
              <a:latin typeface="Calibri"/>
            </a:endParaRPr>
          </a:p>
        </p:txBody>
      </p:sp>
      <p:sp>
        <p:nvSpPr>
          <p:cNvPr id="22531" name="Slide Image Placeholder 1"/>
          <p:cNvSpPr>
            <a:spLocks noGrp="1" noRot="1" noChangeAspect="1"/>
          </p:cNvSpPr>
          <p:nvPr>
            <p:ph type="sldImg"/>
          </p:nvPr>
        </p:nvSpPr>
        <p:spPr>
          <a:solidFill>
            <a:srgbClr val="FFFFFF"/>
          </a:solidFill>
          <a:ln/>
        </p:spPr>
      </p:sp>
      <p:sp>
        <p:nvSpPr>
          <p:cNvPr id="22532" name="Notes Placeholder 2"/>
          <p:cNvSpPr>
            <a:spLocks noGrp="1"/>
          </p:cNvSpPr>
          <p:nvPr>
            <p:ph type="body" idx="1"/>
          </p:nvPr>
        </p:nvSpPr>
        <p:spPr>
          <a:xfrm>
            <a:off x="914400" y="3257550"/>
            <a:ext cx="7315200" cy="3086100"/>
          </a:xfrm>
          <a:solidFill>
            <a:srgbClr val="FFFFFF"/>
          </a:solidFill>
          <a:ln>
            <a:solidFill>
              <a:srgbClr val="000000"/>
            </a:solidFill>
          </a:ln>
        </p:spPr>
        <p:txBody>
          <a:bodyPr/>
          <a:lstStyle/>
          <a:p>
            <a:pPr defTabSz="457200" eaLnBrk="1" hangingPunct="1">
              <a:spcBef>
                <a:spcPct val="0"/>
              </a:spcBef>
            </a:pPr>
            <a:r>
              <a:rPr lang="en-US" dirty="0" smtClean="0">
                <a:ea typeface="ＭＳ Ｐゴシック" charset="0"/>
                <a:cs typeface="ＭＳ Ｐゴシック" charset="0"/>
              </a:rPr>
              <a:t>What is the optimal load-balancing strategy?</a:t>
            </a:r>
            <a:endParaRPr lang="en-US" dirty="0">
              <a:ea typeface="ＭＳ Ｐゴシック" charset="0"/>
              <a:cs typeface="ＭＳ Ｐゴシック" charset="0"/>
            </a:endParaRPr>
          </a:p>
        </p:txBody>
      </p:sp>
      <p:sp>
        <p:nvSpPr>
          <p:cNvPr id="22533" name="Slide Number Placeholder 3"/>
          <p:cNvSpPr txBox="1">
            <a:spLocks noGrp="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3F921E6-5AB1-F04B-A3BC-96BA02796102}" type="slidenum">
              <a:rPr lang="en-US" sz="1200">
                <a:latin typeface="Calibri" charset="0"/>
              </a:rPr>
              <a:pPr algn="r" eaLnBrk="1" hangingPunct="1"/>
              <a:t>27</a:t>
            </a:fld>
            <a:endParaRPr lang="en-US" sz="1200">
              <a:latin typeface="Calibri" charset="0"/>
            </a:endParaRPr>
          </a:p>
        </p:txBody>
      </p:sp>
      <p:sp>
        <p:nvSpPr>
          <p:cNvPr id="2" name="Footer Placeholder 1"/>
          <p:cNvSpPr>
            <a:spLocks noGrp="1"/>
          </p:cNvSpPr>
          <p:nvPr>
            <p:ph type="ftr" sz="quarter" idx="10"/>
          </p:nvPr>
        </p:nvSpPr>
        <p:spPr/>
        <p:txBody>
          <a:bodyPr/>
          <a:lstStyle/>
          <a:p>
            <a:r>
              <a:rPr lang="en-US" smtClean="0"/>
              <a:t>Topic 7</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has been done in this space? </a:t>
            </a:r>
            <a:r>
              <a:rPr lang="en-US" baseline="0" dirty="0" err="1" smtClean="0"/>
              <a:t>Hedera</a:t>
            </a:r>
            <a:r>
              <a:rPr lang="en-US" baseline="0" dirty="0" smtClean="0"/>
              <a:t> paper discusses the state of the art in datacenters.</a:t>
            </a:r>
          </a:p>
          <a:p>
            <a:r>
              <a:rPr lang="en-US" dirty="0" smtClean="0"/>
              <a:t>Mention that the bottom link is not</a:t>
            </a:r>
            <a:r>
              <a:rPr lang="en-US" baseline="0" dirty="0" smtClean="0"/>
              <a:t> utilized.</a:t>
            </a:r>
            <a:endParaRPr lang="en-US" dirty="0"/>
          </a:p>
        </p:txBody>
      </p:sp>
      <p:sp>
        <p:nvSpPr>
          <p:cNvPr id="4" name="Slide Number Placeholder 3"/>
          <p:cNvSpPr>
            <a:spLocks noGrp="1"/>
          </p:cNvSpPr>
          <p:nvPr>
            <p:ph type="sldNum" sz="quarter" idx="10"/>
          </p:nvPr>
        </p:nvSpPr>
        <p:spPr/>
        <p:txBody>
          <a:bodyPr/>
          <a:lstStyle/>
          <a:p>
            <a:fld id="{84A85876-3009-8342-B406-0B5641E56367}" type="slidenum">
              <a:rPr lang="en-US" smtClean="0"/>
              <a:pPr/>
              <a:t>28</a:t>
            </a:fld>
            <a:endParaRPr lang="en-US"/>
          </a:p>
        </p:txBody>
      </p:sp>
      <p:sp>
        <p:nvSpPr>
          <p:cNvPr id="5" name="Footer Placeholder 4"/>
          <p:cNvSpPr>
            <a:spLocks noGrp="1"/>
          </p:cNvSpPr>
          <p:nvPr>
            <p:ph type="ftr" sz="quarter" idx="11"/>
          </p:nvPr>
        </p:nvSpPr>
        <p:spPr/>
        <p:txBody>
          <a:bodyPr/>
          <a:lstStyle/>
          <a:p>
            <a:r>
              <a:rPr lang="en-US" smtClean="0"/>
              <a:t>Topic 7</a:t>
            </a:r>
            <a:endParaRPr lang="en-US"/>
          </a:p>
        </p:txBody>
      </p:sp>
    </p:spTree>
    <p:extLst>
      <p:ext uri="{BB962C8B-B14F-4D97-AF65-F5344CB8AC3E}">
        <p14:creationId xmlns:p14="http://schemas.microsoft.com/office/powerpoint/2010/main" val="25254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146AEDE-BA94-D748-AE89-F86AEF472C7E}" type="datetime1">
              <a:rPr lang="en-GB" smtClean="0"/>
              <a:t>21/01/2013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227720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5FEC1D0-C655-DF48-8315-7E29DA2A6F9F}" type="datetime1">
              <a:rPr lang="en-GB" smtClean="0"/>
              <a:t>21/01/2013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285596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E3B2ECA-0918-5540-839B-631BD65CCA85}" type="datetime1">
              <a:rPr lang="en-GB" smtClean="0"/>
              <a:t>21/01/2013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1195029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Slide Number Placeholder 3"/>
          <p:cNvSpPr>
            <a:spLocks noGrp="1"/>
          </p:cNvSpPr>
          <p:nvPr>
            <p:ph type="sldNum" sz="quarter" idx="10"/>
          </p:nvPr>
        </p:nvSpPr>
        <p:spPr/>
        <p:txBody>
          <a:bodyPr/>
          <a:lstStyle>
            <a:lvl1pPr>
              <a:defRPr>
                <a:cs typeface="Calibri"/>
              </a:defRPr>
            </a:lvl1pPr>
          </a:lstStyle>
          <a:p>
            <a:fld id="{103E9670-001C-CD4E-97DC-2D146896863D}" type="slidenum">
              <a:rPr lang="en-GB" smtClean="0"/>
              <a:pPr/>
              <a:t>‹#›</a:t>
            </a:fld>
            <a:endParaRPr lang="en-GB" dirty="0"/>
          </a:p>
        </p:txBody>
      </p:sp>
    </p:spTree>
    <p:extLst>
      <p:ext uri="{BB962C8B-B14F-4D97-AF65-F5344CB8AC3E}">
        <p14:creationId xmlns:p14="http://schemas.microsoft.com/office/powerpoint/2010/main" val="3545816403"/>
      </p:ext>
    </p:extLst>
  </p:cSld>
  <p:clrMapOvr>
    <a:masterClrMapping/>
  </p:clrMapOvr>
  <p:transition xmlns:p14="http://schemas.microsoft.com/office/powerpoint/2010/mai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5pPr>
              <a:defRPr>
                <a:ea typeface="Calibri"/>
                <a:cs typeface="Calibri"/>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3"/>
          <p:cNvSpPr>
            <a:spLocks noGrp="1"/>
          </p:cNvSpPr>
          <p:nvPr>
            <p:ph type="sldNum" sz="quarter" idx="10"/>
          </p:nvPr>
        </p:nvSpPr>
        <p:spPr/>
        <p:txBody>
          <a:bodyPr/>
          <a:lstStyle>
            <a:lvl1pPr>
              <a:defRPr>
                <a:cs typeface="Calibri"/>
              </a:defRPr>
            </a:lvl1pPr>
          </a:lstStyle>
          <a:p>
            <a:fld id="{85C09520-D7FF-3B4C-AF6E-341EB2BBEDEE}" type="slidenum">
              <a:rPr lang="en-GB" smtClean="0"/>
              <a:pPr/>
              <a:t>‹#›</a:t>
            </a:fld>
            <a:endParaRPr lang="en-GB" dirty="0"/>
          </a:p>
        </p:txBody>
      </p:sp>
    </p:spTree>
    <p:extLst>
      <p:ext uri="{BB962C8B-B14F-4D97-AF65-F5344CB8AC3E}">
        <p14:creationId xmlns:p14="http://schemas.microsoft.com/office/powerpoint/2010/main" val="433142525"/>
      </p:ext>
    </p:extLst>
  </p:cSld>
  <p:clrMapOvr>
    <a:masterClrMapping/>
  </p:clrMapOvr>
  <p:transition xmlns:p14="http://schemas.microsoft.com/office/powerpoint/2010/mai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Slide Number Placeholder 3"/>
          <p:cNvSpPr>
            <a:spLocks noGrp="1"/>
          </p:cNvSpPr>
          <p:nvPr>
            <p:ph type="sldNum" sz="quarter" idx="10"/>
          </p:nvPr>
        </p:nvSpPr>
        <p:spPr/>
        <p:txBody>
          <a:bodyPr/>
          <a:lstStyle>
            <a:lvl1pPr>
              <a:defRPr>
                <a:cs typeface="Calibri"/>
              </a:defRPr>
            </a:lvl1pPr>
          </a:lstStyle>
          <a:p>
            <a:fld id="{ED0E03D4-ADFD-414A-8511-AE3A84B92B63}" type="slidenum">
              <a:rPr lang="en-GB" smtClean="0"/>
              <a:pPr/>
              <a:t>‹#›</a:t>
            </a:fld>
            <a:endParaRPr lang="en-GB" dirty="0"/>
          </a:p>
        </p:txBody>
      </p:sp>
    </p:spTree>
    <p:extLst>
      <p:ext uri="{BB962C8B-B14F-4D97-AF65-F5344CB8AC3E}">
        <p14:creationId xmlns:p14="http://schemas.microsoft.com/office/powerpoint/2010/main" val="4021505413"/>
      </p:ext>
    </p:extLst>
  </p:cSld>
  <p:clrMapOvr>
    <a:masterClrMapping/>
  </p:clrMapOvr>
  <p:transition xmlns:p14="http://schemas.microsoft.com/office/powerpoint/2010/mai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ea typeface="Calibri"/>
                <a:cs typeface="Calibri"/>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ea typeface="Calibri"/>
                <a:cs typeface="Calibri"/>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4"/>
          <p:cNvSpPr>
            <a:spLocks noGrp="1"/>
          </p:cNvSpPr>
          <p:nvPr>
            <p:ph type="sldNum" sz="quarter" idx="10"/>
          </p:nvPr>
        </p:nvSpPr>
        <p:spPr/>
        <p:txBody>
          <a:bodyPr/>
          <a:lstStyle>
            <a:lvl1pPr>
              <a:defRPr>
                <a:cs typeface="Calibri"/>
              </a:defRPr>
            </a:lvl1pPr>
          </a:lstStyle>
          <a:p>
            <a:fld id="{8F46736F-EF66-B944-BF23-B6084C6F0E4C}" type="slidenum">
              <a:rPr lang="en-GB" smtClean="0"/>
              <a:pPr/>
              <a:t>‹#›</a:t>
            </a:fld>
            <a:endParaRPr lang="en-GB" dirty="0"/>
          </a:p>
        </p:txBody>
      </p:sp>
    </p:spTree>
    <p:extLst>
      <p:ext uri="{BB962C8B-B14F-4D97-AF65-F5344CB8AC3E}">
        <p14:creationId xmlns:p14="http://schemas.microsoft.com/office/powerpoint/2010/main" val="2086175774"/>
      </p:ext>
    </p:extLst>
  </p:cSld>
  <p:clrMapOvr>
    <a:masterClrMapping/>
  </p:clrMapOvr>
  <p:transition xmlns:p14="http://schemas.microsoft.com/office/powerpoint/2010/mai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ea typeface="Calibri"/>
                <a:cs typeface="Calibri"/>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ea typeface="Calibri"/>
                <a:cs typeface="Calibri"/>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Slide Number Placeholder 6"/>
          <p:cNvSpPr>
            <a:spLocks noGrp="1"/>
          </p:cNvSpPr>
          <p:nvPr>
            <p:ph type="sldNum" sz="quarter" idx="10"/>
          </p:nvPr>
        </p:nvSpPr>
        <p:spPr/>
        <p:txBody>
          <a:bodyPr/>
          <a:lstStyle>
            <a:lvl1pPr>
              <a:defRPr>
                <a:cs typeface="Calibri"/>
              </a:defRPr>
            </a:lvl1pPr>
          </a:lstStyle>
          <a:p>
            <a:fld id="{F9244660-018D-5B40-88BF-7D99896332B8}" type="slidenum">
              <a:rPr lang="en-GB" smtClean="0"/>
              <a:pPr/>
              <a:t>‹#›</a:t>
            </a:fld>
            <a:endParaRPr lang="en-GB" dirty="0"/>
          </a:p>
        </p:txBody>
      </p:sp>
    </p:spTree>
    <p:extLst>
      <p:ext uri="{BB962C8B-B14F-4D97-AF65-F5344CB8AC3E}">
        <p14:creationId xmlns:p14="http://schemas.microsoft.com/office/powerpoint/2010/main" val="539010719"/>
      </p:ext>
    </p:extLst>
  </p:cSld>
  <p:clrMapOvr>
    <a:masterClrMapping/>
  </p:clrMapOvr>
  <p:transition xmlns:p14="http://schemas.microsoft.com/office/powerpoint/2010/mai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Calibri"/>
              </a:defRPr>
            </a:lvl1pPr>
          </a:lstStyle>
          <a:p>
            <a:fld id="{14BEEA15-CE80-AF44-A1DE-913BD7CAD089}" type="slidenum">
              <a:rPr lang="en-GB" smtClean="0"/>
              <a:pPr/>
              <a:t>‹#›</a:t>
            </a:fld>
            <a:endParaRPr lang="en-GB" dirty="0"/>
          </a:p>
        </p:txBody>
      </p:sp>
    </p:spTree>
    <p:extLst>
      <p:ext uri="{BB962C8B-B14F-4D97-AF65-F5344CB8AC3E}">
        <p14:creationId xmlns:p14="http://schemas.microsoft.com/office/powerpoint/2010/main" val="3255347276"/>
      </p:ext>
    </p:extLst>
  </p:cSld>
  <p:clrMapOvr>
    <a:masterClrMapping/>
  </p:clrMapOvr>
  <p:transition xmlns:p14="http://schemas.microsoft.com/office/powerpoint/2010/mai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Calibri"/>
              </a:defRPr>
            </a:lvl1pPr>
          </a:lstStyle>
          <a:p>
            <a:fld id="{FE467CB0-F5C8-9A41-9684-434EE11FBEDC}" type="slidenum">
              <a:rPr lang="en-GB" smtClean="0"/>
              <a:pPr/>
              <a:t>‹#›</a:t>
            </a:fld>
            <a:endParaRPr lang="en-GB" dirty="0"/>
          </a:p>
        </p:txBody>
      </p:sp>
    </p:spTree>
    <p:extLst>
      <p:ext uri="{BB962C8B-B14F-4D97-AF65-F5344CB8AC3E}">
        <p14:creationId xmlns:p14="http://schemas.microsoft.com/office/powerpoint/2010/main" val="4289585503"/>
      </p:ext>
    </p:extLst>
  </p:cSld>
  <p:clrMapOvr>
    <a:masterClrMapping/>
  </p:clrMapOvr>
  <p:transition xmlns:p14="http://schemas.microsoft.com/office/powerpoint/2010/mai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ea typeface="Calibri"/>
                <a:cs typeface="Calibri"/>
              </a:defRPr>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p:cNvSpPr>
          <p:nvPr>
            <p:ph type="sldNum" sz="quarter" idx="10"/>
          </p:nvPr>
        </p:nvSpPr>
        <p:spPr/>
        <p:txBody>
          <a:bodyPr/>
          <a:lstStyle>
            <a:lvl1pPr>
              <a:defRPr>
                <a:cs typeface="Calibri"/>
              </a:defRPr>
            </a:lvl1pPr>
          </a:lstStyle>
          <a:p>
            <a:fld id="{943E5DF1-9BAA-5C40-BB95-899C3817DBC9}" type="slidenum">
              <a:rPr lang="en-GB" smtClean="0"/>
              <a:pPr/>
              <a:t>‹#›</a:t>
            </a:fld>
            <a:endParaRPr lang="en-GB" dirty="0"/>
          </a:p>
        </p:txBody>
      </p:sp>
    </p:spTree>
    <p:extLst>
      <p:ext uri="{BB962C8B-B14F-4D97-AF65-F5344CB8AC3E}">
        <p14:creationId xmlns:p14="http://schemas.microsoft.com/office/powerpoint/2010/main" val="2741339758"/>
      </p:ext>
    </p:extLst>
  </p:cSld>
  <p:clrMapOvr>
    <a:masterClrMapping/>
  </p:clrMapOvr>
  <p:transition xmlns:p14="http://schemas.microsoft.com/office/powerpoint/2010/mai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F417A4D-A8A6-9748-A4E6-AF76041026E6}" type="datetime1">
              <a:rPr lang="en-GB" smtClean="0"/>
              <a:t>21/01/2013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172312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p:cNvSpPr>
          <p:nvPr>
            <p:ph type="sldNum" sz="quarter" idx="10"/>
          </p:nvPr>
        </p:nvSpPr>
        <p:spPr/>
        <p:txBody>
          <a:bodyPr/>
          <a:lstStyle>
            <a:lvl1pPr>
              <a:defRPr>
                <a:cs typeface="Calibri"/>
              </a:defRPr>
            </a:lvl1pPr>
          </a:lstStyle>
          <a:p>
            <a:fld id="{575222CE-6FA6-7840-9C39-2F59EA58F28A}" type="slidenum">
              <a:rPr lang="en-GB" smtClean="0"/>
              <a:pPr/>
              <a:t>‹#›</a:t>
            </a:fld>
            <a:endParaRPr lang="en-GB" dirty="0"/>
          </a:p>
        </p:txBody>
      </p:sp>
    </p:spTree>
    <p:extLst>
      <p:ext uri="{BB962C8B-B14F-4D97-AF65-F5344CB8AC3E}">
        <p14:creationId xmlns:p14="http://schemas.microsoft.com/office/powerpoint/2010/main" val="2302775197"/>
      </p:ext>
    </p:extLst>
  </p:cSld>
  <p:clrMapOvr>
    <a:masterClrMapping/>
  </p:clrMapOvr>
  <p:transition xmlns:p14="http://schemas.microsoft.com/office/powerpoint/2010/mai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lvl5pPr>
              <a:defRPr>
                <a:ea typeface="Calibri"/>
                <a:cs typeface="Calibri"/>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3"/>
          <p:cNvSpPr>
            <a:spLocks noGrp="1"/>
          </p:cNvSpPr>
          <p:nvPr>
            <p:ph type="sldNum" sz="quarter" idx="10"/>
          </p:nvPr>
        </p:nvSpPr>
        <p:spPr/>
        <p:txBody>
          <a:bodyPr/>
          <a:lstStyle>
            <a:lvl1pPr>
              <a:defRPr>
                <a:cs typeface="Calibri"/>
              </a:defRPr>
            </a:lvl1pPr>
          </a:lstStyle>
          <a:p>
            <a:fld id="{373AC6FF-2839-3D42-A93A-C3522BADD997}" type="slidenum">
              <a:rPr lang="en-GB" smtClean="0"/>
              <a:pPr/>
              <a:t>‹#›</a:t>
            </a:fld>
            <a:endParaRPr lang="en-GB" dirty="0"/>
          </a:p>
        </p:txBody>
      </p:sp>
    </p:spTree>
    <p:extLst>
      <p:ext uri="{BB962C8B-B14F-4D97-AF65-F5344CB8AC3E}">
        <p14:creationId xmlns:p14="http://schemas.microsoft.com/office/powerpoint/2010/main" val="3871611636"/>
      </p:ext>
    </p:extLst>
  </p:cSld>
  <p:clrMapOvr>
    <a:masterClrMapping/>
  </p:clrMapOvr>
  <p:transition xmlns:p14="http://schemas.microsoft.com/office/powerpoint/2010/mai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76200"/>
            <a:ext cx="2038350" cy="60198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76200"/>
            <a:ext cx="5962650" cy="6019800"/>
          </a:xfrm>
        </p:spPr>
        <p:txBody>
          <a:bodyPr vert="eaVert"/>
          <a:lstStyle>
            <a:lvl5pPr>
              <a:defRPr>
                <a:ea typeface="Calibri"/>
                <a:cs typeface="Calibri"/>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3"/>
          <p:cNvSpPr>
            <a:spLocks noGrp="1"/>
          </p:cNvSpPr>
          <p:nvPr>
            <p:ph type="sldNum" sz="quarter" idx="10"/>
          </p:nvPr>
        </p:nvSpPr>
        <p:spPr/>
        <p:txBody>
          <a:bodyPr/>
          <a:lstStyle>
            <a:lvl1pPr>
              <a:defRPr>
                <a:cs typeface="Calibri"/>
              </a:defRPr>
            </a:lvl1pPr>
          </a:lstStyle>
          <a:p>
            <a:fld id="{B9BA4229-7374-914D-A29D-842121EF12DC}" type="slidenum">
              <a:rPr lang="en-GB" smtClean="0"/>
              <a:pPr/>
              <a:t>‹#›</a:t>
            </a:fld>
            <a:endParaRPr lang="en-GB" dirty="0"/>
          </a:p>
        </p:txBody>
      </p:sp>
    </p:spTree>
    <p:extLst>
      <p:ext uri="{BB962C8B-B14F-4D97-AF65-F5344CB8AC3E}">
        <p14:creationId xmlns:p14="http://schemas.microsoft.com/office/powerpoint/2010/main" val="1887586868"/>
      </p:ext>
    </p:extLst>
  </p:cSld>
  <p:clrMapOvr>
    <a:masterClrMapping/>
  </p:clrMapOvr>
  <p:transition xmlns:p14="http://schemas.microsoft.com/office/powerpoint/2010/mai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5503891-C74E-DF4D-8F41-1D6B84CC41B6}" type="datetime1">
              <a:rPr lang="en-GB" smtClean="0"/>
              <a:t>21/01/2013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163846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39E9737-00EC-1843-8AE4-6F46D25009F9}" type="datetime1">
              <a:rPr lang="en-GB" smtClean="0"/>
              <a:t>21/01/2013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312365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E5562A8-2882-474C-9341-E2116CB1A2ED}" type="datetime1">
              <a:rPr lang="en-GB" smtClean="0"/>
              <a:t>21/01/2013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325825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1EA71B6-CF7E-7046-A10D-7925EA09F563}" type="datetime1">
              <a:rPr lang="en-GB" smtClean="0"/>
              <a:t>21/01/2013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227231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FA743-6CEC-A743-B12B-A50F6623EFFD}" type="datetime1">
              <a:rPr lang="en-GB" smtClean="0"/>
              <a:t>21/01/2013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72845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BE2011B-2F50-6640-9138-58B97BAF9822}" type="datetime1">
              <a:rPr lang="en-GB" smtClean="0"/>
              <a:t>21/01/2013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657557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55B3C30-2E34-2646-9DEA-B6FB1874A409}" type="datetime1">
              <a:rPr lang="en-GB" smtClean="0"/>
              <a:t>21/01/2013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6F65A-AA6A-2742-B31A-5123DCD351C6}" type="slidenum">
              <a:rPr lang="en-US" smtClean="0"/>
              <a:t>‹#›</a:t>
            </a:fld>
            <a:endParaRPr lang="en-US"/>
          </a:p>
        </p:txBody>
      </p:sp>
    </p:spTree>
    <p:extLst>
      <p:ext uri="{BB962C8B-B14F-4D97-AF65-F5344CB8AC3E}">
        <p14:creationId xmlns:p14="http://schemas.microsoft.com/office/powerpoint/2010/main" val="2428282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D254B-16C6-3748-BFFB-5FB0BFB29DFA}" type="datetime1">
              <a:rPr lang="en-GB" smtClean="0"/>
              <a:t>21/01/2013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6F65A-AA6A-2742-B31A-5123DCD351C6}" type="slidenum">
              <a:rPr lang="en-US" smtClean="0"/>
              <a:t>‹#›</a:t>
            </a:fld>
            <a:endParaRPr lang="en-US"/>
          </a:p>
        </p:txBody>
      </p:sp>
    </p:spTree>
    <p:extLst>
      <p:ext uri="{BB962C8B-B14F-4D97-AF65-F5344CB8AC3E}">
        <p14:creationId xmlns:p14="http://schemas.microsoft.com/office/powerpoint/2010/main" val="102150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640" name="Rectangle 16"/>
          <p:cNvSpPr>
            <a:spLocks noChangeArrowheads="1"/>
          </p:cNvSpPr>
          <p:nvPr/>
        </p:nvSpPr>
        <p:spPr bwMode="auto">
          <a:xfrm>
            <a:off x="0" y="6400800"/>
            <a:ext cx="7315200" cy="457200"/>
          </a:xfrm>
          <a:prstGeom prst="rect">
            <a:avLst/>
          </a:prstGeom>
          <a:noFill/>
          <a:ln w="9525">
            <a:noFill/>
            <a:miter lim="800000"/>
            <a:headEnd/>
            <a:tailEnd/>
          </a:ln>
          <a:effectLst/>
        </p:spPr>
        <p:txBody>
          <a:bodyPr anchor="b"/>
          <a:lstStyle/>
          <a:p>
            <a:pPr algn="ctr" defTabSz="914400" fontAlgn="base">
              <a:spcBef>
                <a:spcPct val="0"/>
              </a:spcBef>
              <a:spcAft>
                <a:spcPct val="0"/>
              </a:spcAft>
            </a:pPr>
            <a:endParaRPr lang="en-US" altLang="zh-CN" sz="1600" dirty="0" smtClean="0">
              <a:solidFill>
                <a:srgbClr val="CC9900"/>
              </a:solidFill>
              <a:latin typeface="Calibri"/>
              <a:ea typeface="宋体" charset="0"/>
              <a:cs typeface="Calibri"/>
            </a:endParaRPr>
          </a:p>
        </p:txBody>
      </p:sp>
      <p:sp>
        <p:nvSpPr>
          <p:cNvPr id="5125" name="Rectangle 20"/>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Text master level</a:t>
            </a:r>
          </a:p>
          <a:p>
            <a:pPr lvl="1"/>
            <a:r>
              <a:rPr lang="en-US" altLang="zh-CN" dirty="0"/>
              <a:t>Text level1</a:t>
            </a:r>
          </a:p>
          <a:p>
            <a:pPr lvl="2"/>
            <a:r>
              <a:rPr lang="en-US" altLang="zh-CN" dirty="0"/>
              <a:t> text level2 </a:t>
            </a:r>
          </a:p>
          <a:p>
            <a:pPr lvl="3"/>
            <a:r>
              <a:rPr lang="en-US" altLang="zh-CN" dirty="0"/>
              <a:t>Text level3</a:t>
            </a:r>
          </a:p>
        </p:txBody>
      </p:sp>
      <p:sp>
        <p:nvSpPr>
          <p:cNvPr id="26646" name="Rectangle 22"/>
          <p:cNvSpPr>
            <a:spLocks noGrp="1" noChangeArrowheads="1"/>
          </p:cNvSpPr>
          <p:nvPr>
            <p:ph type="title"/>
          </p:nvPr>
        </p:nvSpPr>
        <p:spPr bwMode="auto">
          <a:xfrm>
            <a:off x="1066800" y="76200"/>
            <a:ext cx="77724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dirty="0"/>
              <a:t>Title</a:t>
            </a:r>
          </a:p>
        </p:txBody>
      </p:sp>
      <p:sp>
        <p:nvSpPr>
          <p:cNvPr id="26654" name="Rectangle 30"/>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b="1">
                <a:solidFill>
                  <a:srgbClr val="000000"/>
                </a:solidFill>
                <a:latin typeface="Calibri"/>
                <a:ea typeface="宋体" charset="0"/>
                <a:cs typeface="Calibri"/>
              </a:defRPr>
            </a:lvl1pPr>
          </a:lstStyle>
          <a:p>
            <a:pPr defTabSz="914400" fontAlgn="base">
              <a:spcBef>
                <a:spcPct val="0"/>
              </a:spcBef>
              <a:spcAft>
                <a:spcPct val="0"/>
              </a:spcAft>
            </a:pPr>
            <a:fld id="{F73FC810-50F1-EA44-96AB-A0016A0DE3DA}" type="slidenum">
              <a:rPr lang="en-GB" smtClean="0"/>
              <a:pPr defTabSz="914400" fontAlgn="base">
                <a:spcBef>
                  <a:spcPct val="0"/>
                </a:spcBef>
                <a:spcAft>
                  <a:spcPct val="0"/>
                </a:spcAft>
              </a:pPr>
              <a:t>‹#›</a:t>
            </a:fld>
            <a:endParaRPr lang="en-GB" dirty="0" smtClean="0"/>
          </a:p>
        </p:txBody>
      </p:sp>
    </p:spTree>
    <p:extLst>
      <p:ext uri="{BB962C8B-B14F-4D97-AF65-F5344CB8AC3E}">
        <p14:creationId xmlns:p14="http://schemas.microsoft.com/office/powerpoint/2010/main" val="21247729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fade thruBlk="1"/>
  </p:transition>
  <p:hf hdr="0" ftr="0" dt="0"/>
  <p:txStyles>
    <p:titleStyle>
      <a:lvl1pPr algn="l" rtl="0" fontAlgn="base">
        <a:lnSpc>
          <a:spcPct val="85000"/>
        </a:lnSpc>
        <a:spcBef>
          <a:spcPct val="10000"/>
        </a:spcBef>
        <a:spcAft>
          <a:spcPct val="0"/>
        </a:spcAft>
        <a:defRPr sz="3600">
          <a:solidFill>
            <a:schemeClr val="bg2"/>
          </a:solidFill>
          <a:latin typeface="Calibri"/>
          <a:ea typeface="+mj-ea"/>
          <a:cs typeface="Calibri"/>
        </a:defRPr>
      </a:lvl1pPr>
      <a:lvl2pPr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2pPr>
      <a:lvl3pPr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3pPr>
      <a:lvl4pPr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4pPr>
      <a:lvl5pPr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5pPr>
      <a:lvl6pPr marL="457200"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6pPr>
      <a:lvl7pPr marL="914400"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7pPr>
      <a:lvl8pPr marL="1371600"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8pPr>
      <a:lvl9pPr marL="1828800" algn="l" rtl="0" fontAlgn="base">
        <a:lnSpc>
          <a:spcPct val="85000"/>
        </a:lnSpc>
        <a:spcBef>
          <a:spcPct val="10000"/>
        </a:spcBef>
        <a:spcAft>
          <a:spcPct val="0"/>
        </a:spcAft>
        <a:defRPr sz="3600">
          <a:solidFill>
            <a:srgbClr val="0000CC"/>
          </a:solidFill>
          <a:latin typeface="Arial" charset="0"/>
          <a:ea typeface="ＭＳ Ｐゴシック" charset="0"/>
          <a:cs typeface="Arial" charset="0"/>
        </a:defRPr>
      </a:lvl9pPr>
    </p:titleStyle>
    <p:bodyStyle>
      <a:lvl1pPr marL="346075" indent="-346075" algn="l" rtl="0" fontAlgn="base">
        <a:lnSpc>
          <a:spcPct val="85000"/>
        </a:lnSpc>
        <a:spcBef>
          <a:spcPct val="20000"/>
        </a:spcBef>
        <a:spcAft>
          <a:spcPct val="0"/>
        </a:spcAft>
        <a:buClr>
          <a:schemeClr val="bg2"/>
        </a:buClr>
        <a:buFont typeface="Wingdings" charset="0"/>
        <a:buChar char="l"/>
        <a:defRPr sz="2800">
          <a:solidFill>
            <a:schemeClr val="bg2"/>
          </a:solidFill>
          <a:latin typeface="Calibri"/>
          <a:ea typeface="+mn-ea"/>
          <a:cs typeface="Calibri"/>
        </a:defRPr>
      </a:lvl1pPr>
      <a:lvl2pPr marL="742950" indent="-285750" algn="l" rtl="0" fontAlgn="base">
        <a:lnSpc>
          <a:spcPct val="85000"/>
        </a:lnSpc>
        <a:spcBef>
          <a:spcPct val="0"/>
        </a:spcBef>
        <a:spcAft>
          <a:spcPct val="0"/>
        </a:spcAft>
        <a:buClr>
          <a:schemeClr val="bg2"/>
        </a:buClr>
        <a:buChar char="–"/>
        <a:defRPr sz="2800">
          <a:solidFill>
            <a:schemeClr val="bg2"/>
          </a:solidFill>
          <a:latin typeface="Calibri"/>
          <a:ea typeface="Calibri"/>
          <a:cs typeface="Calibri"/>
        </a:defRPr>
      </a:lvl2pPr>
      <a:lvl3pPr marL="1143000" indent="-228600" algn="l" rtl="0" fontAlgn="base">
        <a:lnSpc>
          <a:spcPct val="85000"/>
        </a:lnSpc>
        <a:spcBef>
          <a:spcPct val="15000"/>
        </a:spcBef>
        <a:spcAft>
          <a:spcPct val="0"/>
        </a:spcAft>
        <a:buClr>
          <a:schemeClr val="bg2"/>
        </a:buClr>
        <a:buChar char="•"/>
        <a:defRPr sz="2800">
          <a:solidFill>
            <a:schemeClr val="bg2"/>
          </a:solidFill>
          <a:latin typeface="Calibri"/>
          <a:ea typeface="Calibri"/>
          <a:cs typeface="Calibri"/>
        </a:defRPr>
      </a:lvl3pPr>
      <a:lvl4pPr marL="1600200" indent="-228600" algn="l" rtl="0" fontAlgn="base">
        <a:spcBef>
          <a:spcPct val="20000"/>
        </a:spcBef>
        <a:spcAft>
          <a:spcPct val="0"/>
        </a:spcAft>
        <a:buClr>
          <a:schemeClr val="bg2"/>
        </a:buClr>
        <a:buChar char="–"/>
        <a:defRPr sz="2800">
          <a:solidFill>
            <a:schemeClr val="bg2"/>
          </a:solidFill>
          <a:latin typeface="Calibri"/>
          <a:ea typeface="Calibri"/>
          <a:cs typeface="Calibri"/>
        </a:defRPr>
      </a:lvl4pPr>
      <a:lvl5pPr marL="2057400" indent="-228600" algn="l" rtl="0" fontAlgn="base">
        <a:spcBef>
          <a:spcPct val="20000"/>
        </a:spcBef>
        <a:spcAft>
          <a:spcPct val="0"/>
        </a:spcAft>
        <a:buClr>
          <a:schemeClr val="tx1"/>
        </a:buClr>
        <a:buChar char="»"/>
        <a:defRPr sz="2800">
          <a:solidFill>
            <a:schemeClr val="tx1"/>
          </a:solidFill>
          <a:latin typeface="Tahoma" charset="0"/>
          <a:ea typeface="Arial" charset="0"/>
          <a:cs typeface="+mn-cs"/>
        </a:defRPr>
      </a:lvl5pPr>
      <a:lvl6pPr marL="2514600" indent="-228600" algn="l" rtl="0" fontAlgn="base">
        <a:spcBef>
          <a:spcPct val="20000"/>
        </a:spcBef>
        <a:spcAft>
          <a:spcPct val="0"/>
        </a:spcAft>
        <a:buClr>
          <a:schemeClr val="tx1"/>
        </a:buClr>
        <a:buChar char="»"/>
        <a:defRPr sz="2800">
          <a:solidFill>
            <a:schemeClr val="tx1"/>
          </a:solidFill>
          <a:latin typeface="Tahoma" charset="0"/>
          <a:ea typeface="Arial" charset="0"/>
          <a:cs typeface="+mn-cs"/>
        </a:defRPr>
      </a:lvl6pPr>
      <a:lvl7pPr marL="2971800" indent="-228600" algn="l" rtl="0" fontAlgn="base">
        <a:spcBef>
          <a:spcPct val="20000"/>
        </a:spcBef>
        <a:spcAft>
          <a:spcPct val="0"/>
        </a:spcAft>
        <a:buClr>
          <a:schemeClr val="tx1"/>
        </a:buClr>
        <a:buChar char="»"/>
        <a:defRPr sz="2800">
          <a:solidFill>
            <a:schemeClr val="tx1"/>
          </a:solidFill>
          <a:latin typeface="Tahoma" charset="0"/>
          <a:ea typeface="Arial" charset="0"/>
          <a:cs typeface="+mn-cs"/>
        </a:defRPr>
      </a:lvl7pPr>
      <a:lvl8pPr marL="3429000" indent="-228600" algn="l" rtl="0" fontAlgn="base">
        <a:spcBef>
          <a:spcPct val="20000"/>
        </a:spcBef>
        <a:spcAft>
          <a:spcPct val="0"/>
        </a:spcAft>
        <a:buClr>
          <a:schemeClr val="tx1"/>
        </a:buClr>
        <a:buChar char="»"/>
        <a:defRPr sz="2800">
          <a:solidFill>
            <a:schemeClr val="tx1"/>
          </a:solidFill>
          <a:latin typeface="Tahoma" charset="0"/>
          <a:ea typeface="Arial" charset="0"/>
          <a:cs typeface="+mn-cs"/>
        </a:defRPr>
      </a:lvl8pPr>
      <a:lvl9pPr marL="3886200" indent="-228600" algn="l" rtl="0" fontAlgn="base">
        <a:spcBef>
          <a:spcPct val="20000"/>
        </a:spcBef>
        <a:spcAft>
          <a:spcPct val="0"/>
        </a:spcAft>
        <a:buClr>
          <a:schemeClr val="tx1"/>
        </a:buClr>
        <a:buChar char="»"/>
        <a:defRPr sz="2800">
          <a:solidFill>
            <a:schemeClr val="tx1"/>
          </a:solidFill>
          <a:latin typeface="Tahoma" charset="0"/>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hyperlink" Target="mailto:andrew.moore@cl.cam.ac.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5.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4.emf"/></Relationships>
</file>

<file path=ppt/slides/_rels/slide3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4.wmf"/><Relationship Id="rId5" Type="http://schemas.openxmlformats.org/officeDocument/2006/relationships/image" Target="../media/image45.jpeg"/><Relationship Id="rId1" Type="http://schemas.openxmlformats.org/officeDocument/2006/relationships/tags" Target="../tags/tag9.xml"/><Relationship Id="rId2"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18.xml"/><Relationship Id="rId3" Type="http://schemas.openxmlformats.org/officeDocument/2006/relationships/notesSlide" Target="../notesSlides/notesSlide2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44.wmf"/><Relationship Id="rId5" Type="http://schemas.openxmlformats.org/officeDocument/2006/relationships/image" Target="../media/image45.jpeg"/><Relationship Id="rId1" Type="http://schemas.openxmlformats.org/officeDocument/2006/relationships/tags" Target="../tags/tag11.xml"/><Relationship Id="rId2"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4.wmf"/><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46.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49.jpeg"/><Relationship Id="rId7" Type="http://schemas.microsoft.com/office/2007/relationships/hdphoto" Target="../media/hdphoto1.wdp"/><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dl.acm.org/citation.cfm?id=2019527"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jpe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2588" y="493713"/>
            <a:ext cx="8399462"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4000" dirty="0" smtClean="0">
                <a:latin typeface="Calibri"/>
              </a:rPr>
              <a:t>Computer Networking</a:t>
            </a:r>
            <a:endParaRPr lang="en-US" sz="4000" dirty="0">
              <a:latin typeface="Calibri"/>
            </a:endParaRPr>
          </a:p>
          <a:p>
            <a:pPr algn="ctr" eaLnBrk="0" hangingPunct="0"/>
            <a:endParaRPr lang="en-US" sz="4000" dirty="0">
              <a:latin typeface="Calibri"/>
            </a:endParaRPr>
          </a:p>
          <a:p>
            <a:pPr algn="ctr" eaLnBrk="0" hangingPunct="0"/>
            <a:r>
              <a:rPr lang="en-US" sz="4000" dirty="0">
                <a:latin typeface="Calibri"/>
              </a:rPr>
              <a:t>Lent Term M/W/F </a:t>
            </a:r>
            <a:r>
              <a:rPr lang="en-US" sz="4000" dirty="0" smtClean="0">
                <a:latin typeface="Calibri"/>
              </a:rPr>
              <a:t>11-midday </a:t>
            </a:r>
            <a:endParaRPr lang="en-US" sz="4000" dirty="0">
              <a:latin typeface="Calibri"/>
            </a:endParaRPr>
          </a:p>
          <a:p>
            <a:pPr algn="ctr" eaLnBrk="0" hangingPunct="0"/>
            <a:r>
              <a:rPr lang="en-US" sz="4000" dirty="0">
                <a:latin typeface="Calibri"/>
              </a:rPr>
              <a:t>LT1 in Gates </a:t>
            </a:r>
            <a:r>
              <a:rPr lang="en-US" sz="4000" dirty="0" smtClean="0">
                <a:latin typeface="Calibri"/>
              </a:rPr>
              <a:t>Building</a:t>
            </a:r>
          </a:p>
          <a:p>
            <a:pPr algn="ctr" eaLnBrk="0" hangingPunct="0"/>
            <a:endParaRPr lang="en-US" sz="4000" dirty="0">
              <a:latin typeface="Calibri"/>
            </a:endParaRPr>
          </a:p>
          <a:p>
            <a:pPr algn="ctr" eaLnBrk="0" hangingPunct="0"/>
            <a:r>
              <a:rPr lang="en-US" sz="4000" dirty="0" smtClean="0">
                <a:latin typeface="Calibri"/>
              </a:rPr>
              <a:t>Slide Set 7</a:t>
            </a:r>
          </a:p>
          <a:p>
            <a:pPr algn="ctr" eaLnBrk="0" hangingPunct="0"/>
            <a:endParaRPr lang="en-US" sz="1800" dirty="0">
              <a:latin typeface="Calibri"/>
            </a:endParaRPr>
          </a:p>
          <a:p>
            <a:pPr algn="ctr" eaLnBrk="0" hangingPunct="0"/>
            <a:r>
              <a:rPr lang="en-US" sz="3600" dirty="0" smtClean="0">
                <a:latin typeface="Calibri"/>
              </a:rPr>
              <a:t>Andrew </a:t>
            </a:r>
            <a:r>
              <a:rPr lang="en-US" sz="3600" dirty="0">
                <a:latin typeface="Calibri"/>
              </a:rPr>
              <a:t>W. Moore</a:t>
            </a:r>
            <a:endParaRPr lang="en-US" sz="2000" dirty="0">
              <a:latin typeface="Calibri"/>
            </a:endParaRPr>
          </a:p>
          <a:p>
            <a:pPr algn="ctr" eaLnBrk="0" hangingPunct="0"/>
            <a:r>
              <a:rPr lang="en-US" dirty="0">
                <a:latin typeface="Calibri"/>
                <a:hlinkClick r:id="rId3"/>
              </a:rPr>
              <a:t>andrew.moore@</a:t>
            </a:r>
            <a:r>
              <a:rPr lang="en-US" dirty="0" smtClean="0">
                <a:latin typeface="Calibri"/>
                <a:hlinkClick r:id="rId3"/>
              </a:rPr>
              <a:t>cl.cam.ac.uk</a:t>
            </a:r>
            <a:endParaRPr lang="en-US" dirty="0" smtClean="0">
              <a:latin typeface="Calibri"/>
            </a:endParaRPr>
          </a:p>
          <a:p>
            <a:pPr algn="ctr" eaLnBrk="0" hangingPunct="0"/>
            <a:r>
              <a:rPr lang="en-US" dirty="0" smtClean="0">
                <a:latin typeface="Calibri"/>
              </a:rPr>
              <a:t>January2013</a:t>
            </a:r>
            <a:endParaRPr lang="en-US" dirty="0">
              <a:latin typeface="Calibri"/>
            </a:endParaRPr>
          </a:p>
          <a:p>
            <a:pPr algn="ctr" eaLnBrk="0" hangingPunct="0"/>
            <a:endParaRPr lang="en-US" dirty="0" smtClean="0">
              <a:latin typeface="Calibri"/>
            </a:endParaRPr>
          </a:p>
        </p:txBody>
      </p:sp>
      <p:sp>
        <p:nvSpPr>
          <p:cNvPr id="3" name="Slide Number Placeholder 2"/>
          <p:cNvSpPr>
            <a:spLocks noGrp="1"/>
          </p:cNvSpPr>
          <p:nvPr>
            <p:ph type="sldNum" sz="quarter" idx="12"/>
          </p:nvPr>
        </p:nvSpPr>
        <p:spPr/>
        <p:txBody>
          <a:bodyPr/>
          <a:lstStyle/>
          <a:p>
            <a:fld id="{11828BE7-28D6-6A44-825C-169A4C1A9E19}" type="slidenum">
              <a:rPr lang="en-US" smtClean="0"/>
              <a:t>1</a:t>
            </a:fld>
            <a:endParaRPr lang="en-US" dirty="0"/>
          </a:p>
        </p:txBody>
      </p:sp>
    </p:spTree>
    <p:extLst>
      <p:ext uri="{BB962C8B-B14F-4D97-AF65-F5344CB8AC3E}">
        <p14:creationId xmlns:p14="http://schemas.microsoft.com/office/powerpoint/2010/main" val="42692203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74638"/>
            <a:ext cx="8728075" cy="1143000"/>
          </a:xfrm>
        </p:spPr>
        <p:txBody>
          <a:bodyPr rtlCol="0">
            <a:normAutofit fontScale="90000"/>
          </a:bodyPr>
          <a:lstStyle/>
          <a:p>
            <a:pPr eaLnBrk="1" fontAlgn="auto" hangingPunct="1">
              <a:spcAft>
                <a:spcPts val="0"/>
              </a:spcAft>
              <a:defRPr/>
            </a:pPr>
            <a:r>
              <a:rPr lang="en-US" dirty="0" smtClean="0">
                <a:ea typeface="+mj-ea"/>
                <a:cs typeface="+mj-cs"/>
              </a:rPr>
              <a:t>Some Differences </a:t>
            </a:r>
            <a:r>
              <a:rPr lang="en-US" dirty="0">
                <a:ea typeface="+mj-ea"/>
                <a:cs typeface="+mj-cs"/>
              </a:rPr>
              <a:t>B</a:t>
            </a:r>
            <a:r>
              <a:rPr lang="en-US" dirty="0" smtClean="0">
                <a:ea typeface="+mj-ea"/>
                <a:cs typeface="+mj-cs"/>
              </a:rPr>
              <a:t>etween Commodity DC Networking and Internet/WAN</a:t>
            </a:r>
            <a:endParaRPr lang="en-US" dirty="0">
              <a:ea typeface="+mj-ea"/>
              <a:cs typeface="+mj-cs"/>
            </a:endParaRPr>
          </a:p>
        </p:txBody>
      </p:sp>
      <p:graphicFrame>
        <p:nvGraphicFramePr>
          <p:cNvPr id="4" name="Content Placeholder 3"/>
          <p:cNvGraphicFramePr>
            <a:graphicFrameLocks noGrp="1"/>
          </p:cNvGraphicFramePr>
          <p:nvPr>
            <p:ph idx="1"/>
          </p:nvPr>
        </p:nvGraphicFramePr>
        <p:xfrm>
          <a:off x="457200" y="1600200"/>
          <a:ext cx="8229600" cy="3133802"/>
        </p:xfrm>
        <a:graphic>
          <a:graphicData uri="http://schemas.openxmlformats.org/drawingml/2006/table">
            <a:tbl>
              <a:tblPr firstRow="1" bandRow="1">
                <a:tableStyleId>{5C22544A-7EE6-4342-B048-85BDC9FD1C3A}</a:tableStyleId>
              </a:tblPr>
              <a:tblGrid>
                <a:gridCol w="2743200"/>
                <a:gridCol w="2743200"/>
                <a:gridCol w="2743200"/>
              </a:tblGrid>
              <a:tr h="370738">
                <a:tc>
                  <a:txBody>
                    <a:bodyPr/>
                    <a:lstStyle/>
                    <a:p>
                      <a:r>
                        <a:rPr lang="en-US" sz="1800" dirty="0" smtClean="0"/>
                        <a:t>Characteristic</a:t>
                      </a:r>
                      <a:endParaRPr lang="en-US" sz="1800" dirty="0"/>
                    </a:p>
                  </a:txBody>
                  <a:tcPr marT="45708" marB="45708"/>
                </a:tc>
                <a:tc>
                  <a:txBody>
                    <a:bodyPr/>
                    <a:lstStyle/>
                    <a:p>
                      <a:r>
                        <a:rPr lang="en-US" sz="1800" dirty="0" smtClean="0"/>
                        <a:t>Internet/WAN</a:t>
                      </a:r>
                      <a:endParaRPr lang="en-US" sz="1800" dirty="0"/>
                    </a:p>
                  </a:txBody>
                  <a:tcPr marT="45708" marB="45708"/>
                </a:tc>
                <a:tc>
                  <a:txBody>
                    <a:bodyPr/>
                    <a:lstStyle/>
                    <a:p>
                      <a:r>
                        <a:rPr lang="en-US" sz="1800" dirty="0" smtClean="0"/>
                        <a:t>Commodity Datacenter</a:t>
                      </a:r>
                      <a:endParaRPr lang="en-US" sz="1800" dirty="0"/>
                    </a:p>
                  </a:txBody>
                  <a:tcPr marT="45708" marB="45708"/>
                </a:tc>
              </a:tr>
              <a:tr h="370738">
                <a:tc>
                  <a:txBody>
                    <a:bodyPr/>
                    <a:lstStyle/>
                    <a:p>
                      <a:r>
                        <a:rPr lang="en-US" sz="1800" dirty="0" smtClean="0"/>
                        <a:t>Latencies</a:t>
                      </a:r>
                      <a:endParaRPr lang="en-US" sz="1800" dirty="0"/>
                    </a:p>
                  </a:txBody>
                  <a:tcPr marT="45708" marB="45708"/>
                </a:tc>
                <a:tc>
                  <a:txBody>
                    <a:bodyPr/>
                    <a:lstStyle/>
                    <a:p>
                      <a:r>
                        <a:rPr lang="en-US" sz="1800" dirty="0" smtClean="0"/>
                        <a:t>Milliseconds</a:t>
                      </a:r>
                      <a:r>
                        <a:rPr lang="en-US" sz="1800" baseline="0" dirty="0" smtClean="0"/>
                        <a:t> to Seconds</a:t>
                      </a:r>
                      <a:endParaRPr lang="en-US" sz="1800" dirty="0"/>
                    </a:p>
                  </a:txBody>
                  <a:tcPr marT="45708" marB="45708"/>
                </a:tc>
                <a:tc>
                  <a:txBody>
                    <a:bodyPr/>
                    <a:lstStyle/>
                    <a:p>
                      <a:r>
                        <a:rPr lang="en-US" sz="1800" dirty="0" smtClean="0"/>
                        <a:t>Microseconds</a:t>
                      </a:r>
                    </a:p>
                  </a:txBody>
                  <a:tcPr marT="45708" marB="45708"/>
                </a:tc>
              </a:tr>
              <a:tr h="370738">
                <a:tc>
                  <a:txBody>
                    <a:bodyPr/>
                    <a:lstStyle/>
                    <a:p>
                      <a:r>
                        <a:rPr lang="en-US" sz="1800" dirty="0" smtClean="0"/>
                        <a:t>Bandwidths</a:t>
                      </a:r>
                      <a:endParaRPr lang="en-US" sz="1800" dirty="0"/>
                    </a:p>
                  </a:txBody>
                  <a:tcPr marT="45708" marB="45708"/>
                </a:tc>
                <a:tc>
                  <a:txBody>
                    <a:bodyPr/>
                    <a:lstStyle/>
                    <a:p>
                      <a:r>
                        <a:rPr lang="en-US" sz="1800" dirty="0" smtClean="0"/>
                        <a:t>Kilobits</a:t>
                      </a:r>
                      <a:r>
                        <a:rPr lang="en-US" sz="1800" baseline="0" dirty="0" smtClean="0"/>
                        <a:t> to Megabits/s</a:t>
                      </a:r>
                      <a:endParaRPr lang="en-US" sz="1800" dirty="0"/>
                    </a:p>
                  </a:txBody>
                  <a:tcPr marT="45708" marB="45708"/>
                </a:tc>
                <a:tc>
                  <a:txBody>
                    <a:bodyPr/>
                    <a:lstStyle/>
                    <a:p>
                      <a:r>
                        <a:rPr lang="en-US" sz="1800" dirty="0" smtClean="0"/>
                        <a:t>Gigabits to 10’s of </a:t>
                      </a:r>
                      <a:r>
                        <a:rPr lang="en-US" sz="1800" dirty="0" err="1" smtClean="0"/>
                        <a:t>Gbits</a:t>
                      </a:r>
                      <a:r>
                        <a:rPr lang="en-US" sz="1800" dirty="0" smtClean="0"/>
                        <a:t>/s</a:t>
                      </a:r>
                      <a:endParaRPr lang="en-US" sz="1800" dirty="0"/>
                    </a:p>
                  </a:txBody>
                  <a:tcPr marT="45708" marB="45708"/>
                </a:tc>
              </a:tr>
              <a:tr h="370738">
                <a:tc>
                  <a:txBody>
                    <a:bodyPr/>
                    <a:lstStyle/>
                    <a:p>
                      <a:r>
                        <a:rPr lang="en-US" sz="1800" dirty="0" smtClean="0"/>
                        <a:t>Causes</a:t>
                      </a:r>
                      <a:r>
                        <a:rPr lang="en-US" sz="1800" baseline="0" dirty="0" smtClean="0"/>
                        <a:t> of loss</a:t>
                      </a:r>
                      <a:endParaRPr lang="en-US" sz="1800" dirty="0"/>
                    </a:p>
                  </a:txBody>
                  <a:tcPr marT="45708" marB="45708"/>
                </a:tc>
                <a:tc>
                  <a:txBody>
                    <a:bodyPr/>
                    <a:lstStyle/>
                    <a:p>
                      <a:r>
                        <a:rPr lang="en-US" sz="1800" dirty="0" smtClean="0"/>
                        <a:t>Congestion, link errors, …</a:t>
                      </a:r>
                      <a:endParaRPr lang="en-US" sz="1800" dirty="0"/>
                    </a:p>
                  </a:txBody>
                  <a:tcPr marT="45708" marB="45708"/>
                </a:tc>
                <a:tc>
                  <a:txBody>
                    <a:bodyPr/>
                    <a:lstStyle/>
                    <a:p>
                      <a:r>
                        <a:rPr lang="en-US" sz="1800" dirty="0" smtClean="0"/>
                        <a:t>Congestion</a:t>
                      </a:r>
                      <a:endParaRPr lang="en-US" sz="1800" dirty="0"/>
                    </a:p>
                  </a:txBody>
                  <a:tcPr marT="45708" marB="45708"/>
                </a:tc>
              </a:tr>
              <a:tr h="370738">
                <a:tc>
                  <a:txBody>
                    <a:bodyPr/>
                    <a:lstStyle/>
                    <a:p>
                      <a:r>
                        <a:rPr lang="en-US" sz="1800" dirty="0" smtClean="0"/>
                        <a:t>Administration</a:t>
                      </a:r>
                      <a:endParaRPr lang="en-US" sz="1800" dirty="0"/>
                    </a:p>
                  </a:txBody>
                  <a:tcPr marT="45708" marB="45708"/>
                </a:tc>
                <a:tc>
                  <a:txBody>
                    <a:bodyPr/>
                    <a:lstStyle/>
                    <a:p>
                      <a:r>
                        <a:rPr lang="en-US" sz="1800" dirty="0" smtClean="0"/>
                        <a:t>Distributed</a:t>
                      </a:r>
                      <a:endParaRPr lang="en-US" sz="1800" dirty="0"/>
                    </a:p>
                  </a:txBody>
                  <a:tcPr marT="45708" marB="45708"/>
                </a:tc>
                <a:tc>
                  <a:txBody>
                    <a:bodyPr/>
                    <a:lstStyle/>
                    <a:p>
                      <a:r>
                        <a:rPr lang="en-US" sz="1800" dirty="0" smtClean="0"/>
                        <a:t>Central,</a:t>
                      </a:r>
                      <a:r>
                        <a:rPr lang="en-US" sz="1800" baseline="0" dirty="0" smtClean="0"/>
                        <a:t> single domain</a:t>
                      </a:r>
                      <a:endParaRPr lang="en-US" sz="1800" dirty="0"/>
                    </a:p>
                  </a:txBody>
                  <a:tcPr marT="45708" marB="45708"/>
                </a:tc>
              </a:tr>
              <a:tr h="640016">
                <a:tc>
                  <a:txBody>
                    <a:bodyPr/>
                    <a:lstStyle/>
                    <a:p>
                      <a:r>
                        <a:rPr lang="en-US" sz="1800" dirty="0" smtClean="0"/>
                        <a:t>Statistical Multiplexing</a:t>
                      </a:r>
                      <a:endParaRPr lang="en-US" sz="1800" dirty="0"/>
                    </a:p>
                  </a:txBody>
                  <a:tcPr marT="45708" marB="45708"/>
                </a:tc>
                <a:tc>
                  <a:txBody>
                    <a:bodyPr/>
                    <a:lstStyle/>
                    <a:p>
                      <a:r>
                        <a:rPr lang="en-US" sz="1800" dirty="0" smtClean="0"/>
                        <a:t>Significant</a:t>
                      </a:r>
                      <a:endParaRPr lang="en-US" sz="1800" dirty="0"/>
                    </a:p>
                  </a:txBody>
                  <a:tcPr marT="45708" marB="45708"/>
                </a:tc>
                <a:tc>
                  <a:txBody>
                    <a:bodyPr/>
                    <a:lstStyle/>
                    <a:p>
                      <a:r>
                        <a:rPr lang="en-US" sz="1800" dirty="0" smtClean="0"/>
                        <a:t>Minimal,</a:t>
                      </a:r>
                      <a:r>
                        <a:rPr lang="en-US" sz="1800" baseline="0" dirty="0" smtClean="0"/>
                        <a:t> 1-2 flows dominate links</a:t>
                      </a:r>
                      <a:endParaRPr lang="en-US" sz="1800" dirty="0"/>
                    </a:p>
                  </a:txBody>
                  <a:tcPr marT="45708" marB="45708"/>
                </a:tc>
              </a:tr>
              <a:tr h="640016">
                <a:tc>
                  <a:txBody>
                    <a:bodyPr/>
                    <a:lstStyle/>
                    <a:p>
                      <a:r>
                        <a:rPr lang="en-US" sz="1800" dirty="0" err="1" smtClean="0"/>
                        <a:t>Incast</a:t>
                      </a:r>
                      <a:endParaRPr lang="en-US" sz="1800" dirty="0"/>
                    </a:p>
                  </a:txBody>
                  <a:tcPr marT="45708" marB="45708"/>
                </a:tc>
                <a:tc>
                  <a:txBody>
                    <a:bodyPr/>
                    <a:lstStyle/>
                    <a:p>
                      <a:r>
                        <a:rPr lang="en-US" sz="1800" dirty="0" smtClean="0"/>
                        <a:t>Rare</a:t>
                      </a:r>
                      <a:endParaRPr lang="en-US" sz="1800" dirty="0"/>
                    </a:p>
                  </a:txBody>
                  <a:tcPr marT="45708" marB="45708"/>
                </a:tc>
                <a:tc>
                  <a:txBody>
                    <a:bodyPr/>
                    <a:lstStyle/>
                    <a:p>
                      <a:r>
                        <a:rPr lang="en-US" sz="1800" dirty="0" smtClean="0"/>
                        <a:t>Frequent, due to synchronized responses</a:t>
                      </a:r>
                      <a:endParaRPr lang="en-US" sz="1800" dirty="0"/>
                    </a:p>
                  </a:txBody>
                  <a:tcPr marT="45708" marB="45708"/>
                </a:tc>
              </a:tr>
            </a:tbl>
          </a:graphicData>
        </a:graphic>
      </p:graphicFrame>
      <p:sp>
        <p:nvSpPr>
          <p:cNvPr id="3" name="Slide Number Placeholder 2"/>
          <p:cNvSpPr>
            <a:spLocks noGrp="1"/>
          </p:cNvSpPr>
          <p:nvPr>
            <p:ph type="sldNum" sz="quarter" idx="12"/>
          </p:nvPr>
        </p:nvSpPr>
        <p:spPr/>
        <p:txBody>
          <a:bodyPr/>
          <a:lstStyle/>
          <a:p>
            <a:fld id="{7E36F65A-AA6A-2742-B31A-5123DCD351C6}" type="slidenum">
              <a:rPr lang="en-US" smtClean="0"/>
              <a:t>10</a:t>
            </a:fld>
            <a:endParaRPr lang="en-US"/>
          </a:p>
        </p:txBody>
      </p:sp>
    </p:spTree>
    <p:extLst>
      <p:ext uri="{BB962C8B-B14F-4D97-AF65-F5344CB8AC3E}">
        <p14:creationId xmlns:p14="http://schemas.microsoft.com/office/powerpoint/2010/main" val="20819119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8229600" cy="1143000"/>
          </a:xfrm>
        </p:spPr>
        <p:txBody>
          <a:bodyPr>
            <a:normAutofit/>
          </a:bodyPr>
          <a:lstStyle/>
          <a:p>
            <a:r>
              <a:rPr lang="en-US" dirty="0" smtClean="0"/>
              <a:t>Coping with Performance in Array</a:t>
            </a:r>
            <a:endParaRPr lang="en-US" dirty="0"/>
          </a:p>
        </p:txBody>
      </p:sp>
      <p:graphicFrame>
        <p:nvGraphicFramePr>
          <p:cNvPr id="12" name="Content Placeholder 11"/>
          <p:cNvGraphicFramePr>
            <a:graphicFrameLocks noGrp="1"/>
          </p:cNvGraphicFramePr>
          <p:nvPr>
            <p:ph idx="1"/>
          </p:nvPr>
        </p:nvGraphicFramePr>
        <p:xfrm>
          <a:off x="558799" y="1499814"/>
          <a:ext cx="8128000" cy="5273521"/>
        </p:xfrm>
        <a:graphic>
          <a:graphicData uri="http://schemas.openxmlformats.org/drawingml/2006/table">
            <a:tbl>
              <a:tblPr firstRow="1" bandRow="1">
                <a:tableStyleId>{5C22544A-7EE6-4342-B048-85BDC9FD1C3A}</a:tableStyleId>
              </a:tblPr>
              <a:tblGrid>
                <a:gridCol w="4201430"/>
                <a:gridCol w="1166437"/>
                <a:gridCol w="1353364"/>
                <a:gridCol w="1406769"/>
              </a:tblGrid>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a:t>
                      </a:r>
                    </a:p>
                  </a:txBody>
                  <a:tcPr marL="0" marR="76200" marT="50800" marB="12700" anchor="ctr"/>
                </a:tc>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Local</a:t>
                      </a:r>
                    </a:p>
                  </a:txBody>
                  <a:tcPr marL="0" marR="76200" marT="50800" marB="12700" anchor="ctr"/>
                </a:tc>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Rack</a:t>
                      </a:r>
                    </a:p>
                  </a:txBody>
                  <a:tcPr marL="0" marR="76200" marT="50800" marB="12700" anchor="ctr"/>
                </a:tc>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Array</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Racks</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1</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30</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Servers</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1</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80</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2400</a:t>
                      </a:r>
                      <a:endParaRPr lang="en-US" sz="2400" dirty="0">
                        <a:solidFill>
                          <a:srgbClr val="000000"/>
                        </a:solidFill>
                        <a:latin typeface="Times"/>
                        <a:ea typeface="Times New Roman"/>
                        <a:cs typeface="Times"/>
                      </a:endParaRPr>
                    </a:p>
                  </a:txBody>
                  <a:tcPr marL="0" marR="76200" marT="50800" marB="12700" anchor="ctr"/>
                </a:tc>
              </a:tr>
              <a:tr h="766834">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Cores (Processors)</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8</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640</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19,200 </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DRAM Capacity (GB)</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16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a:t>
                      </a:r>
                      <a:r>
                        <a:rPr lang="en-US" sz="2400" dirty="0" smtClean="0">
                          <a:solidFill>
                            <a:srgbClr val="000000"/>
                          </a:solidFill>
                          <a:latin typeface="Times"/>
                          <a:ea typeface="Times New Roman"/>
                          <a:cs typeface="Times"/>
                        </a:rPr>
                        <a:t>1,280 </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38,400 </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Disk Capacity (GB)</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4,000 </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320,000 </a:t>
                      </a:r>
                      <a:endParaRPr lang="en-US" sz="2400" dirty="0">
                        <a:solidFill>
                          <a:srgbClr val="000000"/>
                        </a:solidFill>
                        <a:latin typeface="Times"/>
                        <a:ea typeface="Times New Roman"/>
                        <a:cs typeface="Times"/>
                      </a:endParaRP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smtClean="0">
                          <a:solidFill>
                            <a:srgbClr val="000000"/>
                          </a:solidFill>
                          <a:latin typeface="Times"/>
                          <a:ea typeface="Times New Roman"/>
                          <a:cs typeface="Times"/>
                        </a:rPr>
                        <a:t> 9,600,000 </a:t>
                      </a:r>
                      <a:endParaRPr lang="en-US" sz="2400" dirty="0">
                        <a:solidFill>
                          <a:srgbClr val="000000"/>
                        </a:solidFill>
                        <a:latin typeface="Times"/>
                        <a:ea typeface="Times New Roman"/>
                        <a:cs typeface="Times"/>
                      </a:endParaRP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DRAM Latency (microseconds)</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0.1</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100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300 </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Disk Latency (microseconds)</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10,000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11,000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12,000 </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DRAM Bandwidth (MB/sec)</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20,000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 </a:t>
                      </a:r>
                    </a:p>
                  </a:txBody>
                  <a:tcPr marL="0" marR="76200" marT="50800" marB="12700" anchor="ctr"/>
                </a:tc>
              </a:tr>
              <a:tr h="500743">
                <a:tc>
                  <a:txBody>
                    <a:bodyPr/>
                    <a:lstStyle/>
                    <a:p>
                      <a:pPr marL="0" marR="0" algn="ct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Disk Bandwidth (MB/sec)</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200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a:solidFill>
                            <a:srgbClr val="000000"/>
                          </a:solidFill>
                          <a:latin typeface="Times"/>
                          <a:ea typeface="Times New Roman"/>
                          <a:cs typeface="Times"/>
                        </a:rPr>
                        <a:t> 100 </a:t>
                      </a:r>
                    </a:p>
                  </a:txBody>
                  <a:tcPr marL="0" marR="76200" marT="50800" marB="12700" anchor="ctr"/>
                </a:tc>
                <a:tc>
                  <a:txBody>
                    <a:bodyPr/>
                    <a:lstStyle/>
                    <a:p>
                      <a:pPr marL="0" marR="0" algn="r">
                        <a:lnSpc>
                          <a:spcPts val="1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sz="2400" dirty="0">
                          <a:solidFill>
                            <a:srgbClr val="000000"/>
                          </a:solidFill>
                          <a:latin typeface="Times"/>
                          <a:ea typeface="Times New Roman"/>
                          <a:cs typeface="Times"/>
                        </a:rPr>
                        <a:t> 10 </a:t>
                      </a:r>
                    </a:p>
                  </a:txBody>
                  <a:tcPr marL="0" marR="76200" marT="50800" marB="12700" anchor="ctr"/>
                </a:tc>
              </a:tr>
            </a:tbl>
          </a:graphicData>
        </a:graphic>
      </p:graphicFrame>
      <p:sp>
        <p:nvSpPr>
          <p:cNvPr id="6" name="Slide Number Placeholder 5"/>
          <p:cNvSpPr>
            <a:spLocks noGrp="1"/>
          </p:cNvSpPr>
          <p:nvPr>
            <p:ph type="sldNum" sz="quarter" idx="12"/>
          </p:nvPr>
        </p:nvSpPr>
        <p:spPr/>
        <p:txBody>
          <a:bodyPr/>
          <a:lstStyle/>
          <a:p>
            <a:fld id="{3CC63E4C-4642-794D-A2FD-70F6B81535F5}" type="slidenum">
              <a:rPr lang="en-US" smtClean="0"/>
              <a:pPr/>
              <a:t>11</a:t>
            </a:fld>
            <a:endParaRPr lang="en-US"/>
          </a:p>
        </p:txBody>
      </p:sp>
      <p:grpSp>
        <p:nvGrpSpPr>
          <p:cNvPr id="2" name="Group 25"/>
          <p:cNvGrpSpPr/>
          <p:nvPr/>
        </p:nvGrpSpPr>
        <p:grpSpPr>
          <a:xfrm>
            <a:off x="1845733" y="745067"/>
            <a:ext cx="7298267" cy="4927601"/>
            <a:chOff x="1845733" y="745067"/>
            <a:chExt cx="7298267" cy="4927601"/>
          </a:xfrm>
        </p:grpSpPr>
        <p:grpSp>
          <p:nvGrpSpPr>
            <p:cNvPr id="3" name="Group 15"/>
            <p:cNvGrpSpPr/>
            <p:nvPr/>
          </p:nvGrpSpPr>
          <p:grpSpPr>
            <a:xfrm>
              <a:off x="4622799" y="4690534"/>
              <a:ext cx="4080934" cy="982134"/>
              <a:chOff x="4622799" y="4487334"/>
              <a:chExt cx="4080934" cy="982134"/>
            </a:xfrm>
          </p:grpSpPr>
          <p:sp>
            <p:nvSpPr>
              <p:cNvPr id="14" name="Frame 13"/>
              <p:cNvSpPr/>
              <p:nvPr/>
            </p:nvSpPr>
            <p:spPr>
              <a:xfrm>
                <a:off x="7213600" y="4487334"/>
                <a:ext cx="1490133" cy="474133"/>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4622799" y="4995335"/>
                <a:ext cx="1337734" cy="474133"/>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p:cNvSpPr txBox="1"/>
            <p:nvPr/>
          </p:nvSpPr>
          <p:spPr>
            <a:xfrm>
              <a:off x="1845733" y="745067"/>
              <a:ext cx="7298267" cy="461665"/>
            </a:xfrm>
            <a:prstGeom prst="rect">
              <a:avLst/>
            </a:prstGeom>
            <a:noFill/>
          </p:spPr>
          <p:txBody>
            <a:bodyPr wrap="square" rtlCol="0">
              <a:spAutoFit/>
            </a:bodyPr>
            <a:lstStyle/>
            <a:p>
              <a:r>
                <a:rPr lang="en-US" sz="2400" dirty="0" smtClean="0"/>
                <a:t>Lower latency to DRAM in another server than local disk</a:t>
              </a:r>
              <a:endParaRPr lang="en-US" sz="2400" dirty="0"/>
            </a:p>
          </p:txBody>
        </p:sp>
      </p:grpSp>
      <p:grpSp>
        <p:nvGrpSpPr>
          <p:cNvPr id="7" name="Group 26"/>
          <p:cNvGrpSpPr/>
          <p:nvPr/>
        </p:nvGrpSpPr>
        <p:grpSpPr>
          <a:xfrm>
            <a:off x="965200" y="1066799"/>
            <a:ext cx="8178800" cy="5604932"/>
            <a:chOff x="965200" y="1066799"/>
            <a:chExt cx="8178800" cy="5604932"/>
          </a:xfrm>
        </p:grpSpPr>
        <p:grpSp>
          <p:nvGrpSpPr>
            <p:cNvPr id="8" name="Group 22"/>
            <p:cNvGrpSpPr/>
            <p:nvPr/>
          </p:nvGrpSpPr>
          <p:grpSpPr>
            <a:xfrm>
              <a:off x="4673600" y="5689602"/>
              <a:ext cx="2658532" cy="982129"/>
              <a:chOff x="4673601" y="5520269"/>
              <a:chExt cx="2658532" cy="982129"/>
            </a:xfrm>
          </p:grpSpPr>
          <p:sp>
            <p:nvSpPr>
              <p:cNvPr id="18" name="Frame 17"/>
              <p:cNvSpPr/>
              <p:nvPr/>
            </p:nvSpPr>
            <p:spPr>
              <a:xfrm>
                <a:off x="4673601" y="6028265"/>
                <a:ext cx="1270000" cy="474133"/>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5875866" y="5520269"/>
                <a:ext cx="1456267" cy="474133"/>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p:cNvSpPr txBox="1"/>
            <p:nvPr/>
          </p:nvSpPr>
          <p:spPr>
            <a:xfrm>
              <a:off x="965200" y="1066799"/>
              <a:ext cx="8178800" cy="461665"/>
            </a:xfrm>
            <a:prstGeom prst="rect">
              <a:avLst/>
            </a:prstGeom>
            <a:noFill/>
          </p:spPr>
          <p:txBody>
            <a:bodyPr wrap="square" rtlCol="0">
              <a:spAutoFit/>
            </a:bodyPr>
            <a:lstStyle/>
            <a:p>
              <a:r>
                <a:rPr lang="en-US" sz="2400" dirty="0" smtClean="0"/>
                <a:t>Higher bandwidth to local disk than to DRAM in another server</a:t>
              </a:r>
              <a:endParaRPr lang="en-US" sz="2400" dirty="0"/>
            </a:p>
          </p:txBody>
        </p:sp>
      </p:grpSp>
    </p:spTree>
    <p:extLst>
      <p:ext uri="{BB962C8B-B14F-4D97-AF65-F5344CB8AC3E}">
        <p14:creationId xmlns:p14="http://schemas.microsoft.com/office/powerpoint/2010/main" val="3846056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30200" y="304800"/>
            <a:ext cx="8489950" cy="992188"/>
          </a:xfrm>
        </p:spPr>
        <p:txBody>
          <a:bodyPr>
            <a:normAutofit/>
          </a:bodyPr>
          <a:lstStyle/>
          <a:p>
            <a:r>
              <a:rPr lang="en-US" b="1" dirty="0" smtClean="0">
                <a:latin typeface="Calibri"/>
                <a:ea typeface="Calibri"/>
                <a:cs typeface="Calibri"/>
              </a:rPr>
              <a:t>Datacenter design 101</a:t>
            </a:r>
            <a:endParaRPr lang="en-US" b="1" dirty="0">
              <a:latin typeface="Calibri"/>
              <a:ea typeface="Calibri"/>
              <a:cs typeface="Calibri"/>
            </a:endParaRPr>
          </a:p>
        </p:txBody>
      </p:sp>
      <p:sp>
        <p:nvSpPr>
          <p:cNvPr id="3" name="Content Placeholder 2"/>
          <p:cNvSpPr>
            <a:spLocks noGrp="1"/>
          </p:cNvSpPr>
          <p:nvPr>
            <p:ph idx="1"/>
          </p:nvPr>
        </p:nvSpPr>
        <p:spPr>
          <a:xfrm>
            <a:off x="152400" y="1606550"/>
            <a:ext cx="5791200" cy="4451350"/>
          </a:xfrm>
        </p:spPr>
        <p:txBody>
          <a:bodyPr>
            <a:normAutofit fontScale="85000" lnSpcReduction="10000"/>
          </a:bodyPr>
          <a:lstStyle/>
          <a:p>
            <a:r>
              <a:rPr lang="en-US" dirty="0" smtClean="0">
                <a:latin typeface="Calibri"/>
                <a:ea typeface="Calibri"/>
                <a:cs typeface="Calibri"/>
              </a:rPr>
              <a:t>Naive topologies </a:t>
            </a:r>
            <a:r>
              <a:rPr lang="en-US" dirty="0">
                <a:latin typeface="Calibri"/>
                <a:ea typeface="Calibri"/>
                <a:cs typeface="Calibri"/>
              </a:rPr>
              <a:t>are tree-</a:t>
            </a:r>
            <a:r>
              <a:rPr lang="en-US" dirty="0" smtClean="0">
                <a:latin typeface="Calibri"/>
                <a:ea typeface="Calibri"/>
                <a:cs typeface="Calibri"/>
              </a:rPr>
              <a:t>based</a:t>
            </a:r>
          </a:p>
          <a:p>
            <a:pPr marL="457200" lvl="1" indent="0">
              <a:buNone/>
            </a:pPr>
            <a:r>
              <a:rPr lang="en-US" dirty="0" smtClean="0">
                <a:latin typeface="Calibri"/>
                <a:ea typeface="Calibri"/>
                <a:cs typeface="Calibri"/>
              </a:rPr>
              <a:t>same boxes, and same b/w links</a:t>
            </a:r>
            <a:endParaRPr lang="en-US" dirty="0">
              <a:latin typeface="Calibri"/>
              <a:ea typeface="Calibri"/>
              <a:cs typeface="Calibri"/>
            </a:endParaRPr>
          </a:p>
          <a:p>
            <a:pPr lvl="1"/>
            <a:r>
              <a:rPr lang="en-US" dirty="0">
                <a:latin typeface="Calibri"/>
                <a:ea typeface="Calibri"/>
                <a:cs typeface="Calibri"/>
              </a:rPr>
              <a:t>Poor performance</a:t>
            </a:r>
          </a:p>
          <a:p>
            <a:pPr lvl="1"/>
            <a:r>
              <a:rPr lang="en-US" dirty="0">
                <a:latin typeface="Calibri"/>
                <a:ea typeface="Calibri"/>
                <a:cs typeface="Calibri"/>
              </a:rPr>
              <a:t>Not fault </a:t>
            </a:r>
            <a:r>
              <a:rPr lang="en-US" dirty="0" smtClean="0">
                <a:latin typeface="Calibri"/>
                <a:ea typeface="Calibri"/>
                <a:cs typeface="Calibri"/>
              </a:rPr>
              <a:t>tolerant</a:t>
            </a:r>
          </a:p>
          <a:p>
            <a:endParaRPr lang="en-US" dirty="0" smtClean="0">
              <a:latin typeface="Gill Sans Light" charset="0"/>
              <a:ea typeface="ＭＳ Ｐゴシック" charset="0"/>
              <a:cs typeface="ＭＳ Ｐゴシック" charset="0"/>
            </a:endParaRPr>
          </a:p>
          <a:p>
            <a:r>
              <a:rPr lang="en-US" dirty="0" smtClean="0">
                <a:latin typeface="Calibri"/>
                <a:ea typeface="Calibri"/>
                <a:cs typeface="Calibri"/>
              </a:rPr>
              <a:t>An early solution; speed hierarchy (fewer expensive boxes at the top)</a:t>
            </a:r>
          </a:p>
          <a:p>
            <a:pPr lvl="1"/>
            <a:r>
              <a:rPr lang="en-US" dirty="0" smtClean="0">
                <a:latin typeface="Calibri"/>
                <a:ea typeface="Calibri"/>
                <a:cs typeface="Calibri"/>
              </a:rPr>
              <a:t>Boxes at the top run out of </a:t>
            </a:r>
            <a:r>
              <a:rPr lang="en-US" i="1" dirty="0" smtClean="0">
                <a:latin typeface="Calibri"/>
                <a:ea typeface="Calibri"/>
                <a:cs typeface="Calibri"/>
              </a:rPr>
              <a:t>capacity (bandwidth)</a:t>
            </a:r>
          </a:p>
          <a:p>
            <a:pPr lvl="1"/>
            <a:r>
              <a:rPr lang="en-US" dirty="0" smtClean="0">
                <a:latin typeface="Calibri"/>
                <a:ea typeface="Calibri"/>
                <a:cs typeface="Calibri"/>
              </a:rPr>
              <a:t>but even the $ boxes needed</a:t>
            </a:r>
          </a:p>
          <a:p>
            <a:pPr marL="914400" lvl="2" indent="0">
              <a:buNone/>
            </a:pPr>
            <a:r>
              <a:rPr lang="en-US" dirty="0" smtClean="0">
                <a:latin typeface="Calibri"/>
                <a:ea typeface="Calibri"/>
                <a:cs typeface="Calibri"/>
              </a:rPr>
              <a:t>$$$ abilities (forwarding table size)</a:t>
            </a:r>
            <a:endParaRPr lang="en-US" dirty="0">
              <a:latin typeface="Calibri"/>
              <a:ea typeface="Calibri"/>
              <a:cs typeface="Calibri"/>
            </a:endParaRPr>
          </a:p>
        </p:txBody>
      </p:sp>
      <p:grpSp>
        <p:nvGrpSpPr>
          <p:cNvPr id="18436" name="Group 3"/>
          <p:cNvGrpSpPr>
            <a:grpSpLocks/>
          </p:cNvGrpSpPr>
          <p:nvPr/>
        </p:nvGrpSpPr>
        <p:grpSpPr bwMode="auto">
          <a:xfrm>
            <a:off x="5791200" y="1451522"/>
            <a:ext cx="2895600" cy="2684462"/>
            <a:chOff x="1674813" y="1811338"/>
            <a:chExt cx="5073650" cy="5113291"/>
          </a:xfrm>
        </p:grpSpPr>
        <p:sp>
          <p:nvSpPr>
            <p:cNvPr id="5" name="Rectangle 4"/>
            <p:cNvSpPr>
              <a:spLocks noChangeArrowheads="1"/>
            </p:cNvSpPr>
            <p:nvPr/>
          </p:nvSpPr>
          <p:spPr bwMode="auto">
            <a:xfrm>
              <a:off x="2267296" y="2785010"/>
              <a:ext cx="453401"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 name="Rectangle 5"/>
            <p:cNvSpPr>
              <a:spLocks noChangeArrowheads="1"/>
            </p:cNvSpPr>
            <p:nvPr/>
          </p:nvSpPr>
          <p:spPr bwMode="auto">
            <a:xfrm>
              <a:off x="4000236" y="1811338"/>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 name="Rectangle 6"/>
            <p:cNvSpPr>
              <a:spLocks noChangeArrowheads="1"/>
            </p:cNvSpPr>
            <p:nvPr/>
          </p:nvSpPr>
          <p:spPr bwMode="auto">
            <a:xfrm>
              <a:off x="4000236"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 name="Rectangle 7"/>
            <p:cNvSpPr>
              <a:spLocks noChangeArrowheads="1"/>
            </p:cNvSpPr>
            <p:nvPr/>
          </p:nvSpPr>
          <p:spPr bwMode="auto">
            <a:xfrm>
              <a:off x="5641384"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 name="Rectangle 8"/>
            <p:cNvSpPr>
              <a:spLocks noChangeArrowheads="1"/>
            </p:cNvSpPr>
            <p:nvPr/>
          </p:nvSpPr>
          <p:spPr bwMode="auto">
            <a:xfrm>
              <a:off x="1813893"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 name="Rectangle 9"/>
            <p:cNvSpPr>
              <a:spLocks noChangeArrowheads="1"/>
            </p:cNvSpPr>
            <p:nvPr/>
          </p:nvSpPr>
          <p:spPr bwMode="auto">
            <a:xfrm>
              <a:off x="2720697"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 name="Rectangle 10"/>
            <p:cNvSpPr>
              <a:spLocks noChangeArrowheads="1"/>
            </p:cNvSpPr>
            <p:nvPr/>
          </p:nvSpPr>
          <p:spPr bwMode="auto">
            <a:xfrm>
              <a:off x="3546835"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 name="Rectangle 11"/>
            <p:cNvSpPr>
              <a:spLocks noChangeArrowheads="1"/>
            </p:cNvSpPr>
            <p:nvPr/>
          </p:nvSpPr>
          <p:spPr bwMode="auto">
            <a:xfrm>
              <a:off x="4531524" y="3897779"/>
              <a:ext cx="45618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 name="Rectangle 12"/>
            <p:cNvSpPr>
              <a:spLocks noChangeArrowheads="1"/>
            </p:cNvSpPr>
            <p:nvPr/>
          </p:nvSpPr>
          <p:spPr bwMode="auto">
            <a:xfrm>
              <a:off x="5304810" y="3897779"/>
              <a:ext cx="450620"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 name="Rectangle 13"/>
            <p:cNvSpPr>
              <a:spLocks noChangeArrowheads="1"/>
            </p:cNvSpPr>
            <p:nvPr/>
          </p:nvSpPr>
          <p:spPr bwMode="auto">
            <a:xfrm>
              <a:off x="6172671"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536" name="Straight Connector 15"/>
            <p:cNvCxnSpPr>
              <a:cxnSpLocks noChangeShapeType="1"/>
              <a:stCxn id="5" idx="0"/>
              <a:endCxn id="6" idx="2"/>
            </p:cNvCxnSpPr>
            <p:nvPr/>
          </p:nvCxnSpPr>
          <p:spPr bwMode="auto">
            <a:xfrm rot="5400000" flipH="1" flipV="1">
              <a:off x="3067844" y="1626394"/>
              <a:ext cx="585788" cy="17335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37" name="Straight Connector 17"/>
            <p:cNvCxnSpPr>
              <a:cxnSpLocks noChangeShapeType="1"/>
              <a:stCxn id="7" idx="0"/>
              <a:endCxn id="6" idx="2"/>
            </p:cNvCxnSpPr>
            <p:nvPr/>
          </p:nvCxnSpPr>
          <p:spPr bwMode="auto">
            <a:xfrm rot="5400000" flipH="1" flipV="1">
              <a:off x="3935413" y="2492375"/>
              <a:ext cx="585788"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38" name="Straight Connector 19"/>
            <p:cNvCxnSpPr>
              <a:cxnSpLocks noChangeShapeType="1"/>
              <a:stCxn id="8" idx="0"/>
              <a:endCxn id="6" idx="2"/>
            </p:cNvCxnSpPr>
            <p:nvPr/>
          </p:nvCxnSpPr>
          <p:spPr bwMode="auto">
            <a:xfrm rot="16200000" flipV="1">
              <a:off x="4754563" y="1673225"/>
              <a:ext cx="585788" cy="16398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39" name="Straight Connector 21"/>
            <p:cNvCxnSpPr>
              <a:cxnSpLocks noChangeShapeType="1"/>
              <a:stCxn id="13" idx="0"/>
              <a:endCxn id="8" idx="2"/>
            </p:cNvCxnSpPr>
            <p:nvPr/>
          </p:nvCxnSpPr>
          <p:spPr bwMode="auto">
            <a:xfrm rot="5400000" flipH="1" flipV="1">
              <a:off x="5337968" y="3367882"/>
              <a:ext cx="722313" cy="3365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0" name="Straight Connector 23"/>
            <p:cNvCxnSpPr>
              <a:cxnSpLocks noChangeShapeType="1"/>
              <a:stCxn id="14" idx="0"/>
              <a:endCxn id="8" idx="2"/>
            </p:cNvCxnSpPr>
            <p:nvPr/>
          </p:nvCxnSpPr>
          <p:spPr bwMode="auto">
            <a:xfrm rot="16200000" flipV="1">
              <a:off x="5772150" y="3270250"/>
              <a:ext cx="722313" cy="5318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1" name="Straight Connector 25"/>
            <p:cNvCxnSpPr>
              <a:cxnSpLocks noChangeShapeType="1"/>
              <a:stCxn id="11" idx="0"/>
              <a:endCxn id="7" idx="2"/>
            </p:cNvCxnSpPr>
            <p:nvPr/>
          </p:nvCxnSpPr>
          <p:spPr bwMode="auto">
            <a:xfrm rot="5400000" flipH="1" flipV="1">
              <a:off x="3640137" y="3309938"/>
              <a:ext cx="722313" cy="4524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2" name="Straight Connector 27"/>
            <p:cNvCxnSpPr>
              <a:cxnSpLocks noChangeShapeType="1"/>
              <a:stCxn id="12" idx="0"/>
            </p:cNvCxnSpPr>
            <p:nvPr/>
          </p:nvCxnSpPr>
          <p:spPr bwMode="auto">
            <a:xfrm rot="16200000" flipV="1">
              <a:off x="4133056" y="3271044"/>
              <a:ext cx="722313" cy="5302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3" name="Straight Connector 29"/>
            <p:cNvCxnSpPr>
              <a:cxnSpLocks noChangeShapeType="1"/>
              <a:stCxn id="9" idx="0"/>
              <a:endCxn id="5" idx="2"/>
            </p:cNvCxnSpPr>
            <p:nvPr/>
          </p:nvCxnSpPr>
          <p:spPr bwMode="auto">
            <a:xfrm rot="5400000" flipH="1" flipV="1">
              <a:off x="1906587" y="3309938"/>
              <a:ext cx="722313" cy="4524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4" name="Straight Connector 31"/>
            <p:cNvCxnSpPr>
              <a:cxnSpLocks noChangeShapeType="1"/>
              <a:stCxn id="10" idx="0"/>
              <a:endCxn id="5" idx="2"/>
            </p:cNvCxnSpPr>
            <p:nvPr/>
          </p:nvCxnSpPr>
          <p:spPr bwMode="auto">
            <a:xfrm rot="16200000" flipV="1">
              <a:off x="2359819" y="3309144"/>
              <a:ext cx="722313" cy="4540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24" name="Rounded Rectangle 23"/>
            <p:cNvSpPr>
              <a:spLocks noChangeArrowheads="1"/>
            </p:cNvSpPr>
            <p:nvPr/>
          </p:nvSpPr>
          <p:spPr bwMode="auto">
            <a:xfrm>
              <a:off x="1674813" y="4508592"/>
              <a:ext cx="681494"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5" name="Rectangle 24"/>
            <p:cNvSpPr>
              <a:spLocks noChangeArrowheads="1"/>
            </p:cNvSpPr>
            <p:nvPr/>
          </p:nvSpPr>
          <p:spPr bwMode="auto">
            <a:xfrm>
              <a:off x="1788860" y="4599307"/>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6" name="Rectangle 25"/>
            <p:cNvSpPr>
              <a:spLocks noChangeArrowheads="1"/>
            </p:cNvSpPr>
            <p:nvPr/>
          </p:nvSpPr>
          <p:spPr bwMode="auto">
            <a:xfrm>
              <a:off x="1786077" y="4856331"/>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7" name="Rectangle 26"/>
            <p:cNvSpPr>
              <a:spLocks noChangeArrowheads="1"/>
            </p:cNvSpPr>
            <p:nvPr/>
          </p:nvSpPr>
          <p:spPr bwMode="auto">
            <a:xfrm>
              <a:off x="1788860" y="5137548"/>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8" name="Rectangle 27"/>
            <p:cNvSpPr>
              <a:spLocks noChangeArrowheads="1"/>
            </p:cNvSpPr>
            <p:nvPr/>
          </p:nvSpPr>
          <p:spPr bwMode="auto">
            <a:xfrm>
              <a:off x="1794423"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9" name="Rectangle 28"/>
            <p:cNvSpPr>
              <a:spLocks noChangeArrowheads="1"/>
            </p:cNvSpPr>
            <p:nvPr/>
          </p:nvSpPr>
          <p:spPr bwMode="auto">
            <a:xfrm>
              <a:off x="1799986" y="5693932"/>
              <a:ext cx="450620"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551" name="Straight Connector 39"/>
            <p:cNvCxnSpPr>
              <a:cxnSpLocks noChangeShapeType="1"/>
              <a:stCxn id="24" idx="0"/>
              <a:endCxn id="9" idx="2"/>
            </p:cNvCxnSpPr>
            <p:nvPr/>
          </p:nvCxnSpPr>
          <p:spPr bwMode="auto">
            <a:xfrm rot="5400000" flipH="1" flipV="1">
              <a:off x="1916113" y="4384675"/>
              <a:ext cx="223838" cy="269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31" name="Rounded Rectangle 30"/>
            <p:cNvSpPr>
              <a:spLocks noChangeArrowheads="1"/>
            </p:cNvSpPr>
            <p:nvPr/>
          </p:nvSpPr>
          <p:spPr bwMode="auto">
            <a:xfrm>
              <a:off x="2609433" y="4508592"/>
              <a:ext cx="678712"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2" name="Rectangle 31"/>
            <p:cNvSpPr>
              <a:spLocks noChangeArrowheads="1"/>
            </p:cNvSpPr>
            <p:nvPr/>
          </p:nvSpPr>
          <p:spPr bwMode="auto">
            <a:xfrm>
              <a:off x="2720697"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3" name="Rectangle 32"/>
            <p:cNvSpPr>
              <a:spLocks noChangeArrowheads="1"/>
            </p:cNvSpPr>
            <p:nvPr/>
          </p:nvSpPr>
          <p:spPr bwMode="auto">
            <a:xfrm>
              <a:off x="2717916"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4" name="Rectangle 33"/>
            <p:cNvSpPr>
              <a:spLocks noChangeArrowheads="1"/>
            </p:cNvSpPr>
            <p:nvPr/>
          </p:nvSpPr>
          <p:spPr bwMode="auto">
            <a:xfrm>
              <a:off x="2720697"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5" name="Rectangle 34"/>
            <p:cNvSpPr>
              <a:spLocks noChangeArrowheads="1"/>
            </p:cNvSpPr>
            <p:nvPr/>
          </p:nvSpPr>
          <p:spPr bwMode="auto">
            <a:xfrm>
              <a:off x="2726260" y="5409692"/>
              <a:ext cx="45618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6" name="Rectangle 35"/>
            <p:cNvSpPr>
              <a:spLocks noChangeArrowheads="1"/>
            </p:cNvSpPr>
            <p:nvPr/>
          </p:nvSpPr>
          <p:spPr bwMode="auto">
            <a:xfrm>
              <a:off x="2731823"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7" name="Rounded Rectangle 36"/>
            <p:cNvSpPr>
              <a:spLocks noChangeArrowheads="1"/>
            </p:cNvSpPr>
            <p:nvPr/>
          </p:nvSpPr>
          <p:spPr bwMode="auto">
            <a:xfrm>
              <a:off x="3435571"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8" name="Rectangle 37"/>
            <p:cNvSpPr>
              <a:spLocks noChangeArrowheads="1"/>
            </p:cNvSpPr>
            <p:nvPr/>
          </p:nvSpPr>
          <p:spPr bwMode="auto">
            <a:xfrm>
              <a:off x="3552398" y="4599307"/>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9" name="Rectangle 38"/>
            <p:cNvSpPr>
              <a:spLocks noChangeArrowheads="1"/>
            </p:cNvSpPr>
            <p:nvPr/>
          </p:nvSpPr>
          <p:spPr bwMode="auto">
            <a:xfrm>
              <a:off x="35468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0" name="Rectangle 39"/>
            <p:cNvSpPr>
              <a:spLocks noChangeArrowheads="1"/>
            </p:cNvSpPr>
            <p:nvPr/>
          </p:nvSpPr>
          <p:spPr bwMode="auto">
            <a:xfrm>
              <a:off x="3552398" y="5137548"/>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1" name="Rectangle 40"/>
            <p:cNvSpPr>
              <a:spLocks noChangeArrowheads="1"/>
            </p:cNvSpPr>
            <p:nvPr/>
          </p:nvSpPr>
          <p:spPr bwMode="auto">
            <a:xfrm>
              <a:off x="35579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2" name="Rectangle 41"/>
            <p:cNvSpPr>
              <a:spLocks noChangeArrowheads="1"/>
            </p:cNvSpPr>
            <p:nvPr/>
          </p:nvSpPr>
          <p:spPr bwMode="auto">
            <a:xfrm>
              <a:off x="35607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3" name="Rounded Rectangle 42"/>
            <p:cNvSpPr>
              <a:spLocks noChangeArrowheads="1"/>
            </p:cNvSpPr>
            <p:nvPr/>
          </p:nvSpPr>
          <p:spPr bwMode="auto">
            <a:xfrm>
              <a:off x="6066970"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4" name="Rectangle 43"/>
            <p:cNvSpPr>
              <a:spLocks noChangeArrowheads="1"/>
            </p:cNvSpPr>
            <p:nvPr/>
          </p:nvSpPr>
          <p:spPr bwMode="auto">
            <a:xfrm>
              <a:off x="6181015"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5" name="Rectangle 44"/>
            <p:cNvSpPr>
              <a:spLocks noChangeArrowheads="1"/>
            </p:cNvSpPr>
            <p:nvPr/>
          </p:nvSpPr>
          <p:spPr bwMode="auto">
            <a:xfrm>
              <a:off x="61782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6" name="Rectangle 45"/>
            <p:cNvSpPr>
              <a:spLocks noChangeArrowheads="1"/>
            </p:cNvSpPr>
            <p:nvPr/>
          </p:nvSpPr>
          <p:spPr bwMode="auto">
            <a:xfrm>
              <a:off x="6181015"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7" name="Rectangle 46"/>
            <p:cNvSpPr>
              <a:spLocks noChangeArrowheads="1"/>
            </p:cNvSpPr>
            <p:nvPr/>
          </p:nvSpPr>
          <p:spPr bwMode="auto">
            <a:xfrm>
              <a:off x="61893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8" name="Rectangle 47"/>
            <p:cNvSpPr>
              <a:spLocks noChangeArrowheads="1"/>
            </p:cNvSpPr>
            <p:nvPr/>
          </p:nvSpPr>
          <p:spPr bwMode="auto">
            <a:xfrm>
              <a:off x="61921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570" name="TextBox 64"/>
            <p:cNvSpPr txBox="1">
              <a:spLocks noChangeArrowheads="1"/>
            </p:cNvSpPr>
            <p:nvPr/>
          </p:nvSpPr>
          <p:spPr bwMode="auto">
            <a:xfrm>
              <a:off x="4768849" y="4989513"/>
              <a:ext cx="581025" cy="193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a:latin typeface="Calibri" charset="0"/>
                </a:rPr>
                <a:t>…</a:t>
              </a:r>
            </a:p>
          </p:txBody>
        </p:sp>
        <p:cxnSp>
          <p:nvCxnSpPr>
            <p:cNvPr id="18571" name="Straight Connector 70"/>
            <p:cNvCxnSpPr>
              <a:cxnSpLocks noChangeShapeType="1"/>
              <a:stCxn id="31" idx="0"/>
              <a:endCxn id="10" idx="2"/>
            </p:cNvCxnSpPr>
            <p:nvPr/>
          </p:nvCxnSpPr>
          <p:spPr bwMode="auto">
            <a:xfrm rot="5400000" flipH="1" flipV="1">
              <a:off x="2836863" y="4397375"/>
              <a:ext cx="223838"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72" name="Straight Connector 72"/>
            <p:cNvCxnSpPr>
              <a:cxnSpLocks noChangeShapeType="1"/>
              <a:stCxn id="37" idx="0"/>
              <a:endCxn id="11" idx="2"/>
            </p:cNvCxnSpPr>
            <p:nvPr/>
          </p:nvCxnSpPr>
          <p:spPr bwMode="auto">
            <a:xfrm rot="16200000" flipV="1">
              <a:off x="3664744" y="4396581"/>
              <a:ext cx="223838" cy="31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73" name="Straight Connector 74"/>
            <p:cNvCxnSpPr>
              <a:cxnSpLocks noChangeShapeType="1"/>
              <a:stCxn id="43" idx="0"/>
              <a:endCxn id="14" idx="2"/>
            </p:cNvCxnSpPr>
            <p:nvPr/>
          </p:nvCxnSpPr>
          <p:spPr bwMode="auto">
            <a:xfrm rot="16200000" flipV="1">
              <a:off x="6292057" y="4393406"/>
              <a:ext cx="223838" cy="95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grpSp>
      <p:grpSp>
        <p:nvGrpSpPr>
          <p:cNvPr id="143" name="Group 3"/>
          <p:cNvGrpSpPr>
            <a:grpSpLocks/>
          </p:cNvGrpSpPr>
          <p:nvPr/>
        </p:nvGrpSpPr>
        <p:grpSpPr bwMode="auto">
          <a:xfrm>
            <a:off x="5943600" y="3889458"/>
            <a:ext cx="2895600" cy="2684462"/>
            <a:chOff x="1674813" y="1811338"/>
            <a:chExt cx="5073650" cy="5113291"/>
          </a:xfrm>
        </p:grpSpPr>
        <p:sp>
          <p:nvSpPr>
            <p:cNvPr id="148" name="Rectangle 147"/>
            <p:cNvSpPr>
              <a:spLocks noChangeArrowheads="1"/>
            </p:cNvSpPr>
            <p:nvPr/>
          </p:nvSpPr>
          <p:spPr bwMode="auto">
            <a:xfrm>
              <a:off x="1813893"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9" name="Rectangle 148"/>
            <p:cNvSpPr>
              <a:spLocks noChangeArrowheads="1"/>
            </p:cNvSpPr>
            <p:nvPr/>
          </p:nvSpPr>
          <p:spPr bwMode="auto">
            <a:xfrm>
              <a:off x="2720697"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50" name="Rectangle 149"/>
            <p:cNvSpPr>
              <a:spLocks noChangeArrowheads="1"/>
            </p:cNvSpPr>
            <p:nvPr/>
          </p:nvSpPr>
          <p:spPr bwMode="auto">
            <a:xfrm>
              <a:off x="3546835"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51" name="Rectangle 150"/>
            <p:cNvSpPr>
              <a:spLocks noChangeArrowheads="1"/>
            </p:cNvSpPr>
            <p:nvPr/>
          </p:nvSpPr>
          <p:spPr bwMode="auto">
            <a:xfrm>
              <a:off x="4531524" y="3897779"/>
              <a:ext cx="45618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52" name="Rectangle 151"/>
            <p:cNvSpPr>
              <a:spLocks noChangeArrowheads="1"/>
            </p:cNvSpPr>
            <p:nvPr/>
          </p:nvSpPr>
          <p:spPr bwMode="auto">
            <a:xfrm>
              <a:off x="5304810" y="3897779"/>
              <a:ext cx="450620"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53" name="Rectangle 152"/>
            <p:cNvSpPr>
              <a:spLocks noChangeArrowheads="1"/>
            </p:cNvSpPr>
            <p:nvPr/>
          </p:nvSpPr>
          <p:spPr bwMode="auto">
            <a:xfrm>
              <a:off x="6172671"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55" name="Straight Connector 17"/>
            <p:cNvCxnSpPr>
              <a:cxnSpLocks noChangeShapeType="1"/>
              <a:stCxn id="146" idx="0"/>
              <a:endCxn id="145" idx="2"/>
            </p:cNvCxnSpPr>
            <p:nvPr/>
          </p:nvCxnSpPr>
          <p:spPr bwMode="auto">
            <a:xfrm rot="5400000" flipH="1" flipV="1">
              <a:off x="3935413" y="2492375"/>
              <a:ext cx="585788" cy="1587"/>
            </a:xfrm>
            <a:prstGeom prst="line">
              <a:avLst/>
            </a:prstGeom>
            <a:noFill/>
            <a:ln w="101600">
              <a:solidFill>
                <a:schemeClr val="accent4"/>
              </a:solidFill>
              <a:round/>
              <a:headEnd/>
              <a:tailEnd/>
            </a:ln>
            <a:extLst>
              <a:ext uri="{909E8E84-426E-40dd-AFC4-6F175D3DCCD1}">
                <a14:hiddenFill xmlns:a14="http://schemas.microsoft.com/office/drawing/2010/main">
                  <a:noFill/>
                </a14:hiddenFill>
              </a:ext>
            </a:extLst>
          </p:spPr>
        </p:cxnSp>
        <p:cxnSp>
          <p:nvCxnSpPr>
            <p:cNvPr id="156" name="Straight Connector 19"/>
            <p:cNvCxnSpPr>
              <a:cxnSpLocks noChangeShapeType="1"/>
              <a:stCxn id="147" idx="0"/>
              <a:endCxn id="145" idx="2"/>
            </p:cNvCxnSpPr>
            <p:nvPr/>
          </p:nvCxnSpPr>
          <p:spPr bwMode="auto">
            <a:xfrm rot="16200000" flipV="1">
              <a:off x="4754563" y="1673225"/>
              <a:ext cx="585788" cy="1639887"/>
            </a:xfrm>
            <a:prstGeom prst="line">
              <a:avLst/>
            </a:prstGeom>
            <a:noFill/>
            <a:ln w="101600">
              <a:solidFill>
                <a:schemeClr val="accent4"/>
              </a:solidFill>
              <a:round/>
              <a:headEnd/>
              <a:tailEnd/>
            </a:ln>
            <a:extLst>
              <a:ext uri="{909E8E84-426E-40dd-AFC4-6F175D3DCCD1}">
                <a14:hiddenFill xmlns:a14="http://schemas.microsoft.com/office/drawing/2010/main">
                  <a:noFill/>
                </a14:hiddenFill>
              </a:ext>
            </a:extLst>
          </p:spPr>
        </p:cxnSp>
        <p:cxnSp>
          <p:nvCxnSpPr>
            <p:cNvPr id="157" name="Straight Connector 21"/>
            <p:cNvCxnSpPr>
              <a:cxnSpLocks noChangeShapeType="1"/>
              <a:stCxn id="152" idx="0"/>
              <a:endCxn id="147" idx="2"/>
            </p:cNvCxnSpPr>
            <p:nvPr/>
          </p:nvCxnSpPr>
          <p:spPr bwMode="auto">
            <a:xfrm rot="5400000" flipH="1" flipV="1">
              <a:off x="5337968" y="3367882"/>
              <a:ext cx="722313" cy="336550"/>
            </a:xfrm>
            <a:prstGeom prst="line">
              <a:avLst/>
            </a:prstGeom>
            <a:noFill/>
            <a:ln w="50800">
              <a:solidFill>
                <a:schemeClr val="accent3"/>
              </a:solidFill>
              <a:round/>
              <a:headEnd/>
              <a:tailEnd/>
            </a:ln>
            <a:extLst>
              <a:ext uri="{909E8E84-426E-40dd-AFC4-6F175D3DCCD1}">
                <a14:hiddenFill xmlns:a14="http://schemas.microsoft.com/office/drawing/2010/main">
                  <a:noFill/>
                </a14:hiddenFill>
              </a:ext>
            </a:extLst>
          </p:spPr>
        </p:cxnSp>
        <p:cxnSp>
          <p:nvCxnSpPr>
            <p:cNvPr id="158" name="Straight Connector 23"/>
            <p:cNvCxnSpPr>
              <a:cxnSpLocks noChangeShapeType="1"/>
              <a:stCxn id="153" idx="0"/>
              <a:endCxn id="147" idx="2"/>
            </p:cNvCxnSpPr>
            <p:nvPr/>
          </p:nvCxnSpPr>
          <p:spPr bwMode="auto">
            <a:xfrm rot="16200000" flipV="1">
              <a:off x="5772150" y="3270250"/>
              <a:ext cx="722313" cy="531813"/>
            </a:xfrm>
            <a:prstGeom prst="line">
              <a:avLst/>
            </a:prstGeom>
            <a:noFill/>
            <a:ln w="50800">
              <a:solidFill>
                <a:schemeClr val="accent3"/>
              </a:solidFill>
              <a:round/>
              <a:headEnd/>
              <a:tailEnd/>
            </a:ln>
            <a:extLst>
              <a:ext uri="{909E8E84-426E-40dd-AFC4-6F175D3DCCD1}">
                <a14:hiddenFill xmlns:a14="http://schemas.microsoft.com/office/drawing/2010/main">
                  <a:noFill/>
                </a14:hiddenFill>
              </a:ext>
            </a:extLst>
          </p:spPr>
        </p:cxnSp>
        <p:cxnSp>
          <p:nvCxnSpPr>
            <p:cNvPr id="159" name="Straight Connector 25"/>
            <p:cNvCxnSpPr>
              <a:cxnSpLocks noChangeShapeType="1"/>
              <a:stCxn id="150" idx="0"/>
              <a:endCxn id="146" idx="2"/>
            </p:cNvCxnSpPr>
            <p:nvPr/>
          </p:nvCxnSpPr>
          <p:spPr bwMode="auto">
            <a:xfrm rot="5400000" flipH="1" flipV="1">
              <a:off x="3640137" y="3309938"/>
              <a:ext cx="722313" cy="452438"/>
            </a:xfrm>
            <a:prstGeom prst="line">
              <a:avLst/>
            </a:prstGeom>
            <a:noFill/>
            <a:ln w="50800">
              <a:solidFill>
                <a:schemeClr val="accent3"/>
              </a:solidFill>
              <a:round/>
              <a:headEnd/>
              <a:tailEnd/>
            </a:ln>
            <a:extLst>
              <a:ext uri="{909E8E84-426E-40dd-AFC4-6F175D3DCCD1}">
                <a14:hiddenFill xmlns:a14="http://schemas.microsoft.com/office/drawing/2010/main">
                  <a:noFill/>
                </a14:hiddenFill>
              </a:ext>
            </a:extLst>
          </p:spPr>
        </p:cxnSp>
        <p:cxnSp>
          <p:nvCxnSpPr>
            <p:cNvPr id="160" name="Straight Connector 27"/>
            <p:cNvCxnSpPr>
              <a:cxnSpLocks noChangeShapeType="1"/>
              <a:stCxn id="151" idx="0"/>
            </p:cNvCxnSpPr>
            <p:nvPr/>
          </p:nvCxnSpPr>
          <p:spPr bwMode="auto">
            <a:xfrm rot="16200000" flipV="1">
              <a:off x="4133056" y="3271044"/>
              <a:ext cx="722313" cy="530225"/>
            </a:xfrm>
            <a:prstGeom prst="line">
              <a:avLst/>
            </a:prstGeom>
            <a:noFill/>
            <a:ln w="50800">
              <a:solidFill>
                <a:schemeClr val="accent3"/>
              </a:solidFill>
              <a:round/>
              <a:headEnd/>
              <a:tailEnd/>
            </a:ln>
            <a:extLst>
              <a:ext uri="{909E8E84-426E-40dd-AFC4-6F175D3DCCD1}">
                <a14:hiddenFill xmlns:a14="http://schemas.microsoft.com/office/drawing/2010/main">
                  <a:noFill/>
                </a14:hiddenFill>
              </a:ext>
            </a:extLst>
          </p:spPr>
        </p:cxnSp>
        <p:cxnSp>
          <p:nvCxnSpPr>
            <p:cNvPr id="161" name="Straight Connector 29"/>
            <p:cNvCxnSpPr>
              <a:cxnSpLocks noChangeShapeType="1"/>
              <a:stCxn id="148" idx="0"/>
              <a:endCxn id="144" idx="2"/>
            </p:cNvCxnSpPr>
            <p:nvPr/>
          </p:nvCxnSpPr>
          <p:spPr bwMode="auto">
            <a:xfrm rot="5400000" flipH="1" flipV="1">
              <a:off x="1906587" y="3309938"/>
              <a:ext cx="722313" cy="452438"/>
            </a:xfrm>
            <a:prstGeom prst="line">
              <a:avLst/>
            </a:prstGeom>
            <a:noFill/>
            <a:ln w="50800">
              <a:solidFill>
                <a:schemeClr val="accent3"/>
              </a:solidFill>
              <a:round/>
              <a:headEnd/>
              <a:tailEnd/>
            </a:ln>
            <a:extLst>
              <a:ext uri="{909E8E84-426E-40dd-AFC4-6F175D3DCCD1}">
                <a14:hiddenFill xmlns:a14="http://schemas.microsoft.com/office/drawing/2010/main">
                  <a:noFill/>
                </a14:hiddenFill>
              </a:ext>
            </a:extLst>
          </p:spPr>
        </p:cxnSp>
        <p:cxnSp>
          <p:nvCxnSpPr>
            <p:cNvPr id="162" name="Straight Connector 31"/>
            <p:cNvCxnSpPr>
              <a:cxnSpLocks noChangeShapeType="1"/>
              <a:stCxn id="149" idx="0"/>
              <a:endCxn id="144" idx="2"/>
            </p:cNvCxnSpPr>
            <p:nvPr/>
          </p:nvCxnSpPr>
          <p:spPr bwMode="auto">
            <a:xfrm rot="16200000" flipV="1">
              <a:off x="2359819" y="3309144"/>
              <a:ext cx="722313" cy="454025"/>
            </a:xfrm>
            <a:prstGeom prst="line">
              <a:avLst/>
            </a:prstGeom>
            <a:noFill/>
            <a:ln w="50800">
              <a:solidFill>
                <a:schemeClr val="accent3"/>
              </a:solidFill>
              <a:round/>
              <a:headEnd/>
              <a:tailEnd/>
            </a:ln>
            <a:extLst>
              <a:ext uri="{909E8E84-426E-40dd-AFC4-6F175D3DCCD1}">
                <a14:hiddenFill xmlns:a14="http://schemas.microsoft.com/office/drawing/2010/main">
                  <a:noFill/>
                </a14:hiddenFill>
              </a:ext>
            </a:extLst>
          </p:spPr>
        </p:cxnSp>
        <p:sp>
          <p:nvSpPr>
            <p:cNvPr id="163" name="Rounded Rectangle 162"/>
            <p:cNvSpPr>
              <a:spLocks noChangeArrowheads="1"/>
            </p:cNvSpPr>
            <p:nvPr/>
          </p:nvSpPr>
          <p:spPr bwMode="auto">
            <a:xfrm>
              <a:off x="1674813" y="4508592"/>
              <a:ext cx="681494"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64" name="Rectangle 163"/>
            <p:cNvSpPr>
              <a:spLocks noChangeArrowheads="1"/>
            </p:cNvSpPr>
            <p:nvPr/>
          </p:nvSpPr>
          <p:spPr bwMode="auto">
            <a:xfrm>
              <a:off x="1788860" y="4599307"/>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65" name="Rectangle 164"/>
            <p:cNvSpPr>
              <a:spLocks noChangeArrowheads="1"/>
            </p:cNvSpPr>
            <p:nvPr/>
          </p:nvSpPr>
          <p:spPr bwMode="auto">
            <a:xfrm>
              <a:off x="1786077" y="4856331"/>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66" name="Rectangle 165"/>
            <p:cNvSpPr>
              <a:spLocks noChangeArrowheads="1"/>
            </p:cNvSpPr>
            <p:nvPr/>
          </p:nvSpPr>
          <p:spPr bwMode="auto">
            <a:xfrm>
              <a:off x="1788860" y="5137548"/>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67" name="Rectangle 166"/>
            <p:cNvSpPr>
              <a:spLocks noChangeArrowheads="1"/>
            </p:cNvSpPr>
            <p:nvPr/>
          </p:nvSpPr>
          <p:spPr bwMode="auto">
            <a:xfrm>
              <a:off x="1794423"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68" name="Rectangle 167"/>
            <p:cNvSpPr>
              <a:spLocks noChangeArrowheads="1"/>
            </p:cNvSpPr>
            <p:nvPr/>
          </p:nvSpPr>
          <p:spPr bwMode="auto">
            <a:xfrm>
              <a:off x="1799986" y="5693932"/>
              <a:ext cx="450620"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69" name="Straight Connector 39"/>
            <p:cNvCxnSpPr>
              <a:cxnSpLocks noChangeShapeType="1"/>
              <a:stCxn id="163" idx="0"/>
              <a:endCxn id="148" idx="2"/>
            </p:cNvCxnSpPr>
            <p:nvPr/>
          </p:nvCxnSpPr>
          <p:spPr bwMode="auto">
            <a:xfrm rot="5400000" flipH="1" flipV="1">
              <a:off x="1916113" y="4384675"/>
              <a:ext cx="223838" cy="269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70" name="Rounded Rectangle 169"/>
            <p:cNvSpPr>
              <a:spLocks noChangeArrowheads="1"/>
            </p:cNvSpPr>
            <p:nvPr/>
          </p:nvSpPr>
          <p:spPr bwMode="auto">
            <a:xfrm>
              <a:off x="2609433" y="4508592"/>
              <a:ext cx="678712"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1" name="Rectangle 170"/>
            <p:cNvSpPr>
              <a:spLocks noChangeArrowheads="1"/>
            </p:cNvSpPr>
            <p:nvPr/>
          </p:nvSpPr>
          <p:spPr bwMode="auto">
            <a:xfrm>
              <a:off x="2720697"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2" name="Rectangle 171"/>
            <p:cNvSpPr>
              <a:spLocks noChangeArrowheads="1"/>
            </p:cNvSpPr>
            <p:nvPr/>
          </p:nvSpPr>
          <p:spPr bwMode="auto">
            <a:xfrm>
              <a:off x="2717916"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3" name="Rectangle 172"/>
            <p:cNvSpPr>
              <a:spLocks noChangeArrowheads="1"/>
            </p:cNvSpPr>
            <p:nvPr/>
          </p:nvSpPr>
          <p:spPr bwMode="auto">
            <a:xfrm>
              <a:off x="2720697"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4" name="Rectangle 173"/>
            <p:cNvSpPr>
              <a:spLocks noChangeArrowheads="1"/>
            </p:cNvSpPr>
            <p:nvPr/>
          </p:nvSpPr>
          <p:spPr bwMode="auto">
            <a:xfrm>
              <a:off x="2726260" y="5409692"/>
              <a:ext cx="45618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5" name="Rectangle 174"/>
            <p:cNvSpPr>
              <a:spLocks noChangeArrowheads="1"/>
            </p:cNvSpPr>
            <p:nvPr/>
          </p:nvSpPr>
          <p:spPr bwMode="auto">
            <a:xfrm>
              <a:off x="2731823"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6" name="Rounded Rectangle 175"/>
            <p:cNvSpPr>
              <a:spLocks noChangeArrowheads="1"/>
            </p:cNvSpPr>
            <p:nvPr/>
          </p:nvSpPr>
          <p:spPr bwMode="auto">
            <a:xfrm>
              <a:off x="3435571"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7" name="Rectangle 176"/>
            <p:cNvSpPr>
              <a:spLocks noChangeArrowheads="1"/>
            </p:cNvSpPr>
            <p:nvPr/>
          </p:nvSpPr>
          <p:spPr bwMode="auto">
            <a:xfrm>
              <a:off x="3552398" y="4599307"/>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8" name="Rectangle 177"/>
            <p:cNvSpPr>
              <a:spLocks noChangeArrowheads="1"/>
            </p:cNvSpPr>
            <p:nvPr/>
          </p:nvSpPr>
          <p:spPr bwMode="auto">
            <a:xfrm>
              <a:off x="35468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79" name="Rectangle 178"/>
            <p:cNvSpPr>
              <a:spLocks noChangeArrowheads="1"/>
            </p:cNvSpPr>
            <p:nvPr/>
          </p:nvSpPr>
          <p:spPr bwMode="auto">
            <a:xfrm>
              <a:off x="3552398" y="5137548"/>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0" name="Rectangle 179"/>
            <p:cNvSpPr>
              <a:spLocks noChangeArrowheads="1"/>
            </p:cNvSpPr>
            <p:nvPr/>
          </p:nvSpPr>
          <p:spPr bwMode="auto">
            <a:xfrm>
              <a:off x="35579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1" name="Rectangle 180"/>
            <p:cNvSpPr>
              <a:spLocks noChangeArrowheads="1"/>
            </p:cNvSpPr>
            <p:nvPr/>
          </p:nvSpPr>
          <p:spPr bwMode="auto">
            <a:xfrm>
              <a:off x="35607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2" name="Rounded Rectangle 181"/>
            <p:cNvSpPr>
              <a:spLocks noChangeArrowheads="1"/>
            </p:cNvSpPr>
            <p:nvPr/>
          </p:nvSpPr>
          <p:spPr bwMode="auto">
            <a:xfrm>
              <a:off x="6066970"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3" name="Rectangle 182"/>
            <p:cNvSpPr>
              <a:spLocks noChangeArrowheads="1"/>
            </p:cNvSpPr>
            <p:nvPr/>
          </p:nvSpPr>
          <p:spPr bwMode="auto">
            <a:xfrm>
              <a:off x="6181015"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4" name="Rectangle 183"/>
            <p:cNvSpPr>
              <a:spLocks noChangeArrowheads="1"/>
            </p:cNvSpPr>
            <p:nvPr/>
          </p:nvSpPr>
          <p:spPr bwMode="auto">
            <a:xfrm>
              <a:off x="61782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5" name="Rectangle 184"/>
            <p:cNvSpPr>
              <a:spLocks noChangeArrowheads="1"/>
            </p:cNvSpPr>
            <p:nvPr/>
          </p:nvSpPr>
          <p:spPr bwMode="auto">
            <a:xfrm>
              <a:off x="6181015"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6" name="Rectangle 185"/>
            <p:cNvSpPr>
              <a:spLocks noChangeArrowheads="1"/>
            </p:cNvSpPr>
            <p:nvPr/>
          </p:nvSpPr>
          <p:spPr bwMode="auto">
            <a:xfrm>
              <a:off x="61893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7" name="Rectangle 186"/>
            <p:cNvSpPr>
              <a:spLocks noChangeArrowheads="1"/>
            </p:cNvSpPr>
            <p:nvPr/>
          </p:nvSpPr>
          <p:spPr bwMode="auto">
            <a:xfrm>
              <a:off x="61921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8" name="TextBox 64"/>
            <p:cNvSpPr txBox="1">
              <a:spLocks noChangeArrowheads="1"/>
            </p:cNvSpPr>
            <p:nvPr/>
          </p:nvSpPr>
          <p:spPr bwMode="auto">
            <a:xfrm>
              <a:off x="4768849" y="4989513"/>
              <a:ext cx="581025" cy="193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a:latin typeface="Calibri" charset="0"/>
                </a:rPr>
                <a:t>…</a:t>
              </a:r>
            </a:p>
          </p:txBody>
        </p:sp>
        <p:cxnSp>
          <p:nvCxnSpPr>
            <p:cNvPr id="189" name="Straight Connector 70"/>
            <p:cNvCxnSpPr>
              <a:cxnSpLocks noChangeShapeType="1"/>
              <a:stCxn id="170" idx="0"/>
              <a:endCxn id="149" idx="2"/>
            </p:cNvCxnSpPr>
            <p:nvPr/>
          </p:nvCxnSpPr>
          <p:spPr bwMode="auto">
            <a:xfrm rot="5400000" flipH="1" flipV="1">
              <a:off x="2836863" y="4397375"/>
              <a:ext cx="223838"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0" name="Straight Connector 72"/>
            <p:cNvCxnSpPr>
              <a:cxnSpLocks noChangeShapeType="1"/>
              <a:stCxn id="176" idx="0"/>
              <a:endCxn id="150" idx="2"/>
            </p:cNvCxnSpPr>
            <p:nvPr/>
          </p:nvCxnSpPr>
          <p:spPr bwMode="auto">
            <a:xfrm rot="16200000" flipV="1">
              <a:off x="3664744" y="4396581"/>
              <a:ext cx="223838" cy="31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1" name="Straight Connector 74"/>
            <p:cNvCxnSpPr>
              <a:cxnSpLocks noChangeShapeType="1"/>
              <a:stCxn id="182" idx="0"/>
              <a:endCxn id="153" idx="2"/>
            </p:cNvCxnSpPr>
            <p:nvPr/>
          </p:nvCxnSpPr>
          <p:spPr bwMode="auto">
            <a:xfrm rot="16200000" flipV="1">
              <a:off x="6292057" y="4393406"/>
              <a:ext cx="223838" cy="95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46" name="Rectangle 145"/>
            <p:cNvSpPr>
              <a:spLocks noChangeArrowheads="1"/>
            </p:cNvSpPr>
            <p:nvPr/>
          </p:nvSpPr>
          <p:spPr bwMode="auto">
            <a:xfrm>
              <a:off x="4000236"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7" name="Rectangle 146"/>
            <p:cNvSpPr>
              <a:spLocks noChangeArrowheads="1"/>
            </p:cNvSpPr>
            <p:nvPr/>
          </p:nvSpPr>
          <p:spPr bwMode="auto">
            <a:xfrm>
              <a:off x="5641384"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54" name="Straight Connector 15"/>
            <p:cNvCxnSpPr>
              <a:cxnSpLocks noChangeShapeType="1"/>
              <a:stCxn id="144" idx="0"/>
              <a:endCxn id="145" idx="2"/>
            </p:cNvCxnSpPr>
            <p:nvPr/>
          </p:nvCxnSpPr>
          <p:spPr bwMode="auto">
            <a:xfrm rot="5400000" flipH="1" flipV="1">
              <a:off x="3067844" y="1626394"/>
              <a:ext cx="585788" cy="1733550"/>
            </a:xfrm>
            <a:prstGeom prst="line">
              <a:avLst/>
            </a:prstGeom>
            <a:noFill/>
            <a:ln w="101600">
              <a:solidFill>
                <a:schemeClr val="accent4"/>
              </a:solidFill>
              <a:round/>
              <a:headEnd/>
              <a:tailEnd/>
            </a:ln>
            <a:extLst>
              <a:ext uri="{909E8E84-426E-40dd-AFC4-6F175D3DCCD1}">
                <a14:hiddenFill xmlns:a14="http://schemas.microsoft.com/office/drawing/2010/main">
                  <a:noFill/>
                </a14:hiddenFill>
              </a:ext>
            </a:extLst>
          </p:spPr>
        </p:cxnSp>
        <p:sp>
          <p:nvSpPr>
            <p:cNvPr id="144" name="Rectangle 143"/>
            <p:cNvSpPr>
              <a:spLocks noChangeArrowheads="1"/>
            </p:cNvSpPr>
            <p:nvPr/>
          </p:nvSpPr>
          <p:spPr bwMode="auto">
            <a:xfrm>
              <a:off x="2267296" y="2785010"/>
              <a:ext cx="453401"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5" name="Rectangle 144"/>
            <p:cNvSpPr>
              <a:spLocks noChangeArrowheads="1"/>
            </p:cNvSpPr>
            <p:nvPr/>
          </p:nvSpPr>
          <p:spPr bwMode="auto">
            <a:xfrm>
              <a:off x="4000236" y="1811338"/>
              <a:ext cx="453403" cy="390073"/>
            </a:xfrm>
            <a:prstGeom prst="rect">
              <a:avLst/>
            </a:prstGeom>
            <a:gradFill rotWithShape="1">
              <a:gsLst>
                <a:gs pos="0">
                  <a:srgbClr val="9BC1FF"/>
                </a:gs>
                <a:gs pos="100000">
                  <a:srgbClr val="3F80CD"/>
                </a:gs>
              </a:gsLst>
              <a:lin ang="5400000"/>
            </a:gradFill>
            <a:ln w="9525">
              <a:solidFill>
                <a:schemeClr val="accent5"/>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grpSp>
      <p:sp>
        <p:nvSpPr>
          <p:cNvPr id="18" name="TextBox 17"/>
          <p:cNvSpPr txBox="1"/>
          <p:nvPr/>
        </p:nvSpPr>
        <p:spPr>
          <a:xfrm>
            <a:off x="8686800" y="3828749"/>
            <a:ext cx="676669" cy="369332"/>
          </a:xfrm>
          <a:prstGeom prst="rect">
            <a:avLst/>
          </a:prstGeom>
          <a:noFill/>
        </p:spPr>
        <p:txBody>
          <a:bodyPr wrap="square" rtlCol="0">
            <a:spAutoFit/>
          </a:bodyPr>
          <a:lstStyle/>
          <a:p>
            <a:r>
              <a:rPr lang="en-US" dirty="0" smtClean="0"/>
              <a:t>$$$</a:t>
            </a:r>
            <a:endParaRPr lang="en-US" dirty="0"/>
          </a:p>
        </p:txBody>
      </p:sp>
      <p:sp>
        <p:nvSpPr>
          <p:cNvPr id="196" name="TextBox 195"/>
          <p:cNvSpPr txBox="1"/>
          <p:nvPr/>
        </p:nvSpPr>
        <p:spPr>
          <a:xfrm>
            <a:off x="8789341" y="4310503"/>
            <a:ext cx="676669" cy="369332"/>
          </a:xfrm>
          <a:prstGeom prst="rect">
            <a:avLst/>
          </a:prstGeom>
          <a:noFill/>
        </p:spPr>
        <p:txBody>
          <a:bodyPr wrap="square" rtlCol="0">
            <a:spAutoFit/>
          </a:bodyPr>
          <a:lstStyle/>
          <a:p>
            <a:r>
              <a:rPr lang="en-US" dirty="0" smtClean="0"/>
              <a:t>$$</a:t>
            </a:r>
            <a:endParaRPr lang="en-US" dirty="0"/>
          </a:p>
        </p:txBody>
      </p:sp>
      <p:sp>
        <p:nvSpPr>
          <p:cNvPr id="197" name="TextBox 196"/>
          <p:cNvSpPr txBox="1"/>
          <p:nvPr/>
        </p:nvSpPr>
        <p:spPr>
          <a:xfrm>
            <a:off x="8931797" y="4899742"/>
            <a:ext cx="676669" cy="369332"/>
          </a:xfrm>
          <a:prstGeom prst="rect">
            <a:avLst/>
          </a:prstGeom>
          <a:noFill/>
        </p:spPr>
        <p:txBody>
          <a:bodyPr wrap="square" rtlCol="0">
            <a:spAutoFit/>
          </a:bodyPr>
          <a:lstStyle/>
          <a:p>
            <a:r>
              <a:rPr lang="en-US" dirty="0" smtClean="0"/>
              <a:t>$</a:t>
            </a:r>
            <a:endParaRPr lang="en-US" dirty="0"/>
          </a:p>
        </p:txBody>
      </p:sp>
      <p:cxnSp>
        <p:nvCxnSpPr>
          <p:cNvPr id="20" name="Straight Arrow Connector 19"/>
          <p:cNvCxnSpPr>
            <a:stCxn id="18" idx="1"/>
          </p:cNvCxnSpPr>
          <p:nvPr/>
        </p:nvCxnSpPr>
        <p:spPr>
          <a:xfrm flipH="1" flipV="1">
            <a:off x="7709408" y="3995401"/>
            <a:ext cx="977392" cy="180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a:stCxn id="196" idx="1"/>
          </p:cNvCxnSpPr>
          <p:nvPr/>
        </p:nvCxnSpPr>
        <p:spPr>
          <a:xfrm flipH="1">
            <a:off x="8466139" y="4495169"/>
            <a:ext cx="323202" cy="78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a:stCxn id="197" idx="1"/>
            <a:endCxn id="153" idx="3"/>
          </p:cNvCxnSpPr>
          <p:nvPr/>
        </p:nvCxnSpPr>
        <p:spPr>
          <a:xfrm flipH="1">
            <a:off x="8769350" y="5084408"/>
            <a:ext cx="162447" cy="2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7E36F65A-AA6A-2742-B31A-5123DCD351C6}" type="slidenum">
              <a:rPr lang="en-US" smtClean="0"/>
              <a:t>12</a:t>
            </a:fld>
            <a:endParaRPr lang="en-US"/>
          </a:p>
        </p:txBody>
      </p:sp>
    </p:spTree>
    <p:extLst>
      <p:ext uri="{BB962C8B-B14F-4D97-AF65-F5344CB8AC3E}">
        <p14:creationId xmlns:p14="http://schemas.microsoft.com/office/powerpoint/2010/main" val="904946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30200" y="304800"/>
            <a:ext cx="8489950" cy="992188"/>
          </a:xfrm>
        </p:spPr>
        <p:txBody>
          <a:bodyPr>
            <a:normAutofit/>
          </a:bodyPr>
          <a:lstStyle/>
          <a:p>
            <a:r>
              <a:rPr lang="en-US" b="1" dirty="0" smtClean="0">
                <a:latin typeface="Calibri"/>
                <a:ea typeface="Calibri"/>
                <a:cs typeface="Calibri"/>
              </a:rPr>
              <a:t>Data Center 102</a:t>
            </a:r>
            <a:endParaRPr lang="en-US" b="1" dirty="0">
              <a:latin typeface="Calibri"/>
              <a:ea typeface="Calibri"/>
              <a:cs typeface="Calibri"/>
            </a:endParaRPr>
          </a:p>
        </p:txBody>
      </p:sp>
      <p:sp>
        <p:nvSpPr>
          <p:cNvPr id="3" name="Content Placeholder 2"/>
          <p:cNvSpPr>
            <a:spLocks noGrp="1"/>
          </p:cNvSpPr>
          <p:nvPr>
            <p:ph idx="1"/>
          </p:nvPr>
        </p:nvSpPr>
        <p:spPr>
          <a:xfrm>
            <a:off x="152400" y="1655712"/>
            <a:ext cx="5791200" cy="4451350"/>
          </a:xfrm>
        </p:spPr>
        <p:txBody>
          <a:bodyPr>
            <a:normAutofit/>
          </a:bodyPr>
          <a:lstStyle/>
          <a:p>
            <a:r>
              <a:rPr lang="en-US" dirty="0" smtClean="0">
                <a:latin typeface="Calibri"/>
                <a:ea typeface="Calibri"/>
                <a:cs typeface="Calibri"/>
              </a:rPr>
              <a:t>Tree leads to </a:t>
            </a:r>
            <a:r>
              <a:rPr lang="en-US" dirty="0" err="1" smtClean="0">
                <a:latin typeface="Calibri"/>
                <a:ea typeface="Calibri"/>
                <a:cs typeface="Calibri"/>
              </a:rPr>
              <a:t>FatTree</a:t>
            </a:r>
            <a:endParaRPr lang="en-US" dirty="0" smtClean="0">
              <a:latin typeface="Calibri"/>
              <a:ea typeface="Calibri"/>
              <a:cs typeface="Calibri"/>
            </a:endParaRPr>
          </a:p>
          <a:p>
            <a:endParaRPr lang="en-US" dirty="0">
              <a:latin typeface="Calibri"/>
              <a:ea typeface="Calibri"/>
              <a:cs typeface="Calibri"/>
            </a:endParaRPr>
          </a:p>
          <a:p>
            <a:r>
              <a:rPr lang="en-US" dirty="0" smtClean="0">
                <a:latin typeface="Calibri"/>
                <a:ea typeface="Calibri"/>
                <a:cs typeface="Calibri"/>
              </a:rPr>
              <a:t>All bi-sections have same bandwidth</a:t>
            </a:r>
          </a:p>
          <a:p>
            <a:endParaRPr lang="en-US" dirty="0">
              <a:latin typeface="Calibri"/>
              <a:ea typeface="Calibri"/>
              <a:cs typeface="Calibri"/>
            </a:endParaRPr>
          </a:p>
          <a:p>
            <a:pPr marL="0" indent="0">
              <a:buNone/>
            </a:pPr>
            <a:r>
              <a:rPr lang="en-US" dirty="0" smtClean="0">
                <a:latin typeface="Calibri"/>
                <a:ea typeface="Calibri"/>
                <a:cs typeface="Calibri"/>
              </a:rPr>
              <a:t>This is not the</a:t>
            </a:r>
          </a:p>
          <a:p>
            <a:pPr marL="0" indent="0">
              <a:buNone/>
            </a:pPr>
            <a:r>
              <a:rPr lang="en-US" dirty="0" smtClean="0">
                <a:latin typeface="Calibri"/>
                <a:ea typeface="Calibri"/>
                <a:cs typeface="Calibri"/>
              </a:rPr>
              <a:t>only solution…</a:t>
            </a:r>
            <a:endParaRPr lang="en-US" dirty="0">
              <a:latin typeface="Calibri"/>
              <a:ea typeface="Calibri"/>
              <a:cs typeface="Calibri"/>
            </a:endParaRPr>
          </a:p>
        </p:txBody>
      </p:sp>
      <p:grpSp>
        <p:nvGrpSpPr>
          <p:cNvPr id="18436" name="Group 3"/>
          <p:cNvGrpSpPr>
            <a:grpSpLocks/>
          </p:cNvGrpSpPr>
          <p:nvPr/>
        </p:nvGrpSpPr>
        <p:grpSpPr bwMode="auto">
          <a:xfrm>
            <a:off x="5791200" y="1451522"/>
            <a:ext cx="2895600" cy="2684462"/>
            <a:chOff x="1674813" y="1811338"/>
            <a:chExt cx="5073650" cy="5113291"/>
          </a:xfrm>
        </p:grpSpPr>
        <p:sp>
          <p:nvSpPr>
            <p:cNvPr id="5" name="Rectangle 4"/>
            <p:cNvSpPr>
              <a:spLocks noChangeArrowheads="1"/>
            </p:cNvSpPr>
            <p:nvPr/>
          </p:nvSpPr>
          <p:spPr bwMode="auto">
            <a:xfrm>
              <a:off x="2267296" y="2785010"/>
              <a:ext cx="453401"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 name="Rectangle 5"/>
            <p:cNvSpPr>
              <a:spLocks noChangeArrowheads="1"/>
            </p:cNvSpPr>
            <p:nvPr/>
          </p:nvSpPr>
          <p:spPr bwMode="auto">
            <a:xfrm>
              <a:off x="4000236" y="1811338"/>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 name="Rectangle 6"/>
            <p:cNvSpPr>
              <a:spLocks noChangeArrowheads="1"/>
            </p:cNvSpPr>
            <p:nvPr/>
          </p:nvSpPr>
          <p:spPr bwMode="auto">
            <a:xfrm>
              <a:off x="4000236"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 name="Rectangle 7"/>
            <p:cNvSpPr>
              <a:spLocks noChangeArrowheads="1"/>
            </p:cNvSpPr>
            <p:nvPr/>
          </p:nvSpPr>
          <p:spPr bwMode="auto">
            <a:xfrm>
              <a:off x="5641384"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 name="Rectangle 8"/>
            <p:cNvSpPr>
              <a:spLocks noChangeArrowheads="1"/>
            </p:cNvSpPr>
            <p:nvPr/>
          </p:nvSpPr>
          <p:spPr bwMode="auto">
            <a:xfrm>
              <a:off x="1813893"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 name="Rectangle 9"/>
            <p:cNvSpPr>
              <a:spLocks noChangeArrowheads="1"/>
            </p:cNvSpPr>
            <p:nvPr/>
          </p:nvSpPr>
          <p:spPr bwMode="auto">
            <a:xfrm>
              <a:off x="2720697"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 name="Rectangle 10"/>
            <p:cNvSpPr>
              <a:spLocks noChangeArrowheads="1"/>
            </p:cNvSpPr>
            <p:nvPr/>
          </p:nvSpPr>
          <p:spPr bwMode="auto">
            <a:xfrm>
              <a:off x="3546835"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 name="Rectangle 11"/>
            <p:cNvSpPr>
              <a:spLocks noChangeArrowheads="1"/>
            </p:cNvSpPr>
            <p:nvPr/>
          </p:nvSpPr>
          <p:spPr bwMode="auto">
            <a:xfrm>
              <a:off x="4531524" y="3897779"/>
              <a:ext cx="45618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 name="Rectangle 12"/>
            <p:cNvSpPr>
              <a:spLocks noChangeArrowheads="1"/>
            </p:cNvSpPr>
            <p:nvPr/>
          </p:nvSpPr>
          <p:spPr bwMode="auto">
            <a:xfrm>
              <a:off x="5304810" y="3897779"/>
              <a:ext cx="450620"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 name="Rectangle 13"/>
            <p:cNvSpPr>
              <a:spLocks noChangeArrowheads="1"/>
            </p:cNvSpPr>
            <p:nvPr/>
          </p:nvSpPr>
          <p:spPr bwMode="auto">
            <a:xfrm>
              <a:off x="6172671"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536" name="Straight Connector 15"/>
            <p:cNvCxnSpPr>
              <a:cxnSpLocks noChangeShapeType="1"/>
              <a:stCxn id="5" idx="0"/>
              <a:endCxn id="6" idx="2"/>
            </p:cNvCxnSpPr>
            <p:nvPr/>
          </p:nvCxnSpPr>
          <p:spPr bwMode="auto">
            <a:xfrm rot="5400000" flipH="1" flipV="1">
              <a:off x="3067844" y="1626394"/>
              <a:ext cx="585788" cy="17335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37" name="Straight Connector 17"/>
            <p:cNvCxnSpPr>
              <a:cxnSpLocks noChangeShapeType="1"/>
              <a:stCxn id="7" idx="0"/>
              <a:endCxn id="6" idx="2"/>
            </p:cNvCxnSpPr>
            <p:nvPr/>
          </p:nvCxnSpPr>
          <p:spPr bwMode="auto">
            <a:xfrm rot="5400000" flipH="1" flipV="1">
              <a:off x="3935413" y="2492375"/>
              <a:ext cx="585788"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38" name="Straight Connector 19"/>
            <p:cNvCxnSpPr>
              <a:cxnSpLocks noChangeShapeType="1"/>
              <a:stCxn id="8" idx="0"/>
              <a:endCxn id="6" idx="2"/>
            </p:cNvCxnSpPr>
            <p:nvPr/>
          </p:nvCxnSpPr>
          <p:spPr bwMode="auto">
            <a:xfrm rot="16200000" flipV="1">
              <a:off x="4754563" y="1673225"/>
              <a:ext cx="585788" cy="16398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39" name="Straight Connector 21"/>
            <p:cNvCxnSpPr>
              <a:cxnSpLocks noChangeShapeType="1"/>
              <a:stCxn id="13" idx="0"/>
              <a:endCxn id="8" idx="2"/>
            </p:cNvCxnSpPr>
            <p:nvPr/>
          </p:nvCxnSpPr>
          <p:spPr bwMode="auto">
            <a:xfrm rot="5400000" flipH="1" flipV="1">
              <a:off x="5337968" y="3367882"/>
              <a:ext cx="722313" cy="3365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0" name="Straight Connector 23"/>
            <p:cNvCxnSpPr>
              <a:cxnSpLocks noChangeShapeType="1"/>
              <a:stCxn id="14" idx="0"/>
              <a:endCxn id="8" idx="2"/>
            </p:cNvCxnSpPr>
            <p:nvPr/>
          </p:nvCxnSpPr>
          <p:spPr bwMode="auto">
            <a:xfrm rot="16200000" flipV="1">
              <a:off x="5772150" y="3270250"/>
              <a:ext cx="722313" cy="5318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1" name="Straight Connector 25"/>
            <p:cNvCxnSpPr>
              <a:cxnSpLocks noChangeShapeType="1"/>
              <a:stCxn id="11" idx="0"/>
              <a:endCxn id="7" idx="2"/>
            </p:cNvCxnSpPr>
            <p:nvPr/>
          </p:nvCxnSpPr>
          <p:spPr bwMode="auto">
            <a:xfrm rot="5400000" flipH="1" flipV="1">
              <a:off x="3640137" y="3309938"/>
              <a:ext cx="722313" cy="4524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2" name="Straight Connector 27"/>
            <p:cNvCxnSpPr>
              <a:cxnSpLocks noChangeShapeType="1"/>
              <a:stCxn id="12" idx="0"/>
            </p:cNvCxnSpPr>
            <p:nvPr/>
          </p:nvCxnSpPr>
          <p:spPr bwMode="auto">
            <a:xfrm rot="16200000" flipV="1">
              <a:off x="4133056" y="3271044"/>
              <a:ext cx="722313" cy="5302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3" name="Straight Connector 29"/>
            <p:cNvCxnSpPr>
              <a:cxnSpLocks noChangeShapeType="1"/>
              <a:stCxn id="9" idx="0"/>
              <a:endCxn id="5" idx="2"/>
            </p:cNvCxnSpPr>
            <p:nvPr/>
          </p:nvCxnSpPr>
          <p:spPr bwMode="auto">
            <a:xfrm rot="5400000" flipH="1" flipV="1">
              <a:off x="1906587" y="3309938"/>
              <a:ext cx="722313" cy="4524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44" name="Straight Connector 31"/>
            <p:cNvCxnSpPr>
              <a:cxnSpLocks noChangeShapeType="1"/>
              <a:stCxn id="10" idx="0"/>
              <a:endCxn id="5" idx="2"/>
            </p:cNvCxnSpPr>
            <p:nvPr/>
          </p:nvCxnSpPr>
          <p:spPr bwMode="auto">
            <a:xfrm rot="16200000" flipV="1">
              <a:off x="2359819" y="3309144"/>
              <a:ext cx="722313" cy="4540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24" name="Rounded Rectangle 23"/>
            <p:cNvSpPr>
              <a:spLocks noChangeArrowheads="1"/>
            </p:cNvSpPr>
            <p:nvPr/>
          </p:nvSpPr>
          <p:spPr bwMode="auto">
            <a:xfrm>
              <a:off x="1674813" y="4508592"/>
              <a:ext cx="681494"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5" name="Rectangle 24"/>
            <p:cNvSpPr>
              <a:spLocks noChangeArrowheads="1"/>
            </p:cNvSpPr>
            <p:nvPr/>
          </p:nvSpPr>
          <p:spPr bwMode="auto">
            <a:xfrm>
              <a:off x="1788860" y="4599307"/>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6" name="Rectangle 25"/>
            <p:cNvSpPr>
              <a:spLocks noChangeArrowheads="1"/>
            </p:cNvSpPr>
            <p:nvPr/>
          </p:nvSpPr>
          <p:spPr bwMode="auto">
            <a:xfrm>
              <a:off x="1786077" y="4856331"/>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7" name="Rectangle 26"/>
            <p:cNvSpPr>
              <a:spLocks noChangeArrowheads="1"/>
            </p:cNvSpPr>
            <p:nvPr/>
          </p:nvSpPr>
          <p:spPr bwMode="auto">
            <a:xfrm>
              <a:off x="1788860" y="5137548"/>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8" name="Rectangle 27"/>
            <p:cNvSpPr>
              <a:spLocks noChangeArrowheads="1"/>
            </p:cNvSpPr>
            <p:nvPr/>
          </p:nvSpPr>
          <p:spPr bwMode="auto">
            <a:xfrm>
              <a:off x="1794423"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9" name="Rectangle 28"/>
            <p:cNvSpPr>
              <a:spLocks noChangeArrowheads="1"/>
            </p:cNvSpPr>
            <p:nvPr/>
          </p:nvSpPr>
          <p:spPr bwMode="auto">
            <a:xfrm>
              <a:off x="1799986" y="5693932"/>
              <a:ext cx="450620"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551" name="Straight Connector 39"/>
            <p:cNvCxnSpPr>
              <a:cxnSpLocks noChangeShapeType="1"/>
              <a:stCxn id="24" idx="0"/>
              <a:endCxn id="9" idx="2"/>
            </p:cNvCxnSpPr>
            <p:nvPr/>
          </p:nvCxnSpPr>
          <p:spPr bwMode="auto">
            <a:xfrm rot="5400000" flipH="1" flipV="1">
              <a:off x="1916113" y="4384675"/>
              <a:ext cx="223838" cy="269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31" name="Rounded Rectangle 30"/>
            <p:cNvSpPr>
              <a:spLocks noChangeArrowheads="1"/>
            </p:cNvSpPr>
            <p:nvPr/>
          </p:nvSpPr>
          <p:spPr bwMode="auto">
            <a:xfrm>
              <a:off x="2609433" y="4508592"/>
              <a:ext cx="678712"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2" name="Rectangle 31"/>
            <p:cNvSpPr>
              <a:spLocks noChangeArrowheads="1"/>
            </p:cNvSpPr>
            <p:nvPr/>
          </p:nvSpPr>
          <p:spPr bwMode="auto">
            <a:xfrm>
              <a:off x="2720697"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3" name="Rectangle 32"/>
            <p:cNvSpPr>
              <a:spLocks noChangeArrowheads="1"/>
            </p:cNvSpPr>
            <p:nvPr/>
          </p:nvSpPr>
          <p:spPr bwMode="auto">
            <a:xfrm>
              <a:off x="2717916"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4" name="Rectangle 33"/>
            <p:cNvSpPr>
              <a:spLocks noChangeArrowheads="1"/>
            </p:cNvSpPr>
            <p:nvPr/>
          </p:nvSpPr>
          <p:spPr bwMode="auto">
            <a:xfrm>
              <a:off x="2720697"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5" name="Rectangle 34"/>
            <p:cNvSpPr>
              <a:spLocks noChangeArrowheads="1"/>
            </p:cNvSpPr>
            <p:nvPr/>
          </p:nvSpPr>
          <p:spPr bwMode="auto">
            <a:xfrm>
              <a:off x="2726260" y="5409692"/>
              <a:ext cx="45618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6" name="Rectangle 35"/>
            <p:cNvSpPr>
              <a:spLocks noChangeArrowheads="1"/>
            </p:cNvSpPr>
            <p:nvPr/>
          </p:nvSpPr>
          <p:spPr bwMode="auto">
            <a:xfrm>
              <a:off x="2731823"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7" name="Rounded Rectangle 36"/>
            <p:cNvSpPr>
              <a:spLocks noChangeArrowheads="1"/>
            </p:cNvSpPr>
            <p:nvPr/>
          </p:nvSpPr>
          <p:spPr bwMode="auto">
            <a:xfrm>
              <a:off x="3435571"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8" name="Rectangle 37"/>
            <p:cNvSpPr>
              <a:spLocks noChangeArrowheads="1"/>
            </p:cNvSpPr>
            <p:nvPr/>
          </p:nvSpPr>
          <p:spPr bwMode="auto">
            <a:xfrm>
              <a:off x="3552398" y="4599307"/>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9" name="Rectangle 38"/>
            <p:cNvSpPr>
              <a:spLocks noChangeArrowheads="1"/>
            </p:cNvSpPr>
            <p:nvPr/>
          </p:nvSpPr>
          <p:spPr bwMode="auto">
            <a:xfrm>
              <a:off x="35468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0" name="Rectangle 39"/>
            <p:cNvSpPr>
              <a:spLocks noChangeArrowheads="1"/>
            </p:cNvSpPr>
            <p:nvPr/>
          </p:nvSpPr>
          <p:spPr bwMode="auto">
            <a:xfrm>
              <a:off x="3552398" y="5137548"/>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1" name="Rectangle 40"/>
            <p:cNvSpPr>
              <a:spLocks noChangeArrowheads="1"/>
            </p:cNvSpPr>
            <p:nvPr/>
          </p:nvSpPr>
          <p:spPr bwMode="auto">
            <a:xfrm>
              <a:off x="35579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2" name="Rectangle 41"/>
            <p:cNvSpPr>
              <a:spLocks noChangeArrowheads="1"/>
            </p:cNvSpPr>
            <p:nvPr/>
          </p:nvSpPr>
          <p:spPr bwMode="auto">
            <a:xfrm>
              <a:off x="35607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3" name="Rounded Rectangle 42"/>
            <p:cNvSpPr>
              <a:spLocks noChangeArrowheads="1"/>
            </p:cNvSpPr>
            <p:nvPr/>
          </p:nvSpPr>
          <p:spPr bwMode="auto">
            <a:xfrm>
              <a:off x="6066970"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4" name="Rectangle 43"/>
            <p:cNvSpPr>
              <a:spLocks noChangeArrowheads="1"/>
            </p:cNvSpPr>
            <p:nvPr/>
          </p:nvSpPr>
          <p:spPr bwMode="auto">
            <a:xfrm>
              <a:off x="6181015"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5" name="Rectangle 44"/>
            <p:cNvSpPr>
              <a:spLocks noChangeArrowheads="1"/>
            </p:cNvSpPr>
            <p:nvPr/>
          </p:nvSpPr>
          <p:spPr bwMode="auto">
            <a:xfrm>
              <a:off x="61782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6" name="Rectangle 45"/>
            <p:cNvSpPr>
              <a:spLocks noChangeArrowheads="1"/>
            </p:cNvSpPr>
            <p:nvPr/>
          </p:nvSpPr>
          <p:spPr bwMode="auto">
            <a:xfrm>
              <a:off x="6181015"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7" name="Rectangle 46"/>
            <p:cNvSpPr>
              <a:spLocks noChangeArrowheads="1"/>
            </p:cNvSpPr>
            <p:nvPr/>
          </p:nvSpPr>
          <p:spPr bwMode="auto">
            <a:xfrm>
              <a:off x="61893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8" name="Rectangle 47"/>
            <p:cNvSpPr>
              <a:spLocks noChangeArrowheads="1"/>
            </p:cNvSpPr>
            <p:nvPr/>
          </p:nvSpPr>
          <p:spPr bwMode="auto">
            <a:xfrm>
              <a:off x="61921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570" name="TextBox 64"/>
            <p:cNvSpPr txBox="1">
              <a:spLocks noChangeArrowheads="1"/>
            </p:cNvSpPr>
            <p:nvPr/>
          </p:nvSpPr>
          <p:spPr bwMode="auto">
            <a:xfrm>
              <a:off x="4768849" y="4989513"/>
              <a:ext cx="581025" cy="193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a:latin typeface="Calibri" charset="0"/>
                </a:rPr>
                <a:t>…</a:t>
              </a:r>
            </a:p>
          </p:txBody>
        </p:sp>
        <p:cxnSp>
          <p:nvCxnSpPr>
            <p:cNvPr id="18571" name="Straight Connector 70"/>
            <p:cNvCxnSpPr>
              <a:cxnSpLocks noChangeShapeType="1"/>
              <a:stCxn id="31" idx="0"/>
              <a:endCxn id="10" idx="2"/>
            </p:cNvCxnSpPr>
            <p:nvPr/>
          </p:nvCxnSpPr>
          <p:spPr bwMode="auto">
            <a:xfrm rot="5400000" flipH="1" flipV="1">
              <a:off x="2836863" y="4397375"/>
              <a:ext cx="223838"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72" name="Straight Connector 72"/>
            <p:cNvCxnSpPr>
              <a:cxnSpLocks noChangeShapeType="1"/>
              <a:stCxn id="37" idx="0"/>
              <a:endCxn id="11" idx="2"/>
            </p:cNvCxnSpPr>
            <p:nvPr/>
          </p:nvCxnSpPr>
          <p:spPr bwMode="auto">
            <a:xfrm rot="16200000" flipV="1">
              <a:off x="3664744" y="4396581"/>
              <a:ext cx="223838" cy="31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73" name="Straight Connector 74"/>
            <p:cNvCxnSpPr>
              <a:cxnSpLocks noChangeShapeType="1"/>
              <a:stCxn id="43" idx="0"/>
              <a:endCxn id="14" idx="2"/>
            </p:cNvCxnSpPr>
            <p:nvPr/>
          </p:nvCxnSpPr>
          <p:spPr bwMode="auto">
            <a:xfrm rot="16200000" flipV="1">
              <a:off x="6292057" y="4393406"/>
              <a:ext cx="223838" cy="95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grpSp>
      <p:grpSp>
        <p:nvGrpSpPr>
          <p:cNvPr id="4" name="Group 52"/>
          <p:cNvGrpSpPr>
            <a:grpSpLocks/>
          </p:cNvGrpSpPr>
          <p:nvPr/>
        </p:nvGrpSpPr>
        <p:grpSpPr bwMode="auto">
          <a:xfrm>
            <a:off x="5257800" y="3886200"/>
            <a:ext cx="3648075" cy="2255838"/>
            <a:chOff x="466725" y="1935163"/>
            <a:chExt cx="6829425" cy="4394200"/>
          </a:xfrm>
        </p:grpSpPr>
        <p:sp>
          <p:nvSpPr>
            <p:cNvPr id="54" name="Rounded Rectangle 53"/>
            <p:cNvSpPr>
              <a:spLocks noChangeArrowheads="1"/>
            </p:cNvSpPr>
            <p:nvPr/>
          </p:nvSpPr>
          <p:spPr bwMode="auto">
            <a:xfrm>
              <a:off x="2229062" y="3756546"/>
              <a:ext cx="1610770" cy="1608011"/>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55" name="Rounded Rectangle 54"/>
            <p:cNvSpPr>
              <a:spLocks noChangeArrowheads="1"/>
            </p:cNvSpPr>
            <p:nvPr/>
          </p:nvSpPr>
          <p:spPr bwMode="auto">
            <a:xfrm>
              <a:off x="3872522" y="3756546"/>
              <a:ext cx="1610770" cy="1608011"/>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56" name="Rounded Rectangle 55"/>
            <p:cNvSpPr>
              <a:spLocks noChangeArrowheads="1"/>
            </p:cNvSpPr>
            <p:nvPr/>
          </p:nvSpPr>
          <p:spPr bwMode="auto">
            <a:xfrm>
              <a:off x="5634859" y="3756546"/>
              <a:ext cx="1610770" cy="1608011"/>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57" name="Rounded Rectangle 56"/>
            <p:cNvSpPr>
              <a:spLocks noChangeArrowheads="1"/>
            </p:cNvSpPr>
            <p:nvPr/>
          </p:nvSpPr>
          <p:spPr bwMode="auto">
            <a:xfrm>
              <a:off x="466725" y="3756546"/>
              <a:ext cx="1610770" cy="1608011"/>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58" name="Rectangle 57"/>
            <p:cNvSpPr>
              <a:spLocks noChangeArrowheads="1"/>
            </p:cNvSpPr>
            <p:nvPr/>
          </p:nvSpPr>
          <p:spPr bwMode="auto">
            <a:xfrm>
              <a:off x="600461" y="3806023"/>
              <a:ext cx="451729"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59" name="Rectangle 58"/>
            <p:cNvSpPr>
              <a:spLocks noChangeArrowheads="1"/>
            </p:cNvSpPr>
            <p:nvPr/>
          </p:nvSpPr>
          <p:spPr bwMode="auto">
            <a:xfrm>
              <a:off x="2035888" y="1935163"/>
              <a:ext cx="454702"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0" name="Rectangle 59"/>
            <p:cNvSpPr>
              <a:spLocks noChangeArrowheads="1"/>
            </p:cNvSpPr>
            <p:nvPr/>
          </p:nvSpPr>
          <p:spPr bwMode="auto">
            <a:xfrm>
              <a:off x="2333078" y="3806023"/>
              <a:ext cx="451729"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1" name="Rectangle 60"/>
            <p:cNvSpPr>
              <a:spLocks noChangeArrowheads="1"/>
            </p:cNvSpPr>
            <p:nvPr/>
          </p:nvSpPr>
          <p:spPr bwMode="auto">
            <a:xfrm>
              <a:off x="3970595" y="3806023"/>
              <a:ext cx="454700"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2" name="Rectangle 61"/>
            <p:cNvSpPr>
              <a:spLocks noChangeArrowheads="1"/>
            </p:cNvSpPr>
            <p:nvPr/>
          </p:nvSpPr>
          <p:spPr bwMode="auto">
            <a:xfrm>
              <a:off x="600461" y="4919261"/>
              <a:ext cx="451729"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3" name="Rectangle 62"/>
            <p:cNvSpPr>
              <a:spLocks noChangeArrowheads="1"/>
            </p:cNvSpPr>
            <p:nvPr/>
          </p:nvSpPr>
          <p:spPr bwMode="auto">
            <a:xfrm>
              <a:off x="1506890" y="4919261"/>
              <a:ext cx="454702"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4" name="Rectangle 63"/>
            <p:cNvSpPr>
              <a:spLocks noChangeArrowheads="1"/>
            </p:cNvSpPr>
            <p:nvPr/>
          </p:nvSpPr>
          <p:spPr bwMode="auto">
            <a:xfrm>
              <a:off x="2333078" y="4919261"/>
              <a:ext cx="451729"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5" name="Rectangle 64"/>
            <p:cNvSpPr>
              <a:spLocks noChangeArrowheads="1"/>
            </p:cNvSpPr>
            <p:nvPr/>
          </p:nvSpPr>
          <p:spPr bwMode="auto">
            <a:xfrm>
              <a:off x="3316778" y="4919261"/>
              <a:ext cx="454700"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6" name="Rectangle 65"/>
            <p:cNvSpPr>
              <a:spLocks noChangeArrowheads="1"/>
            </p:cNvSpPr>
            <p:nvPr/>
          </p:nvSpPr>
          <p:spPr bwMode="auto">
            <a:xfrm>
              <a:off x="4012202" y="4919261"/>
              <a:ext cx="451729"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7" name="Rectangle 66"/>
            <p:cNvSpPr>
              <a:spLocks noChangeArrowheads="1"/>
            </p:cNvSpPr>
            <p:nvPr/>
          </p:nvSpPr>
          <p:spPr bwMode="auto">
            <a:xfrm>
              <a:off x="4957266" y="4919261"/>
              <a:ext cx="454700"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452" name="Straight Connector 67"/>
            <p:cNvCxnSpPr>
              <a:cxnSpLocks noChangeShapeType="1"/>
              <a:stCxn id="58" idx="0"/>
              <a:endCxn id="59" idx="2"/>
            </p:cNvCxnSpPr>
            <p:nvPr/>
          </p:nvCxnSpPr>
          <p:spPr bwMode="auto">
            <a:xfrm rot="5400000" flipH="1" flipV="1">
              <a:off x="804069" y="2347119"/>
              <a:ext cx="1482725" cy="14366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53" name="Straight Connector 17"/>
            <p:cNvCxnSpPr>
              <a:cxnSpLocks noChangeShapeType="1"/>
              <a:stCxn id="60" idx="0"/>
              <a:endCxn id="59" idx="2"/>
            </p:cNvCxnSpPr>
            <p:nvPr/>
          </p:nvCxnSpPr>
          <p:spPr bwMode="auto">
            <a:xfrm rot="16200000" flipV="1">
              <a:off x="1670844" y="2917031"/>
              <a:ext cx="1482725" cy="2968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54" name="Straight Connector 19"/>
            <p:cNvCxnSpPr>
              <a:cxnSpLocks noChangeShapeType="1"/>
              <a:stCxn id="61" idx="0"/>
              <a:endCxn id="59" idx="2"/>
            </p:cNvCxnSpPr>
            <p:nvPr/>
          </p:nvCxnSpPr>
          <p:spPr bwMode="auto">
            <a:xfrm rot="16200000" flipV="1">
              <a:off x="2489994" y="2097881"/>
              <a:ext cx="1482725" cy="19351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55" name="Straight Connector 29"/>
            <p:cNvCxnSpPr>
              <a:cxnSpLocks noChangeShapeType="1"/>
              <a:stCxn id="62" idx="0"/>
              <a:endCxn id="58" idx="2"/>
            </p:cNvCxnSpPr>
            <p:nvPr/>
          </p:nvCxnSpPr>
          <p:spPr bwMode="auto">
            <a:xfrm rot="5400000" flipH="1" flipV="1">
              <a:off x="465931" y="4556919"/>
              <a:ext cx="720725"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56" name="Straight Connector 31"/>
            <p:cNvCxnSpPr>
              <a:cxnSpLocks noChangeShapeType="1"/>
              <a:stCxn id="63" idx="0"/>
              <a:endCxn id="58" idx="2"/>
            </p:cNvCxnSpPr>
            <p:nvPr/>
          </p:nvCxnSpPr>
          <p:spPr bwMode="auto">
            <a:xfrm rot="16200000" flipV="1">
              <a:off x="919163" y="4103688"/>
              <a:ext cx="722312" cy="9064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73" name="Rectangle 72"/>
            <p:cNvSpPr>
              <a:spLocks noChangeArrowheads="1"/>
            </p:cNvSpPr>
            <p:nvPr/>
          </p:nvSpPr>
          <p:spPr bwMode="auto">
            <a:xfrm>
              <a:off x="1506890" y="3809114"/>
              <a:ext cx="454702"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4" name="Rectangle 73"/>
            <p:cNvSpPr>
              <a:spLocks noChangeArrowheads="1"/>
            </p:cNvSpPr>
            <p:nvPr/>
          </p:nvSpPr>
          <p:spPr bwMode="auto">
            <a:xfrm>
              <a:off x="3239508" y="3809114"/>
              <a:ext cx="454700"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5" name="Rectangle 74"/>
            <p:cNvSpPr>
              <a:spLocks noChangeArrowheads="1"/>
            </p:cNvSpPr>
            <p:nvPr/>
          </p:nvSpPr>
          <p:spPr bwMode="auto">
            <a:xfrm>
              <a:off x="4879997" y="3809114"/>
              <a:ext cx="451729"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460" name="Straight Connector 91"/>
            <p:cNvCxnSpPr>
              <a:cxnSpLocks noChangeShapeType="1"/>
              <a:stCxn id="62" idx="0"/>
              <a:endCxn id="73" idx="2"/>
            </p:cNvCxnSpPr>
            <p:nvPr/>
          </p:nvCxnSpPr>
          <p:spPr bwMode="auto">
            <a:xfrm rot="5400000" flipH="1" flipV="1">
              <a:off x="919956" y="4104482"/>
              <a:ext cx="720725" cy="9064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61" name="Straight Connector 94"/>
            <p:cNvCxnSpPr>
              <a:cxnSpLocks noChangeShapeType="1"/>
              <a:stCxn id="63" idx="0"/>
              <a:endCxn id="73" idx="2"/>
            </p:cNvCxnSpPr>
            <p:nvPr/>
          </p:nvCxnSpPr>
          <p:spPr bwMode="auto">
            <a:xfrm rot="5400000" flipH="1" flipV="1">
              <a:off x="1373187" y="4557713"/>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78" name="Rectangle 77"/>
            <p:cNvSpPr>
              <a:spLocks noChangeArrowheads="1"/>
            </p:cNvSpPr>
            <p:nvPr/>
          </p:nvSpPr>
          <p:spPr bwMode="auto">
            <a:xfrm>
              <a:off x="3171154" y="1935163"/>
              <a:ext cx="451729"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9" name="Rectangle 78"/>
            <p:cNvSpPr>
              <a:spLocks noChangeArrowheads="1"/>
            </p:cNvSpPr>
            <p:nvPr/>
          </p:nvSpPr>
          <p:spPr bwMode="auto">
            <a:xfrm>
              <a:off x="4353970" y="1935163"/>
              <a:ext cx="454702"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0" name="Rectangle 79"/>
            <p:cNvSpPr>
              <a:spLocks noChangeArrowheads="1"/>
            </p:cNvSpPr>
            <p:nvPr/>
          </p:nvSpPr>
          <p:spPr bwMode="auto">
            <a:xfrm>
              <a:off x="5513010" y="1935163"/>
              <a:ext cx="451729"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465" name="Straight Connector 106"/>
            <p:cNvCxnSpPr>
              <a:cxnSpLocks noChangeShapeType="1"/>
              <a:stCxn id="58" idx="0"/>
              <a:endCxn id="78" idx="2"/>
            </p:cNvCxnSpPr>
            <p:nvPr/>
          </p:nvCxnSpPr>
          <p:spPr bwMode="auto">
            <a:xfrm rot="5400000" flipH="1" flipV="1">
              <a:off x="1370013" y="1781175"/>
              <a:ext cx="1482725" cy="25685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66" name="Straight Connector 109"/>
            <p:cNvCxnSpPr>
              <a:cxnSpLocks noChangeShapeType="1"/>
              <a:stCxn id="60" idx="0"/>
              <a:endCxn id="78" idx="2"/>
            </p:cNvCxnSpPr>
            <p:nvPr/>
          </p:nvCxnSpPr>
          <p:spPr bwMode="auto">
            <a:xfrm rot="5400000" flipH="1" flipV="1">
              <a:off x="2236788" y="2647950"/>
              <a:ext cx="1482725" cy="8350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67" name="Straight Connector 112"/>
            <p:cNvCxnSpPr>
              <a:cxnSpLocks noChangeShapeType="1"/>
              <a:stCxn id="61" idx="0"/>
              <a:endCxn id="78" idx="2"/>
            </p:cNvCxnSpPr>
            <p:nvPr/>
          </p:nvCxnSpPr>
          <p:spPr bwMode="auto">
            <a:xfrm rot="16200000" flipV="1">
              <a:off x="3055938" y="2663825"/>
              <a:ext cx="1482725" cy="8032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68" name="Straight Connector 115"/>
            <p:cNvCxnSpPr>
              <a:cxnSpLocks noChangeShapeType="1"/>
            </p:cNvCxnSpPr>
            <p:nvPr/>
          </p:nvCxnSpPr>
          <p:spPr bwMode="auto">
            <a:xfrm rot="5400000" flipH="1" flipV="1">
              <a:off x="2200276" y="4556125"/>
              <a:ext cx="722312"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69" name="Straight Connector 116"/>
            <p:cNvCxnSpPr>
              <a:cxnSpLocks noChangeShapeType="1"/>
            </p:cNvCxnSpPr>
            <p:nvPr/>
          </p:nvCxnSpPr>
          <p:spPr bwMode="auto">
            <a:xfrm rot="16200000" flipV="1">
              <a:off x="26550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70" name="Straight Connector 117"/>
            <p:cNvCxnSpPr>
              <a:cxnSpLocks noChangeShapeType="1"/>
            </p:cNvCxnSpPr>
            <p:nvPr/>
          </p:nvCxnSpPr>
          <p:spPr bwMode="auto">
            <a:xfrm rot="5400000" flipH="1" flipV="1">
              <a:off x="26550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71" name="Straight Connector 118"/>
            <p:cNvCxnSpPr>
              <a:cxnSpLocks noChangeShapeType="1"/>
            </p:cNvCxnSpPr>
            <p:nvPr/>
          </p:nvCxnSpPr>
          <p:spPr bwMode="auto">
            <a:xfrm rot="5400000" flipH="1" flipV="1">
              <a:off x="31083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72" name="Straight Connector 119"/>
            <p:cNvCxnSpPr>
              <a:cxnSpLocks noChangeShapeType="1"/>
            </p:cNvCxnSpPr>
            <p:nvPr/>
          </p:nvCxnSpPr>
          <p:spPr bwMode="auto">
            <a:xfrm rot="5400000" flipH="1" flipV="1">
              <a:off x="3839369" y="4555332"/>
              <a:ext cx="720725"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73" name="Straight Connector 120"/>
            <p:cNvCxnSpPr>
              <a:cxnSpLocks noChangeShapeType="1"/>
            </p:cNvCxnSpPr>
            <p:nvPr/>
          </p:nvCxnSpPr>
          <p:spPr bwMode="auto">
            <a:xfrm rot="16200000" flipV="1">
              <a:off x="4291806" y="4101307"/>
              <a:ext cx="722313" cy="908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74" name="Straight Connector 121"/>
            <p:cNvCxnSpPr>
              <a:cxnSpLocks noChangeShapeType="1"/>
            </p:cNvCxnSpPr>
            <p:nvPr/>
          </p:nvCxnSpPr>
          <p:spPr bwMode="auto">
            <a:xfrm rot="5400000" flipH="1" flipV="1">
              <a:off x="4292600" y="4102101"/>
              <a:ext cx="720725" cy="908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75" name="Straight Connector 122"/>
            <p:cNvCxnSpPr>
              <a:cxnSpLocks noChangeShapeType="1"/>
            </p:cNvCxnSpPr>
            <p:nvPr/>
          </p:nvCxnSpPr>
          <p:spPr bwMode="auto">
            <a:xfrm rot="5400000" flipH="1" flipV="1">
              <a:off x="47466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92" name="Rectangle 91"/>
            <p:cNvSpPr>
              <a:spLocks noChangeArrowheads="1"/>
            </p:cNvSpPr>
            <p:nvPr/>
          </p:nvSpPr>
          <p:spPr bwMode="auto">
            <a:xfrm>
              <a:off x="5738875" y="3809114"/>
              <a:ext cx="454702"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3" name="Rectangle 92"/>
            <p:cNvSpPr>
              <a:spLocks noChangeArrowheads="1"/>
            </p:cNvSpPr>
            <p:nvPr/>
          </p:nvSpPr>
          <p:spPr bwMode="auto">
            <a:xfrm>
              <a:off x="5777510" y="4919261"/>
              <a:ext cx="454700"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4" name="Rectangle 93"/>
            <p:cNvSpPr>
              <a:spLocks noChangeArrowheads="1"/>
            </p:cNvSpPr>
            <p:nvPr/>
          </p:nvSpPr>
          <p:spPr bwMode="auto">
            <a:xfrm>
              <a:off x="6722574" y="4919261"/>
              <a:ext cx="454700" cy="38654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5" name="Rectangle 94"/>
            <p:cNvSpPr>
              <a:spLocks noChangeArrowheads="1"/>
            </p:cNvSpPr>
            <p:nvPr/>
          </p:nvSpPr>
          <p:spPr bwMode="auto">
            <a:xfrm>
              <a:off x="6645305" y="3809114"/>
              <a:ext cx="454700" cy="38963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480" name="Straight Connector 127"/>
            <p:cNvCxnSpPr>
              <a:cxnSpLocks noChangeShapeType="1"/>
            </p:cNvCxnSpPr>
            <p:nvPr/>
          </p:nvCxnSpPr>
          <p:spPr bwMode="auto">
            <a:xfrm rot="5400000" flipH="1" flipV="1">
              <a:off x="5603876" y="4556125"/>
              <a:ext cx="722312"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1" name="Straight Connector 128"/>
            <p:cNvCxnSpPr>
              <a:cxnSpLocks noChangeShapeType="1"/>
            </p:cNvCxnSpPr>
            <p:nvPr/>
          </p:nvCxnSpPr>
          <p:spPr bwMode="auto">
            <a:xfrm rot="16200000" flipV="1">
              <a:off x="60586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2" name="Straight Connector 129"/>
            <p:cNvCxnSpPr>
              <a:cxnSpLocks noChangeShapeType="1"/>
            </p:cNvCxnSpPr>
            <p:nvPr/>
          </p:nvCxnSpPr>
          <p:spPr bwMode="auto">
            <a:xfrm rot="5400000" flipH="1" flipV="1">
              <a:off x="60586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3" name="Straight Connector 130"/>
            <p:cNvCxnSpPr>
              <a:cxnSpLocks noChangeShapeType="1"/>
            </p:cNvCxnSpPr>
            <p:nvPr/>
          </p:nvCxnSpPr>
          <p:spPr bwMode="auto">
            <a:xfrm rot="5400000" flipH="1" flipV="1">
              <a:off x="65119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4" name="Straight Connector 131"/>
            <p:cNvCxnSpPr>
              <a:cxnSpLocks noChangeShapeType="1"/>
              <a:stCxn id="92" idx="0"/>
              <a:endCxn id="59" idx="2"/>
            </p:cNvCxnSpPr>
            <p:nvPr/>
          </p:nvCxnSpPr>
          <p:spPr bwMode="auto">
            <a:xfrm rot="16200000" flipV="1">
              <a:off x="3372643" y="1215232"/>
              <a:ext cx="1484313" cy="3702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5" name="Straight Connector 132"/>
            <p:cNvCxnSpPr>
              <a:cxnSpLocks noChangeShapeType="1"/>
              <a:stCxn id="92" idx="0"/>
              <a:endCxn id="78" idx="2"/>
            </p:cNvCxnSpPr>
            <p:nvPr/>
          </p:nvCxnSpPr>
          <p:spPr bwMode="auto">
            <a:xfrm rot="16200000" flipV="1">
              <a:off x="3938587" y="1781176"/>
              <a:ext cx="1484313" cy="25701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6" name="Straight Connector 140"/>
            <p:cNvCxnSpPr>
              <a:cxnSpLocks noChangeShapeType="1"/>
              <a:stCxn id="73" idx="0"/>
              <a:endCxn id="80" idx="2"/>
            </p:cNvCxnSpPr>
            <p:nvPr/>
          </p:nvCxnSpPr>
          <p:spPr bwMode="auto">
            <a:xfrm rot="5400000" flipH="1" flipV="1">
              <a:off x="2993231" y="1064419"/>
              <a:ext cx="1484313" cy="40036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7" name="Straight Connector 141"/>
            <p:cNvCxnSpPr>
              <a:cxnSpLocks noChangeShapeType="1"/>
              <a:stCxn id="73" idx="0"/>
              <a:endCxn id="79" idx="2"/>
            </p:cNvCxnSpPr>
            <p:nvPr/>
          </p:nvCxnSpPr>
          <p:spPr bwMode="auto">
            <a:xfrm rot="5400000" flipH="1" flipV="1">
              <a:off x="2415381" y="1642269"/>
              <a:ext cx="1484313" cy="28479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8" name="Straight Connector 147"/>
            <p:cNvCxnSpPr>
              <a:cxnSpLocks noChangeShapeType="1"/>
              <a:stCxn id="74" idx="0"/>
              <a:endCxn id="79" idx="2"/>
            </p:cNvCxnSpPr>
            <p:nvPr/>
          </p:nvCxnSpPr>
          <p:spPr bwMode="auto">
            <a:xfrm rot="5400000" flipH="1" flipV="1">
              <a:off x="3282156" y="2509044"/>
              <a:ext cx="1484313" cy="11144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89" name="Straight Connector 149"/>
            <p:cNvCxnSpPr>
              <a:cxnSpLocks noChangeShapeType="1"/>
              <a:stCxn id="74" idx="0"/>
              <a:endCxn id="80" idx="2"/>
            </p:cNvCxnSpPr>
            <p:nvPr/>
          </p:nvCxnSpPr>
          <p:spPr bwMode="auto">
            <a:xfrm rot="5400000" flipH="1" flipV="1">
              <a:off x="3860006" y="1931194"/>
              <a:ext cx="1484313" cy="22701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90" name="Straight Connector 151"/>
            <p:cNvCxnSpPr>
              <a:cxnSpLocks noChangeShapeType="1"/>
              <a:stCxn id="75" idx="0"/>
              <a:endCxn id="79" idx="2"/>
            </p:cNvCxnSpPr>
            <p:nvPr/>
          </p:nvCxnSpPr>
          <p:spPr bwMode="auto">
            <a:xfrm rot="16200000" flipV="1">
              <a:off x="4102100" y="2803525"/>
              <a:ext cx="1484313" cy="525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91" name="Straight Connector 154"/>
            <p:cNvCxnSpPr>
              <a:cxnSpLocks noChangeShapeType="1"/>
              <a:stCxn id="75" idx="0"/>
              <a:endCxn id="80" idx="2"/>
            </p:cNvCxnSpPr>
            <p:nvPr/>
          </p:nvCxnSpPr>
          <p:spPr bwMode="auto">
            <a:xfrm rot="5400000" flipH="1" flipV="1">
              <a:off x="4679950" y="2751138"/>
              <a:ext cx="1484313" cy="63023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92" name="Straight Connector 156"/>
            <p:cNvCxnSpPr>
              <a:cxnSpLocks noChangeShapeType="1"/>
              <a:stCxn id="95" idx="0"/>
              <a:endCxn id="79" idx="2"/>
            </p:cNvCxnSpPr>
            <p:nvPr/>
          </p:nvCxnSpPr>
          <p:spPr bwMode="auto">
            <a:xfrm rot="16200000" flipV="1">
              <a:off x="4984750" y="1920875"/>
              <a:ext cx="1484313" cy="22907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493" name="Straight Connector 158"/>
            <p:cNvCxnSpPr>
              <a:cxnSpLocks noChangeShapeType="1"/>
              <a:stCxn id="95" idx="0"/>
              <a:endCxn id="80" idx="2"/>
            </p:cNvCxnSpPr>
            <p:nvPr/>
          </p:nvCxnSpPr>
          <p:spPr bwMode="auto">
            <a:xfrm rot="16200000" flipV="1">
              <a:off x="5562600" y="2498725"/>
              <a:ext cx="1484313" cy="11350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10" name="Rounded Rectangle 109"/>
            <p:cNvSpPr>
              <a:spLocks noChangeArrowheads="1"/>
            </p:cNvSpPr>
            <p:nvPr/>
          </p:nvSpPr>
          <p:spPr bwMode="auto">
            <a:xfrm>
              <a:off x="478613" y="5630497"/>
              <a:ext cx="680566" cy="692682"/>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1" name="Rectangle 110"/>
            <p:cNvSpPr>
              <a:spLocks noChangeArrowheads="1"/>
            </p:cNvSpPr>
            <p:nvPr/>
          </p:nvSpPr>
          <p:spPr bwMode="auto">
            <a:xfrm>
              <a:off x="591545" y="5720173"/>
              <a:ext cx="454702" cy="18244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2" name="Rectangle 111"/>
            <p:cNvSpPr>
              <a:spLocks noChangeArrowheads="1"/>
            </p:cNvSpPr>
            <p:nvPr/>
          </p:nvSpPr>
          <p:spPr bwMode="auto">
            <a:xfrm>
              <a:off x="588574" y="5976838"/>
              <a:ext cx="454700" cy="182446"/>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497" name="Straight Connector 189"/>
            <p:cNvCxnSpPr>
              <a:cxnSpLocks noChangeShapeType="1"/>
              <a:stCxn id="110" idx="0"/>
              <a:endCxn id="62" idx="2"/>
            </p:cNvCxnSpPr>
            <p:nvPr/>
          </p:nvCxnSpPr>
          <p:spPr bwMode="auto">
            <a:xfrm rot="5400000" flipH="1" flipV="1">
              <a:off x="661988" y="5464175"/>
              <a:ext cx="322262"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14" name="Rounded Rectangle 113"/>
            <p:cNvSpPr>
              <a:spLocks noChangeArrowheads="1"/>
            </p:cNvSpPr>
            <p:nvPr/>
          </p:nvSpPr>
          <p:spPr bwMode="auto">
            <a:xfrm>
              <a:off x="1408818" y="5627403"/>
              <a:ext cx="680564" cy="692682"/>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5" name="Rectangle 114"/>
            <p:cNvSpPr>
              <a:spLocks noChangeArrowheads="1"/>
            </p:cNvSpPr>
            <p:nvPr/>
          </p:nvSpPr>
          <p:spPr bwMode="auto">
            <a:xfrm>
              <a:off x="1521750" y="5717082"/>
              <a:ext cx="454700" cy="182446"/>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6" name="Rectangle 115"/>
            <p:cNvSpPr>
              <a:spLocks noChangeArrowheads="1"/>
            </p:cNvSpPr>
            <p:nvPr/>
          </p:nvSpPr>
          <p:spPr bwMode="auto">
            <a:xfrm>
              <a:off x="1518777" y="5973744"/>
              <a:ext cx="454702" cy="18244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501" name="Straight Connector 193"/>
            <p:cNvCxnSpPr>
              <a:cxnSpLocks noChangeShapeType="1"/>
            </p:cNvCxnSpPr>
            <p:nvPr/>
          </p:nvCxnSpPr>
          <p:spPr bwMode="auto">
            <a:xfrm rot="5400000" flipH="1" flipV="1">
              <a:off x="1575594" y="5455444"/>
              <a:ext cx="323850"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18" name="Rounded Rectangle 117"/>
            <p:cNvSpPr>
              <a:spLocks noChangeArrowheads="1"/>
            </p:cNvSpPr>
            <p:nvPr/>
          </p:nvSpPr>
          <p:spPr bwMode="auto">
            <a:xfrm>
              <a:off x="2264725" y="5633588"/>
              <a:ext cx="677593" cy="692682"/>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9" name="Rectangle 118"/>
            <p:cNvSpPr>
              <a:spLocks noChangeArrowheads="1"/>
            </p:cNvSpPr>
            <p:nvPr/>
          </p:nvSpPr>
          <p:spPr bwMode="auto">
            <a:xfrm>
              <a:off x="2377657" y="5723267"/>
              <a:ext cx="451729" cy="182446"/>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0" name="Rectangle 119"/>
            <p:cNvSpPr>
              <a:spLocks noChangeArrowheads="1"/>
            </p:cNvSpPr>
            <p:nvPr/>
          </p:nvSpPr>
          <p:spPr bwMode="auto">
            <a:xfrm>
              <a:off x="2374684" y="5979929"/>
              <a:ext cx="451729" cy="18244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1" name="Rounded Rectangle 120"/>
            <p:cNvSpPr>
              <a:spLocks noChangeArrowheads="1"/>
            </p:cNvSpPr>
            <p:nvPr/>
          </p:nvSpPr>
          <p:spPr bwMode="auto">
            <a:xfrm>
              <a:off x="3191958" y="5630497"/>
              <a:ext cx="680564" cy="692682"/>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2" name="Rectangle 121"/>
            <p:cNvSpPr>
              <a:spLocks noChangeArrowheads="1"/>
            </p:cNvSpPr>
            <p:nvPr/>
          </p:nvSpPr>
          <p:spPr bwMode="auto">
            <a:xfrm>
              <a:off x="3307861" y="5720173"/>
              <a:ext cx="451729" cy="18244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3" name="Rectangle 122"/>
            <p:cNvSpPr>
              <a:spLocks noChangeArrowheads="1"/>
            </p:cNvSpPr>
            <p:nvPr/>
          </p:nvSpPr>
          <p:spPr bwMode="auto">
            <a:xfrm>
              <a:off x="3304890" y="5976838"/>
              <a:ext cx="451729" cy="182446"/>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4" name="Rounded Rectangle 123"/>
            <p:cNvSpPr>
              <a:spLocks noChangeArrowheads="1"/>
            </p:cNvSpPr>
            <p:nvPr/>
          </p:nvSpPr>
          <p:spPr bwMode="auto">
            <a:xfrm>
              <a:off x="3970595" y="5636681"/>
              <a:ext cx="683537" cy="692682"/>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5" name="Rectangle 124"/>
            <p:cNvSpPr>
              <a:spLocks noChangeArrowheads="1"/>
            </p:cNvSpPr>
            <p:nvPr/>
          </p:nvSpPr>
          <p:spPr bwMode="auto">
            <a:xfrm>
              <a:off x="4086499" y="5726358"/>
              <a:ext cx="451729" cy="18244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6" name="Rectangle 125"/>
            <p:cNvSpPr>
              <a:spLocks noChangeArrowheads="1"/>
            </p:cNvSpPr>
            <p:nvPr/>
          </p:nvSpPr>
          <p:spPr bwMode="auto">
            <a:xfrm>
              <a:off x="4083528" y="5983022"/>
              <a:ext cx="451729" cy="182446"/>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7" name="Rounded Rectangle 126"/>
            <p:cNvSpPr>
              <a:spLocks noChangeArrowheads="1"/>
            </p:cNvSpPr>
            <p:nvPr/>
          </p:nvSpPr>
          <p:spPr bwMode="auto">
            <a:xfrm>
              <a:off x="4900799" y="5633588"/>
              <a:ext cx="683537" cy="692682"/>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8" name="Rectangle 127"/>
            <p:cNvSpPr>
              <a:spLocks noChangeArrowheads="1"/>
            </p:cNvSpPr>
            <p:nvPr/>
          </p:nvSpPr>
          <p:spPr bwMode="auto">
            <a:xfrm>
              <a:off x="5016704" y="5723267"/>
              <a:ext cx="451729" cy="182446"/>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9" name="Rectangle 128"/>
            <p:cNvSpPr>
              <a:spLocks noChangeArrowheads="1"/>
            </p:cNvSpPr>
            <p:nvPr/>
          </p:nvSpPr>
          <p:spPr bwMode="auto">
            <a:xfrm>
              <a:off x="5013731" y="5979929"/>
              <a:ext cx="451729" cy="18244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0" name="Rounded Rectangle 129"/>
            <p:cNvSpPr>
              <a:spLocks noChangeArrowheads="1"/>
            </p:cNvSpPr>
            <p:nvPr/>
          </p:nvSpPr>
          <p:spPr bwMode="auto">
            <a:xfrm>
              <a:off x="5685380" y="5615034"/>
              <a:ext cx="680566" cy="695775"/>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1" name="Rectangle 130"/>
            <p:cNvSpPr>
              <a:spLocks noChangeArrowheads="1"/>
            </p:cNvSpPr>
            <p:nvPr/>
          </p:nvSpPr>
          <p:spPr bwMode="auto">
            <a:xfrm>
              <a:off x="5798313" y="5707804"/>
              <a:ext cx="454702" cy="18244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2" name="Rectangle 131"/>
            <p:cNvSpPr>
              <a:spLocks noChangeArrowheads="1"/>
            </p:cNvSpPr>
            <p:nvPr/>
          </p:nvSpPr>
          <p:spPr bwMode="auto">
            <a:xfrm>
              <a:off x="5795342" y="5964468"/>
              <a:ext cx="454700" cy="17935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3" name="Rounded Rectangle 132"/>
            <p:cNvSpPr>
              <a:spLocks noChangeArrowheads="1"/>
            </p:cNvSpPr>
            <p:nvPr/>
          </p:nvSpPr>
          <p:spPr bwMode="auto">
            <a:xfrm>
              <a:off x="6615586" y="5611943"/>
              <a:ext cx="680564" cy="695773"/>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4" name="Rectangle 133"/>
            <p:cNvSpPr>
              <a:spLocks noChangeArrowheads="1"/>
            </p:cNvSpPr>
            <p:nvPr/>
          </p:nvSpPr>
          <p:spPr bwMode="auto">
            <a:xfrm>
              <a:off x="6728518" y="5704713"/>
              <a:ext cx="454700" cy="182446"/>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5" name="Rectangle 134"/>
            <p:cNvSpPr>
              <a:spLocks noChangeArrowheads="1"/>
            </p:cNvSpPr>
            <p:nvPr/>
          </p:nvSpPr>
          <p:spPr bwMode="auto">
            <a:xfrm>
              <a:off x="6725545" y="5961375"/>
              <a:ext cx="451729" cy="17935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8520" name="Straight Connector 212"/>
            <p:cNvCxnSpPr>
              <a:cxnSpLocks noChangeShapeType="1"/>
            </p:cNvCxnSpPr>
            <p:nvPr/>
          </p:nvCxnSpPr>
          <p:spPr bwMode="auto">
            <a:xfrm rot="5400000" flipH="1" flipV="1">
              <a:off x="2405063" y="5461000"/>
              <a:ext cx="322262"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21" name="Straight Connector 213"/>
            <p:cNvCxnSpPr>
              <a:cxnSpLocks noChangeShapeType="1"/>
              <a:stCxn id="121" idx="0"/>
              <a:endCxn id="65" idx="2"/>
            </p:cNvCxnSpPr>
            <p:nvPr/>
          </p:nvCxnSpPr>
          <p:spPr bwMode="auto">
            <a:xfrm rot="5400000" flipH="1" flipV="1">
              <a:off x="3378201" y="5462587"/>
              <a:ext cx="322262" cy="111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22" name="Straight Connector 216"/>
            <p:cNvCxnSpPr>
              <a:cxnSpLocks noChangeShapeType="1"/>
              <a:stCxn id="124" idx="0"/>
              <a:endCxn id="66" idx="2"/>
            </p:cNvCxnSpPr>
            <p:nvPr/>
          </p:nvCxnSpPr>
          <p:spPr bwMode="auto">
            <a:xfrm rot="16200000" flipV="1">
              <a:off x="4111626" y="5434012"/>
              <a:ext cx="328612" cy="746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23" name="Straight Connector 220"/>
            <p:cNvCxnSpPr>
              <a:cxnSpLocks noChangeShapeType="1"/>
              <a:stCxn id="127" idx="0"/>
              <a:endCxn id="67" idx="2"/>
            </p:cNvCxnSpPr>
            <p:nvPr/>
          </p:nvCxnSpPr>
          <p:spPr bwMode="auto">
            <a:xfrm rot="16200000" flipV="1">
              <a:off x="5050631" y="5441157"/>
              <a:ext cx="325437" cy="571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24" name="Straight Connector 223"/>
            <p:cNvCxnSpPr>
              <a:cxnSpLocks noChangeShapeType="1"/>
              <a:stCxn id="130" idx="0"/>
              <a:endCxn id="93" idx="2"/>
            </p:cNvCxnSpPr>
            <p:nvPr/>
          </p:nvCxnSpPr>
          <p:spPr bwMode="auto">
            <a:xfrm rot="16200000" flipV="1">
              <a:off x="5860257" y="5450681"/>
              <a:ext cx="309562" cy="222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525" name="Straight Connector 226"/>
            <p:cNvCxnSpPr>
              <a:cxnSpLocks noChangeShapeType="1"/>
              <a:stCxn id="133" idx="0"/>
              <a:endCxn id="94" idx="2"/>
            </p:cNvCxnSpPr>
            <p:nvPr/>
          </p:nvCxnSpPr>
          <p:spPr bwMode="auto">
            <a:xfrm rot="16200000" flipV="1">
              <a:off x="6800056" y="5457032"/>
              <a:ext cx="306387" cy="63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grpSp>
      <p:cxnSp>
        <p:nvCxnSpPr>
          <p:cNvPr id="15" name="Straight Connector 14"/>
          <p:cNvCxnSpPr/>
          <p:nvPr/>
        </p:nvCxnSpPr>
        <p:spPr>
          <a:xfrm>
            <a:off x="5012676" y="4441456"/>
            <a:ext cx="4008147" cy="0"/>
          </a:xfrm>
          <a:prstGeom prst="line">
            <a:avLst/>
          </a:prstGeom>
          <a:ln>
            <a:solidFill>
              <a:schemeClr val="accent6"/>
            </a:solidFill>
            <a:prstDash val="sysDash"/>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019026" y="5742462"/>
            <a:ext cx="4008147" cy="0"/>
          </a:xfrm>
          <a:prstGeom prst="line">
            <a:avLst/>
          </a:prstGeom>
          <a:ln>
            <a:solidFill>
              <a:schemeClr val="accent6"/>
            </a:solidFill>
            <a:prstDash val="sysDash"/>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012676" y="5286291"/>
            <a:ext cx="4008147" cy="0"/>
          </a:xfrm>
          <a:prstGeom prst="line">
            <a:avLst/>
          </a:prstGeom>
          <a:ln>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7E36F65A-AA6A-2742-B31A-5123DCD351C6}" type="slidenum">
              <a:rPr lang="en-US" smtClean="0"/>
              <a:t>13</a:t>
            </a:fld>
            <a:endParaRPr lang="en-US"/>
          </a:p>
        </p:txBody>
      </p:sp>
    </p:spTree>
    <p:extLst>
      <p:ext uri="{BB962C8B-B14F-4D97-AF65-F5344CB8AC3E}">
        <p14:creationId xmlns:p14="http://schemas.microsoft.com/office/powerpoint/2010/main" val="2345351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a:lstStyle/>
          <a:p>
            <a:r>
              <a:rPr lang="en-US"/>
              <a:t>Latency-sensitive Apps</a:t>
            </a:r>
          </a:p>
        </p:txBody>
      </p:sp>
      <p:sp>
        <p:nvSpPr>
          <p:cNvPr id="31746" name="Rectangle 2"/>
          <p:cNvSpPr>
            <a:spLocks noGrp="1" noChangeArrowheads="1"/>
          </p:cNvSpPr>
          <p:nvPr>
            <p:ph type="body" idx="1"/>
          </p:nvPr>
        </p:nvSpPr>
        <p:spPr>
          <a:ln/>
        </p:spPr>
        <p:txBody>
          <a:bodyPr/>
          <a:lstStyle/>
          <a:p>
            <a:pPr marL="625056"/>
            <a:r>
              <a:rPr lang="en-US"/>
              <a:t>Request for 4MB of data sharded across 16 servers (256KB each)</a:t>
            </a:r>
          </a:p>
          <a:p>
            <a:pPr marL="625056"/>
            <a:r>
              <a:rPr lang="en-US"/>
              <a:t>How long does it take for all of the 4MB of data to return?</a:t>
            </a:r>
          </a:p>
        </p:txBody>
      </p:sp>
      <p:sp>
        <p:nvSpPr>
          <p:cNvPr id="31747" name="Text Box 3"/>
          <p:cNvSpPr txBox="1">
            <a:spLocks noChangeArrowheads="1"/>
          </p:cNvSpPr>
          <p:nvPr/>
        </p:nvSpPr>
        <p:spPr bwMode="auto">
          <a:xfrm>
            <a:off x="4446984" y="6509742"/>
            <a:ext cx="241102" cy="258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4D3FC2A1-5443-7344-A054-2E5A675E8AC1}" type="slidenum">
              <a:rPr lang="en-US" sz="1300">
                <a:cs typeface="Gill Sans" charset="0"/>
              </a:rPr>
              <a:pPr algn="ctr"/>
              <a:t>14</a:t>
            </a:fld>
            <a:endParaRPr lang="en-US" sz="1300">
              <a:cs typeface="Gill Sans" charset="0"/>
            </a:endParaRPr>
          </a:p>
        </p:txBody>
      </p:sp>
      <p:sp>
        <p:nvSpPr>
          <p:cNvPr id="2" name="Slide Number Placeholder 1"/>
          <p:cNvSpPr>
            <a:spLocks noGrp="1"/>
          </p:cNvSpPr>
          <p:nvPr>
            <p:ph type="sldNum" sz="quarter" idx="12"/>
          </p:nvPr>
        </p:nvSpPr>
        <p:spPr/>
        <p:txBody>
          <a:bodyPr/>
          <a:lstStyle/>
          <a:p>
            <a:fld id="{7E36F65A-AA6A-2742-B31A-5123DCD351C6}" type="slidenum">
              <a:rPr lang="en-US" smtClean="0"/>
              <a:t>14</a:t>
            </a:fld>
            <a:endParaRPr lang="en-US"/>
          </a:p>
        </p:txBody>
      </p:sp>
    </p:spTree>
    <p:extLst>
      <p:ext uri="{BB962C8B-B14F-4D97-AF65-F5344CB8AC3E}">
        <p14:creationId xmlns:p14="http://schemas.microsoft.com/office/powerpoint/2010/main" val="5463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78594" y="-178594"/>
            <a:ext cx="8786813" cy="1714500"/>
          </a:xfrm>
          <a:ln/>
        </p:spPr>
        <p:txBody>
          <a:bodyPr/>
          <a:lstStyle/>
          <a:p>
            <a:r>
              <a:rPr lang="en-US"/>
              <a:t>Timeouts Increase Latency</a:t>
            </a:r>
          </a:p>
        </p:txBody>
      </p:sp>
      <p:sp>
        <p:nvSpPr>
          <p:cNvPr id="32770" name="Rectangle 2"/>
          <p:cNvSpPr>
            <a:spLocks/>
          </p:cNvSpPr>
          <p:nvPr/>
        </p:nvSpPr>
        <p:spPr bwMode="auto">
          <a:xfrm>
            <a:off x="1557115" y="1570300"/>
            <a:ext cx="44825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700">
                <a:latin typeface="Helvetica" charset="0"/>
                <a:ea typeface="ＭＳ Ｐゴシック" charset="0"/>
                <a:cs typeface="Helvetica" charset="0"/>
                <a:sym typeface="Helvetica" charset="0"/>
              </a:rPr>
              <a:t>4MB</a:t>
            </a:r>
          </a:p>
        </p:txBody>
      </p:sp>
      <p:sp>
        <p:nvSpPr>
          <p:cNvPr id="32771" name="Rectangle 3"/>
          <p:cNvSpPr>
            <a:spLocks/>
          </p:cNvSpPr>
          <p:nvPr/>
        </p:nvSpPr>
        <p:spPr bwMode="auto">
          <a:xfrm>
            <a:off x="3061767" y="1239902"/>
            <a:ext cx="23746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700">
                <a:latin typeface="Helvetica" charset="0"/>
                <a:ea typeface="ＭＳ Ｐゴシック" charset="0"/>
                <a:cs typeface="Helvetica" charset="0"/>
                <a:sym typeface="Helvetica" charset="0"/>
              </a:rPr>
              <a:t>(256KB from 16 servers)</a:t>
            </a:r>
          </a:p>
        </p:txBody>
      </p:sp>
      <p:sp>
        <p:nvSpPr>
          <p:cNvPr id="32772"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5FC695E4-6E0F-DF4C-9053-D91AC5F5986B}" type="slidenum">
              <a:rPr lang="en-US" sz="1300">
                <a:cs typeface="Gill Sans" charset="0"/>
              </a:rPr>
              <a:pPr algn="ctr"/>
              <a:t>15</a:t>
            </a:fld>
            <a:endParaRPr lang="en-US" sz="1300">
              <a:cs typeface="Gill Sans" charset="0"/>
            </a:endParaRPr>
          </a:p>
        </p:txBody>
      </p:sp>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62" y="1419820"/>
            <a:ext cx="6717357" cy="467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4" name="AutoShape 6"/>
          <p:cNvSpPr>
            <a:spLocks/>
          </p:cNvSpPr>
          <p:nvPr/>
        </p:nvSpPr>
        <p:spPr bwMode="auto">
          <a:xfrm>
            <a:off x="5643562" y="3152180"/>
            <a:ext cx="2955727" cy="1375172"/>
          </a:xfrm>
          <a:custGeom>
            <a:avLst/>
            <a:gdLst/>
            <a:ahLst/>
            <a:cxnLst/>
            <a:rect l="0" t="0" r="r" b="b"/>
            <a:pathLst>
              <a:path w="19117" h="15916">
                <a:moveTo>
                  <a:pt x="1156" y="0"/>
                </a:moveTo>
                <a:cubicBezTo>
                  <a:pt x="518" y="0"/>
                  <a:pt x="0" y="925"/>
                  <a:pt x="0" y="2067"/>
                </a:cubicBezTo>
                <a:lnTo>
                  <a:pt x="0" y="13849"/>
                </a:lnTo>
                <a:cubicBezTo>
                  <a:pt x="0" y="14080"/>
                  <a:pt x="26" y="14297"/>
                  <a:pt x="65" y="14504"/>
                </a:cubicBezTo>
                <a:lnTo>
                  <a:pt x="-2483" y="21600"/>
                </a:lnTo>
                <a:lnTo>
                  <a:pt x="984" y="15883"/>
                </a:lnTo>
                <a:cubicBezTo>
                  <a:pt x="1040" y="15899"/>
                  <a:pt x="1097" y="15916"/>
                  <a:pt x="1156" y="15916"/>
                </a:cubicBezTo>
                <a:lnTo>
                  <a:pt x="17962" y="15916"/>
                </a:lnTo>
                <a:cubicBezTo>
                  <a:pt x="18600" y="15916"/>
                  <a:pt x="19117" y="14990"/>
                  <a:pt x="19117" y="13849"/>
                </a:cubicBezTo>
                <a:lnTo>
                  <a:pt x="19117" y="2067"/>
                </a:lnTo>
                <a:cubicBezTo>
                  <a:pt x="19117" y="925"/>
                  <a:pt x="18600" y="0"/>
                  <a:pt x="17962" y="0"/>
                </a:cubicBezTo>
                <a:lnTo>
                  <a:pt x="1156" y="0"/>
                </a:lnTo>
                <a:close/>
                <a:moveTo>
                  <a:pt x="1156" y="0"/>
                </a:moveTo>
              </a:path>
            </a:pathLst>
          </a:custGeom>
          <a:solidFill>
            <a:srgbClr val="558E28"/>
          </a:solid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000000"/>
                  </a:outerShdw>
                </a:effectLst>
                <a:ea typeface="ＭＳ Ｐゴシック" charset="0"/>
                <a:cs typeface="Gill Sans" charset="0"/>
              </a:rPr>
              <a:t>Responses delayed by 200ms TCP timeout(s)</a:t>
            </a:r>
          </a:p>
        </p:txBody>
      </p:sp>
      <p:sp>
        <p:nvSpPr>
          <p:cNvPr id="32775" name="Line 7"/>
          <p:cNvSpPr>
            <a:spLocks noChangeShapeType="1"/>
          </p:cNvSpPr>
          <p:nvPr/>
        </p:nvSpPr>
        <p:spPr bwMode="auto">
          <a:xfrm>
            <a:off x="4116586" y="2025923"/>
            <a:ext cx="0" cy="3430116"/>
          </a:xfrm>
          <a:prstGeom prst="line">
            <a:avLst/>
          </a:prstGeom>
          <a:noFill/>
          <a:ln w="381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6" name="Line 8"/>
          <p:cNvSpPr>
            <a:spLocks noChangeShapeType="1"/>
          </p:cNvSpPr>
          <p:nvPr/>
        </p:nvSpPr>
        <p:spPr bwMode="auto">
          <a:xfrm>
            <a:off x="2125266" y="2035969"/>
            <a:ext cx="0" cy="3429000"/>
          </a:xfrm>
          <a:prstGeom prst="line">
            <a:avLst/>
          </a:prstGeom>
          <a:noFill/>
          <a:ln w="38100" cap="rnd">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7" name="Rectangle 9"/>
          <p:cNvSpPr>
            <a:spLocks/>
          </p:cNvSpPr>
          <p:nvPr/>
        </p:nvSpPr>
        <p:spPr bwMode="auto">
          <a:xfrm>
            <a:off x="2191122" y="2326184"/>
            <a:ext cx="1062633"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latin typeface="Helvetica" charset="0"/>
                <a:ea typeface="ＭＳ Ｐゴシック" charset="0"/>
                <a:cs typeface="Helvetica" charset="0"/>
                <a:sym typeface="Helvetica" charset="0"/>
              </a:rPr>
              <a:t>Ideal</a:t>
            </a:r>
          </a:p>
          <a:p>
            <a:r>
              <a:rPr lang="en-US" sz="1700">
                <a:latin typeface="Helvetica" charset="0"/>
                <a:ea typeface="ＭＳ Ｐゴシック" charset="0"/>
                <a:cs typeface="Helvetica" charset="0"/>
                <a:sym typeface="Helvetica" charset="0"/>
              </a:rPr>
              <a:t>Response </a:t>
            </a:r>
          </a:p>
          <a:p>
            <a:r>
              <a:rPr lang="en-US" sz="1700">
                <a:latin typeface="Helvetica" charset="0"/>
                <a:ea typeface="ＭＳ Ｐゴシック" charset="0"/>
                <a:cs typeface="Helvetica" charset="0"/>
                <a:sym typeface="Helvetica" charset="0"/>
              </a:rPr>
              <a:t>Time </a:t>
            </a:r>
          </a:p>
          <a:p>
            <a:endParaRPr lang="en-US" sz="1700">
              <a:latin typeface="Helvetica" charset="0"/>
              <a:ea typeface="ＭＳ Ｐゴシック" charset="0"/>
              <a:cs typeface="Helvetica" charset="0"/>
              <a:sym typeface="Helvetica" charset="0"/>
            </a:endParaRPr>
          </a:p>
        </p:txBody>
      </p:sp>
      <p:sp>
        <p:nvSpPr>
          <p:cNvPr id="32778" name="Rectangle 10"/>
          <p:cNvSpPr>
            <a:spLocks/>
          </p:cNvSpPr>
          <p:nvPr/>
        </p:nvSpPr>
        <p:spPr bwMode="auto">
          <a:xfrm>
            <a:off x="776883" y="2777133"/>
            <a:ext cx="357188" cy="1830586"/>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2779" name="Rectangle 11"/>
          <p:cNvSpPr>
            <a:spLocks/>
          </p:cNvSpPr>
          <p:nvPr/>
        </p:nvSpPr>
        <p:spPr bwMode="auto">
          <a:xfrm>
            <a:off x="22325" y="3433465"/>
            <a:ext cx="1534790"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latin typeface="Helvetica" charset="0"/>
                <a:ea typeface="ＭＳ Ｐゴシック" charset="0"/>
                <a:cs typeface="Helvetica" charset="0"/>
                <a:sym typeface="Helvetica" charset="0"/>
              </a:rPr>
              <a:t># of</a:t>
            </a:r>
          </a:p>
          <a:p>
            <a:r>
              <a:rPr lang="en-US" sz="1700">
                <a:latin typeface="Helvetica" charset="0"/>
                <a:ea typeface="ＭＳ Ｐゴシック" charset="0"/>
                <a:cs typeface="Helvetica" charset="0"/>
                <a:sym typeface="Helvetica" charset="0"/>
              </a:rPr>
              <a:t>occurrences</a:t>
            </a:r>
          </a:p>
        </p:txBody>
      </p:sp>
      <p:sp>
        <p:nvSpPr>
          <p:cNvPr id="2" name="Slide Number Placeholder 1"/>
          <p:cNvSpPr>
            <a:spLocks noGrp="1"/>
          </p:cNvSpPr>
          <p:nvPr>
            <p:ph type="sldNum" sz="quarter" idx="12"/>
          </p:nvPr>
        </p:nvSpPr>
        <p:spPr/>
        <p:txBody>
          <a:bodyPr/>
          <a:lstStyle/>
          <a:p>
            <a:fld id="{7E36F65A-AA6A-2742-B31A-5123DCD351C6}" type="slidenum">
              <a:rPr lang="en-US" smtClean="0"/>
              <a:t>15</a:t>
            </a:fld>
            <a:endParaRPr lang="en-US"/>
          </a:p>
        </p:txBody>
      </p:sp>
    </p:spTree>
    <p:extLst>
      <p:ext uri="{BB962C8B-B14F-4D97-AF65-F5344CB8AC3E}">
        <p14:creationId xmlns:p14="http://schemas.microsoft.com/office/powerpoint/2010/main" val="303107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5" descr="server-gray.png"/>
          <p:cNvPicPr>
            <a:picLocks noChangeAspect="1"/>
          </p:cNvPicPr>
          <p:nvPr/>
        </p:nvPicPr>
        <p:blipFill>
          <a:blip r:embed="rId3" cstate="print"/>
          <a:srcRect/>
          <a:stretch>
            <a:fillRect/>
          </a:stretch>
        </p:blipFill>
        <p:spPr bwMode="auto">
          <a:xfrm>
            <a:off x="1752600" y="5013325"/>
            <a:ext cx="915988" cy="973138"/>
          </a:xfrm>
          <a:prstGeom prst="rect">
            <a:avLst/>
          </a:prstGeom>
          <a:noFill/>
          <a:ln w="9525">
            <a:noFill/>
            <a:miter lim="800000"/>
            <a:headEnd/>
            <a:tailEnd/>
          </a:ln>
        </p:spPr>
      </p:pic>
      <p:pic>
        <p:nvPicPr>
          <p:cNvPr id="11267" name="Picture 86" descr="server-gray.png"/>
          <p:cNvPicPr>
            <a:picLocks noChangeAspect="1"/>
          </p:cNvPicPr>
          <p:nvPr/>
        </p:nvPicPr>
        <p:blipFill>
          <a:blip r:embed="rId3" cstate="print"/>
          <a:srcRect/>
          <a:stretch>
            <a:fillRect/>
          </a:stretch>
        </p:blipFill>
        <p:spPr bwMode="auto">
          <a:xfrm>
            <a:off x="1754188" y="3794125"/>
            <a:ext cx="914400" cy="973138"/>
          </a:xfrm>
          <a:prstGeom prst="rect">
            <a:avLst/>
          </a:prstGeom>
          <a:noFill/>
          <a:ln w="9525">
            <a:noFill/>
            <a:miter lim="800000"/>
            <a:headEnd/>
            <a:tailEnd/>
          </a:ln>
        </p:spPr>
      </p:pic>
      <p:pic>
        <p:nvPicPr>
          <p:cNvPr id="11268" name="Picture 87" descr="server-gray.png"/>
          <p:cNvPicPr>
            <a:picLocks noChangeAspect="1"/>
          </p:cNvPicPr>
          <p:nvPr/>
        </p:nvPicPr>
        <p:blipFill>
          <a:blip r:embed="rId3" cstate="print"/>
          <a:srcRect/>
          <a:stretch>
            <a:fillRect/>
          </a:stretch>
        </p:blipFill>
        <p:spPr bwMode="auto">
          <a:xfrm>
            <a:off x="1754188" y="2514600"/>
            <a:ext cx="914400" cy="974725"/>
          </a:xfrm>
          <a:prstGeom prst="rect">
            <a:avLst/>
          </a:prstGeom>
          <a:noFill/>
          <a:ln w="9525">
            <a:noFill/>
            <a:miter lim="800000"/>
            <a:headEnd/>
            <a:tailEnd/>
          </a:ln>
        </p:spPr>
      </p:pic>
      <p:pic>
        <p:nvPicPr>
          <p:cNvPr id="11269" name="Picture 88" descr="server-gray.png"/>
          <p:cNvPicPr>
            <a:picLocks noChangeAspect="1"/>
          </p:cNvPicPr>
          <p:nvPr/>
        </p:nvPicPr>
        <p:blipFill>
          <a:blip r:embed="rId3" cstate="print"/>
          <a:srcRect/>
          <a:stretch>
            <a:fillRect/>
          </a:stretch>
        </p:blipFill>
        <p:spPr bwMode="auto">
          <a:xfrm>
            <a:off x="1754188" y="1219200"/>
            <a:ext cx="914400" cy="974725"/>
          </a:xfrm>
          <a:prstGeom prst="rect">
            <a:avLst/>
          </a:prstGeom>
          <a:noFill/>
          <a:ln w="9525">
            <a:noFill/>
            <a:miter lim="800000"/>
            <a:headEnd/>
            <a:tailEnd/>
          </a:ln>
        </p:spPr>
      </p:pic>
      <p:sp>
        <p:nvSpPr>
          <p:cNvPr id="11270" name="Title 1"/>
          <p:cNvSpPr>
            <a:spLocks noGrp="1"/>
          </p:cNvSpPr>
          <p:nvPr>
            <p:ph type="title"/>
          </p:nvPr>
        </p:nvSpPr>
        <p:spPr>
          <a:xfrm>
            <a:off x="457200" y="76200"/>
            <a:ext cx="8229600" cy="1143000"/>
          </a:xfrm>
        </p:spPr>
        <p:txBody>
          <a:bodyPr/>
          <a:lstStyle/>
          <a:p>
            <a:r>
              <a:rPr lang="en-US" smtClean="0"/>
              <a:t>Incast</a:t>
            </a:r>
          </a:p>
        </p:txBody>
      </p:sp>
      <p:pic>
        <p:nvPicPr>
          <p:cNvPr id="10" name="Content Placeholder 9" descr="switch.png"/>
          <p:cNvPicPr>
            <a:picLocks noGrp="1" noChangeAspect="1"/>
          </p:cNvPicPr>
          <p:nvPr>
            <p:ph idx="1"/>
          </p:nvPr>
        </p:nvPicPr>
        <p:blipFill>
          <a:blip r:embed="rId4" cstate="print"/>
          <a:srcRect/>
          <a:stretch>
            <a:fillRect/>
          </a:stretch>
        </p:blipFill>
        <p:spPr>
          <a:xfrm>
            <a:off x="4286250" y="3233738"/>
            <a:ext cx="1643063" cy="692150"/>
          </a:xfrm>
        </p:spPr>
      </p:pic>
      <p:sp>
        <p:nvSpPr>
          <p:cNvPr id="4" name="Slide Number Placeholder 3"/>
          <p:cNvSpPr>
            <a:spLocks noGrp="1"/>
          </p:cNvSpPr>
          <p:nvPr>
            <p:ph type="sldNum" sz="quarter" idx="12"/>
          </p:nvPr>
        </p:nvSpPr>
        <p:spPr/>
        <p:txBody>
          <a:bodyPr/>
          <a:lstStyle/>
          <a:p>
            <a:pPr>
              <a:defRPr/>
            </a:pPr>
            <a:fld id="{2FCD2245-9B60-4CE5-81A6-BF7D91A288F5}" type="slidenum">
              <a:rPr lang="en-US"/>
              <a:pPr>
                <a:defRPr/>
              </a:pPr>
              <a:t>16</a:t>
            </a:fld>
            <a:endParaRPr lang="en-US"/>
          </a:p>
        </p:txBody>
      </p:sp>
      <p:pic>
        <p:nvPicPr>
          <p:cNvPr id="11273" name="Picture 4" descr="server2.jpg"/>
          <p:cNvPicPr>
            <a:picLocks noChangeAspect="1"/>
          </p:cNvPicPr>
          <p:nvPr/>
        </p:nvPicPr>
        <p:blipFill>
          <a:blip r:embed="rId5" cstate="print"/>
          <a:srcRect/>
          <a:stretch>
            <a:fillRect/>
          </a:stretch>
        </p:blipFill>
        <p:spPr bwMode="auto">
          <a:xfrm>
            <a:off x="7234238" y="3044825"/>
            <a:ext cx="1149350" cy="1103313"/>
          </a:xfrm>
          <a:prstGeom prst="rect">
            <a:avLst/>
          </a:prstGeom>
          <a:noFill/>
          <a:ln w="9525">
            <a:noFill/>
            <a:miter lim="800000"/>
            <a:headEnd/>
            <a:tailEnd/>
          </a:ln>
        </p:spPr>
      </p:pic>
      <p:cxnSp>
        <p:nvCxnSpPr>
          <p:cNvPr id="12" name="Straight Connector 11"/>
          <p:cNvCxnSpPr/>
          <p:nvPr/>
        </p:nvCxnSpPr>
        <p:spPr>
          <a:xfrm flipV="1">
            <a:off x="5700713" y="3579813"/>
            <a:ext cx="160972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11438" y="1706563"/>
            <a:ext cx="1674812" cy="17653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11438" y="3001963"/>
            <a:ext cx="1674812" cy="5461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611438" y="3624263"/>
            <a:ext cx="1674812" cy="65722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609850" y="3700463"/>
            <a:ext cx="1676400" cy="180022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51"/>
          <p:cNvGrpSpPr>
            <a:grpSpLocks/>
          </p:cNvGrpSpPr>
          <p:nvPr/>
        </p:nvGrpSpPr>
        <p:grpSpPr bwMode="auto">
          <a:xfrm>
            <a:off x="4421356" y="3276600"/>
            <a:ext cx="1295400" cy="609600"/>
            <a:chOff x="4032" y="480"/>
            <a:chExt cx="768" cy="576"/>
          </a:xfrm>
          <a:gradFill>
            <a:gsLst>
              <a:gs pos="0">
                <a:schemeClr val="bg1"/>
              </a:gs>
              <a:gs pos="100000">
                <a:schemeClr val="hlink"/>
              </a:gs>
            </a:gsLst>
            <a:lin ang="0" scaled="1"/>
          </a:gradFill>
        </p:grpSpPr>
        <p:sp>
          <p:nvSpPr>
            <p:cNvPr id="55" name="Freeform 152"/>
            <p:cNvSpPr>
              <a:spLocks/>
            </p:cNvSpPr>
            <p:nvPr/>
          </p:nvSpPr>
          <p:spPr bwMode="auto">
            <a:xfrm>
              <a:off x="4032" y="480"/>
              <a:ext cx="768" cy="576"/>
            </a:xfrm>
            <a:custGeom>
              <a:avLst/>
              <a:gdLst>
                <a:gd name="T0" fmla="*/ 0 w 768"/>
                <a:gd name="T1" fmla="*/ 0 h 576"/>
                <a:gd name="T2" fmla="*/ 768 w 768"/>
                <a:gd name="T3" fmla="*/ 0 h 576"/>
                <a:gd name="T4" fmla="*/ 768 w 768"/>
                <a:gd name="T5" fmla="*/ 576 h 576"/>
                <a:gd name="T6" fmla="*/ 0 w 768"/>
                <a:gd name="T7" fmla="*/ 576 h 576"/>
                <a:gd name="T8" fmla="*/ 0 60000 65536"/>
                <a:gd name="T9" fmla="*/ 0 60000 65536"/>
                <a:gd name="T10" fmla="*/ 0 60000 65536"/>
                <a:gd name="T11" fmla="*/ 0 60000 65536"/>
                <a:gd name="T12" fmla="*/ 0 w 768"/>
                <a:gd name="T13" fmla="*/ 0 h 576"/>
                <a:gd name="T14" fmla="*/ 768 w 768"/>
                <a:gd name="T15" fmla="*/ 576 h 576"/>
              </a:gdLst>
              <a:ahLst/>
              <a:cxnLst>
                <a:cxn ang="T8">
                  <a:pos x="T0" y="T1"/>
                </a:cxn>
                <a:cxn ang="T9">
                  <a:pos x="T2" y="T3"/>
                </a:cxn>
                <a:cxn ang="T10">
                  <a:pos x="T4" y="T5"/>
                </a:cxn>
                <a:cxn ang="T11">
                  <a:pos x="T6" y="T7"/>
                </a:cxn>
              </a:cxnLst>
              <a:rect l="T12" t="T13" r="T14" b="T15"/>
              <a:pathLst>
                <a:path w="768" h="576">
                  <a:moveTo>
                    <a:pt x="0" y="0"/>
                  </a:moveTo>
                  <a:lnTo>
                    <a:pt x="768" y="0"/>
                  </a:lnTo>
                  <a:lnTo>
                    <a:pt x="768" y="576"/>
                  </a:lnTo>
                  <a:lnTo>
                    <a:pt x="0" y="576"/>
                  </a:lnTo>
                </a:path>
              </a:pathLst>
            </a:custGeom>
            <a:grpFill/>
            <a:ln w="28575">
              <a:solidFill>
                <a:schemeClr val="tx1"/>
              </a:solidFill>
              <a:round/>
              <a:headEnd/>
              <a:tailEnd/>
            </a:ln>
          </p:spPr>
          <p:txBody>
            <a:bodyPr/>
            <a:lstStyle/>
            <a:p>
              <a:pPr fontAlgn="auto">
                <a:spcBef>
                  <a:spcPts val="0"/>
                </a:spcBef>
                <a:spcAft>
                  <a:spcPts val="0"/>
                </a:spcAft>
                <a:defRPr/>
              </a:pPr>
              <a:endParaRPr lang="en-US">
                <a:solidFill>
                  <a:srgbClr val="333399"/>
                </a:solidFill>
                <a:latin typeface="+mn-lt"/>
                <a:cs typeface="+mn-cs"/>
              </a:endParaRPr>
            </a:p>
          </p:txBody>
        </p:sp>
        <p:sp>
          <p:nvSpPr>
            <p:cNvPr id="56" name="Line 153"/>
            <p:cNvSpPr>
              <a:spLocks noChangeShapeType="1"/>
            </p:cNvSpPr>
            <p:nvPr/>
          </p:nvSpPr>
          <p:spPr bwMode="auto">
            <a:xfrm>
              <a:off x="4664" y="653"/>
              <a:ext cx="0" cy="288"/>
            </a:xfrm>
            <a:prstGeom prst="line">
              <a:avLst/>
            </a:prstGeom>
            <a:grpFill/>
            <a:ln w="28575">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grpSp>
      <p:sp>
        <p:nvSpPr>
          <p:cNvPr id="74" name="Rectangle 163"/>
          <p:cNvSpPr>
            <a:spLocks noChangeArrowheads="1"/>
          </p:cNvSpPr>
          <p:nvPr/>
        </p:nvSpPr>
        <p:spPr bwMode="auto">
          <a:xfrm>
            <a:off x="7164388" y="3276600"/>
            <a:ext cx="192087" cy="593725"/>
          </a:xfrm>
          <a:prstGeom prst="rect">
            <a:avLst/>
          </a:prstGeom>
          <a:solidFill>
            <a:srgbClr val="0C921C"/>
          </a:solidFill>
          <a:ln w="9525">
            <a:noFill/>
            <a:miter lim="800000"/>
            <a:headEnd/>
            <a:tailEnd/>
          </a:ln>
        </p:spPr>
        <p:txBody>
          <a:bodyPr wrap="none" anchor="ctr"/>
          <a:lstStyle/>
          <a:p>
            <a:endParaRPr lang="en-US" dirty="0">
              <a:solidFill>
                <a:srgbClr val="333399"/>
              </a:solidFill>
              <a:latin typeface="Calibri"/>
            </a:endParaRPr>
          </a:p>
        </p:txBody>
      </p:sp>
      <p:sp>
        <p:nvSpPr>
          <p:cNvPr id="75" name="Rectangle 163"/>
          <p:cNvSpPr>
            <a:spLocks noChangeArrowheads="1"/>
          </p:cNvSpPr>
          <p:nvPr/>
        </p:nvSpPr>
        <p:spPr bwMode="auto">
          <a:xfrm>
            <a:off x="7164388" y="3276600"/>
            <a:ext cx="192087" cy="593725"/>
          </a:xfrm>
          <a:prstGeom prst="rect">
            <a:avLst/>
          </a:prstGeom>
          <a:solidFill>
            <a:srgbClr val="0C921C"/>
          </a:solidFill>
          <a:ln w="9525">
            <a:noFill/>
            <a:miter lim="800000"/>
            <a:headEnd/>
            <a:tailEnd/>
          </a:ln>
        </p:spPr>
        <p:txBody>
          <a:bodyPr wrap="none" anchor="ctr"/>
          <a:lstStyle/>
          <a:p>
            <a:endParaRPr lang="en-US" dirty="0">
              <a:solidFill>
                <a:srgbClr val="333399"/>
              </a:solidFill>
              <a:latin typeface="Calibri"/>
            </a:endParaRPr>
          </a:p>
        </p:txBody>
      </p:sp>
      <p:sp>
        <p:nvSpPr>
          <p:cNvPr id="76" name="Rectangle 163"/>
          <p:cNvSpPr>
            <a:spLocks noChangeArrowheads="1"/>
          </p:cNvSpPr>
          <p:nvPr/>
        </p:nvSpPr>
        <p:spPr bwMode="auto">
          <a:xfrm>
            <a:off x="7164388" y="3276600"/>
            <a:ext cx="192087" cy="593725"/>
          </a:xfrm>
          <a:prstGeom prst="rect">
            <a:avLst/>
          </a:prstGeom>
          <a:solidFill>
            <a:srgbClr val="0C921C"/>
          </a:solidFill>
          <a:ln w="9525">
            <a:noFill/>
            <a:miter lim="800000"/>
            <a:headEnd/>
            <a:tailEnd/>
          </a:ln>
        </p:spPr>
        <p:txBody>
          <a:bodyPr wrap="none" anchor="ctr"/>
          <a:lstStyle/>
          <a:p>
            <a:endParaRPr lang="en-US" dirty="0">
              <a:solidFill>
                <a:srgbClr val="333399"/>
              </a:solidFill>
              <a:latin typeface="Calibri"/>
            </a:endParaRPr>
          </a:p>
        </p:txBody>
      </p:sp>
      <p:sp>
        <p:nvSpPr>
          <p:cNvPr id="77" name="Rectangle 163"/>
          <p:cNvSpPr>
            <a:spLocks noChangeArrowheads="1"/>
          </p:cNvSpPr>
          <p:nvPr/>
        </p:nvSpPr>
        <p:spPr bwMode="auto">
          <a:xfrm>
            <a:off x="7164388" y="3276600"/>
            <a:ext cx="192087" cy="593725"/>
          </a:xfrm>
          <a:prstGeom prst="rect">
            <a:avLst/>
          </a:prstGeom>
          <a:solidFill>
            <a:srgbClr val="0C921C"/>
          </a:solidFill>
          <a:ln w="9525">
            <a:noFill/>
            <a:miter lim="800000"/>
            <a:headEnd/>
            <a:tailEnd/>
          </a:ln>
        </p:spPr>
        <p:txBody>
          <a:bodyPr wrap="none" anchor="ctr"/>
          <a:lstStyle/>
          <a:p>
            <a:endParaRPr lang="en-US" dirty="0">
              <a:solidFill>
                <a:srgbClr val="333399"/>
              </a:solidFill>
              <a:latin typeface="Calibri"/>
            </a:endParaRPr>
          </a:p>
        </p:txBody>
      </p:sp>
      <p:sp>
        <p:nvSpPr>
          <p:cNvPr id="78" name="Rectangle 163"/>
          <p:cNvSpPr>
            <a:spLocks noChangeArrowheads="1"/>
          </p:cNvSpPr>
          <p:nvPr/>
        </p:nvSpPr>
        <p:spPr bwMode="auto">
          <a:xfrm>
            <a:off x="2400300" y="1447800"/>
            <a:ext cx="192088" cy="593725"/>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79" name="Rectangle 163"/>
          <p:cNvSpPr>
            <a:spLocks noChangeArrowheads="1"/>
          </p:cNvSpPr>
          <p:nvPr/>
        </p:nvSpPr>
        <p:spPr bwMode="auto">
          <a:xfrm>
            <a:off x="2171700" y="1463675"/>
            <a:ext cx="192088" cy="593725"/>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80" name="Rectangle 163"/>
          <p:cNvSpPr>
            <a:spLocks noChangeArrowheads="1"/>
          </p:cNvSpPr>
          <p:nvPr/>
        </p:nvSpPr>
        <p:spPr bwMode="auto">
          <a:xfrm>
            <a:off x="2400300" y="2714625"/>
            <a:ext cx="192088" cy="593725"/>
          </a:xfrm>
          <a:prstGeom prst="rect">
            <a:avLst/>
          </a:prstGeom>
          <a:gradFill rotWithShape="1">
            <a:gsLst>
              <a:gs pos="0">
                <a:srgbClr val="000082"/>
              </a:gs>
              <a:gs pos="30000">
                <a:srgbClr val="66008F"/>
              </a:gs>
              <a:gs pos="64999">
                <a:srgbClr val="BA0066"/>
              </a:gs>
              <a:gs pos="89999">
                <a:srgbClr val="FF0000"/>
              </a:gs>
              <a:gs pos="100000">
                <a:srgbClr val="FF8200"/>
              </a:gs>
            </a:gsLst>
            <a:lin ang="5400000"/>
          </a:gradFill>
          <a:ln w="9525">
            <a:noFill/>
            <a:miter lim="800000"/>
            <a:headEnd/>
            <a:tailEnd/>
          </a:ln>
        </p:spPr>
        <p:txBody>
          <a:bodyPr wrap="none" anchor="ctr"/>
          <a:lstStyle/>
          <a:p>
            <a:endParaRPr lang="en-US" dirty="0">
              <a:solidFill>
                <a:srgbClr val="333399"/>
              </a:solidFill>
              <a:latin typeface="Calibri"/>
            </a:endParaRPr>
          </a:p>
        </p:txBody>
      </p:sp>
      <p:sp>
        <p:nvSpPr>
          <p:cNvPr id="81" name="Rectangle 163"/>
          <p:cNvSpPr>
            <a:spLocks noChangeArrowheads="1"/>
          </p:cNvSpPr>
          <p:nvPr/>
        </p:nvSpPr>
        <p:spPr bwMode="auto">
          <a:xfrm>
            <a:off x="2171700" y="2714625"/>
            <a:ext cx="192088" cy="593725"/>
          </a:xfrm>
          <a:prstGeom prst="rect">
            <a:avLst/>
          </a:prstGeom>
          <a:gradFill rotWithShape="1">
            <a:gsLst>
              <a:gs pos="0">
                <a:srgbClr val="000082"/>
              </a:gs>
              <a:gs pos="30000">
                <a:srgbClr val="66008F"/>
              </a:gs>
              <a:gs pos="64999">
                <a:srgbClr val="BA0066"/>
              </a:gs>
              <a:gs pos="89999">
                <a:srgbClr val="FF0000"/>
              </a:gs>
              <a:gs pos="100000">
                <a:srgbClr val="FF8200"/>
              </a:gs>
            </a:gsLst>
            <a:lin ang="5400000"/>
          </a:gradFill>
          <a:ln w="9525">
            <a:noFill/>
            <a:miter lim="800000"/>
            <a:headEnd/>
            <a:tailEnd/>
          </a:ln>
        </p:spPr>
        <p:txBody>
          <a:bodyPr wrap="none" anchor="ctr"/>
          <a:lstStyle/>
          <a:p>
            <a:endParaRPr lang="en-US" dirty="0">
              <a:solidFill>
                <a:srgbClr val="333399"/>
              </a:solidFill>
              <a:latin typeface="Calibri"/>
            </a:endParaRPr>
          </a:p>
        </p:txBody>
      </p:sp>
      <p:sp>
        <p:nvSpPr>
          <p:cNvPr id="82" name="Rectangle 163"/>
          <p:cNvSpPr>
            <a:spLocks noChangeArrowheads="1"/>
          </p:cNvSpPr>
          <p:nvPr/>
        </p:nvSpPr>
        <p:spPr bwMode="auto">
          <a:xfrm>
            <a:off x="2400300" y="3962400"/>
            <a:ext cx="192088" cy="593725"/>
          </a:xfrm>
          <a:prstGeom prst="rect">
            <a:avLst/>
          </a:prstGeom>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a:ln w="9525">
            <a:noFill/>
            <a:miter lim="800000"/>
            <a:headEnd/>
            <a:tailEnd/>
          </a:ln>
        </p:spPr>
        <p:txBody>
          <a:bodyPr wrap="none" anchor="ctr"/>
          <a:lstStyle/>
          <a:p>
            <a:endParaRPr lang="en-US" dirty="0">
              <a:solidFill>
                <a:srgbClr val="333399"/>
              </a:solidFill>
              <a:latin typeface="Calibri"/>
            </a:endParaRPr>
          </a:p>
        </p:txBody>
      </p:sp>
      <p:sp>
        <p:nvSpPr>
          <p:cNvPr id="83" name="Rectangle 163"/>
          <p:cNvSpPr>
            <a:spLocks noChangeArrowheads="1"/>
          </p:cNvSpPr>
          <p:nvPr/>
        </p:nvSpPr>
        <p:spPr bwMode="auto">
          <a:xfrm>
            <a:off x="2171700" y="3962400"/>
            <a:ext cx="192088" cy="593725"/>
          </a:xfrm>
          <a:prstGeom prst="rect">
            <a:avLst/>
          </a:prstGeom>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a:gradFill>
          <a:ln w="9525">
            <a:noFill/>
            <a:miter lim="800000"/>
            <a:headEnd/>
            <a:tailEnd/>
          </a:ln>
        </p:spPr>
        <p:txBody>
          <a:bodyPr wrap="none" anchor="ctr"/>
          <a:lstStyle/>
          <a:p>
            <a:endParaRPr lang="en-US" dirty="0">
              <a:solidFill>
                <a:srgbClr val="333399"/>
              </a:solidFill>
              <a:latin typeface="Calibri"/>
            </a:endParaRPr>
          </a:p>
        </p:txBody>
      </p:sp>
      <p:sp>
        <p:nvSpPr>
          <p:cNvPr id="84" name="Rectangle 163"/>
          <p:cNvSpPr>
            <a:spLocks noChangeArrowheads="1"/>
          </p:cNvSpPr>
          <p:nvPr/>
        </p:nvSpPr>
        <p:spPr bwMode="auto">
          <a:xfrm>
            <a:off x="2400300" y="5257800"/>
            <a:ext cx="192088" cy="593725"/>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ln w="9525">
            <a:noFill/>
            <a:miter lim="800000"/>
            <a:headEnd/>
            <a:tailEnd/>
          </a:ln>
        </p:spPr>
        <p:txBody>
          <a:bodyPr wrap="none" anchor="ctr"/>
          <a:lstStyle/>
          <a:p>
            <a:endParaRPr lang="en-US" dirty="0">
              <a:solidFill>
                <a:srgbClr val="333399"/>
              </a:solidFill>
              <a:latin typeface="Calibri"/>
            </a:endParaRPr>
          </a:p>
        </p:txBody>
      </p:sp>
      <p:sp>
        <p:nvSpPr>
          <p:cNvPr id="85" name="Rectangle 163"/>
          <p:cNvSpPr>
            <a:spLocks noChangeArrowheads="1"/>
          </p:cNvSpPr>
          <p:nvPr/>
        </p:nvSpPr>
        <p:spPr bwMode="auto">
          <a:xfrm>
            <a:off x="2171700" y="5257800"/>
            <a:ext cx="192088" cy="593725"/>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ln w="9525">
            <a:noFill/>
            <a:miter lim="800000"/>
            <a:headEnd/>
            <a:tailEnd/>
          </a:ln>
        </p:spPr>
        <p:txBody>
          <a:bodyPr wrap="none" anchor="ctr"/>
          <a:lstStyle/>
          <a:p>
            <a:endParaRPr lang="en-US" dirty="0">
              <a:solidFill>
                <a:srgbClr val="333399"/>
              </a:solidFill>
              <a:latin typeface="Calibri"/>
            </a:endParaRPr>
          </a:p>
        </p:txBody>
      </p:sp>
      <p:pic>
        <p:nvPicPr>
          <p:cNvPr id="99" name="Picture 98" descr="bang.gif"/>
          <p:cNvPicPr>
            <a:picLocks noChangeAspect="1"/>
          </p:cNvPicPr>
          <p:nvPr/>
        </p:nvPicPr>
        <p:blipFill>
          <a:blip r:embed="rId6" cstate="print"/>
          <a:srcRect/>
          <a:stretch>
            <a:fillRect/>
          </a:stretch>
        </p:blipFill>
        <p:spPr bwMode="auto">
          <a:xfrm>
            <a:off x="3506788" y="2819400"/>
            <a:ext cx="1524000" cy="1524000"/>
          </a:xfrm>
          <a:prstGeom prst="rect">
            <a:avLst/>
          </a:prstGeom>
          <a:noFill/>
          <a:ln w="9525">
            <a:noFill/>
            <a:miter lim="800000"/>
            <a:headEnd/>
            <a:tailEnd/>
          </a:ln>
        </p:spPr>
      </p:pic>
      <p:grpSp>
        <p:nvGrpSpPr>
          <p:cNvPr id="3" name="Group 102"/>
          <p:cNvGrpSpPr>
            <a:grpSpLocks/>
          </p:cNvGrpSpPr>
          <p:nvPr/>
        </p:nvGrpSpPr>
        <p:grpSpPr bwMode="auto">
          <a:xfrm>
            <a:off x="3048000" y="5257800"/>
            <a:ext cx="2743200" cy="461963"/>
            <a:chOff x="2743200" y="5418892"/>
            <a:chExt cx="2743200" cy="461665"/>
          </a:xfrm>
        </p:grpSpPr>
        <p:sp>
          <p:nvSpPr>
            <p:cNvPr id="11303" name="TextBox 100"/>
            <p:cNvSpPr txBox="1">
              <a:spLocks noChangeArrowheads="1"/>
            </p:cNvSpPr>
            <p:nvPr/>
          </p:nvSpPr>
          <p:spPr bwMode="auto">
            <a:xfrm>
              <a:off x="3581400" y="5418892"/>
              <a:ext cx="1905000" cy="461665"/>
            </a:xfrm>
            <a:prstGeom prst="rect">
              <a:avLst/>
            </a:prstGeom>
            <a:noFill/>
            <a:ln w="9525">
              <a:noFill/>
              <a:miter lim="800000"/>
              <a:headEnd/>
              <a:tailEnd/>
            </a:ln>
          </p:spPr>
          <p:txBody>
            <a:bodyPr>
              <a:spAutoFit/>
            </a:bodyPr>
            <a:lstStyle/>
            <a:p>
              <a:r>
                <a:rPr lang="en-US" sz="2400" b="1">
                  <a:solidFill>
                    <a:srgbClr val="FF0000"/>
                  </a:solidFill>
                </a:rPr>
                <a:t>TCP timeout</a:t>
              </a:r>
              <a:endParaRPr lang="en-US" sz="2000" b="1">
                <a:solidFill>
                  <a:srgbClr val="FF0000"/>
                </a:solidFill>
              </a:endParaRPr>
            </a:p>
          </p:txBody>
        </p:sp>
        <p:sp>
          <p:nvSpPr>
            <p:cNvPr id="102" name="Left Arrow 101"/>
            <p:cNvSpPr/>
            <p:nvPr/>
          </p:nvSpPr>
          <p:spPr>
            <a:xfrm>
              <a:off x="2743200" y="5563262"/>
              <a:ext cx="762000" cy="239557"/>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294" name="TextBox 40"/>
          <p:cNvSpPr txBox="1">
            <a:spLocks noChangeArrowheads="1"/>
          </p:cNvSpPr>
          <p:nvPr/>
        </p:nvSpPr>
        <p:spPr bwMode="auto">
          <a:xfrm>
            <a:off x="381000" y="1382713"/>
            <a:ext cx="1295400" cy="400050"/>
          </a:xfrm>
          <a:prstGeom prst="rect">
            <a:avLst/>
          </a:prstGeom>
          <a:noFill/>
          <a:ln w="9525">
            <a:noFill/>
            <a:miter lim="800000"/>
            <a:headEnd/>
            <a:tailEnd/>
          </a:ln>
        </p:spPr>
        <p:txBody>
          <a:bodyPr>
            <a:spAutoFit/>
          </a:bodyPr>
          <a:lstStyle/>
          <a:p>
            <a:r>
              <a:rPr lang="en-US" sz="2000" b="1"/>
              <a:t>Worker 1</a:t>
            </a:r>
          </a:p>
        </p:txBody>
      </p:sp>
      <p:sp>
        <p:nvSpPr>
          <p:cNvPr id="11295" name="TextBox 42"/>
          <p:cNvSpPr txBox="1">
            <a:spLocks noChangeArrowheads="1"/>
          </p:cNvSpPr>
          <p:nvPr/>
        </p:nvSpPr>
        <p:spPr bwMode="auto">
          <a:xfrm>
            <a:off x="381000" y="2667000"/>
            <a:ext cx="1295400" cy="400050"/>
          </a:xfrm>
          <a:prstGeom prst="rect">
            <a:avLst/>
          </a:prstGeom>
          <a:noFill/>
          <a:ln w="9525">
            <a:noFill/>
            <a:miter lim="800000"/>
            <a:headEnd/>
            <a:tailEnd/>
          </a:ln>
        </p:spPr>
        <p:txBody>
          <a:bodyPr>
            <a:spAutoFit/>
          </a:bodyPr>
          <a:lstStyle/>
          <a:p>
            <a:r>
              <a:rPr lang="en-US" sz="2000" b="1"/>
              <a:t>Worker 2</a:t>
            </a:r>
          </a:p>
        </p:txBody>
      </p:sp>
      <p:sp>
        <p:nvSpPr>
          <p:cNvPr id="11296" name="TextBox 43"/>
          <p:cNvSpPr txBox="1">
            <a:spLocks noChangeArrowheads="1"/>
          </p:cNvSpPr>
          <p:nvPr/>
        </p:nvSpPr>
        <p:spPr bwMode="auto">
          <a:xfrm>
            <a:off x="381000" y="3962400"/>
            <a:ext cx="1371600" cy="400050"/>
          </a:xfrm>
          <a:prstGeom prst="rect">
            <a:avLst/>
          </a:prstGeom>
          <a:noFill/>
          <a:ln w="9525">
            <a:noFill/>
            <a:miter lim="800000"/>
            <a:headEnd/>
            <a:tailEnd/>
          </a:ln>
        </p:spPr>
        <p:txBody>
          <a:bodyPr>
            <a:spAutoFit/>
          </a:bodyPr>
          <a:lstStyle/>
          <a:p>
            <a:r>
              <a:rPr lang="en-US" sz="2000" b="1"/>
              <a:t>Worker 3</a:t>
            </a:r>
          </a:p>
        </p:txBody>
      </p:sp>
      <p:sp>
        <p:nvSpPr>
          <p:cNvPr id="11297" name="TextBox 44"/>
          <p:cNvSpPr txBox="1">
            <a:spLocks noChangeArrowheads="1"/>
          </p:cNvSpPr>
          <p:nvPr/>
        </p:nvSpPr>
        <p:spPr bwMode="auto">
          <a:xfrm>
            <a:off x="381000" y="5181600"/>
            <a:ext cx="1219200" cy="400050"/>
          </a:xfrm>
          <a:prstGeom prst="rect">
            <a:avLst/>
          </a:prstGeom>
          <a:noFill/>
          <a:ln w="9525">
            <a:noFill/>
            <a:miter lim="800000"/>
            <a:headEnd/>
            <a:tailEnd/>
          </a:ln>
        </p:spPr>
        <p:txBody>
          <a:bodyPr>
            <a:spAutoFit/>
          </a:bodyPr>
          <a:lstStyle/>
          <a:p>
            <a:r>
              <a:rPr lang="en-US" sz="2000" b="1"/>
              <a:t>Worker 4</a:t>
            </a:r>
          </a:p>
        </p:txBody>
      </p:sp>
      <p:sp>
        <p:nvSpPr>
          <p:cNvPr id="11298" name="TextBox 45"/>
          <p:cNvSpPr txBox="1">
            <a:spLocks noChangeArrowheads="1"/>
          </p:cNvSpPr>
          <p:nvPr/>
        </p:nvSpPr>
        <p:spPr bwMode="auto">
          <a:xfrm>
            <a:off x="7010400" y="2514600"/>
            <a:ext cx="1524000" cy="400050"/>
          </a:xfrm>
          <a:prstGeom prst="rect">
            <a:avLst/>
          </a:prstGeom>
          <a:noFill/>
          <a:ln w="9525">
            <a:noFill/>
            <a:miter lim="800000"/>
            <a:headEnd/>
            <a:tailEnd/>
          </a:ln>
        </p:spPr>
        <p:txBody>
          <a:bodyPr>
            <a:spAutoFit/>
          </a:bodyPr>
          <a:lstStyle/>
          <a:p>
            <a:r>
              <a:rPr lang="en-US" sz="2000" b="1"/>
              <a:t>Aggregator</a:t>
            </a:r>
          </a:p>
        </p:txBody>
      </p:sp>
      <p:grpSp>
        <p:nvGrpSpPr>
          <p:cNvPr id="5" name="Group 47"/>
          <p:cNvGrpSpPr>
            <a:grpSpLocks/>
          </p:cNvGrpSpPr>
          <p:nvPr/>
        </p:nvGrpSpPr>
        <p:grpSpPr bwMode="auto">
          <a:xfrm>
            <a:off x="5562600" y="4532313"/>
            <a:ext cx="2590800" cy="1849437"/>
            <a:chOff x="5410200" y="4837093"/>
            <a:chExt cx="2590800" cy="1849457"/>
          </a:xfrm>
        </p:grpSpPr>
        <p:sp>
          <p:nvSpPr>
            <p:cNvPr id="11301" name="TextBox 34"/>
            <p:cNvSpPr txBox="1">
              <a:spLocks noChangeArrowheads="1"/>
            </p:cNvSpPr>
            <p:nvPr/>
          </p:nvSpPr>
          <p:spPr bwMode="auto">
            <a:xfrm>
              <a:off x="5410200" y="4837093"/>
              <a:ext cx="2590800" cy="954107"/>
            </a:xfrm>
            <a:prstGeom prst="rect">
              <a:avLst/>
            </a:prstGeom>
            <a:noFill/>
            <a:ln w="9525">
              <a:noFill/>
              <a:miter lim="800000"/>
              <a:headEnd/>
              <a:tailEnd/>
            </a:ln>
          </p:spPr>
          <p:txBody>
            <a:bodyPr>
              <a:spAutoFit/>
            </a:bodyPr>
            <a:lstStyle/>
            <a:p>
              <a:r>
                <a:rPr lang="en-US" sz="2000" b="1">
                  <a:solidFill>
                    <a:srgbClr val="0000CC"/>
                  </a:solidFill>
                </a:rPr>
                <a:t>RTO</a:t>
              </a:r>
              <a:r>
                <a:rPr lang="en-US" sz="2000" b="1" baseline="-25000">
                  <a:solidFill>
                    <a:srgbClr val="0000CC"/>
                  </a:solidFill>
                </a:rPr>
                <a:t>min </a:t>
              </a:r>
              <a:r>
                <a:rPr lang="en-US" sz="2000" b="1">
                  <a:solidFill>
                    <a:srgbClr val="0000CC"/>
                  </a:solidFill>
                </a:rPr>
                <a:t>= 300 ms</a:t>
              </a:r>
            </a:p>
            <a:p>
              <a:endParaRPr lang="en-US" b="1">
                <a:solidFill>
                  <a:srgbClr val="FF0000"/>
                </a:solidFill>
              </a:endParaRPr>
            </a:p>
            <a:p>
              <a:endParaRPr lang="en-US"/>
            </a:p>
          </p:txBody>
        </p:sp>
        <p:pic>
          <p:nvPicPr>
            <p:cNvPr id="11302" name="Picture 46" descr="hourglass_3.gif"/>
            <p:cNvPicPr>
              <a:picLocks noChangeAspect="1"/>
            </p:cNvPicPr>
            <p:nvPr/>
          </p:nvPicPr>
          <p:blipFill>
            <a:blip r:embed="rId7" cstate="print"/>
            <a:srcRect/>
            <a:stretch>
              <a:fillRect/>
            </a:stretch>
          </p:blipFill>
          <p:spPr bwMode="auto">
            <a:xfrm>
              <a:off x="5779180" y="5334000"/>
              <a:ext cx="1078820" cy="1352550"/>
            </a:xfrm>
            <a:prstGeom prst="rect">
              <a:avLst/>
            </a:prstGeom>
            <a:noFill/>
            <a:ln w="9525">
              <a:noFill/>
              <a:miter lim="800000"/>
              <a:headEnd/>
              <a:tailEnd/>
            </a:ln>
          </p:spPr>
        </p:pic>
      </p:grpSp>
      <p:sp>
        <p:nvSpPr>
          <p:cNvPr id="49" name="TextBox 48"/>
          <p:cNvSpPr txBox="1">
            <a:spLocks noChangeArrowheads="1"/>
          </p:cNvSpPr>
          <p:nvPr/>
        </p:nvSpPr>
        <p:spPr bwMode="auto">
          <a:xfrm>
            <a:off x="3810000" y="1393825"/>
            <a:ext cx="5029200" cy="892175"/>
          </a:xfrm>
          <a:prstGeom prst="rect">
            <a:avLst/>
          </a:prstGeom>
          <a:noFill/>
          <a:ln w="9525">
            <a:noFill/>
            <a:miter lim="800000"/>
            <a:headEnd/>
            <a:tailEnd/>
          </a:ln>
        </p:spPr>
        <p:txBody>
          <a:bodyPr>
            <a:spAutoFit/>
          </a:bodyPr>
          <a:lstStyle/>
          <a:p>
            <a:pPr>
              <a:buFont typeface="Arial" charset="0"/>
              <a:buChar char="•"/>
            </a:pPr>
            <a:r>
              <a:rPr lang="en-US" sz="2800"/>
              <a:t> Synchronized mice collide.</a:t>
            </a:r>
          </a:p>
          <a:p>
            <a:pPr lvl="1">
              <a:buFont typeface="Wingdings" pitchFamily="2" charset="2"/>
              <a:buChar char="Ø"/>
            </a:pPr>
            <a:r>
              <a:rPr lang="en-US" sz="2400" b="1">
                <a:solidFill>
                  <a:srgbClr val="FF0000"/>
                </a:solidFill>
              </a:rPr>
              <a:t> Caused by Partition/Aggregate.</a:t>
            </a:r>
            <a:endParaRPr lang="en-US" sz="2000" b="1">
              <a:solidFill>
                <a:srgbClr val="FF0000"/>
              </a:solidFill>
            </a:endParaRPr>
          </a:p>
        </p:txBody>
      </p:sp>
    </p:spTree>
    <p:custDataLst>
      <p:tags r:id="rId1"/>
    </p:custDataLst>
    <p:extLst>
      <p:ext uri="{BB962C8B-B14F-4D97-AF65-F5344CB8AC3E}">
        <p14:creationId xmlns:p14="http://schemas.microsoft.com/office/powerpoint/2010/main" val="22340806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0" presetClass="path" presetSubtype="0" accel="50000" decel="50000" fill="hold" grpId="0" nodeType="withEffect">
                                  <p:stCondLst>
                                    <p:cond delay="0"/>
                                  </p:stCondLst>
                                  <p:childTnLst>
                                    <p:animMotion origin="layout" path="M -0.01059 -0.00023 C -0.11909 0.00093 -0.22257 0.00671 -0.27795 -0.00023 C -0.33333 -0.00717 -0.32743 -0.02845 -0.34305 -0.04187 C -0.35868 -0.05528 -0.34583 -0.04418 -0.37205 -0.0805 C -0.39826 -0.11681 -0.47395 -0.22276 -0.50086 -0.26023 " pathEditMode="relative" rAng="0" ptsTypes="aaaaa">
                                      <p:cBhvr>
                                        <p:cTn id="18" dur="2000" fill="hold"/>
                                        <p:tgtEl>
                                          <p:spTgt spid="74"/>
                                        </p:tgtEl>
                                        <p:attrNameLst>
                                          <p:attrName>ppt_x</p:attrName>
                                          <p:attrName>ppt_y</p:attrName>
                                        </p:attrNameLst>
                                      </p:cBhvr>
                                      <p:rCtr x="-2" y="-1"/>
                                    </p:animMotion>
                                  </p:childTnLst>
                                </p:cTn>
                              </p:par>
                              <p:par>
                                <p:cTn id="19" presetID="0" presetClass="path" presetSubtype="0" accel="50000" decel="50000" fill="hold" grpId="0" nodeType="withEffect">
                                  <p:stCondLst>
                                    <p:cond delay="0"/>
                                  </p:stCondLst>
                                  <p:childTnLst>
                                    <p:animMotion origin="layout" path="M -0.01059 -0.00023 C -0.11909 0.00093 -0.22482 0.00116 -0.27795 -0.00023 C -0.33107 -0.00162 -0.30816 -0.00138 -0.32986 -0.00809 C -0.35156 -0.0148 -0.37934 -0.02822 -0.40816 -0.04025 C -0.43698 -0.05228 -0.4835 -0.07217 -0.5033 -0.0805 " pathEditMode="relative" rAng="0" ptsTypes="aaaaa">
                                      <p:cBhvr>
                                        <p:cTn id="20" dur="2000" fill="hold"/>
                                        <p:tgtEl>
                                          <p:spTgt spid="75"/>
                                        </p:tgtEl>
                                        <p:attrNameLst>
                                          <p:attrName>ppt_x</p:attrName>
                                          <p:attrName>ppt_y</p:attrName>
                                        </p:attrNameLst>
                                      </p:cBhvr>
                                      <p:rCtr x="-2" y="0"/>
                                    </p:animMotion>
                                  </p:childTnLst>
                                </p:cTn>
                              </p:par>
                              <p:par>
                                <p:cTn id="21" presetID="0" presetClass="path" presetSubtype="0" accel="50000" decel="50000" fill="hold" grpId="0" nodeType="withEffect">
                                  <p:stCondLst>
                                    <p:cond delay="0"/>
                                  </p:stCondLst>
                                  <p:childTnLst>
                                    <p:animMotion origin="layout" path="M -0.01059 -0.00023 C -0.11909 0.00093 -0.22378 -0.00254 -0.27795 -0.00023 C -0.33211 0.00209 -0.31441 0.00602 -0.33576 0.01435 C -0.35711 0.02267 -0.37847 0.03586 -0.40573 0.04951 C -0.43298 0.06315 -0.48003 0.08652 -0.49965 0.09623 " pathEditMode="relative" rAng="0" ptsTypes="aaaaa">
                                      <p:cBhvr>
                                        <p:cTn id="22" dur="2000" fill="hold"/>
                                        <p:tgtEl>
                                          <p:spTgt spid="76"/>
                                        </p:tgtEl>
                                        <p:attrNameLst>
                                          <p:attrName>ppt_x</p:attrName>
                                          <p:attrName>ppt_y</p:attrName>
                                        </p:attrNameLst>
                                      </p:cBhvr>
                                      <p:rCtr x="-2" y="0"/>
                                    </p:animMotion>
                                  </p:childTnLst>
                                </p:cTn>
                              </p:par>
                              <p:par>
                                <p:cTn id="23" presetID="0" presetClass="path" presetSubtype="0" accel="50000" decel="50000" fill="hold" grpId="0" nodeType="withEffect">
                                  <p:stCondLst>
                                    <p:cond delay="0"/>
                                  </p:stCondLst>
                                  <p:childTnLst>
                                    <p:animMotion origin="layout" path="M -0.01059 -0.00023 C -0.0552 -0.00023 -0.22274 -0.00763 -0.27795 -0.00023 C -0.33316 0.00717 -0.32257 0.02499 -0.34184 0.04488 C -0.36111 0.06477 -0.36718 0.08143 -0.39357 0.11867 C -0.41996 0.15591 -0.4776 0.23688 -0.49965 0.26787 " pathEditMode="relative" rAng="0" ptsTypes="aaaaa">
                                      <p:cBhvr>
                                        <p:cTn id="24" dur="2000" fill="hold"/>
                                        <p:tgtEl>
                                          <p:spTgt spid="77"/>
                                        </p:tgtEl>
                                        <p:attrNameLst>
                                          <p:attrName>ppt_x</p:attrName>
                                          <p:attrName>ppt_y</p:attrName>
                                        </p:attrNameLst>
                                      </p:cBhvr>
                                      <p:rCtr x="-2" y="1"/>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0"/>
                                        </p:tgtEl>
                                      </p:cBhvr>
                                    </p:animEffect>
                                    <p:set>
                                      <p:cBhvr>
                                        <p:cTn id="29" dur="1" fill="hold">
                                          <p:stCondLst>
                                            <p:cond delay="999"/>
                                          </p:stCondLst>
                                        </p:cTn>
                                        <p:tgtEl>
                                          <p:spTgt spid="10"/>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xit" presetSubtype="0" fill="hold" grpId="2" nodeType="withEffect">
                                  <p:stCondLst>
                                    <p:cond delay="0"/>
                                  </p:stCondLst>
                                  <p:childTnLst>
                                    <p:animEffect transition="out" filter="fade">
                                      <p:cBhvr>
                                        <p:cTn id="34" dur="1000"/>
                                        <p:tgtEl>
                                          <p:spTgt spid="74"/>
                                        </p:tgtEl>
                                      </p:cBhvr>
                                    </p:animEffect>
                                    <p:set>
                                      <p:cBhvr>
                                        <p:cTn id="35" dur="1" fill="hold">
                                          <p:stCondLst>
                                            <p:cond delay="999"/>
                                          </p:stCondLst>
                                        </p:cTn>
                                        <p:tgtEl>
                                          <p:spTgt spid="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1000"/>
                                        <p:tgtEl>
                                          <p:spTgt spid="75"/>
                                        </p:tgtEl>
                                      </p:cBhvr>
                                    </p:animEffect>
                                    <p:set>
                                      <p:cBhvr>
                                        <p:cTn id="38" dur="1" fill="hold">
                                          <p:stCondLst>
                                            <p:cond delay="999"/>
                                          </p:stCondLst>
                                        </p:cTn>
                                        <p:tgtEl>
                                          <p:spTgt spid="75"/>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1000"/>
                                        <p:tgtEl>
                                          <p:spTgt spid="76"/>
                                        </p:tgtEl>
                                      </p:cBhvr>
                                    </p:animEffect>
                                    <p:set>
                                      <p:cBhvr>
                                        <p:cTn id="41" dur="1" fill="hold">
                                          <p:stCondLst>
                                            <p:cond delay="999"/>
                                          </p:stCondLst>
                                        </p:cTn>
                                        <p:tgtEl>
                                          <p:spTgt spid="7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1000"/>
                                        <p:tgtEl>
                                          <p:spTgt spid="77"/>
                                        </p:tgtEl>
                                      </p:cBhvr>
                                    </p:animEffect>
                                    <p:set>
                                      <p:cBhvr>
                                        <p:cTn id="44" dur="1" fill="hold">
                                          <p:stCondLst>
                                            <p:cond delay="999"/>
                                          </p:stCondLst>
                                        </p:cTn>
                                        <p:tgtEl>
                                          <p:spTgt spid="77"/>
                                        </p:tgtEl>
                                        <p:attrNameLst>
                                          <p:attrName>style.visibility</p:attrName>
                                        </p:attrNameLst>
                                      </p:cBhvr>
                                      <p:to>
                                        <p:strVal val="hidden"/>
                                      </p:to>
                                    </p:se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1" nodeType="clickEffect">
                                  <p:stCondLst>
                                    <p:cond delay="0"/>
                                  </p:stCondLst>
                                  <p:childTnLst>
                                    <p:animMotion origin="layout" path="M 0.01267 -0.0037 C 0.0342 0.0266 0.10746 0.13371 0.14166 0.17789 C 0.17586 0.22207 0.18455 0.24636 0.2177 0.26139 C 0.25086 0.27643 0.3151 0.26648 0.34062 0.26787 " pathEditMode="relative" rAng="0" ptsTypes="aaaa">
                                      <p:cBhvr>
                                        <p:cTn id="65" dur="1000" fill="hold"/>
                                        <p:tgtEl>
                                          <p:spTgt spid="78"/>
                                        </p:tgtEl>
                                        <p:attrNameLst>
                                          <p:attrName>ppt_x</p:attrName>
                                          <p:attrName>ppt_y</p:attrName>
                                        </p:attrNameLst>
                                      </p:cBhvr>
                                      <p:rCtr x="2" y="1"/>
                                    </p:animMotion>
                                  </p:childTnLst>
                                </p:cTn>
                              </p:par>
                              <p:par>
                                <p:cTn id="66" presetID="0" presetClass="path" presetSubtype="0" accel="50000" decel="50000" fill="hold" grpId="1" nodeType="withEffect">
                                  <p:stCondLst>
                                    <p:cond delay="0"/>
                                  </p:stCondLst>
                                  <p:childTnLst>
                                    <p:animMotion origin="layout" path="M 0.00902 -0.00463 C 0.01458 -0.00324 0.02708 -0.01203 0.0427 0.00323 C 0.05833 0.0185 0.07777 0.05135 0.10295 0.08651 C 0.12812 0.12167 0.16823 0.18528 0.1934 0.21489 C 0.21857 0.2445 0.22916 0.2556 0.25364 0.26393 C 0.27812 0.27226 0.32222 0.26532 0.34027 0.26555 " pathEditMode="relative" rAng="0" ptsTypes="aaaaaa">
                                      <p:cBhvr>
                                        <p:cTn id="67" dur="1000" fill="hold"/>
                                        <p:tgtEl>
                                          <p:spTgt spid="79"/>
                                        </p:tgtEl>
                                        <p:attrNameLst>
                                          <p:attrName>ppt_x</p:attrName>
                                          <p:attrName>ppt_y</p:attrName>
                                        </p:attrNameLst>
                                      </p:cBhvr>
                                      <p:rCtr x="2" y="1"/>
                                    </p:animMotion>
                                  </p:childTnLst>
                                </p:cTn>
                              </p:par>
                              <p:par>
                                <p:cTn id="68" presetID="0" presetClass="path" presetSubtype="0" accel="50000" decel="50000" fill="hold" grpId="1" nodeType="withEffect">
                                  <p:stCondLst>
                                    <p:cond delay="200"/>
                                  </p:stCondLst>
                                  <p:childTnLst>
                                    <p:animMotion origin="layout" path="M 3.61111E-6 4.16146E-6 C 0.06458 0.02914 0.12934 0.05829 0.1651 0.0724 C 0.20086 0.08651 0.19357 0.08327 0.21458 0.08512 C 0.23559 0.08697 0.27517 0.08373 0.29114 0.08327 " pathEditMode="relative" rAng="0" ptsTypes="aaaa">
                                      <p:cBhvr>
                                        <p:cTn id="69" dur="1000" fill="hold"/>
                                        <p:tgtEl>
                                          <p:spTgt spid="80"/>
                                        </p:tgtEl>
                                        <p:attrNameLst>
                                          <p:attrName>ppt_x</p:attrName>
                                          <p:attrName>ppt_y</p:attrName>
                                        </p:attrNameLst>
                                      </p:cBhvr>
                                      <p:rCtr x="1" y="0"/>
                                    </p:animMotion>
                                  </p:childTnLst>
                                </p:cTn>
                              </p:par>
                              <p:par>
                                <p:cTn id="70" presetID="0" presetClass="path" presetSubtype="0" accel="50000" decel="50000" fill="hold" grpId="1" nodeType="withEffect">
                                  <p:stCondLst>
                                    <p:cond delay="200"/>
                                  </p:stCondLst>
                                  <p:childTnLst>
                                    <p:animMotion origin="layout" path="M 3.61111E-6 -0.00694 C -0.00295 -0.01203 -0.00643 -0.01758 0.02882 -0.00371 C 0.06406 0.01017 0.16753 0.06222 0.21145 0.07679 C 0.25538 0.09137 0.27534 0.08188 0.29218 0.08327 " pathEditMode="relative" rAng="0" ptsTypes="aaaa">
                                      <p:cBhvr>
                                        <p:cTn id="71" dur="1000" fill="hold"/>
                                        <p:tgtEl>
                                          <p:spTgt spid="81"/>
                                        </p:tgtEl>
                                        <p:attrNameLst>
                                          <p:attrName>ppt_x</p:attrName>
                                          <p:attrName>ppt_y</p:attrName>
                                        </p:attrNameLst>
                                      </p:cBhvr>
                                      <p:rCtr x="1" y="0"/>
                                    </p:animMotion>
                                  </p:childTnLst>
                                </p:cTn>
                              </p:par>
                              <p:par>
                                <p:cTn id="72" presetID="0" presetClass="path" presetSubtype="0" accel="50000" decel="50000" fill="hold" grpId="1" nodeType="withEffect">
                                  <p:stCondLst>
                                    <p:cond delay="400"/>
                                  </p:stCondLst>
                                  <p:childTnLst>
                                    <p:animMotion origin="layout" path="M 0.00208 0.00417 C 0.01666 -0.003 0.06336 -0.02752 0.08993 -0.04071 C 0.11649 -0.05389 0.14062 -0.06523 0.16111 -0.07448 C 0.18159 -0.08373 0.19913 -0.09299 0.21284 -0.09692 C 0.22656 -0.10085 0.2368 -0.09831 0.24305 -0.09854 " pathEditMode="relative" rAng="0" ptsTypes="aaaaa">
                                      <p:cBhvr>
                                        <p:cTn id="73" dur="1000" fill="hold"/>
                                        <p:tgtEl>
                                          <p:spTgt spid="82"/>
                                        </p:tgtEl>
                                        <p:attrNameLst>
                                          <p:attrName>ppt_x</p:attrName>
                                          <p:attrName>ppt_y</p:attrName>
                                        </p:attrNameLst>
                                      </p:cBhvr>
                                      <p:rCtr x="1" y="-1"/>
                                    </p:animMotion>
                                  </p:childTnLst>
                                </p:cTn>
                              </p:par>
                              <p:par>
                                <p:cTn id="74" presetID="0" presetClass="path" presetSubtype="0" accel="50000" decel="50000" fill="hold" grpId="1" nodeType="withEffect">
                                  <p:stCondLst>
                                    <p:cond delay="400"/>
                                  </p:stCondLst>
                                  <p:childTnLst>
                                    <p:animMotion origin="layout" path="M 3.61111E-6 -4.02036E-6 C 0.00625 0.00209 0.01267 0.00417 0.02048 0.00324 C 0.0283 0.00232 0.02743 0.00255 0.04687 -0.00624 C 0.06632 -0.01503 0.10902 -0.03423 0.13663 -0.0488 C 0.16423 -0.06338 0.19461 -0.08558 0.21267 -0.09368 C 0.23073 -0.10178 0.23836 -0.09623 0.24514 -0.09692 " pathEditMode="relative" rAng="0" ptsTypes="aaaaaa">
                                      <p:cBhvr>
                                        <p:cTn id="75" dur="1000" fill="hold"/>
                                        <p:tgtEl>
                                          <p:spTgt spid="83"/>
                                        </p:tgtEl>
                                        <p:attrNameLst>
                                          <p:attrName>ppt_x</p:attrName>
                                          <p:attrName>ppt_y</p:attrName>
                                        </p:attrNameLst>
                                      </p:cBhvr>
                                      <p:rCtr x="1" y="0"/>
                                    </p:animMotion>
                                  </p:childTnLst>
                                </p:cTn>
                              </p:par>
                              <p:par>
                                <p:cTn id="76" presetID="0" presetClass="path" presetSubtype="0" accel="50000" decel="50000" fill="hold" grpId="1" nodeType="withEffect">
                                  <p:stCondLst>
                                    <p:cond delay="600"/>
                                  </p:stCondLst>
                                  <p:childTnLst>
                                    <p:animMotion origin="layout" path="M 0.02136 -0.02082 L 0.20695 -0.28614 " pathEditMode="relative" rAng="0" ptsTypes="AA">
                                      <p:cBhvr>
                                        <p:cTn id="77" dur="1000" fill="hold"/>
                                        <p:tgtEl>
                                          <p:spTgt spid="84"/>
                                        </p:tgtEl>
                                        <p:attrNameLst>
                                          <p:attrName>ppt_x</p:attrName>
                                          <p:attrName>ppt_y</p:attrName>
                                        </p:attrNameLst>
                                      </p:cBhvr>
                                      <p:rCtr x="1" y="-1"/>
                                    </p:animMotion>
                                  </p:childTnLst>
                                </p:cTn>
                              </p:par>
                              <p:par>
                                <p:cTn id="78" presetID="0" presetClass="path" presetSubtype="0" accel="50000" decel="50000" fill="hold" grpId="1" nodeType="withEffect">
                                  <p:stCondLst>
                                    <p:cond delay="600"/>
                                  </p:stCondLst>
                                  <p:childTnLst>
                                    <p:animMotion origin="layout" path="M 0.00937 0.00278 C 0.01823 0.0037 0.02708 0.00463 0.03333 0.00116 C 0.03958 -0.00231 0.0158 0.02637 0.0467 -0.01804 C 0.0776 -0.06245 0.14826 -0.164 0.21892 -0.26532 " pathEditMode="relative" rAng="0" ptsTypes="aaaA">
                                      <p:cBhvr>
                                        <p:cTn id="79" dur="1000" fill="hold"/>
                                        <p:tgtEl>
                                          <p:spTgt spid="85"/>
                                        </p:tgtEl>
                                        <p:attrNameLst>
                                          <p:attrName>ppt_x</p:attrName>
                                          <p:attrName>ppt_y</p:attrName>
                                        </p:attrNameLst>
                                      </p:cBhvr>
                                      <p:rCtr x="1" y="-1"/>
                                    </p:animMotion>
                                  </p:childTnLst>
                                </p:cTn>
                              </p:par>
                              <p:par>
                                <p:cTn id="80" presetID="1" presetClass="entr" presetSubtype="0" fill="hold" nodeType="withEffect">
                                  <p:stCondLst>
                                    <p:cond delay="1500"/>
                                  </p:stCondLst>
                                  <p:childTnLst>
                                    <p:set>
                                      <p:cBhvr>
                                        <p:cTn id="81" dur="1" fill="hold">
                                          <p:stCondLst>
                                            <p:cond delay="0"/>
                                          </p:stCondLst>
                                        </p:cTn>
                                        <p:tgtEl>
                                          <p:spTgt spid="99"/>
                                        </p:tgtEl>
                                        <p:attrNameLst>
                                          <p:attrName>style.visibility</p:attrName>
                                        </p:attrNameLst>
                                      </p:cBhvr>
                                      <p:to>
                                        <p:strVal val="visible"/>
                                      </p:to>
                                    </p:set>
                                  </p:childTnLst>
                                </p:cTn>
                              </p:par>
                              <p:par>
                                <p:cTn id="82" presetID="42" presetClass="path" presetSubtype="0" accel="50000" decel="50000" fill="hold" grpId="2" nodeType="withEffect">
                                  <p:stCondLst>
                                    <p:cond delay="2000"/>
                                  </p:stCondLst>
                                  <p:childTnLst>
                                    <p:animMotion origin="layout" path="M 0.21059 -0.2873 L 0.21059 0.24543 " pathEditMode="relative" rAng="0" ptsTypes="AA">
                                      <p:cBhvr>
                                        <p:cTn id="83" dur="1000" fill="hold"/>
                                        <p:tgtEl>
                                          <p:spTgt spid="84"/>
                                        </p:tgtEl>
                                        <p:attrNameLst>
                                          <p:attrName>ppt_x</p:attrName>
                                          <p:attrName>ppt_y</p:attrName>
                                        </p:attrNameLst>
                                      </p:cBhvr>
                                      <p:rCtr x="0" y="3"/>
                                    </p:animMotion>
                                  </p:childTnLst>
                                </p:cTn>
                              </p:par>
                              <p:par>
                                <p:cTn id="84" presetID="8" presetClass="emph" presetSubtype="0" fill="hold" grpId="3" nodeType="withEffect">
                                  <p:stCondLst>
                                    <p:cond delay="2000"/>
                                  </p:stCondLst>
                                  <p:childTnLst>
                                    <p:animRot by="-86400000">
                                      <p:cBhvr>
                                        <p:cTn id="85" dur="1000" fill="hold"/>
                                        <p:tgtEl>
                                          <p:spTgt spid="84"/>
                                        </p:tgtEl>
                                        <p:attrNameLst>
                                          <p:attrName>r</p:attrName>
                                        </p:attrNameLst>
                                      </p:cBhvr>
                                    </p:animRot>
                                  </p:childTnLst>
                                </p:cTn>
                              </p:par>
                              <p:par>
                                <p:cTn id="86" presetID="42" presetClass="path" presetSubtype="0" accel="50000" decel="50000" fill="hold" grpId="2" nodeType="withEffect">
                                  <p:stCondLst>
                                    <p:cond delay="2000"/>
                                  </p:stCondLst>
                                  <p:childTnLst>
                                    <p:animMotion origin="layout" path="M 0.21892 -0.26532 L 0.21892 0.24543 " pathEditMode="relative" rAng="0" ptsTypes="AA">
                                      <p:cBhvr>
                                        <p:cTn id="87" dur="1000" fill="hold"/>
                                        <p:tgtEl>
                                          <p:spTgt spid="85"/>
                                        </p:tgtEl>
                                        <p:attrNameLst>
                                          <p:attrName>ppt_x</p:attrName>
                                          <p:attrName>ppt_y</p:attrName>
                                        </p:attrNameLst>
                                      </p:cBhvr>
                                      <p:rCtr x="0" y="3"/>
                                    </p:animMotion>
                                  </p:childTnLst>
                                </p:cTn>
                              </p:par>
                              <p:par>
                                <p:cTn id="88" presetID="8" presetClass="emph" presetSubtype="0" fill="hold" grpId="3" nodeType="withEffect">
                                  <p:stCondLst>
                                    <p:cond delay="2000"/>
                                  </p:stCondLst>
                                  <p:childTnLst>
                                    <p:animRot by="-86400000">
                                      <p:cBhvr>
                                        <p:cTn id="89" dur="1000" fill="hold"/>
                                        <p:tgtEl>
                                          <p:spTgt spid="85"/>
                                        </p:tgtEl>
                                        <p:attrNameLst>
                                          <p:attrName>r</p:attrName>
                                        </p:attrNameLst>
                                      </p:cBhvr>
                                    </p:animRot>
                                  </p:childTnLst>
                                </p:cTn>
                              </p:par>
                            </p:childTnLst>
                          </p:cTn>
                        </p:par>
                        <p:par>
                          <p:cTn id="90" fill="hold">
                            <p:stCondLst>
                              <p:cond delay="3000"/>
                            </p:stCondLst>
                            <p:childTnLst>
                              <p:par>
                                <p:cTn id="91" presetID="63" presetClass="path" presetSubtype="0" accel="50000" decel="50000" fill="hold" grpId="2" nodeType="afterEffect">
                                  <p:stCondLst>
                                    <p:cond delay="0"/>
                                  </p:stCondLst>
                                  <p:childTnLst>
                                    <p:animMotion origin="layout" path="M 0.33541 0.26764 L 0.51041 0.26764 " pathEditMode="relative" rAng="0" ptsTypes="AA">
                                      <p:cBhvr>
                                        <p:cTn id="92" dur="1000" fill="hold"/>
                                        <p:tgtEl>
                                          <p:spTgt spid="78"/>
                                        </p:tgtEl>
                                        <p:attrNameLst>
                                          <p:attrName>ppt_x</p:attrName>
                                          <p:attrName>ppt_y</p:attrName>
                                        </p:attrNameLst>
                                      </p:cBhvr>
                                      <p:rCtr x="1" y="0"/>
                                    </p:animMotion>
                                  </p:childTnLst>
                                </p:cTn>
                              </p:par>
                              <p:par>
                                <p:cTn id="93" presetID="10" presetClass="exit" presetSubtype="0" fill="hold" grpId="3" nodeType="withEffect">
                                  <p:stCondLst>
                                    <p:cond delay="500"/>
                                  </p:stCondLst>
                                  <p:childTnLst>
                                    <p:animEffect transition="out" filter="fade">
                                      <p:cBhvr>
                                        <p:cTn id="94" dur="1000"/>
                                        <p:tgtEl>
                                          <p:spTgt spid="78"/>
                                        </p:tgtEl>
                                      </p:cBhvr>
                                    </p:animEffect>
                                    <p:set>
                                      <p:cBhvr>
                                        <p:cTn id="95" dur="1" fill="hold">
                                          <p:stCondLst>
                                            <p:cond delay="999"/>
                                          </p:stCondLst>
                                        </p:cTn>
                                        <p:tgtEl>
                                          <p:spTgt spid="78"/>
                                        </p:tgtEl>
                                        <p:attrNameLst>
                                          <p:attrName>style.visibility</p:attrName>
                                        </p:attrNameLst>
                                      </p:cBhvr>
                                      <p:to>
                                        <p:strVal val="hidden"/>
                                      </p:to>
                                    </p:set>
                                  </p:childTnLst>
                                </p:cTn>
                              </p:par>
                              <p:par>
                                <p:cTn id="96" presetID="63" presetClass="path" presetSubtype="0" accel="50000" decel="50000" fill="hold" grpId="2" nodeType="withEffect">
                                  <p:stCondLst>
                                    <p:cond delay="500"/>
                                  </p:stCondLst>
                                  <p:childTnLst>
                                    <p:animMotion origin="layout" path="M 0.33611 0.26463 L 0.53541 0.26532 " pathEditMode="relative" rAng="0" ptsTypes="AA">
                                      <p:cBhvr>
                                        <p:cTn id="97" dur="1000" fill="hold"/>
                                        <p:tgtEl>
                                          <p:spTgt spid="79"/>
                                        </p:tgtEl>
                                        <p:attrNameLst>
                                          <p:attrName>ppt_x</p:attrName>
                                          <p:attrName>ppt_y</p:attrName>
                                        </p:attrNameLst>
                                      </p:cBhvr>
                                      <p:rCtr x="1" y="0"/>
                                    </p:animMotion>
                                  </p:childTnLst>
                                </p:cTn>
                              </p:par>
                              <p:par>
                                <p:cTn id="98" presetID="10" presetClass="exit" presetSubtype="0" fill="hold" grpId="3" nodeType="withEffect">
                                  <p:stCondLst>
                                    <p:cond delay="1000"/>
                                  </p:stCondLst>
                                  <p:childTnLst>
                                    <p:animEffect transition="out" filter="fade">
                                      <p:cBhvr>
                                        <p:cTn id="99" dur="1000"/>
                                        <p:tgtEl>
                                          <p:spTgt spid="79"/>
                                        </p:tgtEl>
                                      </p:cBhvr>
                                    </p:animEffect>
                                    <p:set>
                                      <p:cBhvr>
                                        <p:cTn id="100" dur="1" fill="hold">
                                          <p:stCondLst>
                                            <p:cond delay="999"/>
                                          </p:stCondLst>
                                        </p:cTn>
                                        <p:tgtEl>
                                          <p:spTgt spid="79"/>
                                        </p:tgtEl>
                                        <p:attrNameLst>
                                          <p:attrName>style.visibility</p:attrName>
                                        </p:attrNameLst>
                                      </p:cBhvr>
                                      <p:to>
                                        <p:strVal val="hidden"/>
                                      </p:to>
                                    </p:set>
                                  </p:childTnLst>
                                </p:cTn>
                              </p:par>
                              <p:par>
                                <p:cTn id="101" presetID="1" presetClass="exit" presetSubtype="0" fill="hold" nodeType="withEffect">
                                  <p:stCondLst>
                                    <p:cond delay="1500"/>
                                  </p:stCondLst>
                                  <p:childTnLst>
                                    <p:set>
                                      <p:cBhvr>
                                        <p:cTn id="102" dur="1" fill="hold">
                                          <p:stCondLst>
                                            <p:cond delay="0"/>
                                          </p:stCondLst>
                                        </p:cTn>
                                        <p:tgtEl>
                                          <p:spTgt spid="99"/>
                                        </p:tgtEl>
                                        <p:attrNameLst>
                                          <p:attrName>style.visibility</p:attrName>
                                        </p:attrNameLst>
                                      </p:cBhvr>
                                      <p:to>
                                        <p:strVal val="hidden"/>
                                      </p:to>
                                    </p:set>
                                  </p:childTnLst>
                                </p:cTn>
                              </p:par>
                              <p:par>
                                <p:cTn id="103" presetID="63" presetClass="path" presetSubtype="0" accel="50000" decel="50000" fill="hold" grpId="2" nodeType="withEffect">
                                  <p:stCondLst>
                                    <p:cond delay="1000"/>
                                  </p:stCondLst>
                                  <p:childTnLst>
                                    <p:animMotion origin="layout" path="M 0.27864 0.08142 L 0.51041 0.08304 " pathEditMode="relative" rAng="0" ptsTypes="AA">
                                      <p:cBhvr>
                                        <p:cTn id="104" dur="1000" fill="hold"/>
                                        <p:tgtEl>
                                          <p:spTgt spid="80"/>
                                        </p:tgtEl>
                                        <p:attrNameLst>
                                          <p:attrName>ppt_x</p:attrName>
                                          <p:attrName>ppt_y</p:attrName>
                                        </p:attrNameLst>
                                      </p:cBhvr>
                                      <p:rCtr x="1" y="0"/>
                                    </p:animMotion>
                                  </p:childTnLst>
                                </p:cTn>
                              </p:par>
                              <p:par>
                                <p:cTn id="105" presetID="10" presetClass="exit" presetSubtype="0" fill="hold" grpId="3" nodeType="withEffect">
                                  <p:stCondLst>
                                    <p:cond delay="1500"/>
                                  </p:stCondLst>
                                  <p:childTnLst>
                                    <p:animEffect transition="out" filter="fade">
                                      <p:cBhvr>
                                        <p:cTn id="106" dur="1000"/>
                                        <p:tgtEl>
                                          <p:spTgt spid="80"/>
                                        </p:tgtEl>
                                      </p:cBhvr>
                                    </p:animEffect>
                                    <p:set>
                                      <p:cBhvr>
                                        <p:cTn id="107" dur="1" fill="hold">
                                          <p:stCondLst>
                                            <p:cond delay="999"/>
                                          </p:stCondLst>
                                        </p:cTn>
                                        <p:tgtEl>
                                          <p:spTgt spid="80"/>
                                        </p:tgtEl>
                                        <p:attrNameLst>
                                          <p:attrName>style.visibility</p:attrName>
                                        </p:attrNameLst>
                                      </p:cBhvr>
                                      <p:to>
                                        <p:strVal val="hidden"/>
                                      </p:to>
                                    </p:set>
                                  </p:childTnLst>
                                </p:cTn>
                              </p:par>
                              <p:par>
                                <p:cTn id="108" presetID="63" presetClass="path" presetSubtype="0" accel="50000" decel="50000" fill="hold" grpId="2" nodeType="withEffect">
                                  <p:stCondLst>
                                    <p:cond delay="1500"/>
                                  </p:stCondLst>
                                  <p:childTnLst>
                                    <p:animMotion origin="layout" path="M 0.28437 0.08304 L 0.53541 0.08258 " pathEditMode="relative" rAng="0" ptsTypes="AA">
                                      <p:cBhvr>
                                        <p:cTn id="109" dur="1000" fill="hold"/>
                                        <p:tgtEl>
                                          <p:spTgt spid="81"/>
                                        </p:tgtEl>
                                        <p:attrNameLst>
                                          <p:attrName>ppt_x</p:attrName>
                                          <p:attrName>ppt_y</p:attrName>
                                        </p:attrNameLst>
                                      </p:cBhvr>
                                      <p:rCtr x="1" y="0"/>
                                    </p:animMotion>
                                  </p:childTnLst>
                                </p:cTn>
                              </p:par>
                              <p:par>
                                <p:cTn id="110" presetID="10" presetClass="exit" presetSubtype="0" fill="hold" grpId="3" nodeType="withEffect">
                                  <p:stCondLst>
                                    <p:cond delay="1900"/>
                                  </p:stCondLst>
                                  <p:childTnLst>
                                    <p:animEffect transition="out" filter="fade">
                                      <p:cBhvr>
                                        <p:cTn id="111" dur="1000"/>
                                        <p:tgtEl>
                                          <p:spTgt spid="81"/>
                                        </p:tgtEl>
                                      </p:cBhvr>
                                    </p:animEffect>
                                    <p:set>
                                      <p:cBhvr>
                                        <p:cTn id="112" dur="1" fill="hold">
                                          <p:stCondLst>
                                            <p:cond delay="999"/>
                                          </p:stCondLst>
                                        </p:cTn>
                                        <p:tgtEl>
                                          <p:spTgt spid="81"/>
                                        </p:tgtEl>
                                        <p:attrNameLst>
                                          <p:attrName>style.visibility</p:attrName>
                                        </p:attrNameLst>
                                      </p:cBhvr>
                                      <p:to>
                                        <p:strVal val="hidden"/>
                                      </p:to>
                                    </p:set>
                                  </p:childTnLst>
                                </p:cTn>
                              </p:par>
                              <p:par>
                                <p:cTn id="113" presetID="63" presetClass="path" presetSubtype="0" accel="50000" decel="50000" fill="hold" grpId="2" nodeType="withEffect">
                                  <p:stCondLst>
                                    <p:cond delay="2000"/>
                                  </p:stCondLst>
                                  <p:childTnLst>
                                    <p:animMotion origin="layout" path="M 0.24253 -0.09877 L 0.51041 -0.09877 " pathEditMode="relative" rAng="0" ptsTypes="AA">
                                      <p:cBhvr>
                                        <p:cTn id="114" dur="1000" fill="hold"/>
                                        <p:tgtEl>
                                          <p:spTgt spid="82"/>
                                        </p:tgtEl>
                                        <p:attrNameLst>
                                          <p:attrName>ppt_x</p:attrName>
                                          <p:attrName>ppt_y</p:attrName>
                                        </p:attrNameLst>
                                      </p:cBhvr>
                                      <p:rCtr x="1" y="0"/>
                                    </p:animMotion>
                                  </p:childTnLst>
                                </p:cTn>
                              </p:par>
                              <p:par>
                                <p:cTn id="115" presetID="10" presetClass="exit" presetSubtype="0" fill="hold" grpId="3" nodeType="withEffect">
                                  <p:stCondLst>
                                    <p:cond delay="2500"/>
                                  </p:stCondLst>
                                  <p:childTnLst>
                                    <p:animEffect transition="out" filter="fade">
                                      <p:cBhvr>
                                        <p:cTn id="116" dur="1000"/>
                                        <p:tgtEl>
                                          <p:spTgt spid="82"/>
                                        </p:tgtEl>
                                      </p:cBhvr>
                                    </p:animEffect>
                                    <p:set>
                                      <p:cBhvr>
                                        <p:cTn id="117" dur="1" fill="hold">
                                          <p:stCondLst>
                                            <p:cond delay="999"/>
                                          </p:stCondLst>
                                        </p:cTn>
                                        <p:tgtEl>
                                          <p:spTgt spid="82"/>
                                        </p:tgtEl>
                                        <p:attrNameLst>
                                          <p:attrName>style.visibility</p:attrName>
                                        </p:attrNameLst>
                                      </p:cBhvr>
                                      <p:to>
                                        <p:strVal val="hidden"/>
                                      </p:to>
                                    </p:set>
                                  </p:childTnLst>
                                </p:cTn>
                              </p:par>
                              <p:par>
                                <p:cTn id="118" presetID="63" presetClass="path" presetSubtype="0" accel="50000" decel="50000" fill="hold" grpId="2" nodeType="withEffect">
                                  <p:stCondLst>
                                    <p:cond delay="2500"/>
                                  </p:stCondLst>
                                  <p:childTnLst>
                                    <p:animMotion origin="layout" path="M 0.25277 -0.09877 L 0.53541 -0.09877 " pathEditMode="relative" rAng="0" ptsTypes="AA">
                                      <p:cBhvr>
                                        <p:cTn id="119" dur="1000" fill="hold"/>
                                        <p:tgtEl>
                                          <p:spTgt spid="83"/>
                                        </p:tgtEl>
                                        <p:attrNameLst>
                                          <p:attrName>ppt_x</p:attrName>
                                          <p:attrName>ppt_y</p:attrName>
                                        </p:attrNameLst>
                                      </p:cBhvr>
                                      <p:rCtr x="1" y="0"/>
                                    </p:animMotion>
                                  </p:childTnLst>
                                </p:cTn>
                              </p:par>
                              <p:par>
                                <p:cTn id="120" presetID="10" presetClass="exit" presetSubtype="0" fill="hold" grpId="3" nodeType="withEffect">
                                  <p:stCondLst>
                                    <p:cond delay="3000"/>
                                  </p:stCondLst>
                                  <p:childTnLst>
                                    <p:animEffect transition="out" filter="fade">
                                      <p:cBhvr>
                                        <p:cTn id="121" dur="1000"/>
                                        <p:tgtEl>
                                          <p:spTgt spid="83"/>
                                        </p:tgtEl>
                                      </p:cBhvr>
                                    </p:animEffect>
                                    <p:set>
                                      <p:cBhvr>
                                        <p:cTn id="122" dur="1" fill="hold">
                                          <p:stCondLst>
                                            <p:cond delay="999"/>
                                          </p:stCondLst>
                                        </p:cTn>
                                        <p:tgtEl>
                                          <p:spTgt spid="8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4" presetClass="entr" presetSubtype="16" fill="hold" nodeType="click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box(in)">
                                      <p:cBhvr>
                                        <p:cTn id="127" dur="500"/>
                                        <p:tgtEl>
                                          <p:spTgt spid="5"/>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gtEl>
                                        <p:attrNameLst>
                                          <p:attrName>style.visibility</p:attrName>
                                        </p:attrNameLst>
                                      </p:cBhvr>
                                      <p:to>
                                        <p:strVal val="visible"/>
                                      </p:to>
                                    </p:set>
                                    <p:animEffect transition="in" filter="blinds(horizontal)">
                                      <p:cBhvr>
                                        <p:cTn id="132" dur="500"/>
                                        <p:tgtEl>
                                          <p:spTgt spid="3"/>
                                        </p:tgtEl>
                                      </p:cBhvr>
                                    </p:animEffect>
                                  </p:childTnLst>
                                </p:cTn>
                              </p:par>
                              <p:par>
                                <p:cTn id="133" presetID="0" presetClass="path" presetSubtype="0" accel="50000" decel="50000" fill="hold" grpId="4" nodeType="withEffect">
                                  <p:stCondLst>
                                    <p:cond delay="0"/>
                                  </p:stCondLst>
                                  <p:childTnLst>
                                    <p:animMotion origin="layout" path="M 0.00659 0.00116 C 0.02951 -0.03192 0.11319 -0.15174 0.14427 -0.19778 C 0.17534 -0.24381 0.18316 -0.26 0.19357 -0.27481 C 0.20399 -0.28961 0.20052 -0.28429 0.20694 -0.28614 C 0.21336 -0.28799 0.18142 -0.28614 0.23194 -0.28614 C 0.28246 -0.28614 0.45243 -0.28614 0.51041 -0.28614 " pathEditMode="relative" rAng="0" ptsTypes="aaaaaa">
                                      <p:cBhvr>
                                        <p:cTn id="134" dur="1500" fill="hold"/>
                                        <p:tgtEl>
                                          <p:spTgt spid="84"/>
                                        </p:tgtEl>
                                        <p:attrNameLst>
                                          <p:attrName>ppt_x</p:attrName>
                                          <p:attrName>ppt_y</p:attrName>
                                        </p:attrNameLst>
                                      </p:cBhvr>
                                      <p:rCtr x="3" y="-1"/>
                                    </p:animMotion>
                                  </p:childTnLst>
                                </p:cTn>
                              </p:par>
                              <p:par>
                                <p:cTn id="135" presetID="10" presetClass="exit" presetSubtype="0" fill="hold" grpId="5" nodeType="withEffect">
                                  <p:stCondLst>
                                    <p:cond delay="1000"/>
                                  </p:stCondLst>
                                  <p:childTnLst>
                                    <p:animEffect transition="out" filter="fade">
                                      <p:cBhvr>
                                        <p:cTn id="136" dur="1000"/>
                                        <p:tgtEl>
                                          <p:spTgt spid="84"/>
                                        </p:tgtEl>
                                      </p:cBhvr>
                                    </p:animEffect>
                                    <p:set>
                                      <p:cBhvr>
                                        <p:cTn id="137" dur="1" fill="hold">
                                          <p:stCondLst>
                                            <p:cond delay="999"/>
                                          </p:stCondLst>
                                        </p:cTn>
                                        <p:tgtEl>
                                          <p:spTgt spid="84"/>
                                        </p:tgtEl>
                                        <p:attrNameLst>
                                          <p:attrName>style.visibility</p:attrName>
                                        </p:attrNameLst>
                                      </p:cBhvr>
                                      <p:to>
                                        <p:strVal val="hidden"/>
                                      </p:to>
                                    </p:set>
                                  </p:childTnLst>
                                </p:cTn>
                              </p:par>
                              <p:par>
                                <p:cTn id="138" presetID="0" presetClass="path" presetSubtype="0" accel="50000" decel="50000" fill="hold" grpId="4" nodeType="withEffect">
                                  <p:stCondLst>
                                    <p:cond delay="500"/>
                                  </p:stCondLst>
                                  <p:childTnLst>
                                    <p:animMotion origin="layout" path="M 3.33333E-6 0.00625 C 0.01093 0.00717 0.02048 0.00787 0.02777 0.00463 C 0.03507 0.00139 0.02534 0.01226 0.0434 -0.01295 C 0.06146 -0.03817 0.10625 -0.10432 0.13611 -0.14619 C 0.16597 -0.18806 0.19896 -0.24219 0.22291 -0.26486 C 0.24687 -0.28753 0.22795 -0.2799 0.27951 -0.28267 C 0.33107 -0.28545 0.47986 -0.28221 0.53246 -0.28221 " pathEditMode="relative" rAng="0" ptsTypes="aaaaaaa">
                                      <p:cBhvr>
                                        <p:cTn id="139" dur="1500" fill="hold"/>
                                        <p:tgtEl>
                                          <p:spTgt spid="85"/>
                                        </p:tgtEl>
                                        <p:attrNameLst>
                                          <p:attrName>ppt_x</p:attrName>
                                          <p:attrName>ppt_y</p:attrName>
                                        </p:attrNameLst>
                                      </p:cBhvr>
                                      <p:rCtr x="3" y="-1"/>
                                    </p:animMotion>
                                  </p:childTnLst>
                                </p:cTn>
                              </p:par>
                              <p:par>
                                <p:cTn id="140" presetID="10" presetClass="exit" presetSubtype="0" fill="hold" grpId="5" nodeType="withEffect">
                                  <p:stCondLst>
                                    <p:cond delay="1500"/>
                                  </p:stCondLst>
                                  <p:childTnLst>
                                    <p:animEffect transition="out" filter="fade">
                                      <p:cBhvr>
                                        <p:cTn id="141" dur="1000"/>
                                        <p:tgtEl>
                                          <p:spTgt spid="85"/>
                                        </p:tgtEl>
                                      </p:cBhvr>
                                    </p:animEffect>
                                    <p:set>
                                      <p:cBhvr>
                                        <p:cTn id="142" dur="1" fill="hold">
                                          <p:stCondLst>
                                            <p:cond delay="9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8" grpId="3" animBg="1"/>
      <p:bldP spid="79" grpId="0" animBg="1"/>
      <p:bldP spid="79" grpId="1" animBg="1"/>
      <p:bldP spid="79" grpId="2" animBg="1"/>
      <p:bldP spid="79" grpId="3" animBg="1"/>
      <p:bldP spid="80" grpId="0" animBg="1"/>
      <p:bldP spid="80" grpId="1" animBg="1"/>
      <p:bldP spid="80" grpId="2" animBg="1"/>
      <p:bldP spid="80" grpId="3" animBg="1"/>
      <p:bldP spid="81" grpId="0" animBg="1"/>
      <p:bldP spid="81" grpId="1" animBg="1"/>
      <p:bldP spid="81" grpId="2" animBg="1"/>
      <p:bldP spid="81" grpId="3" animBg="1"/>
      <p:bldP spid="82" grpId="0" animBg="1"/>
      <p:bldP spid="82" grpId="1" animBg="1"/>
      <p:bldP spid="82" grpId="2" animBg="1"/>
      <p:bldP spid="82" grpId="3" animBg="1"/>
      <p:bldP spid="83" grpId="0" animBg="1"/>
      <p:bldP spid="83" grpId="1" animBg="1"/>
      <p:bldP spid="83" grpId="2" animBg="1"/>
      <p:bldP spid="83" grpId="3" animBg="1"/>
      <p:bldP spid="84" grpId="0" animBg="1"/>
      <p:bldP spid="84" grpId="1" animBg="1"/>
      <p:bldP spid="84" grpId="2" animBg="1"/>
      <p:bldP spid="84" grpId="3" animBg="1"/>
      <p:bldP spid="84" grpId="4" animBg="1"/>
      <p:bldP spid="84" grpId="5" animBg="1"/>
      <p:bldP spid="85" grpId="0" animBg="1"/>
      <p:bldP spid="85" grpId="1" animBg="1"/>
      <p:bldP spid="85" grpId="2" animBg="1"/>
      <p:bldP spid="85" grpId="3" animBg="1"/>
      <p:bldP spid="85" grpId="4" animBg="1"/>
      <p:bldP spid="85" grpId="5" animBg="1"/>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46485" y="8930"/>
            <a:ext cx="8393906" cy="1714500"/>
          </a:xfrm>
          <a:ln/>
        </p:spPr>
        <p:txBody>
          <a:bodyPr/>
          <a:lstStyle/>
          <a:p>
            <a:r>
              <a:rPr lang="en-US"/>
              <a:t>Applications Sensitive to</a:t>
            </a:r>
            <a:br>
              <a:rPr lang="en-US"/>
            </a:br>
            <a:r>
              <a:rPr lang="en-US"/>
              <a:t>200ms TCP Timeouts</a:t>
            </a:r>
          </a:p>
        </p:txBody>
      </p:sp>
      <p:sp>
        <p:nvSpPr>
          <p:cNvPr id="22530" name="Rectangle 2"/>
          <p:cNvSpPr>
            <a:spLocks noGrp="1" noChangeArrowheads="1"/>
          </p:cNvSpPr>
          <p:nvPr>
            <p:ph type="body" idx="1"/>
          </p:nvPr>
        </p:nvSpPr>
        <p:spPr>
          <a:xfrm>
            <a:off x="258961" y="1946672"/>
            <a:ext cx="9161859" cy="4018359"/>
          </a:xfrm>
          <a:ln/>
        </p:spPr>
        <p:txBody>
          <a:bodyPr/>
          <a:lstStyle/>
          <a:p>
            <a:pPr marL="625056"/>
            <a:r>
              <a:rPr lang="ja-JP" altLang="en-US" dirty="0">
                <a:solidFill>
                  <a:srgbClr val="676767"/>
                </a:solidFill>
                <a:latin typeface="Calibri"/>
              </a:rPr>
              <a:t>“</a:t>
            </a:r>
            <a:r>
              <a:rPr lang="en-US" dirty="0">
                <a:solidFill>
                  <a:srgbClr val="676767"/>
                </a:solidFill>
              </a:rPr>
              <a:t>Drive-</a:t>
            </a:r>
            <a:r>
              <a:rPr lang="en-US" dirty="0" err="1">
                <a:solidFill>
                  <a:srgbClr val="676767"/>
                </a:solidFill>
              </a:rPr>
              <a:t>bys</a:t>
            </a:r>
            <a:r>
              <a:rPr lang="ja-JP" altLang="en-US" dirty="0">
                <a:solidFill>
                  <a:srgbClr val="676767"/>
                </a:solidFill>
                <a:latin typeface="Calibri"/>
              </a:rPr>
              <a:t>”</a:t>
            </a:r>
            <a:r>
              <a:rPr lang="en-US" dirty="0">
                <a:solidFill>
                  <a:srgbClr val="676767"/>
                </a:solidFill>
              </a:rPr>
              <a:t> affecting single-flow request/response</a:t>
            </a:r>
          </a:p>
          <a:p>
            <a:pPr marL="625056"/>
            <a:r>
              <a:rPr lang="en-US" dirty="0"/>
              <a:t>Barrier-Sync workloads</a:t>
            </a:r>
          </a:p>
          <a:p>
            <a:pPr marL="937584" lvl="1"/>
            <a:r>
              <a:rPr lang="en-US" dirty="0"/>
              <a:t>Parallel cluster </a:t>
            </a:r>
            <a:r>
              <a:rPr lang="en-US" dirty="0" err="1"/>
              <a:t>filesystems</a:t>
            </a:r>
            <a:r>
              <a:rPr lang="en-US" dirty="0"/>
              <a:t> (</a:t>
            </a:r>
            <a:r>
              <a:rPr lang="en-US" dirty="0" err="1"/>
              <a:t>Incast</a:t>
            </a:r>
            <a:r>
              <a:rPr lang="en-US" dirty="0"/>
              <a:t> workloads) </a:t>
            </a:r>
          </a:p>
          <a:p>
            <a:pPr marL="937584" lvl="1"/>
            <a:r>
              <a:rPr lang="en-US" dirty="0"/>
              <a:t>Massive multi-server queries </a:t>
            </a:r>
            <a:endParaRPr lang="en-US" dirty="0" smtClean="0"/>
          </a:p>
          <a:p>
            <a:pPr marL="1337634" lvl="2"/>
            <a:r>
              <a:rPr lang="en-US" dirty="0" smtClean="0"/>
              <a:t>Latency-sensitive, customer-facing</a:t>
            </a:r>
            <a:endParaRPr lang="en-US" dirty="0"/>
          </a:p>
        </p:txBody>
      </p:sp>
      <p:sp>
        <p:nvSpPr>
          <p:cNvPr id="22531"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F2D08413-AC65-BF4D-84CB-5B579C7DBBB1}" type="slidenum">
              <a:rPr lang="en-US" sz="1300">
                <a:cs typeface="Gill Sans" charset="0"/>
              </a:rPr>
              <a:pPr algn="ctr"/>
              <a:t>17</a:t>
            </a:fld>
            <a:endParaRPr lang="en-US" sz="1300">
              <a:cs typeface="Gill Sans" charset="0"/>
            </a:endParaRPr>
          </a:p>
        </p:txBody>
      </p:sp>
      <p:sp>
        <p:nvSpPr>
          <p:cNvPr id="2" name="TextBox 1"/>
          <p:cNvSpPr txBox="1"/>
          <p:nvPr/>
        </p:nvSpPr>
        <p:spPr>
          <a:xfrm>
            <a:off x="446485" y="5147710"/>
            <a:ext cx="8393906" cy="1477328"/>
          </a:xfrm>
          <a:prstGeom prst="rect">
            <a:avLst/>
          </a:prstGeom>
          <a:noFill/>
        </p:spPr>
        <p:txBody>
          <a:bodyPr wrap="square" rtlCol="0">
            <a:spAutoFit/>
          </a:bodyPr>
          <a:lstStyle/>
          <a:p>
            <a:r>
              <a:rPr lang="en-US" dirty="0" smtClean="0"/>
              <a:t>The </a:t>
            </a:r>
            <a:r>
              <a:rPr lang="en-US" b="1" i="1" dirty="0"/>
              <a:t>l</a:t>
            </a:r>
            <a:r>
              <a:rPr lang="en-US" b="1" i="1" dirty="0" smtClean="0"/>
              <a:t>ast result delivered</a:t>
            </a:r>
            <a:r>
              <a:rPr lang="en-US" dirty="0" smtClean="0"/>
              <a:t> is referred to as a </a:t>
            </a:r>
            <a:r>
              <a:rPr lang="en-US" b="1" i="1" dirty="0" smtClean="0"/>
              <a:t>straggler</a:t>
            </a:r>
            <a:r>
              <a:rPr lang="en-US" i="1" dirty="0" smtClean="0"/>
              <a:t>.</a:t>
            </a:r>
          </a:p>
          <a:p>
            <a:endParaRPr lang="en-US" dirty="0"/>
          </a:p>
          <a:p>
            <a:r>
              <a:rPr lang="en-US" dirty="0" smtClean="0"/>
              <a:t>Stragglers can be caused by one off (drive-by) events but also by </a:t>
            </a:r>
            <a:r>
              <a:rPr lang="en-US" dirty="0" err="1" smtClean="0"/>
              <a:t>incast</a:t>
            </a:r>
            <a:r>
              <a:rPr lang="en-US" dirty="0" smtClean="0"/>
              <a:t> congestion which may occur for every map-reduce or database record retrieve or distributed </a:t>
            </a:r>
            <a:r>
              <a:rPr lang="en-US" dirty="0" err="1" smtClean="0"/>
              <a:t>filesystem</a:t>
            </a:r>
            <a:r>
              <a:rPr lang="en-US" dirty="0" smtClean="0"/>
              <a:t> read….</a:t>
            </a:r>
            <a:endParaRPr lang="en-US" dirty="0"/>
          </a:p>
        </p:txBody>
      </p:sp>
      <p:sp>
        <p:nvSpPr>
          <p:cNvPr id="3" name="Slide Number Placeholder 2"/>
          <p:cNvSpPr>
            <a:spLocks noGrp="1"/>
          </p:cNvSpPr>
          <p:nvPr>
            <p:ph type="sldNum" sz="quarter" idx="12"/>
          </p:nvPr>
        </p:nvSpPr>
        <p:spPr/>
        <p:txBody>
          <a:bodyPr/>
          <a:lstStyle/>
          <a:p>
            <a:fld id="{7E36F65A-AA6A-2742-B31A-5123DCD351C6}" type="slidenum">
              <a:rPr lang="en-US" smtClean="0"/>
              <a:t>17</a:t>
            </a:fld>
            <a:endParaRPr lang="en-US"/>
          </a:p>
        </p:txBody>
      </p:sp>
    </p:spTree>
    <p:extLst>
      <p:ext uri="{BB962C8B-B14F-4D97-AF65-F5344CB8AC3E}">
        <p14:creationId xmlns:p14="http://schemas.microsoft.com/office/powerpoint/2010/main" val="244958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457200" y="76200"/>
            <a:ext cx="8229600" cy="1143000"/>
          </a:xfrm>
        </p:spPr>
        <p:txBody>
          <a:bodyPr/>
          <a:lstStyle/>
          <a:p>
            <a:r>
              <a:rPr lang="en-US" smtClean="0"/>
              <a:t>Incast Really Happens</a:t>
            </a:r>
          </a:p>
        </p:txBody>
      </p:sp>
      <p:sp>
        <p:nvSpPr>
          <p:cNvPr id="7" name="Content Placeholder 4"/>
          <p:cNvSpPr>
            <a:spLocks noGrp="1"/>
          </p:cNvSpPr>
          <p:nvPr>
            <p:ph idx="1"/>
          </p:nvPr>
        </p:nvSpPr>
        <p:spPr>
          <a:xfrm>
            <a:off x="533400" y="5410200"/>
            <a:ext cx="8686800" cy="1066800"/>
          </a:xfrm>
        </p:spPr>
        <p:txBody>
          <a:bodyPr>
            <a:normAutofit lnSpcReduction="10000"/>
          </a:bodyPr>
          <a:lstStyle/>
          <a:p>
            <a:r>
              <a:rPr lang="en-US" smtClean="0"/>
              <a:t>Requests are jittered over 10ms window.</a:t>
            </a:r>
          </a:p>
          <a:p>
            <a:r>
              <a:rPr lang="en-US" smtClean="0"/>
              <a:t>Jittering switched off around 8:30 am.</a:t>
            </a:r>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endParaRPr lang="en-US" smtClean="0"/>
          </a:p>
          <a:p>
            <a:pPr lvl="1">
              <a:buFont typeface="Arial" charset="0"/>
              <a:buNone/>
            </a:pPr>
            <a:endParaRPr lang="en-US" smtClean="0"/>
          </a:p>
        </p:txBody>
      </p:sp>
      <p:sp>
        <p:nvSpPr>
          <p:cNvPr id="8" name="Slide Number Placeholder 7"/>
          <p:cNvSpPr>
            <a:spLocks noGrp="1"/>
          </p:cNvSpPr>
          <p:nvPr>
            <p:ph type="sldNum" sz="quarter" idx="12"/>
          </p:nvPr>
        </p:nvSpPr>
        <p:spPr/>
        <p:txBody>
          <a:bodyPr/>
          <a:lstStyle/>
          <a:p>
            <a:pPr>
              <a:defRPr/>
            </a:pPr>
            <a:fld id="{EBA4300B-A4CB-4772-A4D7-48C626844D57}" type="slidenum">
              <a:rPr lang="en-US"/>
              <a:pPr>
                <a:defRPr/>
              </a:pPr>
              <a:t>18</a:t>
            </a:fld>
            <a:endParaRPr lang="en-US"/>
          </a:p>
        </p:txBody>
      </p:sp>
      <p:pic>
        <p:nvPicPr>
          <p:cNvPr id="12293" name="Picture 292" descr="indexserve-jitter-labeled.pdf"/>
          <p:cNvPicPr>
            <a:picLocks noChangeAspect="1"/>
          </p:cNvPicPr>
          <p:nvPr/>
        </p:nvPicPr>
        <p:blipFill>
          <a:blip r:embed="rId4" cstate="print"/>
          <a:srcRect/>
          <a:stretch>
            <a:fillRect/>
          </a:stretch>
        </p:blipFill>
        <p:spPr bwMode="auto">
          <a:xfrm>
            <a:off x="804863" y="1371600"/>
            <a:ext cx="7424737" cy="3810000"/>
          </a:xfrm>
          <a:prstGeom prst="rect">
            <a:avLst/>
          </a:prstGeom>
          <a:noFill/>
          <a:ln w="9525">
            <a:noFill/>
            <a:miter lim="800000"/>
            <a:headEnd/>
            <a:tailEnd/>
          </a:ln>
        </p:spPr>
      </p:pic>
      <p:sp useBgFill="1">
        <p:nvSpPr>
          <p:cNvPr id="14" name="Rounded Rectangle 13"/>
          <p:cNvSpPr/>
          <p:nvPr/>
        </p:nvSpPr>
        <p:spPr>
          <a:xfrm>
            <a:off x="533400" y="5486400"/>
            <a:ext cx="8077200" cy="838200"/>
          </a:xfrm>
          <a:prstGeom prst="roundRect">
            <a:avLst/>
          </a:prstGeom>
          <a:ln w="63500" cap="flat" cmpd="sng" algn="ctr">
            <a:noFill/>
            <a:prstDash val="solid"/>
          </a:ln>
          <a:effectLst>
            <a:innerShdw blurRad="215900">
              <a:prstClr val="black"/>
            </a:innerShdw>
          </a:effectLst>
          <a:scene3d>
            <a:camera prst="orthographicFront">
              <a:rot lat="0" lon="0" rev="0"/>
            </a:camera>
            <a:lightRig rig="threePt" dir="tl"/>
          </a:scene3d>
          <a:sp3d prstMaterial="matte"/>
        </p:spPr>
        <p:txBody>
          <a:bodyPr anchor="ctr"/>
          <a:lstStyle/>
          <a:p>
            <a:pPr marL="342900" indent="-342900" algn="ctr" eaLnBrk="0" hangingPunct="0">
              <a:spcBef>
                <a:spcPct val="20000"/>
              </a:spcBef>
              <a:defRPr/>
            </a:pPr>
            <a:r>
              <a:rPr lang="en-US" sz="2800" b="1" dirty="0">
                <a:solidFill>
                  <a:srgbClr val="FF0000"/>
                </a:solidFill>
                <a:latin typeface="+mn-lt"/>
                <a:ea typeface="ＭＳ Ｐゴシック" charset="-128"/>
                <a:cs typeface="Calibri"/>
              </a:rPr>
              <a:t>Jittering trades off median against high percentiles.</a:t>
            </a:r>
          </a:p>
        </p:txBody>
      </p:sp>
      <p:sp useBgFill="1">
        <p:nvSpPr>
          <p:cNvPr id="6" name="Rounded Rectangle 5"/>
          <p:cNvSpPr/>
          <p:nvPr/>
        </p:nvSpPr>
        <p:spPr>
          <a:xfrm>
            <a:off x="2057400" y="5472288"/>
            <a:ext cx="5410200" cy="852312"/>
          </a:xfrm>
          <a:prstGeom prst="roundRect">
            <a:avLst/>
          </a:prstGeom>
          <a:ln w="63500" cap="flat" cmpd="sng" algn="ctr">
            <a:noFill/>
            <a:prstDash val="solid"/>
          </a:ln>
          <a:effectLst>
            <a:innerShdw blurRad="215900">
              <a:prstClr val="black"/>
            </a:innerShdw>
          </a:effectLst>
          <a:scene3d>
            <a:camera prst="orthographicFront">
              <a:rot lat="0" lon="0" rev="0"/>
            </a:camera>
            <a:lightRig rig="threePt" dir="tl"/>
          </a:scene3d>
          <a:sp3d prstMaterial="plastic"/>
        </p:spPr>
        <p:txBody>
          <a:bodyPr anchor="ctr"/>
          <a:lstStyle/>
          <a:p>
            <a:pPr marL="342900" indent="-342900" algn="ctr" eaLnBrk="0" hangingPunct="0">
              <a:spcBef>
                <a:spcPct val="20000"/>
              </a:spcBef>
              <a:defRPr/>
            </a:pPr>
            <a:r>
              <a:rPr lang="en-US" sz="2800" b="1" dirty="0">
                <a:solidFill>
                  <a:srgbClr val="FF0000"/>
                </a:solidFill>
                <a:latin typeface="+mn-lt"/>
                <a:ea typeface="ＭＳ Ｐゴシック" charset="-128"/>
                <a:cs typeface="Calibri"/>
              </a:rPr>
              <a:t>99.9</a:t>
            </a:r>
            <a:r>
              <a:rPr lang="en-US" sz="2800" b="1" baseline="30000" dirty="0">
                <a:solidFill>
                  <a:srgbClr val="FF0000"/>
                </a:solidFill>
                <a:latin typeface="+mn-lt"/>
                <a:ea typeface="ＭＳ Ｐゴシック" charset="-128"/>
                <a:cs typeface="Calibri"/>
              </a:rPr>
              <a:t>th</a:t>
            </a:r>
            <a:r>
              <a:rPr lang="en-US" sz="2800" b="1" dirty="0">
                <a:solidFill>
                  <a:srgbClr val="FF0000"/>
                </a:solidFill>
                <a:latin typeface="+mn-lt"/>
                <a:ea typeface="ＭＳ Ｐゴシック" charset="-128"/>
                <a:cs typeface="Calibri"/>
              </a:rPr>
              <a:t> percentile is being tracked.</a:t>
            </a:r>
          </a:p>
        </p:txBody>
      </p:sp>
      <p:sp>
        <p:nvSpPr>
          <p:cNvPr id="12300" name="TextBox 8"/>
          <p:cNvSpPr txBox="1">
            <a:spLocks noChangeArrowheads="1"/>
          </p:cNvSpPr>
          <p:nvPr/>
        </p:nvSpPr>
        <p:spPr bwMode="auto">
          <a:xfrm rot="-5400000">
            <a:off x="-1606550" y="2886075"/>
            <a:ext cx="4191000" cy="400050"/>
          </a:xfrm>
          <a:prstGeom prst="rect">
            <a:avLst/>
          </a:prstGeom>
          <a:noFill/>
          <a:ln w="9525">
            <a:noFill/>
            <a:miter lim="800000"/>
            <a:headEnd/>
            <a:tailEnd/>
          </a:ln>
        </p:spPr>
        <p:txBody>
          <a:bodyPr>
            <a:spAutoFit/>
          </a:bodyPr>
          <a:lstStyle/>
          <a:p>
            <a:r>
              <a:rPr lang="en-US" sz="2000" b="1"/>
              <a:t>MLA Query Completion Time (ms)</a:t>
            </a:r>
          </a:p>
        </p:txBody>
      </p:sp>
      <p:sp>
        <p:nvSpPr>
          <p:cNvPr id="17" name="Oval 16"/>
          <p:cNvSpPr/>
          <p:nvPr/>
        </p:nvSpPr>
        <p:spPr>
          <a:xfrm>
            <a:off x="5410200" y="3810000"/>
            <a:ext cx="1676400" cy="1219200"/>
          </a:xfrm>
          <a:prstGeom prst="ellipse">
            <a:avLst/>
          </a:prstGeom>
          <a:solidFill>
            <a:schemeClr val="accent3">
              <a:lumMod val="20000"/>
              <a:lumOff val="80000"/>
              <a:alpha val="0"/>
            </a:schemeClr>
          </a:solidFill>
          <a:ln w="38100">
            <a:solidFill>
              <a:srgbClr val="0000CC"/>
            </a:solidFill>
          </a:ln>
          <a:effectLst>
            <a:innerShdw blurRad="114300">
              <a:prstClr val="black"/>
            </a:innerShdw>
          </a:effectLst>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6090387" y="1371600"/>
            <a:ext cx="2520213" cy="369332"/>
          </a:xfrm>
          <a:prstGeom prst="rect">
            <a:avLst/>
          </a:prstGeom>
          <a:noFill/>
        </p:spPr>
        <p:txBody>
          <a:bodyPr wrap="square" rtlCol="0">
            <a:spAutoFit/>
          </a:bodyPr>
          <a:lstStyle/>
          <a:p>
            <a:r>
              <a:rPr lang="en-US" b="1" i="1" dirty="0" smtClean="0"/>
              <a:t>STRAGGLERS</a:t>
            </a:r>
            <a:endParaRPr lang="en-US" b="1" i="1" dirty="0"/>
          </a:p>
        </p:txBody>
      </p:sp>
      <p:cxnSp>
        <p:nvCxnSpPr>
          <p:cNvPr id="4" name="Straight Arrow Connector 3"/>
          <p:cNvCxnSpPr/>
          <p:nvPr/>
        </p:nvCxnSpPr>
        <p:spPr>
          <a:xfrm flipH="1">
            <a:off x="6553200" y="1740932"/>
            <a:ext cx="441605" cy="6934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48343827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xEl>
                                              <p:pRg st="12" end="12"/>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1" name="Group 3"/>
          <p:cNvGrpSpPr>
            <a:grpSpLocks/>
          </p:cNvGrpSpPr>
          <p:nvPr/>
        </p:nvGrpSpPr>
        <p:grpSpPr bwMode="auto">
          <a:xfrm>
            <a:off x="6245201" y="1618506"/>
            <a:ext cx="1175370" cy="4000500"/>
            <a:chOff x="0" y="0"/>
            <a:chExt cx="1053" cy="3584"/>
          </a:xfrm>
        </p:grpSpPr>
        <p:sp>
          <p:nvSpPr>
            <p:cNvPr id="27649" name="AutoShape 1"/>
            <p:cNvSpPr>
              <a:spLocks/>
            </p:cNvSpPr>
            <p:nvPr/>
          </p:nvSpPr>
          <p:spPr bwMode="auto">
            <a:xfrm>
              <a:off x="0" y="0"/>
              <a:ext cx="1053" cy="3584"/>
            </a:xfrm>
            <a:prstGeom prst="roundRect">
              <a:avLst>
                <a:gd name="adj" fmla="val 11718"/>
              </a:avLst>
            </a:prstGeom>
            <a:solidFill>
              <a:srgbClr val="00CC99">
                <a:alpha val="0"/>
              </a:srgbClr>
            </a:solidFill>
            <a:ln w="25400" cap="flat">
              <a:solidFill>
                <a:srgbClr val="00956F"/>
              </a:solidFill>
              <a:prstDash val="solid"/>
              <a:round/>
              <a:headEnd type="none" w="med" len="med"/>
              <a:tailEnd type="none" w="med" len="med"/>
            </a:ln>
          </p:spPr>
          <p:txBody>
            <a:bodyPr lIns="0" tIns="0" rIns="0" bIns="0"/>
            <a:lstStyle/>
            <a:p>
              <a:endParaRPr lang="en-US"/>
            </a:p>
          </p:txBody>
        </p:sp>
        <p:sp>
          <p:nvSpPr>
            <p:cNvPr id="27650" name="Rectangle 2"/>
            <p:cNvSpPr>
              <a:spLocks/>
            </p:cNvSpPr>
            <p:nvPr/>
          </p:nvSpPr>
          <p:spPr bwMode="auto">
            <a:xfrm>
              <a:off x="50" y="1572"/>
              <a:ext cx="95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27652" name="Rectangle 4"/>
          <p:cNvSpPr>
            <a:spLocks noGrp="1" noChangeArrowheads="1"/>
          </p:cNvSpPr>
          <p:nvPr>
            <p:ph type="title"/>
          </p:nvPr>
        </p:nvSpPr>
        <p:spPr>
          <a:xfrm>
            <a:off x="892969" y="-178594"/>
            <a:ext cx="7358063" cy="1714500"/>
          </a:xfrm>
          <a:ln/>
        </p:spPr>
        <p:txBody>
          <a:bodyPr/>
          <a:lstStyle/>
          <a:p>
            <a:r>
              <a:rPr lang="en-US" sz="4500"/>
              <a:t>The Incast Workload</a:t>
            </a:r>
          </a:p>
        </p:txBody>
      </p:sp>
      <p:pic>
        <p:nvPicPr>
          <p:cNvPr id="27653"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19" y="2985864"/>
            <a:ext cx="1242342"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808" y="1813844"/>
            <a:ext cx="1415355"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805" y="2824013"/>
            <a:ext cx="1414240"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6"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826" y="3833068"/>
            <a:ext cx="1414240" cy="58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7"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826" y="4919143"/>
            <a:ext cx="1414240"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8"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069" y="3125391"/>
            <a:ext cx="1316013" cy="56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59" name="Rectangle 11"/>
          <p:cNvSpPr>
            <a:spLocks/>
          </p:cNvSpPr>
          <p:nvPr/>
        </p:nvSpPr>
        <p:spPr bwMode="auto">
          <a:xfrm>
            <a:off x="737816" y="4095289"/>
            <a:ext cx="5424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Client</a:t>
            </a:r>
          </a:p>
        </p:txBody>
      </p:sp>
      <p:sp>
        <p:nvSpPr>
          <p:cNvPr id="27660" name="Rectangle 12"/>
          <p:cNvSpPr>
            <a:spLocks/>
          </p:cNvSpPr>
          <p:nvPr/>
        </p:nvSpPr>
        <p:spPr bwMode="auto">
          <a:xfrm>
            <a:off x="2762623" y="4103102"/>
            <a:ext cx="620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Switch</a:t>
            </a:r>
          </a:p>
        </p:txBody>
      </p:sp>
      <p:sp>
        <p:nvSpPr>
          <p:cNvPr id="27661" name="Rectangle 13"/>
          <p:cNvSpPr>
            <a:spLocks/>
          </p:cNvSpPr>
          <p:nvPr/>
        </p:nvSpPr>
        <p:spPr bwMode="auto">
          <a:xfrm>
            <a:off x="4065240" y="5809789"/>
            <a:ext cx="14631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Storage Servers</a:t>
            </a:r>
          </a:p>
        </p:txBody>
      </p:sp>
      <p:grpSp>
        <p:nvGrpSpPr>
          <p:cNvPr id="27664" name="Group 16"/>
          <p:cNvGrpSpPr>
            <a:grpSpLocks/>
          </p:cNvGrpSpPr>
          <p:nvPr/>
        </p:nvGrpSpPr>
        <p:grpSpPr bwMode="auto">
          <a:xfrm>
            <a:off x="923107" y="2344043"/>
            <a:ext cx="303609" cy="294680"/>
            <a:chOff x="0" y="0"/>
            <a:chExt cx="272" cy="264"/>
          </a:xfrm>
        </p:grpSpPr>
        <p:sp>
          <p:nvSpPr>
            <p:cNvPr id="27662" name="AutoShape 14"/>
            <p:cNvSpPr>
              <a:spLocks/>
            </p:cNvSpPr>
            <p:nvPr/>
          </p:nvSpPr>
          <p:spPr bwMode="auto">
            <a:xfrm>
              <a:off x="0" y="33"/>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7663" name="Rectangle 15"/>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7667" name="Group 19"/>
          <p:cNvGrpSpPr>
            <a:grpSpLocks/>
          </p:cNvGrpSpPr>
          <p:nvPr/>
        </p:nvGrpSpPr>
        <p:grpSpPr bwMode="auto">
          <a:xfrm>
            <a:off x="1076028" y="2495848"/>
            <a:ext cx="303609" cy="294680"/>
            <a:chOff x="0" y="0"/>
            <a:chExt cx="272" cy="264"/>
          </a:xfrm>
        </p:grpSpPr>
        <p:sp>
          <p:nvSpPr>
            <p:cNvPr id="27665" name="AutoShape 17"/>
            <p:cNvSpPr>
              <a:spLocks/>
            </p:cNvSpPr>
            <p:nvPr/>
          </p:nvSpPr>
          <p:spPr bwMode="auto">
            <a:xfrm>
              <a:off x="0" y="33"/>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7666" name="Rectangle 18"/>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7670" name="Group 22"/>
          <p:cNvGrpSpPr>
            <a:grpSpLocks/>
          </p:cNvGrpSpPr>
          <p:nvPr/>
        </p:nvGrpSpPr>
        <p:grpSpPr bwMode="auto">
          <a:xfrm>
            <a:off x="1227832" y="2656582"/>
            <a:ext cx="303609" cy="294680"/>
            <a:chOff x="0" y="0"/>
            <a:chExt cx="272" cy="264"/>
          </a:xfrm>
        </p:grpSpPr>
        <p:sp>
          <p:nvSpPr>
            <p:cNvPr id="27668" name="AutoShape 20"/>
            <p:cNvSpPr>
              <a:spLocks/>
            </p:cNvSpPr>
            <p:nvPr/>
          </p:nvSpPr>
          <p:spPr bwMode="auto">
            <a:xfrm>
              <a:off x="0" y="26"/>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7669" name="Rectangle 21"/>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7673" name="Group 25"/>
          <p:cNvGrpSpPr>
            <a:grpSpLocks/>
          </p:cNvGrpSpPr>
          <p:nvPr/>
        </p:nvGrpSpPr>
        <p:grpSpPr bwMode="auto">
          <a:xfrm>
            <a:off x="1380753" y="2808387"/>
            <a:ext cx="303609" cy="294680"/>
            <a:chOff x="0" y="0"/>
            <a:chExt cx="272" cy="264"/>
          </a:xfrm>
        </p:grpSpPr>
        <p:sp>
          <p:nvSpPr>
            <p:cNvPr id="27671" name="AutoShape 23"/>
            <p:cNvSpPr>
              <a:spLocks/>
            </p:cNvSpPr>
            <p:nvPr/>
          </p:nvSpPr>
          <p:spPr bwMode="auto">
            <a:xfrm>
              <a:off x="0" y="26"/>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7672" name="Rectangle 24"/>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7676" name="Group 28"/>
          <p:cNvGrpSpPr>
            <a:grpSpLocks/>
          </p:cNvGrpSpPr>
          <p:nvPr/>
        </p:nvGrpSpPr>
        <p:grpSpPr bwMode="auto">
          <a:xfrm>
            <a:off x="6467326" y="1855143"/>
            <a:ext cx="741164" cy="295796"/>
            <a:chOff x="0" y="0"/>
            <a:chExt cx="664" cy="265"/>
          </a:xfrm>
        </p:grpSpPr>
        <p:sp>
          <p:nvSpPr>
            <p:cNvPr id="27674" name="AutoShape 26"/>
            <p:cNvSpPr>
              <a:spLocks/>
            </p:cNvSpPr>
            <p:nvPr/>
          </p:nvSpPr>
          <p:spPr bwMode="auto">
            <a:xfrm>
              <a:off x="0" y="1"/>
              <a:ext cx="664" cy="264"/>
            </a:xfrm>
            <a:prstGeom prst="roundRect">
              <a:avLst>
                <a:gd name="adj" fmla="val 11616"/>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675" name="Rectangle 27"/>
            <p:cNvSpPr>
              <a:spLocks/>
            </p:cNvSpPr>
            <p:nvPr/>
          </p:nvSpPr>
          <p:spPr bwMode="auto">
            <a:xfrm>
              <a:off x="13"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1</a:t>
              </a:r>
            </a:p>
          </p:txBody>
        </p:sp>
      </p:grpSp>
      <p:grpSp>
        <p:nvGrpSpPr>
          <p:cNvPr id="27679" name="Group 31"/>
          <p:cNvGrpSpPr>
            <a:grpSpLocks/>
          </p:cNvGrpSpPr>
          <p:nvPr/>
        </p:nvGrpSpPr>
        <p:grpSpPr bwMode="auto">
          <a:xfrm>
            <a:off x="6467326" y="2872011"/>
            <a:ext cx="727770" cy="294680"/>
            <a:chOff x="0" y="0"/>
            <a:chExt cx="652" cy="264"/>
          </a:xfrm>
        </p:grpSpPr>
        <p:sp>
          <p:nvSpPr>
            <p:cNvPr id="27677" name="AutoShape 29"/>
            <p:cNvSpPr>
              <a:spLocks/>
            </p:cNvSpPr>
            <p:nvPr/>
          </p:nvSpPr>
          <p:spPr bwMode="auto">
            <a:xfrm>
              <a:off x="0" y="8"/>
              <a:ext cx="652" cy="249"/>
            </a:xfrm>
            <a:prstGeom prst="roundRect">
              <a:avLst>
                <a:gd name="adj" fmla="val 11718"/>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678" name="Rectangle 30"/>
            <p:cNvSpPr>
              <a:spLocks/>
            </p:cNvSpPr>
            <p:nvPr/>
          </p:nvSpPr>
          <p:spPr bwMode="auto">
            <a:xfrm>
              <a:off x="13" y="0"/>
              <a:ext cx="624"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540" bIns="38100" anchor="ctr"/>
            <a:lstStyle/>
            <a:p>
              <a:pPr marL="24556"/>
              <a:r>
                <a:rPr lang="en-US" sz="1700" dirty="0">
                  <a:solidFill>
                    <a:srgbClr val="FFFFFF"/>
                  </a:solidFill>
                  <a:latin typeface="Calibri"/>
                  <a:ea typeface="ＭＳ Ｐゴシック" charset="0"/>
                  <a:cs typeface="Calibri"/>
                  <a:sym typeface="Arial" charset="0"/>
                </a:rPr>
                <a:t>2</a:t>
              </a:r>
            </a:p>
          </p:txBody>
        </p:sp>
      </p:grpSp>
      <p:sp>
        <p:nvSpPr>
          <p:cNvPr id="27680" name="Rectangle 32"/>
          <p:cNvSpPr>
            <a:spLocks/>
          </p:cNvSpPr>
          <p:nvPr/>
        </p:nvSpPr>
        <p:spPr bwMode="auto">
          <a:xfrm>
            <a:off x="6206133" y="1234321"/>
            <a:ext cx="9401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700" dirty="0">
                <a:latin typeface="Calibri"/>
                <a:ea typeface="ＭＳ Ｐゴシック" charset="0"/>
                <a:cs typeface="Calibri"/>
                <a:sym typeface="Arial" charset="0"/>
              </a:rPr>
              <a:t>Data Block</a:t>
            </a:r>
          </a:p>
        </p:txBody>
      </p:sp>
      <p:sp>
        <p:nvSpPr>
          <p:cNvPr id="27681" name="Rectangle 33"/>
          <p:cNvSpPr>
            <a:spLocks/>
          </p:cNvSpPr>
          <p:nvPr/>
        </p:nvSpPr>
        <p:spPr bwMode="auto">
          <a:xfrm>
            <a:off x="7552284" y="4704204"/>
            <a:ext cx="11541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700" dirty="0">
                <a:latin typeface="Calibri"/>
                <a:ea typeface="ＭＳ Ｐゴシック" charset="0"/>
                <a:cs typeface="Calibri"/>
                <a:sym typeface="Arial" charset="0"/>
              </a:rPr>
              <a:t>Server </a:t>
            </a:r>
          </a:p>
          <a:p>
            <a:r>
              <a:rPr lang="en-US" sz="1700" dirty="0">
                <a:latin typeface="Calibri"/>
                <a:ea typeface="ＭＳ Ｐゴシック" charset="0"/>
                <a:cs typeface="Calibri"/>
                <a:sym typeface="Arial" charset="0"/>
              </a:rPr>
              <a:t>Request Unit</a:t>
            </a:r>
          </a:p>
          <a:p>
            <a:r>
              <a:rPr lang="en-US" sz="1700" dirty="0">
                <a:latin typeface="Calibri"/>
                <a:ea typeface="ＭＳ Ｐゴシック" charset="0"/>
                <a:cs typeface="Calibri"/>
                <a:sym typeface="Arial" charset="0"/>
              </a:rPr>
              <a:t>(SRU)</a:t>
            </a:r>
          </a:p>
        </p:txBody>
      </p:sp>
      <p:sp>
        <p:nvSpPr>
          <p:cNvPr id="27682" name="Line 34"/>
          <p:cNvSpPr>
            <a:spLocks noChangeShapeType="1"/>
          </p:cNvSpPr>
          <p:nvPr/>
        </p:nvSpPr>
        <p:spPr bwMode="auto">
          <a:xfrm rot="10800000">
            <a:off x="7183934" y="5144617"/>
            <a:ext cx="348258" cy="7813"/>
          </a:xfrm>
          <a:prstGeom prst="line">
            <a:avLst/>
          </a:prstGeom>
          <a:noFill/>
          <a:ln w="38100" cap="flat">
            <a:solidFill>
              <a:schemeClr val="tx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3" name="Line 35"/>
          <p:cNvSpPr>
            <a:spLocks noChangeShapeType="1"/>
          </p:cNvSpPr>
          <p:nvPr/>
        </p:nvSpPr>
        <p:spPr bwMode="auto">
          <a:xfrm>
            <a:off x="1977926" y="3404444"/>
            <a:ext cx="712143" cy="223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4" name="Line 36"/>
          <p:cNvSpPr>
            <a:spLocks noChangeShapeType="1"/>
          </p:cNvSpPr>
          <p:nvPr/>
        </p:nvSpPr>
        <p:spPr bwMode="auto">
          <a:xfrm rot="10800000" flipH="1">
            <a:off x="4006081" y="2107406"/>
            <a:ext cx="669727" cy="1295921"/>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5" name="Line 37"/>
          <p:cNvSpPr>
            <a:spLocks noChangeShapeType="1"/>
          </p:cNvSpPr>
          <p:nvPr/>
        </p:nvSpPr>
        <p:spPr bwMode="auto">
          <a:xfrm rot="10800000" flipH="1">
            <a:off x="4006082" y="3117578"/>
            <a:ext cx="717723" cy="286866"/>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6" name="Line 38"/>
          <p:cNvSpPr>
            <a:spLocks noChangeShapeType="1"/>
          </p:cNvSpPr>
          <p:nvPr/>
        </p:nvSpPr>
        <p:spPr bwMode="auto">
          <a:xfrm>
            <a:off x="4006082" y="3404444"/>
            <a:ext cx="746745" cy="722189"/>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7" name="Line 39"/>
          <p:cNvSpPr>
            <a:spLocks noChangeShapeType="1"/>
          </p:cNvSpPr>
          <p:nvPr/>
        </p:nvSpPr>
        <p:spPr bwMode="auto">
          <a:xfrm>
            <a:off x="4006082" y="3404443"/>
            <a:ext cx="746745" cy="180826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27690" name="Group 42"/>
          <p:cNvGrpSpPr>
            <a:grpSpLocks/>
          </p:cNvGrpSpPr>
          <p:nvPr/>
        </p:nvGrpSpPr>
        <p:grpSpPr bwMode="auto">
          <a:xfrm>
            <a:off x="6474024" y="3920133"/>
            <a:ext cx="707678" cy="299145"/>
            <a:chOff x="0" y="0"/>
            <a:chExt cx="634" cy="268"/>
          </a:xfrm>
        </p:grpSpPr>
        <p:sp>
          <p:nvSpPr>
            <p:cNvPr id="27688" name="AutoShape 40"/>
            <p:cNvSpPr>
              <a:spLocks/>
            </p:cNvSpPr>
            <p:nvPr/>
          </p:nvSpPr>
          <p:spPr bwMode="auto">
            <a:xfrm>
              <a:off x="0" y="0"/>
              <a:ext cx="634" cy="264"/>
            </a:xfrm>
            <a:prstGeom prst="roundRect">
              <a:avLst>
                <a:gd name="adj" fmla="val 11616"/>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689" name="Rectangle 41"/>
            <p:cNvSpPr>
              <a:spLocks/>
            </p:cNvSpPr>
            <p:nvPr/>
          </p:nvSpPr>
          <p:spPr bwMode="auto">
            <a:xfrm>
              <a:off x="12" y="4"/>
              <a:ext cx="61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343" bIns="38100" anchor="ctr"/>
            <a:lstStyle/>
            <a:p>
              <a:pPr marL="24556"/>
              <a:r>
                <a:rPr lang="en-US" sz="1700" dirty="0">
                  <a:solidFill>
                    <a:srgbClr val="FFFFFF"/>
                  </a:solidFill>
                  <a:latin typeface="Calibri"/>
                  <a:ea typeface="ＭＳ Ｐゴシック" charset="0"/>
                  <a:cs typeface="Calibri"/>
                  <a:sym typeface="Arial" charset="0"/>
                </a:rPr>
                <a:t>3</a:t>
              </a:r>
            </a:p>
          </p:txBody>
        </p:sp>
      </p:grpSp>
      <p:grpSp>
        <p:nvGrpSpPr>
          <p:cNvPr id="27693" name="Group 45"/>
          <p:cNvGrpSpPr>
            <a:grpSpLocks/>
          </p:cNvGrpSpPr>
          <p:nvPr/>
        </p:nvGrpSpPr>
        <p:grpSpPr bwMode="auto">
          <a:xfrm>
            <a:off x="6491883" y="4996160"/>
            <a:ext cx="694283" cy="294680"/>
            <a:chOff x="0" y="0"/>
            <a:chExt cx="622" cy="264"/>
          </a:xfrm>
        </p:grpSpPr>
        <p:sp>
          <p:nvSpPr>
            <p:cNvPr id="27691" name="AutoShape 43"/>
            <p:cNvSpPr>
              <a:spLocks/>
            </p:cNvSpPr>
            <p:nvPr/>
          </p:nvSpPr>
          <p:spPr bwMode="auto">
            <a:xfrm>
              <a:off x="0" y="7"/>
              <a:ext cx="622" cy="248"/>
            </a:xfrm>
            <a:prstGeom prst="roundRect">
              <a:avLst>
                <a:gd name="adj" fmla="val 11824"/>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692" name="Rectangle 44"/>
            <p:cNvSpPr>
              <a:spLocks/>
            </p:cNvSpPr>
            <p:nvPr/>
          </p:nvSpPr>
          <p:spPr bwMode="auto">
            <a:xfrm>
              <a:off x="8" y="0"/>
              <a:ext cx="60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11" bIns="38100" anchor="ctr"/>
            <a:lstStyle/>
            <a:p>
              <a:pPr marL="24556"/>
              <a:r>
                <a:rPr lang="en-US" sz="1700" dirty="0">
                  <a:solidFill>
                    <a:srgbClr val="FFFFFF"/>
                  </a:solidFill>
                  <a:latin typeface="Calibri"/>
                  <a:ea typeface="ＭＳ Ｐゴシック" charset="0"/>
                  <a:cs typeface="Calibri"/>
                  <a:sym typeface="Arial" charset="0"/>
                </a:rPr>
                <a:t>4</a:t>
              </a:r>
            </a:p>
          </p:txBody>
        </p:sp>
      </p:grpSp>
      <p:sp>
        <p:nvSpPr>
          <p:cNvPr id="27694" name="Rectangle 46"/>
          <p:cNvSpPr>
            <a:spLocks/>
          </p:cNvSpPr>
          <p:nvPr/>
        </p:nvSpPr>
        <p:spPr bwMode="auto">
          <a:xfrm>
            <a:off x="314771" y="1775803"/>
            <a:ext cx="17786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Synchronized Read</a:t>
            </a:r>
          </a:p>
        </p:txBody>
      </p:sp>
      <p:sp>
        <p:nvSpPr>
          <p:cNvPr id="27695" name="Rectangle 47"/>
          <p:cNvSpPr>
            <a:spLocks/>
          </p:cNvSpPr>
          <p:nvPr/>
        </p:nvSpPr>
        <p:spPr bwMode="auto">
          <a:xfrm>
            <a:off x="24557" y="5690265"/>
            <a:ext cx="21031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Client now sends</a:t>
            </a:r>
          </a:p>
          <a:p>
            <a:r>
              <a:rPr lang="en-US" dirty="0">
                <a:solidFill>
                  <a:schemeClr val="tx1"/>
                </a:solidFill>
                <a:latin typeface="Calibri"/>
                <a:ea typeface="ＭＳ Ｐゴシック" charset="0"/>
                <a:cs typeface="Calibri"/>
                <a:sym typeface="Arial" charset="0"/>
              </a:rPr>
              <a:t>next batch of requests</a:t>
            </a:r>
          </a:p>
        </p:txBody>
      </p:sp>
      <p:grpSp>
        <p:nvGrpSpPr>
          <p:cNvPr id="27698" name="Group 50"/>
          <p:cNvGrpSpPr>
            <a:grpSpLocks/>
          </p:cNvGrpSpPr>
          <p:nvPr/>
        </p:nvGrpSpPr>
        <p:grpSpPr bwMode="auto">
          <a:xfrm>
            <a:off x="550292" y="4822032"/>
            <a:ext cx="741164" cy="296912"/>
            <a:chOff x="0" y="0"/>
            <a:chExt cx="664" cy="265"/>
          </a:xfrm>
        </p:grpSpPr>
        <p:sp>
          <p:nvSpPr>
            <p:cNvPr id="27696" name="AutoShape 48"/>
            <p:cNvSpPr>
              <a:spLocks/>
            </p:cNvSpPr>
            <p:nvPr/>
          </p:nvSpPr>
          <p:spPr bwMode="auto">
            <a:xfrm>
              <a:off x="0" y="1"/>
              <a:ext cx="664" cy="264"/>
            </a:xfrm>
            <a:prstGeom prst="roundRect">
              <a:avLst>
                <a:gd name="adj" fmla="val 11616"/>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697" name="Rectangle 49"/>
            <p:cNvSpPr>
              <a:spLocks/>
            </p:cNvSpPr>
            <p:nvPr/>
          </p:nvSpPr>
          <p:spPr bwMode="auto">
            <a:xfrm>
              <a:off x="13"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1</a:t>
              </a:r>
            </a:p>
          </p:txBody>
        </p:sp>
      </p:grpSp>
      <p:grpSp>
        <p:nvGrpSpPr>
          <p:cNvPr id="27701" name="Group 53"/>
          <p:cNvGrpSpPr>
            <a:grpSpLocks/>
          </p:cNvGrpSpPr>
          <p:nvPr/>
        </p:nvGrpSpPr>
        <p:grpSpPr bwMode="auto">
          <a:xfrm>
            <a:off x="1309316" y="4819799"/>
            <a:ext cx="740048" cy="296912"/>
            <a:chOff x="0" y="0"/>
            <a:chExt cx="662" cy="265"/>
          </a:xfrm>
        </p:grpSpPr>
        <p:sp>
          <p:nvSpPr>
            <p:cNvPr id="27699" name="AutoShape 51"/>
            <p:cNvSpPr>
              <a:spLocks/>
            </p:cNvSpPr>
            <p:nvPr/>
          </p:nvSpPr>
          <p:spPr bwMode="auto">
            <a:xfrm>
              <a:off x="0" y="1"/>
              <a:ext cx="662" cy="264"/>
            </a:xfrm>
            <a:prstGeom prst="roundRect">
              <a:avLst>
                <a:gd name="adj" fmla="val 11616"/>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700" name="Rectangle 52"/>
            <p:cNvSpPr>
              <a:spLocks/>
            </p:cNvSpPr>
            <p:nvPr/>
          </p:nvSpPr>
          <p:spPr bwMode="auto">
            <a:xfrm>
              <a:off x="12"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5" bIns="38100" anchor="ctr"/>
            <a:lstStyle/>
            <a:p>
              <a:pPr marL="24556"/>
              <a:r>
                <a:rPr lang="en-US" sz="1700" dirty="0">
                  <a:solidFill>
                    <a:srgbClr val="FFFFFF"/>
                  </a:solidFill>
                  <a:latin typeface="Calibri"/>
                  <a:ea typeface="ＭＳ Ｐゴシック" charset="0"/>
                  <a:cs typeface="Calibri"/>
                  <a:sym typeface="Arial" charset="0"/>
                </a:rPr>
                <a:t>2</a:t>
              </a:r>
            </a:p>
          </p:txBody>
        </p:sp>
      </p:grpSp>
      <p:grpSp>
        <p:nvGrpSpPr>
          <p:cNvPr id="27704" name="Group 56"/>
          <p:cNvGrpSpPr>
            <a:grpSpLocks/>
          </p:cNvGrpSpPr>
          <p:nvPr/>
        </p:nvGrpSpPr>
        <p:grpSpPr bwMode="auto">
          <a:xfrm>
            <a:off x="2080617" y="4819799"/>
            <a:ext cx="741164" cy="296912"/>
            <a:chOff x="0" y="0"/>
            <a:chExt cx="664" cy="265"/>
          </a:xfrm>
        </p:grpSpPr>
        <p:sp>
          <p:nvSpPr>
            <p:cNvPr id="27702" name="AutoShape 54"/>
            <p:cNvSpPr>
              <a:spLocks/>
            </p:cNvSpPr>
            <p:nvPr/>
          </p:nvSpPr>
          <p:spPr bwMode="auto">
            <a:xfrm>
              <a:off x="0" y="1"/>
              <a:ext cx="664" cy="264"/>
            </a:xfrm>
            <a:prstGeom prst="roundRect">
              <a:avLst>
                <a:gd name="adj" fmla="val 11616"/>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703" name="Rectangle 55"/>
            <p:cNvSpPr>
              <a:spLocks/>
            </p:cNvSpPr>
            <p:nvPr/>
          </p:nvSpPr>
          <p:spPr bwMode="auto">
            <a:xfrm>
              <a:off x="13"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3</a:t>
              </a:r>
            </a:p>
          </p:txBody>
        </p:sp>
      </p:grpSp>
      <p:grpSp>
        <p:nvGrpSpPr>
          <p:cNvPr id="27707" name="Group 59"/>
          <p:cNvGrpSpPr>
            <a:grpSpLocks/>
          </p:cNvGrpSpPr>
          <p:nvPr/>
        </p:nvGrpSpPr>
        <p:grpSpPr bwMode="auto">
          <a:xfrm>
            <a:off x="2840757" y="4819799"/>
            <a:ext cx="740048" cy="296912"/>
            <a:chOff x="0" y="0"/>
            <a:chExt cx="662" cy="265"/>
          </a:xfrm>
        </p:grpSpPr>
        <p:sp>
          <p:nvSpPr>
            <p:cNvPr id="27705" name="AutoShape 57"/>
            <p:cNvSpPr>
              <a:spLocks/>
            </p:cNvSpPr>
            <p:nvPr/>
          </p:nvSpPr>
          <p:spPr bwMode="auto">
            <a:xfrm>
              <a:off x="0" y="1"/>
              <a:ext cx="662" cy="264"/>
            </a:xfrm>
            <a:prstGeom prst="roundRect">
              <a:avLst>
                <a:gd name="adj" fmla="val 11616"/>
              </a:avLst>
            </a:prstGeom>
            <a:solidFill>
              <a:schemeClr val="accent1"/>
            </a:solidFill>
            <a:ln w="25400" cap="flat">
              <a:solidFill>
                <a:srgbClr val="232395"/>
              </a:solidFill>
              <a:prstDash val="solid"/>
              <a:round/>
              <a:headEnd type="none" w="med" len="med"/>
              <a:tailEnd type="none" w="med" len="med"/>
            </a:ln>
          </p:spPr>
          <p:txBody>
            <a:bodyPr lIns="0" tIns="0" rIns="0" bIns="0"/>
            <a:lstStyle/>
            <a:p>
              <a:endParaRPr lang="en-US"/>
            </a:p>
          </p:txBody>
        </p:sp>
        <p:sp>
          <p:nvSpPr>
            <p:cNvPr id="27706" name="Rectangle 58"/>
            <p:cNvSpPr>
              <a:spLocks/>
            </p:cNvSpPr>
            <p:nvPr/>
          </p:nvSpPr>
          <p:spPr bwMode="auto">
            <a:xfrm>
              <a:off x="12"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5" bIns="38100" anchor="ctr"/>
            <a:lstStyle/>
            <a:p>
              <a:pPr marL="24556"/>
              <a:r>
                <a:rPr lang="en-US" sz="1700" dirty="0">
                  <a:solidFill>
                    <a:srgbClr val="FFFFFF"/>
                  </a:solidFill>
                  <a:latin typeface="Calibri"/>
                  <a:ea typeface="ＭＳ Ｐゴシック" charset="0"/>
                  <a:cs typeface="Calibri"/>
                  <a:sym typeface="Arial" charset="0"/>
                </a:rPr>
                <a:t>4</a:t>
              </a:r>
            </a:p>
          </p:txBody>
        </p:sp>
      </p:grpSp>
      <p:sp>
        <p:nvSpPr>
          <p:cNvPr id="27708" name="Text Box 60"/>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FCCA8572-7900-E444-B1D9-5FE7ACC73397}" type="slidenum">
              <a:rPr lang="en-US" sz="1300">
                <a:cs typeface="Gill Sans" charset="0"/>
              </a:rPr>
              <a:pPr algn="ctr"/>
              <a:t>19</a:t>
            </a:fld>
            <a:endParaRPr lang="en-US" sz="1300">
              <a:cs typeface="Gill Sans" charset="0"/>
            </a:endParaRPr>
          </a:p>
        </p:txBody>
      </p:sp>
      <p:sp>
        <p:nvSpPr>
          <p:cNvPr id="2" name="Slide Number Placeholder 1"/>
          <p:cNvSpPr>
            <a:spLocks noGrp="1"/>
          </p:cNvSpPr>
          <p:nvPr>
            <p:ph type="sldNum" sz="quarter" idx="12"/>
          </p:nvPr>
        </p:nvSpPr>
        <p:spPr/>
        <p:txBody>
          <a:bodyPr/>
          <a:lstStyle/>
          <a:p>
            <a:fld id="{7E36F65A-AA6A-2742-B31A-5123DCD351C6}" type="slidenum">
              <a:rPr lang="en-US" smtClean="0"/>
              <a:t>19</a:t>
            </a:fld>
            <a:endParaRPr lang="en-US"/>
          </a:p>
        </p:txBody>
      </p:sp>
    </p:spTree>
    <p:extLst>
      <p:ext uri="{BB962C8B-B14F-4D97-AF65-F5344CB8AC3E}">
        <p14:creationId xmlns:p14="http://schemas.microsoft.com/office/powerpoint/2010/main" val="76725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
                                  </p:stCondLst>
                                  <p:childTnLst>
                                    <p:set>
                                      <p:cBhvr>
                                        <p:cTn id="6" dur="1" fill="hold">
                                          <p:stCondLst>
                                            <p:cond delay="499"/>
                                          </p:stCondLst>
                                        </p:cTn>
                                        <p:tgtEl>
                                          <p:spTgt spid="27676"/>
                                        </p:tgtEl>
                                        <p:attrNameLst>
                                          <p:attrName>style.visibility</p:attrName>
                                        </p:attrNameLst>
                                      </p:cBhvr>
                                      <p:to>
                                        <p:strVal val="visible"/>
                                      </p:to>
                                    </p:set>
                                  </p:childTnLst>
                                </p:cTn>
                              </p:par>
                            </p:childTnLst>
                          </p:cTn>
                        </p:par>
                        <p:par>
                          <p:cTn id="7" fill="hold" nodeType="afterGroup">
                            <p:stCondLst>
                              <p:cond delay="501"/>
                            </p:stCondLst>
                            <p:childTnLst>
                              <p:par>
                                <p:cTn id="8" presetID="1" presetClass="entr" presetSubtype="0" fill="hold" nodeType="afterEffect">
                                  <p:stCondLst>
                                    <p:cond delay="1"/>
                                  </p:stCondLst>
                                  <p:childTnLst>
                                    <p:set>
                                      <p:cBhvr>
                                        <p:cTn id="9" dur="1" fill="hold">
                                          <p:stCondLst>
                                            <p:cond delay="499"/>
                                          </p:stCondLst>
                                        </p:cTn>
                                        <p:tgtEl>
                                          <p:spTgt spid="27679"/>
                                        </p:tgtEl>
                                        <p:attrNameLst>
                                          <p:attrName>style.visibility</p:attrName>
                                        </p:attrNameLst>
                                      </p:cBhvr>
                                      <p:to>
                                        <p:strVal val="visible"/>
                                      </p:to>
                                    </p:set>
                                  </p:childTnLst>
                                </p:cTn>
                              </p:par>
                            </p:childTnLst>
                          </p:cTn>
                        </p:par>
                        <p:par>
                          <p:cTn id="10" fill="hold" nodeType="afterGroup">
                            <p:stCondLst>
                              <p:cond delay="1002"/>
                            </p:stCondLst>
                            <p:childTnLst>
                              <p:par>
                                <p:cTn id="11" presetID="1" presetClass="entr" presetSubtype="0" fill="hold" nodeType="afterEffect">
                                  <p:stCondLst>
                                    <p:cond delay="1"/>
                                  </p:stCondLst>
                                  <p:childTnLst>
                                    <p:set>
                                      <p:cBhvr>
                                        <p:cTn id="12" dur="1" fill="hold">
                                          <p:stCondLst>
                                            <p:cond delay="499"/>
                                          </p:stCondLst>
                                        </p:cTn>
                                        <p:tgtEl>
                                          <p:spTgt spid="27690"/>
                                        </p:tgtEl>
                                        <p:attrNameLst>
                                          <p:attrName>style.visibility</p:attrName>
                                        </p:attrNameLst>
                                      </p:cBhvr>
                                      <p:to>
                                        <p:strVal val="visible"/>
                                      </p:to>
                                    </p:set>
                                  </p:childTnLst>
                                </p:cTn>
                              </p:par>
                            </p:childTnLst>
                          </p:cTn>
                        </p:par>
                        <p:par>
                          <p:cTn id="13" fill="hold" nodeType="afterGroup">
                            <p:stCondLst>
                              <p:cond delay="1503"/>
                            </p:stCondLst>
                            <p:childTnLst>
                              <p:par>
                                <p:cTn id="14" presetID="1" presetClass="entr" presetSubtype="0" fill="hold" nodeType="afterEffect">
                                  <p:stCondLst>
                                    <p:cond delay="1"/>
                                  </p:stCondLst>
                                  <p:childTnLst>
                                    <p:set>
                                      <p:cBhvr>
                                        <p:cTn id="15" dur="1" fill="hold">
                                          <p:stCondLst>
                                            <p:cond delay="499"/>
                                          </p:stCondLst>
                                        </p:cTn>
                                        <p:tgtEl>
                                          <p:spTgt spid="276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769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27664"/>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nodeType="afterEffect">
                                  <p:stCondLst>
                                    <p:cond delay="1"/>
                                  </p:stCondLst>
                                  <p:childTnLst>
                                    <p:set>
                                      <p:cBhvr>
                                        <p:cTn id="26" dur="1" fill="hold">
                                          <p:stCondLst>
                                            <p:cond delay="499"/>
                                          </p:stCondLst>
                                        </p:cTn>
                                        <p:tgtEl>
                                          <p:spTgt spid="27667"/>
                                        </p:tgtEl>
                                        <p:attrNameLst>
                                          <p:attrName>style.visibility</p:attrName>
                                        </p:attrNameLst>
                                      </p:cBhvr>
                                      <p:to>
                                        <p:strVal val="visible"/>
                                      </p:to>
                                    </p:set>
                                  </p:childTnLst>
                                </p:cTn>
                              </p:par>
                            </p:childTnLst>
                          </p:cTn>
                        </p:par>
                        <p:par>
                          <p:cTn id="27" fill="hold" nodeType="afterGroup">
                            <p:stCondLst>
                              <p:cond delay="1001"/>
                            </p:stCondLst>
                            <p:childTnLst>
                              <p:par>
                                <p:cTn id="28" presetID="1" presetClass="entr" presetSubtype="0" fill="hold" nodeType="afterEffect">
                                  <p:stCondLst>
                                    <p:cond delay="1"/>
                                  </p:stCondLst>
                                  <p:childTnLst>
                                    <p:set>
                                      <p:cBhvr>
                                        <p:cTn id="29" dur="1" fill="hold">
                                          <p:stCondLst>
                                            <p:cond delay="499"/>
                                          </p:stCondLst>
                                        </p:cTn>
                                        <p:tgtEl>
                                          <p:spTgt spid="27670"/>
                                        </p:tgtEl>
                                        <p:attrNameLst>
                                          <p:attrName>style.visibility</p:attrName>
                                        </p:attrNameLst>
                                      </p:cBhvr>
                                      <p:to>
                                        <p:strVal val="visible"/>
                                      </p:to>
                                    </p:set>
                                  </p:childTnLst>
                                </p:cTn>
                              </p:par>
                            </p:childTnLst>
                          </p:cTn>
                        </p:par>
                        <p:par>
                          <p:cTn id="30" fill="hold" nodeType="afterGroup">
                            <p:stCondLst>
                              <p:cond delay="1502"/>
                            </p:stCondLst>
                            <p:childTnLst>
                              <p:par>
                                <p:cTn id="31" presetID="1" presetClass="entr" presetSubtype="0" fill="hold" nodeType="afterEffect">
                                  <p:stCondLst>
                                    <p:cond delay="1"/>
                                  </p:stCondLst>
                                  <p:childTnLst>
                                    <p:set>
                                      <p:cBhvr>
                                        <p:cTn id="32" dur="1" fill="hold">
                                          <p:stCondLst>
                                            <p:cond delay="499"/>
                                          </p:stCondLst>
                                        </p:cTn>
                                        <p:tgtEl>
                                          <p:spTgt spid="27673"/>
                                        </p:tgtEl>
                                        <p:attrNameLst>
                                          <p:attrName>style.visibility</p:attrName>
                                        </p:attrNameLst>
                                      </p:cBhvr>
                                      <p:to>
                                        <p:strVal val="visible"/>
                                      </p:to>
                                    </p:set>
                                  </p:childTnLst>
                                </p:cTn>
                              </p:par>
                            </p:childTnLst>
                          </p:cTn>
                        </p:par>
                        <p:par>
                          <p:cTn id="33" fill="hold" nodeType="afterGroup">
                            <p:stCondLst>
                              <p:cond delay="2003"/>
                            </p:stCondLst>
                            <p:childTnLst>
                              <p:par>
                                <p:cTn id="34" presetID="1" presetClass="exit" presetSubtype="0" fill="hold" nodeType="afterEffect">
                                  <p:stCondLst>
                                    <p:cond delay="1"/>
                                  </p:stCondLst>
                                  <p:childTnLst>
                                    <p:set>
                                      <p:cBhvr>
                                        <p:cTn id="35" dur="1" fill="hold">
                                          <p:stCondLst>
                                            <p:cond delay="499"/>
                                          </p:stCondLst>
                                        </p:cTn>
                                        <p:tgtEl>
                                          <p:spTgt spid="27651"/>
                                        </p:tgtEl>
                                        <p:attrNameLst>
                                          <p:attrName>style.visibility</p:attrName>
                                        </p:attrNameLst>
                                      </p:cBhvr>
                                      <p:to>
                                        <p:strVal val="hidden"/>
                                      </p:to>
                                    </p:set>
                                  </p:childTnLst>
                                </p:cTn>
                              </p:par>
                            </p:childTnLst>
                          </p:cTn>
                        </p:par>
                        <p:par>
                          <p:cTn id="36" fill="hold" nodeType="afterGroup">
                            <p:stCondLst>
                              <p:cond delay="2504"/>
                            </p:stCondLst>
                            <p:childTnLst>
                              <p:par>
                                <p:cTn id="37" presetID="1" presetClass="exit" presetSubtype="0" fill="hold" grpId="0" nodeType="afterEffect">
                                  <p:stCondLst>
                                    <p:cond delay="1"/>
                                  </p:stCondLst>
                                  <p:childTnLst>
                                    <p:set>
                                      <p:cBhvr>
                                        <p:cTn id="38" dur="1" fill="hold">
                                          <p:stCondLst>
                                            <p:cond delay="499"/>
                                          </p:stCondLst>
                                        </p:cTn>
                                        <p:tgtEl>
                                          <p:spTgt spid="27680"/>
                                        </p:tgtEl>
                                        <p:attrNameLst>
                                          <p:attrName>style.visibility</p:attrName>
                                        </p:attrNameLst>
                                      </p:cBhvr>
                                      <p:to>
                                        <p:strVal val="hidden"/>
                                      </p:to>
                                    </p:set>
                                  </p:childTnLst>
                                </p:cTn>
                              </p:par>
                            </p:childTnLst>
                          </p:cTn>
                        </p:par>
                        <p:par>
                          <p:cTn id="39" fill="hold" nodeType="afterGroup">
                            <p:stCondLst>
                              <p:cond delay="3005"/>
                            </p:stCondLst>
                            <p:childTnLst>
                              <p:par>
                                <p:cTn id="40" presetID="1" presetClass="exit" presetSubtype="0" fill="hold" grpId="0" nodeType="afterEffect">
                                  <p:stCondLst>
                                    <p:cond delay="1"/>
                                  </p:stCondLst>
                                  <p:childTnLst>
                                    <p:set>
                                      <p:cBhvr>
                                        <p:cTn id="41" dur="1" fill="hold">
                                          <p:stCondLst>
                                            <p:cond delay="499"/>
                                          </p:stCondLst>
                                        </p:cTn>
                                        <p:tgtEl>
                                          <p:spTgt spid="27681"/>
                                        </p:tgtEl>
                                        <p:attrNameLst>
                                          <p:attrName>style.visibility</p:attrName>
                                        </p:attrNameLst>
                                      </p:cBhvr>
                                      <p:to>
                                        <p:strVal val="hidden"/>
                                      </p:to>
                                    </p:set>
                                  </p:childTnLst>
                                </p:cTn>
                              </p:par>
                            </p:childTnLst>
                          </p:cTn>
                        </p:par>
                        <p:par>
                          <p:cTn id="42" fill="hold" nodeType="afterGroup">
                            <p:stCondLst>
                              <p:cond delay="3506"/>
                            </p:stCondLst>
                            <p:childTnLst>
                              <p:par>
                                <p:cTn id="43" presetID="1" presetClass="exit" presetSubtype="0" fill="hold" grpId="0" nodeType="afterEffect">
                                  <p:stCondLst>
                                    <p:cond delay="1"/>
                                  </p:stCondLst>
                                  <p:childTnLst>
                                    <p:set>
                                      <p:cBhvr>
                                        <p:cTn id="44" dur="1" fill="hold">
                                          <p:stCondLst>
                                            <p:cond delay="499"/>
                                          </p:stCondLst>
                                        </p:cTn>
                                        <p:tgtEl>
                                          <p:spTgt spid="2768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27695"/>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nodeType="afterEffect">
                                  <p:stCondLst>
                                    <p:cond delay="1"/>
                                  </p:stCondLst>
                                  <p:childTnLst>
                                    <p:set>
                                      <p:cBhvr>
                                        <p:cTn id="51" dur="1" fill="hold">
                                          <p:stCondLst>
                                            <p:cond delay="499"/>
                                          </p:stCondLst>
                                        </p:cTn>
                                        <p:tgtEl>
                                          <p:spTgt spid="27698"/>
                                        </p:tgtEl>
                                        <p:attrNameLst>
                                          <p:attrName>style.visibility</p:attrName>
                                        </p:attrNameLst>
                                      </p:cBhvr>
                                      <p:to>
                                        <p:strVal val="visible"/>
                                      </p:to>
                                    </p:set>
                                  </p:childTnLst>
                                </p:cTn>
                              </p:par>
                            </p:childTnLst>
                          </p:cTn>
                        </p:par>
                        <p:par>
                          <p:cTn id="52" fill="hold" nodeType="afterGroup">
                            <p:stCondLst>
                              <p:cond delay="1001"/>
                            </p:stCondLst>
                            <p:childTnLst>
                              <p:par>
                                <p:cTn id="53" presetID="1" presetClass="exit" presetSubtype="0" fill="hold" nodeType="afterEffect">
                                  <p:stCondLst>
                                    <p:cond delay="1"/>
                                  </p:stCondLst>
                                  <p:childTnLst>
                                    <p:set>
                                      <p:cBhvr>
                                        <p:cTn id="54" dur="1" fill="hold">
                                          <p:stCondLst>
                                            <p:cond delay="499"/>
                                          </p:stCondLst>
                                        </p:cTn>
                                        <p:tgtEl>
                                          <p:spTgt spid="27676"/>
                                        </p:tgtEl>
                                        <p:attrNameLst>
                                          <p:attrName>style.visibility</p:attrName>
                                        </p:attrNameLst>
                                      </p:cBhvr>
                                      <p:to>
                                        <p:strVal val="hidden"/>
                                      </p:to>
                                    </p:set>
                                  </p:childTnLst>
                                </p:cTn>
                              </p:par>
                            </p:childTnLst>
                          </p:cTn>
                        </p:par>
                        <p:par>
                          <p:cTn id="55" fill="hold" nodeType="afterGroup">
                            <p:stCondLst>
                              <p:cond delay="1502"/>
                            </p:stCondLst>
                            <p:childTnLst>
                              <p:par>
                                <p:cTn id="56" presetID="1" presetClass="entr" presetSubtype="0" fill="hold" nodeType="afterEffect">
                                  <p:stCondLst>
                                    <p:cond delay="1"/>
                                  </p:stCondLst>
                                  <p:childTnLst>
                                    <p:set>
                                      <p:cBhvr>
                                        <p:cTn id="57" dur="1" fill="hold">
                                          <p:stCondLst>
                                            <p:cond delay="499"/>
                                          </p:stCondLst>
                                        </p:cTn>
                                        <p:tgtEl>
                                          <p:spTgt spid="27701"/>
                                        </p:tgtEl>
                                        <p:attrNameLst>
                                          <p:attrName>style.visibility</p:attrName>
                                        </p:attrNameLst>
                                      </p:cBhvr>
                                      <p:to>
                                        <p:strVal val="visible"/>
                                      </p:to>
                                    </p:set>
                                  </p:childTnLst>
                                </p:cTn>
                              </p:par>
                            </p:childTnLst>
                          </p:cTn>
                        </p:par>
                        <p:par>
                          <p:cTn id="58" fill="hold" nodeType="afterGroup">
                            <p:stCondLst>
                              <p:cond delay="2003"/>
                            </p:stCondLst>
                            <p:childTnLst>
                              <p:par>
                                <p:cTn id="59" presetID="1" presetClass="exit" presetSubtype="0" fill="hold" nodeType="afterEffect">
                                  <p:stCondLst>
                                    <p:cond delay="1"/>
                                  </p:stCondLst>
                                  <p:childTnLst>
                                    <p:set>
                                      <p:cBhvr>
                                        <p:cTn id="60" dur="1" fill="hold">
                                          <p:stCondLst>
                                            <p:cond delay="499"/>
                                          </p:stCondLst>
                                        </p:cTn>
                                        <p:tgtEl>
                                          <p:spTgt spid="27679"/>
                                        </p:tgtEl>
                                        <p:attrNameLst>
                                          <p:attrName>style.visibility</p:attrName>
                                        </p:attrNameLst>
                                      </p:cBhvr>
                                      <p:to>
                                        <p:strVal val="hidden"/>
                                      </p:to>
                                    </p:set>
                                  </p:childTnLst>
                                </p:cTn>
                              </p:par>
                            </p:childTnLst>
                          </p:cTn>
                        </p:par>
                        <p:par>
                          <p:cTn id="61" fill="hold" nodeType="afterGroup">
                            <p:stCondLst>
                              <p:cond delay="2504"/>
                            </p:stCondLst>
                            <p:childTnLst>
                              <p:par>
                                <p:cTn id="62" presetID="1" presetClass="entr" presetSubtype="0" fill="hold" nodeType="afterEffect">
                                  <p:stCondLst>
                                    <p:cond delay="1"/>
                                  </p:stCondLst>
                                  <p:childTnLst>
                                    <p:set>
                                      <p:cBhvr>
                                        <p:cTn id="63" dur="1" fill="hold">
                                          <p:stCondLst>
                                            <p:cond delay="499"/>
                                          </p:stCondLst>
                                        </p:cTn>
                                        <p:tgtEl>
                                          <p:spTgt spid="27704"/>
                                        </p:tgtEl>
                                        <p:attrNameLst>
                                          <p:attrName>style.visibility</p:attrName>
                                        </p:attrNameLst>
                                      </p:cBhvr>
                                      <p:to>
                                        <p:strVal val="visible"/>
                                      </p:to>
                                    </p:set>
                                  </p:childTnLst>
                                </p:cTn>
                              </p:par>
                            </p:childTnLst>
                          </p:cTn>
                        </p:par>
                        <p:par>
                          <p:cTn id="64" fill="hold" nodeType="afterGroup">
                            <p:stCondLst>
                              <p:cond delay="3005"/>
                            </p:stCondLst>
                            <p:childTnLst>
                              <p:par>
                                <p:cTn id="65" presetID="1" presetClass="exit" presetSubtype="0" fill="hold" nodeType="afterEffect">
                                  <p:stCondLst>
                                    <p:cond delay="1"/>
                                  </p:stCondLst>
                                  <p:childTnLst>
                                    <p:set>
                                      <p:cBhvr>
                                        <p:cTn id="66" dur="1" fill="hold">
                                          <p:stCondLst>
                                            <p:cond delay="499"/>
                                          </p:stCondLst>
                                        </p:cTn>
                                        <p:tgtEl>
                                          <p:spTgt spid="27690"/>
                                        </p:tgtEl>
                                        <p:attrNameLst>
                                          <p:attrName>style.visibility</p:attrName>
                                        </p:attrNameLst>
                                      </p:cBhvr>
                                      <p:to>
                                        <p:strVal val="hidden"/>
                                      </p:to>
                                    </p:set>
                                  </p:childTnLst>
                                </p:cTn>
                              </p:par>
                            </p:childTnLst>
                          </p:cTn>
                        </p:par>
                        <p:par>
                          <p:cTn id="67" fill="hold" nodeType="afterGroup">
                            <p:stCondLst>
                              <p:cond delay="3506"/>
                            </p:stCondLst>
                            <p:childTnLst>
                              <p:par>
                                <p:cTn id="68" presetID="1" presetClass="entr" presetSubtype="0" fill="hold" nodeType="afterEffect">
                                  <p:stCondLst>
                                    <p:cond delay="1"/>
                                  </p:stCondLst>
                                  <p:childTnLst>
                                    <p:set>
                                      <p:cBhvr>
                                        <p:cTn id="69" dur="1" fill="hold">
                                          <p:stCondLst>
                                            <p:cond delay="499"/>
                                          </p:stCondLst>
                                        </p:cTn>
                                        <p:tgtEl>
                                          <p:spTgt spid="27707"/>
                                        </p:tgtEl>
                                        <p:attrNameLst>
                                          <p:attrName>style.visibility</p:attrName>
                                        </p:attrNameLst>
                                      </p:cBhvr>
                                      <p:to>
                                        <p:strVal val="visible"/>
                                      </p:to>
                                    </p:set>
                                  </p:childTnLst>
                                </p:cTn>
                              </p:par>
                            </p:childTnLst>
                          </p:cTn>
                        </p:par>
                        <p:par>
                          <p:cTn id="70" fill="hold" nodeType="afterGroup">
                            <p:stCondLst>
                              <p:cond delay="4007"/>
                            </p:stCondLst>
                            <p:childTnLst>
                              <p:par>
                                <p:cTn id="71" presetID="1" presetClass="exit" presetSubtype="0" fill="hold" nodeType="afterEffect">
                                  <p:stCondLst>
                                    <p:cond delay="1"/>
                                  </p:stCondLst>
                                  <p:childTnLst>
                                    <p:set>
                                      <p:cBhvr>
                                        <p:cTn id="72" dur="1" fill="hold">
                                          <p:stCondLst>
                                            <p:cond delay="499"/>
                                          </p:stCondLst>
                                        </p:cTn>
                                        <p:tgtEl>
                                          <p:spTgt spid="276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0" grpId="0" autoUpdateAnimBg="0"/>
      <p:bldP spid="27681" grpId="0" autoUpdateAnimBg="0"/>
      <p:bldP spid="27682" grpId="0" animBg="1"/>
      <p:bldP spid="27694" grpId="0" autoUpdateAnimBg="0"/>
      <p:bldP spid="2769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Comic Sans MS" charset="0"/>
                <a:ea typeface="ＭＳ Ｐゴシック" charset="0"/>
                <a:cs typeface="ＭＳ Ｐゴシック" charset="0"/>
              </a:defRPr>
            </a:lvl1pPr>
            <a:lvl2pPr marL="37931725" indent="-37474525">
              <a:defRPr sz="2400" i="1">
                <a:solidFill>
                  <a:schemeClr val="tx1"/>
                </a:solidFill>
                <a:latin typeface="Comic Sans MS" charset="0"/>
                <a:ea typeface="ＭＳ Ｐゴシック" charset="0"/>
              </a:defRPr>
            </a:lvl2pPr>
            <a:lvl3pPr>
              <a:defRPr sz="2400" i="1">
                <a:solidFill>
                  <a:schemeClr val="tx1"/>
                </a:solidFill>
                <a:latin typeface="Comic Sans MS" charset="0"/>
                <a:ea typeface="ＭＳ Ｐゴシック" charset="0"/>
              </a:defRPr>
            </a:lvl3pPr>
            <a:lvl4pPr>
              <a:defRPr sz="2400" i="1">
                <a:solidFill>
                  <a:schemeClr val="tx1"/>
                </a:solidFill>
                <a:latin typeface="Comic Sans MS" charset="0"/>
                <a:ea typeface="ＭＳ Ｐゴシック" charset="0"/>
              </a:defRPr>
            </a:lvl4pPr>
            <a:lvl5pPr>
              <a:defRPr sz="2400" i="1">
                <a:solidFill>
                  <a:schemeClr val="tx1"/>
                </a:solidFill>
                <a:latin typeface="Comic Sans MS" charset="0"/>
                <a:ea typeface="ＭＳ Ｐゴシック" charset="0"/>
              </a:defRPr>
            </a:lvl5pPr>
            <a:lvl6pPr marL="457200" eaLnBrk="0" fontAlgn="base" hangingPunct="0">
              <a:spcBef>
                <a:spcPct val="0"/>
              </a:spcBef>
              <a:spcAft>
                <a:spcPct val="0"/>
              </a:spcAft>
              <a:defRPr sz="2400" i="1">
                <a:solidFill>
                  <a:schemeClr val="tx1"/>
                </a:solidFill>
                <a:latin typeface="Comic Sans MS" charset="0"/>
                <a:ea typeface="ＭＳ Ｐゴシック" charset="0"/>
              </a:defRPr>
            </a:lvl6pPr>
            <a:lvl7pPr marL="914400" eaLnBrk="0" fontAlgn="base" hangingPunct="0">
              <a:spcBef>
                <a:spcPct val="0"/>
              </a:spcBef>
              <a:spcAft>
                <a:spcPct val="0"/>
              </a:spcAft>
              <a:defRPr sz="2400" i="1">
                <a:solidFill>
                  <a:schemeClr val="tx1"/>
                </a:solidFill>
                <a:latin typeface="Comic Sans MS" charset="0"/>
                <a:ea typeface="ＭＳ Ｐゴシック" charset="0"/>
              </a:defRPr>
            </a:lvl7pPr>
            <a:lvl8pPr marL="1371600" eaLnBrk="0" fontAlgn="base" hangingPunct="0">
              <a:spcBef>
                <a:spcPct val="0"/>
              </a:spcBef>
              <a:spcAft>
                <a:spcPct val="0"/>
              </a:spcAft>
              <a:defRPr sz="2400" i="1">
                <a:solidFill>
                  <a:schemeClr val="tx1"/>
                </a:solidFill>
                <a:latin typeface="Comic Sans MS" charset="0"/>
                <a:ea typeface="ＭＳ Ｐゴシック" charset="0"/>
              </a:defRPr>
            </a:lvl8pPr>
            <a:lvl9pPr marL="1828800" eaLnBrk="0" fontAlgn="base" hangingPunct="0">
              <a:spcBef>
                <a:spcPct val="0"/>
              </a:spcBef>
              <a:spcAft>
                <a:spcPct val="0"/>
              </a:spcAft>
              <a:defRPr sz="2400" i="1">
                <a:solidFill>
                  <a:schemeClr val="tx1"/>
                </a:solidFill>
                <a:latin typeface="Comic Sans MS" charset="0"/>
                <a:ea typeface="ＭＳ Ｐゴシック" charset="0"/>
              </a:defRPr>
            </a:lvl9pPr>
          </a:lstStyle>
          <a:p>
            <a:fld id="{919C4B6C-94A4-F444-BF8A-8646DB4F746A}" type="slidenum">
              <a:rPr lang="en-US" sz="1200" i="0" smtClean="0">
                <a:latin typeface="Calibri"/>
                <a:cs typeface="Calibri"/>
              </a:rPr>
              <a:pPr/>
              <a:t>2</a:t>
            </a:fld>
            <a:endParaRPr lang="en-US" sz="1200" i="0" dirty="0">
              <a:latin typeface="Calibri"/>
              <a:cs typeface="Calibri"/>
            </a:endParaRPr>
          </a:p>
        </p:txBody>
      </p:sp>
      <p:sp>
        <p:nvSpPr>
          <p:cNvPr id="15364" name="Rectangle 2"/>
          <p:cNvSpPr>
            <a:spLocks noGrp="1" noChangeArrowheads="1"/>
          </p:cNvSpPr>
          <p:nvPr>
            <p:ph type="title"/>
          </p:nvPr>
        </p:nvSpPr>
        <p:spPr/>
        <p:txBody>
          <a:bodyPr>
            <a:normAutofit fontScale="90000"/>
          </a:bodyPr>
          <a:lstStyle/>
          <a:p>
            <a:r>
              <a:rPr lang="en-US" smtClean="0">
                <a:ea typeface="ＭＳ Ｐゴシック" charset="0"/>
                <a:cs typeface="ＭＳ Ｐゴシック" charset="0"/>
              </a:rPr>
              <a:t>Topic 7: </a:t>
            </a:r>
            <a:r>
              <a:rPr lang="en-US" dirty="0">
                <a:ea typeface="ＭＳ Ｐゴシック" charset="0"/>
                <a:cs typeface="ＭＳ Ｐゴシック" charset="0"/>
              </a:rPr>
              <a:t>The </a:t>
            </a:r>
            <a:r>
              <a:rPr lang="en-US" dirty="0" smtClean="0">
                <a:ea typeface="ＭＳ Ｐゴシック" charset="0"/>
                <a:cs typeface="ＭＳ Ｐゴシック" charset="0"/>
              </a:rPr>
              <a:t>Datacenter</a:t>
            </a:r>
            <a:br>
              <a:rPr lang="en-US" dirty="0" smtClean="0">
                <a:ea typeface="ＭＳ Ｐゴシック" charset="0"/>
                <a:cs typeface="ＭＳ Ｐゴシック" charset="0"/>
              </a:rPr>
            </a:br>
            <a:r>
              <a:rPr lang="en-US" sz="3600" dirty="0" smtClean="0">
                <a:ea typeface="ＭＳ Ｐゴシック" charset="0"/>
                <a:cs typeface="ＭＳ Ｐゴシック" charset="0"/>
              </a:rPr>
              <a:t>(DC/Data Center/Data Centre/….)</a:t>
            </a:r>
            <a:endParaRPr lang="en-US" sz="3600" dirty="0">
              <a:ea typeface="ＭＳ Ｐゴシック" charset="0"/>
              <a:cs typeface="ＭＳ Ｐゴシック" charset="0"/>
            </a:endParaRPr>
          </a:p>
        </p:txBody>
      </p:sp>
      <p:sp>
        <p:nvSpPr>
          <p:cNvPr id="15365" name="Rectangle 3"/>
          <p:cNvSpPr>
            <a:spLocks noGrp="1" noChangeArrowheads="1"/>
          </p:cNvSpPr>
          <p:nvPr>
            <p:ph type="body" sz="half" idx="1"/>
          </p:nvPr>
        </p:nvSpPr>
        <p:spPr>
          <a:xfrm>
            <a:off x="533400" y="1371600"/>
            <a:ext cx="7305675" cy="5486400"/>
          </a:xfrm>
        </p:spPr>
        <p:txBody>
          <a:bodyPr>
            <a:normAutofit lnSpcReduction="10000"/>
          </a:bodyPr>
          <a:lstStyle/>
          <a:p>
            <a:pPr>
              <a:buFont typeface="ZapfDingbats" charset="0"/>
              <a:buNone/>
            </a:pPr>
            <a:r>
              <a:rPr lang="en-US" u="sng" dirty="0">
                <a:solidFill>
                  <a:srgbClr val="FF0000"/>
                </a:solidFill>
                <a:ea typeface="ＭＳ Ｐゴシック" charset="0"/>
                <a:cs typeface="ＭＳ Ｐゴシック" charset="0"/>
              </a:rPr>
              <a:t>Our goals:</a:t>
            </a:r>
            <a:r>
              <a:rPr lang="en-US" sz="2400" dirty="0">
                <a:ea typeface="ＭＳ Ｐゴシック" charset="0"/>
                <a:cs typeface="ＭＳ Ｐゴシック" charset="0"/>
              </a:rPr>
              <a:t> </a:t>
            </a:r>
            <a:endParaRPr lang="en-US" sz="2400" dirty="0" smtClean="0">
              <a:ea typeface="ＭＳ Ｐゴシック" charset="0"/>
              <a:cs typeface="ＭＳ Ｐゴシック" charset="0"/>
            </a:endParaRPr>
          </a:p>
          <a:p>
            <a:r>
              <a:rPr lang="en-US" sz="2400" dirty="0" smtClean="0">
                <a:ea typeface="ＭＳ Ｐゴシック" charset="0"/>
                <a:cs typeface="ＭＳ Ｐゴシック" charset="0"/>
              </a:rPr>
              <a:t>Datacenters are the new Internet; regular Internet has become mature (ossified); datacenter along with wireless are a leading edge of new problems and new solutions</a:t>
            </a:r>
          </a:p>
          <a:p>
            <a:r>
              <a:rPr lang="en-US" sz="2400" dirty="0" smtClean="0">
                <a:ea typeface="ＭＳ Ｐゴシック" charset="0"/>
                <a:cs typeface="ＭＳ Ｐゴシック" charset="0"/>
              </a:rPr>
              <a:t>Architectures and thoughts</a:t>
            </a:r>
          </a:p>
          <a:p>
            <a:pPr lvl="1"/>
            <a:r>
              <a:rPr lang="en-US" sz="2000" dirty="0" smtClean="0">
                <a:ea typeface="ＭＳ Ｐゴシック" charset="0"/>
                <a:cs typeface="ＭＳ Ｐゴシック" charset="0"/>
              </a:rPr>
              <a:t>Where do we start?</a:t>
            </a:r>
          </a:p>
          <a:p>
            <a:pPr lvl="1"/>
            <a:r>
              <a:rPr lang="en-US" sz="2000" dirty="0" smtClean="0">
                <a:ea typeface="ＭＳ Ｐゴシック" charset="0"/>
                <a:cs typeface="ＭＳ Ｐゴシック" charset="0"/>
              </a:rPr>
              <a:t>old ideas are new again: VL2</a:t>
            </a:r>
          </a:p>
          <a:p>
            <a:pPr lvl="1"/>
            <a:r>
              <a:rPr lang="en-US" sz="2000" dirty="0" smtClean="0">
                <a:ea typeface="ＭＳ Ｐゴシック" charset="0"/>
                <a:cs typeface="ＭＳ Ｐゴシック" charset="0"/>
              </a:rPr>
              <a:t>c-Through, Flyways, and all that jazz</a:t>
            </a:r>
          </a:p>
          <a:p>
            <a:pPr lvl="1"/>
            <a:endParaRPr lang="en-US" sz="2400" dirty="0" smtClean="0">
              <a:ea typeface="ＭＳ Ｐゴシック" charset="0"/>
              <a:cs typeface="ＭＳ Ｐゴシック" charset="0"/>
            </a:endParaRPr>
          </a:p>
          <a:p>
            <a:r>
              <a:rPr lang="en-US" sz="2800" dirty="0" smtClean="0">
                <a:ea typeface="ＭＳ Ｐゴシック" charset="0"/>
                <a:cs typeface="ＭＳ Ｐゴシック" charset="0"/>
              </a:rPr>
              <a:t>Transport layer obsessions:</a:t>
            </a:r>
          </a:p>
          <a:p>
            <a:pPr lvl="1"/>
            <a:r>
              <a:rPr lang="en-US" sz="2000" dirty="0" smtClean="0">
                <a:ea typeface="ＭＳ Ｐゴシック" charset="0"/>
                <a:cs typeface="ＭＳ Ｐゴシック" charset="0"/>
              </a:rPr>
              <a:t>TCP for the Datacenter (DCTCP)</a:t>
            </a:r>
          </a:p>
          <a:p>
            <a:pPr lvl="1"/>
            <a:r>
              <a:rPr lang="en-US" sz="2000" dirty="0" smtClean="0">
                <a:ea typeface="ＭＳ Ｐゴシック" charset="0"/>
                <a:cs typeface="ＭＳ Ｐゴシック" charset="0"/>
              </a:rPr>
              <a:t>recycling an idea (Multipath TCP)</a:t>
            </a:r>
          </a:p>
          <a:p>
            <a:pPr lvl="1"/>
            <a:r>
              <a:rPr lang="en-US" sz="2000" dirty="0" smtClean="0">
                <a:ea typeface="ＭＳ Ｐゴシック" charset="0"/>
                <a:cs typeface="ＭＳ Ｐゴシック" charset="0"/>
              </a:rPr>
              <a:t>Stragglers and </a:t>
            </a:r>
            <a:r>
              <a:rPr lang="en-US" sz="2000" dirty="0" err="1" smtClean="0">
                <a:ea typeface="ＭＳ Ｐゴシック" charset="0"/>
                <a:cs typeface="ＭＳ Ｐゴシック" charset="0"/>
              </a:rPr>
              <a:t>Incast</a:t>
            </a:r>
            <a:endParaRPr lang="en-US" sz="2000" dirty="0">
              <a:ea typeface="ＭＳ Ｐゴシック" charset="0"/>
              <a:cs typeface="ＭＳ Ｐゴシック" charset="0"/>
            </a:endParaRPr>
          </a:p>
        </p:txBody>
      </p:sp>
    </p:spTree>
    <p:extLst>
      <p:ext uri="{BB962C8B-B14F-4D97-AF65-F5344CB8AC3E}">
        <p14:creationId xmlns:p14="http://schemas.microsoft.com/office/powerpoint/2010/main" val="38821301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3"/>
          <p:cNvGrpSpPr>
            <a:grpSpLocks/>
          </p:cNvGrpSpPr>
          <p:nvPr/>
        </p:nvGrpSpPr>
        <p:grpSpPr bwMode="auto">
          <a:xfrm>
            <a:off x="6245201" y="1350615"/>
            <a:ext cx="1175370" cy="4000500"/>
            <a:chOff x="0" y="0"/>
            <a:chExt cx="1053" cy="3584"/>
          </a:xfrm>
        </p:grpSpPr>
        <p:sp>
          <p:nvSpPr>
            <p:cNvPr id="28673" name="AutoShape 1"/>
            <p:cNvSpPr>
              <a:spLocks/>
            </p:cNvSpPr>
            <p:nvPr/>
          </p:nvSpPr>
          <p:spPr bwMode="auto">
            <a:xfrm>
              <a:off x="0" y="0"/>
              <a:ext cx="1053" cy="3584"/>
            </a:xfrm>
            <a:prstGeom prst="roundRect">
              <a:avLst>
                <a:gd name="adj" fmla="val 11718"/>
              </a:avLst>
            </a:prstGeom>
            <a:solidFill>
              <a:schemeClr val="accent1">
                <a:alpha val="0"/>
              </a:schemeClr>
            </a:solidFill>
            <a:ln w="25400" cap="flat">
              <a:solidFill>
                <a:srgbClr val="00956F"/>
              </a:solidFill>
              <a:prstDash val="solid"/>
              <a:round/>
              <a:headEnd type="none" w="med" len="med"/>
              <a:tailEnd type="none" w="med" len="med"/>
            </a:ln>
          </p:spPr>
          <p:txBody>
            <a:bodyPr lIns="0" tIns="0" rIns="0" bIns="0"/>
            <a:lstStyle/>
            <a:p>
              <a:endParaRPr lang="en-US"/>
            </a:p>
          </p:txBody>
        </p:sp>
        <p:sp>
          <p:nvSpPr>
            <p:cNvPr id="28674" name="Rectangle 2"/>
            <p:cNvSpPr>
              <a:spLocks/>
            </p:cNvSpPr>
            <p:nvPr/>
          </p:nvSpPr>
          <p:spPr bwMode="auto">
            <a:xfrm>
              <a:off x="50" y="1572"/>
              <a:ext cx="95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pic>
        <p:nvPicPr>
          <p:cNvPr id="28676"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19" y="2717974"/>
            <a:ext cx="1242342"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67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808" y="1545953"/>
            <a:ext cx="1415355"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67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805" y="2556123"/>
            <a:ext cx="1414240"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67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826" y="3565178"/>
            <a:ext cx="1414240" cy="58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68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826" y="4651252"/>
            <a:ext cx="1414240"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8681"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069" y="2857501"/>
            <a:ext cx="1316013" cy="56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82" name="Rectangle 10"/>
          <p:cNvSpPr>
            <a:spLocks/>
          </p:cNvSpPr>
          <p:nvPr/>
        </p:nvSpPr>
        <p:spPr bwMode="auto">
          <a:xfrm>
            <a:off x="737816" y="3827398"/>
            <a:ext cx="5424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Client</a:t>
            </a:r>
          </a:p>
        </p:txBody>
      </p:sp>
      <p:sp>
        <p:nvSpPr>
          <p:cNvPr id="28683" name="Rectangle 11"/>
          <p:cNvSpPr>
            <a:spLocks/>
          </p:cNvSpPr>
          <p:nvPr/>
        </p:nvSpPr>
        <p:spPr bwMode="auto">
          <a:xfrm>
            <a:off x="2762623" y="3835211"/>
            <a:ext cx="620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Switch</a:t>
            </a:r>
          </a:p>
        </p:txBody>
      </p:sp>
      <p:grpSp>
        <p:nvGrpSpPr>
          <p:cNvPr id="28686" name="Group 14"/>
          <p:cNvGrpSpPr>
            <a:grpSpLocks/>
          </p:cNvGrpSpPr>
          <p:nvPr/>
        </p:nvGrpSpPr>
        <p:grpSpPr bwMode="auto">
          <a:xfrm>
            <a:off x="923107" y="2076152"/>
            <a:ext cx="303609" cy="294680"/>
            <a:chOff x="0" y="0"/>
            <a:chExt cx="272" cy="264"/>
          </a:xfrm>
        </p:grpSpPr>
        <p:sp>
          <p:nvSpPr>
            <p:cNvPr id="28684" name="AutoShape 12"/>
            <p:cNvSpPr>
              <a:spLocks/>
            </p:cNvSpPr>
            <p:nvPr/>
          </p:nvSpPr>
          <p:spPr bwMode="auto">
            <a:xfrm>
              <a:off x="0" y="33"/>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8685" name="Rectangle 13"/>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8689" name="Group 17"/>
          <p:cNvGrpSpPr>
            <a:grpSpLocks/>
          </p:cNvGrpSpPr>
          <p:nvPr/>
        </p:nvGrpSpPr>
        <p:grpSpPr bwMode="auto">
          <a:xfrm>
            <a:off x="1076028" y="2227957"/>
            <a:ext cx="303609" cy="294680"/>
            <a:chOff x="0" y="0"/>
            <a:chExt cx="272" cy="264"/>
          </a:xfrm>
        </p:grpSpPr>
        <p:sp>
          <p:nvSpPr>
            <p:cNvPr id="28687" name="AutoShape 15"/>
            <p:cNvSpPr>
              <a:spLocks/>
            </p:cNvSpPr>
            <p:nvPr/>
          </p:nvSpPr>
          <p:spPr bwMode="auto">
            <a:xfrm>
              <a:off x="0" y="33"/>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8688" name="Rectangle 16"/>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8692" name="Group 20"/>
          <p:cNvGrpSpPr>
            <a:grpSpLocks/>
          </p:cNvGrpSpPr>
          <p:nvPr/>
        </p:nvGrpSpPr>
        <p:grpSpPr bwMode="auto">
          <a:xfrm>
            <a:off x="1227832" y="2388691"/>
            <a:ext cx="303609" cy="294680"/>
            <a:chOff x="0" y="0"/>
            <a:chExt cx="272" cy="264"/>
          </a:xfrm>
        </p:grpSpPr>
        <p:sp>
          <p:nvSpPr>
            <p:cNvPr id="28690" name="AutoShape 18"/>
            <p:cNvSpPr>
              <a:spLocks/>
            </p:cNvSpPr>
            <p:nvPr/>
          </p:nvSpPr>
          <p:spPr bwMode="auto">
            <a:xfrm>
              <a:off x="0" y="26"/>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8691" name="Rectangle 19"/>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8695" name="Group 23"/>
          <p:cNvGrpSpPr>
            <a:grpSpLocks/>
          </p:cNvGrpSpPr>
          <p:nvPr/>
        </p:nvGrpSpPr>
        <p:grpSpPr bwMode="auto">
          <a:xfrm>
            <a:off x="1380753" y="2540496"/>
            <a:ext cx="303609" cy="294680"/>
            <a:chOff x="0" y="0"/>
            <a:chExt cx="272" cy="264"/>
          </a:xfrm>
        </p:grpSpPr>
        <p:sp>
          <p:nvSpPr>
            <p:cNvPr id="28693" name="AutoShape 21"/>
            <p:cNvSpPr>
              <a:spLocks/>
            </p:cNvSpPr>
            <p:nvPr/>
          </p:nvSpPr>
          <p:spPr bwMode="auto">
            <a:xfrm>
              <a:off x="0" y="26"/>
              <a:ext cx="272" cy="208"/>
            </a:xfrm>
            <a:prstGeom prst="roundRect">
              <a:avLst>
                <a:gd name="adj" fmla="val 11537"/>
              </a:avLst>
            </a:prstGeom>
            <a:blipFill dpi="0" rotWithShape="0">
              <a:blip r:embed="rId5"/>
              <a:srcRect/>
              <a:tile tx="0" ty="0" sx="100000" sy="100000" flip="none" algn="tl"/>
            </a:blipFill>
            <a:ln w="25400" cap="flat">
              <a:solidFill>
                <a:srgbClr val="00956F"/>
              </a:solidFill>
              <a:prstDash val="solid"/>
              <a:round/>
              <a:headEnd type="none" w="med" len="med"/>
              <a:tailEnd type="none" w="med" len="med"/>
            </a:ln>
          </p:spPr>
          <p:txBody>
            <a:bodyPr lIns="0" tIns="0" rIns="0" bIns="0"/>
            <a:lstStyle/>
            <a:p>
              <a:endParaRPr lang="en-US"/>
            </a:p>
          </p:txBody>
        </p:sp>
        <p:sp>
          <p:nvSpPr>
            <p:cNvPr id="28694" name="Rectangle 22"/>
            <p:cNvSpPr>
              <a:spLocks/>
            </p:cNvSpPr>
            <p:nvPr/>
          </p:nvSpPr>
          <p:spPr bwMode="auto">
            <a:xfrm>
              <a:off x="8" y="0"/>
              <a:ext cx="25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09201" bIns="38100" anchor="ctr"/>
            <a:lstStyle/>
            <a:p>
              <a:pPr marL="22323"/>
              <a:r>
                <a:rPr lang="en-US" sz="1700" dirty="0">
                  <a:solidFill>
                    <a:srgbClr val="FFFFFF"/>
                  </a:solidFill>
                  <a:latin typeface="Calibri"/>
                  <a:ea typeface="ＭＳ Ｐゴシック" charset="0"/>
                  <a:cs typeface="Calibri"/>
                  <a:sym typeface="Arial" charset="0"/>
                </a:rPr>
                <a:t>R</a:t>
              </a:r>
            </a:p>
          </p:txBody>
        </p:sp>
      </p:grpSp>
      <p:grpSp>
        <p:nvGrpSpPr>
          <p:cNvPr id="28698" name="Group 26"/>
          <p:cNvGrpSpPr>
            <a:grpSpLocks/>
          </p:cNvGrpSpPr>
          <p:nvPr/>
        </p:nvGrpSpPr>
        <p:grpSpPr bwMode="auto">
          <a:xfrm>
            <a:off x="6467326" y="1587252"/>
            <a:ext cx="727770" cy="295796"/>
            <a:chOff x="0" y="0"/>
            <a:chExt cx="652" cy="265"/>
          </a:xfrm>
        </p:grpSpPr>
        <p:sp>
          <p:nvSpPr>
            <p:cNvPr id="28696" name="AutoShape 24"/>
            <p:cNvSpPr>
              <a:spLocks/>
            </p:cNvSpPr>
            <p:nvPr/>
          </p:nvSpPr>
          <p:spPr bwMode="auto">
            <a:xfrm>
              <a:off x="0" y="1"/>
              <a:ext cx="652" cy="264"/>
            </a:xfrm>
            <a:prstGeom prst="roundRect">
              <a:avLst>
                <a:gd name="adj" fmla="val 11616"/>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697" name="Rectangle 25"/>
            <p:cNvSpPr>
              <a:spLocks/>
            </p:cNvSpPr>
            <p:nvPr/>
          </p:nvSpPr>
          <p:spPr bwMode="auto">
            <a:xfrm>
              <a:off x="13" y="0"/>
              <a:ext cx="624"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16" bIns="38100" anchor="ctr"/>
            <a:lstStyle/>
            <a:p>
              <a:pPr marL="24556"/>
              <a:r>
                <a:rPr lang="en-US" sz="1700" dirty="0">
                  <a:solidFill>
                    <a:srgbClr val="FFFFFF"/>
                  </a:solidFill>
                  <a:latin typeface="Calibri"/>
                  <a:ea typeface="ＭＳ Ｐゴシック" charset="0"/>
                  <a:cs typeface="Calibri"/>
                  <a:sym typeface="Arial" charset="0"/>
                </a:rPr>
                <a:t>1</a:t>
              </a:r>
            </a:p>
          </p:txBody>
        </p:sp>
      </p:grpSp>
      <p:grpSp>
        <p:nvGrpSpPr>
          <p:cNvPr id="28701" name="Group 29"/>
          <p:cNvGrpSpPr>
            <a:grpSpLocks/>
          </p:cNvGrpSpPr>
          <p:nvPr/>
        </p:nvGrpSpPr>
        <p:grpSpPr bwMode="auto">
          <a:xfrm>
            <a:off x="6467327" y="2597423"/>
            <a:ext cx="716607" cy="294680"/>
            <a:chOff x="0" y="0"/>
            <a:chExt cx="642" cy="264"/>
          </a:xfrm>
        </p:grpSpPr>
        <p:sp>
          <p:nvSpPr>
            <p:cNvPr id="28699" name="AutoShape 27"/>
            <p:cNvSpPr>
              <a:spLocks/>
            </p:cNvSpPr>
            <p:nvPr/>
          </p:nvSpPr>
          <p:spPr bwMode="auto">
            <a:xfrm>
              <a:off x="0" y="13"/>
              <a:ext cx="642" cy="238"/>
            </a:xfrm>
            <a:prstGeom prst="roundRect">
              <a:avLst>
                <a:gd name="adj" fmla="val 11718"/>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00" name="Rectangle 28"/>
            <p:cNvSpPr>
              <a:spLocks/>
            </p:cNvSpPr>
            <p:nvPr/>
          </p:nvSpPr>
          <p:spPr bwMode="auto">
            <a:xfrm>
              <a:off x="14" y="0"/>
              <a:ext cx="61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616" bIns="38100" anchor="ctr"/>
            <a:lstStyle/>
            <a:p>
              <a:pPr marL="24556"/>
              <a:r>
                <a:rPr lang="en-US" sz="1700" dirty="0">
                  <a:solidFill>
                    <a:srgbClr val="FFFFFF"/>
                  </a:solidFill>
                  <a:latin typeface="Calibri"/>
                  <a:ea typeface="ＭＳ Ｐゴシック" charset="0"/>
                  <a:cs typeface="Calibri"/>
                  <a:sym typeface="Arial" charset="0"/>
                </a:rPr>
                <a:t>2</a:t>
              </a:r>
            </a:p>
          </p:txBody>
        </p:sp>
      </p:grpSp>
      <p:sp>
        <p:nvSpPr>
          <p:cNvPr id="28702" name="Line 30"/>
          <p:cNvSpPr>
            <a:spLocks noChangeShapeType="1"/>
          </p:cNvSpPr>
          <p:nvPr/>
        </p:nvSpPr>
        <p:spPr bwMode="auto">
          <a:xfrm>
            <a:off x="1977926" y="3136553"/>
            <a:ext cx="712143" cy="223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03" name="Line 31"/>
          <p:cNvSpPr>
            <a:spLocks noChangeShapeType="1"/>
          </p:cNvSpPr>
          <p:nvPr/>
        </p:nvSpPr>
        <p:spPr bwMode="auto">
          <a:xfrm rot="10800000" flipH="1">
            <a:off x="4006081" y="1839516"/>
            <a:ext cx="669727" cy="1295921"/>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04" name="Line 32"/>
          <p:cNvSpPr>
            <a:spLocks noChangeShapeType="1"/>
          </p:cNvSpPr>
          <p:nvPr/>
        </p:nvSpPr>
        <p:spPr bwMode="auto">
          <a:xfrm rot="10800000" flipH="1">
            <a:off x="4006082" y="2849687"/>
            <a:ext cx="717723" cy="286866"/>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05" name="Line 33"/>
          <p:cNvSpPr>
            <a:spLocks noChangeShapeType="1"/>
          </p:cNvSpPr>
          <p:nvPr/>
        </p:nvSpPr>
        <p:spPr bwMode="auto">
          <a:xfrm>
            <a:off x="4006082" y="3136553"/>
            <a:ext cx="746745" cy="722189"/>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06" name="Line 34"/>
          <p:cNvSpPr>
            <a:spLocks noChangeShapeType="1"/>
          </p:cNvSpPr>
          <p:nvPr/>
        </p:nvSpPr>
        <p:spPr bwMode="auto">
          <a:xfrm>
            <a:off x="4006082" y="3136553"/>
            <a:ext cx="746745" cy="180826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28709" name="Group 37"/>
          <p:cNvGrpSpPr>
            <a:grpSpLocks/>
          </p:cNvGrpSpPr>
          <p:nvPr/>
        </p:nvGrpSpPr>
        <p:grpSpPr bwMode="auto">
          <a:xfrm>
            <a:off x="6474023" y="3652243"/>
            <a:ext cx="718840" cy="315888"/>
            <a:chOff x="0" y="0"/>
            <a:chExt cx="644" cy="283"/>
          </a:xfrm>
        </p:grpSpPr>
        <p:sp>
          <p:nvSpPr>
            <p:cNvPr id="28707" name="AutoShape 35"/>
            <p:cNvSpPr>
              <a:spLocks/>
            </p:cNvSpPr>
            <p:nvPr/>
          </p:nvSpPr>
          <p:spPr bwMode="auto">
            <a:xfrm>
              <a:off x="0" y="0"/>
              <a:ext cx="644" cy="283"/>
            </a:xfrm>
            <a:prstGeom prst="roundRect">
              <a:avLst>
                <a:gd name="adj" fmla="val 11718"/>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08" name="Rectangle 36"/>
            <p:cNvSpPr>
              <a:spLocks/>
            </p:cNvSpPr>
            <p:nvPr/>
          </p:nvSpPr>
          <p:spPr bwMode="auto">
            <a:xfrm>
              <a:off x="17" y="12"/>
              <a:ext cx="61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172" bIns="38100" anchor="ctr"/>
            <a:lstStyle/>
            <a:p>
              <a:pPr marL="24556"/>
              <a:r>
                <a:rPr lang="en-US" sz="1700" dirty="0">
                  <a:solidFill>
                    <a:srgbClr val="FFFFFF"/>
                  </a:solidFill>
                  <a:latin typeface="Calibri"/>
                  <a:ea typeface="ＭＳ Ｐゴシック" charset="0"/>
                  <a:cs typeface="Calibri"/>
                  <a:sym typeface="Arial" charset="0"/>
                </a:rPr>
                <a:t>3</a:t>
              </a:r>
            </a:p>
          </p:txBody>
        </p:sp>
      </p:grpSp>
      <p:grpSp>
        <p:nvGrpSpPr>
          <p:cNvPr id="28712" name="Group 40"/>
          <p:cNvGrpSpPr>
            <a:grpSpLocks/>
          </p:cNvGrpSpPr>
          <p:nvPr/>
        </p:nvGrpSpPr>
        <p:grpSpPr bwMode="auto">
          <a:xfrm>
            <a:off x="6475140" y="4695900"/>
            <a:ext cx="695399" cy="313655"/>
            <a:chOff x="0" y="0"/>
            <a:chExt cx="622" cy="281"/>
          </a:xfrm>
        </p:grpSpPr>
        <p:sp>
          <p:nvSpPr>
            <p:cNvPr id="28710" name="AutoShape 38"/>
            <p:cNvSpPr>
              <a:spLocks/>
            </p:cNvSpPr>
            <p:nvPr/>
          </p:nvSpPr>
          <p:spPr bwMode="auto">
            <a:xfrm>
              <a:off x="0" y="0"/>
              <a:ext cx="622" cy="281"/>
            </a:xfrm>
            <a:prstGeom prst="roundRect">
              <a:avLst>
                <a:gd name="adj" fmla="val 11718"/>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11" name="Rectangle 39"/>
            <p:cNvSpPr>
              <a:spLocks/>
            </p:cNvSpPr>
            <p:nvPr/>
          </p:nvSpPr>
          <p:spPr bwMode="auto">
            <a:xfrm>
              <a:off x="14" y="9"/>
              <a:ext cx="59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091" bIns="38100" anchor="ctr"/>
            <a:lstStyle/>
            <a:p>
              <a:pPr marL="23440"/>
              <a:r>
                <a:rPr lang="en-US" sz="1700" dirty="0">
                  <a:solidFill>
                    <a:srgbClr val="FFFFFF"/>
                  </a:solidFill>
                  <a:latin typeface="Calibri"/>
                  <a:ea typeface="ＭＳ Ｐゴシック" charset="0"/>
                  <a:cs typeface="Calibri"/>
                  <a:sym typeface="Arial" charset="0"/>
                </a:rPr>
                <a:t>4</a:t>
              </a:r>
            </a:p>
          </p:txBody>
        </p:sp>
      </p:grpSp>
      <p:grpSp>
        <p:nvGrpSpPr>
          <p:cNvPr id="28715" name="Group 43"/>
          <p:cNvGrpSpPr>
            <a:grpSpLocks/>
          </p:cNvGrpSpPr>
          <p:nvPr/>
        </p:nvGrpSpPr>
        <p:grpSpPr bwMode="auto">
          <a:xfrm>
            <a:off x="3087440" y="2922240"/>
            <a:ext cx="658564" cy="339328"/>
            <a:chOff x="0" y="0"/>
            <a:chExt cx="590" cy="304"/>
          </a:xfrm>
        </p:grpSpPr>
        <p:sp>
          <p:nvSpPr>
            <p:cNvPr id="28713" name="AutoShape 41"/>
            <p:cNvSpPr>
              <a:spLocks/>
            </p:cNvSpPr>
            <p:nvPr/>
          </p:nvSpPr>
          <p:spPr bwMode="auto">
            <a:xfrm>
              <a:off x="0" y="0"/>
              <a:ext cx="590" cy="304"/>
            </a:xfrm>
            <a:prstGeom prst="roundRect">
              <a:avLst>
                <a:gd name="adj" fmla="val 11838"/>
              </a:avLst>
            </a:prstGeom>
            <a:solidFill>
              <a:srgbClr val="FF0000"/>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14" name="Rectangle 42"/>
            <p:cNvSpPr>
              <a:spLocks/>
            </p:cNvSpPr>
            <p:nvPr/>
          </p:nvSpPr>
          <p:spPr bwMode="auto">
            <a:xfrm>
              <a:off x="16" y="20"/>
              <a:ext cx="56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0657" bIns="38100" anchor="ctr"/>
            <a:lstStyle/>
            <a:p>
              <a:pPr marL="23440"/>
              <a:r>
                <a:rPr lang="en-US" sz="1700" dirty="0">
                  <a:solidFill>
                    <a:srgbClr val="FFFFFF"/>
                  </a:solidFill>
                  <a:latin typeface="Calibri"/>
                  <a:ea typeface="ＭＳ Ｐゴシック" charset="0"/>
                  <a:cs typeface="Calibri"/>
                  <a:sym typeface="Arial" charset="0"/>
                </a:rPr>
                <a:t>4</a:t>
              </a:r>
            </a:p>
          </p:txBody>
        </p:sp>
      </p:grpSp>
      <p:sp>
        <p:nvSpPr>
          <p:cNvPr id="28716" name="Rectangle 44"/>
          <p:cNvSpPr>
            <a:spLocks/>
          </p:cNvSpPr>
          <p:nvPr/>
        </p:nvSpPr>
        <p:spPr bwMode="auto">
          <a:xfrm>
            <a:off x="314771" y="1507912"/>
            <a:ext cx="17786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latin typeface="Calibri"/>
                <a:ea typeface="ＭＳ Ｐゴシック" charset="0"/>
                <a:cs typeface="Calibri"/>
                <a:sym typeface="Arial" charset="0"/>
              </a:rPr>
              <a:t>Synchronized Read</a:t>
            </a:r>
          </a:p>
        </p:txBody>
      </p:sp>
      <p:grpSp>
        <p:nvGrpSpPr>
          <p:cNvPr id="28719" name="Group 47"/>
          <p:cNvGrpSpPr>
            <a:grpSpLocks/>
          </p:cNvGrpSpPr>
          <p:nvPr/>
        </p:nvGrpSpPr>
        <p:grpSpPr bwMode="auto">
          <a:xfrm>
            <a:off x="526852" y="4554141"/>
            <a:ext cx="741164" cy="296912"/>
            <a:chOff x="0" y="0"/>
            <a:chExt cx="664" cy="265"/>
          </a:xfrm>
        </p:grpSpPr>
        <p:sp>
          <p:nvSpPr>
            <p:cNvPr id="28717" name="AutoShape 45"/>
            <p:cNvSpPr>
              <a:spLocks/>
            </p:cNvSpPr>
            <p:nvPr/>
          </p:nvSpPr>
          <p:spPr bwMode="auto">
            <a:xfrm>
              <a:off x="0" y="1"/>
              <a:ext cx="664" cy="264"/>
            </a:xfrm>
            <a:prstGeom prst="roundRect">
              <a:avLst>
                <a:gd name="adj" fmla="val 11616"/>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18" name="Rectangle 46"/>
            <p:cNvSpPr>
              <a:spLocks/>
            </p:cNvSpPr>
            <p:nvPr/>
          </p:nvSpPr>
          <p:spPr bwMode="auto">
            <a:xfrm>
              <a:off x="13"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1</a:t>
              </a:r>
            </a:p>
          </p:txBody>
        </p:sp>
      </p:grpSp>
      <p:grpSp>
        <p:nvGrpSpPr>
          <p:cNvPr id="28722" name="Group 50"/>
          <p:cNvGrpSpPr>
            <a:grpSpLocks/>
          </p:cNvGrpSpPr>
          <p:nvPr/>
        </p:nvGrpSpPr>
        <p:grpSpPr bwMode="auto">
          <a:xfrm>
            <a:off x="1285875" y="4551909"/>
            <a:ext cx="741164" cy="296912"/>
            <a:chOff x="0" y="0"/>
            <a:chExt cx="664" cy="265"/>
          </a:xfrm>
        </p:grpSpPr>
        <p:sp>
          <p:nvSpPr>
            <p:cNvPr id="28720" name="AutoShape 48"/>
            <p:cNvSpPr>
              <a:spLocks/>
            </p:cNvSpPr>
            <p:nvPr/>
          </p:nvSpPr>
          <p:spPr bwMode="auto">
            <a:xfrm>
              <a:off x="0" y="1"/>
              <a:ext cx="664" cy="264"/>
            </a:xfrm>
            <a:prstGeom prst="roundRect">
              <a:avLst>
                <a:gd name="adj" fmla="val 11616"/>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21" name="Rectangle 49"/>
            <p:cNvSpPr>
              <a:spLocks/>
            </p:cNvSpPr>
            <p:nvPr/>
          </p:nvSpPr>
          <p:spPr bwMode="auto">
            <a:xfrm>
              <a:off x="13"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2</a:t>
              </a:r>
            </a:p>
          </p:txBody>
        </p:sp>
      </p:grpSp>
      <p:grpSp>
        <p:nvGrpSpPr>
          <p:cNvPr id="28725" name="Group 53"/>
          <p:cNvGrpSpPr>
            <a:grpSpLocks/>
          </p:cNvGrpSpPr>
          <p:nvPr/>
        </p:nvGrpSpPr>
        <p:grpSpPr bwMode="auto">
          <a:xfrm>
            <a:off x="2053828" y="4551909"/>
            <a:ext cx="741164" cy="296912"/>
            <a:chOff x="0" y="0"/>
            <a:chExt cx="664" cy="265"/>
          </a:xfrm>
        </p:grpSpPr>
        <p:sp>
          <p:nvSpPr>
            <p:cNvPr id="28723" name="AutoShape 51"/>
            <p:cNvSpPr>
              <a:spLocks/>
            </p:cNvSpPr>
            <p:nvPr/>
          </p:nvSpPr>
          <p:spPr bwMode="auto">
            <a:xfrm>
              <a:off x="0" y="1"/>
              <a:ext cx="664" cy="264"/>
            </a:xfrm>
            <a:prstGeom prst="roundRect">
              <a:avLst>
                <a:gd name="adj" fmla="val 11616"/>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24" name="Rectangle 52"/>
            <p:cNvSpPr>
              <a:spLocks/>
            </p:cNvSpPr>
            <p:nvPr/>
          </p:nvSpPr>
          <p:spPr bwMode="auto">
            <a:xfrm>
              <a:off x="16"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3</a:t>
              </a:r>
            </a:p>
          </p:txBody>
        </p:sp>
      </p:grpSp>
      <p:grpSp>
        <p:nvGrpSpPr>
          <p:cNvPr id="28728" name="Group 56"/>
          <p:cNvGrpSpPr>
            <a:grpSpLocks/>
          </p:cNvGrpSpPr>
          <p:nvPr/>
        </p:nvGrpSpPr>
        <p:grpSpPr bwMode="auto">
          <a:xfrm>
            <a:off x="2817316" y="4551909"/>
            <a:ext cx="741164" cy="296912"/>
            <a:chOff x="0" y="0"/>
            <a:chExt cx="664" cy="265"/>
          </a:xfrm>
        </p:grpSpPr>
        <p:sp>
          <p:nvSpPr>
            <p:cNvPr id="28726" name="AutoShape 54"/>
            <p:cNvSpPr>
              <a:spLocks/>
            </p:cNvSpPr>
            <p:nvPr/>
          </p:nvSpPr>
          <p:spPr bwMode="auto">
            <a:xfrm>
              <a:off x="0" y="1"/>
              <a:ext cx="664" cy="264"/>
            </a:xfrm>
            <a:prstGeom prst="roundRect">
              <a:avLst>
                <a:gd name="adj" fmla="val 11616"/>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27" name="Rectangle 55"/>
            <p:cNvSpPr>
              <a:spLocks/>
            </p:cNvSpPr>
            <p:nvPr/>
          </p:nvSpPr>
          <p:spPr bwMode="auto">
            <a:xfrm>
              <a:off x="13"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4</a:t>
              </a:r>
            </a:p>
          </p:txBody>
        </p:sp>
      </p:grpSp>
      <p:sp>
        <p:nvSpPr>
          <p:cNvPr id="28729" name="Rectangle 57"/>
          <p:cNvSpPr>
            <a:spLocks/>
          </p:cNvSpPr>
          <p:nvPr/>
        </p:nvSpPr>
        <p:spPr bwMode="auto">
          <a:xfrm>
            <a:off x="7552284" y="4436314"/>
            <a:ext cx="115416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700" dirty="0">
                <a:latin typeface="Calibri"/>
                <a:ea typeface="ＭＳ Ｐゴシック" charset="0"/>
                <a:cs typeface="Calibri"/>
                <a:sym typeface="Arial" charset="0"/>
              </a:rPr>
              <a:t>Server </a:t>
            </a:r>
          </a:p>
          <a:p>
            <a:r>
              <a:rPr lang="en-US" sz="1700" dirty="0">
                <a:latin typeface="Calibri"/>
                <a:ea typeface="ＭＳ Ｐゴシック" charset="0"/>
                <a:cs typeface="Calibri"/>
                <a:sym typeface="Arial" charset="0"/>
              </a:rPr>
              <a:t>Request Unit</a:t>
            </a:r>
          </a:p>
          <a:p>
            <a:r>
              <a:rPr lang="en-US" sz="1700" dirty="0">
                <a:latin typeface="Calibri"/>
                <a:ea typeface="ＭＳ Ｐゴシック" charset="0"/>
                <a:cs typeface="Calibri"/>
                <a:sym typeface="Arial" charset="0"/>
              </a:rPr>
              <a:t>(SRU)</a:t>
            </a:r>
          </a:p>
        </p:txBody>
      </p:sp>
      <p:sp>
        <p:nvSpPr>
          <p:cNvPr id="28730" name="Line 58"/>
          <p:cNvSpPr>
            <a:spLocks noChangeShapeType="1"/>
          </p:cNvSpPr>
          <p:nvPr/>
        </p:nvSpPr>
        <p:spPr bwMode="auto">
          <a:xfrm rot="10800000">
            <a:off x="7183934" y="4876726"/>
            <a:ext cx="348258" cy="7813"/>
          </a:xfrm>
          <a:prstGeom prst="line">
            <a:avLst/>
          </a:prstGeom>
          <a:noFill/>
          <a:ln w="38100" cap="flat">
            <a:solidFill>
              <a:schemeClr val="tx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28733" name="Group 61"/>
          <p:cNvGrpSpPr>
            <a:grpSpLocks/>
          </p:cNvGrpSpPr>
          <p:nvPr/>
        </p:nvGrpSpPr>
        <p:grpSpPr bwMode="auto">
          <a:xfrm>
            <a:off x="6436072" y="4679156"/>
            <a:ext cx="741164" cy="299145"/>
            <a:chOff x="0" y="0"/>
            <a:chExt cx="664" cy="268"/>
          </a:xfrm>
        </p:grpSpPr>
        <p:sp>
          <p:nvSpPr>
            <p:cNvPr id="28731" name="AutoShape 59"/>
            <p:cNvSpPr>
              <a:spLocks/>
            </p:cNvSpPr>
            <p:nvPr/>
          </p:nvSpPr>
          <p:spPr bwMode="auto">
            <a:xfrm>
              <a:off x="0" y="4"/>
              <a:ext cx="664" cy="264"/>
            </a:xfrm>
            <a:prstGeom prst="roundRect">
              <a:avLst>
                <a:gd name="adj" fmla="val 11616"/>
              </a:avLst>
            </a:prstGeom>
            <a:solidFill>
              <a:srgbClr val="3333CC"/>
            </a:solidFill>
            <a:ln w="25400" cap="flat">
              <a:solidFill>
                <a:srgbClr val="232395"/>
              </a:solidFill>
              <a:prstDash val="solid"/>
              <a:round/>
              <a:headEnd type="none" w="med" len="med"/>
              <a:tailEnd type="none" w="med" len="med"/>
            </a:ln>
          </p:spPr>
          <p:txBody>
            <a:bodyPr lIns="0" tIns="0" rIns="0" bIns="0"/>
            <a:lstStyle/>
            <a:p>
              <a:endParaRPr lang="en-US"/>
            </a:p>
          </p:txBody>
        </p:sp>
        <p:sp>
          <p:nvSpPr>
            <p:cNvPr id="28732" name="Rectangle 60"/>
            <p:cNvSpPr>
              <a:spLocks/>
            </p:cNvSpPr>
            <p:nvPr/>
          </p:nvSpPr>
          <p:spPr bwMode="auto">
            <a:xfrm>
              <a:off x="17" y="0"/>
              <a:ext cx="64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111459" bIns="38100" anchor="ctr"/>
            <a:lstStyle/>
            <a:p>
              <a:pPr marL="24556"/>
              <a:r>
                <a:rPr lang="en-US" sz="1700" dirty="0">
                  <a:solidFill>
                    <a:srgbClr val="FFFFFF"/>
                  </a:solidFill>
                  <a:latin typeface="Calibri"/>
                  <a:ea typeface="ＭＳ Ｐゴシック" charset="0"/>
                  <a:cs typeface="Calibri"/>
                  <a:sym typeface="Arial" charset="0"/>
                </a:rPr>
                <a:t>4</a:t>
              </a:r>
            </a:p>
          </p:txBody>
        </p:sp>
      </p:grpSp>
      <p:sp>
        <p:nvSpPr>
          <p:cNvPr id="28734" name="Rectangle 62"/>
          <p:cNvSpPr>
            <a:spLocks/>
          </p:cNvSpPr>
          <p:nvPr/>
        </p:nvSpPr>
        <p:spPr bwMode="auto">
          <a:xfrm>
            <a:off x="767953" y="-357187"/>
            <a:ext cx="784026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500">
                <a:ea typeface="ＭＳ Ｐゴシック" charset="0"/>
                <a:cs typeface="Gill Sans" charset="0"/>
              </a:rPr>
              <a:t>Incast Workload Overfills Buffers</a:t>
            </a:r>
          </a:p>
        </p:txBody>
      </p:sp>
      <p:sp>
        <p:nvSpPr>
          <p:cNvPr id="28735" name="Text Box 6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6036C4CF-580F-D54A-B166-A576A5C95628}" type="slidenum">
              <a:rPr lang="en-US" sz="1300">
                <a:cs typeface="Gill Sans" charset="0"/>
              </a:rPr>
              <a:pPr algn="ctr"/>
              <a:t>20</a:t>
            </a:fld>
            <a:endParaRPr lang="en-US" sz="1300">
              <a:cs typeface="Gill Sans" charset="0"/>
            </a:endParaRPr>
          </a:p>
        </p:txBody>
      </p:sp>
      <p:sp>
        <p:nvSpPr>
          <p:cNvPr id="28736" name="Line 64"/>
          <p:cNvSpPr>
            <a:spLocks noChangeShapeType="1"/>
          </p:cNvSpPr>
          <p:nvPr/>
        </p:nvSpPr>
        <p:spPr bwMode="auto">
          <a:xfrm rot="10800000" flipH="1">
            <a:off x="615033" y="5910337"/>
            <a:ext cx="7903889" cy="0"/>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37" name="Line 65"/>
          <p:cNvSpPr>
            <a:spLocks noChangeShapeType="1"/>
          </p:cNvSpPr>
          <p:nvPr/>
        </p:nvSpPr>
        <p:spPr bwMode="auto">
          <a:xfrm>
            <a:off x="901898" y="5732859"/>
            <a:ext cx="0" cy="375047"/>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38" name="Line 66"/>
          <p:cNvSpPr>
            <a:spLocks noChangeShapeType="1"/>
          </p:cNvSpPr>
          <p:nvPr/>
        </p:nvSpPr>
        <p:spPr bwMode="auto">
          <a:xfrm>
            <a:off x="1214438" y="5715001"/>
            <a:ext cx="0" cy="40406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39" name="Line 67"/>
          <p:cNvSpPr>
            <a:spLocks noChangeShapeType="1"/>
          </p:cNvSpPr>
          <p:nvPr/>
        </p:nvSpPr>
        <p:spPr bwMode="auto">
          <a:xfrm>
            <a:off x="2830711" y="5704954"/>
            <a:ext cx="0" cy="423044"/>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40" name="Rectangle 68"/>
          <p:cNvSpPr>
            <a:spLocks/>
          </p:cNvSpPr>
          <p:nvPr/>
        </p:nvSpPr>
        <p:spPr bwMode="auto">
          <a:xfrm>
            <a:off x="455414" y="6148090"/>
            <a:ext cx="866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ea typeface="ＭＳ Ｐゴシック" charset="0"/>
                <a:cs typeface="Gill Sans" charset="0"/>
              </a:rPr>
              <a:t>Requests Sent</a:t>
            </a:r>
          </a:p>
        </p:txBody>
      </p:sp>
      <p:sp>
        <p:nvSpPr>
          <p:cNvPr id="28741" name="Rectangle 69"/>
          <p:cNvSpPr>
            <a:spLocks/>
          </p:cNvSpPr>
          <p:nvPr/>
        </p:nvSpPr>
        <p:spPr bwMode="auto">
          <a:xfrm>
            <a:off x="714375" y="5116711"/>
            <a:ext cx="103584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ea typeface="ＭＳ Ｐゴシック" charset="0"/>
                <a:cs typeface="Gill Sans" charset="0"/>
              </a:rPr>
              <a:t>Requests </a:t>
            </a:r>
          </a:p>
          <a:p>
            <a:r>
              <a:rPr lang="en-US" sz="1700">
                <a:ea typeface="ＭＳ Ｐゴシック" charset="0"/>
                <a:cs typeface="Gill Sans" charset="0"/>
              </a:rPr>
              <a:t>Received</a:t>
            </a:r>
          </a:p>
        </p:txBody>
      </p:sp>
      <p:sp>
        <p:nvSpPr>
          <p:cNvPr id="28742" name="Rectangle 70"/>
          <p:cNvSpPr>
            <a:spLocks/>
          </p:cNvSpPr>
          <p:nvPr/>
        </p:nvSpPr>
        <p:spPr bwMode="auto">
          <a:xfrm>
            <a:off x="2080617" y="5080992"/>
            <a:ext cx="148232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ea typeface="ＭＳ Ｐゴシック" charset="0"/>
                <a:cs typeface="Gill Sans" charset="0"/>
              </a:rPr>
              <a:t>Responses 1-3 completed</a:t>
            </a:r>
          </a:p>
        </p:txBody>
      </p:sp>
      <p:sp>
        <p:nvSpPr>
          <p:cNvPr id="28743" name="Line 71"/>
          <p:cNvSpPr>
            <a:spLocks noChangeShapeType="1"/>
          </p:cNvSpPr>
          <p:nvPr/>
        </p:nvSpPr>
        <p:spPr bwMode="auto">
          <a:xfrm>
            <a:off x="1839516" y="5741789"/>
            <a:ext cx="0" cy="3482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44" name="Rectangle 72"/>
          <p:cNvSpPr>
            <a:spLocks/>
          </p:cNvSpPr>
          <p:nvPr/>
        </p:nvSpPr>
        <p:spPr bwMode="auto">
          <a:xfrm>
            <a:off x="1348383" y="6161484"/>
            <a:ext cx="109835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ea typeface="ＭＳ Ｐゴシック" charset="0"/>
                <a:cs typeface="Gill Sans" charset="0"/>
              </a:rPr>
              <a:t>Response 4 </a:t>
            </a:r>
          </a:p>
          <a:p>
            <a:r>
              <a:rPr lang="en-US" sz="1700">
                <a:ea typeface="ＭＳ Ｐゴシック" charset="0"/>
                <a:cs typeface="Gill Sans" charset="0"/>
              </a:rPr>
              <a:t>dropped</a:t>
            </a:r>
          </a:p>
        </p:txBody>
      </p:sp>
      <p:sp>
        <p:nvSpPr>
          <p:cNvPr id="28745" name="Line 73"/>
          <p:cNvSpPr>
            <a:spLocks noChangeShapeType="1"/>
          </p:cNvSpPr>
          <p:nvPr/>
        </p:nvSpPr>
        <p:spPr bwMode="auto">
          <a:xfrm>
            <a:off x="6831211" y="5741789"/>
            <a:ext cx="0" cy="3482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46" name="Rectangle 74"/>
          <p:cNvSpPr>
            <a:spLocks/>
          </p:cNvSpPr>
          <p:nvPr/>
        </p:nvSpPr>
        <p:spPr bwMode="auto">
          <a:xfrm>
            <a:off x="6259711" y="6090047"/>
            <a:ext cx="109835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ea typeface="ＭＳ Ｐゴシック" charset="0"/>
                <a:cs typeface="Gill Sans" charset="0"/>
              </a:rPr>
              <a:t>Response 4 </a:t>
            </a:r>
          </a:p>
          <a:p>
            <a:r>
              <a:rPr lang="en-US" sz="1700">
                <a:ea typeface="ＭＳ Ｐゴシック" charset="0"/>
                <a:cs typeface="Gill Sans" charset="0"/>
              </a:rPr>
              <a:t>Resent</a:t>
            </a:r>
          </a:p>
        </p:txBody>
      </p:sp>
      <p:sp>
        <p:nvSpPr>
          <p:cNvPr id="28747" name="Rectangle 75"/>
          <p:cNvSpPr>
            <a:spLocks/>
          </p:cNvSpPr>
          <p:nvPr/>
        </p:nvSpPr>
        <p:spPr bwMode="auto">
          <a:xfrm>
            <a:off x="4039568" y="5518457"/>
            <a:ext cx="850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Link Idle!</a:t>
            </a:r>
          </a:p>
        </p:txBody>
      </p:sp>
      <p:sp>
        <p:nvSpPr>
          <p:cNvPr id="28748" name="Rectangle 76"/>
          <p:cNvSpPr>
            <a:spLocks/>
          </p:cNvSpPr>
          <p:nvPr/>
        </p:nvSpPr>
        <p:spPr bwMode="auto">
          <a:xfrm>
            <a:off x="2536031" y="2294930"/>
            <a:ext cx="303609" cy="571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749" name="AutoShape 77"/>
          <p:cNvSpPr>
            <a:spLocks/>
          </p:cNvSpPr>
          <p:nvPr/>
        </p:nvSpPr>
        <p:spPr bwMode="auto">
          <a:xfrm>
            <a:off x="2553891" y="2696766"/>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8750" name="AutoShape 78"/>
          <p:cNvSpPr>
            <a:spLocks/>
          </p:cNvSpPr>
          <p:nvPr/>
        </p:nvSpPr>
        <p:spPr bwMode="auto">
          <a:xfrm>
            <a:off x="2553891" y="2518172"/>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8751" name="AutoShape 79"/>
          <p:cNvSpPr>
            <a:spLocks/>
          </p:cNvSpPr>
          <p:nvPr/>
        </p:nvSpPr>
        <p:spPr bwMode="auto">
          <a:xfrm>
            <a:off x="2553891" y="2330649"/>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 name="Slide Number Placeholder 1"/>
          <p:cNvSpPr>
            <a:spLocks noGrp="1"/>
          </p:cNvSpPr>
          <p:nvPr>
            <p:ph type="sldNum" sz="quarter" idx="12"/>
          </p:nvPr>
        </p:nvSpPr>
        <p:spPr/>
        <p:txBody>
          <a:bodyPr/>
          <a:lstStyle/>
          <a:p>
            <a:fld id="{7E36F65A-AA6A-2742-B31A-5123DCD351C6}" type="slidenum">
              <a:rPr lang="en-US" smtClean="0"/>
              <a:t>20</a:t>
            </a:fld>
            <a:endParaRPr lang="en-US"/>
          </a:p>
        </p:txBody>
      </p:sp>
    </p:spTree>
    <p:extLst>
      <p:ext uri="{BB962C8B-B14F-4D97-AF65-F5344CB8AC3E}">
        <p14:creationId xmlns:p14="http://schemas.microsoft.com/office/powerpoint/2010/main" val="305876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
                                  </p:stCondLst>
                                  <p:childTnLst>
                                    <p:set>
                                      <p:cBhvr>
                                        <p:cTn id="6" dur="1" fill="hold">
                                          <p:stCondLst>
                                            <p:cond delay="499"/>
                                          </p:stCondLst>
                                        </p:cTn>
                                        <p:tgtEl>
                                          <p:spTgt spid="28698"/>
                                        </p:tgtEl>
                                        <p:attrNameLst>
                                          <p:attrName>style.visibility</p:attrName>
                                        </p:attrNameLst>
                                      </p:cBhvr>
                                      <p:to>
                                        <p:strVal val="visible"/>
                                      </p:to>
                                    </p:set>
                                  </p:childTnLst>
                                </p:cTn>
                              </p:par>
                            </p:childTnLst>
                          </p:cTn>
                        </p:par>
                        <p:par>
                          <p:cTn id="7" fill="hold" nodeType="afterGroup">
                            <p:stCondLst>
                              <p:cond delay="501"/>
                            </p:stCondLst>
                            <p:childTnLst>
                              <p:par>
                                <p:cTn id="8" presetID="1" presetClass="entr" presetSubtype="0" fill="hold" nodeType="afterEffect">
                                  <p:stCondLst>
                                    <p:cond delay="1"/>
                                  </p:stCondLst>
                                  <p:childTnLst>
                                    <p:set>
                                      <p:cBhvr>
                                        <p:cTn id="9" dur="1" fill="hold">
                                          <p:stCondLst>
                                            <p:cond delay="499"/>
                                          </p:stCondLst>
                                        </p:cTn>
                                        <p:tgtEl>
                                          <p:spTgt spid="28701"/>
                                        </p:tgtEl>
                                        <p:attrNameLst>
                                          <p:attrName>style.visibility</p:attrName>
                                        </p:attrNameLst>
                                      </p:cBhvr>
                                      <p:to>
                                        <p:strVal val="visible"/>
                                      </p:to>
                                    </p:set>
                                  </p:childTnLst>
                                </p:cTn>
                              </p:par>
                            </p:childTnLst>
                          </p:cTn>
                        </p:par>
                        <p:par>
                          <p:cTn id="10" fill="hold" nodeType="afterGroup">
                            <p:stCondLst>
                              <p:cond delay="1002"/>
                            </p:stCondLst>
                            <p:childTnLst>
                              <p:par>
                                <p:cTn id="11" presetID="1" presetClass="entr" presetSubtype="0" fill="hold" nodeType="afterEffect">
                                  <p:stCondLst>
                                    <p:cond delay="1"/>
                                  </p:stCondLst>
                                  <p:childTnLst>
                                    <p:set>
                                      <p:cBhvr>
                                        <p:cTn id="12" dur="1" fill="hold">
                                          <p:stCondLst>
                                            <p:cond delay="499"/>
                                          </p:stCondLst>
                                        </p:cTn>
                                        <p:tgtEl>
                                          <p:spTgt spid="28709"/>
                                        </p:tgtEl>
                                        <p:attrNameLst>
                                          <p:attrName>style.visibility</p:attrName>
                                        </p:attrNameLst>
                                      </p:cBhvr>
                                      <p:to>
                                        <p:strVal val="visible"/>
                                      </p:to>
                                    </p:set>
                                  </p:childTnLst>
                                </p:cTn>
                              </p:par>
                            </p:childTnLst>
                          </p:cTn>
                        </p:par>
                        <p:par>
                          <p:cTn id="13" fill="hold" nodeType="afterGroup">
                            <p:stCondLst>
                              <p:cond delay="1503"/>
                            </p:stCondLst>
                            <p:childTnLst>
                              <p:par>
                                <p:cTn id="14" presetID="1" presetClass="entr" presetSubtype="0" fill="hold" nodeType="afterEffect">
                                  <p:stCondLst>
                                    <p:cond delay="1"/>
                                  </p:stCondLst>
                                  <p:childTnLst>
                                    <p:set>
                                      <p:cBhvr>
                                        <p:cTn id="15" dur="1" fill="hold">
                                          <p:stCondLst>
                                            <p:cond delay="499"/>
                                          </p:stCondLst>
                                        </p:cTn>
                                        <p:tgtEl>
                                          <p:spTgt spid="28712"/>
                                        </p:tgtEl>
                                        <p:attrNameLst>
                                          <p:attrName>style.visibility</p:attrName>
                                        </p:attrNameLst>
                                      </p:cBhvr>
                                      <p:to>
                                        <p:strVal val="visible"/>
                                      </p:to>
                                    </p:set>
                                  </p:childTnLst>
                                </p:cTn>
                              </p:par>
                            </p:childTnLst>
                          </p:cTn>
                        </p:par>
                        <p:par>
                          <p:cTn id="16" fill="hold" nodeType="afterGroup">
                            <p:stCondLst>
                              <p:cond delay="2004"/>
                            </p:stCondLst>
                            <p:childTnLst>
                              <p:par>
                                <p:cTn id="17" presetID="1" presetClass="entr" presetSubtype="0" fill="hold" grpId="0" nodeType="afterEffect">
                                  <p:stCondLst>
                                    <p:cond delay="1"/>
                                  </p:stCondLst>
                                  <p:childTnLst>
                                    <p:set>
                                      <p:cBhvr>
                                        <p:cTn id="18" dur="1" fill="hold">
                                          <p:stCondLst>
                                            <p:cond delay="499"/>
                                          </p:stCondLst>
                                        </p:cTn>
                                        <p:tgtEl>
                                          <p:spTgt spid="287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8686"/>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28737"/>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28740"/>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nodeType="afterEffect">
                                  <p:stCondLst>
                                    <p:cond delay="1"/>
                                  </p:stCondLst>
                                  <p:childTnLst>
                                    <p:set>
                                      <p:cBhvr>
                                        <p:cTn id="31" dur="1" fill="hold">
                                          <p:stCondLst>
                                            <p:cond delay="499"/>
                                          </p:stCondLst>
                                        </p:cTn>
                                        <p:tgtEl>
                                          <p:spTgt spid="28689"/>
                                        </p:tgtEl>
                                        <p:attrNameLst>
                                          <p:attrName>style.visibility</p:attrName>
                                        </p:attrNameLst>
                                      </p:cBhvr>
                                      <p:to>
                                        <p:strVal val="visible"/>
                                      </p:to>
                                    </p:set>
                                  </p:childTnLst>
                                </p:cTn>
                              </p:par>
                            </p:childTnLst>
                          </p:cTn>
                        </p:par>
                        <p:par>
                          <p:cTn id="32" fill="hold" nodeType="afterGroup">
                            <p:stCondLst>
                              <p:cond delay="2001"/>
                            </p:stCondLst>
                            <p:childTnLst>
                              <p:par>
                                <p:cTn id="33" presetID="1" presetClass="entr" presetSubtype="0" fill="hold" nodeType="afterEffect">
                                  <p:stCondLst>
                                    <p:cond delay="1"/>
                                  </p:stCondLst>
                                  <p:childTnLst>
                                    <p:set>
                                      <p:cBhvr>
                                        <p:cTn id="34" dur="1" fill="hold">
                                          <p:stCondLst>
                                            <p:cond delay="499"/>
                                          </p:stCondLst>
                                        </p:cTn>
                                        <p:tgtEl>
                                          <p:spTgt spid="28692"/>
                                        </p:tgtEl>
                                        <p:attrNameLst>
                                          <p:attrName>style.visibility</p:attrName>
                                        </p:attrNameLst>
                                      </p:cBhvr>
                                      <p:to>
                                        <p:strVal val="visible"/>
                                      </p:to>
                                    </p:set>
                                  </p:childTnLst>
                                </p:cTn>
                              </p:par>
                            </p:childTnLst>
                          </p:cTn>
                        </p:par>
                        <p:par>
                          <p:cTn id="35" fill="hold" nodeType="afterGroup">
                            <p:stCondLst>
                              <p:cond delay="2502"/>
                            </p:stCondLst>
                            <p:childTnLst>
                              <p:par>
                                <p:cTn id="36" presetID="1" presetClass="entr" presetSubtype="0" fill="hold" nodeType="afterEffect">
                                  <p:stCondLst>
                                    <p:cond delay="1"/>
                                  </p:stCondLst>
                                  <p:childTnLst>
                                    <p:set>
                                      <p:cBhvr>
                                        <p:cTn id="37" dur="1" fill="hold">
                                          <p:stCondLst>
                                            <p:cond delay="499"/>
                                          </p:stCondLst>
                                        </p:cTn>
                                        <p:tgtEl>
                                          <p:spTgt spid="28695"/>
                                        </p:tgtEl>
                                        <p:attrNameLst>
                                          <p:attrName>style.visibility</p:attrName>
                                        </p:attrNameLst>
                                      </p:cBhvr>
                                      <p:to>
                                        <p:strVal val="visible"/>
                                      </p:to>
                                    </p:set>
                                  </p:childTnLst>
                                </p:cTn>
                              </p:par>
                            </p:childTnLst>
                          </p:cTn>
                        </p:par>
                        <p:par>
                          <p:cTn id="38" fill="hold" nodeType="afterGroup">
                            <p:stCondLst>
                              <p:cond delay="3003"/>
                            </p:stCondLst>
                            <p:childTnLst>
                              <p:par>
                                <p:cTn id="39" presetID="1" presetClass="entr" presetSubtype="0" fill="hold" grpId="0" nodeType="afterEffect">
                                  <p:stCondLst>
                                    <p:cond delay="0"/>
                                  </p:stCondLst>
                                  <p:childTnLst>
                                    <p:set>
                                      <p:cBhvr>
                                        <p:cTn id="40" dur="1" fill="hold">
                                          <p:stCondLst>
                                            <p:cond delay="499"/>
                                          </p:stCondLst>
                                        </p:cTn>
                                        <p:tgtEl>
                                          <p:spTgt spid="28738"/>
                                        </p:tgtEl>
                                        <p:attrNameLst>
                                          <p:attrName>style.visibility</p:attrName>
                                        </p:attrNameLst>
                                      </p:cBhvr>
                                      <p:to>
                                        <p:strVal val="visible"/>
                                      </p:to>
                                    </p:set>
                                  </p:childTnLst>
                                </p:cTn>
                              </p:par>
                            </p:childTnLst>
                          </p:cTn>
                        </p:par>
                        <p:par>
                          <p:cTn id="41" fill="hold" nodeType="afterGroup">
                            <p:stCondLst>
                              <p:cond delay="3503"/>
                            </p:stCondLst>
                            <p:childTnLst>
                              <p:par>
                                <p:cTn id="42" presetID="1" presetClass="entr" presetSubtype="0" fill="hold" grpId="0" nodeType="afterEffect">
                                  <p:stCondLst>
                                    <p:cond delay="0"/>
                                  </p:stCondLst>
                                  <p:childTnLst>
                                    <p:set>
                                      <p:cBhvr>
                                        <p:cTn id="43" dur="1" fill="hold">
                                          <p:stCondLst>
                                            <p:cond delay="499"/>
                                          </p:stCondLst>
                                        </p:cTn>
                                        <p:tgtEl>
                                          <p:spTgt spid="28741"/>
                                        </p:tgtEl>
                                        <p:attrNameLst>
                                          <p:attrName>style.visibility</p:attrName>
                                        </p:attrNameLst>
                                      </p:cBhvr>
                                      <p:to>
                                        <p:strVal val="visible"/>
                                      </p:to>
                                    </p:set>
                                  </p:childTnLst>
                                </p:cTn>
                              </p:par>
                            </p:childTnLst>
                          </p:cTn>
                        </p:par>
                        <p:par>
                          <p:cTn id="44" fill="hold" nodeType="afterGroup">
                            <p:stCondLst>
                              <p:cond delay="4003"/>
                            </p:stCondLst>
                            <p:childTnLst>
                              <p:par>
                                <p:cTn id="45" presetID="1" presetClass="exit" presetSubtype="0" fill="hold" grpId="0" nodeType="afterEffect">
                                  <p:stCondLst>
                                    <p:cond delay="1"/>
                                  </p:stCondLst>
                                  <p:childTnLst>
                                    <p:set>
                                      <p:cBhvr>
                                        <p:cTn id="46" dur="1" fill="hold">
                                          <p:stCondLst>
                                            <p:cond delay="499"/>
                                          </p:stCondLst>
                                        </p:cTn>
                                        <p:tgtEl>
                                          <p:spTgt spid="28729"/>
                                        </p:tgtEl>
                                        <p:attrNameLst>
                                          <p:attrName>style.visibility</p:attrName>
                                        </p:attrNameLst>
                                      </p:cBhvr>
                                      <p:to>
                                        <p:strVal val="hidden"/>
                                      </p:to>
                                    </p:set>
                                  </p:childTnLst>
                                </p:cTn>
                              </p:par>
                            </p:childTnLst>
                          </p:cTn>
                        </p:par>
                        <p:par>
                          <p:cTn id="47" fill="hold" nodeType="afterGroup">
                            <p:stCondLst>
                              <p:cond delay="4504"/>
                            </p:stCondLst>
                            <p:childTnLst>
                              <p:par>
                                <p:cTn id="48" presetID="1" presetClass="exit" presetSubtype="0" fill="hold" grpId="0" nodeType="afterEffect">
                                  <p:stCondLst>
                                    <p:cond delay="1"/>
                                  </p:stCondLst>
                                  <p:childTnLst>
                                    <p:set>
                                      <p:cBhvr>
                                        <p:cTn id="49" dur="1" fill="hold">
                                          <p:stCondLst>
                                            <p:cond delay="499"/>
                                          </p:stCondLst>
                                        </p:cTn>
                                        <p:tgtEl>
                                          <p:spTgt spid="28730"/>
                                        </p:tgtEl>
                                        <p:attrNameLst>
                                          <p:attrName>style.visibility</p:attrName>
                                        </p:attrNameLst>
                                      </p:cBhvr>
                                      <p:to>
                                        <p:strVal val="hidden"/>
                                      </p:to>
                                    </p:set>
                                  </p:childTnLst>
                                </p:cTn>
                              </p:par>
                            </p:childTnLst>
                          </p:cTn>
                        </p:par>
                        <p:par>
                          <p:cTn id="50" fill="hold" nodeType="afterGroup">
                            <p:stCondLst>
                              <p:cond delay="5005"/>
                            </p:stCondLst>
                            <p:childTnLst>
                              <p:par>
                                <p:cTn id="51" presetID="1" presetClass="exit" presetSubtype="0" fill="hold" nodeType="afterEffect">
                                  <p:stCondLst>
                                    <p:cond delay="1"/>
                                  </p:stCondLst>
                                  <p:childTnLst>
                                    <p:set>
                                      <p:cBhvr>
                                        <p:cTn id="52" dur="1" fill="hold">
                                          <p:stCondLst>
                                            <p:cond delay="499"/>
                                          </p:stCondLst>
                                        </p:cTn>
                                        <p:tgtEl>
                                          <p:spTgt spid="28675"/>
                                        </p:tgtEl>
                                        <p:attrNameLst>
                                          <p:attrName>style.visibility</p:attrName>
                                        </p:attrNameLst>
                                      </p:cBhvr>
                                      <p:to>
                                        <p:strVal val="hidden"/>
                                      </p:to>
                                    </p:set>
                                  </p:childTnLst>
                                </p:cTn>
                              </p:par>
                            </p:childTnLst>
                          </p:cTn>
                        </p:par>
                        <p:par>
                          <p:cTn id="53" fill="hold" nodeType="afterGroup">
                            <p:stCondLst>
                              <p:cond delay="5506"/>
                            </p:stCondLst>
                            <p:childTnLst>
                              <p:par>
                                <p:cTn id="54" presetID="1" presetClass="entr" presetSubtype="0" fill="hold" grpId="0" nodeType="afterEffect">
                                  <p:stCondLst>
                                    <p:cond delay="500"/>
                                  </p:stCondLst>
                                  <p:childTnLst>
                                    <p:set>
                                      <p:cBhvr>
                                        <p:cTn id="55" dur="1" fill="hold">
                                          <p:stCondLst>
                                            <p:cond delay="499"/>
                                          </p:stCondLst>
                                        </p:cTn>
                                        <p:tgtEl>
                                          <p:spTgt spid="28749"/>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499"/>
                                          </p:stCondLst>
                                        </p:cTn>
                                        <p:tgtEl>
                                          <p:spTgt spid="28698"/>
                                        </p:tgtEl>
                                        <p:attrNameLst>
                                          <p:attrName>style.visibility</p:attrName>
                                        </p:attrNameLst>
                                      </p:cBhvr>
                                      <p:to>
                                        <p:strVal val="hidden"/>
                                      </p:to>
                                    </p:set>
                                  </p:childTnLst>
                                </p:cTn>
                              </p:par>
                            </p:childTnLst>
                          </p:cTn>
                        </p:par>
                        <p:par>
                          <p:cTn id="58" fill="hold">
                            <p:stCondLst>
                              <p:cond delay="6506"/>
                            </p:stCondLst>
                            <p:childTnLst>
                              <p:par>
                                <p:cTn id="59" presetID="1" presetClass="entr" presetSubtype="0" fill="hold" grpId="0" nodeType="afterEffect">
                                  <p:stCondLst>
                                    <p:cond delay="0"/>
                                  </p:stCondLst>
                                  <p:childTnLst>
                                    <p:set>
                                      <p:cBhvr>
                                        <p:cTn id="60" dur="1" fill="hold">
                                          <p:stCondLst>
                                            <p:cond delay="499"/>
                                          </p:stCondLst>
                                        </p:cTn>
                                        <p:tgtEl>
                                          <p:spTgt spid="28750"/>
                                        </p:tgtEl>
                                        <p:attrNameLst>
                                          <p:attrName>style.visibility</p:attrName>
                                        </p:attrNameLst>
                                      </p:cBhvr>
                                      <p:to>
                                        <p:strVal val="visible"/>
                                      </p:to>
                                    </p:set>
                                  </p:childTnLst>
                                </p:cTn>
                              </p:par>
                              <p:par>
                                <p:cTn id="61" presetID="1" presetClass="exit" presetSubtype="0" fill="hold" nodeType="withEffect">
                                  <p:stCondLst>
                                    <p:cond delay="1"/>
                                  </p:stCondLst>
                                  <p:childTnLst>
                                    <p:set>
                                      <p:cBhvr>
                                        <p:cTn id="62" dur="1" fill="hold">
                                          <p:stCondLst>
                                            <p:cond delay="499"/>
                                          </p:stCondLst>
                                        </p:cTn>
                                        <p:tgtEl>
                                          <p:spTgt spid="28701"/>
                                        </p:tgtEl>
                                        <p:attrNameLst>
                                          <p:attrName>style.visibility</p:attrName>
                                        </p:attrNameLst>
                                      </p:cBhvr>
                                      <p:to>
                                        <p:strVal val="hidden"/>
                                      </p:to>
                                    </p:set>
                                  </p:childTnLst>
                                </p:cTn>
                              </p:par>
                            </p:childTnLst>
                          </p:cTn>
                        </p:par>
                        <p:par>
                          <p:cTn id="63" fill="hold">
                            <p:stCondLst>
                              <p:cond delay="7007"/>
                            </p:stCondLst>
                            <p:childTnLst>
                              <p:par>
                                <p:cTn id="64" presetID="1" presetClass="entr" presetSubtype="0" fill="hold" grpId="0" nodeType="afterEffect">
                                  <p:stCondLst>
                                    <p:cond delay="0"/>
                                  </p:stCondLst>
                                  <p:childTnLst>
                                    <p:set>
                                      <p:cBhvr>
                                        <p:cTn id="65" dur="1" fill="hold">
                                          <p:stCondLst>
                                            <p:cond delay="499"/>
                                          </p:stCondLst>
                                        </p:cTn>
                                        <p:tgtEl>
                                          <p:spTgt spid="28751"/>
                                        </p:tgtEl>
                                        <p:attrNameLst>
                                          <p:attrName>style.visibility</p:attrName>
                                        </p:attrNameLst>
                                      </p:cBhvr>
                                      <p:to>
                                        <p:strVal val="visible"/>
                                      </p:to>
                                    </p:set>
                                  </p:childTnLst>
                                </p:cTn>
                              </p:par>
                              <p:par>
                                <p:cTn id="66" presetID="1" presetClass="exit" presetSubtype="0" fill="hold" nodeType="withEffect">
                                  <p:stCondLst>
                                    <p:cond delay="1"/>
                                  </p:stCondLst>
                                  <p:childTnLst>
                                    <p:set>
                                      <p:cBhvr>
                                        <p:cTn id="67" dur="1" fill="hold">
                                          <p:stCondLst>
                                            <p:cond delay="499"/>
                                          </p:stCondLst>
                                        </p:cTn>
                                        <p:tgtEl>
                                          <p:spTgt spid="28709"/>
                                        </p:tgtEl>
                                        <p:attrNameLst>
                                          <p:attrName>style.visibility</p:attrName>
                                        </p:attrNameLst>
                                      </p:cBhvr>
                                      <p:to>
                                        <p:strVal val="hidden"/>
                                      </p:to>
                                    </p:set>
                                  </p:childTnLst>
                                </p:cTn>
                              </p:par>
                            </p:childTnLst>
                          </p:cTn>
                        </p:par>
                        <p:par>
                          <p:cTn id="68" fill="hold">
                            <p:stCondLst>
                              <p:cond delay="7508"/>
                            </p:stCondLst>
                            <p:childTnLst>
                              <p:par>
                                <p:cTn id="69" presetID="1" presetClass="entr" presetSubtype="0" fill="hold" grpId="0" nodeType="afterEffect">
                                  <p:stCondLst>
                                    <p:cond delay="0"/>
                                  </p:stCondLst>
                                  <p:childTnLst>
                                    <p:set>
                                      <p:cBhvr>
                                        <p:cTn id="70" dur="1" fill="hold">
                                          <p:stCondLst>
                                            <p:cond delay="499"/>
                                          </p:stCondLst>
                                        </p:cTn>
                                        <p:tgtEl>
                                          <p:spTgt spid="28743"/>
                                        </p:tgtEl>
                                        <p:attrNameLst>
                                          <p:attrName>style.visibility</p:attrName>
                                        </p:attrNameLst>
                                      </p:cBhvr>
                                      <p:to>
                                        <p:strVal val="visible"/>
                                      </p:to>
                                    </p:set>
                                  </p:childTnLst>
                                </p:cTn>
                              </p:par>
                            </p:childTnLst>
                          </p:cTn>
                        </p:par>
                        <p:par>
                          <p:cTn id="71" fill="hold">
                            <p:stCondLst>
                              <p:cond delay="8008"/>
                            </p:stCondLst>
                            <p:childTnLst>
                              <p:par>
                                <p:cTn id="72" presetID="1" presetClass="entr" presetSubtype="0" fill="hold" grpId="0" nodeType="afterEffect">
                                  <p:stCondLst>
                                    <p:cond delay="0"/>
                                  </p:stCondLst>
                                  <p:childTnLst>
                                    <p:set>
                                      <p:cBhvr>
                                        <p:cTn id="73" dur="1" fill="hold">
                                          <p:stCondLst>
                                            <p:cond delay="499"/>
                                          </p:stCondLst>
                                        </p:cTn>
                                        <p:tgtEl>
                                          <p:spTgt spid="28744"/>
                                        </p:tgtEl>
                                        <p:attrNameLst>
                                          <p:attrName>style.visibility</p:attrName>
                                        </p:attrNameLst>
                                      </p:cBhvr>
                                      <p:to>
                                        <p:strVal val="visible"/>
                                      </p:to>
                                    </p:set>
                                  </p:childTnLst>
                                </p:cTn>
                              </p:par>
                            </p:childTnLst>
                          </p:cTn>
                        </p:par>
                        <p:par>
                          <p:cTn id="74" fill="hold">
                            <p:stCondLst>
                              <p:cond delay="8508"/>
                            </p:stCondLst>
                            <p:childTnLst>
                              <p:par>
                                <p:cTn id="75" presetID="1" presetClass="entr" presetSubtype="0" fill="hold" nodeType="afterEffect">
                                  <p:stCondLst>
                                    <p:cond delay="1"/>
                                  </p:stCondLst>
                                  <p:childTnLst>
                                    <p:set>
                                      <p:cBhvr>
                                        <p:cTn id="76" dur="1" fill="hold">
                                          <p:stCondLst>
                                            <p:cond delay="499"/>
                                          </p:stCondLst>
                                        </p:cTn>
                                        <p:tgtEl>
                                          <p:spTgt spid="28715"/>
                                        </p:tgtEl>
                                        <p:attrNameLst>
                                          <p:attrName>style.visibility</p:attrName>
                                        </p:attrNameLst>
                                      </p:cBhvr>
                                      <p:to>
                                        <p:strVal val="visible"/>
                                      </p:to>
                                    </p:set>
                                  </p:childTnLst>
                                </p:cTn>
                              </p:par>
                            </p:childTnLst>
                          </p:cTn>
                        </p:par>
                        <p:par>
                          <p:cTn id="77" fill="hold">
                            <p:stCondLst>
                              <p:cond delay="9009"/>
                            </p:stCondLst>
                            <p:childTnLst>
                              <p:par>
                                <p:cTn id="78" presetID="1" presetClass="exit" presetSubtype="0" fill="hold" nodeType="afterEffect">
                                  <p:stCondLst>
                                    <p:cond delay="1500"/>
                                  </p:stCondLst>
                                  <p:childTnLst>
                                    <p:set>
                                      <p:cBhvr>
                                        <p:cTn id="79" dur="1" fill="hold">
                                          <p:stCondLst>
                                            <p:cond delay="499"/>
                                          </p:stCondLst>
                                        </p:cTn>
                                        <p:tgtEl>
                                          <p:spTgt spid="2871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7" presetClass="exit" presetSubtype="4" fill="hold" nodeType="clickEffect">
                                  <p:stCondLst>
                                    <p:cond delay="0"/>
                                  </p:stCondLst>
                                  <p:childTnLst>
                                    <p:anim calcmode="lin" valueType="num">
                                      <p:cBhvr additive="base">
                                        <p:cTn id="83" dur="3000"/>
                                        <p:tgtEl>
                                          <p:spTgt spid="28715"/>
                                        </p:tgtEl>
                                        <p:attrNameLst>
                                          <p:attrName>ppt_x</p:attrName>
                                        </p:attrNameLst>
                                      </p:cBhvr>
                                      <p:tavLst>
                                        <p:tav tm="0">
                                          <p:val>
                                            <p:strVal val="ppt_x"/>
                                          </p:val>
                                        </p:tav>
                                        <p:tav tm="100000">
                                          <p:val>
                                            <p:strVal val="ppt_x"/>
                                          </p:val>
                                        </p:tav>
                                      </p:tavLst>
                                    </p:anim>
                                    <p:anim calcmode="lin" valueType="num">
                                      <p:cBhvr additive="base">
                                        <p:cTn id="84" dur="3000"/>
                                        <p:tgtEl>
                                          <p:spTgt spid="28715"/>
                                        </p:tgtEl>
                                        <p:attrNameLst>
                                          <p:attrName>ppt_y</p:attrName>
                                        </p:attrNameLst>
                                      </p:cBhvr>
                                      <p:tavLst>
                                        <p:tav tm="0">
                                          <p:val>
                                            <p:strVal val="ppt_y"/>
                                          </p:val>
                                        </p:tav>
                                        <p:tav tm="100000">
                                          <p:val>
                                            <p:strVal val="1+ppt_h/2"/>
                                          </p:val>
                                        </p:tav>
                                      </p:tavLst>
                                    </p:anim>
                                    <p:set>
                                      <p:cBhvr>
                                        <p:cTn id="85" dur="1" fill="hold">
                                          <p:stCondLst>
                                            <p:cond delay="2999"/>
                                          </p:stCondLst>
                                        </p:cTn>
                                        <p:tgtEl>
                                          <p:spTgt spid="28715"/>
                                        </p:tgtEl>
                                        <p:attrNameLst>
                                          <p:attrName>style.visibility</p:attrName>
                                        </p:attrNameLst>
                                      </p:cBhvr>
                                      <p:to>
                                        <p:strVal val="hidden"/>
                                      </p:to>
                                    </p:set>
                                  </p:childTnLst>
                                </p:cTn>
                              </p:par>
                            </p:childTnLst>
                          </p:cTn>
                        </p:par>
                        <p:par>
                          <p:cTn id="86" fill="hold">
                            <p:stCondLst>
                              <p:cond delay="3000"/>
                            </p:stCondLst>
                            <p:childTnLst>
                              <p:par>
                                <p:cTn id="87" presetID="1" presetClass="exit" presetSubtype="0" fill="hold" grpId="1" nodeType="afterEffect">
                                  <p:stCondLst>
                                    <p:cond delay="0"/>
                                  </p:stCondLst>
                                  <p:childTnLst>
                                    <p:set>
                                      <p:cBhvr>
                                        <p:cTn id="88" dur="1" fill="hold">
                                          <p:stCondLst>
                                            <p:cond delay="0"/>
                                          </p:stCondLst>
                                        </p:cTn>
                                        <p:tgtEl>
                                          <p:spTgt spid="28751"/>
                                        </p:tgtEl>
                                        <p:attrNameLst>
                                          <p:attrName>style.visibility</p:attrName>
                                        </p:attrNameLst>
                                      </p:cBhvr>
                                      <p:to>
                                        <p:strVal val="hidden"/>
                                      </p:to>
                                    </p:set>
                                  </p:childTnLst>
                                </p:cTn>
                              </p:par>
                            </p:childTnLst>
                          </p:cTn>
                        </p:par>
                        <p:par>
                          <p:cTn id="89" fill="hold">
                            <p:stCondLst>
                              <p:cond delay="3000"/>
                            </p:stCondLst>
                            <p:childTnLst>
                              <p:par>
                                <p:cTn id="90" presetID="1" presetClass="exit" presetSubtype="0" fill="hold" grpId="1" nodeType="afterEffect">
                                  <p:stCondLst>
                                    <p:cond delay="0"/>
                                  </p:stCondLst>
                                  <p:childTnLst>
                                    <p:set>
                                      <p:cBhvr>
                                        <p:cTn id="91" dur="1" fill="hold">
                                          <p:stCondLst>
                                            <p:cond delay="0"/>
                                          </p:stCondLst>
                                        </p:cTn>
                                        <p:tgtEl>
                                          <p:spTgt spid="28750"/>
                                        </p:tgtEl>
                                        <p:attrNameLst>
                                          <p:attrName>style.visibility</p:attrName>
                                        </p:attrNameLst>
                                      </p:cBhvr>
                                      <p:to>
                                        <p:strVal val="hidden"/>
                                      </p:to>
                                    </p:set>
                                  </p:childTnLst>
                                </p:cTn>
                              </p:par>
                            </p:childTnLst>
                          </p:cTn>
                        </p:par>
                        <p:par>
                          <p:cTn id="92" fill="hold">
                            <p:stCondLst>
                              <p:cond delay="3000"/>
                            </p:stCondLst>
                            <p:childTnLst>
                              <p:par>
                                <p:cTn id="93" presetID="1" presetClass="exit" presetSubtype="0" fill="hold" grpId="1" nodeType="afterEffect">
                                  <p:stCondLst>
                                    <p:cond delay="0"/>
                                  </p:stCondLst>
                                  <p:childTnLst>
                                    <p:set>
                                      <p:cBhvr>
                                        <p:cTn id="94" dur="1" fill="hold">
                                          <p:stCondLst>
                                            <p:cond delay="0"/>
                                          </p:stCondLst>
                                        </p:cTn>
                                        <p:tgtEl>
                                          <p:spTgt spid="28749"/>
                                        </p:tgtEl>
                                        <p:attrNameLst>
                                          <p:attrName>style.visibility</p:attrName>
                                        </p:attrNameLst>
                                      </p:cBhvr>
                                      <p:to>
                                        <p:strVal val="hidden"/>
                                      </p:to>
                                    </p:set>
                                  </p:childTnLst>
                                </p:cTn>
                              </p:par>
                              <p:par>
                                <p:cTn id="95" presetID="1" presetClass="entr" presetSubtype="0" fill="hold" nodeType="withEffect">
                                  <p:stCondLst>
                                    <p:cond delay="1"/>
                                  </p:stCondLst>
                                  <p:childTnLst>
                                    <p:set>
                                      <p:cBhvr>
                                        <p:cTn id="96" dur="1" fill="hold">
                                          <p:stCondLst>
                                            <p:cond delay="499"/>
                                          </p:stCondLst>
                                        </p:cTn>
                                        <p:tgtEl>
                                          <p:spTgt spid="28733"/>
                                        </p:tgtEl>
                                        <p:attrNameLst>
                                          <p:attrName>style.visibility</p:attrName>
                                        </p:attrNameLst>
                                      </p:cBhvr>
                                      <p:to>
                                        <p:strVal val="visible"/>
                                      </p:to>
                                    </p:set>
                                  </p:childTnLst>
                                </p:cTn>
                              </p:par>
                            </p:childTnLst>
                          </p:cTn>
                        </p:par>
                        <p:par>
                          <p:cTn id="97" fill="hold">
                            <p:stCondLst>
                              <p:cond delay="3501"/>
                            </p:stCondLst>
                            <p:childTnLst>
                              <p:par>
                                <p:cTn id="98" presetID="1" presetClass="entr" presetSubtype="0" fill="hold" grpId="0" nodeType="afterEffect">
                                  <p:stCondLst>
                                    <p:cond delay="0"/>
                                  </p:stCondLst>
                                  <p:childTnLst>
                                    <p:set>
                                      <p:cBhvr>
                                        <p:cTn id="99" dur="1" fill="hold">
                                          <p:stCondLst>
                                            <p:cond delay="499"/>
                                          </p:stCondLst>
                                        </p:cTn>
                                        <p:tgtEl>
                                          <p:spTgt spid="28739"/>
                                        </p:tgtEl>
                                        <p:attrNameLst>
                                          <p:attrName>style.visibility</p:attrName>
                                        </p:attrNameLst>
                                      </p:cBhvr>
                                      <p:to>
                                        <p:strVal val="visible"/>
                                      </p:to>
                                    </p:set>
                                  </p:childTnLst>
                                </p:cTn>
                              </p:par>
                            </p:childTnLst>
                          </p:cTn>
                        </p:par>
                        <p:par>
                          <p:cTn id="100" fill="hold">
                            <p:stCondLst>
                              <p:cond delay="4001"/>
                            </p:stCondLst>
                            <p:childTnLst>
                              <p:par>
                                <p:cTn id="101" presetID="1" presetClass="entr" presetSubtype="0" fill="hold" grpId="0" nodeType="afterEffect">
                                  <p:stCondLst>
                                    <p:cond delay="0"/>
                                  </p:stCondLst>
                                  <p:childTnLst>
                                    <p:set>
                                      <p:cBhvr>
                                        <p:cTn id="102" dur="1" fill="hold">
                                          <p:stCondLst>
                                            <p:cond delay="499"/>
                                          </p:stCondLst>
                                        </p:cTn>
                                        <p:tgtEl>
                                          <p:spTgt spid="287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2874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28746"/>
                                        </p:tgtEl>
                                        <p:attrNameLst>
                                          <p:attrName>style.visibility</p:attrName>
                                        </p:attrNameLst>
                                      </p:cBhvr>
                                      <p:to>
                                        <p:strVal val="visible"/>
                                      </p:to>
                                    </p:set>
                                  </p:childTnLst>
                                </p:cTn>
                              </p:par>
                            </p:childTnLst>
                          </p:cTn>
                        </p:par>
                        <p:par>
                          <p:cTn id="111" fill="hold">
                            <p:stCondLst>
                              <p:cond delay="500"/>
                            </p:stCondLst>
                            <p:childTnLst>
                              <p:par>
                                <p:cTn id="112" presetID="1" presetClass="entr" presetSubtype="0" fill="hold" grpId="0" nodeType="afterEffect">
                                  <p:stCondLst>
                                    <p:cond delay="0"/>
                                  </p:stCondLst>
                                  <p:childTnLst>
                                    <p:set>
                                      <p:cBhvr>
                                        <p:cTn id="113" dur="1" fill="hold">
                                          <p:stCondLst>
                                            <p:cond delay="499"/>
                                          </p:stCondLst>
                                        </p:cTn>
                                        <p:tgtEl>
                                          <p:spTgt spid="28745"/>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nodeType="afterEffect">
                                  <p:stCondLst>
                                    <p:cond delay="1"/>
                                  </p:stCondLst>
                                  <p:childTnLst>
                                    <p:set>
                                      <p:cBhvr>
                                        <p:cTn id="116" dur="1" fill="hold">
                                          <p:stCondLst>
                                            <p:cond delay="499"/>
                                          </p:stCondLst>
                                        </p:cTn>
                                        <p:tgtEl>
                                          <p:spTgt spid="28719"/>
                                        </p:tgtEl>
                                        <p:attrNameLst>
                                          <p:attrName>style.visibility</p:attrName>
                                        </p:attrNameLst>
                                      </p:cBhvr>
                                      <p:to>
                                        <p:strVal val="visible"/>
                                      </p:to>
                                    </p:set>
                                  </p:childTnLst>
                                </p:cTn>
                              </p:par>
                            </p:childTnLst>
                          </p:cTn>
                        </p:par>
                        <p:par>
                          <p:cTn id="117" fill="hold" nodeType="afterGroup">
                            <p:stCondLst>
                              <p:cond delay="1501"/>
                            </p:stCondLst>
                            <p:childTnLst>
                              <p:par>
                                <p:cTn id="118" presetID="1" presetClass="entr" presetSubtype="0" fill="hold" nodeType="afterEffect">
                                  <p:stCondLst>
                                    <p:cond delay="1"/>
                                  </p:stCondLst>
                                  <p:childTnLst>
                                    <p:set>
                                      <p:cBhvr>
                                        <p:cTn id="119" dur="1" fill="hold">
                                          <p:stCondLst>
                                            <p:cond delay="499"/>
                                          </p:stCondLst>
                                        </p:cTn>
                                        <p:tgtEl>
                                          <p:spTgt spid="28722"/>
                                        </p:tgtEl>
                                        <p:attrNameLst>
                                          <p:attrName>style.visibility</p:attrName>
                                        </p:attrNameLst>
                                      </p:cBhvr>
                                      <p:to>
                                        <p:strVal val="visible"/>
                                      </p:to>
                                    </p:set>
                                  </p:childTnLst>
                                </p:cTn>
                              </p:par>
                            </p:childTnLst>
                          </p:cTn>
                        </p:par>
                        <p:par>
                          <p:cTn id="120" fill="hold" nodeType="afterGroup">
                            <p:stCondLst>
                              <p:cond delay="2002"/>
                            </p:stCondLst>
                            <p:childTnLst>
                              <p:par>
                                <p:cTn id="121" presetID="1" presetClass="entr" presetSubtype="0" fill="hold" nodeType="afterEffect">
                                  <p:stCondLst>
                                    <p:cond delay="1"/>
                                  </p:stCondLst>
                                  <p:childTnLst>
                                    <p:set>
                                      <p:cBhvr>
                                        <p:cTn id="122" dur="1" fill="hold">
                                          <p:stCondLst>
                                            <p:cond delay="499"/>
                                          </p:stCondLst>
                                        </p:cTn>
                                        <p:tgtEl>
                                          <p:spTgt spid="28725"/>
                                        </p:tgtEl>
                                        <p:attrNameLst>
                                          <p:attrName>style.visibility</p:attrName>
                                        </p:attrNameLst>
                                      </p:cBhvr>
                                      <p:to>
                                        <p:strVal val="visible"/>
                                      </p:to>
                                    </p:set>
                                  </p:childTnLst>
                                </p:cTn>
                              </p:par>
                            </p:childTnLst>
                          </p:cTn>
                        </p:par>
                        <p:par>
                          <p:cTn id="123" fill="hold" nodeType="afterGroup">
                            <p:stCondLst>
                              <p:cond delay="2503"/>
                            </p:stCondLst>
                            <p:childTnLst>
                              <p:par>
                                <p:cTn id="124" presetID="1" presetClass="entr" presetSubtype="0" fill="hold" nodeType="afterEffect">
                                  <p:stCondLst>
                                    <p:cond delay="1"/>
                                  </p:stCondLst>
                                  <p:childTnLst>
                                    <p:set>
                                      <p:cBhvr>
                                        <p:cTn id="125" dur="1" fill="hold">
                                          <p:stCondLst>
                                            <p:cond delay="499"/>
                                          </p:stCondLst>
                                        </p:cTn>
                                        <p:tgtEl>
                                          <p:spTgt spid="28728"/>
                                        </p:tgtEl>
                                        <p:attrNameLst>
                                          <p:attrName>style.visibility</p:attrName>
                                        </p:attrNameLst>
                                      </p:cBhvr>
                                      <p:to>
                                        <p:strVal val="visible"/>
                                      </p:to>
                                    </p:set>
                                  </p:childTnLst>
                                </p:cTn>
                              </p:par>
                            </p:childTnLst>
                          </p:cTn>
                        </p:par>
                        <p:par>
                          <p:cTn id="126" fill="hold" nodeType="afterGroup">
                            <p:stCondLst>
                              <p:cond delay="3004"/>
                            </p:stCondLst>
                            <p:childTnLst>
                              <p:par>
                                <p:cTn id="127" presetID="1" presetClass="exit" presetSubtype="0" fill="hold" nodeType="afterEffect">
                                  <p:stCondLst>
                                    <p:cond delay="0"/>
                                  </p:stCondLst>
                                  <p:childTnLst>
                                    <p:set>
                                      <p:cBhvr>
                                        <p:cTn id="128" dur="1" fill="hold">
                                          <p:stCondLst>
                                            <p:cond delay="499"/>
                                          </p:stCondLst>
                                        </p:cTn>
                                        <p:tgtEl>
                                          <p:spTgt spid="287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16" grpId="0" autoUpdateAnimBg="0"/>
      <p:bldP spid="28729" grpId="0" autoUpdateAnimBg="0"/>
      <p:bldP spid="28730" grpId="0" animBg="1"/>
      <p:bldP spid="28737" grpId="0" animBg="1"/>
      <p:bldP spid="28738" grpId="0" animBg="1"/>
      <p:bldP spid="28739" grpId="0" animBg="1"/>
      <p:bldP spid="28740" grpId="0" autoUpdateAnimBg="0"/>
      <p:bldP spid="28741" grpId="0" autoUpdateAnimBg="0"/>
      <p:bldP spid="28742" grpId="0" autoUpdateAnimBg="0"/>
      <p:bldP spid="28743" grpId="0" animBg="1"/>
      <p:bldP spid="28744" grpId="0" autoUpdateAnimBg="0"/>
      <p:bldP spid="28745" grpId="0" animBg="1"/>
      <p:bldP spid="28746" grpId="0" autoUpdateAnimBg="0"/>
      <p:bldP spid="28747" grpId="0" autoUpdateAnimBg="0"/>
      <p:bldP spid="28749" grpId="0" animBg="1"/>
      <p:bldP spid="28749" grpId="1" animBg="1"/>
      <p:bldP spid="28750" grpId="0" animBg="1"/>
      <p:bldP spid="28750" grpId="1" animBg="1"/>
      <p:bldP spid="28751" grpId="0" animBg="1"/>
      <p:bldP spid="2875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5" descr="server-gray.png"/>
          <p:cNvPicPr>
            <a:picLocks noChangeAspect="1"/>
          </p:cNvPicPr>
          <p:nvPr/>
        </p:nvPicPr>
        <p:blipFill>
          <a:blip r:embed="rId3" cstate="print"/>
          <a:srcRect/>
          <a:stretch>
            <a:fillRect/>
          </a:stretch>
        </p:blipFill>
        <p:spPr bwMode="auto">
          <a:xfrm>
            <a:off x="1751013" y="5349875"/>
            <a:ext cx="914400" cy="974725"/>
          </a:xfrm>
          <a:prstGeom prst="rect">
            <a:avLst/>
          </a:prstGeom>
          <a:noFill/>
          <a:ln w="9525">
            <a:noFill/>
            <a:miter lim="800000"/>
            <a:headEnd/>
            <a:tailEnd/>
          </a:ln>
        </p:spPr>
      </p:pic>
      <p:pic>
        <p:nvPicPr>
          <p:cNvPr id="13315" name="Picture 88" descr="server-gray.png"/>
          <p:cNvPicPr>
            <a:picLocks noChangeAspect="1"/>
          </p:cNvPicPr>
          <p:nvPr/>
        </p:nvPicPr>
        <p:blipFill>
          <a:blip r:embed="rId3" cstate="print"/>
          <a:srcRect/>
          <a:stretch>
            <a:fillRect/>
          </a:stretch>
        </p:blipFill>
        <p:spPr bwMode="auto">
          <a:xfrm>
            <a:off x="1751013" y="1557338"/>
            <a:ext cx="915987" cy="973137"/>
          </a:xfrm>
          <a:prstGeom prst="rect">
            <a:avLst/>
          </a:prstGeom>
          <a:noFill/>
          <a:ln w="9525">
            <a:noFill/>
            <a:miter lim="800000"/>
            <a:headEnd/>
            <a:tailEnd/>
          </a:ln>
        </p:spPr>
      </p:pic>
      <p:sp>
        <p:nvSpPr>
          <p:cNvPr id="13316" name="Title 1"/>
          <p:cNvSpPr>
            <a:spLocks noGrp="1"/>
          </p:cNvSpPr>
          <p:nvPr>
            <p:ph type="title"/>
          </p:nvPr>
        </p:nvSpPr>
        <p:spPr>
          <a:xfrm>
            <a:off x="457200" y="76200"/>
            <a:ext cx="8229600" cy="1143000"/>
          </a:xfrm>
        </p:spPr>
        <p:txBody>
          <a:bodyPr/>
          <a:lstStyle/>
          <a:p>
            <a:r>
              <a:rPr lang="en-US" smtClean="0"/>
              <a:t>Queue Buildup</a:t>
            </a:r>
          </a:p>
        </p:txBody>
      </p:sp>
      <p:pic>
        <p:nvPicPr>
          <p:cNvPr id="10" name="Content Placeholder 9" descr="switch.png"/>
          <p:cNvPicPr>
            <a:picLocks noGrp="1" noChangeAspect="1"/>
          </p:cNvPicPr>
          <p:nvPr>
            <p:ph idx="1"/>
          </p:nvPr>
        </p:nvPicPr>
        <p:blipFill>
          <a:blip r:embed="rId4" cstate="print"/>
          <a:srcRect/>
          <a:stretch>
            <a:fillRect/>
          </a:stretch>
        </p:blipFill>
        <p:spPr>
          <a:xfrm>
            <a:off x="4284663" y="3570288"/>
            <a:ext cx="1643062" cy="693737"/>
          </a:xfrm>
        </p:spPr>
      </p:pic>
      <p:sp>
        <p:nvSpPr>
          <p:cNvPr id="4" name="Slide Number Placeholder 3"/>
          <p:cNvSpPr>
            <a:spLocks noGrp="1"/>
          </p:cNvSpPr>
          <p:nvPr>
            <p:ph type="sldNum" sz="quarter" idx="12"/>
          </p:nvPr>
        </p:nvSpPr>
        <p:spPr>
          <a:xfrm>
            <a:off x="6592888" y="6356350"/>
            <a:ext cx="2133600" cy="365125"/>
          </a:xfrm>
        </p:spPr>
        <p:txBody>
          <a:bodyPr/>
          <a:lstStyle/>
          <a:p>
            <a:pPr>
              <a:defRPr/>
            </a:pPr>
            <a:fld id="{B90372EE-A76A-4C7B-8000-8CA9BFA024AD}" type="slidenum">
              <a:rPr lang="en-US"/>
              <a:pPr>
                <a:defRPr/>
              </a:pPr>
              <a:t>21</a:t>
            </a:fld>
            <a:endParaRPr lang="en-US"/>
          </a:p>
        </p:txBody>
      </p:sp>
      <p:pic>
        <p:nvPicPr>
          <p:cNvPr id="13319" name="Picture 4" descr="server2.jpg"/>
          <p:cNvPicPr>
            <a:picLocks noChangeAspect="1"/>
          </p:cNvPicPr>
          <p:nvPr/>
        </p:nvPicPr>
        <p:blipFill>
          <a:blip r:embed="rId5" cstate="print"/>
          <a:srcRect/>
          <a:stretch>
            <a:fillRect/>
          </a:stretch>
        </p:blipFill>
        <p:spPr bwMode="auto">
          <a:xfrm>
            <a:off x="7232650" y="3381375"/>
            <a:ext cx="1149350" cy="1103313"/>
          </a:xfrm>
          <a:prstGeom prst="rect">
            <a:avLst/>
          </a:prstGeom>
          <a:noFill/>
          <a:ln w="9525">
            <a:noFill/>
            <a:miter lim="800000"/>
            <a:headEnd/>
            <a:tailEnd/>
          </a:ln>
        </p:spPr>
      </p:pic>
      <p:cxnSp>
        <p:nvCxnSpPr>
          <p:cNvPr id="12" name="Straight Connector 11"/>
          <p:cNvCxnSpPr/>
          <p:nvPr/>
        </p:nvCxnSpPr>
        <p:spPr>
          <a:xfrm flipV="1">
            <a:off x="5699125" y="3916363"/>
            <a:ext cx="160972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09850" y="2043113"/>
            <a:ext cx="1674813" cy="17668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608263" y="4038600"/>
            <a:ext cx="1676400" cy="179863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51"/>
          <p:cNvGrpSpPr>
            <a:grpSpLocks/>
          </p:cNvGrpSpPr>
          <p:nvPr/>
        </p:nvGrpSpPr>
        <p:grpSpPr bwMode="auto">
          <a:xfrm>
            <a:off x="4419600" y="3613944"/>
            <a:ext cx="1295400" cy="609600"/>
            <a:chOff x="4032" y="480"/>
            <a:chExt cx="768" cy="576"/>
          </a:xfrm>
          <a:gradFill>
            <a:gsLst>
              <a:gs pos="0">
                <a:schemeClr val="bg1"/>
              </a:gs>
              <a:gs pos="100000">
                <a:schemeClr val="hlink"/>
              </a:gs>
            </a:gsLst>
            <a:lin ang="0" scaled="1"/>
          </a:gradFill>
        </p:grpSpPr>
        <p:sp>
          <p:nvSpPr>
            <p:cNvPr id="55" name="Freeform 152"/>
            <p:cNvSpPr>
              <a:spLocks/>
            </p:cNvSpPr>
            <p:nvPr/>
          </p:nvSpPr>
          <p:spPr bwMode="auto">
            <a:xfrm>
              <a:off x="4032" y="480"/>
              <a:ext cx="768" cy="576"/>
            </a:xfrm>
            <a:custGeom>
              <a:avLst/>
              <a:gdLst>
                <a:gd name="T0" fmla="*/ 0 w 768"/>
                <a:gd name="T1" fmla="*/ 0 h 576"/>
                <a:gd name="T2" fmla="*/ 768 w 768"/>
                <a:gd name="T3" fmla="*/ 0 h 576"/>
                <a:gd name="T4" fmla="*/ 768 w 768"/>
                <a:gd name="T5" fmla="*/ 576 h 576"/>
                <a:gd name="T6" fmla="*/ 0 w 768"/>
                <a:gd name="T7" fmla="*/ 576 h 576"/>
                <a:gd name="T8" fmla="*/ 0 60000 65536"/>
                <a:gd name="T9" fmla="*/ 0 60000 65536"/>
                <a:gd name="T10" fmla="*/ 0 60000 65536"/>
                <a:gd name="T11" fmla="*/ 0 60000 65536"/>
                <a:gd name="T12" fmla="*/ 0 w 768"/>
                <a:gd name="T13" fmla="*/ 0 h 576"/>
                <a:gd name="T14" fmla="*/ 768 w 768"/>
                <a:gd name="T15" fmla="*/ 576 h 576"/>
              </a:gdLst>
              <a:ahLst/>
              <a:cxnLst>
                <a:cxn ang="T8">
                  <a:pos x="T0" y="T1"/>
                </a:cxn>
                <a:cxn ang="T9">
                  <a:pos x="T2" y="T3"/>
                </a:cxn>
                <a:cxn ang="T10">
                  <a:pos x="T4" y="T5"/>
                </a:cxn>
                <a:cxn ang="T11">
                  <a:pos x="T6" y="T7"/>
                </a:cxn>
              </a:cxnLst>
              <a:rect l="T12" t="T13" r="T14" b="T15"/>
              <a:pathLst>
                <a:path w="768" h="576">
                  <a:moveTo>
                    <a:pt x="0" y="0"/>
                  </a:moveTo>
                  <a:lnTo>
                    <a:pt x="768" y="0"/>
                  </a:lnTo>
                  <a:lnTo>
                    <a:pt x="768" y="576"/>
                  </a:lnTo>
                  <a:lnTo>
                    <a:pt x="0" y="576"/>
                  </a:lnTo>
                </a:path>
              </a:pathLst>
            </a:custGeom>
            <a:grpFill/>
            <a:ln w="28575">
              <a:solidFill>
                <a:schemeClr val="tx1"/>
              </a:solidFill>
              <a:round/>
              <a:headEnd/>
              <a:tailEnd/>
            </a:ln>
          </p:spPr>
          <p:txBody>
            <a:bodyPr/>
            <a:lstStyle/>
            <a:p>
              <a:pPr fontAlgn="auto">
                <a:spcBef>
                  <a:spcPts val="0"/>
                </a:spcBef>
                <a:spcAft>
                  <a:spcPts val="0"/>
                </a:spcAft>
                <a:defRPr/>
              </a:pPr>
              <a:endParaRPr lang="en-US">
                <a:solidFill>
                  <a:srgbClr val="333399"/>
                </a:solidFill>
                <a:latin typeface="+mn-lt"/>
                <a:cs typeface="+mn-cs"/>
              </a:endParaRPr>
            </a:p>
          </p:txBody>
        </p:sp>
        <p:sp>
          <p:nvSpPr>
            <p:cNvPr id="56" name="Line 153"/>
            <p:cNvSpPr>
              <a:spLocks noChangeShapeType="1"/>
            </p:cNvSpPr>
            <p:nvPr/>
          </p:nvSpPr>
          <p:spPr bwMode="auto">
            <a:xfrm>
              <a:off x="4664" y="653"/>
              <a:ext cx="0" cy="288"/>
            </a:xfrm>
            <a:prstGeom prst="line">
              <a:avLst/>
            </a:prstGeom>
            <a:grpFill/>
            <a:ln w="28575">
              <a:solidFill>
                <a:schemeClr val="tx1"/>
              </a:solidFill>
              <a:round/>
              <a:headEnd/>
              <a:tailEnd/>
            </a:ln>
          </p:spPr>
          <p:txBody>
            <a:bodyPr/>
            <a:lstStyle/>
            <a:p>
              <a:pPr fontAlgn="auto">
                <a:spcBef>
                  <a:spcPts val="0"/>
                </a:spcBef>
                <a:spcAft>
                  <a:spcPts val="0"/>
                </a:spcAft>
                <a:defRPr/>
              </a:pPr>
              <a:endParaRPr lang="en-US">
                <a:latin typeface="+mn-lt"/>
                <a:cs typeface="+mn-cs"/>
              </a:endParaRPr>
            </a:p>
          </p:txBody>
        </p:sp>
      </p:grpSp>
      <p:sp>
        <p:nvSpPr>
          <p:cNvPr id="78" name="Rectangle 163"/>
          <p:cNvSpPr>
            <a:spLocks noChangeArrowheads="1"/>
          </p:cNvSpPr>
          <p:nvPr/>
        </p:nvSpPr>
        <p:spPr bwMode="auto">
          <a:xfrm>
            <a:off x="2398713" y="1785938"/>
            <a:ext cx="192087" cy="593725"/>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79" name="Rectangle 163"/>
          <p:cNvSpPr>
            <a:spLocks noChangeArrowheads="1"/>
          </p:cNvSpPr>
          <p:nvPr/>
        </p:nvSpPr>
        <p:spPr bwMode="auto">
          <a:xfrm>
            <a:off x="2170113" y="1785938"/>
            <a:ext cx="192087" cy="593725"/>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84" name="Rectangle 163"/>
          <p:cNvSpPr>
            <a:spLocks noChangeArrowheads="1"/>
          </p:cNvSpPr>
          <p:nvPr/>
        </p:nvSpPr>
        <p:spPr bwMode="auto">
          <a:xfrm>
            <a:off x="2398713" y="5595938"/>
            <a:ext cx="192087" cy="593725"/>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ln w="9525">
            <a:noFill/>
            <a:miter lim="800000"/>
            <a:headEnd/>
            <a:tailEnd/>
          </a:ln>
        </p:spPr>
        <p:txBody>
          <a:bodyPr wrap="none" anchor="ctr"/>
          <a:lstStyle/>
          <a:p>
            <a:endParaRPr lang="en-US" dirty="0">
              <a:solidFill>
                <a:srgbClr val="333399"/>
              </a:solidFill>
              <a:latin typeface="Calibri"/>
            </a:endParaRPr>
          </a:p>
        </p:txBody>
      </p:sp>
      <p:sp>
        <p:nvSpPr>
          <p:cNvPr id="85" name="Rectangle 163"/>
          <p:cNvSpPr>
            <a:spLocks noChangeArrowheads="1"/>
          </p:cNvSpPr>
          <p:nvPr/>
        </p:nvSpPr>
        <p:spPr bwMode="auto">
          <a:xfrm>
            <a:off x="2170113" y="5595938"/>
            <a:ext cx="192087" cy="593725"/>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a:gradFill>
          <a:ln w="9525">
            <a:noFill/>
            <a:miter lim="800000"/>
            <a:headEnd/>
            <a:tailEnd/>
          </a:ln>
        </p:spPr>
        <p:txBody>
          <a:bodyPr wrap="none" anchor="ctr"/>
          <a:lstStyle/>
          <a:p>
            <a:endParaRPr lang="en-US" dirty="0">
              <a:solidFill>
                <a:srgbClr val="333399"/>
              </a:solidFill>
              <a:latin typeface="Calibri"/>
            </a:endParaRPr>
          </a:p>
        </p:txBody>
      </p:sp>
      <p:sp>
        <p:nvSpPr>
          <p:cNvPr id="13328" name="TextBox 40"/>
          <p:cNvSpPr txBox="1">
            <a:spLocks noChangeArrowheads="1"/>
          </p:cNvSpPr>
          <p:nvPr/>
        </p:nvSpPr>
        <p:spPr bwMode="auto">
          <a:xfrm>
            <a:off x="1522413" y="1100138"/>
            <a:ext cx="1295400" cy="368300"/>
          </a:xfrm>
          <a:prstGeom prst="rect">
            <a:avLst/>
          </a:prstGeom>
          <a:noFill/>
          <a:ln w="9525">
            <a:noFill/>
            <a:miter lim="800000"/>
            <a:headEnd/>
            <a:tailEnd/>
          </a:ln>
        </p:spPr>
        <p:txBody>
          <a:bodyPr>
            <a:spAutoFit/>
          </a:bodyPr>
          <a:lstStyle/>
          <a:p>
            <a:r>
              <a:rPr lang="en-US" b="1"/>
              <a:t>Sender 1</a:t>
            </a:r>
          </a:p>
        </p:txBody>
      </p:sp>
      <p:sp>
        <p:nvSpPr>
          <p:cNvPr id="13329" name="TextBox 44"/>
          <p:cNvSpPr txBox="1">
            <a:spLocks noChangeArrowheads="1"/>
          </p:cNvSpPr>
          <p:nvPr/>
        </p:nvSpPr>
        <p:spPr bwMode="auto">
          <a:xfrm>
            <a:off x="1522413" y="4910138"/>
            <a:ext cx="1066800" cy="368300"/>
          </a:xfrm>
          <a:prstGeom prst="rect">
            <a:avLst/>
          </a:prstGeom>
          <a:noFill/>
          <a:ln w="9525">
            <a:noFill/>
            <a:miter lim="800000"/>
            <a:headEnd/>
            <a:tailEnd/>
          </a:ln>
        </p:spPr>
        <p:txBody>
          <a:bodyPr>
            <a:spAutoFit/>
          </a:bodyPr>
          <a:lstStyle/>
          <a:p>
            <a:r>
              <a:rPr lang="en-US" b="1"/>
              <a:t>Sender 2</a:t>
            </a:r>
          </a:p>
        </p:txBody>
      </p:sp>
      <p:sp>
        <p:nvSpPr>
          <p:cNvPr id="13330" name="TextBox 45"/>
          <p:cNvSpPr txBox="1">
            <a:spLocks noChangeArrowheads="1"/>
          </p:cNvSpPr>
          <p:nvPr/>
        </p:nvSpPr>
        <p:spPr bwMode="auto">
          <a:xfrm>
            <a:off x="7237413" y="2863850"/>
            <a:ext cx="990600" cy="369888"/>
          </a:xfrm>
          <a:prstGeom prst="rect">
            <a:avLst/>
          </a:prstGeom>
          <a:noFill/>
          <a:ln w="9525">
            <a:noFill/>
            <a:miter lim="800000"/>
            <a:headEnd/>
            <a:tailEnd/>
          </a:ln>
        </p:spPr>
        <p:txBody>
          <a:bodyPr>
            <a:spAutoFit/>
          </a:bodyPr>
          <a:lstStyle/>
          <a:p>
            <a:r>
              <a:rPr lang="en-US" b="1"/>
              <a:t>Receiver</a:t>
            </a:r>
          </a:p>
        </p:txBody>
      </p:sp>
      <p:sp>
        <p:nvSpPr>
          <p:cNvPr id="42" name="Rectangle 163"/>
          <p:cNvSpPr>
            <a:spLocks noChangeArrowheads="1"/>
          </p:cNvSpPr>
          <p:nvPr/>
        </p:nvSpPr>
        <p:spPr bwMode="auto">
          <a:xfrm>
            <a:off x="1939925" y="1785938"/>
            <a:ext cx="192088" cy="593725"/>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48" name="Rectangle 163"/>
          <p:cNvSpPr>
            <a:spLocks noChangeArrowheads="1"/>
          </p:cNvSpPr>
          <p:nvPr/>
        </p:nvSpPr>
        <p:spPr bwMode="auto">
          <a:xfrm>
            <a:off x="1711325" y="1785938"/>
            <a:ext cx="192088" cy="593725"/>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49" name="Rectangle 163"/>
          <p:cNvSpPr>
            <a:spLocks noChangeArrowheads="1"/>
          </p:cNvSpPr>
          <p:nvPr/>
        </p:nvSpPr>
        <p:spPr bwMode="auto">
          <a:xfrm>
            <a:off x="1482725" y="1785938"/>
            <a:ext cx="192088" cy="593725"/>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grpSp>
        <p:nvGrpSpPr>
          <p:cNvPr id="3" name="Group 57"/>
          <p:cNvGrpSpPr>
            <a:grpSpLocks/>
          </p:cNvGrpSpPr>
          <p:nvPr/>
        </p:nvGrpSpPr>
        <p:grpSpPr bwMode="auto">
          <a:xfrm>
            <a:off x="111125" y="1785938"/>
            <a:ext cx="1335088" cy="593725"/>
            <a:chOff x="3389376" y="1676400"/>
            <a:chExt cx="1335024" cy="594360"/>
          </a:xfrm>
        </p:grpSpPr>
        <p:sp>
          <p:nvSpPr>
            <p:cNvPr id="13337" name="Rectangle 163"/>
            <p:cNvSpPr>
              <a:spLocks noChangeArrowheads="1"/>
            </p:cNvSpPr>
            <p:nvPr/>
          </p:nvSpPr>
          <p:spPr bwMode="auto">
            <a:xfrm>
              <a:off x="3389376" y="1676400"/>
              <a:ext cx="192024" cy="594360"/>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13338" name="Rectangle 163"/>
            <p:cNvSpPr>
              <a:spLocks noChangeArrowheads="1"/>
            </p:cNvSpPr>
            <p:nvPr/>
          </p:nvSpPr>
          <p:spPr bwMode="auto">
            <a:xfrm>
              <a:off x="3617976" y="1676400"/>
              <a:ext cx="192024" cy="594360"/>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13339" name="Rectangle 163"/>
            <p:cNvSpPr>
              <a:spLocks noChangeArrowheads="1"/>
            </p:cNvSpPr>
            <p:nvPr/>
          </p:nvSpPr>
          <p:spPr bwMode="auto">
            <a:xfrm>
              <a:off x="3846576" y="1676400"/>
              <a:ext cx="192024" cy="594360"/>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13340" name="Rectangle 163"/>
            <p:cNvSpPr>
              <a:spLocks noChangeArrowheads="1"/>
            </p:cNvSpPr>
            <p:nvPr/>
          </p:nvSpPr>
          <p:spPr bwMode="auto">
            <a:xfrm>
              <a:off x="4075176" y="1676400"/>
              <a:ext cx="192024" cy="594360"/>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13341" name="Rectangle 163"/>
            <p:cNvSpPr>
              <a:spLocks noChangeArrowheads="1"/>
            </p:cNvSpPr>
            <p:nvPr/>
          </p:nvSpPr>
          <p:spPr bwMode="auto">
            <a:xfrm>
              <a:off x="4303776" y="1676400"/>
              <a:ext cx="192024" cy="594360"/>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sp>
          <p:nvSpPr>
            <p:cNvPr id="13342" name="Rectangle 163"/>
            <p:cNvSpPr>
              <a:spLocks noChangeArrowheads="1"/>
            </p:cNvSpPr>
            <p:nvPr/>
          </p:nvSpPr>
          <p:spPr bwMode="auto">
            <a:xfrm>
              <a:off x="4532376" y="1676400"/>
              <a:ext cx="192024" cy="594360"/>
            </a:xfrm>
            <a:prstGeom prst="rect">
              <a:avLst/>
            </a:prstGeom>
            <a:gradFill rotWithShape="1">
              <a:gsLst>
                <a:gs pos="0">
                  <a:srgbClr val="72280A"/>
                </a:gs>
                <a:gs pos="50000">
                  <a:srgbClr val="F75615"/>
                </a:gs>
                <a:gs pos="100000">
                  <a:srgbClr val="72280A"/>
                </a:gs>
              </a:gsLst>
              <a:lin ang="5400000" scaled="1"/>
            </a:gradFill>
            <a:ln w="9525">
              <a:noFill/>
              <a:miter lim="800000"/>
              <a:headEnd/>
              <a:tailEnd/>
            </a:ln>
          </p:spPr>
          <p:txBody>
            <a:bodyPr wrap="none" anchor="ctr"/>
            <a:lstStyle/>
            <a:p>
              <a:endParaRPr lang="en-US" dirty="0">
                <a:solidFill>
                  <a:srgbClr val="333399"/>
                </a:solidFill>
                <a:latin typeface="Calibri"/>
              </a:endParaRPr>
            </a:p>
          </p:txBody>
        </p:sp>
      </p:grpSp>
      <p:sp>
        <p:nvSpPr>
          <p:cNvPr id="59" name="TextBox 58"/>
          <p:cNvSpPr txBox="1">
            <a:spLocks noChangeArrowheads="1"/>
          </p:cNvSpPr>
          <p:nvPr/>
        </p:nvSpPr>
        <p:spPr bwMode="auto">
          <a:xfrm>
            <a:off x="3657600" y="1752600"/>
            <a:ext cx="5486400" cy="892175"/>
          </a:xfrm>
          <a:prstGeom prst="rect">
            <a:avLst/>
          </a:prstGeom>
          <a:noFill/>
          <a:ln w="9525">
            <a:noFill/>
            <a:miter lim="800000"/>
            <a:headEnd/>
            <a:tailEnd/>
          </a:ln>
        </p:spPr>
        <p:txBody>
          <a:bodyPr>
            <a:spAutoFit/>
          </a:bodyPr>
          <a:lstStyle/>
          <a:p>
            <a:pPr>
              <a:buFont typeface="Arial" charset="0"/>
              <a:buChar char="•"/>
            </a:pPr>
            <a:r>
              <a:rPr lang="en-US" sz="2800"/>
              <a:t> Big flows buildup queues. </a:t>
            </a:r>
          </a:p>
          <a:p>
            <a:pPr lvl="1">
              <a:buFont typeface="Wingdings" pitchFamily="2" charset="2"/>
              <a:buChar char="Ø"/>
            </a:pPr>
            <a:r>
              <a:rPr lang="en-US" sz="2400" b="1">
                <a:solidFill>
                  <a:srgbClr val="FF0000"/>
                </a:solidFill>
              </a:rPr>
              <a:t> Increased latency for short flows.</a:t>
            </a:r>
            <a:endParaRPr lang="en-US" sz="2000" b="1">
              <a:solidFill>
                <a:srgbClr val="FF0000"/>
              </a:solidFill>
            </a:endParaRPr>
          </a:p>
        </p:txBody>
      </p:sp>
      <p:sp>
        <p:nvSpPr>
          <p:cNvPr id="60" name="TextBox 59"/>
          <p:cNvSpPr txBox="1">
            <a:spLocks noChangeArrowheads="1"/>
          </p:cNvSpPr>
          <p:nvPr/>
        </p:nvSpPr>
        <p:spPr bwMode="auto">
          <a:xfrm>
            <a:off x="3657600" y="4910138"/>
            <a:ext cx="5410200" cy="1262062"/>
          </a:xfrm>
          <a:prstGeom prst="rect">
            <a:avLst/>
          </a:prstGeom>
          <a:noFill/>
          <a:ln w="9525">
            <a:noFill/>
            <a:miter lim="800000"/>
            <a:headEnd/>
            <a:tailEnd/>
          </a:ln>
        </p:spPr>
        <p:txBody>
          <a:bodyPr>
            <a:spAutoFit/>
          </a:bodyPr>
          <a:lstStyle/>
          <a:p>
            <a:pPr>
              <a:buFont typeface="Arial" charset="0"/>
              <a:buChar char="•"/>
            </a:pPr>
            <a:r>
              <a:rPr lang="en-US" sz="2800"/>
              <a:t> Measurements in Bing cluster</a:t>
            </a:r>
          </a:p>
          <a:p>
            <a:pPr lvl="1">
              <a:buFont typeface="Wingdings" pitchFamily="2" charset="2"/>
              <a:buChar char="Ø"/>
            </a:pPr>
            <a:r>
              <a:rPr lang="en-US" sz="2400" b="1">
                <a:solidFill>
                  <a:srgbClr val="0000CC"/>
                </a:solidFill>
              </a:rPr>
              <a:t> For 90% packets: RTT &lt; 1ms</a:t>
            </a:r>
          </a:p>
          <a:p>
            <a:pPr lvl="1">
              <a:buFont typeface="Wingdings" pitchFamily="2" charset="2"/>
              <a:buChar char="Ø"/>
            </a:pPr>
            <a:r>
              <a:rPr lang="en-US" sz="2400" b="1">
                <a:solidFill>
                  <a:srgbClr val="FF0000"/>
                </a:solidFill>
              </a:rPr>
              <a:t> For 10% packets: 1ms &lt; RTT &lt; 15ms</a:t>
            </a:r>
            <a:endParaRPr lang="en-US" sz="2000" b="1">
              <a:solidFill>
                <a:srgbClr val="FF0000"/>
              </a:solidFill>
            </a:endParaRPr>
          </a:p>
        </p:txBody>
      </p:sp>
    </p:spTree>
    <p:custDataLst>
      <p:tags r:id="rId1"/>
    </p:custDataLst>
    <p:extLst>
      <p:ext uri="{BB962C8B-B14F-4D97-AF65-F5344CB8AC3E}">
        <p14:creationId xmlns:p14="http://schemas.microsoft.com/office/powerpoint/2010/main" val="403916275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01267 -0.0037 C 0.0342 0.0266 0.10746 0.13371 0.14166 0.17789 C 0.17586 0.22207 0.18455 0.24636 0.2177 0.26139 C 0.25086 0.27643 0.3151 0.26648 0.34062 0.26787 " pathEditMode="relative" rAng="0" ptsTypes="aaaa">
                                      <p:cBhvr>
                                        <p:cTn id="36" dur="1000" fill="hold"/>
                                        <p:tgtEl>
                                          <p:spTgt spid="78"/>
                                        </p:tgtEl>
                                        <p:attrNameLst>
                                          <p:attrName>ppt_x</p:attrName>
                                          <p:attrName>ppt_y</p:attrName>
                                        </p:attrNameLst>
                                      </p:cBhvr>
                                      <p:rCtr x="2" y="1"/>
                                    </p:animMotion>
                                  </p:childTnLst>
                                </p:cTn>
                              </p:par>
                              <p:par>
                                <p:cTn id="37" presetID="0" presetClass="path" presetSubtype="0" accel="50000" decel="50000" fill="hold" grpId="1" nodeType="withEffect">
                                  <p:stCondLst>
                                    <p:cond delay="0"/>
                                  </p:stCondLst>
                                  <p:childTnLst>
                                    <p:animMotion origin="layout" path="M 0.00902 -0.00462 C 0.01458 -0.00324 0.02708 -0.01203 0.04271 0.00324 C 0.05833 0.01851 0.07777 0.05136 0.10295 0.08652 C 0.12812 0.12168 0.1684 0.1846 0.1934 0.2149 C 0.2184 0.2452 0.2283 0.25885 0.25295 0.26787 C 0.2776 0.27689 0.32274 0.26926 0.34097 0.26949 " pathEditMode="relative" rAng="0" ptsTypes="aaaaaa">
                                      <p:cBhvr>
                                        <p:cTn id="38" dur="1000" fill="hold"/>
                                        <p:tgtEl>
                                          <p:spTgt spid="79"/>
                                        </p:tgtEl>
                                        <p:attrNameLst>
                                          <p:attrName>ppt_x</p:attrName>
                                          <p:attrName>ppt_y</p:attrName>
                                        </p:attrNameLst>
                                      </p:cBhvr>
                                      <p:rCtr x="2" y="1"/>
                                    </p:animMotion>
                                  </p:childTnLst>
                                </p:cTn>
                              </p:par>
                              <p:par>
                                <p:cTn id="39" presetID="0" presetClass="path" presetSubtype="0" accel="50000" decel="50000" fill="hold" grpId="1" nodeType="withEffect">
                                  <p:stCondLst>
                                    <p:cond delay="0"/>
                                  </p:stCondLst>
                                  <p:childTnLst>
                                    <p:animMotion origin="layout" path="M 0.06528 -0.00462 C 0.08542 0.02475 0.15295 0.12723 0.18629 0.17141 C 0.21962 0.21559 0.23941 0.24428 0.26528 0.26024 C 0.29115 0.2762 0.32604 0.26625 0.34202 0.26787 " pathEditMode="relative" rAng="0" ptsTypes="aaaa">
                                      <p:cBhvr>
                                        <p:cTn id="40" dur="1000" fill="hold"/>
                                        <p:tgtEl>
                                          <p:spTgt spid="42"/>
                                        </p:tgtEl>
                                        <p:attrNameLst>
                                          <p:attrName>ppt_x</p:attrName>
                                          <p:attrName>ppt_y</p:attrName>
                                        </p:attrNameLst>
                                      </p:cBhvr>
                                      <p:rCtr x="1" y="1"/>
                                    </p:animMotion>
                                  </p:childTnLst>
                                </p:cTn>
                              </p:par>
                              <p:par>
                                <p:cTn id="41" presetID="0" presetClass="path" presetSubtype="0" accel="50000" decel="50000" fill="hold" grpId="1" nodeType="withEffect">
                                  <p:stCondLst>
                                    <p:cond delay="0"/>
                                  </p:stCondLst>
                                  <p:childTnLst>
                                    <p:animMotion origin="layout" path="M 0.00903 -0.00463 C 0.02257 -0.00347 0.06233 -0.01921 0.09028 0.00208 C 0.11823 0.02338 0.1507 0.08796 0.17657 0.12384 C 0.20243 0.15972 0.22743 0.19352 0.24584 0.21759 C 0.26424 0.24167 0.27118 0.25972 0.2875 0.26806 C 0.30382 0.27639 0.33177 0.26783 0.34341 0.26783 " pathEditMode="relative" rAng="0" ptsTypes="aaaaaa">
                                      <p:cBhvr>
                                        <p:cTn id="42" dur="1000" fill="hold"/>
                                        <p:tgtEl>
                                          <p:spTgt spid="48"/>
                                        </p:tgtEl>
                                        <p:attrNameLst>
                                          <p:attrName>ppt_x</p:attrName>
                                          <p:attrName>ppt_y</p:attrName>
                                        </p:attrNameLst>
                                      </p:cBhvr>
                                      <p:rCtr x="2" y="1"/>
                                    </p:animMotion>
                                  </p:childTnLst>
                                </p:cTn>
                              </p:par>
                              <p:par>
                                <p:cTn id="43" presetID="0" presetClass="path" presetSubtype="0" accel="50000" decel="50000" fill="hold" grpId="1" nodeType="withEffect">
                                  <p:stCondLst>
                                    <p:cond delay="0"/>
                                  </p:stCondLst>
                                  <p:childTnLst>
                                    <p:animMotion origin="layout" path="M -3.05556E-6 -1.80662E-6 C 0.01198 -0.00023 0.05157 -0.00231 0.07153 -0.00185 C 0.0915 -0.00139 0.10174 -0.01226 0.11979 0.00301 C 0.13785 0.01828 0.1592 0.05876 0.17986 0.08975 C 0.20052 0.12075 0.2224 0.15961 0.24375 0.18922 C 0.26511 0.21883 0.29063 0.25445 0.30764 0.26787 C 0.32466 0.28129 0.3382 0.26926 0.34618 0.26949 " pathEditMode="relative" rAng="0" ptsTypes="aaaaaaa">
                                      <p:cBhvr>
                                        <p:cTn id="44" dur="1000" fill="hold"/>
                                        <p:tgtEl>
                                          <p:spTgt spid="49"/>
                                        </p:tgtEl>
                                        <p:attrNameLst>
                                          <p:attrName>ppt_x</p:attrName>
                                          <p:attrName>ppt_y</p:attrName>
                                        </p:attrNameLst>
                                      </p:cBhvr>
                                      <p:rCtr x="2" y="1"/>
                                    </p:animMotion>
                                  </p:childTnLst>
                                </p:cTn>
                              </p:par>
                              <p:par>
                                <p:cTn id="45" presetID="0" presetClass="path" presetSubtype="0" accel="50000" decel="50000" fill="hold" grpId="1" nodeType="withEffect">
                                  <p:stCondLst>
                                    <p:cond delay="0"/>
                                  </p:stCondLst>
                                  <p:childTnLst>
                                    <p:animMotion origin="layout" path="M -3.05556E-6 0.01296 C 0.05608 -0.06822 0.11285 -0.15009 0.14219 -0.19264 C 0.17153 -0.23519 0.1658 -0.22803 0.17604 -0.24329 C 0.18629 -0.25855 0.19636 -0.27752 0.20417 -0.28492 C 0.21198 -0.29232 0.21945 -0.287 0.22344 -0.28769 " pathEditMode="relative" rAng="0" ptsTypes="aaaaa">
                                      <p:cBhvr>
                                        <p:cTn id="46" dur="1000" fill="hold"/>
                                        <p:tgtEl>
                                          <p:spTgt spid="84"/>
                                        </p:tgtEl>
                                        <p:attrNameLst>
                                          <p:attrName>ppt_x</p:attrName>
                                          <p:attrName>ppt_y</p:attrName>
                                        </p:attrNameLst>
                                      </p:cBhvr>
                                      <p:rCtr x="1" y="-2"/>
                                    </p:animMotion>
                                  </p:childTnLst>
                                </p:cTn>
                              </p:par>
                              <p:par>
                                <p:cTn id="47" presetID="0" presetClass="path" presetSubtype="0" accel="50000" decel="50000" fill="hold" grpId="1" nodeType="withEffect">
                                  <p:stCondLst>
                                    <p:cond delay="0"/>
                                  </p:stCondLst>
                                  <p:childTnLst>
                                    <p:animMotion origin="layout" path="M -3.05556E-6 -4.38483E-6 C 0.00539 -0.00046 0.01077 0.02174 0.03247 -0.00323 C 0.05417 -0.02821 0.10243 -0.1073 0.13004 -0.14963 C 0.15764 -0.19195 0.18195 -0.23358 0.19792 -0.25647 C 0.21389 -0.27937 0.22049 -0.28122 0.22639 -0.28769 " pathEditMode="relative" rAng="0" ptsTypes="aaaaa">
                                      <p:cBhvr>
                                        <p:cTn id="48" dur="1000" fill="hold"/>
                                        <p:tgtEl>
                                          <p:spTgt spid="85"/>
                                        </p:tgtEl>
                                        <p:attrNameLst>
                                          <p:attrName>ppt_x</p:attrName>
                                          <p:attrName>ppt_y</p:attrName>
                                        </p:attrNameLst>
                                      </p:cBhvr>
                                      <p:rCtr x="1" y="-1"/>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3" nodeType="clickEffect">
                                  <p:stCondLst>
                                    <p:cond delay="0"/>
                                  </p:stCondLst>
                                  <p:childTnLst>
                                    <p:animMotion origin="layout" path="M 0.22726 -0.28839 L 0.22726 0.18895 " pathEditMode="relative" rAng="0" ptsTypes="AA">
                                      <p:cBhvr>
                                        <p:cTn id="52" dur="1000" fill="hold"/>
                                        <p:tgtEl>
                                          <p:spTgt spid="85"/>
                                        </p:tgtEl>
                                        <p:attrNameLst>
                                          <p:attrName>ppt_x</p:attrName>
                                          <p:attrName>ppt_y</p:attrName>
                                        </p:attrNameLst>
                                      </p:cBhvr>
                                      <p:rCtr x="0" y="2"/>
                                    </p:animMotion>
                                  </p:childTnLst>
                                </p:cTn>
                              </p:par>
                              <p:par>
                                <p:cTn id="53" presetID="8" presetClass="emph" presetSubtype="0" fill="hold" grpId="2" nodeType="withEffect">
                                  <p:stCondLst>
                                    <p:cond delay="0"/>
                                  </p:stCondLst>
                                  <p:childTnLst>
                                    <p:animRot by="-86400000">
                                      <p:cBhvr>
                                        <p:cTn id="54" dur="1000" fill="hold"/>
                                        <p:tgtEl>
                                          <p:spTgt spid="8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63" presetClass="path" presetSubtype="0" accel="50000" decel="50000" fill="hold" grpId="2" nodeType="clickEffect">
                                  <p:stCondLst>
                                    <p:cond delay="0"/>
                                  </p:stCondLst>
                                  <p:childTnLst>
                                    <p:animMotion origin="layout" path="M 0.33541 0.26764 L 0.51041 0.26764 " pathEditMode="relative" rAng="0" ptsTypes="AA">
                                      <p:cBhvr>
                                        <p:cTn id="58" dur="1000" fill="hold"/>
                                        <p:tgtEl>
                                          <p:spTgt spid="78"/>
                                        </p:tgtEl>
                                        <p:attrNameLst>
                                          <p:attrName>ppt_x</p:attrName>
                                          <p:attrName>ppt_y</p:attrName>
                                        </p:attrNameLst>
                                      </p:cBhvr>
                                      <p:rCtr x="1" y="0"/>
                                    </p:animMotion>
                                  </p:childTnLst>
                                </p:cTn>
                              </p:par>
                              <p:par>
                                <p:cTn id="59" presetID="10" presetClass="exit" presetSubtype="0" fill="hold" grpId="3" nodeType="withEffect">
                                  <p:stCondLst>
                                    <p:cond delay="500"/>
                                  </p:stCondLst>
                                  <p:childTnLst>
                                    <p:animEffect transition="out" filter="fade">
                                      <p:cBhvr>
                                        <p:cTn id="60" dur="1000"/>
                                        <p:tgtEl>
                                          <p:spTgt spid="78"/>
                                        </p:tgtEl>
                                      </p:cBhvr>
                                    </p:animEffect>
                                    <p:set>
                                      <p:cBhvr>
                                        <p:cTn id="61" dur="1" fill="hold">
                                          <p:stCondLst>
                                            <p:cond delay="999"/>
                                          </p:stCondLst>
                                        </p:cTn>
                                        <p:tgtEl>
                                          <p:spTgt spid="78"/>
                                        </p:tgtEl>
                                        <p:attrNameLst>
                                          <p:attrName>style.visibility</p:attrName>
                                        </p:attrNameLst>
                                      </p:cBhvr>
                                      <p:to>
                                        <p:strVal val="hidden"/>
                                      </p:to>
                                    </p:set>
                                  </p:childTnLst>
                                </p:cTn>
                              </p:par>
                              <p:par>
                                <p:cTn id="62" presetID="63" presetClass="path" presetSubtype="0" accel="50000" decel="50000" fill="hold" grpId="2" nodeType="withEffect">
                                  <p:stCondLst>
                                    <p:cond delay="500"/>
                                  </p:stCondLst>
                                  <p:childTnLst>
                                    <p:animMotion origin="layout" path="M 0.33611 0.26463 L 0.53541 0.26532 " pathEditMode="relative" rAng="0" ptsTypes="AA">
                                      <p:cBhvr>
                                        <p:cTn id="63" dur="1000" fill="hold"/>
                                        <p:tgtEl>
                                          <p:spTgt spid="79"/>
                                        </p:tgtEl>
                                        <p:attrNameLst>
                                          <p:attrName>ppt_x</p:attrName>
                                          <p:attrName>ppt_y</p:attrName>
                                        </p:attrNameLst>
                                      </p:cBhvr>
                                      <p:rCtr x="1" y="0"/>
                                    </p:animMotion>
                                  </p:childTnLst>
                                </p:cTn>
                              </p:par>
                              <p:par>
                                <p:cTn id="64" presetID="10" presetClass="exit" presetSubtype="0" fill="hold" grpId="3" nodeType="withEffect">
                                  <p:stCondLst>
                                    <p:cond delay="1000"/>
                                  </p:stCondLst>
                                  <p:childTnLst>
                                    <p:animEffect transition="out" filter="fade">
                                      <p:cBhvr>
                                        <p:cTn id="65" dur="1000"/>
                                        <p:tgtEl>
                                          <p:spTgt spid="79"/>
                                        </p:tgtEl>
                                      </p:cBhvr>
                                    </p:animEffect>
                                    <p:set>
                                      <p:cBhvr>
                                        <p:cTn id="66" dur="1" fill="hold">
                                          <p:stCondLst>
                                            <p:cond delay="999"/>
                                          </p:stCondLst>
                                        </p:cTn>
                                        <p:tgtEl>
                                          <p:spTgt spid="79"/>
                                        </p:tgtEl>
                                        <p:attrNameLst>
                                          <p:attrName>style.visibility</p:attrName>
                                        </p:attrNameLst>
                                      </p:cBhvr>
                                      <p:to>
                                        <p:strVal val="hidden"/>
                                      </p:to>
                                    </p:set>
                                  </p:childTnLst>
                                </p:cTn>
                              </p:par>
                              <p:par>
                                <p:cTn id="67" presetID="63" presetClass="path" presetSubtype="0" accel="50000" decel="50000" fill="hold" nodeType="withEffect">
                                  <p:stCondLst>
                                    <p:cond delay="1000"/>
                                  </p:stCondLst>
                                  <p:childTnLst>
                                    <p:animMotion origin="layout" path="M 0.33542 0.26764 L 0.56059 0.26764 " pathEditMode="relative" rAng="0" ptsTypes="AA">
                                      <p:cBhvr>
                                        <p:cTn id="68" dur="1000" fill="hold"/>
                                        <p:tgtEl>
                                          <p:spTgt spid="42"/>
                                        </p:tgtEl>
                                        <p:attrNameLst>
                                          <p:attrName>ppt_x</p:attrName>
                                          <p:attrName>ppt_y</p:attrName>
                                        </p:attrNameLst>
                                      </p:cBhvr>
                                      <p:rCtr x="1" y="0"/>
                                    </p:animMotion>
                                  </p:childTnLst>
                                </p:cTn>
                              </p:par>
                              <p:par>
                                <p:cTn id="69" presetID="10" presetClass="exit" presetSubtype="0" fill="hold" nodeType="withEffect">
                                  <p:stCondLst>
                                    <p:cond delay="1500"/>
                                  </p:stCondLst>
                                  <p:childTnLst>
                                    <p:animEffect transition="out" filter="fade">
                                      <p:cBhvr>
                                        <p:cTn id="70" dur="1000"/>
                                        <p:tgtEl>
                                          <p:spTgt spid="42"/>
                                        </p:tgtEl>
                                      </p:cBhvr>
                                    </p:animEffect>
                                    <p:set>
                                      <p:cBhvr>
                                        <p:cTn id="71" dur="1" fill="hold">
                                          <p:stCondLst>
                                            <p:cond delay="999"/>
                                          </p:stCondLst>
                                        </p:cTn>
                                        <p:tgtEl>
                                          <p:spTgt spid="42"/>
                                        </p:tgtEl>
                                        <p:attrNameLst>
                                          <p:attrName>style.visibility</p:attrName>
                                        </p:attrNameLst>
                                      </p:cBhvr>
                                      <p:to>
                                        <p:strVal val="hidden"/>
                                      </p:to>
                                    </p:set>
                                  </p:childTnLst>
                                </p:cTn>
                              </p:par>
                              <p:par>
                                <p:cTn id="72" presetID="63" presetClass="path" presetSubtype="0" accel="50000" decel="50000" fill="hold" nodeType="withEffect">
                                  <p:stCondLst>
                                    <p:cond delay="1500"/>
                                  </p:stCondLst>
                                  <p:childTnLst>
                                    <p:animMotion origin="layout" path="M 0.33611 0.26394 L 0.58559 0.26764 " pathEditMode="relative" rAng="0" ptsTypes="AA">
                                      <p:cBhvr>
                                        <p:cTn id="73" dur="1000" fill="hold"/>
                                        <p:tgtEl>
                                          <p:spTgt spid="48"/>
                                        </p:tgtEl>
                                        <p:attrNameLst>
                                          <p:attrName>ppt_x</p:attrName>
                                          <p:attrName>ppt_y</p:attrName>
                                        </p:attrNameLst>
                                      </p:cBhvr>
                                      <p:rCtr x="1" y="0"/>
                                    </p:animMotion>
                                  </p:childTnLst>
                                </p:cTn>
                              </p:par>
                              <p:par>
                                <p:cTn id="74" presetID="10" presetClass="exit" presetSubtype="0" fill="hold" nodeType="withEffect">
                                  <p:stCondLst>
                                    <p:cond delay="2000"/>
                                  </p:stCondLst>
                                  <p:childTnLst>
                                    <p:animEffect transition="out" filter="fade">
                                      <p:cBhvr>
                                        <p:cTn id="75" dur="1000"/>
                                        <p:tgtEl>
                                          <p:spTgt spid="48"/>
                                        </p:tgtEl>
                                      </p:cBhvr>
                                    </p:animEffect>
                                    <p:set>
                                      <p:cBhvr>
                                        <p:cTn id="76" dur="1" fill="hold">
                                          <p:stCondLst>
                                            <p:cond delay="999"/>
                                          </p:stCondLst>
                                        </p:cTn>
                                        <p:tgtEl>
                                          <p:spTgt spid="48"/>
                                        </p:tgtEl>
                                        <p:attrNameLst>
                                          <p:attrName>style.visibility</p:attrName>
                                        </p:attrNameLst>
                                      </p:cBhvr>
                                      <p:to>
                                        <p:strVal val="hidden"/>
                                      </p:to>
                                    </p:set>
                                  </p:childTnLst>
                                </p:cTn>
                              </p:par>
                              <p:par>
                                <p:cTn id="77" presetID="63" presetClass="path" presetSubtype="0" accel="50000" decel="50000" fill="hold" grpId="2" nodeType="withEffect">
                                  <p:stCondLst>
                                    <p:cond delay="2000"/>
                                  </p:stCondLst>
                                  <p:childTnLst>
                                    <p:animMotion origin="layout" path="M 0.33559 0.26764 L 0.61059 0.26764 " pathEditMode="relative" rAng="0" ptsTypes="AA">
                                      <p:cBhvr>
                                        <p:cTn id="78" dur="1000" fill="hold"/>
                                        <p:tgtEl>
                                          <p:spTgt spid="49"/>
                                        </p:tgtEl>
                                        <p:attrNameLst>
                                          <p:attrName>ppt_x</p:attrName>
                                          <p:attrName>ppt_y</p:attrName>
                                        </p:attrNameLst>
                                      </p:cBhvr>
                                      <p:rCtr x="1" y="0"/>
                                    </p:animMotion>
                                  </p:childTnLst>
                                </p:cTn>
                              </p:par>
                              <p:par>
                                <p:cTn id="79" presetID="10" presetClass="exit" presetSubtype="0" fill="hold" grpId="3" nodeType="withEffect">
                                  <p:stCondLst>
                                    <p:cond delay="2500"/>
                                  </p:stCondLst>
                                  <p:childTnLst>
                                    <p:animEffect transition="out" filter="fade">
                                      <p:cBhvr>
                                        <p:cTn id="80" dur="1000"/>
                                        <p:tgtEl>
                                          <p:spTgt spid="49"/>
                                        </p:tgtEl>
                                      </p:cBhvr>
                                    </p:animEffect>
                                    <p:set>
                                      <p:cBhvr>
                                        <p:cTn id="81" dur="1" fill="hold">
                                          <p:stCondLst>
                                            <p:cond delay="999"/>
                                          </p:stCondLst>
                                        </p:cTn>
                                        <p:tgtEl>
                                          <p:spTgt spid="49"/>
                                        </p:tgtEl>
                                        <p:attrNameLst>
                                          <p:attrName>style.visibility</p:attrName>
                                        </p:attrNameLst>
                                      </p:cBhvr>
                                      <p:to>
                                        <p:strVal val="hidden"/>
                                      </p:to>
                                    </p:set>
                                  </p:childTnLst>
                                </p:cTn>
                              </p:par>
                              <p:par>
                                <p:cTn id="82" presetID="63" presetClass="path" presetSubtype="0" accel="50000" decel="50000" fill="hold" grpId="2" nodeType="withEffect">
                                  <p:stCondLst>
                                    <p:cond delay="2500"/>
                                  </p:stCondLst>
                                  <p:childTnLst>
                                    <p:animMotion origin="layout" path="M 0.21875 -0.28753 L 0.51041 -0.28753 " pathEditMode="relative" rAng="0" ptsTypes="AA">
                                      <p:cBhvr>
                                        <p:cTn id="83" dur="1000" fill="hold"/>
                                        <p:tgtEl>
                                          <p:spTgt spid="84"/>
                                        </p:tgtEl>
                                        <p:attrNameLst>
                                          <p:attrName>ppt_x</p:attrName>
                                          <p:attrName>ppt_y</p:attrName>
                                        </p:attrNameLst>
                                      </p:cBhvr>
                                      <p:rCtr x="1" y="0"/>
                                    </p:animMotion>
                                  </p:childTnLst>
                                </p:cTn>
                              </p:par>
                              <p:par>
                                <p:cTn id="84" presetID="10" presetClass="exit" presetSubtype="0" fill="hold" grpId="3" nodeType="withEffect">
                                  <p:stCondLst>
                                    <p:cond delay="3000"/>
                                  </p:stCondLst>
                                  <p:childTnLst>
                                    <p:animEffect transition="out" filter="fade">
                                      <p:cBhvr>
                                        <p:cTn id="85" dur="1000"/>
                                        <p:tgtEl>
                                          <p:spTgt spid="84"/>
                                        </p:tgtEl>
                                      </p:cBhvr>
                                    </p:animEffect>
                                    <p:set>
                                      <p:cBhvr>
                                        <p:cTn id="86" dur="1" fill="hold">
                                          <p:stCondLst>
                                            <p:cond delay="999"/>
                                          </p:stCondLst>
                                        </p:cTn>
                                        <p:tgtEl>
                                          <p:spTgt spid="8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8" grpId="2" animBg="1"/>
      <p:bldP spid="78" grpId="3" animBg="1"/>
      <p:bldP spid="79" grpId="0" animBg="1"/>
      <p:bldP spid="79" grpId="1" animBg="1"/>
      <p:bldP spid="79" grpId="2" animBg="1"/>
      <p:bldP spid="79" grpId="3" animBg="1"/>
      <p:bldP spid="84" grpId="0" animBg="1"/>
      <p:bldP spid="84" grpId="1" animBg="1"/>
      <p:bldP spid="84" grpId="2" animBg="1"/>
      <p:bldP spid="84" grpId="3" animBg="1"/>
      <p:bldP spid="85" grpId="0" animBg="1"/>
      <p:bldP spid="85" grpId="1" animBg="1"/>
      <p:bldP spid="85" grpId="2" animBg="1"/>
      <p:bldP spid="85" grpId="3" animBg="1"/>
      <p:bldP spid="42" grpId="0" animBg="1"/>
      <p:bldP spid="42" grpId="1" animBg="1"/>
      <p:bldP spid="48" grpId="0" animBg="1"/>
      <p:bldP spid="48" grpId="1" animBg="1"/>
      <p:bldP spid="49" grpId="0" animBg="1"/>
      <p:bldP spid="49" grpId="1" animBg="1"/>
      <p:bldP spid="49" grpId="2" animBg="1"/>
      <p:bldP spid="49" grpId="3" animBg="1"/>
      <p:bldP spid="59"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ln/>
        </p:spPr>
        <p:txBody>
          <a:bodyPr>
            <a:normAutofit fontScale="90000"/>
          </a:bodyPr>
          <a:lstStyle/>
          <a:p>
            <a:r>
              <a:rPr lang="en-US" sz="5100"/>
              <a:t>Microsecond timeouts </a:t>
            </a:r>
            <a:br>
              <a:rPr lang="en-US" sz="5100"/>
            </a:br>
            <a:r>
              <a:rPr lang="en-US" sz="5100"/>
              <a:t>are necessary</a:t>
            </a:r>
          </a:p>
        </p:txBody>
      </p:sp>
      <p:sp>
        <p:nvSpPr>
          <p:cNvPr id="37890"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1FF53D1C-73C0-7843-9752-008188CD49F4}" type="slidenum">
              <a:rPr lang="en-US" sz="1300">
                <a:cs typeface="Gill Sans" charset="0"/>
              </a:rPr>
              <a:pPr algn="ctr"/>
              <a:t>22</a:t>
            </a:fld>
            <a:endParaRPr lang="en-US" sz="1300">
              <a:cs typeface="Gill Sans" charset="0"/>
            </a:endParaRPr>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1383"/>
            <a:ext cx="6599039" cy="315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892" name="Rectangle 4"/>
          <p:cNvSpPr>
            <a:spLocks/>
          </p:cNvSpPr>
          <p:nvPr/>
        </p:nvSpPr>
        <p:spPr bwMode="auto">
          <a:xfrm>
            <a:off x="6648152" y="2334369"/>
            <a:ext cx="22557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a:ea typeface="ＭＳ Ｐゴシック" charset="0"/>
                <a:cs typeface="Gill Sans" charset="0"/>
              </a:rPr>
              <a:t>Microsecond TCP</a:t>
            </a:r>
          </a:p>
          <a:p>
            <a:r>
              <a:rPr lang="en-US" sz="2500">
                <a:ea typeface="ＭＳ Ｐゴシック" charset="0"/>
                <a:cs typeface="Gill Sans" charset="0"/>
              </a:rPr>
              <a:t>+ no RTO Bound</a:t>
            </a:r>
          </a:p>
        </p:txBody>
      </p:sp>
      <p:sp>
        <p:nvSpPr>
          <p:cNvPr id="37893" name="Rectangle 5"/>
          <p:cNvSpPr>
            <a:spLocks/>
          </p:cNvSpPr>
          <p:nvPr/>
        </p:nvSpPr>
        <p:spPr bwMode="auto">
          <a:xfrm>
            <a:off x="6657082" y="4585022"/>
            <a:ext cx="210425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a:ea typeface="ＭＳ Ｐゴシック" charset="0"/>
                <a:cs typeface="Gill Sans" charset="0"/>
              </a:rPr>
              <a:t>Unmodified TCP</a:t>
            </a:r>
          </a:p>
        </p:txBody>
      </p:sp>
      <p:sp>
        <p:nvSpPr>
          <p:cNvPr id="37894" name="Rectangle 6"/>
          <p:cNvSpPr>
            <a:spLocks/>
          </p:cNvSpPr>
          <p:nvPr/>
        </p:nvSpPr>
        <p:spPr bwMode="auto">
          <a:xfrm>
            <a:off x="6648153" y="3379515"/>
            <a:ext cx="191233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a:ea typeface="ＭＳ Ｐゴシック" charset="0"/>
                <a:cs typeface="Gill Sans" charset="0"/>
              </a:rPr>
              <a:t>No RTO Bound</a:t>
            </a:r>
          </a:p>
        </p:txBody>
      </p:sp>
      <p:pic>
        <p:nvPicPr>
          <p:cNvPr id="378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1383"/>
            <a:ext cx="6599039" cy="32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896" name="AutoShape 8"/>
          <p:cNvSpPr>
            <a:spLocks/>
          </p:cNvSpPr>
          <p:nvPr/>
        </p:nvSpPr>
        <p:spPr bwMode="auto">
          <a:xfrm>
            <a:off x="3446859" y="3259336"/>
            <a:ext cx="2955727" cy="1375172"/>
          </a:xfrm>
          <a:custGeom>
            <a:avLst/>
            <a:gdLst/>
            <a:ahLst/>
            <a:cxnLst/>
            <a:rect l="0" t="0" r="r" b="b"/>
            <a:pathLst>
              <a:path w="21600" h="17600">
                <a:moveTo>
                  <a:pt x="19447" y="-4000"/>
                </a:moveTo>
                <a:lnTo>
                  <a:pt x="18794" y="0"/>
                </a:lnTo>
                <a:lnTo>
                  <a:pt x="1305" y="0"/>
                </a:lnTo>
                <a:cubicBezTo>
                  <a:pt x="584" y="0"/>
                  <a:pt x="0" y="1023"/>
                  <a:pt x="0" y="2286"/>
                </a:cubicBezTo>
                <a:lnTo>
                  <a:pt x="0" y="15314"/>
                </a:lnTo>
                <a:cubicBezTo>
                  <a:pt x="0" y="16577"/>
                  <a:pt x="584" y="17600"/>
                  <a:pt x="1305" y="17600"/>
                </a:cubicBezTo>
                <a:lnTo>
                  <a:pt x="20295" y="17600"/>
                </a:lnTo>
                <a:cubicBezTo>
                  <a:pt x="21016" y="17600"/>
                  <a:pt x="21600" y="16577"/>
                  <a:pt x="21600" y="15314"/>
                </a:cubicBezTo>
                <a:lnTo>
                  <a:pt x="21600" y="2286"/>
                </a:lnTo>
                <a:cubicBezTo>
                  <a:pt x="21600" y="1023"/>
                  <a:pt x="21016" y="0"/>
                  <a:pt x="20295" y="0"/>
                </a:cubicBezTo>
                <a:lnTo>
                  <a:pt x="20099" y="0"/>
                </a:lnTo>
                <a:lnTo>
                  <a:pt x="19447" y="-4000"/>
                </a:lnTo>
                <a:close/>
                <a:moveTo>
                  <a:pt x="19447" y="-4000"/>
                </a:moveTo>
              </a:path>
            </a:pathLst>
          </a:custGeom>
          <a:solidFill>
            <a:srgbClr val="558E28"/>
          </a:solid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000000"/>
                  </a:outerShdw>
                </a:effectLst>
                <a:ea typeface="ＭＳ Ｐゴシック" charset="0"/>
                <a:cs typeface="Gill Sans" charset="0"/>
              </a:rPr>
              <a:t>High throughput sustained for up to 47 servers</a:t>
            </a:r>
          </a:p>
        </p:txBody>
      </p:sp>
      <p:sp>
        <p:nvSpPr>
          <p:cNvPr id="37897" name="Rectangle 9"/>
          <p:cNvSpPr>
            <a:spLocks/>
          </p:cNvSpPr>
          <p:nvPr/>
        </p:nvSpPr>
        <p:spPr bwMode="auto">
          <a:xfrm>
            <a:off x="2393156" y="5357813"/>
            <a:ext cx="2393156" cy="330398"/>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r>
              <a:rPr lang="en-US" sz="1700">
                <a:latin typeface="Helvetica" charset="0"/>
                <a:ea typeface="ＭＳ Ｐゴシック" charset="0"/>
                <a:cs typeface="Helvetica" charset="0"/>
                <a:sym typeface="Helvetica" charset="0"/>
              </a:rPr>
              <a:t>More servers</a:t>
            </a:r>
          </a:p>
        </p:txBody>
      </p:sp>
      <p:sp>
        <p:nvSpPr>
          <p:cNvPr id="2" name="Slide Number Placeholder 1"/>
          <p:cNvSpPr>
            <a:spLocks noGrp="1"/>
          </p:cNvSpPr>
          <p:nvPr>
            <p:ph type="sldNum" sz="quarter" idx="12"/>
          </p:nvPr>
        </p:nvSpPr>
        <p:spPr/>
        <p:txBody>
          <a:bodyPr/>
          <a:lstStyle/>
          <a:p>
            <a:fld id="{7E36F65A-AA6A-2742-B31A-5123DCD351C6}" type="slidenum">
              <a:rPr lang="en-US" smtClean="0"/>
              <a:t>22</a:t>
            </a:fld>
            <a:endParaRPr lang="en-US"/>
          </a:p>
        </p:txBody>
      </p:sp>
    </p:spTree>
    <p:extLst>
      <p:ext uri="{BB962C8B-B14F-4D97-AF65-F5344CB8AC3E}">
        <p14:creationId xmlns:p14="http://schemas.microsoft.com/office/powerpoint/2010/main" val="372174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895"/>
                                        </p:tgtEl>
                                        <p:attrNameLst>
                                          <p:attrName>style.visibility</p:attrName>
                                        </p:attrNameLst>
                                      </p:cBhvr>
                                      <p:to>
                                        <p:strVal val="visible"/>
                                      </p:to>
                                    </p:set>
                                  </p:childTnLst>
                                </p:cTn>
                              </p:par>
                            </p:childTnLst>
                          </p:cTn>
                        </p:par>
                        <p:par>
                          <p:cTn id="7" fill="hold" nodeType="afterGroup">
                            <p:stCondLst>
                              <p:cond delay="500"/>
                            </p:stCondLst>
                            <p:childTnLst>
                              <p:par>
                                <p:cTn id="8" presetID="1" presetClass="exit" presetSubtype="0" fill="hold" nodeType="afterEffect">
                                  <p:stCondLst>
                                    <p:cond delay="0"/>
                                  </p:stCondLst>
                                  <p:childTnLst>
                                    <p:set>
                                      <p:cBhvr>
                                        <p:cTn id="9" dur="1" fill="hold">
                                          <p:stCondLst>
                                            <p:cond delay="499"/>
                                          </p:stCondLst>
                                        </p:cTn>
                                        <p:tgtEl>
                                          <p:spTgt spid="37891"/>
                                        </p:tgtEl>
                                        <p:attrNameLst>
                                          <p:attrName>style.visibility</p:attrName>
                                        </p:attrNameLst>
                                      </p:cBhvr>
                                      <p:to>
                                        <p:strVal val="hidden"/>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78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7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89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589359" y="0"/>
            <a:ext cx="7929563" cy="1714500"/>
          </a:xfrm>
          <a:ln/>
        </p:spPr>
        <p:txBody>
          <a:bodyPr/>
          <a:lstStyle/>
          <a:p>
            <a:r>
              <a:rPr lang="en-US"/>
              <a:t>Improvement to Latency</a:t>
            </a:r>
          </a:p>
        </p:txBody>
      </p:sp>
      <p:sp>
        <p:nvSpPr>
          <p:cNvPr id="38914" name="AutoShape 2"/>
          <p:cNvSpPr>
            <a:spLocks/>
          </p:cNvSpPr>
          <p:nvPr/>
        </p:nvSpPr>
        <p:spPr bwMode="auto">
          <a:xfrm>
            <a:off x="2705695" y="4027289"/>
            <a:ext cx="2366367" cy="1357313"/>
          </a:xfrm>
          <a:custGeom>
            <a:avLst/>
            <a:gdLst/>
            <a:ahLst/>
            <a:cxnLst/>
            <a:rect l="0" t="0" r="r" b="b"/>
            <a:pathLst>
              <a:path w="19944" h="16173">
                <a:moveTo>
                  <a:pt x="1505" y="0"/>
                </a:moveTo>
                <a:cubicBezTo>
                  <a:pt x="674" y="0"/>
                  <a:pt x="0" y="953"/>
                  <a:pt x="0" y="2128"/>
                </a:cubicBezTo>
                <a:lnTo>
                  <a:pt x="0" y="14045"/>
                </a:lnTo>
                <a:cubicBezTo>
                  <a:pt x="0" y="14402"/>
                  <a:pt x="66" y="14734"/>
                  <a:pt x="176" y="15030"/>
                </a:cubicBezTo>
                <a:lnTo>
                  <a:pt x="-1656" y="21600"/>
                </a:lnTo>
                <a:lnTo>
                  <a:pt x="1528" y="16173"/>
                </a:lnTo>
                <a:lnTo>
                  <a:pt x="18439" y="16173"/>
                </a:lnTo>
                <a:cubicBezTo>
                  <a:pt x="19270" y="16173"/>
                  <a:pt x="19944" y="15221"/>
                  <a:pt x="19944" y="14045"/>
                </a:cubicBezTo>
                <a:lnTo>
                  <a:pt x="19944" y="2128"/>
                </a:lnTo>
                <a:cubicBezTo>
                  <a:pt x="19944" y="953"/>
                  <a:pt x="19270" y="0"/>
                  <a:pt x="18439" y="0"/>
                </a:cubicBezTo>
                <a:lnTo>
                  <a:pt x="1505" y="0"/>
                </a:lnTo>
                <a:close/>
                <a:moveTo>
                  <a:pt x="1505" y="0"/>
                </a:moveTo>
              </a:path>
            </a:pathLst>
          </a:custGeom>
          <a:solidFill>
            <a:srgbClr val="558E28"/>
          </a:solid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000000"/>
                  </a:outerShdw>
                </a:effectLst>
                <a:ea typeface="ＭＳ Ｐゴシック" charset="0"/>
                <a:cs typeface="Gill Sans" charset="0"/>
              </a:rPr>
              <a:t>All responses returned within 40ms</a:t>
            </a:r>
          </a:p>
        </p:txBody>
      </p:sp>
      <p:sp>
        <p:nvSpPr>
          <p:cNvPr id="38915" name="Rectangle 3"/>
          <p:cNvSpPr>
            <a:spLocks/>
          </p:cNvSpPr>
          <p:nvPr/>
        </p:nvSpPr>
        <p:spPr bwMode="auto">
          <a:xfrm>
            <a:off x="1825005" y="1677457"/>
            <a:ext cx="44825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700">
                <a:latin typeface="Helvetica" charset="0"/>
                <a:ea typeface="ＭＳ Ｐゴシック" charset="0"/>
                <a:cs typeface="Helvetica" charset="0"/>
                <a:sym typeface="Helvetica" charset="0"/>
              </a:rPr>
              <a:t>4MB</a:t>
            </a:r>
          </a:p>
        </p:txBody>
      </p:sp>
      <p:sp>
        <p:nvSpPr>
          <p:cNvPr id="38916" name="Rectangle 4"/>
          <p:cNvSpPr>
            <a:spLocks/>
          </p:cNvSpPr>
          <p:nvPr/>
        </p:nvSpPr>
        <p:spPr bwMode="auto">
          <a:xfrm>
            <a:off x="2642072" y="2213238"/>
            <a:ext cx="23746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700">
                <a:latin typeface="Helvetica" charset="0"/>
                <a:ea typeface="ＭＳ Ｐゴシック" charset="0"/>
                <a:cs typeface="Helvetica" charset="0"/>
                <a:sym typeface="Helvetica" charset="0"/>
              </a:rPr>
              <a:t>(256KB from 16 servers)</a:t>
            </a:r>
          </a:p>
        </p:txBody>
      </p:sp>
      <p:sp>
        <p:nvSpPr>
          <p:cNvPr id="38917" name="Text Box 5"/>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02206F4C-7C65-5F4D-9880-E9DEFA8A7D5B}" type="slidenum">
              <a:rPr lang="en-US" sz="1300">
                <a:cs typeface="Gill Sans" charset="0"/>
              </a:rPr>
              <a:pPr algn="ctr"/>
              <a:t>23</a:t>
            </a:fld>
            <a:endParaRPr lang="en-US" sz="1300">
              <a:cs typeface="Gill Sans" charset="0"/>
            </a:endParaRPr>
          </a:p>
        </p:txBody>
      </p:sp>
      <p:pic>
        <p:nvPicPr>
          <p:cNvPr id="389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336" y="1509118"/>
            <a:ext cx="7143750" cy="497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5" y="1509118"/>
            <a:ext cx="7143750" cy="497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8920" name="Rectangle 8"/>
          <p:cNvSpPr>
            <a:spLocks/>
          </p:cNvSpPr>
          <p:nvPr/>
        </p:nvSpPr>
        <p:spPr bwMode="auto">
          <a:xfrm>
            <a:off x="5384602" y="2634168"/>
            <a:ext cx="10685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200ms RTO</a:t>
            </a:r>
          </a:p>
        </p:txBody>
      </p:sp>
      <p:sp>
        <p:nvSpPr>
          <p:cNvPr id="38921" name="Rectangle 9"/>
          <p:cNvSpPr>
            <a:spLocks/>
          </p:cNvSpPr>
          <p:nvPr/>
        </p:nvSpPr>
        <p:spPr bwMode="auto">
          <a:xfrm>
            <a:off x="2582912" y="3147536"/>
            <a:ext cx="12171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Microsecond</a:t>
            </a:r>
          </a:p>
          <a:p>
            <a:r>
              <a:rPr lang="en-US">
                <a:solidFill>
                  <a:schemeClr val="tx1"/>
                </a:solidFill>
                <a:ea typeface="ＭＳ Ｐゴシック" charset="0"/>
                <a:cs typeface="Gill Sans" charset="0"/>
              </a:rPr>
              <a:t>RTO</a:t>
            </a:r>
          </a:p>
        </p:txBody>
      </p:sp>
      <p:sp>
        <p:nvSpPr>
          <p:cNvPr id="38922" name="Rectangle 10"/>
          <p:cNvSpPr>
            <a:spLocks/>
          </p:cNvSpPr>
          <p:nvPr/>
        </p:nvSpPr>
        <p:spPr bwMode="auto">
          <a:xfrm>
            <a:off x="955476" y="3045023"/>
            <a:ext cx="357188" cy="1830586"/>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8923" name="Rectangle 11"/>
          <p:cNvSpPr>
            <a:spLocks/>
          </p:cNvSpPr>
          <p:nvPr/>
        </p:nvSpPr>
        <p:spPr bwMode="auto">
          <a:xfrm>
            <a:off x="44649" y="3504903"/>
            <a:ext cx="1535906"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700">
                <a:latin typeface="Helvetica" charset="0"/>
                <a:ea typeface="ＭＳ Ｐゴシック" charset="0"/>
                <a:cs typeface="Helvetica" charset="0"/>
                <a:sym typeface="Helvetica" charset="0"/>
              </a:rPr>
              <a:t># of</a:t>
            </a:r>
          </a:p>
          <a:p>
            <a:r>
              <a:rPr lang="en-US" sz="1700">
                <a:latin typeface="Helvetica" charset="0"/>
                <a:ea typeface="ＭＳ Ｐゴシック" charset="0"/>
                <a:cs typeface="Helvetica" charset="0"/>
                <a:sym typeface="Helvetica" charset="0"/>
              </a:rPr>
              <a:t>occurrences</a:t>
            </a:r>
          </a:p>
        </p:txBody>
      </p:sp>
      <p:sp>
        <p:nvSpPr>
          <p:cNvPr id="38924" name="Line 12"/>
          <p:cNvSpPr>
            <a:spLocks noChangeShapeType="1"/>
          </p:cNvSpPr>
          <p:nvPr/>
        </p:nvSpPr>
        <p:spPr bwMode="auto">
          <a:xfrm>
            <a:off x="2321719" y="2097361"/>
            <a:ext cx="0" cy="3724796"/>
          </a:xfrm>
          <a:prstGeom prst="line">
            <a:avLst/>
          </a:prstGeom>
          <a:noFill/>
          <a:ln w="38100" cap="rnd">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Slide Number Placeholder 1"/>
          <p:cNvSpPr>
            <a:spLocks noGrp="1"/>
          </p:cNvSpPr>
          <p:nvPr>
            <p:ph type="sldNum" sz="quarter" idx="12"/>
          </p:nvPr>
        </p:nvSpPr>
        <p:spPr/>
        <p:txBody>
          <a:bodyPr/>
          <a:lstStyle/>
          <a:p>
            <a:fld id="{7E36F65A-AA6A-2742-B31A-5123DCD351C6}" type="slidenum">
              <a:rPr lang="en-US" smtClean="0"/>
              <a:t>23</a:t>
            </a:fld>
            <a:endParaRPr lang="en-US"/>
          </a:p>
        </p:txBody>
      </p:sp>
    </p:spTree>
    <p:extLst>
      <p:ext uri="{BB962C8B-B14F-4D97-AF65-F5344CB8AC3E}">
        <p14:creationId xmlns:p14="http://schemas.microsoft.com/office/powerpoint/2010/main" val="1561048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38919"/>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891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892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autoUpdateAnimBg="0"/>
      <p:bldP spid="3892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Link-Layer Flow Control</a:t>
            </a:r>
            <a:br>
              <a:rPr lang="en-US" dirty="0" smtClean="0"/>
            </a:br>
            <a:r>
              <a:rPr lang="en-US" sz="2200" dirty="0" smtClean="0"/>
              <a:t>Common between switches but this is flow-control to the end host too…</a:t>
            </a:r>
            <a:endParaRPr lang="en-US" sz="2200" dirty="0"/>
          </a:p>
        </p:txBody>
      </p:sp>
      <p:sp>
        <p:nvSpPr>
          <p:cNvPr id="3" name="Content Placeholder 2"/>
          <p:cNvSpPr>
            <a:spLocks noGrp="1"/>
          </p:cNvSpPr>
          <p:nvPr>
            <p:ph idx="1"/>
          </p:nvPr>
        </p:nvSpPr>
        <p:spPr/>
        <p:txBody>
          <a:bodyPr/>
          <a:lstStyle/>
          <a:p>
            <a:r>
              <a:rPr lang="en-US" dirty="0" smtClean="0"/>
              <a:t>Another idea to reduce </a:t>
            </a:r>
            <a:r>
              <a:rPr lang="en-US" dirty="0" err="1" smtClean="0"/>
              <a:t>incast</a:t>
            </a:r>
            <a:r>
              <a:rPr lang="en-US" dirty="0" smtClean="0"/>
              <a:t> is to employ Link-Layer Flow Control…..</a:t>
            </a:r>
            <a:endParaRPr lang="en-US" dirty="0"/>
          </a:p>
        </p:txBody>
      </p:sp>
      <p:pic>
        <p:nvPicPr>
          <p:cNvPr id="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189" y="3819342"/>
            <a:ext cx="1242342"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878" y="2647322"/>
            <a:ext cx="1415355"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875" y="3657491"/>
            <a:ext cx="1414240"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896" y="4666546"/>
            <a:ext cx="1414240" cy="58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896" y="5752621"/>
            <a:ext cx="1414240"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7139" y="3958869"/>
            <a:ext cx="1316013" cy="56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Line 35"/>
          <p:cNvSpPr>
            <a:spLocks noChangeShapeType="1"/>
          </p:cNvSpPr>
          <p:nvPr/>
        </p:nvSpPr>
        <p:spPr bwMode="auto">
          <a:xfrm>
            <a:off x="3604996" y="4237922"/>
            <a:ext cx="712143" cy="223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Line 36"/>
          <p:cNvSpPr>
            <a:spLocks noChangeShapeType="1"/>
          </p:cNvSpPr>
          <p:nvPr/>
        </p:nvSpPr>
        <p:spPr bwMode="auto">
          <a:xfrm rot="10800000" flipH="1">
            <a:off x="5633151" y="2940884"/>
            <a:ext cx="669727" cy="1295921"/>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Line 37"/>
          <p:cNvSpPr>
            <a:spLocks noChangeShapeType="1"/>
          </p:cNvSpPr>
          <p:nvPr/>
        </p:nvSpPr>
        <p:spPr bwMode="auto">
          <a:xfrm rot="10800000" flipH="1">
            <a:off x="5633152" y="3951056"/>
            <a:ext cx="717723" cy="286866"/>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Line 38"/>
          <p:cNvSpPr>
            <a:spLocks noChangeShapeType="1"/>
          </p:cNvSpPr>
          <p:nvPr/>
        </p:nvSpPr>
        <p:spPr bwMode="auto">
          <a:xfrm>
            <a:off x="5633152" y="4237922"/>
            <a:ext cx="746745" cy="722189"/>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Line 39"/>
          <p:cNvSpPr>
            <a:spLocks noChangeShapeType="1"/>
          </p:cNvSpPr>
          <p:nvPr/>
        </p:nvSpPr>
        <p:spPr bwMode="auto">
          <a:xfrm>
            <a:off x="5633152" y="4237921"/>
            <a:ext cx="746745" cy="180826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 name="Rectangle 76"/>
          <p:cNvSpPr>
            <a:spLocks/>
          </p:cNvSpPr>
          <p:nvPr/>
        </p:nvSpPr>
        <p:spPr bwMode="auto">
          <a:xfrm>
            <a:off x="4317139" y="3300304"/>
            <a:ext cx="303609" cy="571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AutoShape 77"/>
          <p:cNvSpPr>
            <a:spLocks/>
          </p:cNvSpPr>
          <p:nvPr/>
        </p:nvSpPr>
        <p:spPr bwMode="auto">
          <a:xfrm>
            <a:off x="4334999" y="3702140"/>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7" name="AutoShape 78"/>
          <p:cNvSpPr>
            <a:spLocks/>
          </p:cNvSpPr>
          <p:nvPr/>
        </p:nvSpPr>
        <p:spPr bwMode="auto">
          <a:xfrm>
            <a:off x="4334999" y="3523546"/>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8" name="AutoShape 79"/>
          <p:cNvSpPr>
            <a:spLocks/>
          </p:cNvSpPr>
          <p:nvPr/>
        </p:nvSpPr>
        <p:spPr bwMode="auto">
          <a:xfrm>
            <a:off x="4334999" y="3336023"/>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21" name="Picture 20" descr="stop-sign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2891" y="3072352"/>
            <a:ext cx="939987" cy="902388"/>
          </a:xfrm>
          <a:prstGeom prst="rect">
            <a:avLst/>
          </a:prstGeom>
        </p:spPr>
      </p:pic>
      <p:sp>
        <p:nvSpPr>
          <p:cNvPr id="22" name="AutoShape 79"/>
          <p:cNvSpPr>
            <a:spLocks/>
          </p:cNvSpPr>
          <p:nvPr/>
        </p:nvSpPr>
        <p:spPr bwMode="auto">
          <a:xfrm>
            <a:off x="7000759" y="2806939"/>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3" name="AutoShape 79"/>
          <p:cNvSpPr>
            <a:spLocks/>
          </p:cNvSpPr>
          <p:nvPr/>
        </p:nvSpPr>
        <p:spPr bwMode="auto">
          <a:xfrm>
            <a:off x="7000759" y="3805524"/>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 name="AutoShape 79"/>
          <p:cNvSpPr>
            <a:spLocks/>
          </p:cNvSpPr>
          <p:nvPr/>
        </p:nvSpPr>
        <p:spPr bwMode="auto">
          <a:xfrm>
            <a:off x="7000759" y="4826166"/>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5" name="AutoShape 79"/>
          <p:cNvSpPr>
            <a:spLocks/>
          </p:cNvSpPr>
          <p:nvPr/>
        </p:nvSpPr>
        <p:spPr bwMode="auto">
          <a:xfrm>
            <a:off x="7000759" y="5916657"/>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9" name="TextBox 18"/>
          <p:cNvSpPr txBox="1"/>
          <p:nvPr/>
        </p:nvSpPr>
        <p:spPr>
          <a:xfrm>
            <a:off x="338667" y="5094111"/>
            <a:ext cx="5024224" cy="646331"/>
          </a:xfrm>
          <a:prstGeom prst="rect">
            <a:avLst/>
          </a:prstGeom>
          <a:noFill/>
        </p:spPr>
        <p:txBody>
          <a:bodyPr wrap="square" rtlCol="0">
            <a:spAutoFit/>
          </a:bodyPr>
          <a:lstStyle/>
          <a:p>
            <a:r>
              <a:rPr lang="en-US" dirty="0" smtClean="0"/>
              <a:t>Recall: the Data-Link can use specially coded symbols in the coding to say “Stop” and “Start”</a:t>
            </a:r>
            <a:endParaRPr lang="en-US" dirty="0"/>
          </a:p>
        </p:txBody>
      </p:sp>
      <p:sp>
        <p:nvSpPr>
          <p:cNvPr id="20" name="Slide Number Placeholder 19"/>
          <p:cNvSpPr>
            <a:spLocks noGrp="1"/>
          </p:cNvSpPr>
          <p:nvPr>
            <p:ph type="sldNum" sz="quarter" idx="12"/>
          </p:nvPr>
        </p:nvSpPr>
        <p:spPr/>
        <p:txBody>
          <a:bodyPr/>
          <a:lstStyle/>
          <a:p>
            <a:fld id="{7E36F65A-AA6A-2742-B31A-5123DCD351C6}" type="slidenum">
              <a:rPr lang="en-US" smtClean="0"/>
              <a:t>24</a:t>
            </a:fld>
            <a:endParaRPr lang="en-US"/>
          </a:p>
        </p:txBody>
      </p:sp>
    </p:spTree>
    <p:extLst>
      <p:ext uri="{BB962C8B-B14F-4D97-AF65-F5344CB8AC3E}">
        <p14:creationId xmlns:p14="http://schemas.microsoft.com/office/powerpoint/2010/main" val="354170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C -0.02414 0 -0.04828 0 -0.07224 0 L -0.15474 -0.25481 L -0.26623 -0.29743 " pathEditMode="relative" ptsTypes="fAAA">
                                      <p:cBhvr>
                                        <p:cTn id="6" dur="2000" fill="hold"/>
                                        <p:tgtEl>
                                          <p:spTgt spid="25"/>
                                        </p:tgtEl>
                                        <p:attrNameLst>
                                          <p:attrName>ppt_x</p:attrName>
                                          <p:attrName>ppt_y</p:attrName>
                                        </p:attrNameLst>
                                      </p:cBhvr>
                                    </p:animMotion>
                                  </p:childTnLst>
                                </p:cTn>
                              </p:par>
                            </p:childTnLst>
                          </p:cTn>
                        </p:par>
                        <p:par>
                          <p:cTn id="7" fill="hold">
                            <p:stCondLst>
                              <p:cond delay="2000"/>
                            </p:stCondLst>
                            <p:childTnLst>
                              <p:par>
                                <p:cTn id="8" presetID="1" presetClass="exit" presetSubtype="0" fill="hold" grpId="2" nodeType="afterEffect">
                                  <p:stCondLst>
                                    <p:cond delay="0"/>
                                  </p:stCondLst>
                                  <p:childTnLst>
                                    <p:set>
                                      <p:cBhvr>
                                        <p:cTn id="9" dur="1" fill="hold">
                                          <p:stCondLst>
                                            <p:cond delay="0"/>
                                          </p:stCondLst>
                                        </p:cTn>
                                        <p:tgtEl>
                                          <p:spTgt spid="2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499"/>
                                          </p:stCondLst>
                                        </p:cTn>
                                        <p:tgtEl>
                                          <p:spTgt spid="16"/>
                                        </p:tgtEl>
                                        <p:attrNameLst>
                                          <p:attrName>style.visibility</p:attrName>
                                        </p:attrNameLst>
                                      </p:cBhvr>
                                      <p:to>
                                        <p:strVal val="visible"/>
                                      </p:to>
                                    </p:set>
                                  </p:childTnLst>
                                </p:cTn>
                              </p:par>
                            </p:childTnLst>
                          </p:cTn>
                        </p:par>
                        <p:par>
                          <p:cTn id="13" fill="hold">
                            <p:stCondLst>
                              <p:cond delay="2500"/>
                            </p:stCondLst>
                            <p:childTnLst>
                              <p:par>
                                <p:cTn id="14" presetID="0" presetClass="path" presetSubtype="0" accel="50000" decel="50000" fill="hold" grpId="1" nodeType="afterEffect">
                                  <p:stCondLst>
                                    <p:cond delay="0"/>
                                  </p:stCondLst>
                                  <p:childTnLst>
                                    <p:animMotion origin="layout" path="M 0 0 L -0.06632 0.01042 L -0.15434 -0.1007 L -0.26233 -0.14398 " pathEditMode="relative" ptsTypes="AAAA">
                                      <p:cBhvr>
                                        <p:cTn id="15" dur="2000" fill="hold"/>
                                        <p:tgtEl>
                                          <p:spTgt spid="24"/>
                                        </p:tgtEl>
                                        <p:attrNameLst>
                                          <p:attrName>ppt_x</p:attrName>
                                          <p:attrName>ppt_y</p:attrName>
                                        </p:attrNameLst>
                                      </p:cBhvr>
                                    </p:animMotion>
                                  </p:childTnLst>
                                </p:cTn>
                              </p:par>
                            </p:childTnLst>
                          </p:cTn>
                        </p:par>
                        <p:par>
                          <p:cTn id="16" fill="hold">
                            <p:stCondLst>
                              <p:cond delay="4500"/>
                            </p:stCondLst>
                            <p:childTnLst>
                              <p:par>
                                <p:cTn id="17" presetID="1" presetClass="exit"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par>
                          <p:cTn id="19" fill="hold">
                            <p:stCondLst>
                              <p:cond delay="4500"/>
                            </p:stCondLst>
                            <p:childTnLst>
                              <p:par>
                                <p:cTn id="20" presetID="1" presetClass="entr" presetSubtype="0" fill="hold" grpId="0" nodeType="afterEffect">
                                  <p:stCondLst>
                                    <p:cond delay="0"/>
                                  </p:stCondLst>
                                  <p:childTnLst>
                                    <p:set>
                                      <p:cBhvr>
                                        <p:cTn id="21" dur="1" fill="hold">
                                          <p:stCondLst>
                                            <p:cond delay="499"/>
                                          </p:stCondLst>
                                        </p:cTn>
                                        <p:tgtEl>
                                          <p:spTgt spid="17"/>
                                        </p:tgtEl>
                                        <p:attrNameLst>
                                          <p:attrName>style.visibility</p:attrName>
                                        </p:attrNameLst>
                                      </p:cBhvr>
                                      <p:to>
                                        <p:strVal val="visible"/>
                                      </p:to>
                                    </p:set>
                                  </p:childTnLst>
                                </p:cTn>
                              </p:par>
                            </p:childTnLst>
                          </p:cTn>
                        </p:par>
                        <p:par>
                          <p:cTn id="22" fill="hold">
                            <p:stCondLst>
                              <p:cond delay="5000"/>
                            </p:stCondLst>
                            <p:childTnLst>
                              <p:par>
                                <p:cTn id="23" presetID="0" presetClass="path" presetSubtype="0" accel="50000" decel="50000" fill="hold" grpId="0" nodeType="afterEffect">
                                  <p:stCondLst>
                                    <p:cond delay="0"/>
                                  </p:stCondLst>
                                  <p:childTnLst>
                                    <p:animMotion origin="layout" path="M 0 0 L -0.07242 -0.00764 L -0.16204 0.04633 L -0.2678 0.00394 " pathEditMode="relative" ptsTypes="AAAA">
                                      <p:cBhvr>
                                        <p:cTn id="24" dur="2000" fill="hold"/>
                                        <p:tgtEl>
                                          <p:spTgt spid="23"/>
                                        </p:tgtEl>
                                        <p:attrNameLst>
                                          <p:attrName>ppt_x</p:attrName>
                                          <p:attrName>ppt_y</p:attrName>
                                        </p:attrNameLst>
                                      </p:cBhvr>
                                    </p:animMotion>
                                  </p:childTnLst>
                                </p:cTn>
                              </p:par>
                            </p:childTnLst>
                          </p:cTn>
                        </p:par>
                        <p:par>
                          <p:cTn id="25" fill="hold">
                            <p:stCondLst>
                              <p:cond delay="7000"/>
                            </p:stCondLst>
                            <p:childTnLst>
                              <p:par>
                                <p:cTn id="26" presetID="1" presetClass="exit" presetSubtype="0" fill="hold" grpId="1" nodeType="afterEffect">
                                  <p:stCondLst>
                                    <p:cond delay="0"/>
                                  </p:stCondLst>
                                  <p:childTnLst>
                                    <p:set>
                                      <p:cBhvr>
                                        <p:cTn id="27" dur="1" fill="hold">
                                          <p:stCondLst>
                                            <p:cond delay="0"/>
                                          </p:stCondLst>
                                        </p:cTn>
                                        <p:tgtEl>
                                          <p:spTgt spid="23"/>
                                        </p:tgtEl>
                                        <p:attrNameLst>
                                          <p:attrName>style.visibility</p:attrName>
                                        </p:attrNameLst>
                                      </p:cBhvr>
                                      <p:to>
                                        <p:strVal val="hidden"/>
                                      </p:to>
                                    </p:set>
                                  </p:childTnLst>
                                </p:cTn>
                              </p:par>
                            </p:childTnLst>
                          </p:cTn>
                        </p:par>
                        <p:par>
                          <p:cTn id="28" fill="hold">
                            <p:stCondLst>
                              <p:cond delay="7000"/>
                            </p:stCondLst>
                            <p:childTnLst>
                              <p:par>
                                <p:cTn id="29" presetID="1" presetClass="entr" presetSubtype="0" fill="hold" grpId="0" nodeType="afterEffect">
                                  <p:stCondLst>
                                    <p:cond delay="0"/>
                                  </p:stCondLst>
                                  <p:childTnLst>
                                    <p:set>
                                      <p:cBhvr>
                                        <p:cTn id="30" dur="1" fill="hold">
                                          <p:stCondLst>
                                            <p:cond delay="499"/>
                                          </p:stCondLst>
                                        </p:cTn>
                                        <p:tgtEl>
                                          <p:spTgt spid="18"/>
                                        </p:tgtEl>
                                        <p:attrNameLst>
                                          <p:attrName>style.visibility</p:attrName>
                                        </p:attrNameLst>
                                      </p:cBhvr>
                                      <p:to>
                                        <p:strVal val="visible"/>
                                      </p:to>
                                    </p:set>
                                  </p:childTnLst>
                                </p:cTn>
                              </p:par>
                            </p:childTnLst>
                          </p:cTn>
                        </p:par>
                        <p:par>
                          <p:cTn id="31" fill="hold">
                            <p:stCondLst>
                              <p:cond delay="7500"/>
                            </p:stCondLst>
                            <p:childTnLst>
                              <p:par>
                                <p:cTn id="32" presetID="1"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3" grpId="0" animBg="1"/>
      <p:bldP spid="23" grpId="1" animBg="1"/>
      <p:bldP spid="24" grpId="0" animBg="1"/>
      <p:bldP spid="24" grpId="1" animBg="1"/>
      <p:bldP spid="25" grpId="1" animBg="1"/>
      <p:bldP spid="25"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6140"/>
          </a:xfrm>
        </p:spPr>
        <p:txBody>
          <a:bodyPr>
            <a:normAutofit/>
          </a:bodyPr>
          <a:lstStyle/>
          <a:p>
            <a:r>
              <a:rPr lang="en-US" sz="3600" dirty="0" smtClean="0"/>
              <a:t>Link Layer Flow Control – The Dark side</a:t>
            </a:r>
            <a:br>
              <a:rPr lang="en-US" sz="3600" dirty="0" smtClean="0"/>
            </a:br>
            <a:r>
              <a:rPr lang="en-US" sz="3600" dirty="0" smtClean="0"/>
              <a:t>Head of Line Blocking….</a:t>
            </a:r>
            <a:endParaRPr lang="en-US" sz="3600" dirty="0"/>
          </a:p>
        </p:txBody>
      </p:sp>
      <p:pic>
        <p:nvPicPr>
          <p:cNvPr id="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189" y="3819342"/>
            <a:ext cx="1242342"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878" y="2647322"/>
            <a:ext cx="1415355"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75" y="3657491"/>
            <a:ext cx="1414240" cy="58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896" y="4666546"/>
            <a:ext cx="1414240" cy="58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896" y="5752621"/>
            <a:ext cx="1414240" cy="58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139" y="3958869"/>
            <a:ext cx="1316013" cy="56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Line 35"/>
          <p:cNvSpPr>
            <a:spLocks noChangeShapeType="1"/>
          </p:cNvSpPr>
          <p:nvPr/>
        </p:nvSpPr>
        <p:spPr bwMode="auto">
          <a:xfrm>
            <a:off x="3604996" y="4237922"/>
            <a:ext cx="712143" cy="223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Line 36"/>
          <p:cNvSpPr>
            <a:spLocks noChangeShapeType="1"/>
          </p:cNvSpPr>
          <p:nvPr/>
        </p:nvSpPr>
        <p:spPr bwMode="auto">
          <a:xfrm rot="10800000" flipH="1">
            <a:off x="5633151" y="2940884"/>
            <a:ext cx="669727" cy="1295921"/>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Line 37"/>
          <p:cNvSpPr>
            <a:spLocks noChangeShapeType="1"/>
          </p:cNvSpPr>
          <p:nvPr/>
        </p:nvSpPr>
        <p:spPr bwMode="auto">
          <a:xfrm rot="10800000" flipH="1">
            <a:off x="5633152" y="3951056"/>
            <a:ext cx="717723" cy="286866"/>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Line 38"/>
          <p:cNvSpPr>
            <a:spLocks noChangeShapeType="1"/>
          </p:cNvSpPr>
          <p:nvPr/>
        </p:nvSpPr>
        <p:spPr bwMode="auto">
          <a:xfrm>
            <a:off x="5633152" y="4237922"/>
            <a:ext cx="746745" cy="722189"/>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Line 39"/>
          <p:cNvSpPr>
            <a:spLocks noChangeShapeType="1"/>
          </p:cNvSpPr>
          <p:nvPr/>
        </p:nvSpPr>
        <p:spPr bwMode="auto">
          <a:xfrm>
            <a:off x="5633152" y="4237921"/>
            <a:ext cx="746745" cy="1808262"/>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 name="Rectangle 76"/>
          <p:cNvSpPr>
            <a:spLocks/>
          </p:cNvSpPr>
          <p:nvPr/>
        </p:nvSpPr>
        <p:spPr bwMode="auto">
          <a:xfrm>
            <a:off x="4317139" y="3300304"/>
            <a:ext cx="303609" cy="571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AutoShape 77"/>
          <p:cNvSpPr>
            <a:spLocks/>
          </p:cNvSpPr>
          <p:nvPr/>
        </p:nvSpPr>
        <p:spPr bwMode="auto">
          <a:xfrm>
            <a:off x="4334999" y="3702140"/>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7" name="AutoShape 78"/>
          <p:cNvSpPr>
            <a:spLocks/>
          </p:cNvSpPr>
          <p:nvPr/>
        </p:nvSpPr>
        <p:spPr bwMode="auto">
          <a:xfrm>
            <a:off x="4334999" y="3523546"/>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8" name="AutoShape 79"/>
          <p:cNvSpPr>
            <a:spLocks/>
          </p:cNvSpPr>
          <p:nvPr/>
        </p:nvSpPr>
        <p:spPr bwMode="auto">
          <a:xfrm>
            <a:off x="4334999" y="3336023"/>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pic>
        <p:nvPicPr>
          <p:cNvPr id="19" name="Picture 18" descr="stop-sign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891" y="3072352"/>
            <a:ext cx="939987" cy="902388"/>
          </a:xfrm>
          <a:prstGeom prst="rect">
            <a:avLst/>
          </a:prstGeom>
        </p:spPr>
      </p:pic>
      <p:sp>
        <p:nvSpPr>
          <p:cNvPr id="20" name="AutoShape 79"/>
          <p:cNvSpPr>
            <a:spLocks/>
          </p:cNvSpPr>
          <p:nvPr/>
        </p:nvSpPr>
        <p:spPr bwMode="auto">
          <a:xfrm>
            <a:off x="7000759" y="2806939"/>
            <a:ext cx="258961" cy="133945"/>
          </a:xfrm>
          <a:prstGeom prst="roundRect">
            <a:avLst>
              <a:gd name="adj" fmla="val 50000"/>
            </a:avLst>
          </a:prstGeom>
          <a:solidFill>
            <a:srgbClr val="002D9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4" name="AutoShape 79"/>
          <p:cNvSpPr>
            <a:spLocks/>
          </p:cNvSpPr>
          <p:nvPr/>
        </p:nvSpPr>
        <p:spPr bwMode="auto">
          <a:xfrm>
            <a:off x="7000759" y="2647322"/>
            <a:ext cx="258961" cy="133945"/>
          </a:xfrm>
          <a:prstGeom prst="roundRect">
            <a:avLst>
              <a:gd name="adj" fmla="val 50000"/>
            </a:avLst>
          </a:prstGeom>
          <a:solidFill>
            <a:schemeClr val="accent4"/>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5" name="Rectangle 76"/>
          <p:cNvSpPr>
            <a:spLocks/>
          </p:cNvSpPr>
          <p:nvPr/>
        </p:nvSpPr>
        <p:spPr bwMode="auto">
          <a:xfrm>
            <a:off x="6956111" y="2369384"/>
            <a:ext cx="303609" cy="571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6"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589" y="4960111"/>
            <a:ext cx="1242342" cy="83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 name="Line 35"/>
          <p:cNvSpPr>
            <a:spLocks noChangeShapeType="1"/>
          </p:cNvSpPr>
          <p:nvPr/>
        </p:nvSpPr>
        <p:spPr bwMode="auto">
          <a:xfrm flipV="1">
            <a:off x="3757396" y="4520322"/>
            <a:ext cx="712143" cy="559677"/>
          </a:xfrm>
          <a:prstGeom prst="line">
            <a:avLst/>
          </a:prstGeom>
          <a:noFill/>
          <a:ln w="25400" cap="flat">
            <a:solidFill>
              <a:schemeClr val="tx1"/>
            </a:solidFill>
            <a:prstDash val="solid"/>
            <a:round/>
            <a:headEnd type="none" w="med" len="med"/>
            <a:tailEnd type="none" w="med" len="med"/>
          </a:ln>
          <a:effectLst>
            <a:outerShdw blurRad="63500" dist="25399" dir="5400000" algn="ctr" rotWithShape="0">
              <a:schemeClr val="bg2">
                <a:alpha val="37997"/>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Rectangle 76"/>
          <p:cNvSpPr>
            <a:spLocks/>
          </p:cNvSpPr>
          <p:nvPr/>
        </p:nvSpPr>
        <p:spPr bwMode="auto">
          <a:xfrm>
            <a:off x="4290351" y="4826166"/>
            <a:ext cx="303609" cy="5715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cxnSp>
        <p:nvCxnSpPr>
          <p:cNvPr id="30" name="Straight Arrow Connector 29"/>
          <p:cNvCxnSpPr/>
          <p:nvPr/>
        </p:nvCxnSpPr>
        <p:spPr>
          <a:xfrm>
            <a:off x="1397000" y="5252557"/>
            <a:ext cx="1113589" cy="0"/>
          </a:xfrm>
          <a:prstGeom prst="straightConnector1">
            <a:avLst/>
          </a:prstGeom>
          <a:ln>
            <a:solidFill>
              <a:schemeClr val="accent4"/>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54000" y="5397666"/>
            <a:ext cx="2104189" cy="646331"/>
          </a:xfrm>
          <a:prstGeom prst="rect">
            <a:avLst/>
          </a:prstGeom>
          <a:noFill/>
        </p:spPr>
        <p:txBody>
          <a:bodyPr wrap="square" rtlCol="0">
            <a:spAutoFit/>
          </a:bodyPr>
          <a:lstStyle/>
          <a:p>
            <a:r>
              <a:rPr lang="en-US" dirty="0" smtClean="0"/>
              <a:t>Waiting for no good reason….</a:t>
            </a:r>
            <a:endParaRPr lang="en-US" dirty="0"/>
          </a:p>
        </p:txBody>
      </p:sp>
      <p:sp>
        <p:nvSpPr>
          <p:cNvPr id="32" name="TextBox 31"/>
          <p:cNvSpPr txBox="1"/>
          <p:nvPr/>
        </p:nvSpPr>
        <p:spPr>
          <a:xfrm>
            <a:off x="457200" y="1989667"/>
            <a:ext cx="4439356" cy="1200329"/>
          </a:xfrm>
          <a:prstGeom prst="rect">
            <a:avLst/>
          </a:prstGeom>
          <a:noFill/>
        </p:spPr>
        <p:txBody>
          <a:bodyPr wrap="square" rtlCol="0">
            <a:spAutoFit/>
          </a:bodyPr>
          <a:lstStyle/>
          <a:p>
            <a:r>
              <a:rPr lang="en-US" dirty="0" smtClean="0"/>
              <a:t>Such HOL blocking does not even differentiate processes so this can occur between competing processes on a pair of machines – no datacenter required.</a:t>
            </a:r>
            <a:endParaRPr lang="en-US" dirty="0"/>
          </a:p>
        </p:txBody>
      </p:sp>
      <p:cxnSp>
        <p:nvCxnSpPr>
          <p:cNvPr id="34" name="Straight Arrow Connector 33"/>
          <p:cNvCxnSpPr>
            <a:stCxn id="24" idx="1"/>
          </p:cNvCxnSpPr>
          <p:nvPr/>
        </p:nvCxnSpPr>
        <p:spPr>
          <a:xfrm flipH="1">
            <a:off x="3434863" y="2714295"/>
            <a:ext cx="3565896" cy="2365704"/>
          </a:xfrm>
          <a:prstGeom prst="straightConnector1">
            <a:avLst/>
          </a:prstGeom>
          <a:ln>
            <a:solidFill>
              <a:schemeClr val="accent4"/>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7E36F65A-AA6A-2742-B31A-5123DCD351C6}" type="slidenum">
              <a:rPr lang="en-US" smtClean="0"/>
              <a:t>25</a:t>
            </a:fld>
            <a:endParaRPr lang="en-US"/>
          </a:p>
        </p:txBody>
      </p:sp>
    </p:spTree>
    <p:extLst>
      <p:ext uri="{BB962C8B-B14F-4D97-AF65-F5344CB8AC3E}">
        <p14:creationId xmlns:p14="http://schemas.microsoft.com/office/powerpoint/2010/main" val="37030916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Link Layer Flow Control </a:t>
            </a:r>
            <a:r>
              <a:rPr lang="en-US" dirty="0" smtClean="0"/>
              <a:t/>
            </a:r>
            <a:br>
              <a:rPr lang="en-US" dirty="0" smtClean="0"/>
            </a:br>
            <a:r>
              <a:rPr lang="en-US" dirty="0" smtClean="0"/>
              <a:t>But its worse that you imagine….</a:t>
            </a:r>
            <a:endParaRPr lang="en-US" dirty="0"/>
          </a:p>
        </p:txBody>
      </p:sp>
      <p:grpSp>
        <p:nvGrpSpPr>
          <p:cNvPr id="4" name="Group 3"/>
          <p:cNvGrpSpPr>
            <a:grpSpLocks/>
          </p:cNvGrpSpPr>
          <p:nvPr/>
        </p:nvGrpSpPr>
        <p:grpSpPr bwMode="auto">
          <a:xfrm>
            <a:off x="457199" y="1905242"/>
            <a:ext cx="5723467" cy="3801095"/>
            <a:chOff x="1674813" y="1811338"/>
            <a:chExt cx="5073650" cy="4850151"/>
          </a:xfrm>
        </p:grpSpPr>
        <p:sp>
          <p:nvSpPr>
            <p:cNvPr id="5" name="Rectangle 4"/>
            <p:cNvSpPr>
              <a:spLocks noChangeArrowheads="1"/>
            </p:cNvSpPr>
            <p:nvPr/>
          </p:nvSpPr>
          <p:spPr bwMode="auto">
            <a:xfrm>
              <a:off x="2267296" y="2785010"/>
              <a:ext cx="453401"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 name="Rectangle 5"/>
            <p:cNvSpPr>
              <a:spLocks noChangeArrowheads="1"/>
            </p:cNvSpPr>
            <p:nvPr/>
          </p:nvSpPr>
          <p:spPr bwMode="auto">
            <a:xfrm>
              <a:off x="4000236" y="1811338"/>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 name="Rectangle 6"/>
            <p:cNvSpPr>
              <a:spLocks noChangeArrowheads="1"/>
            </p:cNvSpPr>
            <p:nvPr/>
          </p:nvSpPr>
          <p:spPr bwMode="auto">
            <a:xfrm>
              <a:off x="4000236"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 name="Rectangle 7"/>
            <p:cNvSpPr>
              <a:spLocks noChangeArrowheads="1"/>
            </p:cNvSpPr>
            <p:nvPr/>
          </p:nvSpPr>
          <p:spPr bwMode="auto">
            <a:xfrm>
              <a:off x="5641384" y="2785010"/>
              <a:ext cx="453403" cy="390073"/>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 name="Rectangle 8"/>
            <p:cNvSpPr>
              <a:spLocks noChangeArrowheads="1"/>
            </p:cNvSpPr>
            <p:nvPr/>
          </p:nvSpPr>
          <p:spPr bwMode="auto">
            <a:xfrm>
              <a:off x="1813893"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 name="Rectangle 9"/>
            <p:cNvSpPr>
              <a:spLocks noChangeArrowheads="1"/>
            </p:cNvSpPr>
            <p:nvPr/>
          </p:nvSpPr>
          <p:spPr bwMode="auto">
            <a:xfrm>
              <a:off x="2720697" y="3897779"/>
              <a:ext cx="45340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 name="Rectangle 10"/>
            <p:cNvSpPr>
              <a:spLocks noChangeArrowheads="1"/>
            </p:cNvSpPr>
            <p:nvPr/>
          </p:nvSpPr>
          <p:spPr bwMode="auto">
            <a:xfrm>
              <a:off x="3546835"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 name="Rectangle 11"/>
            <p:cNvSpPr>
              <a:spLocks noChangeArrowheads="1"/>
            </p:cNvSpPr>
            <p:nvPr/>
          </p:nvSpPr>
          <p:spPr bwMode="auto">
            <a:xfrm>
              <a:off x="4531524" y="3897779"/>
              <a:ext cx="456183"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 name="Rectangle 12"/>
            <p:cNvSpPr>
              <a:spLocks noChangeArrowheads="1"/>
            </p:cNvSpPr>
            <p:nvPr/>
          </p:nvSpPr>
          <p:spPr bwMode="auto">
            <a:xfrm>
              <a:off x="5304810" y="3897779"/>
              <a:ext cx="450620"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 name="Rectangle 13"/>
            <p:cNvSpPr>
              <a:spLocks noChangeArrowheads="1"/>
            </p:cNvSpPr>
            <p:nvPr/>
          </p:nvSpPr>
          <p:spPr bwMode="auto">
            <a:xfrm>
              <a:off x="6172671" y="3897779"/>
              <a:ext cx="453401" cy="387050"/>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5" name="Straight Connector 15"/>
            <p:cNvCxnSpPr>
              <a:cxnSpLocks noChangeShapeType="1"/>
              <a:stCxn id="5" idx="0"/>
              <a:endCxn id="6" idx="2"/>
            </p:cNvCxnSpPr>
            <p:nvPr/>
          </p:nvCxnSpPr>
          <p:spPr bwMode="auto">
            <a:xfrm rot="5400000" flipH="1" flipV="1">
              <a:off x="3067844" y="1626394"/>
              <a:ext cx="585788" cy="17335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6" name="Straight Connector 17"/>
            <p:cNvCxnSpPr>
              <a:cxnSpLocks noChangeShapeType="1"/>
              <a:stCxn id="7" idx="0"/>
              <a:endCxn id="6" idx="2"/>
            </p:cNvCxnSpPr>
            <p:nvPr/>
          </p:nvCxnSpPr>
          <p:spPr bwMode="auto">
            <a:xfrm rot="5400000" flipH="1" flipV="1">
              <a:off x="3935413" y="2492375"/>
              <a:ext cx="585788"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7" name="Straight Connector 19"/>
            <p:cNvCxnSpPr>
              <a:cxnSpLocks noChangeShapeType="1"/>
              <a:stCxn id="8" idx="0"/>
              <a:endCxn id="6" idx="2"/>
            </p:cNvCxnSpPr>
            <p:nvPr/>
          </p:nvCxnSpPr>
          <p:spPr bwMode="auto">
            <a:xfrm rot="16200000" flipV="1">
              <a:off x="4754563" y="1673225"/>
              <a:ext cx="585788" cy="16398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8" name="Straight Connector 21"/>
            <p:cNvCxnSpPr>
              <a:cxnSpLocks noChangeShapeType="1"/>
              <a:stCxn id="13" idx="0"/>
              <a:endCxn id="8" idx="2"/>
            </p:cNvCxnSpPr>
            <p:nvPr/>
          </p:nvCxnSpPr>
          <p:spPr bwMode="auto">
            <a:xfrm rot="5400000" flipH="1" flipV="1">
              <a:off x="5337968" y="3367882"/>
              <a:ext cx="722313" cy="3365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 name="Straight Connector 23"/>
            <p:cNvCxnSpPr>
              <a:cxnSpLocks noChangeShapeType="1"/>
              <a:stCxn id="14" idx="0"/>
              <a:endCxn id="8" idx="2"/>
            </p:cNvCxnSpPr>
            <p:nvPr/>
          </p:nvCxnSpPr>
          <p:spPr bwMode="auto">
            <a:xfrm rot="16200000" flipV="1">
              <a:off x="5772150" y="3270250"/>
              <a:ext cx="722313" cy="5318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0" name="Straight Connector 25"/>
            <p:cNvCxnSpPr>
              <a:cxnSpLocks noChangeShapeType="1"/>
              <a:stCxn id="11" idx="0"/>
              <a:endCxn id="7" idx="2"/>
            </p:cNvCxnSpPr>
            <p:nvPr/>
          </p:nvCxnSpPr>
          <p:spPr bwMode="auto">
            <a:xfrm rot="5400000" flipH="1" flipV="1">
              <a:off x="3640137" y="3309938"/>
              <a:ext cx="722313" cy="4524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 name="Straight Connector 27"/>
            <p:cNvCxnSpPr>
              <a:cxnSpLocks noChangeShapeType="1"/>
              <a:stCxn id="12" idx="0"/>
            </p:cNvCxnSpPr>
            <p:nvPr/>
          </p:nvCxnSpPr>
          <p:spPr bwMode="auto">
            <a:xfrm rot="16200000" flipV="1">
              <a:off x="4133056" y="3271044"/>
              <a:ext cx="722313" cy="5302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2" name="Straight Connector 29"/>
            <p:cNvCxnSpPr>
              <a:cxnSpLocks noChangeShapeType="1"/>
              <a:stCxn id="9" idx="0"/>
              <a:endCxn id="5" idx="2"/>
            </p:cNvCxnSpPr>
            <p:nvPr/>
          </p:nvCxnSpPr>
          <p:spPr bwMode="auto">
            <a:xfrm rot="5400000" flipH="1" flipV="1">
              <a:off x="1906587" y="3309938"/>
              <a:ext cx="722313" cy="4524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3" name="Straight Connector 31"/>
            <p:cNvCxnSpPr>
              <a:cxnSpLocks noChangeShapeType="1"/>
              <a:stCxn id="10" idx="0"/>
              <a:endCxn id="5" idx="2"/>
            </p:cNvCxnSpPr>
            <p:nvPr/>
          </p:nvCxnSpPr>
          <p:spPr bwMode="auto">
            <a:xfrm rot="16200000" flipV="1">
              <a:off x="2359819" y="3309144"/>
              <a:ext cx="722313" cy="4540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24" name="Rounded Rectangle 23"/>
            <p:cNvSpPr>
              <a:spLocks noChangeArrowheads="1"/>
            </p:cNvSpPr>
            <p:nvPr/>
          </p:nvSpPr>
          <p:spPr bwMode="auto">
            <a:xfrm>
              <a:off x="1674813" y="4508592"/>
              <a:ext cx="681494"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5" name="Rectangle 24"/>
            <p:cNvSpPr>
              <a:spLocks noChangeArrowheads="1"/>
            </p:cNvSpPr>
            <p:nvPr/>
          </p:nvSpPr>
          <p:spPr bwMode="auto">
            <a:xfrm>
              <a:off x="1788860" y="4599307"/>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6" name="Rectangle 25"/>
            <p:cNvSpPr>
              <a:spLocks noChangeArrowheads="1"/>
            </p:cNvSpPr>
            <p:nvPr/>
          </p:nvSpPr>
          <p:spPr bwMode="auto">
            <a:xfrm>
              <a:off x="1786077" y="4856331"/>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7" name="Rectangle 26"/>
            <p:cNvSpPr>
              <a:spLocks noChangeArrowheads="1"/>
            </p:cNvSpPr>
            <p:nvPr/>
          </p:nvSpPr>
          <p:spPr bwMode="auto">
            <a:xfrm>
              <a:off x="1788860" y="5137548"/>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8" name="Rectangle 27"/>
            <p:cNvSpPr>
              <a:spLocks noChangeArrowheads="1"/>
            </p:cNvSpPr>
            <p:nvPr/>
          </p:nvSpPr>
          <p:spPr bwMode="auto">
            <a:xfrm>
              <a:off x="1794423"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9" name="Rectangle 28"/>
            <p:cNvSpPr>
              <a:spLocks noChangeArrowheads="1"/>
            </p:cNvSpPr>
            <p:nvPr/>
          </p:nvSpPr>
          <p:spPr bwMode="auto">
            <a:xfrm>
              <a:off x="1799986" y="5693932"/>
              <a:ext cx="450620"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30" name="Straight Connector 39"/>
            <p:cNvCxnSpPr>
              <a:cxnSpLocks noChangeShapeType="1"/>
              <a:stCxn id="24" idx="0"/>
              <a:endCxn id="9" idx="2"/>
            </p:cNvCxnSpPr>
            <p:nvPr/>
          </p:nvCxnSpPr>
          <p:spPr bwMode="auto">
            <a:xfrm rot="5400000" flipH="1" flipV="1">
              <a:off x="1916113" y="4384675"/>
              <a:ext cx="223838" cy="269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31" name="Rounded Rectangle 30"/>
            <p:cNvSpPr>
              <a:spLocks noChangeArrowheads="1"/>
            </p:cNvSpPr>
            <p:nvPr/>
          </p:nvSpPr>
          <p:spPr bwMode="auto">
            <a:xfrm>
              <a:off x="2609433" y="4508592"/>
              <a:ext cx="678712"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2" name="Rectangle 31"/>
            <p:cNvSpPr>
              <a:spLocks noChangeArrowheads="1"/>
            </p:cNvSpPr>
            <p:nvPr/>
          </p:nvSpPr>
          <p:spPr bwMode="auto">
            <a:xfrm>
              <a:off x="2720697"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3" name="Rectangle 32"/>
            <p:cNvSpPr>
              <a:spLocks noChangeArrowheads="1"/>
            </p:cNvSpPr>
            <p:nvPr/>
          </p:nvSpPr>
          <p:spPr bwMode="auto">
            <a:xfrm>
              <a:off x="2717916"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4" name="Rectangle 33"/>
            <p:cNvSpPr>
              <a:spLocks noChangeArrowheads="1"/>
            </p:cNvSpPr>
            <p:nvPr/>
          </p:nvSpPr>
          <p:spPr bwMode="auto">
            <a:xfrm>
              <a:off x="2720697"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5" name="Rectangle 34"/>
            <p:cNvSpPr>
              <a:spLocks noChangeArrowheads="1"/>
            </p:cNvSpPr>
            <p:nvPr/>
          </p:nvSpPr>
          <p:spPr bwMode="auto">
            <a:xfrm>
              <a:off x="2726260" y="5409692"/>
              <a:ext cx="45618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6" name="Rectangle 35"/>
            <p:cNvSpPr>
              <a:spLocks noChangeArrowheads="1"/>
            </p:cNvSpPr>
            <p:nvPr/>
          </p:nvSpPr>
          <p:spPr bwMode="auto">
            <a:xfrm>
              <a:off x="2731823"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7" name="Rounded Rectangle 36"/>
            <p:cNvSpPr>
              <a:spLocks noChangeArrowheads="1"/>
            </p:cNvSpPr>
            <p:nvPr/>
          </p:nvSpPr>
          <p:spPr bwMode="auto">
            <a:xfrm>
              <a:off x="3435571"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8" name="Rectangle 37"/>
            <p:cNvSpPr>
              <a:spLocks noChangeArrowheads="1"/>
            </p:cNvSpPr>
            <p:nvPr/>
          </p:nvSpPr>
          <p:spPr bwMode="auto">
            <a:xfrm>
              <a:off x="3552398" y="4599307"/>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9" name="Rectangle 38"/>
            <p:cNvSpPr>
              <a:spLocks noChangeArrowheads="1"/>
            </p:cNvSpPr>
            <p:nvPr/>
          </p:nvSpPr>
          <p:spPr bwMode="auto">
            <a:xfrm>
              <a:off x="35468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0" name="Rectangle 39"/>
            <p:cNvSpPr>
              <a:spLocks noChangeArrowheads="1"/>
            </p:cNvSpPr>
            <p:nvPr/>
          </p:nvSpPr>
          <p:spPr bwMode="auto">
            <a:xfrm>
              <a:off x="3552398" y="5137548"/>
              <a:ext cx="450620"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1" name="Rectangle 40"/>
            <p:cNvSpPr>
              <a:spLocks noChangeArrowheads="1"/>
            </p:cNvSpPr>
            <p:nvPr/>
          </p:nvSpPr>
          <p:spPr bwMode="auto">
            <a:xfrm>
              <a:off x="35579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2" name="Rectangle 41"/>
            <p:cNvSpPr>
              <a:spLocks noChangeArrowheads="1"/>
            </p:cNvSpPr>
            <p:nvPr/>
          </p:nvSpPr>
          <p:spPr bwMode="auto">
            <a:xfrm>
              <a:off x="35607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3" name="Rounded Rectangle 42"/>
            <p:cNvSpPr>
              <a:spLocks noChangeArrowheads="1"/>
            </p:cNvSpPr>
            <p:nvPr/>
          </p:nvSpPr>
          <p:spPr bwMode="auto">
            <a:xfrm>
              <a:off x="6066970" y="4508592"/>
              <a:ext cx="681493" cy="1490746"/>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4" name="Rectangle 43"/>
            <p:cNvSpPr>
              <a:spLocks noChangeArrowheads="1"/>
            </p:cNvSpPr>
            <p:nvPr/>
          </p:nvSpPr>
          <p:spPr bwMode="auto">
            <a:xfrm>
              <a:off x="6181015" y="4599307"/>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5" name="Rectangle 44"/>
            <p:cNvSpPr>
              <a:spLocks noChangeArrowheads="1"/>
            </p:cNvSpPr>
            <p:nvPr/>
          </p:nvSpPr>
          <p:spPr bwMode="auto">
            <a:xfrm>
              <a:off x="6178235" y="4856331"/>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6" name="Rectangle 45"/>
            <p:cNvSpPr>
              <a:spLocks noChangeArrowheads="1"/>
            </p:cNvSpPr>
            <p:nvPr/>
          </p:nvSpPr>
          <p:spPr bwMode="auto">
            <a:xfrm>
              <a:off x="6181015" y="5137548"/>
              <a:ext cx="453403"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7" name="Rectangle 46"/>
            <p:cNvSpPr>
              <a:spLocks noChangeArrowheads="1"/>
            </p:cNvSpPr>
            <p:nvPr/>
          </p:nvSpPr>
          <p:spPr bwMode="auto">
            <a:xfrm>
              <a:off x="6189361" y="5409692"/>
              <a:ext cx="453401" cy="181430"/>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8" name="Rectangle 47"/>
            <p:cNvSpPr>
              <a:spLocks noChangeArrowheads="1"/>
            </p:cNvSpPr>
            <p:nvPr/>
          </p:nvSpPr>
          <p:spPr bwMode="auto">
            <a:xfrm>
              <a:off x="6192142" y="5693932"/>
              <a:ext cx="453403" cy="17840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9" name="TextBox 64"/>
            <p:cNvSpPr txBox="1">
              <a:spLocks noChangeArrowheads="1"/>
            </p:cNvSpPr>
            <p:nvPr/>
          </p:nvSpPr>
          <p:spPr bwMode="auto">
            <a:xfrm>
              <a:off x="4478641" y="4726373"/>
              <a:ext cx="581025" cy="193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b="1" dirty="0">
                  <a:latin typeface="Calibri" charset="0"/>
                </a:rPr>
                <a:t>…</a:t>
              </a:r>
            </a:p>
          </p:txBody>
        </p:sp>
        <p:cxnSp>
          <p:nvCxnSpPr>
            <p:cNvPr id="50" name="Straight Connector 70"/>
            <p:cNvCxnSpPr>
              <a:cxnSpLocks noChangeShapeType="1"/>
              <a:stCxn id="31" idx="0"/>
              <a:endCxn id="10" idx="2"/>
            </p:cNvCxnSpPr>
            <p:nvPr/>
          </p:nvCxnSpPr>
          <p:spPr bwMode="auto">
            <a:xfrm rot="5400000" flipH="1" flipV="1">
              <a:off x="2836863" y="4397375"/>
              <a:ext cx="223838"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51" name="Straight Connector 72"/>
            <p:cNvCxnSpPr>
              <a:cxnSpLocks noChangeShapeType="1"/>
              <a:stCxn id="37" idx="0"/>
              <a:endCxn id="11" idx="2"/>
            </p:cNvCxnSpPr>
            <p:nvPr/>
          </p:nvCxnSpPr>
          <p:spPr bwMode="auto">
            <a:xfrm rot="16200000" flipV="1">
              <a:off x="3664744" y="4396581"/>
              <a:ext cx="223838" cy="31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52" name="Straight Connector 74"/>
            <p:cNvCxnSpPr>
              <a:cxnSpLocks noChangeShapeType="1"/>
              <a:stCxn id="43" idx="0"/>
              <a:endCxn id="14" idx="2"/>
            </p:cNvCxnSpPr>
            <p:nvPr/>
          </p:nvCxnSpPr>
          <p:spPr bwMode="auto">
            <a:xfrm rot="16200000" flipV="1">
              <a:off x="6292057" y="4393406"/>
              <a:ext cx="223838" cy="95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grpSp>
      <p:pic>
        <p:nvPicPr>
          <p:cNvPr id="53" name="Picture 52"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88" y="2973952"/>
            <a:ext cx="584889" cy="561494"/>
          </a:xfrm>
          <a:prstGeom prst="rect">
            <a:avLst/>
          </a:prstGeom>
        </p:spPr>
      </p:pic>
      <p:sp>
        <p:nvSpPr>
          <p:cNvPr id="65" name="Rounded Rectangle 64"/>
          <p:cNvSpPr>
            <a:spLocks noChangeArrowheads="1"/>
          </p:cNvSpPr>
          <p:nvPr/>
        </p:nvSpPr>
        <p:spPr bwMode="auto">
          <a:xfrm>
            <a:off x="4422716" y="4020270"/>
            <a:ext cx="768776" cy="1168308"/>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6" name="Rectangle 65"/>
          <p:cNvSpPr>
            <a:spLocks noChangeArrowheads="1"/>
          </p:cNvSpPr>
          <p:nvPr/>
        </p:nvSpPr>
        <p:spPr bwMode="auto">
          <a:xfrm>
            <a:off x="4551367" y="4091364"/>
            <a:ext cx="511473" cy="14218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7" name="Rectangle 66"/>
          <p:cNvSpPr>
            <a:spLocks noChangeArrowheads="1"/>
          </p:cNvSpPr>
          <p:nvPr/>
        </p:nvSpPr>
        <p:spPr bwMode="auto">
          <a:xfrm>
            <a:off x="4548231" y="4292795"/>
            <a:ext cx="511471" cy="14218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8" name="Rectangle 67"/>
          <p:cNvSpPr>
            <a:spLocks noChangeArrowheads="1"/>
          </p:cNvSpPr>
          <p:nvPr/>
        </p:nvSpPr>
        <p:spPr bwMode="auto">
          <a:xfrm>
            <a:off x="4551367" y="4513187"/>
            <a:ext cx="511473" cy="14218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9" name="Rectangle 68"/>
          <p:cNvSpPr>
            <a:spLocks noChangeArrowheads="1"/>
          </p:cNvSpPr>
          <p:nvPr/>
        </p:nvSpPr>
        <p:spPr bwMode="auto">
          <a:xfrm>
            <a:off x="4560782" y="4726468"/>
            <a:ext cx="511471" cy="14218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0" name="Rectangle 69"/>
          <p:cNvSpPr>
            <a:spLocks noChangeArrowheads="1"/>
          </p:cNvSpPr>
          <p:nvPr/>
        </p:nvSpPr>
        <p:spPr bwMode="auto">
          <a:xfrm>
            <a:off x="4563919" y="4949229"/>
            <a:ext cx="511473" cy="139817"/>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71" name="Straight Connector 39"/>
          <p:cNvCxnSpPr>
            <a:cxnSpLocks noChangeShapeType="1"/>
            <a:stCxn id="13" idx="2"/>
            <a:endCxn id="65" idx="0"/>
          </p:cNvCxnSpPr>
          <p:nvPr/>
        </p:nvCxnSpPr>
        <p:spPr bwMode="auto">
          <a:xfrm>
            <a:off x="4806282" y="3843734"/>
            <a:ext cx="822" cy="17653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pic>
        <p:nvPicPr>
          <p:cNvPr id="75" name="Picture 74"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1" y="4407251"/>
            <a:ext cx="479409" cy="460233"/>
          </a:xfrm>
          <a:prstGeom prst="rect">
            <a:avLst/>
          </a:prstGeom>
        </p:spPr>
      </p:pic>
      <p:pic>
        <p:nvPicPr>
          <p:cNvPr id="76" name="Picture 75"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370" y="2210054"/>
            <a:ext cx="584889" cy="561494"/>
          </a:xfrm>
          <a:prstGeom prst="rect">
            <a:avLst/>
          </a:prstGeom>
        </p:spPr>
      </p:pic>
      <p:pic>
        <p:nvPicPr>
          <p:cNvPr id="77" name="Picture 76"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800" y="2412458"/>
            <a:ext cx="584889" cy="561494"/>
          </a:xfrm>
          <a:prstGeom prst="rect">
            <a:avLst/>
          </a:prstGeom>
        </p:spPr>
      </p:pic>
      <p:pic>
        <p:nvPicPr>
          <p:cNvPr id="78" name="Picture 77"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94" y="3259652"/>
            <a:ext cx="584889" cy="561494"/>
          </a:xfrm>
          <a:prstGeom prst="rect">
            <a:avLst/>
          </a:prstGeom>
        </p:spPr>
      </p:pic>
      <p:pic>
        <p:nvPicPr>
          <p:cNvPr id="80" name="Picture 79"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597" y="3911211"/>
            <a:ext cx="335772" cy="322341"/>
          </a:xfrm>
          <a:prstGeom prst="rect">
            <a:avLst/>
          </a:prstGeom>
        </p:spPr>
      </p:pic>
      <p:pic>
        <p:nvPicPr>
          <p:cNvPr id="85" name="Picture 84"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745" y="4178947"/>
            <a:ext cx="335772" cy="322341"/>
          </a:xfrm>
          <a:prstGeom prst="rect">
            <a:avLst/>
          </a:prstGeom>
        </p:spPr>
      </p:pic>
      <p:pic>
        <p:nvPicPr>
          <p:cNvPr id="87" name="Picture 86"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025" y="4444023"/>
            <a:ext cx="335772" cy="322341"/>
          </a:xfrm>
          <a:prstGeom prst="rect">
            <a:avLst/>
          </a:prstGeom>
        </p:spPr>
      </p:pic>
      <p:pic>
        <p:nvPicPr>
          <p:cNvPr id="88" name="Picture 87"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496" y="4655375"/>
            <a:ext cx="335772" cy="322341"/>
          </a:xfrm>
          <a:prstGeom prst="rect">
            <a:avLst/>
          </a:prstGeom>
        </p:spPr>
      </p:pic>
      <p:pic>
        <p:nvPicPr>
          <p:cNvPr id="89" name="Picture 88"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455" y="4927875"/>
            <a:ext cx="335772" cy="322341"/>
          </a:xfrm>
          <a:prstGeom prst="rect">
            <a:avLst/>
          </a:prstGeom>
        </p:spPr>
      </p:pic>
      <p:pic>
        <p:nvPicPr>
          <p:cNvPr id="91" name="Picture 90"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928" y="3340000"/>
            <a:ext cx="584889" cy="561494"/>
          </a:xfrm>
          <a:prstGeom prst="rect">
            <a:avLst/>
          </a:prstGeom>
        </p:spPr>
      </p:pic>
      <p:pic>
        <p:nvPicPr>
          <p:cNvPr id="92" name="Picture 91"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064" y="1649451"/>
            <a:ext cx="584889" cy="561494"/>
          </a:xfrm>
          <a:prstGeom prst="rect">
            <a:avLst/>
          </a:prstGeom>
        </p:spPr>
      </p:pic>
      <p:pic>
        <p:nvPicPr>
          <p:cNvPr id="93" name="Picture 92"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796" y="2490801"/>
            <a:ext cx="584889" cy="561494"/>
          </a:xfrm>
          <a:prstGeom prst="rect">
            <a:avLst/>
          </a:prstGeom>
        </p:spPr>
      </p:pic>
      <p:pic>
        <p:nvPicPr>
          <p:cNvPr id="94" name="Picture 93"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503" y="3340000"/>
            <a:ext cx="584889" cy="561494"/>
          </a:xfrm>
          <a:prstGeom prst="rect">
            <a:avLst/>
          </a:prstGeom>
        </p:spPr>
      </p:pic>
      <p:pic>
        <p:nvPicPr>
          <p:cNvPr id="95" name="Picture 94"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069" y="3412052"/>
            <a:ext cx="584889" cy="561494"/>
          </a:xfrm>
          <a:prstGeom prst="rect">
            <a:avLst/>
          </a:prstGeom>
        </p:spPr>
      </p:pic>
      <p:pic>
        <p:nvPicPr>
          <p:cNvPr id="96" name="Picture 95"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171" y="3349717"/>
            <a:ext cx="584889" cy="561494"/>
          </a:xfrm>
          <a:prstGeom prst="rect">
            <a:avLst/>
          </a:prstGeom>
        </p:spPr>
      </p:pic>
      <p:pic>
        <p:nvPicPr>
          <p:cNvPr id="97" name="Picture 96"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537" y="4023887"/>
            <a:ext cx="335772" cy="322341"/>
          </a:xfrm>
          <a:prstGeom prst="rect">
            <a:avLst/>
          </a:prstGeom>
        </p:spPr>
      </p:pic>
      <p:pic>
        <p:nvPicPr>
          <p:cNvPr id="98" name="Picture 97"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85" y="4291623"/>
            <a:ext cx="335772" cy="322341"/>
          </a:xfrm>
          <a:prstGeom prst="rect">
            <a:avLst/>
          </a:prstGeom>
        </p:spPr>
      </p:pic>
      <p:pic>
        <p:nvPicPr>
          <p:cNvPr id="99" name="Picture 98"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965" y="4556699"/>
            <a:ext cx="335772" cy="322341"/>
          </a:xfrm>
          <a:prstGeom prst="rect">
            <a:avLst/>
          </a:prstGeom>
        </p:spPr>
      </p:pic>
      <p:pic>
        <p:nvPicPr>
          <p:cNvPr id="100" name="Picture 99"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36" y="4768051"/>
            <a:ext cx="335772" cy="322341"/>
          </a:xfrm>
          <a:prstGeom prst="rect">
            <a:avLst/>
          </a:prstGeom>
        </p:spPr>
      </p:pic>
      <p:pic>
        <p:nvPicPr>
          <p:cNvPr id="101" name="Picture 100"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395" y="5040551"/>
            <a:ext cx="335772" cy="322341"/>
          </a:xfrm>
          <a:prstGeom prst="rect">
            <a:avLst/>
          </a:prstGeom>
        </p:spPr>
      </p:pic>
      <p:pic>
        <p:nvPicPr>
          <p:cNvPr id="102" name="Picture 101"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368" y="3979202"/>
            <a:ext cx="335772" cy="322341"/>
          </a:xfrm>
          <a:prstGeom prst="rect">
            <a:avLst/>
          </a:prstGeom>
        </p:spPr>
      </p:pic>
      <p:pic>
        <p:nvPicPr>
          <p:cNvPr id="103" name="Picture 102"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516" y="4246938"/>
            <a:ext cx="335772" cy="322341"/>
          </a:xfrm>
          <a:prstGeom prst="rect">
            <a:avLst/>
          </a:prstGeom>
        </p:spPr>
      </p:pic>
      <p:pic>
        <p:nvPicPr>
          <p:cNvPr id="104" name="Picture 103"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796" y="4512014"/>
            <a:ext cx="335772" cy="322341"/>
          </a:xfrm>
          <a:prstGeom prst="rect">
            <a:avLst/>
          </a:prstGeom>
        </p:spPr>
      </p:pic>
      <p:pic>
        <p:nvPicPr>
          <p:cNvPr id="105" name="Picture 104"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267" y="4723366"/>
            <a:ext cx="335772" cy="322341"/>
          </a:xfrm>
          <a:prstGeom prst="rect">
            <a:avLst/>
          </a:prstGeom>
        </p:spPr>
      </p:pic>
      <p:pic>
        <p:nvPicPr>
          <p:cNvPr id="106" name="Picture 105"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6226" y="4995866"/>
            <a:ext cx="335772" cy="322341"/>
          </a:xfrm>
          <a:prstGeom prst="rect">
            <a:avLst/>
          </a:prstGeom>
        </p:spPr>
      </p:pic>
      <p:pic>
        <p:nvPicPr>
          <p:cNvPr id="107" name="Picture 106"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769" y="3980375"/>
            <a:ext cx="335772" cy="322341"/>
          </a:xfrm>
          <a:prstGeom prst="rect">
            <a:avLst/>
          </a:prstGeom>
        </p:spPr>
      </p:pic>
      <p:pic>
        <p:nvPicPr>
          <p:cNvPr id="108" name="Picture 107"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917" y="4248111"/>
            <a:ext cx="335772" cy="322341"/>
          </a:xfrm>
          <a:prstGeom prst="rect">
            <a:avLst/>
          </a:prstGeom>
        </p:spPr>
      </p:pic>
      <p:pic>
        <p:nvPicPr>
          <p:cNvPr id="109" name="Picture 108"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197" y="4513187"/>
            <a:ext cx="335772" cy="322341"/>
          </a:xfrm>
          <a:prstGeom prst="rect">
            <a:avLst/>
          </a:prstGeom>
        </p:spPr>
      </p:pic>
      <p:pic>
        <p:nvPicPr>
          <p:cNvPr id="110" name="Picture 109"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668" y="4724539"/>
            <a:ext cx="335772" cy="322341"/>
          </a:xfrm>
          <a:prstGeom prst="rect">
            <a:avLst/>
          </a:prstGeom>
        </p:spPr>
      </p:pic>
      <p:pic>
        <p:nvPicPr>
          <p:cNvPr id="111" name="Picture 110" descr="stop-sig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627" y="4997039"/>
            <a:ext cx="335772" cy="322341"/>
          </a:xfrm>
          <a:prstGeom prst="rect">
            <a:avLst/>
          </a:prstGeom>
        </p:spPr>
      </p:pic>
      <p:sp>
        <p:nvSpPr>
          <p:cNvPr id="112" name="TextBox 111"/>
          <p:cNvSpPr txBox="1"/>
          <p:nvPr/>
        </p:nvSpPr>
        <p:spPr>
          <a:xfrm>
            <a:off x="6296440" y="1679222"/>
            <a:ext cx="2706448" cy="3970318"/>
          </a:xfrm>
          <a:prstGeom prst="rect">
            <a:avLst/>
          </a:prstGeom>
          <a:noFill/>
        </p:spPr>
        <p:txBody>
          <a:bodyPr wrap="square" rtlCol="0">
            <a:spAutoFit/>
          </a:bodyPr>
          <a:lstStyle/>
          <a:p>
            <a:r>
              <a:rPr lang="en-US" dirty="0" smtClean="0"/>
              <a:t>Double down on trouble….</a:t>
            </a:r>
          </a:p>
          <a:p>
            <a:endParaRPr lang="en-US" dirty="0"/>
          </a:p>
          <a:p>
            <a:r>
              <a:rPr lang="en-US" dirty="0" smtClean="0"/>
              <a:t>Did I mention this is Link-Layer!</a:t>
            </a:r>
          </a:p>
          <a:p>
            <a:endParaRPr lang="en-US" dirty="0"/>
          </a:p>
          <a:p>
            <a:r>
              <a:rPr lang="en-US" dirty="0" smtClean="0"/>
              <a:t>That means no (IP) control traffic, no routing messages….</a:t>
            </a:r>
          </a:p>
          <a:p>
            <a:endParaRPr lang="en-US" dirty="0"/>
          </a:p>
          <a:p>
            <a:r>
              <a:rPr lang="en-US" dirty="0" smtClean="0"/>
              <a:t>a whole system waiting for one machine</a:t>
            </a:r>
          </a:p>
          <a:p>
            <a:endParaRPr lang="en-US" dirty="0" smtClean="0"/>
          </a:p>
          <a:p>
            <a:r>
              <a:rPr lang="en-US" dirty="0" err="1" smtClean="0"/>
              <a:t>Incast</a:t>
            </a:r>
            <a:r>
              <a:rPr lang="en-US" dirty="0" smtClean="0"/>
              <a:t> is very unpleasant.</a:t>
            </a:r>
            <a:endParaRPr lang="en-US" dirty="0"/>
          </a:p>
          <a:p>
            <a:r>
              <a:rPr lang="en-US" dirty="0" smtClean="0"/>
              <a:t> </a:t>
            </a:r>
            <a:endParaRPr lang="en-US" dirty="0"/>
          </a:p>
        </p:txBody>
      </p:sp>
      <p:sp>
        <p:nvSpPr>
          <p:cNvPr id="113" name="TextBox 112"/>
          <p:cNvSpPr txBox="1"/>
          <p:nvPr/>
        </p:nvSpPr>
        <p:spPr>
          <a:xfrm>
            <a:off x="573950" y="5856111"/>
            <a:ext cx="8112850" cy="646331"/>
          </a:xfrm>
          <a:prstGeom prst="rect">
            <a:avLst/>
          </a:prstGeom>
          <a:noFill/>
        </p:spPr>
        <p:txBody>
          <a:bodyPr wrap="square" rtlCol="0">
            <a:spAutoFit/>
          </a:bodyPr>
          <a:lstStyle/>
          <a:p>
            <a:r>
              <a:rPr lang="en-US" dirty="0" smtClean="0"/>
              <a:t>Reducing the impact of HOL in Link Layer Flow Control can be done through priority queues and </a:t>
            </a:r>
            <a:r>
              <a:rPr lang="en-US" i="1" dirty="0" smtClean="0"/>
              <a:t>overtaking</a:t>
            </a:r>
            <a:r>
              <a:rPr lang="en-US" dirty="0" smtClean="0"/>
              <a:t>….</a:t>
            </a:r>
            <a:endParaRPr lang="en-US" dirty="0"/>
          </a:p>
        </p:txBody>
      </p:sp>
      <p:sp>
        <p:nvSpPr>
          <p:cNvPr id="3" name="Slide Number Placeholder 2"/>
          <p:cNvSpPr>
            <a:spLocks noGrp="1"/>
          </p:cNvSpPr>
          <p:nvPr>
            <p:ph type="sldNum" sz="quarter" idx="12"/>
          </p:nvPr>
        </p:nvSpPr>
        <p:spPr/>
        <p:txBody>
          <a:bodyPr/>
          <a:lstStyle/>
          <a:p>
            <a:fld id="{7E36F65A-AA6A-2742-B31A-5123DCD351C6}" type="slidenum">
              <a:rPr lang="en-US" smtClean="0"/>
              <a:t>26</a:t>
            </a:fld>
            <a:endParaRPr lang="en-US"/>
          </a:p>
        </p:txBody>
      </p:sp>
    </p:spTree>
    <p:extLst>
      <p:ext uri="{BB962C8B-B14F-4D97-AF65-F5344CB8AC3E}">
        <p14:creationId xmlns:p14="http://schemas.microsoft.com/office/powerpoint/2010/main" val="420266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ounded Rectangle 230"/>
          <p:cNvSpPr>
            <a:spLocks noChangeArrowheads="1"/>
          </p:cNvSpPr>
          <p:nvPr/>
        </p:nvSpPr>
        <p:spPr bwMode="auto">
          <a:xfrm>
            <a:off x="2228850" y="3756025"/>
            <a:ext cx="1609725"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2" name="Rounded Rectangle 231"/>
          <p:cNvSpPr>
            <a:spLocks noChangeArrowheads="1"/>
          </p:cNvSpPr>
          <p:nvPr/>
        </p:nvSpPr>
        <p:spPr bwMode="auto">
          <a:xfrm>
            <a:off x="3873500" y="3756025"/>
            <a:ext cx="1609725"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3" name="Rounded Rectangle 232"/>
          <p:cNvSpPr>
            <a:spLocks noChangeArrowheads="1"/>
          </p:cNvSpPr>
          <p:nvPr/>
        </p:nvSpPr>
        <p:spPr bwMode="auto">
          <a:xfrm>
            <a:off x="5635625" y="3756025"/>
            <a:ext cx="1611313"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0" name="Rounded Rectangle 229"/>
          <p:cNvSpPr>
            <a:spLocks noChangeArrowheads="1"/>
          </p:cNvSpPr>
          <p:nvPr/>
        </p:nvSpPr>
        <p:spPr bwMode="auto">
          <a:xfrm>
            <a:off x="466725" y="3756025"/>
            <a:ext cx="1609725"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5" name="Rectangle 4"/>
          <p:cNvSpPr>
            <a:spLocks noChangeArrowheads="1"/>
          </p:cNvSpPr>
          <p:nvPr/>
        </p:nvSpPr>
        <p:spPr bwMode="auto">
          <a:xfrm>
            <a:off x="600075" y="380682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 name="Rectangle 5"/>
          <p:cNvSpPr>
            <a:spLocks noChangeArrowheads="1"/>
          </p:cNvSpPr>
          <p:nvPr/>
        </p:nvSpPr>
        <p:spPr bwMode="auto">
          <a:xfrm>
            <a:off x="2036763" y="1935163"/>
            <a:ext cx="452437"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 name="Rectangle 6"/>
          <p:cNvSpPr>
            <a:spLocks noChangeArrowheads="1"/>
          </p:cNvSpPr>
          <p:nvPr/>
        </p:nvSpPr>
        <p:spPr bwMode="auto">
          <a:xfrm>
            <a:off x="2333625" y="380682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 name="Rectangle 7"/>
          <p:cNvSpPr>
            <a:spLocks noChangeArrowheads="1"/>
          </p:cNvSpPr>
          <p:nvPr/>
        </p:nvSpPr>
        <p:spPr bwMode="auto">
          <a:xfrm>
            <a:off x="3971925" y="380682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 name="Rectangle 8"/>
          <p:cNvSpPr>
            <a:spLocks noChangeArrowheads="1"/>
          </p:cNvSpPr>
          <p:nvPr/>
        </p:nvSpPr>
        <p:spPr bwMode="auto">
          <a:xfrm>
            <a:off x="600075" y="491807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 name="Rectangle 9"/>
          <p:cNvSpPr>
            <a:spLocks noChangeArrowheads="1"/>
          </p:cNvSpPr>
          <p:nvPr/>
        </p:nvSpPr>
        <p:spPr bwMode="auto">
          <a:xfrm>
            <a:off x="1506538"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 name="Rectangle 10"/>
          <p:cNvSpPr>
            <a:spLocks noChangeArrowheads="1"/>
          </p:cNvSpPr>
          <p:nvPr/>
        </p:nvSpPr>
        <p:spPr bwMode="auto">
          <a:xfrm>
            <a:off x="2333625" y="491807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 name="Rectangle 11"/>
          <p:cNvSpPr>
            <a:spLocks noChangeArrowheads="1"/>
          </p:cNvSpPr>
          <p:nvPr/>
        </p:nvSpPr>
        <p:spPr bwMode="auto">
          <a:xfrm>
            <a:off x="3317875"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 name="Rectangle 12"/>
          <p:cNvSpPr>
            <a:spLocks noChangeArrowheads="1"/>
          </p:cNvSpPr>
          <p:nvPr/>
        </p:nvSpPr>
        <p:spPr bwMode="auto">
          <a:xfrm>
            <a:off x="4011613" y="4918075"/>
            <a:ext cx="452437"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 name="Rectangle 13"/>
          <p:cNvSpPr>
            <a:spLocks noChangeArrowheads="1"/>
          </p:cNvSpPr>
          <p:nvPr/>
        </p:nvSpPr>
        <p:spPr bwMode="auto">
          <a:xfrm>
            <a:off x="4957763"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21521" name="Straight Connector 15"/>
          <p:cNvCxnSpPr>
            <a:cxnSpLocks noChangeShapeType="1"/>
            <a:stCxn id="5" idx="0"/>
            <a:endCxn id="6" idx="2"/>
          </p:cNvCxnSpPr>
          <p:nvPr/>
        </p:nvCxnSpPr>
        <p:spPr bwMode="auto">
          <a:xfrm rot="5400000" flipH="1" flipV="1">
            <a:off x="804069" y="2347119"/>
            <a:ext cx="1482725" cy="14366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22" name="Straight Connector 17"/>
          <p:cNvCxnSpPr>
            <a:cxnSpLocks noChangeShapeType="1"/>
            <a:stCxn id="7" idx="0"/>
            <a:endCxn id="6" idx="2"/>
          </p:cNvCxnSpPr>
          <p:nvPr/>
        </p:nvCxnSpPr>
        <p:spPr bwMode="auto">
          <a:xfrm rot="16200000" flipV="1">
            <a:off x="1670844" y="2917031"/>
            <a:ext cx="1482725" cy="2968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23" name="Straight Connector 19"/>
          <p:cNvCxnSpPr>
            <a:cxnSpLocks noChangeShapeType="1"/>
            <a:stCxn id="8" idx="0"/>
            <a:endCxn id="6" idx="2"/>
          </p:cNvCxnSpPr>
          <p:nvPr/>
        </p:nvCxnSpPr>
        <p:spPr bwMode="auto">
          <a:xfrm rot="16200000" flipV="1">
            <a:off x="2489994" y="2097881"/>
            <a:ext cx="1482725" cy="19351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24" name="Straight Connector 29"/>
          <p:cNvCxnSpPr>
            <a:cxnSpLocks noChangeShapeType="1"/>
            <a:stCxn id="9" idx="0"/>
            <a:endCxn id="5" idx="2"/>
          </p:cNvCxnSpPr>
          <p:nvPr/>
        </p:nvCxnSpPr>
        <p:spPr bwMode="auto">
          <a:xfrm rot="5400000" flipH="1" flipV="1">
            <a:off x="465931" y="4556919"/>
            <a:ext cx="720725"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25" name="Straight Connector 31"/>
          <p:cNvCxnSpPr>
            <a:cxnSpLocks noChangeShapeType="1"/>
            <a:stCxn id="10" idx="0"/>
            <a:endCxn id="5" idx="2"/>
          </p:cNvCxnSpPr>
          <p:nvPr/>
        </p:nvCxnSpPr>
        <p:spPr bwMode="auto">
          <a:xfrm rot="16200000" flipV="1">
            <a:off x="919163" y="4103688"/>
            <a:ext cx="722312" cy="9064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88" name="Rectangle 87"/>
          <p:cNvSpPr>
            <a:spLocks noChangeArrowheads="1"/>
          </p:cNvSpPr>
          <p:nvPr/>
        </p:nvSpPr>
        <p:spPr bwMode="auto">
          <a:xfrm>
            <a:off x="1506538"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9" name="Rectangle 88"/>
          <p:cNvSpPr>
            <a:spLocks noChangeArrowheads="1"/>
          </p:cNvSpPr>
          <p:nvPr/>
        </p:nvSpPr>
        <p:spPr bwMode="auto">
          <a:xfrm>
            <a:off x="3240088"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0" name="Rectangle 89"/>
          <p:cNvSpPr>
            <a:spLocks noChangeArrowheads="1"/>
          </p:cNvSpPr>
          <p:nvPr/>
        </p:nvSpPr>
        <p:spPr bwMode="auto">
          <a:xfrm>
            <a:off x="4879975" y="3808413"/>
            <a:ext cx="452438"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21529" name="Straight Connector 91"/>
          <p:cNvCxnSpPr>
            <a:cxnSpLocks noChangeShapeType="1"/>
            <a:stCxn id="9" idx="0"/>
            <a:endCxn id="88" idx="2"/>
          </p:cNvCxnSpPr>
          <p:nvPr/>
        </p:nvCxnSpPr>
        <p:spPr bwMode="auto">
          <a:xfrm rot="5400000" flipH="1" flipV="1">
            <a:off x="919956" y="4104482"/>
            <a:ext cx="720725" cy="9064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30" name="Straight Connector 94"/>
          <p:cNvCxnSpPr>
            <a:cxnSpLocks noChangeShapeType="1"/>
            <a:stCxn id="10" idx="0"/>
            <a:endCxn id="88" idx="2"/>
          </p:cNvCxnSpPr>
          <p:nvPr/>
        </p:nvCxnSpPr>
        <p:spPr bwMode="auto">
          <a:xfrm rot="5400000" flipH="1" flipV="1">
            <a:off x="1373187" y="4557713"/>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04" name="Rectangle 103"/>
          <p:cNvSpPr>
            <a:spLocks noChangeArrowheads="1"/>
          </p:cNvSpPr>
          <p:nvPr/>
        </p:nvSpPr>
        <p:spPr bwMode="auto">
          <a:xfrm>
            <a:off x="3170238" y="1935163"/>
            <a:ext cx="452437"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5" name="Rectangle 104"/>
          <p:cNvSpPr>
            <a:spLocks noChangeArrowheads="1"/>
          </p:cNvSpPr>
          <p:nvPr/>
        </p:nvSpPr>
        <p:spPr bwMode="auto">
          <a:xfrm>
            <a:off x="4354513" y="193516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6" name="Rectangle 105"/>
          <p:cNvSpPr>
            <a:spLocks noChangeArrowheads="1"/>
          </p:cNvSpPr>
          <p:nvPr/>
        </p:nvSpPr>
        <p:spPr bwMode="auto">
          <a:xfrm>
            <a:off x="5511800" y="1935163"/>
            <a:ext cx="452438"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21534" name="Straight Connector 106"/>
          <p:cNvCxnSpPr>
            <a:cxnSpLocks noChangeShapeType="1"/>
            <a:stCxn id="5" idx="0"/>
            <a:endCxn id="104" idx="2"/>
          </p:cNvCxnSpPr>
          <p:nvPr/>
        </p:nvCxnSpPr>
        <p:spPr bwMode="auto">
          <a:xfrm rot="5400000" flipH="1" flipV="1">
            <a:off x="1370013" y="1781175"/>
            <a:ext cx="1482725" cy="25685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35" name="Straight Connector 109"/>
          <p:cNvCxnSpPr>
            <a:cxnSpLocks noChangeShapeType="1"/>
            <a:stCxn id="7" idx="0"/>
            <a:endCxn id="104" idx="2"/>
          </p:cNvCxnSpPr>
          <p:nvPr/>
        </p:nvCxnSpPr>
        <p:spPr bwMode="auto">
          <a:xfrm rot="5400000" flipH="1" flipV="1">
            <a:off x="2236788" y="2647950"/>
            <a:ext cx="1482725" cy="8350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36" name="Straight Connector 112"/>
          <p:cNvCxnSpPr>
            <a:cxnSpLocks noChangeShapeType="1"/>
            <a:stCxn id="8" idx="0"/>
            <a:endCxn id="104" idx="2"/>
          </p:cNvCxnSpPr>
          <p:nvPr/>
        </p:nvCxnSpPr>
        <p:spPr bwMode="auto">
          <a:xfrm rot="16200000" flipV="1">
            <a:off x="3055938" y="2663825"/>
            <a:ext cx="1482725" cy="8032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37" name="Straight Connector 115"/>
          <p:cNvCxnSpPr>
            <a:cxnSpLocks noChangeShapeType="1"/>
          </p:cNvCxnSpPr>
          <p:nvPr/>
        </p:nvCxnSpPr>
        <p:spPr bwMode="auto">
          <a:xfrm rot="5400000" flipH="1" flipV="1">
            <a:off x="2200276" y="4556125"/>
            <a:ext cx="722312"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38" name="Straight Connector 116"/>
          <p:cNvCxnSpPr>
            <a:cxnSpLocks noChangeShapeType="1"/>
          </p:cNvCxnSpPr>
          <p:nvPr/>
        </p:nvCxnSpPr>
        <p:spPr bwMode="auto">
          <a:xfrm rot="16200000" flipV="1">
            <a:off x="26550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39" name="Straight Connector 117"/>
          <p:cNvCxnSpPr>
            <a:cxnSpLocks noChangeShapeType="1"/>
          </p:cNvCxnSpPr>
          <p:nvPr/>
        </p:nvCxnSpPr>
        <p:spPr bwMode="auto">
          <a:xfrm rot="5400000" flipH="1" flipV="1">
            <a:off x="26550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40" name="Straight Connector 118"/>
          <p:cNvCxnSpPr>
            <a:cxnSpLocks noChangeShapeType="1"/>
          </p:cNvCxnSpPr>
          <p:nvPr/>
        </p:nvCxnSpPr>
        <p:spPr bwMode="auto">
          <a:xfrm rot="5400000" flipH="1" flipV="1">
            <a:off x="31083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41" name="Straight Connector 119"/>
          <p:cNvCxnSpPr>
            <a:cxnSpLocks noChangeShapeType="1"/>
          </p:cNvCxnSpPr>
          <p:nvPr/>
        </p:nvCxnSpPr>
        <p:spPr bwMode="auto">
          <a:xfrm rot="5400000" flipH="1" flipV="1">
            <a:off x="3839369" y="4555332"/>
            <a:ext cx="720725"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42" name="Straight Connector 120"/>
          <p:cNvCxnSpPr>
            <a:cxnSpLocks noChangeShapeType="1"/>
          </p:cNvCxnSpPr>
          <p:nvPr/>
        </p:nvCxnSpPr>
        <p:spPr bwMode="auto">
          <a:xfrm rot="16200000" flipV="1">
            <a:off x="4291806" y="4101307"/>
            <a:ext cx="722313" cy="908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43" name="Straight Connector 121"/>
          <p:cNvCxnSpPr>
            <a:cxnSpLocks noChangeShapeType="1"/>
          </p:cNvCxnSpPr>
          <p:nvPr/>
        </p:nvCxnSpPr>
        <p:spPr bwMode="auto">
          <a:xfrm rot="5400000" flipH="1" flipV="1">
            <a:off x="4292600" y="4102101"/>
            <a:ext cx="720725" cy="908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44" name="Straight Connector 122"/>
          <p:cNvCxnSpPr>
            <a:cxnSpLocks noChangeShapeType="1"/>
          </p:cNvCxnSpPr>
          <p:nvPr/>
        </p:nvCxnSpPr>
        <p:spPr bwMode="auto">
          <a:xfrm rot="5400000" flipH="1" flipV="1">
            <a:off x="47466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24" name="Rectangle 123"/>
          <p:cNvSpPr>
            <a:spLocks noChangeArrowheads="1"/>
          </p:cNvSpPr>
          <p:nvPr/>
        </p:nvSpPr>
        <p:spPr bwMode="auto">
          <a:xfrm>
            <a:off x="5738813"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5" name="Rectangle 124"/>
          <p:cNvSpPr>
            <a:spLocks noChangeArrowheads="1"/>
          </p:cNvSpPr>
          <p:nvPr/>
        </p:nvSpPr>
        <p:spPr bwMode="auto">
          <a:xfrm>
            <a:off x="5776913"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6" name="Rectangle 125"/>
          <p:cNvSpPr>
            <a:spLocks noChangeArrowheads="1"/>
          </p:cNvSpPr>
          <p:nvPr/>
        </p:nvSpPr>
        <p:spPr bwMode="auto">
          <a:xfrm>
            <a:off x="6723063"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7" name="Rectangle 126"/>
          <p:cNvSpPr>
            <a:spLocks noChangeArrowheads="1"/>
          </p:cNvSpPr>
          <p:nvPr/>
        </p:nvSpPr>
        <p:spPr bwMode="auto">
          <a:xfrm>
            <a:off x="6645275"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21549" name="Straight Connector 127"/>
          <p:cNvCxnSpPr>
            <a:cxnSpLocks noChangeShapeType="1"/>
          </p:cNvCxnSpPr>
          <p:nvPr/>
        </p:nvCxnSpPr>
        <p:spPr bwMode="auto">
          <a:xfrm rot="5400000" flipH="1" flipV="1">
            <a:off x="5603876" y="4556125"/>
            <a:ext cx="722312"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0" name="Straight Connector 128"/>
          <p:cNvCxnSpPr>
            <a:cxnSpLocks noChangeShapeType="1"/>
          </p:cNvCxnSpPr>
          <p:nvPr/>
        </p:nvCxnSpPr>
        <p:spPr bwMode="auto">
          <a:xfrm rot="16200000" flipV="1">
            <a:off x="60586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1" name="Straight Connector 129"/>
          <p:cNvCxnSpPr>
            <a:cxnSpLocks noChangeShapeType="1"/>
          </p:cNvCxnSpPr>
          <p:nvPr/>
        </p:nvCxnSpPr>
        <p:spPr bwMode="auto">
          <a:xfrm rot="5400000" flipH="1" flipV="1">
            <a:off x="60586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2" name="Straight Connector 130"/>
          <p:cNvCxnSpPr>
            <a:cxnSpLocks noChangeShapeType="1"/>
          </p:cNvCxnSpPr>
          <p:nvPr/>
        </p:nvCxnSpPr>
        <p:spPr bwMode="auto">
          <a:xfrm rot="5400000" flipH="1" flipV="1">
            <a:off x="65119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3" name="Straight Connector 131"/>
          <p:cNvCxnSpPr>
            <a:cxnSpLocks noChangeShapeType="1"/>
            <a:stCxn id="124" idx="0"/>
            <a:endCxn id="6" idx="2"/>
          </p:cNvCxnSpPr>
          <p:nvPr/>
        </p:nvCxnSpPr>
        <p:spPr bwMode="auto">
          <a:xfrm rot="16200000" flipV="1">
            <a:off x="3372643" y="1215232"/>
            <a:ext cx="1484313" cy="3702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4" name="Straight Connector 132"/>
          <p:cNvCxnSpPr>
            <a:cxnSpLocks noChangeShapeType="1"/>
            <a:stCxn id="124" idx="0"/>
            <a:endCxn id="104" idx="2"/>
          </p:cNvCxnSpPr>
          <p:nvPr/>
        </p:nvCxnSpPr>
        <p:spPr bwMode="auto">
          <a:xfrm rot="16200000" flipV="1">
            <a:off x="3938587" y="1781176"/>
            <a:ext cx="1484313" cy="25701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5" name="Straight Connector 140"/>
          <p:cNvCxnSpPr>
            <a:cxnSpLocks noChangeShapeType="1"/>
            <a:stCxn id="88" idx="0"/>
            <a:endCxn id="106" idx="2"/>
          </p:cNvCxnSpPr>
          <p:nvPr/>
        </p:nvCxnSpPr>
        <p:spPr bwMode="auto">
          <a:xfrm rot="5400000" flipH="1" flipV="1">
            <a:off x="2993231" y="1064419"/>
            <a:ext cx="1484313" cy="40036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6" name="Straight Connector 141"/>
          <p:cNvCxnSpPr>
            <a:cxnSpLocks noChangeShapeType="1"/>
            <a:stCxn id="88" idx="0"/>
            <a:endCxn id="105" idx="2"/>
          </p:cNvCxnSpPr>
          <p:nvPr/>
        </p:nvCxnSpPr>
        <p:spPr bwMode="auto">
          <a:xfrm rot="5400000" flipH="1" flipV="1">
            <a:off x="2415381" y="1642269"/>
            <a:ext cx="1484313" cy="28479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7" name="Straight Connector 147"/>
          <p:cNvCxnSpPr>
            <a:cxnSpLocks noChangeShapeType="1"/>
            <a:stCxn id="89" idx="0"/>
            <a:endCxn id="105" idx="2"/>
          </p:cNvCxnSpPr>
          <p:nvPr/>
        </p:nvCxnSpPr>
        <p:spPr bwMode="auto">
          <a:xfrm rot="5400000" flipH="1" flipV="1">
            <a:off x="3282156" y="2509044"/>
            <a:ext cx="1484313" cy="11144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8" name="Straight Connector 149"/>
          <p:cNvCxnSpPr>
            <a:cxnSpLocks noChangeShapeType="1"/>
            <a:stCxn id="89" idx="0"/>
            <a:endCxn id="106" idx="2"/>
          </p:cNvCxnSpPr>
          <p:nvPr/>
        </p:nvCxnSpPr>
        <p:spPr bwMode="auto">
          <a:xfrm rot="5400000" flipH="1" flipV="1">
            <a:off x="3860006" y="1931194"/>
            <a:ext cx="1484313" cy="22701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59" name="Straight Connector 151"/>
          <p:cNvCxnSpPr>
            <a:cxnSpLocks noChangeShapeType="1"/>
            <a:stCxn id="90" idx="0"/>
            <a:endCxn id="105" idx="2"/>
          </p:cNvCxnSpPr>
          <p:nvPr/>
        </p:nvCxnSpPr>
        <p:spPr bwMode="auto">
          <a:xfrm rot="16200000" flipV="1">
            <a:off x="4102100" y="2803525"/>
            <a:ext cx="1484313" cy="525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60" name="Straight Connector 154"/>
          <p:cNvCxnSpPr>
            <a:cxnSpLocks noChangeShapeType="1"/>
            <a:stCxn id="90" idx="0"/>
            <a:endCxn id="106" idx="2"/>
          </p:cNvCxnSpPr>
          <p:nvPr/>
        </p:nvCxnSpPr>
        <p:spPr bwMode="auto">
          <a:xfrm rot="5400000" flipH="1" flipV="1">
            <a:off x="4679950" y="2751138"/>
            <a:ext cx="1484313" cy="63023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61" name="Straight Connector 156"/>
          <p:cNvCxnSpPr>
            <a:cxnSpLocks noChangeShapeType="1"/>
            <a:stCxn id="127" idx="0"/>
            <a:endCxn id="105" idx="2"/>
          </p:cNvCxnSpPr>
          <p:nvPr/>
        </p:nvCxnSpPr>
        <p:spPr bwMode="auto">
          <a:xfrm rot="16200000" flipV="1">
            <a:off x="4984750" y="1920875"/>
            <a:ext cx="1484313" cy="22907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62" name="Straight Connector 158"/>
          <p:cNvCxnSpPr>
            <a:cxnSpLocks noChangeShapeType="1"/>
            <a:stCxn id="127" idx="0"/>
            <a:endCxn id="106" idx="2"/>
          </p:cNvCxnSpPr>
          <p:nvPr/>
        </p:nvCxnSpPr>
        <p:spPr bwMode="auto">
          <a:xfrm rot="16200000" flipV="1">
            <a:off x="5562600" y="2498725"/>
            <a:ext cx="1484313" cy="11350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83" name="Rounded Rectangle 182"/>
          <p:cNvSpPr>
            <a:spLocks noChangeArrowheads="1"/>
          </p:cNvSpPr>
          <p:nvPr/>
        </p:nvSpPr>
        <p:spPr bwMode="auto">
          <a:xfrm>
            <a:off x="479425" y="5629275"/>
            <a:ext cx="679450"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85" name="Rectangle 184"/>
          <p:cNvSpPr>
            <a:spLocks noChangeArrowheads="1"/>
          </p:cNvSpPr>
          <p:nvPr/>
        </p:nvSpPr>
        <p:spPr bwMode="auto">
          <a:xfrm>
            <a:off x="588963" y="5976938"/>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21566" name="Straight Connector 189"/>
          <p:cNvCxnSpPr>
            <a:cxnSpLocks noChangeShapeType="1"/>
            <a:stCxn id="183" idx="0"/>
            <a:endCxn id="9" idx="2"/>
          </p:cNvCxnSpPr>
          <p:nvPr/>
        </p:nvCxnSpPr>
        <p:spPr bwMode="auto">
          <a:xfrm rot="5400000" flipH="1" flipV="1">
            <a:off x="661988" y="5464175"/>
            <a:ext cx="322262"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91" name="Rounded Rectangle 190"/>
          <p:cNvSpPr>
            <a:spLocks noChangeArrowheads="1"/>
          </p:cNvSpPr>
          <p:nvPr/>
        </p:nvSpPr>
        <p:spPr bwMode="auto">
          <a:xfrm>
            <a:off x="1409700" y="5626100"/>
            <a:ext cx="679450"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2" name="Rectangle 191"/>
          <p:cNvSpPr>
            <a:spLocks noChangeArrowheads="1"/>
          </p:cNvSpPr>
          <p:nvPr/>
        </p:nvSpPr>
        <p:spPr bwMode="auto">
          <a:xfrm>
            <a:off x="1522413" y="5718175"/>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3" name="Rectangle 192"/>
          <p:cNvSpPr>
            <a:spLocks noChangeArrowheads="1"/>
          </p:cNvSpPr>
          <p:nvPr/>
        </p:nvSpPr>
        <p:spPr bwMode="auto">
          <a:xfrm>
            <a:off x="1519238" y="5973763"/>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21570" name="Straight Connector 193"/>
          <p:cNvCxnSpPr>
            <a:cxnSpLocks noChangeShapeType="1"/>
          </p:cNvCxnSpPr>
          <p:nvPr/>
        </p:nvCxnSpPr>
        <p:spPr bwMode="auto">
          <a:xfrm rot="5400000" flipH="1" flipV="1">
            <a:off x="1575594" y="5455444"/>
            <a:ext cx="323850"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95" name="Rounded Rectangle 194"/>
          <p:cNvSpPr>
            <a:spLocks noChangeArrowheads="1"/>
          </p:cNvSpPr>
          <p:nvPr/>
        </p:nvSpPr>
        <p:spPr bwMode="auto">
          <a:xfrm>
            <a:off x="2263775" y="5632450"/>
            <a:ext cx="679450"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6" name="Rectangle 195"/>
          <p:cNvSpPr>
            <a:spLocks noChangeArrowheads="1"/>
          </p:cNvSpPr>
          <p:nvPr/>
        </p:nvSpPr>
        <p:spPr bwMode="auto">
          <a:xfrm>
            <a:off x="2376488" y="5724525"/>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7" name="Rectangle 196"/>
          <p:cNvSpPr>
            <a:spLocks noChangeArrowheads="1"/>
          </p:cNvSpPr>
          <p:nvPr/>
        </p:nvSpPr>
        <p:spPr bwMode="auto">
          <a:xfrm>
            <a:off x="2373313" y="5980113"/>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8" name="Rounded Rectangle 197"/>
          <p:cNvSpPr>
            <a:spLocks noChangeArrowheads="1"/>
          </p:cNvSpPr>
          <p:nvPr/>
        </p:nvSpPr>
        <p:spPr bwMode="auto">
          <a:xfrm>
            <a:off x="3192463" y="5629275"/>
            <a:ext cx="681037"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9" name="Rectangle 198"/>
          <p:cNvSpPr>
            <a:spLocks noChangeArrowheads="1"/>
          </p:cNvSpPr>
          <p:nvPr/>
        </p:nvSpPr>
        <p:spPr bwMode="auto">
          <a:xfrm>
            <a:off x="3306763" y="5721350"/>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0" name="Rectangle 199"/>
          <p:cNvSpPr>
            <a:spLocks noChangeArrowheads="1"/>
          </p:cNvSpPr>
          <p:nvPr/>
        </p:nvSpPr>
        <p:spPr bwMode="auto">
          <a:xfrm>
            <a:off x="3303588" y="5976938"/>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1" name="Rounded Rectangle 200"/>
          <p:cNvSpPr>
            <a:spLocks noChangeArrowheads="1"/>
          </p:cNvSpPr>
          <p:nvPr/>
        </p:nvSpPr>
        <p:spPr bwMode="auto">
          <a:xfrm>
            <a:off x="3971925" y="5635625"/>
            <a:ext cx="681038"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2" name="Rectangle 201"/>
          <p:cNvSpPr>
            <a:spLocks noChangeArrowheads="1"/>
          </p:cNvSpPr>
          <p:nvPr/>
        </p:nvSpPr>
        <p:spPr bwMode="auto">
          <a:xfrm>
            <a:off x="4086225" y="5726113"/>
            <a:ext cx="452438" cy="182562"/>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3" name="Rectangle 202"/>
          <p:cNvSpPr>
            <a:spLocks noChangeArrowheads="1"/>
          </p:cNvSpPr>
          <p:nvPr/>
        </p:nvSpPr>
        <p:spPr bwMode="auto">
          <a:xfrm>
            <a:off x="4083050" y="5983288"/>
            <a:ext cx="452438" cy="180975"/>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4" name="Rounded Rectangle 203"/>
          <p:cNvSpPr>
            <a:spLocks noChangeArrowheads="1"/>
          </p:cNvSpPr>
          <p:nvPr/>
        </p:nvSpPr>
        <p:spPr bwMode="auto">
          <a:xfrm>
            <a:off x="4902200" y="5632450"/>
            <a:ext cx="681038"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5" name="Rectangle 204"/>
          <p:cNvSpPr>
            <a:spLocks noChangeArrowheads="1"/>
          </p:cNvSpPr>
          <p:nvPr/>
        </p:nvSpPr>
        <p:spPr bwMode="auto">
          <a:xfrm>
            <a:off x="5016500" y="5724525"/>
            <a:ext cx="452438"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6" name="Rectangle 205"/>
          <p:cNvSpPr>
            <a:spLocks noChangeArrowheads="1"/>
          </p:cNvSpPr>
          <p:nvPr/>
        </p:nvSpPr>
        <p:spPr bwMode="auto">
          <a:xfrm>
            <a:off x="5013325" y="5980113"/>
            <a:ext cx="452438"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7" name="Rounded Rectangle 206"/>
          <p:cNvSpPr>
            <a:spLocks noChangeArrowheads="1"/>
          </p:cNvSpPr>
          <p:nvPr/>
        </p:nvSpPr>
        <p:spPr bwMode="auto">
          <a:xfrm>
            <a:off x="5684838" y="5616575"/>
            <a:ext cx="681037"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8" name="Rectangle 207"/>
          <p:cNvSpPr>
            <a:spLocks noChangeArrowheads="1"/>
          </p:cNvSpPr>
          <p:nvPr/>
        </p:nvSpPr>
        <p:spPr bwMode="auto">
          <a:xfrm>
            <a:off x="5799138" y="5707063"/>
            <a:ext cx="454025" cy="182562"/>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9" name="Rectangle 208"/>
          <p:cNvSpPr>
            <a:spLocks noChangeArrowheads="1"/>
          </p:cNvSpPr>
          <p:nvPr/>
        </p:nvSpPr>
        <p:spPr bwMode="auto">
          <a:xfrm>
            <a:off x="5795963" y="5964238"/>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0" name="Rounded Rectangle 209"/>
          <p:cNvSpPr>
            <a:spLocks noChangeArrowheads="1"/>
          </p:cNvSpPr>
          <p:nvPr/>
        </p:nvSpPr>
        <p:spPr bwMode="auto">
          <a:xfrm>
            <a:off x="6615113" y="5613400"/>
            <a:ext cx="681037"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1" name="Rectangle 210"/>
          <p:cNvSpPr>
            <a:spLocks noChangeArrowheads="1"/>
          </p:cNvSpPr>
          <p:nvPr/>
        </p:nvSpPr>
        <p:spPr bwMode="auto">
          <a:xfrm>
            <a:off x="6729413" y="5703888"/>
            <a:ext cx="452437" cy="182562"/>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2" name="Rectangle 211"/>
          <p:cNvSpPr>
            <a:spLocks noChangeArrowheads="1"/>
          </p:cNvSpPr>
          <p:nvPr/>
        </p:nvSpPr>
        <p:spPr bwMode="auto">
          <a:xfrm>
            <a:off x="6726238" y="5961063"/>
            <a:ext cx="452437"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21589" name="Straight Connector 212"/>
          <p:cNvCxnSpPr>
            <a:cxnSpLocks noChangeShapeType="1"/>
          </p:cNvCxnSpPr>
          <p:nvPr/>
        </p:nvCxnSpPr>
        <p:spPr bwMode="auto">
          <a:xfrm rot="5400000" flipH="1" flipV="1">
            <a:off x="2405063" y="5461000"/>
            <a:ext cx="322262"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90" name="Straight Connector 213"/>
          <p:cNvCxnSpPr>
            <a:cxnSpLocks noChangeShapeType="1"/>
            <a:stCxn id="198" idx="0"/>
            <a:endCxn id="12" idx="2"/>
          </p:cNvCxnSpPr>
          <p:nvPr/>
        </p:nvCxnSpPr>
        <p:spPr bwMode="auto">
          <a:xfrm rot="5400000" flipH="1" flipV="1">
            <a:off x="3378201" y="5462587"/>
            <a:ext cx="322262" cy="111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91" name="Straight Connector 216"/>
          <p:cNvCxnSpPr>
            <a:cxnSpLocks noChangeShapeType="1"/>
            <a:stCxn id="201" idx="0"/>
            <a:endCxn id="13" idx="2"/>
          </p:cNvCxnSpPr>
          <p:nvPr/>
        </p:nvCxnSpPr>
        <p:spPr bwMode="auto">
          <a:xfrm rot="16200000" flipV="1">
            <a:off x="4111626" y="5434012"/>
            <a:ext cx="328612" cy="746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21592" name="TextBox 219"/>
          <p:cNvSpPr txBox="1">
            <a:spLocks noChangeArrowheads="1"/>
          </p:cNvSpPr>
          <p:nvPr/>
        </p:nvSpPr>
        <p:spPr bwMode="auto">
          <a:xfrm>
            <a:off x="3581400" y="1447800"/>
            <a:ext cx="803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K=4</a:t>
            </a:r>
          </a:p>
        </p:txBody>
      </p:sp>
      <p:cxnSp>
        <p:nvCxnSpPr>
          <p:cNvPr id="21593" name="Straight Connector 220"/>
          <p:cNvCxnSpPr>
            <a:cxnSpLocks noChangeShapeType="1"/>
            <a:stCxn id="204" idx="0"/>
            <a:endCxn id="14" idx="2"/>
          </p:cNvCxnSpPr>
          <p:nvPr/>
        </p:nvCxnSpPr>
        <p:spPr bwMode="auto">
          <a:xfrm rot="16200000" flipV="1">
            <a:off x="5050631" y="5441157"/>
            <a:ext cx="325437" cy="571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94" name="Straight Connector 223"/>
          <p:cNvCxnSpPr>
            <a:cxnSpLocks noChangeShapeType="1"/>
            <a:stCxn id="207" idx="0"/>
            <a:endCxn id="125" idx="2"/>
          </p:cNvCxnSpPr>
          <p:nvPr/>
        </p:nvCxnSpPr>
        <p:spPr bwMode="auto">
          <a:xfrm rot="16200000" flipV="1">
            <a:off x="5860257" y="5450681"/>
            <a:ext cx="309562" cy="222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1595" name="Straight Connector 226"/>
          <p:cNvCxnSpPr>
            <a:cxnSpLocks noChangeShapeType="1"/>
            <a:stCxn id="210" idx="0"/>
            <a:endCxn id="126" idx="2"/>
          </p:cNvCxnSpPr>
          <p:nvPr/>
        </p:nvCxnSpPr>
        <p:spPr bwMode="auto">
          <a:xfrm rot="16200000" flipV="1">
            <a:off x="6800056" y="5457032"/>
            <a:ext cx="306387" cy="63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7269" name="Freeform 101"/>
          <p:cNvSpPr>
            <a:spLocks/>
          </p:cNvSpPr>
          <p:nvPr/>
        </p:nvSpPr>
        <p:spPr bwMode="auto">
          <a:xfrm>
            <a:off x="533400" y="2209800"/>
            <a:ext cx="4089400" cy="3683000"/>
          </a:xfrm>
          <a:custGeom>
            <a:avLst/>
            <a:gdLst>
              <a:gd name="T0" fmla="*/ 2147483647 w 2576"/>
              <a:gd name="T1" fmla="*/ 2147483647 h 2320"/>
              <a:gd name="T2" fmla="*/ 2147483647 w 2576"/>
              <a:gd name="T3" fmla="*/ 2147483647 h 2320"/>
              <a:gd name="T4" fmla="*/ 2147483647 w 2576"/>
              <a:gd name="T5" fmla="*/ 2147483647 h 2320"/>
              <a:gd name="T6" fmla="*/ 2147483647 w 2576"/>
              <a:gd name="T7" fmla="*/ 2147483647 h 2320"/>
              <a:gd name="T8" fmla="*/ 2147483647 w 2576"/>
              <a:gd name="T9" fmla="*/ 2147483647 h 2320"/>
              <a:gd name="T10" fmla="*/ 2147483647 w 2576"/>
              <a:gd name="T11" fmla="*/ 2147483647 h 2320"/>
              <a:gd name="T12" fmla="*/ 0 60000 65536"/>
              <a:gd name="T13" fmla="*/ 0 60000 65536"/>
              <a:gd name="T14" fmla="*/ 0 60000 65536"/>
              <a:gd name="T15" fmla="*/ 0 60000 65536"/>
              <a:gd name="T16" fmla="*/ 0 60000 65536"/>
              <a:gd name="T17" fmla="*/ 0 60000 65536"/>
              <a:gd name="T18" fmla="*/ 0 w 2576"/>
              <a:gd name="T19" fmla="*/ 0 h 2320"/>
              <a:gd name="T20" fmla="*/ 2576 w 2576"/>
              <a:gd name="T21" fmla="*/ 2320 h 2320"/>
            </a:gdLst>
            <a:ahLst/>
            <a:cxnLst>
              <a:cxn ang="T12">
                <a:pos x="T0" y="T1"/>
              </a:cxn>
              <a:cxn ang="T13">
                <a:pos x="T2" y="T3"/>
              </a:cxn>
              <a:cxn ang="T14">
                <a:pos x="T4" y="T5"/>
              </a:cxn>
              <a:cxn ang="T15">
                <a:pos x="T6" y="T7"/>
              </a:cxn>
              <a:cxn ang="T16">
                <a:pos x="T8" y="T9"/>
              </a:cxn>
              <a:cxn ang="T17">
                <a:pos x="T10" y="T11"/>
              </a:cxn>
            </a:cxnLst>
            <a:rect l="T18" t="T19" r="T20" b="T21"/>
            <a:pathLst>
              <a:path w="2576" h="2320">
                <a:moveTo>
                  <a:pt x="136" y="2128"/>
                </a:moveTo>
                <a:cubicBezTo>
                  <a:pt x="68" y="1728"/>
                  <a:pt x="0" y="1328"/>
                  <a:pt x="136" y="976"/>
                </a:cubicBezTo>
                <a:cubicBezTo>
                  <a:pt x="272" y="624"/>
                  <a:pt x="584" y="0"/>
                  <a:pt x="952" y="16"/>
                </a:cubicBezTo>
                <a:cubicBezTo>
                  <a:pt x="1320" y="32"/>
                  <a:pt x="2112" y="768"/>
                  <a:pt x="2344" y="1072"/>
                </a:cubicBezTo>
                <a:cubicBezTo>
                  <a:pt x="2576" y="1376"/>
                  <a:pt x="2344" y="1632"/>
                  <a:pt x="2344" y="1840"/>
                </a:cubicBezTo>
                <a:cubicBezTo>
                  <a:pt x="2344" y="2048"/>
                  <a:pt x="2344" y="2184"/>
                  <a:pt x="2344" y="2320"/>
                </a:cubicBez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0" name="Freeform 102"/>
          <p:cNvSpPr>
            <a:spLocks/>
          </p:cNvSpPr>
          <p:nvPr/>
        </p:nvSpPr>
        <p:spPr bwMode="auto">
          <a:xfrm>
            <a:off x="762000" y="2209800"/>
            <a:ext cx="4267200" cy="3810000"/>
          </a:xfrm>
          <a:custGeom>
            <a:avLst/>
            <a:gdLst>
              <a:gd name="T0" fmla="*/ 2147483647 w 2688"/>
              <a:gd name="T1" fmla="*/ 2147483647 h 2400"/>
              <a:gd name="T2" fmla="*/ 2147483647 w 2688"/>
              <a:gd name="T3" fmla="*/ 2147483647 h 2400"/>
              <a:gd name="T4" fmla="*/ 2147483647 w 2688"/>
              <a:gd name="T5" fmla="*/ 2147483647 h 2400"/>
              <a:gd name="T6" fmla="*/ 2147483647 w 2688"/>
              <a:gd name="T7" fmla="*/ 0 h 2400"/>
              <a:gd name="T8" fmla="*/ 2147483647 w 2688"/>
              <a:gd name="T9" fmla="*/ 2147483647 h 2400"/>
              <a:gd name="T10" fmla="*/ 2147483647 w 2688"/>
              <a:gd name="T11" fmla="*/ 2147483647 h 2400"/>
              <a:gd name="T12" fmla="*/ 2147483647 w 2688"/>
              <a:gd name="T13" fmla="*/ 2147483647 h 2400"/>
              <a:gd name="T14" fmla="*/ 0 60000 65536"/>
              <a:gd name="T15" fmla="*/ 0 60000 65536"/>
              <a:gd name="T16" fmla="*/ 0 60000 65536"/>
              <a:gd name="T17" fmla="*/ 0 60000 65536"/>
              <a:gd name="T18" fmla="*/ 0 60000 65536"/>
              <a:gd name="T19" fmla="*/ 0 60000 65536"/>
              <a:gd name="T20" fmla="*/ 0 60000 65536"/>
              <a:gd name="T21" fmla="*/ 0 w 2688"/>
              <a:gd name="T22" fmla="*/ 0 h 2400"/>
              <a:gd name="T23" fmla="*/ 2688 w 2688"/>
              <a:gd name="T24" fmla="*/ 2400 h 24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400">
                <a:moveTo>
                  <a:pt x="96" y="2256"/>
                </a:moveTo>
                <a:cubicBezTo>
                  <a:pt x="48" y="2072"/>
                  <a:pt x="0" y="1888"/>
                  <a:pt x="96" y="1680"/>
                </a:cubicBezTo>
                <a:cubicBezTo>
                  <a:pt x="192" y="1472"/>
                  <a:pt x="296" y="1288"/>
                  <a:pt x="672" y="1008"/>
                </a:cubicBezTo>
                <a:cubicBezTo>
                  <a:pt x="1048" y="728"/>
                  <a:pt x="2016" y="0"/>
                  <a:pt x="2352" y="0"/>
                </a:cubicBezTo>
                <a:cubicBezTo>
                  <a:pt x="2688" y="0"/>
                  <a:pt x="2688" y="736"/>
                  <a:pt x="2688" y="1008"/>
                </a:cubicBezTo>
                <a:cubicBezTo>
                  <a:pt x="2688" y="1280"/>
                  <a:pt x="2424" y="1400"/>
                  <a:pt x="2352" y="1632"/>
                </a:cubicBezTo>
                <a:cubicBezTo>
                  <a:pt x="2280" y="1864"/>
                  <a:pt x="2268" y="2132"/>
                  <a:pt x="2256" y="2400"/>
                </a:cubicBez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1" name="Freeform 103"/>
          <p:cNvSpPr>
            <a:spLocks/>
          </p:cNvSpPr>
          <p:nvPr/>
        </p:nvSpPr>
        <p:spPr bwMode="auto">
          <a:xfrm>
            <a:off x="444500" y="2324100"/>
            <a:ext cx="4140200" cy="3619500"/>
          </a:xfrm>
          <a:custGeom>
            <a:avLst/>
            <a:gdLst>
              <a:gd name="T0" fmla="*/ 2147483647 w 2608"/>
              <a:gd name="T1" fmla="*/ 2147483647 h 2280"/>
              <a:gd name="T2" fmla="*/ 2147483647 w 2608"/>
              <a:gd name="T3" fmla="*/ 2147483647 h 2280"/>
              <a:gd name="T4" fmla="*/ 2147483647 w 2608"/>
              <a:gd name="T5" fmla="*/ 2147483647 h 2280"/>
              <a:gd name="T6" fmla="*/ 2147483647 w 2608"/>
              <a:gd name="T7" fmla="*/ 2147483647 h 2280"/>
              <a:gd name="T8" fmla="*/ 2147483647 w 2608"/>
              <a:gd name="T9" fmla="*/ 2147483647 h 2280"/>
              <a:gd name="T10" fmla="*/ 0 60000 65536"/>
              <a:gd name="T11" fmla="*/ 0 60000 65536"/>
              <a:gd name="T12" fmla="*/ 0 60000 65536"/>
              <a:gd name="T13" fmla="*/ 0 60000 65536"/>
              <a:gd name="T14" fmla="*/ 0 60000 65536"/>
              <a:gd name="T15" fmla="*/ 0 w 2608"/>
              <a:gd name="T16" fmla="*/ 0 h 2280"/>
              <a:gd name="T17" fmla="*/ 2608 w 2608"/>
              <a:gd name="T18" fmla="*/ 2280 h 2280"/>
            </a:gdLst>
            <a:ahLst/>
            <a:cxnLst>
              <a:cxn ang="T10">
                <a:pos x="T0" y="T1"/>
              </a:cxn>
              <a:cxn ang="T11">
                <a:pos x="T2" y="T3"/>
              </a:cxn>
              <a:cxn ang="T12">
                <a:pos x="T4" y="T5"/>
              </a:cxn>
              <a:cxn ang="T13">
                <a:pos x="T6" y="T7"/>
              </a:cxn>
              <a:cxn ang="T14">
                <a:pos x="T8" y="T9"/>
              </a:cxn>
            </a:cxnLst>
            <a:rect l="T15" t="T16" r="T17" b="T18"/>
            <a:pathLst>
              <a:path w="2608" h="2280">
                <a:moveTo>
                  <a:pt x="248" y="2232"/>
                </a:moveTo>
                <a:cubicBezTo>
                  <a:pt x="124" y="1888"/>
                  <a:pt x="0" y="1544"/>
                  <a:pt x="248" y="1176"/>
                </a:cubicBezTo>
                <a:cubicBezTo>
                  <a:pt x="496" y="808"/>
                  <a:pt x="1360" y="48"/>
                  <a:pt x="1736" y="24"/>
                </a:cubicBezTo>
                <a:cubicBezTo>
                  <a:pt x="2112" y="0"/>
                  <a:pt x="2400" y="656"/>
                  <a:pt x="2504" y="1032"/>
                </a:cubicBezTo>
                <a:cubicBezTo>
                  <a:pt x="2608" y="1408"/>
                  <a:pt x="2484" y="1844"/>
                  <a:pt x="2360" y="2280"/>
                </a:cubicBez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 name="Freeform 104"/>
          <p:cNvSpPr>
            <a:spLocks/>
          </p:cNvSpPr>
          <p:nvPr/>
        </p:nvSpPr>
        <p:spPr bwMode="auto">
          <a:xfrm>
            <a:off x="838200" y="2247900"/>
            <a:ext cx="5130800" cy="3695700"/>
          </a:xfrm>
          <a:custGeom>
            <a:avLst/>
            <a:gdLst>
              <a:gd name="T0" fmla="*/ 2147483647 w 3232"/>
              <a:gd name="T1" fmla="*/ 2147483647 h 2328"/>
              <a:gd name="T2" fmla="*/ 2147483647 w 3232"/>
              <a:gd name="T3" fmla="*/ 2147483647 h 2328"/>
              <a:gd name="T4" fmla="*/ 2147483647 w 3232"/>
              <a:gd name="T5" fmla="*/ 2147483647 h 2328"/>
              <a:gd name="T6" fmla="*/ 2147483647 w 3232"/>
              <a:gd name="T7" fmla="*/ 2147483647 h 2328"/>
              <a:gd name="T8" fmla="*/ 2147483647 w 3232"/>
              <a:gd name="T9" fmla="*/ 2147483647 h 2328"/>
              <a:gd name="T10" fmla="*/ 2147483647 w 3232"/>
              <a:gd name="T11" fmla="*/ 2147483647 h 2328"/>
              <a:gd name="T12" fmla="*/ 2147483647 w 3232"/>
              <a:gd name="T13" fmla="*/ 2147483647 h 2328"/>
              <a:gd name="T14" fmla="*/ 2147483647 w 3232"/>
              <a:gd name="T15" fmla="*/ 2147483647 h 2328"/>
              <a:gd name="T16" fmla="*/ 0 60000 65536"/>
              <a:gd name="T17" fmla="*/ 0 60000 65536"/>
              <a:gd name="T18" fmla="*/ 0 60000 65536"/>
              <a:gd name="T19" fmla="*/ 0 60000 65536"/>
              <a:gd name="T20" fmla="*/ 0 60000 65536"/>
              <a:gd name="T21" fmla="*/ 0 60000 65536"/>
              <a:gd name="T22" fmla="*/ 0 60000 65536"/>
              <a:gd name="T23" fmla="*/ 0 60000 65536"/>
              <a:gd name="T24" fmla="*/ 0 w 3232"/>
              <a:gd name="T25" fmla="*/ 0 h 2328"/>
              <a:gd name="T26" fmla="*/ 3232 w 3232"/>
              <a:gd name="T27" fmla="*/ 2328 h 23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32" h="2328">
                <a:moveTo>
                  <a:pt x="96" y="2184"/>
                </a:moveTo>
                <a:cubicBezTo>
                  <a:pt x="48" y="1976"/>
                  <a:pt x="0" y="1768"/>
                  <a:pt x="240" y="1512"/>
                </a:cubicBezTo>
                <a:cubicBezTo>
                  <a:pt x="480" y="1256"/>
                  <a:pt x="1080" y="896"/>
                  <a:pt x="1536" y="648"/>
                </a:cubicBezTo>
                <a:cubicBezTo>
                  <a:pt x="1992" y="400"/>
                  <a:pt x="2720" y="48"/>
                  <a:pt x="2976" y="24"/>
                </a:cubicBezTo>
                <a:cubicBezTo>
                  <a:pt x="3232" y="0"/>
                  <a:pt x="3112" y="296"/>
                  <a:pt x="3072" y="504"/>
                </a:cubicBezTo>
                <a:cubicBezTo>
                  <a:pt x="3032" y="712"/>
                  <a:pt x="2856" y="1088"/>
                  <a:pt x="2736" y="1272"/>
                </a:cubicBezTo>
                <a:cubicBezTo>
                  <a:pt x="2616" y="1456"/>
                  <a:pt x="2432" y="1432"/>
                  <a:pt x="2352" y="1608"/>
                </a:cubicBezTo>
                <a:cubicBezTo>
                  <a:pt x="2272" y="1784"/>
                  <a:pt x="2264" y="2056"/>
                  <a:pt x="2256" y="2328"/>
                </a:cubicBez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600" name="TextBox 67"/>
          <p:cNvSpPr txBox="1">
            <a:spLocks noChangeArrowheads="1"/>
          </p:cNvSpPr>
          <p:nvPr/>
        </p:nvSpPr>
        <p:spPr bwMode="auto">
          <a:xfrm>
            <a:off x="6956425" y="1768475"/>
            <a:ext cx="2220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a:ea typeface="Calibri"/>
                <a:cs typeface="Calibri"/>
              </a:rPr>
              <a:t>Aggregation Switches</a:t>
            </a:r>
          </a:p>
        </p:txBody>
      </p:sp>
      <p:sp>
        <p:nvSpPr>
          <p:cNvPr id="21601" name="TextBox 175"/>
          <p:cNvSpPr txBox="1">
            <a:spLocks noChangeArrowheads="1"/>
          </p:cNvSpPr>
          <p:nvPr/>
        </p:nvSpPr>
        <p:spPr bwMode="auto">
          <a:xfrm>
            <a:off x="7134225" y="3932238"/>
            <a:ext cx="2220913"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a:ea typeface="Calibri"/>
                <a:cs typeface="Calibri"/>
              </a:rPr>
              <a:t>K Pods </a:t>
            </a:r>
            <a:r>
              <a:rPr lang="en-US" dirty="0" smtClean="0">
                <a:latin typeface="Calibri"/>
                <a:ea typeface="Calibri"/>
                <a:cs typeface="Calibri"/>
              </a:rPr>
              <a:t>with</a:t>
            </a:r>
            <a:endParaRPr lang="en-US" dirty="0">
              <a:latin typeface="Calibri"/>
              <a:ea typeface="Calibri"/>
              <a:cs typeface="Calibri"/>
            </a:endParaRPr>
          </a:p>
          <a:p>
            <a:pPr algn="ctr" eaLnBrk="1" hangingPunct="1"/>
            <a:r>
              <a:rPr lang="en-US" dirty="0">
                <a:latin typeface="Calibri"/>
                <a:ea typeface="Calibri"/>
                <a:cs typeface="Calibri"/>
              </a:rPr>
              <a:t> K Switches </a:t>
            </a:r>
          </a:p>
          <a:p>
            <a:pPr algn="ctr" eaLnBrk="1" hangingPunct="1"/>
            <a:r>
              <a:rPr lang="en-US" dirty="0">
                <a:latin typeface="Calibri"/>
                <a:ea typeface="Calibri"/>
                <a:cs typeface="Calibri"/>
              </a:rPr>
              <a:t>each</a:t>
            </a:r>
          </a:p>
        </p:txBody>
      </p:sp>
      <p:sp>
        <p:nvSpPr>
          <p:cNvPr id="21602" name="TextBox 233"/>
          <p:cNvSpPr txBox="1">
            <a:spLocks noChangeArrowheads="1"/>
          </p:cNvSpPr>
          <p:nvPr/>
        </p:nvSpPr>
        <p:spPr bwMode="auto">
          <a:xfrm>
            <a:off x="7191375" y="5468938"/>
            <a:ext cx="2178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a:ea typeface="Calibri"/>
                <a:cs typeface="Calibri"/>
              </a:rPr>
              <a:t>Racks of </a:t>
            </a:r>
          </a:p>
          <a:p>
            <a:pPr algn="ctr" eaLnBrk="1" hangingPunct="1"/>
            <a:r>
              <a:rPr lang="en-US" dirty="0">
                <a:latin typeface="Calibri"/>
                <a:ea typeface="Calibri"/>
                <a:cs typeface="Calibri"/>
              </a:rPr>
              <a:t>servers</a:t>
            </a:r>
          </a:p>
        </p:txBody>
      </p:sp>
      <p:sp>
        <p:nvSpPr>
          <p:cNvPr id="10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ibri"/>
                <a:ea typeface="Calibri"/>
                <a:cs typeface="Calibri"/>
              </a:rPr>
              <a:t>Fat Tree Topology</a:t>
            </a:r>
            <a:r>
              <a:rPr lang="en-US" dirty="0" smtClean="0">
                <a:latin typeface="Calibri"/>
                <a:ea typeface="Calibri"/>
                <a:cs typeface="Calibri"/>
              </a:rPr>
              <a:t> </a:t>
            </a:r>
            <a:br>
              <a:rPr lang="en-US" dirty="0" smtClean="0">
                <a:latin typeface="Calibri"/>
                <a:ea typeface="Calibri"/>
                <a:cs typeface="Calibri"/>
              </a:rPr>
            </a:br>
            <a:r>
              <a:rPr lang="en-US" sz="2000" dirty="0" smtClean="0">
                <a:latin typeface="Calibri"/>
                <a:ea typeface="Calibri"/>
                <a:cs typeface="Calibri"/>
              </a:rPr>
              <a:t>(Fares et al., 2008; Clos, 1953)</a:t>
            </a:r>
            <a:endParaRPr lang="en-US" sz="2000" dirty="0">
              <a:latin typeface="Calibri"/>
              <a:ea typeface="Calibri"/>
              <a:cs typeface="Calibri"/>
            </a:endParaRPr>
          </a:p>
        </p:txBody>
      </p:sp>
      <p:sp>
        <p:nvSpPr>
          <p:cNvPr id="184" name="Rectangle 183"/>
          <p:cNvSpPr>
            <a:spLocks noChangeArrowheads="1"/>
          </p:cNvSpPr>
          <p:nvPr/>
        </p:nvSpPr>
        <p:spPr bwMode="auto">
          <a:xfrm>
            <a:off x="592138" y="5721350"/>
            <a:ext cx="454025" cy="180975"/>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 name="TextBox 1"/>
          <p:cNvSpPr txBox="1"/>
          <p:nvPr/>
        </p:nvSpPr>
        <p:spPr>
          <a:xfrm>
            <a:off x="1193276" y="2962028"/>
            <a:ext cx="6953252" cy="132343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000" b="1" dirty="0" smtClean="0">
                <a:latin typeface="Calibri"/>
                <a:ea typeface="Calibri"/>
                <a:cs typeface="Calibri"/>
              </a:rPr>
              <a:t>How to </a:t>
            </a:r>
            <a:r>
              <a:rPr lang="en-US" sz="4000" b="1" u="sng" dirty="0" smtClean="0">
                <a:solidFill>
                  <a:schemeClr val="bg1"/>
                </a:solidFill>
                <a:latin typeface="Calibri"/>
                <a:ea typeface="Calibri"/>
                <a:cs typeface="Calibri"/>
              </a:rPr>
              <a:t>efficiently</a:t>
            </a:r>
            <a:r>
              <a:rPr lang="en-US" sz="4000" b="1" dirty="0" smtClean="0">
                <a:latin typeface="Calibri"/>
                <a:ea typeface="Calibri"/>
                <a:cs typeface="Calibri"/>
              </a:rPr>
              <a:t> utilize </a:t>
            </a:r>
            <a:br>
              <a:rPr lang="en-US" sz="4000" b="1" dirty="0" smtClean="0">
                <a:latin typeface="Calibri"/>
                <a:ea typeface="Calibri"/>
                <a:cs typeface="Calibri"/>
              </a:rPr>
            </a:br>
            <a:r>
              <a:rPr lang="en-US" sz="4000" b="1" dirty="0" smtClean="0">
                <a:latin typeface="Calibri"/>
                <a:ea typeface="Calibri"/>
                <a:cs typeface="Calibri"/>
              </a:rPr>
              <a:t>the capacity?</a:t>
            </a:r>
            <a:endParaRPr lang="en-US" sz="4000" b="1" dirty="0">
              <a:latin typeface="Calibri"/>
              <a:ea typeface="Calibri"/>
              <a:cs typeface="Calibri"/>
            </a:endParaRPr>
          </a:p>
        </p:txBody>
      </p:sp>
      <p:sp>
        <p:nvSpPr>
          <p:cNvPr id="3" name="Slide Number Placeholder 2"/>
          <p:cNvSpPr>
            <a:spLocks noGrp="1"/>
          </p:cNvSpPr>
          <p:nvPr>
            <p:ph type="sldNum" sz="quarter" idx="12"/>
          </p:nvPr>
        </p:nvSpPr>
        <p:spPr/>
        <p:txBody>
          <a:bodyPr/>
          <a:lstStyle/>
          <a:p>
            <a:fld id="{7E36F65A-AA6A-2742-B31A-5123DCD351C6}" type="slidenum">
              <a:rPr lang="en-US" smtClean="0"/>
              <a:t>27</a:t>
            </a:fld>
            <a:endParaRPr lang="en-US"/>
          </a:p>
        </p:txBody>
      </p:sp>
    </p:spTree>
    <p:extLst>
      <p:ext uri="{BB962C8B-B14F-4D97-AF65-F5344CB8AC3E}">
        <p14:creationId xmlns:p14="http://schemas.microsoft.com/office/powerpoint/2010/main" val="839287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69"/>
                                        </p:tgtEl>
                                        <p:attrNameLst>
                                          <p:attrName>style.visibility</p:attrName>
                                        </p:attrNameLst>
                                      </p:cBhvr>
                                      <p:to>
                                        <p:strVal val="visible"/>
                                      </p:to>
                                    </p:set>
                                    <p:animEffect transition="in" filter="wipe(left)">
                                      <p:cBhvr>
                                        <p:cTn id="7" dur="500"/>
                                        <p:tgtEl>
                                          <p:spTgt spid="7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71"/>
                                        </p:tgtEl>
                                        <p:attrNameLst>
                                          <p:attrName>style.visibility</p:attrName>
                                        </p:attrNameLst>
                                      </p:cBhvr>
                                      <p:to>
                                        <p:strVal val="visible"/>
                                      </p:to>
                                    </p:set>
                                    <p:animEffect transition="in" filter="wipe(left)">
                                      <p:cBhvr>
                                        <p:cTn id="12" dur="500"/>
                                        <p:tgtEl>
                                          <p:spTgt spid="7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70"/>
                                        </p:tgtEl>
                                        <p:attrNameLst>
                                          <p:attrName>style.visibility</p:attrName>
                                        </p:attrNameLst>
                                      </p:cBhvr>
                                      <p:to>
                                        <p:strVal val="visible"/>
                                      </p:to>
                                    </p:set>
                                    <p:animEffect transition="in" filter="wipe(left)">
                                      <p:cBhvr>
                                        <p:cTn id="17" dur="500"/>
                                        <p:tgtEl>
                                          <p:spTgt spid="7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72"/>
                                        </p:tgtEl>
                                        <p:attrNameLst>
                                          <p:attrName>style.visibility</p:attrName>
                                        </p:attrNameLst>
                                      </p:cBhvr>
                                      <p:to>
                                        <p:strVal val="visible"/>
                                      </p:to>
                                    </p:set>
                                    <p:animEffect transition="in" filter="wipe(left)">
                                      <p:cBhvr>
                                        <p:cTn id="22" dur="500"/>
                                        <p:tgtEl>
                                          <p:spTgt spid="727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9" grpId="0" animBg="1"/>
      <p:bldP spid="7270" grpId="0" animBg="1"/>
      <p:bldP spid="7271" grpId="0" animBg="1"/>
      <p:bldP spid="7272"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12954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 name="Rectangle 2"/>
          <p:cNvSpPr>
            <a:spLocks noChangeArrowheads="1"/>
          </p:cNvSpPr>
          <p:nvPr/>
        </p:nvSpPr>
        <p:spPr bwMode="auto">
          <a:xfrm>
            <a:off x="1544638" y="3171825"/>
            <a:ext cx="817562" cy="255588"/>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 name="Rectangle 3"/>
          <p:cNvSpPr>
            <a:spLocks noChangeArrowheads="1"/>
          </p:cNvSpPr>
          <p:nvPr/>
        </p:nvSpPr>
        <p:spPr bwMode="auto">
          <a:xfrm>
            <a:off x="15446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6629" name="Can 12"/>
          <p:cNvSpPr>
            <a:spLocks noChangeArrowheads="1"/>
          </p:cNvSpPr>
          <p:nvPr/>
        </p:nvSpPr>
        <p:spPr bwMode="auto">
          <a:xfrm rot="5400000">
            <a:off x="4572000" y="21336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26630" name="Can 13"/>
          <p:cNvSpPr>
            <a:spLocks noChangeArrowheads="1"/>
          </p:cNvSpPr>
          <p:nvPr/>
        </p:nvSpPr>
        <p:spPr bwMode="auto">
          <a:xfrm rot="5400000">
            <a:off x="4572000" y="32004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15" name="Rectangle 14"/>
          <p:cNvSpPr>
            <a:spLocks noChangeArrowheads="1"/>
          </p:cNvSpPr>
          <p:nvPr/>
        </p:nvSpPr>
        <p:spPr bwMode="auto">
          <a:xfrm>
            <a:off x="1544638" y="4087813"/>
            <a:ext cx="817562" cy="255587"/>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 name="Rounded Rectangle 19"/>
          <p:cNvSpPr>
            <a:spLocks noChangeArrowheads="1"/>
          </p:cNvSpPr>
          <p:nvPr/>
        </p:nvSpPr>
        <p:spPr bwMode="auto">
          <a:xfrm>
            <a:off x="69342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 name="Rectangle 20"/>
          <p:cNvSpPr>
            <a:spLocks noChangeArrowheads="1"/>
          </p:cNvSpPr>
          <p:nvPr/>
        </p:nvSpPr>
        <p:spPr bwMode="auto">
          <a:xfrm>
            <a:off x="7183438" y="3171825"/>
            <a:ext cx="817562" cy="25558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2" name="Rectangle 21"/>
          <p:cNvSpPr>
            <a:spLocks noChangeArrowheads="1"/>
          </p:cNvSpPr>
          <p:nvPr/>
        </p:nvSpPr>
        <p:spPr bwMode="auto">
          <a:xfrm>
            <a:off x="71834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 name="Rectangle 22"/>
          <p:cNvSpPr>
            <a:spLocks noChangeArrowheads="1"/>
          </p:cNvSpPr>
          <p:nvPr/>
        </p:nvSpPr>
        <p:spPr bwMode="auto">
          <a:xfrm>
            <a:off x="7183438" y="4087813"/>
            <a:ext cx="817562" cy="255587"/>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grpSp>
        <p:nvGrpSpPr>
          <p:cNvPr id="6" name="Group 5"/>
          <p:cNvGrpSpPr/>
          <p:nvPr/>
        </p:nvGrpSpPr>
        <p:grpSpPr>
          <a:xfrm>
            <a:off x="2286000" y="2084608"/>
            <a:ext cx="4953000" cy="2228630"/>
            <a:chOff x="2286000" y="2084608"/>
            <a:chExt cx="4953000" cy="2228630"/>
          </a:xfrm>
        </p:grpSpPr>
        <p:sp>
          <p:nvSpPr>
            <p:cNvPr id="26636" name="Freeform 16"/>
            <p:cNvSpPr>
              <a:spLocks noChangeArrowheads="1"/>
            </p:cNvSpPr>
            <p:nvPr/>
          </p:nvSpPr>
          <p:spPr bwMode="auto">
            <a:xfrm>
              <a:off x="2311400" y="3124200"/>
              <a:ext cx="4864100" cy="620713"/>
            </a:xfrm>
            <a:custGeom>
              <a:avLst/>
              <a:gdLst>
                <a:gd name="T0" fmla="*/ 0 w 4864100"/>
                <a:gd name="T1" fmla="*/ 621243 h 620183"/>
                <a:gd name="T2" fmla="*/ 1384300 w 4864100"/>
                <a:gd name="T3" fmla="*/ 137819 h 620183"/>
                <a:gd name="T4" fmla="*/ 1397000 w 4864100"/>
                <a:gd name="T5" fmla="*/ 137819 h 620183"/>
                <a:gd name="T6" fmla="*/ 3556000 w 4864100"/>
                <a:gd name="T7" fmla="*/ 74209 h 620183"/>
                <a:gd name="T8" fmla="*/ 4864100 w 4864100"/>
                <a:gd name="T9" fmla="*/ 58307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6637" name="Freeform 15"/>
            <p:cNvSpPr>
              <a:spLocks noChangeArrowheads="1"/>
            </p:cNvSpPr>
            <p:nvPr/>
          </p:nvSpPr>
          <p:spPr bwMode="auto">
            <a:xfrm>
              <a:off x="2286000" y="2971800"/>
              <a:ext cx="4953000" cy="1341438"/>
            </a:xfrm>
            <a:custGeom>
              <a:avLst/>
              <a:gdLst>
                <a:gd name="T0" fmla="*/ 0 w 5014383"/>
                <a:gd name="T1" fmla="*/ 277065 h 1341966"/>
                <a:gd name="T2" fmla="*/ 1309604 w 5014383"/>
                <a:gd name="T3" fmla="*/ 200925 h 1341966"/>
                <a:gd name="T4" fmla="*/ 3292368 w 5014383"/>
                <a:gd name="T5" fmla="*/ 162855 h 1341966"/>
                <a:gd name="T6" fmla="*/ 4614212 w 5014383"/>
                <a:gd name="T7" fmla="*/ 1178055 h 1341966"/>
                <a:gd name="T8" fmla="*/ 4601972 w 5014383"/>
                <a:gd name="T9" fmla="*/ 1139985 h 1341966"/>
                <a:gd name="T10" fmla="*/ 0 60000 65536"/>
                <a:gd name="T11" fmla="*/ 0 60000 65536"/>
                <a:gd name="T12" fmla="*/ 0 60000 65536"/>
                <a:gd name="T13" fmla="*/ 0 60000 65536"/>
                <a:gd name="T14" fmla="*/ 0 60000 65536"/>
                <a:gd name="T15" fmla="*/ 0 w 5014383"/>
                <a:gd name="T16" fmla="*/ 0 h 1341966"/>
                <a:gd name="T17" fmla="*/ 5014383 w 5014383"/>
                <a:gd name="T18" fmla="*/ 1341966 h 1341966"/>
              </a:gdLst>
              <a:ahLst/>
              <a:cxnLst>
                <a:cxn ang="T10">
                  <a:pos x="T0" y="T1"/>
                </a:cxn>
                <a:cxn ang="T11">
                  <a:pos x="T2" y="T3"/>
                </a:cxn>
                <a:cxn ang="T12">
                  <a:pos x="T4" y="T5"/>
                </a:cxn>
                <a:cxn ang="T13">
                  <a:pos x="T6" y="T7"/>
                </a:cxn>
                <a:cxn ang="T14">
                  <a:pos x="T8" y="T9"/>
                </a:cxn>
              </a:cxnLst>
              <a:rect l="T15" t="T16" r="T17" b="T18"/>
              <a:pathLst>
                <a:path w="5014383" h="1341966">
                  <a:moveTo>
                    <a:pt x="0" y="277283"/>
                  </a:moveTo>
                  <a:cubicBezTo>
                    <a:pt x="394758" y="248708"/>
                    <a:pt x="789517" y="220133"/>
                    <a:pt x="1358900" y="201083"/>
                  </a:cubicBezTo>
                  <a:cubicBezTo>
                    <a:pt x="1928283" y="182033"/>
                    <a:pt x="2844800" y="0"/>
                    <a:pt x="3416300" y="162983"/>
                  </a:cubicBezTo>
                  <a:cubicBezTo>
                    <a:pt x="3987800" y="325966"/>
                    <a:pt x="4561417" y="1016000"/>
                    <a:pt x="4787900" y="1178983"/>
                  </a:cubicBezTo>
                  <a:cubicBezTo>
                    <a:pt x="5014383" y="1341966"/>
                    <a:pt x="4775200" y="1140883"/>
                    <a:pt x="4775200" y="1140883"/>
                  </a:cubicBezTo>
                </a:path>
              </a:pathLst>
            </a:custGeom>
            <a:noFill/>
            <a:ln w="127000">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6638" name="AutoShape 102"/>
            <p:cNvSpPr>
              <a:spLocks noChangeArrowheads="1"/>
            </p:cNvSpPr>
            <p:nvPr/>
          </p:nvSpPr>
          <p:spPr bwMode="auto">
            <a:xfrm>
              <a:off x="4419600" y="2819400"/>
              <a:ext cx="838200" cy="762000"/>
            </a:xfrm>
            <a:prstGeom prst="irregularSeal1">
              <a:avLst/>
            </a:prstGeom>
            <a:solidFill>
              <a:srgbClr val="FFCC66"/>
            </a:solidFill>
            <a:ln w="9525">
              <a:solidFill>
                <a:srgbClr val="FF0000"/>
              </a:solidFill>
              <a:miter lim="800000"/>
              <a:headEnd/>
              <a:tailEnd/>
            </a:ln>
          </p:spPr>
          <p:txBody>
            <a:bodyPr wrap="none" anchor="ctr"/>
            <a:lstStyle/>
            <a:p>
              <a:endParaRPr lang="en-US"/>
            </a:p>
          </p:txBody>
        </p:sp>
        <p:sp>
          <p:nvSpPr>
            <p:cNvPr id="24" name="Title 1"/>
            <p:cNvSpPr txBox="1">
              <a:spLocks/>
            </p:cNvSpPr>
            <p:nvPr/>
          </p:nvSpPr>
          <p:spPr bwMode="auto">
            <a:xfrm>
              <a:off x="4012107" y="2084608"/>
              <a:ext cx="1955800" cy="992188"/>
            </a:xfrm>
            <a:prstGeom prst="rect">
              <a:avLst/>
            </a:prstGeom>
            <a:noFill/>
            <a:ln w="9525">
              <a:noFill/>
              <a:miter lim="800000"/>
              <a:headEnd/>
              <a:tailEnd/>
            </a:ln>
          </p:spPr>
          <p:txBody>
            <a:bodyPr anchor="ctr"/>
            <a:lstStyle/>
            <a:p>
              <a:pPr eaLnBrk="1" hangingPunct="1">
                <a:defRPr/>
              </a:pPr>
              <a:r>
                <a:rPr lang="en-US" sz="3200" kern="0" dirty="0">
                  <a:latin typeface="Calibri"/>
                  <a:ea typeface="Calibri"/>
                  <a:cs typeface="Calibri"/>
                </a:rPr>
                <a:t>Collision</a:t>
              </a:r>
            </a:p>
          </p:txBody>
        </p:sp>
      </p:grpSp>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ibri"/>
                <a:ea typeface="Calibri"/>
                <a:cs typeface="Calibri"/>
              </a:rPr>
              <a:t>State of the Art</a:t>
            </a:r>
            <a:r>
              <a:rPr lang="en-US" dirty="0" smtClean="0">
                <a:latin typeface="Calibri"/>
                <a:ea typeface="Calibri"/>
                <a:cs typeface="Calibri"/>
              </a:rPr>
              <a:t> </a:t>
            </a:r>
            <a:br>
              <a:rPr lang="en-US" dirty="0" smtClean="0">
                <a:latin typeface="Calibri"/>
                <a:ea typeface="Calibri"/>
                <a:cs typeface="Calibri"/>
              </a:rPr>
            </a:br>
            <a:r>
              <a:rPr lang="en-US" sz="1900" dirty="0" smtClean="0">
                <a:latin typeface="Calibri"/>
                <a:ea typeface="Calibri"/>
                <a:cs typeface="Calibri"/>
              </a:rPr>
              <a:t>(as discussed in </a:t>
            </a:r>
            <a:r>
              <a:rPr lang="en-US" sz="1900" dirty="0" err="1" smtClean="0">
                <a:latin typeface="Calibri"/>
                <a:ea typeface="Calibri"/>
                <a:cs typeface="Calibri"/>
              </a:rPr>
              <a:t>Hedera</a:t>
            </a:r>
            <a:r>
              <a:rPr lang="en-US" sz="1900" dirty="0" smtClean="0">
                <a:latin typeface="Calibri"/>
                <a:ea typeface="Calibri"/>
                <a:cs typeface="Calibri"/>
              </a:rPr>
              <a:t>)</a:t>
            </a:r>
            <a:endParaRPr lang="en-US" sz="1900" dirty="0">
              <a:latin typeface="Calibri"/>
              <a:ea typeface="Calibri"/>
              <a:cs typeface="Calibri"/>
            </a:endParaRPr>
          </a:p>
        </p:txBody>
      </p:sp>
      <p:sp>
        <p:nvSpPr>
          <p:cNvPr id="5" name="TextBox 4"/>
          <p:cNvSpPr txBox="1"/>
          <p:nvPr/>
        </p:nvSpPr>
        <p:spPr>
          <a:xfrm>
            <a:off x="1142143" y="1417638"/>
            <a:ext cx="7087457" cy="954107"/>
          </a:xfrm>
          <a:prstGeom prst="rect">
            <a:avLst/>
          </a:prstGeom>
          <a:noFill/>
        </p:spPr>
        <p:txBody>
          <a:bodyPr wrap="square" rtlCol="0">
            <a:spAutoFit/>
          </a:bodyPr>
          <a:lstStyle/>
          <a:p>
            <a:r>
              <a:rPr lang="en-US" sz="2800" dirty="0" smtClean="0">
                <a:latin typeface="Calibri"/>
                <a:ea typeface="Calibri"/>
                <a:cs typeface="Calibri"/>
              </a:rPr>
              <a:t>Statically stripe flows across available paths using ECMP</a:t>
            </a:r>
            <a:endParaRPr lang="en-US" dirty="0">
              <a:latin typeface="Calibri"/>
              <a:ea typeface="Calibri"/>
              <a:cs typeface="Calibri"/>
            </a:endParaRPr>
          </a:p>
        </p:txBody>
      </p:sp>
      <p:sp>
        <p:nvSpPr>
          <p:cNvPr id="7" name="TextBox 6"/>
          <p:cNvSpPr txBox="1"/>
          <p:nvPr/>
        </p:nvSpPr>
        <p:spPr>
          <a:xfrm>
            <a:off x="1142143" y="5490369"/>
            <a:ext cx="6953521" cy="646331"/>
          </a:xfrm>
          <a:prstGeom prst="rect">
            <a:avLst/>
          </a:prstGeom>
          <a:noFill/>
        </p:spPr>
        <p:txBody>
          <a:bodyPr wrap="square" rtlCol="0">
            <a:spAutoFit/>
          </a:bodyPr>
          <a:lstStyle/>
          <a:p>
            <a:r>
              <a:rPr lang="en-US" dirty="0" smtClean="0"/>
              <a:t>ECMP: Equal Cost Multi-Path Routing is common in Data Centers but network ninjas may be required to configure it correctly…</a:t>
            </a:r>
            <a:endParaRPr lang="en-US" dirty="0"/>
          </a:p>
        </p:txBody>
      </p:sp>
      <p:sp>
        <p:nvSpPr>
          <p:cNvPr id="8" name="Slide Number Placeholder 7"/>
          <p:cNvSpPr>
            <a:spLocks noGrp="1"/>
          </p:cNvSpPr>
          <p:nvPr>
            <p:ph type="sldNum" sz="quarter" idx="12"/>
          </p:nvPr>
        </p:nvSpPr>
        <p:spPr/>
        <p:txBody>
          <a:bodyPr/>
          <a:lstStyle/>
          <a:p>
            <a:fld id="{7E36F65A-AA6A-2742-B31A-5123DCD351C6}" type="slidenum">
              <a:rPr lang="en-US" smtClean="0"/>
              <a:t>28</a:t>
            </a:fld>
            <a:endParaRPr lang="en-US"/>
          </a:p>
        </p:txBody>
      </p:sp>
    </p:spTree>
    <p:extLst>
      <p:ext uri="{BB962C8B-B14F-4D97-AF65-F5344CB8AC3E}">
        <p14:creationId xmlns:p14="http://schemas.microsoft.com/office/powerpoint/2010/main" val="2574222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12954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 name="Rectangle 2"/>
          <p:cNvSpPr>
            <a:spLocks noChangeArrowheads="1"/>
          </p:cNvSpPr>
          <p:nvPr/>
        </p:nvSpPr>
        <p:spPr bwMode="auto">
          <a:xfrm>
            <a:off x="1544638" y="3171825"/>
            <a:ext cx="817562" cy="255588"/>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 name="Rectangle 3"/>
          <p:cNvSpPr>
            <a:spLocks noChangeArrowheads="1"/>
          </p:cNvSpPr>
          <p:nvPr/>
        </p:nvSpPr>
        <p:spPr bwMode="auto">
          <a:xfrm>
            <a:off x="15446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7653" name="Can 12"/>
          <p:cNvSpPr>
            <a:spLocks noChangeArrowheads="1"/>
          </p:cNvSpPr>
          <p:nvPr/>
        </p:nvSpPr>
        <p:spPr bwMode="auto">
          <a:xfrm rot="5400000">
            <a:off x="4572000" y="21336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27654" name="Can 13"/>
          <p:cNvSpPr>
            <a:spLocks noChangeArrowheads="1"/>
          </p:cNvSpPr>
          <p:nvPr/>
        </p:nvSpPr>
        <p:spPr bwMode="auto">
          <a:xfrm rot="5400000">
            <a:off x="4572000" y="32004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15" name="Rectangle 14"/>
          <p:cNvSpPr>
            <a:spLocks noChangeArrowheads="1"/>
          </p:cNvSpPr>
          <p:nvPr/>
        </p:nvSpPr>
        <p:spPr bwMode="auto">
          <a:xfrm>
            <a:off x="1544638" y="4087813"/>
            <a:ext cx="817562" cy="255587"/>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 name="Rounded Rectangle 19"/>
          <p:cNvSpPr>
            <a:spLocks noChangeArrowheads="1"/>
          </p:cNvSpPr>
          <p:nvPr/>
        </p:nvSpPr>
        <p:spPr bwMode="auto">
          <a:xfrm>
            <a:off x="69342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 name="Rectangle 20"/>
          <p:cNvSpPr>
            <a:spLocks noChangeArrowheads="1"/>
          </p:cNvSpPr>
          <p:nvPr/>
        </p:nvSpPr>
        <p:spPr bwMode="auto">
          <a:xfrm>
            <a:off x="7183438" y="3171825"/>
            <a:ext cx="817562" cy="25558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2" name="Rectangle 21"/>
          <p:cNvSpPr>
            <a:spLocks noChangeArrowheads="1"/>
          </p:cNvSpPr>
          <p:nvPr/>
        </p:nvSpPr>
        <p:spPr bwMode="auto">
          <a:xfrm>
            <a:off x="71834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 name="Rectangle 22"/>
          <p:cNvSpPr>
            <a:spLocks noChangeArrowheads="1"/>
          </p:cNvSpPr>
          <p:nvPr/>
        </p:nvSpPr>
        <p:spPr bwMode="auto">
          <a:xfrm>
            <a:off x="7183438" y="4087813"/>
            <a:ext cx="817562" cy="255587"/>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7660" name="Freeform 16"/>
          <p:cNvSpPr>
            <a:spLocks noChangeArrowheads="1"/>
          </p:cNvSpPr>
          <p:nvPr/>
        </p:nvSpPr>
        <p:spPr bwMode="auto">
          <a:xfrm>
            <a:off x="2311400" y="3124200"/>
            <a:ext cx="4864100" cy="620713"/>
          </a:xfrm>
          <a:custGeom>
            <a:avLst/>
            <a:gdLst>
              <a:gd name="T0" fmla="*/ 0 w 4864100"/>
              <a:gd name="T1" fmla="*/ 621243 h 620183"/>
              <a:gd name="T2" fmla="*/ 1384300 w 4864100"/>
              <a:gd name="T3" fmla="*/ 137819 h 620183"/>
              <a:gd name="T4" fmla="*/ 1397000 w 4864100"/>
              <a:gd name="T5" fmla="*/ 137819 h 620183"/>
              <a:gd name="T6" fmla="*/ 3556000 w 4864100"/>
              <a:gd name="T7" fmla="*/ 74209 h 620183"/>
              <a:gd name="T8" fmla="*/ 4864100 w 4864100"/>
              <a:gd name="T9" fmla="*/ 58307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7661" name="Freeform 17"/>
          <p:cNvSpPr>
            <a:spLocks noChangeArrowheads="1"/>
          </p:cNvSpPr>
          <p:nvPr/>
        </p:nvSpPr>
        <p:spPr bwMode="auto">
          <a:xfrm>
            <a:off x="2336800" y="3314700"/>
            <a:ext cx="4864100" cy="1128713"/>
          </a:xfrm>
          <a:custGeom>
            <a:avLst/>
            <a:gdLst>
              <a:gd name="T0" fmla="*/ 0 w 4864100"/>
              <a:gd name="T1" fmla="*/ 0 h 1128183"/>
              <a:gd name="T2" fmla="*/ 1371600 w 4864100"/>
              <a:gd name="T3" fmla="*/ 978819 h 1128183"/>
              <a:gd name="T4" fmla="*/ 4864100 w 4864100"/>
              <a:gd name="T5" fmla="*/ 902548 h 1128183"/>
              <a:gd name="T6" fmla="*/ 0 60000 65536"/>
              <a:gd name="T7" fmla="*/ 0 60000 65536"/>
              <a:gd name="T8" fmla="*/ 0 60000 65536"/>
              <a:gd name="T9" fmla="*/ 0 w 4864100"/>
              <a:gd name="T10" fmla="*/ 0 h 1128183"/>
              <a:gd name="T11" fmla="*/ 4864100 w 4864100"/>
              <a:gd name="T12" fmla="*/ 1128183 h 1128183"/>
            </a:gdLst>
            <a:ahLst/>
            <a:cxnLst>
              <a:cxn ang="T6">
                <a:pos x="T0" y="T1"/>
              </a:cxn>
              <a:cxn ang="T7">
                <a:pos x="T2" y="T3"/>
              </a:cxn>
              <a:cxn ang="T8">
                <a:pos x="T4" y="T5"/>
              </a:cxn>
            </a:cxnLst>
            <a:rect l="T9" t="T10" r="T11" b="T12"/>
            <a:pathLst>
              <a:path w="4864100" h="1128183">
                <a:moveTo>
                  <a:pt x="0" y="0"/>
                </a:moveTo>
                <a:cubicBezTo>
                  <a:pt x="280458" y="413808"/>
                  <a:pt x="560917" y="827617"/>
                  <a:pt x="1371600" y="977900"/>
                </a:cubicBezTo>
                <a:cubicBezTo>
                  <a:pt x="2182283" y="1128183"/>
                  <a:pt x="4864100" y="901700"/>
                  <a:pt x="4864100" y="901700"/>
                </a:cubicBezTo>
              </a:path>
            </a:pathLst>
          </a:custGeom>
          <a:noFill/>
          <a:ln w="127000">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5" name="Title 1"/>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ibri"/>
                <a:ea typeface="Calibri"/>
                <a:cs typeface="Calibri"/>
              </a:rPr>
              <a:t>How about mapping each </a:t>
            </a:r>
            <a:br>
              <a:rPr lang="en-US" sz="4000" b="1" dirty="0" smtClean="0">
                <a:latin typeface="Calibri"/>
                <a:ea typeface="Calibri"/>
                <a:cs typeface="Calibri"/>
              </a:rPr>
            </a:br>
            <a:r>
              <a:rPr lang="en-US" sz="4000" b="1" dirty="0" smtClean="0">
                <a:latin typeface="Calibri"/>
                <a:ea typeface="Calibri"/>
                <a:cs typeface="Calibri"/>
              </a:rPr>
              <a:t>flow to a different path?</a:t>
            </a:r>
            <a:endParaRPr lang="en-US" sz="1900" dirty="0">
              <a:latin typeface="Calibri"/>
              <a:ea typeface="Calibri"/>
              <a:cs typeface="Calibri"/>
            </a:endParaRPr>
          </a:p>
        </p:txBody>
      </p:sp>
      <p:sp>
        <p:nvSpPr>
          <p:cNvPr id="5" name="Slide Number Placeholder 4"/>
          <p:cNvSpPr>
            <a:spLocks noGrp="1"/>
          </p:cNvSpPr>
          <p:nvPr>
            <p:ph type="sldNum" sz="quarter" idx="12"/>
          </p:nvPr>
        </p:nvSpPr>
        <p:spPr/>
        <p:txBody>
          <a:bodyPr/>
          <a:lstStyle/>
          <a:p>
            <a:fld id="{7E36F65A-AA6A-2742-B31A-5123DCD351C6}" type="slidenum">
              <a:rPr lang="en-US" smtClean="0"/>
              <a:t>29</a:t>
            </a:fld>
            <a:endParaRPr lang="en-US"/>
          </a:p>
        </p:txBody>
      </p:sp>
    </p:spTree>
    <p:extLst>
      <p:ext uri="{BB962C8B-B14F-4D97-AF65-F5344CB8AC3E}">
        <p14:creationId xmlns:p14="http://schemas.microsoft.com/office/powerpoint/2010/main" val="25041109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2"/>
          <p:cNvSpPr>
            <a:spLocks noGrp="1"/>
          </p:cNvSpPr>
          <p:nvPr>
            <p:ph type="sldNum" sz="quarter" idx="12"/>
          </p:nvPr>
        </p:nvSpPr>
        <p:spPr/>
        <p:txBody>
          <a:bodyPr/>
          <a:lstStyle/>
          <a:p>
            <a:fld id="{D15BC594-4544-5148-94B8-8AC833ADF43A}" type="slidenum">
              <a:rPr lang="en-US" smtClean="0"/>
              <a:pPr/>
              <a:t>3</a:t>
            </a:fld>
            <a:endParaRPr lang="en-US" smtClean="0"/>
          </a:p>
        </p:txBody>
      </p:sp>
      <p:pic>
        <p:nvPicPr>
          <p:cNvPr id="28676" name="Picture 3"/>
          <p:cNvPicPr>
            <a:picLocks noChangeAspect="1"/>
          </p:cNvPicPr>
          <p:nvPr/>
        </p:nvPicPr>
        <p:blipFill>
          <a:blip r:embed="rId2"/>
          <a:srcRect/>
          <a:stretch>
            <a:fillRect/>
          </a:stretch>
        </p:blipFill>
        <p:spPr bwMode="auto">
          <a:xfrm>
            <a:off x="187325" y="1152525"/>
            <a:ext cx="8764588" cy="5651500"/>
          </a:xfrm>
          <a:prstGeom prst="rect">
            <a:avLst/>
          </a:prstGeom>
          <a:noFill/>
          <a:ln w="9525">
            <a:noFill/>
            <a:miter lim="800000"/>
            <a:headEnd/>
            <a:tailEnd/>
          </a:ln>
        </p:spPr>
      </p:pic>
      <p:pic>
        <p:nvPicPr>
          <p:cNvPr id="7" name="Picture 7"/>
          <p:cNvPicPr>
            <a:picLocks noChangeAspect="1" noChangeArrowheads="1"/>
          </p:cNvPicPr>
          <p:nvPr/>
        </p:nvPicPr>
        <p:blipFill>
          <a:blip r:embed="rId3"/>
          <a:srcRect/>
          <a:stretch>
            <a:fillRect/>
          </a:stretch>
        </p:blipFill>
        <p:spPr bwMode="auto">
          <a:xfrm>
            <a:off x="3330575" y="4203700"/>
            <a:ext cx="5791200" cy="2278063"/>
          </a:xfrm>
          <a:prstGeom prst="rect">
            <a:avLst/>
          </a:prstGeom>
          <a:noFill/>
          <a:ln w="9525">
            <a:noFill/>
            <a:miter lim="800000"/>
            <a:headEnd/>
            <a:tailEnd/>
          </a:ln>
        </p:spPr>
      </p:pic>
      <p:grpSp>
        <p:nvGrpSpPr>
          <p:cNvPr id="2" name="Group 10"/>
          <p:cNvGrpSpPr>
            <a:grpSpLocks/>
          </p:cNvGrpSpPr>
          <p:nvPr/>
        </p:nvGrpSpPr>
        <p:grpSpPr bwMode="auto">
          <a:xfrm>
            <a:off x="76200" y="4203700"/>
            <a:ext cx="5486400" cy="2441575"/>
            <a:chOff x="0" y="2926"/>
            <a:chExt cx="3456" cy="1538"/>
          </a:xfrm>
        </p:grpSpPr>
        <p:pic>
          <p:nvPicPr>
            <p:cNvPr id="28679" name="Picture 6"/>
            <p:cNvPicPr>
              <a:picLocks noChangeAspect="1" noChangeArrowheads="1"/>
            </p:cNvPicPr>
            <p:nvPr/>
          </p:nvPicPr>
          <p:blipFill>
            <a:blip r:embed="rId4"/>
            <a:srcRect/>
            <a:stretch>
              <a:fillRect/>
            </a:stretch>
          </p:blipFill>
          <p:spPr bwMode="auto">
            <a:xfrm>
              <a:off x="0" y="2926"/>
              <a:ext cx="2050" cy="1538"/>
            </a:xfrm>
            <a:prstGeom prst="rect">
              <a:avLst/>
            </a:prstGeom>
            <a:noFill/>
            <a:ln w="9525">
              <a:noFill/>
              <a:miter lim="800000"/>
              <a:headEnd/>
              <a:tailEnd/>
            </a:ln>
          </p:spPr>
        </p:pic>
        <p:sp>
          <p:nvSpPr>
            <p:cNvPr id="28680" name="Rectangle 8"/>
            <p:cNvSpPr>
              <a:spLocks noChangeArrowheads="1"/>
            </p:cNvSpPr>
            <p:nvPr/>
          </p:nvSpPr>
          <p:spPr bwMode="auto">
            <a:xfrm>
              <a:off x="3024" y="3696"/>
              <a:ext cx="432" cy="432"/>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28681" name="Line 9"/>
            <p:cNvSpPr>
              <a:spLocks noChangeShapeType="1"/>
            </p:cNvSpPr>
            <p:nvPr/>
          </p:nvSpPr>
          <p:spPr bwMode="auto">
            <a:xfrm flipH="1" flipV="1">
              <a:off x="1872" y="3744"/>
              <a:ext cx="1152" cy="19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grpSp>
      <p:sp>
        <p:nvSpPr>
          <p:cNvPr id="28674" name="Title 1"/>
          <p:cNvSpPr>
            <a:spLocks noGrp="1"/>
          </p:cNvSpPr>
          <p:nvPr>
            <p:ph type="title"/>
          </p:nvPr>
        </p:nvSpPr>
        <p:spPr>
          <a:xfrm>
            <a:off x="457200" y="139174"/>
            <a:ext cx="8229600" cy="1143000"/>
          </a:xfrm>
        </p:spPr>
        <p:txBody>
          <a:bodyPr>
            <a:normAutofit fontScale="90000"/>
          </a:bodyPr>
          <a:lstStyle/>
          <a:p>
            <a:r>
              <a:rPr lang="en-US" dirty="0" smtClean="0"/>
              <a:t>Google Oregon</a:t>
            </a:r>
            <a:br>
              <a:rPr lang="en-US" dirty="0" smtClean="0"/>
            </a:br>
            <a:r>
              <a:rPr lang="en-US" dirty="0" smtClean="0"/>
              <a:t>Warehouse Scale Computer</a:t>
            </a:r>
          </a:p>
        </p:txBody>
      </p:sp>
    </p:spTree>
    <p:extLst>
      <p:ext uri="{BB962C8B-B14F-4D97-AF65-F5344CB8AC3E}">
        <p14:creationId xmlns:p14="http://schemas.microsoft.com/office/powerpoint/2010/main" val="6875288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12954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 name="Rectangle 2"/>
          <p:cNvSpPr>
            <a:spLocks noChangeArrowheads="1"/>
          </p:cNvSpPr>
          <p:nvPr/>
        </p:nvSpPr>
        <p:spPr bwMode="auto">
          <a:xfrm>
            <a:off x="1544638" y="3171825"/>
            <a:ext cx="817562" cy="255588"/>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 name="Rectangle 3"/>
          <p:cNvSpPr>
            <a:spLocks noChangeArrowheads="1"/>
          </p:cNvSpPr>
          <p:nvPr/>
        </p:nvSpPr>
        <p:spPr bwMode="auto">
          <a:xfrm>
            <a:off x="15446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8677" name="Can 12"/>
          <p:cNvSpPr>
            <a:spLocks noChangeArrowheads="1"/>
          </p:cNvSpPr>
          <p:nvPr/>
        </p:nvSpPr>
        <p:spPr bwMode="auto">
          <a:xfrm rot="5400000">
            <a:off x="4572000" y="21336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28678" name="Can 13"/>
          <p:cNvSpPr>
            <a:spLocks noChangeArrowheads="1"/>
          </p:cNvSpPr>
          <p:nvPr/>
        </p:nvSpPr>
        <p:spPr bwMode="auto">
          <a:xfrm rot="5400000">
            <a:off x="4572000" y="32004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15" name="Rectangle 14"/>
          <p:cNvSpPr>
            <a:spLocks noChangeArrowheads="1"/>
          </p:cNvSpPr>
          <p:nvPr/>
        </p:nvSpPr>
        <p:spPr bwMode="auto">
          <a:xfrm>
            <a:off x="1544638" y="4087813"/>
            <a:ext cx="817562" cy="255587"/>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 name="Rounded Rectangle 19"/>
          <p:cNvSpPr>
            <a:spLocks noChangeArrowheads="1"/>
          </p:cNvSpPr>
          <p:nvPr/>
        </p:nvSpPr>
        <p:spPr bwMode="auto">
          <a:xfrm>
            <a:off x="69342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 name="Rectangle 20"/>
          <p:cNvSpPr>
            <a:spLocks noChangeArrowheads="1"/>
          </p:cNvSpPr>
          <p:nvPr/>
        </p:nvSpPr>
        <p:spPr bwMode="auto">
          <a:xfrm>
            <a:off x="7183438" y="3171825"/>
            <a:ext cx="817562" cy="255588"/>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2" name="Rectangle 21"/>
          <p:cNvSpPr>
            <a:spLocks noChangeArrowheads="1"/>
          </p:cNvSpPr>
          <p:nvPr/>
        </p:nvSpPr>
        <p:spPr bwMode="auto">
          <a:xfrm>
            <a:off x="71834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 name="Rectangle 22"/>
          <p:cNvSpPr>
            <a:spLocks noChangeArrowheads="1"/>
          </p:cNvSpPr>
          <p:nvPr/>
        </p:nvSpPr>
        <p:spPr bwMode="auto">
          <a:xfrm>
            <a:off x="7183438" y="4087813"/>
            <a:ext cx="817562" cy="255587"/>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8684" name="Freeform 16"/>
          <p:cNvSpPr>
            <a:spLocks noChangeArrowheads="1"/>
          </p:cNvSpPr>
          <p:nvPr/>
        </p:nvSpPr>
        <p:spPr bwMode="auto">
          <a:xfrm>
            <a:off x="2311400" y="3124200"/>
            <a:ext cx="4864100" cy="620713"/>
          </a:xfrm>
          <a:custGeom>
            <a:avLst/>
            <a:gdLst>
              <a:gd name="T0" fmla="*/ 0 w 4864100"/>
              <a:gd name="T1" fmla="*/ 621243 h 620183"/>
              <a:gd name="T2" fmla="*/ 1384300 w 4864100"/>
              <a:gd name="T3" fmla="*/ 137819 h 620183"/>
              <a:gd name="T4" fmla="*/ 1397000 w 4864100"/>
              <a:gd name="T5" fmla="*/ 137819 h 620183"/>
              <a:gd name="T6" fmla="*/ 3556000 w 4864100"/>
              <a:gd name="T7" fmla="*/ 74209 h 620183"/>
              <a:gd name="T8" fmla="*/ 4864100 w 4864100"/>
              <a:gd name="T9" fmla="*/ 58307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8685" name="Freeform 17"/>
          <p:cNvSpPr>
            <a:spLocks noChangeArrowheads="1"/>
          </p:cNvSpPr>
          <p:nvPr/>
        </p:nvSpPr>
        <p:spPr bwMode="auto">
          <a:xfrm>
            <a:off x="2336800" y="3314700"/>
            <a:ext cx="4864100" cy="1128713"/>
          </a:xfrm>
          <a:custGeom>
            <a:avLst/>
            <a:gdLst>
              <a:gd name="T0" fmla="*/ 0 w 4864100"/>
              <a:gd name="T1" fmla="*/ 0 h 1128183"/>
              <a:gd name="T2" fmla="*/ 1371600 w 4864100"/>
              <a:gd name="T3" fmla="*/ 978819 h 1128183"/>
              <a:gd name="T4" fmla="*/ 4864100 w 4864100"/>
              <a:gd name="T5" fmla="*/ 902548 h 1128183"/>
              <a:gd name="T6" fmla="*/ 0 60000 65536"/>
              <a:gd name="T7" fmla="*/ 0 60000 65536"/>
              <a:gd name="T8" fmla="*/ 0 60000 65536"/>
              <a:gd name="T9" fmla="*/ 0 w 4864100"/>
              <a:gd name="T10" fmla="*/ 0 h 1128183"/>
              <a:gd name="T11" fmla="*/ 4864100 w 4864100"/>
              <a:gd name="T12" fmla="*/ 1128183 h 1128183"/>
            </a:gdLst>
            <a:ahLst/>
            <a:cxnLst>
              <a:cxn ang="T6">
                <a:pos x="T0" y="T1"/>
              </a:cxn>
              <a:cxn ang="T7">
                <a:pos x="T2" y="T3"/>
              </a:cxn>
              <a:cxn ang="T8">
                <a:pos x="T4" y="T5"/>
              </a:cxn>
            </a:cxnLst>
            <a:rect l="T9" t="T10" r="T11" b="T12"/>
            <a:pathLst>
              <a:path w="4864100" h="1128183">
                <a:moveTo>
                  <a:pt x="0" y="0"/>
                </a:moveTo>
                <a:cubicBezTo>
                  <a:pt x="280458" y="413808"/>
                  <a:pt x="560917" y="827617"/>
                  <a:pt x="1371600" y="977900"/>
                </a:cubicBezTo>
                <a:cubicBezTo>
                  <a:pt x="2182283" y="1128183"/>
                  <a:pt x="4864100" y="901700"/>
                  <a:pt x="4864100" y="901700"/>
                </a:cubicBezTo>
              </a:path>
            </a:pathLst>
          </a:custGeom>
          <a:noFill/>
          <a:ln w="127000">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16" name="Title 1"/>
          <p:cNvSpPr txBox="1">
            <a:spLocks/>
          </p:cNvSpPr>
          <p:nvPr/>
        </p:nvSpPr>
        <p:spPr bwMode="auto">
          <a:xfrm>
            <a:off x="330200" y="457200"/>
            <a:ext cx="8489950" cy="992188"/>
          </a:xfrm>
          <a:prstGeom prst="rect">
            <a:avLst/>
          </a:prstGeom>
          <a:noFill/>
          <a:ln w="9525">
            <a:noFill/>
            <a:miter lim="800000"/>
            <a:headEnd/>
            <a:tailEnd/>
          </a:ln>
        </p:spPr>
        <p:txBody>
          <a:bodyPr anchor="ctr"/>
          <a:lstStyle/>
          <a:p>
            <a:pPr eaLnBrk="1" hangingPunct="1">
              <a:defRPr/>
            </a:pPr>
            <a:endParaRPr lang="en-US" sz="3200" kern="0" dirty="0">
              <a:latin typeface="+mj-lt"/>
              <a:ea typeface="ＭＳ Ｐゴシック" charset="-128"/>
              <a:cs typeface="ＭＳ Ｐゴシック" charset="-128"/>
            </a:endParaRPr>
          </a:p>
        </p:txBody>
      </p:sp>
      <p:sp>
        <p:nvSpPr>
          <p:cNvPr id="19" name="Title 1"/>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ibri"/>
                <a:ea typeface="Calibri"/>
                <a:cs typeface="Calibri"/>
              </a:rPr>
              <a:t>How about mapping each </a:t>
            </a:r>
            <a:br>
              <a:rPr lang="en-US" sz="4000" b="1" dirty="0" smtClean="0">
                <a:latin typeface="Calibri"/>
                <a:ea typeface="Calibri"/>
                <a:cs typeface="Calibri"/>
              </a:rPr>
            </a:br>
            <a:r>
              <a:rPr lang="en-US" sz="4000" b="1" dirty="0" smtClean="0">
                <a:latin typeface="Calibri"/>
                <a:ea typeface="Calibri"/>
                <a:cs typeface="Calibri"/>
              </a:rPr>
              <a:t>flow to a different path?</a:t>
            </a:r>
            <a:endParaRPr lang="en-US" sz="1900" dirty="0">
              <a:latin typeface="Calibri"/>
              <a:ea typeface="Calibri"/>
              <a:cs typeface="Calibri"/>
            </a:endParaRPr>
          </a:p>
        </p:txBody>
      </p:sp>
      <p:sp>
        <p:nvSpPr>
          <p:cNvPr id="5" name="Slide Number Placeholder 4"/>
          <p:cNvSpPr>
            <a:spLocks noGrp="1"/>
          </p:cNvSpPr>
          <p:nvPr>
            <p:ph type="sldNum" sz="quarter" idx="12"/>
          </p:nvPr>
        </p:nvSpPr>
        <p:spPr/>
        <p:txBody>
          <a:bodyPr/>
          <a:lstStyle/>
          <a:p>
            <a:fld id="{7E36F65A-AA6A-2742-B31A-5123DCD351C6}" type="slidenum">
              <a:rPr lang="en-US" smtClean="0"/>
              <a:t>30</a:t>
            </a:fld>
            <a:endParaRPr lang="en-US"/>
          </a:p>
        </p:txBody>
      </p:sp>
    </p:spTree>
    <p:extLst>
      <p:ext uri="{BB962C8B-B14F-4D97-AF65-F5344CB8AC3E}">
        <p14:creationId xmlns:p14="http://schemas.microsoft.com/office/powerpoint/2010/main" val="11687882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12954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 name="Rectangle 2"/>
          <p:cNvSpPr>
            <a:spLocks noChangeArrowheads="1"/>
          </p:cNvSpPr>
          <p:nvPr/>
        </p:nvSpPr>
        <p:spPr bwMode="auto">
          <a:xfrm>
            <a:off x="1544638" y="3171825"/>
            <a:ext cx="817562" cy="255588"/>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 name="Rectangle 3"/>
          <p:cNvSpPr>
            <a:spLocks noChangeArrowheads="1"/>
          </p:cNvSpPr>
          <p:nvPr/>
        </p:nvSpPr>
        <p:spPr bwMode="auto">
          <a:xfrm>
            <a:off x="15446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9701" name="Can 12"/>
          <p:cNvSpPr>
            <a:spLocks noChangeArrowheads="1"/>
          </p:cNvSpPr>
          <p:nvPr/>
        </p:nvSpPr>
        <p:spPr bwMode="auto">
          <a:xfrm rot="5400000">
            <a:off x="4572000" y="21336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29702" name="Can 13"/>
          <p:cNvSpPr>
            <a:spLocks noChangeArrowheads="1"/>
          </p:cNvSpPr>
          <p:nvPr/>
        </p:nvSpPr>
        <p:spPr bwMode="auto">
          <a:xfrm rot="5400000">
            <a:off x="4572000" y="32004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15" name="Rectangle 14"/>
          <p:cNvSpPr>
            <a:spLocks noChangeArrowheads="1"/>
          </p:cNvSpPr>
          <p:nvPr/>
        </p:nvSpPr>
        <p:spPr bwMode="auto">
          <a:xfrm>
            <a:off x="1544638" y="4087813"/>
            <a:ext cx="817562" cy="255587"/>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 name="Rounded Rectangle 19"/>
          <p:cNvSpPr>
            <a:spLocks noChangeArrowheads="1"/>
          </p:cNvSpPr>
          <p:nvPr/>
        </p:nvSpPr>
        <p:spPr bwMode="auto">
          <a:xfrm>
            <a:off x="69342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 name="Rectangle 20"/>
          <p:cNvSpPr>
            <a:spLocks noChangeArrowheads="1"/>
          </p:cNvSpPr>
          <p:nvPr/>
        </p:nvSpPr>
        <p:spPr bwMode="auto">
          <a:xfrm>
            <a:off x="7183438" y="3171825"/>
            <a:ext cx="817562" cy="255588"/>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2" name="Rectangle 21"/>
          <p:cNvSpPr>
            <a:spLocks noChangeArrowheads="1"/>
          </p:cNvSpPr>
          <p:nvPr/>
        </p:nvSpPr>
        <p:spPr bwMode="auto">
          <a:xfrm>
            <a:off x="71834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 name="Rectangle 22"/>
          <p:cNvSpPr>
            <a:spLocks noChangeArrowheads="1"/>
          </p:cNvSpPr>
          <p:nvPr/>
        </p:nvSpPr>
        <p:spPr bwMode="auto">
          <a:xfrm>
            <a:off x="7183438" y="4087813"/>
            <a:ext cx="817562" cy="255587"/>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9708" name="Freeform 16"/>
          <p:cNvSpPr>
            <a:spLocks noChangeArrowheads="1"/>
          </p:cNvSpPr>
          <p:nvPr/>
        </p:nvSpPr>
        <p:spPr bwMode="auto">
          <a:xfrm>
            <a:off x="2311400" y="3124200"/>
            <a:ext cx="4864100" cy="620713"/>
          </a:xfrm>
          <a:custGeom>
            <a:avLst/>
            <a:gdLst>
              <a:gd name="T0" fmla="*/ 0 w 4864100"/>
              <a:gd name="T1" fmla="*/ 621243 h 620183"/>
              <a:gd name="T2" fmla="*/ 1384300 w 4864100"/>
              <a:gd name="T3" fmla="*/ 137819 h 620183"/>
              <a:gd name="T4" fmla="*/ 1397000 w 4864100"/>
              <a:gd name="T5" fmla="*/ 137819 h 620183"/>
              <a:gd name="T6" fmla="*/ 3556000 w 4864100"/>
              <a:gd name="T7" fmla="*/ 74209 h 620183"/>
              <a:gd name="T8" fmla="*/ 4864100 w 4864100"/>
              <a:gd name="T9" fmla="*/ 58307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9709" name="Freeform 17"/>
          <p:cNvSpPr>
            <a:spLocks noChangeArrowheads="1"/>
          </p:cNvSpPr>
          <p:nvPr/>
        </p:nvSpPr>
        <p:spPr bwMode="auto">
          <a:xfrm>
            <a:off x="2336800" y="3314700"/>
            <a:ext cx="4864100" cy="1128713"/>
          </a:xfrm>
          <a:custGeom>
            <a:avLst/>
            <a:gdLst>
              <a:gd name="T0" fmla="*/ 0 w 4864100"/>
              <a:gd name="T1" fmla="*/ 0 h 1128183"/>
              <a:gd name="T2" fmla="*/ 1371600 w 4864100"/>
              <a:gd name="T3" fmla="*/ 978819 h 1128183"/>
              <a:gd name="T4" fmla="*/ 4864100 w 4864100"/>
              <a:gd name="T5" fmla="*/ 902548 h 1128183"/>
              <a:gd name="T6" fmla="*/ 0 60000 65536"/>
              <a:gd name="T7" fmla="*/ 0 60000 65536"/>
              <a:gd name="T8" fmla="*/ 0 60000 65536"/>
              <a:gd name="T9" fmla="*/ 0 w 4864100"/>
              <a:gd name="T10" fmla="*/ 0 h 1128183"/>
              <a:gd name="T11" fmla="*/ 4864100 w 4864100"/>
              <a:gd name="T12" fmla="*/ 1128183 h 1128183"/>
            </a:gdLst>
            <a:ahLst/>
            <a:cxnLst>
              <a:cxn ang="T6">
                <a:pos x="T0" y="T1"/>
              </a:cxn>
              <a:cxn ang="T7">
                <a:pos x="T2" y="T3"/>
              </a:cxn>
              <a:cxn ang="T8">
                <a:pos x="T4" y="T5"/>
              </a:cxn>
            </a:cxnLst>
            <a:rect l="T9" t="T10" r="T11" b="T12"/>
            <a:pathLst>
              <a:path w="4864100" h="1128183">
                <a:moveTo>
                  <a:pt x="0" y="0"/>
                </a:moveTo>
                <a:cubicBezTo>
                  <a:pt x="280458" y="413808"/>
                  <a:pt x="560917" y="827617"/>
                  <a:pt x="1371600" y="977900"/>
                </a:cubicBezTo>
                <a:cubicBezTo>
                  <a:pt x="2182283" y="1128183"/>
                  <a:pt x="4864100" y="901700"/>
                  <a:pt x="4864100" y="901700"/>
                </a:cubicBezTo>
              </a:path>
            </a:pathLst>
          </a:custGeom>
          <a:noFill/>
          <a:ln w="127000">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9710" name="Freeform 15"/>
          <p:cNvSpPr>
            <a:spLocks noChangeArrowheads="1"/>
          </p:cNvSpPr>
          <p:nvPr/>
        </p:nvSpPr>
        <p:spPr bwMode="auto">
          <a:xfrm>
            <a:off x="2336800" y="3240088"/>
            <a:ext cx="4813300" cy="1027112"/>
          </a:xfrm>
          <a:custGeom>
            <a:avLst/>
            <a:gdLst>
              <a:gd name="T0" fmla="*/ 0 w 4813300"/>
              <a:gd name="T1" fmla="*/ 902630 h 1026583"/>
              <a:gd name="T2" fmla="*/ 3505200 w 4813300"/>
              <a:gd name="T3" fmla="*/ 877204 h 1026583"/>
              <a:gd name="T4" fmla="*/ 4813300 w 4813300"/>
              <a:gd name="T5" fmla="*/ 0 h 1026583"/>
              <a:gd name="T6" fmla="*/ 4813300 w 4813300"/>
              <a:gd name="T7" fmla="*/ 0 h 1026583"/>
              <a:gd name="T8" fmla="*/ 4813300 w 4813300"/>
              <a:gd name="T9" fmla="*/ 0 h 1026583"/>
              <a:gd name="T10" fmla="*/ 4813300 w 4813300"/>
              <a:gd name="T11" fmla="*/ 0 h 1026583"/>
              <a:gd name="T12" fmla="*/ 4813300 w 4813300"/>
              <a:gd name="T13" fmla="*/ 0 h 1026583"/>
              <a:gd name="T14" fmla="*/ 0 60000 65536"/>
              <a:gd name="T15" fmla="*/ 0 60000 65536"/>
              <a:gd name="T16" fmla="*/ 0 60000 65536"/>
              <a:gd name="T17" fmla="*/ 0 60000 65536"/>
              <a:gd name="T18" fmla="*/ 0 60000 65536"/>
              <a:gd name="T19" fmla="*/ 0 60000 65536"/>
              <a:gd name="T20" fmla="*/ 0 60000 65536"/>
              <a:gd name="T21" fmla="*/ 0 w 4813300"/>
              <a:gd name="T22" fmla="*/ 0 h 1026583"/>
              <a:gd name="T23" fmla="*/ 4813300 w 4813300"/>
              <a:gd name="T24" fmla="*/ 1026583 h 1026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13300" h="1026583">
                <a:moveTo>
                  <a:pt x="0" y="901700"/>
                </a:moveTo>
                <a:cubicBezTo>
                  <a:pt x="1351491" y="964141"/>
                  <a:pt x="2702983" y="1026583"/>
                  <a:pt x="3505200" y="876300"/>
                </a:cubicBezTo>
                <a:cubicBezTo>
                  <a:pt x="4307417" y="726017"/>
                  <a:pt x="4813300" y="0"/>
                  <a:pt x="4813300" y="0"/>
                </a:cubicBezTo>
              </a:path>
            </a:pathLst>
          </a:custGeom>
          <a:noFill/>
          <a:ln w="127000">
            <a:solidFill>
              <a:srgbClr val="00FF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19" name="Title 1"/>
          <p:cNvSpPr txBox="1">
            <a:spLocks/>
          </p:cNvSpPr>
          <p:nvPr/>
        </p:nvSpPr>
        <p:spPr bwMode="auto">
          <a:xfrm>
            <a:off x="3956365" y="4343400"/>
            <a:ext cx="1860550" cy="992187"/>
          </a:xfrm>
          <a:prstGeom prst="rect">
            <a:avLst/>
          </a:prstGeom>
          <a:noFill/>
          <a:ln w="9525">
            <a:noFill/>
            <a:miter lim="800000"/>
            <a:headEnd/>
            <a:tailEnd/>
          </a:ln>
        </p:spPr>
        <p:txBody>
          <a:bodyPr anchor="ctr"/>
          <a:lstStyle/>
          <a:p>
            <a:pPr eaLnBrk="1" hangingPunct="1">
              <a:defRPr/>
            </a:pPr>
            <a:r>
              <a:rPr lang="en-US" sz="3200" kern="0" dirty="0">
                <a:solidFill>
                  <a:srgbClr val="000000"/>
                </a:solidFill>
                <a:latin typeface="Calibri"/>
                <a:ea typeface="Calibri"/>
                <a:cs typeface="Calibri"/>
              </a:rPr>
              <a:t>Not fair</a:t>
            </a:r>
          </a:p>
        </p:txBody>
      </p:sp>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ibri"/>
                <a:ea typeface="Calibri"/>
                <a:cs typeface="Calibri"/>
              </a:rPr>
              <a:t>How about mapping each </a:t>
            </a:r>
            <a:br>
              <a:rPr lang="en-US" sz="4000" b="1" dirty="0" smtClean="0">
                <a:latin typeface="Calibri"/>
                <a:ea typeface="Calibri"/>
                <a:cs typeface="Calibri"/>
              </a:rPr>
            </a:br>
            <a:r>
              <a:rPr lang="en-US" sz="4000" b="1" dirty="0" smtClean="0">
                <a:latin typeface="Calibri"/>
                <a:ea typeface="Calibri"/>
                <a:cs typeface="Calibri"/>
              </a:rPr>
              <a:t>flow to a different path?</a:t>
            </a:r>
            <a:endParaRPr lang="en-US" sz="1900" dirty="0">
              <a:latin typeface="Calibri"/>
              <a:ea typeface="Calibri"/>
              <a:cs typeface="Calibri"/>
            </a:endParaRPr>
          </a:p>
        </p:txBody>
      </p:sp>
      <p:sp>
        <p:nvSpPr>
          <p:cNvPr id="5" name="Slide Number Placeholder 4"/>
          <p:cNvSpPr>
            <a:spLocks noGrp="1"/>
          </p:cNvSpPr>
          <p:nvPr>
            <p:ph type="sldNum" sz="quarter" idx="12"/>
          </p:nvPr>
        </p:nvSpPr>
        <p:spPr/>
        <p:txBody>
          <a:bodyPr/>
          <a:lstStyle/>
          <a:p>
            <a:fld id="{7E36F65A-AA6A-2742-B31A-5123DCD351C6}" type="slidenum">
              <a:rPr lang="en-US" smtClean="0"/>
              <a:t>31</a:t>
            </a:fld>
            <a:endParaRPr lang="en-US"/>
          </a:p>
        </p:txBody>
      </p:sp>
    </p:spTree>
    <p:extLst>
      <p:ext uri="{BB962C8B-B14F-4D97-AF65-F5344CB8AC3E}">
        <p14:creationId xmlns:p14="http://schemas.microsoft.com/office/powerpoint/2010/main" val="7430541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12954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 name="Rectangle 2"/>
          <p:cNvSpPr>
            <a:spLocks noChangeArrowheads="1"/>
          </p:cNvSpPr>
          <p:nvPr/>
        </p:nvSpPr>
        <p:spPr bwMode="auto">
          <a:xfrm>
            <a:off x="1544638" y="3171825"/>
            <a:ext cx="817562" cy="255588"/>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 name="Rectangle 3"/>
          <p:cNvSpPr>
            <a:spLocks noChangeArrowheads="1"/>
          </p:cNvSpPr>
          <p:nvPr/>
        </p:nvSpPr>
        <p:spPr bwMode="auto">
          <a:xfrm>
            <a:off x="15446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0725" name="Can 12"/>
          <p:cNvSpPr>
            <a:spLocks noChangeArrowheads="1"/>
          </p:cNvSpPr>
          <p:nvPr/>
        </p:nvSpPr>
        <p:spPr bwMode="auto">
          <a:xfrm rot="5400000">
            <a:off x="4572000" y="21336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30726" name="Can 13"/>
          <p:cNvSpPr>
            <a:spLocks noChangeArrowheads="1"/>
          </p:cNvSpPr>
          <p:nvPr/>
        </p:nvSpPr>
        <p:spPr bwMode="auto">
          <a:xfrm rot="5400000">
            <a:off x="4572000" y="32004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15" name="Rectangle 14"/>
          <p:cNvSpPr>
            <a:spLocks noChangeArrowheads="1"/>
          </p:cNvSpPr>
          <p:nvPr/>
        </p:nvSpPr>
        <p:spPr bwMode="auto">
          <a:xfrm>
            <a:off x="1544638" y="4087813"/>
            <a:ext cx="817562" cy="255587"/>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 name="Rounded Rectangle 19"/>
          <p:cNvSpPr>
            <a:spLocks noChangeArrowheads="1"/>
          </p:cNvSpPr>
          <p:nvPr/>
        </p:nvSpPr>
        <p:spPr bwMode="auto">
          <a:xfrm>
            <a:off x="69342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 name="Rectangle 20"/>
          <p:cNvSpPr>
            <a:spLocks noChangeArrowheads="1"/>
          </p:cNvSpPr>
          <p:nvPr/>
        </p:nvSpPr>
        <p:spPr bwMode="auto">
          <a:xfrm>
            <a:off x="7183438" y="3171825"/>
            <a:ext cx="817562" cy="255588"/>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2" name="Rectangle 21"/>
          <p:cNvSpPr>
            <a:spLocks noChangeArrowheads="1"/>
          </p:cNvSpPr>
          <p:nvPr/>
        </p:nvSpPr>
        <p:spPr bwMode="auto">
          <a:xfrm>
            <a:off x="71834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 name="Rectangle 22"/>
          <p:cNvSpPr>
            <a:spLocks noChangeArrowheads="1"/>
          </p:cNvSpPr>
          <p:nvPr/>
        </p:nvSpPr>
        <p:spPr bwMode="auto">
          <a:xfrm>
            <a:off x="7183438" y="4087813"/>
            <a:ext cx="817562" cy="255587"/>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0732" name="Freeform 16"/>
          <p:cNvSpPr>
            <a:spLocks noChangeArrowheads="1"/>
          </p:cNvSpPr>
          <p:nvPr/>
        </p:nvSpPr>
        <p:spPr bwMode="auto">
          <a:xfrm>
            <a:off x="2311400" y="3124200"/>
            <a:ext cx="4864100" cy="620713"/>
          </a:xfrm>
          <a:custGeom>
            <a:avLst/>
            <a:gdLst>
              <a:gd name="T0" fmla="*/ 0 w 4864100"/>
              <a:gd name="T1" fmla="*/ 621243 h 620183"/>
              <a:gd name="T2" fmla="*/ 1384300 w 4864100"/>
              <a:gd name="T3" fmla="*/ 137819 h 620183"/>
              <a:gd name="T4" fmla="*/ 1397000 w 4864100"/>
              <a:gd name="T5" fmla="*/ 137819 h 620183"/>
              <a:gd name="T6" fmla="*/ 3556000 w 4864100"/>
              <a:gd name="T7" fmla="*/ 74209 h 620183"/>
              <a:gd name="T8" fmla="*/ 4864100 w 4864100"/>
              <a:gd name="T9" fmla="*/ 58307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30733" name="Freeform 17"/>
          <p:cNvSpPr>
            <a:spLocks noChangeArrowheads="1"/>
          </p:cNvSpPr>
          <p:nvPr/>
        </p:nvSpPr>
        <p:spPr bwMode="auto">
          <a:xfrm>
            <a:off x="2336800" y="3314700"/>
            <a:ext cx="4864100" cy="1128713"/>
          </a:xfrm>
          <a:custGeom>
            <a:avLst/>
            <a:gdLst>
              <a:gd name="T0" fmla="*/ 0 w 4864100"/>
              <a:gd name="T1" fmla="*/ 0 h 1128183"/>
              <a:gd name="T2" fmla="*/ 1371600 w 4864100"/>
              <a:gd name="T3" fmla="*/ 978819 h 1128183"/>
              <a:gd name="T4" fmla="*/ 4864100 w 4864100"/>
              <a:gd name="T5" fmla="*/ 902548 h 1128183"/>
              <a:gd name="T6" fmla="*/ 0 60000 65536"/>
              <a:gd name="T7" fmla="*/ 0 60000 65536"/>
              <a:gd name="T8" fmla="*/ 0 60000 65536"/>
              <a:gd name="T9" fmla="*/ 0 w 4864100"/>
              <a:gd name="T10" fmla="*/ 0 h 1128183"/>
              <a:gd name="T11" fmla="*/ 4864100 w 4864100"/>
              <a:gd name="T12" fmla="*/ 1128183 h 1128183"/>
            </a:gdLst>
            <a:ahLst/>
            <a:cxnLst>
              <a:cxn ang="T6">
                <a:pos x="T0" y="T1"/>
              </a:cxn>
              <a:cxn ang="T7">
                <a:pos x="T2" y="T3"/>
              </a:cxn>
              <a:cxn ang="T8">
                <a:pos x="T4" y="T5"/>
              </a:cxn>
            </a:cxnLst>
            <a:rect l="T9" t="T10" r="T11" b="T12"/>
            <a:pathLst>
              <a:path w="4864100" h="1128183">
                <a:moveTo>
                  <a:pt x="0" y="0"/>
                </a:moveTo>
                <a:cubicBezTo>
                  <a:pt x="280458" y="413808"/>
                  <a:pt x="560917" y="827617"/>
                  <a:pt x="1371600" y="977900"/>
                </a:cubicBezTo>
                <a:cubicBezTo>
                  <a:pt x="2182283" y="1128183"/>
                  <a:pt x="4864100" y="901700"/>
                  <a:pt x="4864100" y="901700"/>
                </a:cubicBezTo>
              </a:path>
            </a:pathLst>
          </a:custGeom>
          <a:noFill/>
          <a:ln w="127000">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30734" name="Freeform 18"/>
          <p:cNvSpPr>
            <a:spLocks noChangeArrowheads="1"/>
          </p:cNvSpPr>
          <p:nvPr/>
        </p:nvSpPr>
        <p:spPr bwMode="auto">
          <a:xfrm>
            <a:off x="2349500" y="3227388"/>
            <a:ext cx="4813300" cy="989012"/>
          </a:xfrm>
          <a:custGeom>
            <a:avLst/>
            <a:gdLst>
              <a:gd name="T0" fmla="*/ 0 w 4813300"/>
              <a:gd name="T1" fmla="*/ 989541 h 988483"/>
              <a:gd name="T2" fmla="*/ 1333500 w 4813300"/>
              <a:gd name="T3" fmla="*/ 150443 h 988483"/>
              <a:gd name="T4" fmla="*/ 3505200 w 4813300"/>
              <a:gd name="T5" fmla="*/ 86875 h 988483"/>
              <a:gd name="T6" fmla="*/ 4813300 w 4813300"/>
              <a:gd name="T7" fmla="*/ 137731 h 988483"/>
              <a:gd name="T8" fmla="*/ 0 60000 65536"/>
              <a:gd name="T9" fmla="*/ 0 60000 65536"/>
              <a:gd name="T10" fmla="*/ 0 60000 65536"/>
              <a:gd name="T11" fmla="*/ 0 60000 65536"/>
              <a:gd name="T12" fmla="*/ 0 w 4813300"/>
              <a:gd name="T13" fmla="*/ 0 h 988483"/>
              <a:gd name="T14" fmla="*/ 4813300 w 4813300"/>
              <a:gd name="T15" fmla="*/ 988483 h 988483"/>
            </a:gdLst>
            <a:ahLst/>
            <a:cxnLst>
              <a:cxn ang="T8">
                <a:pos x="T0" y="T1"/>
              </a:cxn>
              <a:cxn ang="T9">
                <a:pos x="T2" y="T3"/>
              </a:cxn>
              <a:cxn ang="T10">
                <a:pos x="T4" y="T5"/>
              </a:cxn>
              <a:cxn ang="T11">
                <a:pos x="T6" y="T7"/>
              </a:cxn>
            </a:cxnLst>
            <a:rect l="T12" t="T13" r="T14" b="T15"/>
            <a:pathLst>
              <a:path w="4813300" h="988483">
                <a:moveTo>
                  <a:pt x="0" y="988483"/>
                </a:moveTo>
                <a:cubicBezTo>
                  <a:pt x="374650" y="644524"/>
                  <a:pt x="749300" y="300566"/>
                  <a:pt x="1333500" y="150283"/>
                </a:cubicBezTo>
                <a:cubicBezTo>
                  <a:pt x="1917700" y="0"/>
                  <a:pt x="2925233" y="88900"/>
                  <a:pt x="3505200" y="86783"/>
                </a:cubicBezTo>
                <a:cubicBezTo>
                  <a:pt x="4085167" y="84666"/>
                  <a:pt x="4449233" y="111124"/>
                  <a:pt x="4813300" y="137583"/>
                </a:cubicBezTo>
              </a:path>
            </a:pathLst>
          </a:custGeom>
          <a:noFill/>
          <a:ln w="127000">
            <a:solidFill>
              <a:srgbClr val="00FF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27" name="Title 1"/>
          <p:cNvSpPr txBox="1">
            <a:spLocks/>
          </p:cNvSpPr>
          <p:nvPr/>
        </p:nvSpPr>
        <p:spPr bwMode="auto">
          <a:xfrm>
            <a:off x="4038600" y="2031317"/>
            <a:ext cx="1860550" cy="992187"/>
          </a:xfrm>
          <a:prstGeom prst="rect">
            <a:avLst/>
          </a:prstGeom>
          <a:noFill/>
          <a:ln w="9525">
            <a:noFill/>
            <a:miter lim="800000"/>
            <a:headEnd/>
            <a:tailEnd/>
          </a:ln>
        </p:spPr>
        <p:txBody>
          <a:bodyPr anchor="ctr"/>
          <a:lstStyle/>
          <a:p>
            <a:pPr eaLnBrk="1" hangingPunct="1">
              <a:defRPr/>
            </a:pPr>
            <a:r>
              <a:rPr lang="en-US" sz="3200" kern="0" dirty="0">
                <a:solidFill>
                  <a:srgbClr val="000000"/>
                </a:solidFill>
                <a:latin typeface="Calibri"/>
                <a:ea typeface="Calibri"/>
                <a:cs typeface="Calibri"/>
              </a:rPr>
              <a:t>Not fair</a:t>
            </a:r>
          </a:p>
        </p:txBody>
      </p:sp>
      <p:sp>
        <p:nvSpPr>
          <p:cNvPr id="19" name="Title 1"/>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ibri"/>
                <a:ea typeface="Calibri"/>
                <a:cs typeface="Calibri"/>
              </a:rPr>
              <a:t>How about mapping each </a:t>
            </a:r>
            <a:br>
              <a:rPr lang="en-US" sz="4000" b="1" dirty="0" smtClean="0">
                <a:latin typeface="Calibri"/>
                <a:ea typeface="Calibri"/>
                <a:cs typeface="Calibri"/>
              </a:rPr>
            </a:br>
            <a:r>
              <a:rPr lang="en-US" sz="4000" b="1" dirty="0" smtClean="0">
                <a:latin typeface="Calibri"/>
                <a:ea typeface="Calibri"/>
                <a:cs typeface="Calibri"/>
              </a:rPr>
              <a:t>flow to a different path?</a:t>
            </a:r>
            <a:endParaRPr lang="en-US" sz="1900" dirty="0">
              <a:latin typeface="Calibri"/>
              <a:ea typeface="Calibri"/>
              <a:cs typeface="Calibri"/>
            </a:endParaRPr>
          </a:p>
        </p:txBody>
      </p:sp>
      <p:sp>
        <p:nvSpPr>
          <p:cNvPr id="24" name="TextBox 23"/>
          <p:cNvSpPr txBox="1"/>
          <p:nvPr/>
        </p:nvSpPr>
        <p:spPr>
          <a:xfrm>
            <a:off x="822348" y="5200443"/>
            <a:ext cx="7572068"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b="1" dirty="0" smtClean="0">
                <a:latin typeface="Calibri"/>
                <a:ea typeface="Calibri"/>
                <a:cs typeface="Calibri"/>
              </a:rPr>
              <a:t>Mapping each flow to a path </a:t>
            </a:r>
            <a:br>
              <a:rPr lang="en-US" sz="3600" b="1" dirty="0" smtClean="0">
                <a:latin typeface="Calibri"/>
                <a:ea typeface="Calibri"/>
                <a:cs typeface="Calibri"/>
              </a:rPr>
            </a:br>
            <a:r>
              <a:rPr lang="en-US" sz="3600" b="1" dirty="0" smtClean="0">
                <a:latin typeface="Calibri"/>
                <a:ea typeface="Calibri"/>
                <a:cs typeface="Calibri"/>
              </a:rPr>
              <a:t>is the wrong approach!</a:t>
            </a:r>
            <a:endParaRPr lang="en-US" sz="3600" b="1" dirty="0">
              <a:latin typeface="Calibri"/>
              <a:ea typeface="Calibri"/>
              <a:cs typeface="Calibri"/>
            </a:endParaRPr>
          </a:p>
        </p:txBody>
      </p:sp>
      <p:sp>
        <p:nvSpPr>
          <p:cNvPr id="5" name="Slide Number Placeholder 4"/>
          <p:cNvSpPr>
            <a:spLocks noGrp="1"/>
          </p:cNvSpPr>
          <p:nvPr>
            <p:ph type="sldNum" sz="quarter" idx="12"/>
          </p:nvPr>
        </p:nvSpPr>
        <p:spPr/>
        <p:txBody>
          <a:bodyPr/>
          <a:lstStyle/>
          <a:p>
            <a:fld id="{7E36F65A-AA6A-2742-B31A-5123DCD351C6}" type="slidenum">
              <a:rPr lang="en-US" smtClean="0"/>
              <a:t>32</a:t>
            </a:fld>
            <a:endParaRPr lang="en-US"/>
          </a:p>
        </p:txBody>
      </p:sp>
    </p:spTree>
    <p:extLst>
      <p:ext uri="{BB962C8B-B14F-4D97-AF65-F5344CB8AC3E}">
        <p14:creationId xmlns:p14="http://schemas.microsoft.com/office/powerpoint/2010/main" val="4037190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12954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 name="Rectangle 2"/>
          <p:cNvSpPr>
            <a:spLocks noChangeArrowheads="1"/>
          </p:cNvSpPr>
          <p:nvPr/>
        </p:nvSpPr>
        <p:spPr bwMode="auto">
          <a:xfrm>
            <a:off x="1544638" y="3171825"/>
            <a:ext cx="817562" cy="255588"/>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 name="Rectangle 3"/>
          <p:cNvSpPr>
            <a:spLocks noChangeArrowheads="1"/>
          </p:cNvSpPr>
          <p:nvPr/>
        </p:nvSpPr>
        <p:spPr bwMode="auto">
          <a:xfrm>
            <a:off x="15446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4821" name="Can 13"/>
          <p:cNvSpPr>
            <a:spLocks noChangeArrowheads="1"/>
          </p:cNvSpPr>
          <p:nvPr/>
        </p:nvSpPr>
        <p:spPr bwMode="auto">
          <a:xfrm rot="5400000">
            <a:off x="4038600" y="2667000"/>
            <a:ext cx="1600200" cy="2209800"/>
          </a:xfrm>
          <a:prstGeom prst="can">
            <a:avLst>
              <a:gd name="adj" fmla="val 10894"/>
            </a:avLst>
          </a:prstGeom>
          <a:solidFill>
            <a:srgbClr val="3366FF"/>
          </a:solidFill>
          <a:ln w="38100">
            <a:solidFill>
              <a:schemeClr val="tx1"/>
            </a:solidFill>
            <a:round/>
            <a:headEnd/>
            <a:tailEnd/>
          </a:ln>
        </p:spPr>
        <p:txBody>
          <a:bodyPr anchor="ctr"/>
          <a:lstStyle/>
          <a:p>
            <a:pPr algn="ctr"/>
            <a:endParaRPr lang="en-US"/>
          </a:p>
        </p:txBody>
      </p:sp>
      <p:sp>
        <p:nvSpPr>
          <p:cNvPr id="15" name="Rectangle 14"/>
          <p:cNvSpPr>
            <a:spLocks noChangeArrowheads="1"/>
          </p:cNvSpPr>
          <p:nvPr/>
        </p:nvSpPr>
        <p:spPr bwMode="auto">
          <a:xfrm>
            <a:off x="1544638" y="4087813"/>
            <a:ext cx="817562" cy="255587"/>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 name="Rounded Rectangle 19"/>
          <p:cNvSpPr>
            <a:spLocks noChangeArrowheads="1"/>
          </p:cNvSpPr>
          <p:nvPr/>
        </p:nvSpPr>
        <p:spPr bwMode="auto">
          <a:xfrm>
            <a:off x="6934200" y="2971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 name="Rectangle 20"/>
          <p:cNvSpPr>
            <a:spLocks noChangeArrowheads="1"/>
          </p:cNvSpPr>
          <p:nvPr/>
        </p:nvSpPr>
        <p:spPr bwMode="auto">
          <a:xfrm>
            <a:off x="7183438" y="3171825"/>
            <a:ext cx="817562" cy="255588"/>
          </a:xfrm>
          <a:prstGeom prst="rect">
            <a:avLst/>
          </a:prstGeom>
          <a:solidFill>
            <a:srgbClr val="00FF00"/>
          </a:solidFill>
          <a:ln w="9525">
            <a:solidFill>
              <a:srgbClr val="00FF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2" name="Rectangle 21"/>
          <p:cNvSpPr>
            <a:spLocks noChangeArrowheads="1"/>
          </p:cNvSpPr>
          <p:nvPr/>
        </p:nvSpPr>
        <p:spPr bwMode="auto">
          <a:xfrm>
            <a:off x="7183438" y="3630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 name="Rectangle 22"/>
          <p:cNvSpPr>
            <a:spLocks noChangeArrowheads="1"/>
          </p:cNvSpPr>
          <p:nvPr/>
        </p:nvSpPr>
        <p:spPr bwMode="auto">
          <a:xfrm>
            <a:off x="7183438" y="4087813"/>
            <a:ext cx="817562" cy="255587"/>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34827" name="Freeform 16"/>
          <p:cNvSpPr>
            <a:spLocks noChangeArrowheads="1"/>
          </p:cNvSpPr>
          <p:nvPr/>
        </p:nvSpPr>
        <p:spPr bwMode="auto">
          <a:xfrm>
            <a:off x="2311400" y="3124200"/>
            <a:ext cx="4864100" cy="620713"/>
          </a:xfrm>
          <a:custGeom>
            <a:avLst/>
            <a:gdLst>
              <a:gd name="T0" fmla="*/ 0 w 4864100"/>
              <a:gd name="T1" fmla="*/ 621243 h 620183"/>
              <a:gd name="T2" fmla="*/ 1384300 w 4864100"/>
              <a:gd name="T3" fmla="*/ 137819 h 620183"/>
              <a:gd name="T4" fmla="*/ 1397000 w 4864100"/>
              <a:gd name="T5" fmla="*/ 137819 h 620183"/>
              <a:gd name="T6" fmla="*/ 3556000 w 4864100"/>
              <a:gd name="T7" fmla="*/ 74209 h 620183"/>
              <a:gd name="T8" fmla="*/ 4864100 w 4864100"/>
              <a:gd name="T9" fmla="*/ 58307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34828" name="Freeform 17"/>
          <p:cNvSpPr>
            <a:spLocks noChangeArrowheads="1"/>
          </p:cNvSpPr>
          <p:nvPr/>
        </p:nvSpPr>
        <p:spPr bwMode="auto">
          <a:xfrm>
            <a:off x="2336800" y="3314700"/>
            <a:ext cx="4864100" cy="1128713"/>
          </a:xfrm>
          <a:custGeom>
            <a:avLst/>
            <a:gdLst>
              <a:gd name="T0" fmla="*/ 0 w 4864100"/>
              <a:gd name="T1" fmla="*/ 0 h 1128183"/>
              <a:gd name="T2" fmla="*/ 1371600 w 4864100"/>
              <a:gd name="T3" fmla="*/ 978819 h 1128183"/>
              <a:gd name="T4" fmla="*/ 4864100 w 4864100"/>
              <a:gd name="T5" fmla="*/ 902548 h 1128183"/>
              <a:gd name="T6" fmla="*/ 0 60000 65536"/>
              <a:gd name="T7" fmla="*/ 0 60000 65536"/>
              <a:gd name="T8" fmla="*/ 0 60000 65536"/>
              <a:gd name="T9" fmla="*/ 0 w 4864100"/>
              <a:gd name="T10" fmla="*/ 0 h 1128183"/>
              <a:gd name="T11" fmla="*/ 4864100 w 4864100"/>
              <a:gd name="T12" fmla="*/ 1128183 h 1128183"/>
            </a:gdLst>
            <a:ahLst/>
            <a:cxnLst>
              <a:cxn ang="T6">
                <a:pos x="T0" y="T1"/>
              </a:cxn>
              <a:cxn ang="T7">
                <a:pos x="T2" y="T3"/>
              </a:cxn>
              <a:cxn ang="T8">
                <a:pos x="T4" y="T5"/>
              </a:cxn>
            </a:cxnLst>
            <a:rect l="T9" t="T10" r="T11" b="T12"/>
            <a:pathLst>
              <a:path w="4864100" h="1128183">
                <a:moveTo>
                  <a:pt x="0" y="0"/>
                </a:moveTo>
                <a:cubicBezTo>
                  <a:pt x="280458" y="413808"/>
                  <a:pt x="560917" y="827617"/>
                  <a:pt x="1371600" y="977900"/>
                </a:cubicBezTo>
                <a:cubicBezTo>
                  <a:pt x="2182283" y="1128183"/>
                  <a:pt x="4864100" y="901700"/>
                  <a:pt x="4864100" y="901700"/>
                </a:cubicBezTo>
              </a:path>
            </a:pathLst>
          </a:custGeom>
          <a:noFill/>
          <a:ln w="127000">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cxnSp>
        <p:nvCxnSpPr>
          <p:cNvPr id="34830" name="Straight Arrow Connector 40"/>
          <p:cNvCxnSpPr>
            <a:cxnSpLocks noChangeShapeType="1"/>
          </p:cNvCxnSpPr>
          <p:nvPr/>
        </p:nvCxnSpPr>
        <p:spPr bwMode="auto">
          <a:xfrm flipV="1">
            <a:off x="2362200" y="3276600"/>
            <a:ext cx="4821238" cy="915988"/>
          </a:xfrm>
          <a:prstGeom prst="straightConnector1">
            <a:avLst/>
          </a:prstGeom>
          <a:noFill/>
          <a:ln w="127000">
            <a:solidFill>
              <a:srgbClr val="00FF00"/>
            </a:solidFill>
            <a:round/>
            <a:headEnd/>
            <a:tailEnd type="triangle" w="sm" len="sm"/>
          </a:ln>
          <a:extLst>
            <a:ext uri="{909E8E84-426E-40dd-AFC4-6F175D3DCCD1}">
              <a14:hiddenFill xmlns:a14="http://schemas.microsoft.com/office/drawing/2010/main">
                <a:noFill/>
              </a14:hiddenFill>
            </a:ext>
          </a:extLst>
        </p:spPr>
      </p:cxnSp>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alibri"/>
                <a:ea typeface="Calibri"/>
                <a:cs typeface="Calibri"/>
              </a:rPr>
              <a:t>Instead, </a:t>
            </a:r>
            <a:r>
              <a:rPr lang="en-US" sz="4000" b="1" u="sng" dirty="0" smtClean="0">
                <a:latin typeface="Calibri"/>
                <a:ea typeface="Calibri"/>
                <a:cs typeface="Calibri"/>
              </a:rPr>
              <a:t>pool</a:t>
            </a:r>
            <a:r>
              <a:rPr lang="en-US" sz="4000" b="1" dirty="0" smtClean="0">
                <a:latin typeface="Calibri"/>
                <a:ea typeface="Calibri"/>
                <a:cs typeface="Calibri"/>
              </a:rPr>
              <a:t> capacity from links</a:t>
            </a:r>
            <a:endParaRPr lang="en-US" sz="1900" dirty="0">
              <a:latin typeface="Calibri"/>
              <a:ea typeface="Calibri"/>
              <a:cs typeface="Calibri"/>
            </a:endParaRPr>
          </a:p>
        </p:txBody>
      </p:sp>
      <p:sp>
        <p:nvSpPr>
          <p:cNvPr id="5" name="Slide Number Placeholder 4"/>
          <p:cNvSpPr>
            <a:spLocks noGrp="1"/>
          </p:cNvSpPr>
          <p:nvPr>
            <p:ph type="sldNum" sz="quarter" idx="12"/>
          </p:nvPr>
        </p:nvSpPr>
        <p:spPr/>
        <p:txBody>
          <a:bodyPr/>
          <a:lstStyle/>
          <a:p>
            <a:fld id="{7E36F65A-AA6A-2742-B31A-5123DCD351C6}" type="slidenum">
              <a:rPr lang="en-US" smtClean="0"/>
              <a:t>33</a:t>
            </a:fld>
            <a:endParaRPr lang="en-US"/>
          </a:p>
        </p:txBody>
      </p:sp>
    </p:spTree>
    <p:extLst>
      <p:ext uri="{BB962C8B-B14F-4D97-AF65-F5344CB8AC3E}">
        <p14:creationId xmlns:p14="http://schemas.microsoft.com/office/powerpoint/2010/main" val="35074143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330200" y="1676400"/>
            <a:ext cx="8489950" cy="3879850"/>
          </a:xfrm>
        </p:spPr>
        <p:txBody>
          <a:bodyPr/>
          <a:lstStyle/>
          <a:p>
            <a:pPr eaLnBrk="1" hangingPunct="1"/>
            <a:r>
              <a:rPr lang="en-US" dirty="0" smtClean="0">
                <a:latin typeface="Calibri"/>
                <a:ea typeface="Calibri"/>
                <a:cs typeface="Calibri"/>
              </a:rPr>
              <a:t>A </a:t>
            </a:r>
            <a:r>
              <a:rPr lang="en-US" dirty="0">
                <a:latin typeface="Calibri"/>
                <a:ea typeface="Calibri"/>
                <a:cs typeface="Calibri"/>
              </a:rPr>
              <a:t>drop in replacement for TCP</a:t>
            </a:r>
          </a:p>
          <a:p>
            <a:pPr eaLnBrk="1" hangingPunct="1"/>
            <a:r>
              <a:rPr lang="en-US" dirty="0" smtClean="0">
                <a:latin typeface="Calibri"/>
                <a:ea typeface="Calibri"/>
                <a:cs typeface="Calibri"/>
              </a:rPr>
              <a:t>Spreads </a:t>
            </a:r>
            <a:r>
              <a:rPr lang="en-US" dirty="0">
                <a:latin typeface="Calibri"/>
                <a:ea typeface="Calibri"/>
                <a:cs typeface="Calibri"/>
              </a:rPr>
              <a:t>application data over multiple </a:t>
            </a:r>
            <a:r>
              <a:rPr lang="en-US" dirty="0" smtClean="0">
                <a:latin typeface="Calibri"/>
                <a:ea typeface="Calibri"/>
                <a:cs typeface="Calibri"/>
              </a:rPr>
              <a:t>sub flows</a:t>
            </a:r>
            <a:endParaRPr lang="en-US" dirty="0">
              <a:latin typeface="Calibri"/>
              <a:ea typeface="Calibri"/>
              <a:cs typeface="Calibri"/>
            </a:endParaRPr>
          </a:p>
          <a:p>
            <a:pPr eaLnBrk="1" hangingPunct="1"/>
            <a:endParaRPr lang="en-US" dirty="0">
              <a:latin typeface="Gill Sans Light" charset="0"/>
              <a:ea typeface="ＭＳ Ｐゴシック" charset="0"/>
              <a:cs typeface="ＭＳ Ｐゴシック" charset="0"/>
            </a:endParaRPr>
          </a:p>
          <a:p>
            <a:pPr lvl="1" eaLnBrk="1" hangingPunct="1">
              <a:buFont typeface="Wingdings" charset="0"/>
              <a:buNone/>
            </a:pPr>
            <a:endParaRPr lang="en-US" dirty="0">
              <a:latin typeface="Gill Sans Light" charset="0"/>
              <a:ea typeface="ＭＳ Ｐゴシック" charset="0"/>
            </a:endParaRPr>
          </a:p>
          <a:p>
            <a:pPr lvl="1" eaLnBrk="1" hangingPunct="1"/>
            <a:endParaRPr lang="en-US" dirty="0">
              <a:latin typeface="Gill Sans Light" charset="0"/>
              <a:ea typeface="ＭＳ Ｐゴシック" charset="0"/>
            </a:endParaRPr>
          </a:p>
        </p:txBody>
      </p:sp>
      <p:sp>
        <p:nvSpPr>
          <p:cNvPr id="40963" name="Rectangle 2"/>
          <p:cNvSpPr>
            <a:spLocks noGrp="1" noChangeArrowheads="1"/>
          </p:cNvSpPr>
          <p:nvPr>
            <p:ph type="title"/>
          </p:nvPr>
        </p:nvSpPr>
        <p:spPr/>
        <p:txBody>
          <a:bodyPr>
            <a:normAutofit fontScale="90000"/>
          </a:bodyPr>
          <a:lstStyle/>
          <a:p>
            <a:pPr eaLnBrk="1" hangingPunct="1"/>
            <a:r>
              <a:rPr lang="en-US" b="1" dirty="0">
                <a:latin typeface="Calibri"/>
                <a:ea typeface="Calibri"/>
                <a:cs typeface="Calibri"/>
              </a:rPr>
              <a:t>Multipath TCP Primer</a:t>
            </a:r>
            <a:r>
              <a:rPr lang="en-US" dirty="0">
                <a:latin typeface="Calibri"/>
                <a:ea typeface="Calibri"/>
                <a:cs typeface="Calibri"/>
              </a:rPr>
              <a:t> </a:t>
            </a:r>
            <a:r>
              <a:rPr lang="en-US" dirty="0" smtClean="0">
                <a:latin typeface="Calibri"/>
                <a:ea typeface="Calibri"/>
                <a:cs typeface="Calibri"/>
              </a:rPr>
              <a:t/>
            </a:r>
            <a:br>
              <a:rPr lang="en-US" dirty="0" smtClean="0">
                <a:latin typeface="Calibri"/>
                <a:ea typeface="Calibri"/>
                <a:cs typeface="Calibri"/>
              </a:rPr>
            </a:br>
            <a:r>
              <a:rPr lang="en-US" sz="3600" dirty="0" smtClean="0">
                <a:latin typeface="Calibri"/>
                <a:ea typeface="Calibri"/>
                <a:cs typeface="Calibri"/>
              </a:rPr>
              <a:t>(IETF </a:t>
            </a:r>
            <a:r>
              <a:rPr lang="en-US" sz="3600" dirty="0">
                <a:latin typeface="Calibri"/>
                <a:ea typeface="Calibri"/>
                <a:cs typeface="Calibri"/>
              </a:rPr>
              <a:t>MPTCP </a:t>
            </a:r>
            <a:r>
              <a:rPr lang="en-US" sz="3600" dirty="0" smtClean="0">
                <a:latin typeface="Calibri"/>
                <a:ea typeface="Calibri"/>
                <a:cs typeface="Calibri"/>
              </a:rPr>
              <a:t>WG)</a:t>
            </a:r>
            <a:endParaRPr lang="en-US" sz="3600" dirty="0">
              <a:latin typeface="Calibri"/>
              <a:ea typeface="Calibri"/>
              <a:cs typeface="Calibri"/>
            </a:endParaRPr>
          </a:p>
        </p:txBody>
      </p:sp>
      <p:sp>
        <p:nvSpPr>
          <p:cNvPr id="5" name="Rounded Rectangle 4"/>
          <p:cNvSpPr>
            <a:spLocks noChangeArrowheads="1"/>
          </p:cNvSpPr>
          <p:nvPr/>
        </p:nvSpPr>
        <p:spPr bwMode="auto">
          <a:xfrm>
            <a:off x="1105927" y="3733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 name="Rectangle 5"/>
          <p:cNvSpPr>
            <a:spLocks noChangeArrowheads="1"/>
          </p:cNvSpPr>
          <p:nvPr/>
        </p:nvSpPr>
        <p:spPr bwMode="auto">
          <a:xfrm>
            <a:off x="1355165" y="3933825"/>
            <a:ext cx="817562" cy="255588"/>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 name="Rectangle 6"/>
          <p:cNvSpPr>
            <a:spLocks noChangeArrowheads="1"/>
          </p:cNvSpPr>
          <p:nvPr/>
        </p:nvSpPr>
        <p:spPr bwMode="auto">
          <a:xfrm>
            <a:off x="1355165" y="4392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40967" name="Can 7"/>
          <p:cNvSpPr>
            <a:spLocks noChangeArrowheads="1"/>
          </p:cNvSpPr>
          <p:nvPr/>
        </p:nvSpPr>
        <p:spPr bwMode="auto">
          <a:xfrm rot="5400000">
            <a:off x="4382527" y="28956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40968" name="Can 8"/>
          <p:cNvSpPr>
            <a:spLocks noChangeArrowheads="1"/>
          </p:cNvSpPr>
          <p:nvPr/>
        </p:nvSpPr>
        <p:spPr bwMode="auto">
          <a:xfrm rot="5400000">
            <a:off x="4382527" y="3962400"/>
            <a:ext cx="533400" cy="2209800"/>
          </a:xfrm>
          <a:prstGeom prst="can">
            <a:avLst>
              <a:gd name="adj" fmla="val 24991"/>
            </a:avLst>
          </a:prstGeom>
          <a:solidFill>
            <a:srgbClr val="3366FF"/>
          </a:solidFill>
          <a:ln w="38100">
            <a:solidFill>
              <a:schemeClr val="tx1"/>
            </a:solidFill>
            <a:round/>
            <a:headEnd/>
            <a:tailEnd/>
          </a:ln>
        </p:spPr>
        <p:txBody>
          <a:bodyPr anchor="ctr"/>
          <a:lstStyle/>
          <a:p>
            <a:pPr algn="ctr"/>
            <a:endParaRPr lang="en-US"/>
          </a:p>
        </p:txBody>
      </p:sp>
      <p:sp>
        <p:nvSpPr>
          <p:cNvPr id="10" name="Rectangle 9"/>
          <p:cNvSpPr>
            <a:spLocks noChangeArrowheads="1"/>
          </p:cNvSpPr>
          <p:nvPr/>
        </p:nvSpPr>
        <p:spPr bwMode="auto">
          <a:xfrm>
            <a:off x="1355165" y="4849813"/>
            <a:ext cx="817562" cy="255587"/>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 name="Rounded Rectangle 10"/>
          <p:cNvSpPr>
            <a:spLocks noChangeArrowheads="1"/>
          </p:cNvSpPr>
          <p:nvPr/>
        </p:nvSpPr>
        <p:spPr bwMode="auto">
          <a:xfrm>
            <a:off x="6744727" y="3733800"/>
            <a:ext cx="1295400" cy="1600200"/>
          </a:xfrm>
          <a:prstGeom prst="roundRect">
            <a:avLst>
              <a:gd name="adj" fmla="val 16667"/>
            </a:avLst>
          </a:prstGeom>
          <a:solidFill>
            <a:srgbClr val="A6A6A6"/>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 name="Rectangle 11"/>
          <p:cNvSpPr>
            <a:spLocks noChangeArrowheads="1"/>
          </p:cNvSpPr>
          <p:nvPr/>
        </p:nvSpPr>
        <p:spPr bwMode="auto">
          <a:xfrm>
            <a:off x="6993965" y="3933825"/>
            <a:ext cx="817562" cy="255588"/>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 name="Rectangle 12"/>
          <p:cNvSpPr>
            <a:spLocks noChangeArrowheads="1"/>
          </p:cNvSpPr>
          <p:nvPr/>
        </p:nvSpPr>
        <p:spPr bwMode="auto">
          <a:xfrm>
            <a:off x="6993965" y="4392613"/>
            <a:ext cx="817562" cy="255587"/>
          </a:xfrm>
          <a:prstGeom prst="rect">
            <a:avLst/>
          </a:prstGeom>
          <a:solidFill>
            <a:srgbClr val="FF0000"/>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 name="Rectangle 13"/>
          <p:cNvSpPr>
            <a:spLocks noChangeArrowheads="1"/>
          </p:cNvSpPr>
          <p:nvPr/>
        </p:nvSpPr>
        <p:spPr bwMode="auto">
          <a:xfrm>
            <a:off x="6993965" y="4849813"/>
            <a:ext cx="817562" cy="255587"/>
          </a:xfrm>
          <a:prstGeom prst="rect">
            <a:avLst/>
          </a:prstGeom>
          <a:solidFill>
            <a:schemeClr val="tx1"/>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5" name="Freeform 14"/>
          <p:cNvSpPr>
            <a:spLocks noChangeArrowheads="1"/>
          </p:cNvSpPr>
          <p:nvPr/>
        </p:nvSpPr>
        <p:spPr bwMode="auto">
          <a:xfrm>
            <a:off x="2121927" y="3886200"/>
            <a:ext cx="4864100" cy="620713"/>
          </a:xfrm>
          <a:custGeom>
            <a:avLst/>
            <a:gdLst>
              <a:gd name="T0" fmla="*/ 0 w 4864100"/>
              <a:gd name="T1" fmla="*/ 621243 h 620183"/>
              <a:gd name="T2" fmla="*/ 1384300 w 4864100"/>
              <a:gd name="T3" fmla="*/ 137819 h 620183"/>
              <a:gd name="T4" fmla="*/ 1397000 w 4864100"/>
              <a:gd name="T5" fmla="*/ 137819 h 620183"/>
              <a:gd name="T6" fmla="*/ 3556000 w 4864100"/>
              <a:gd name="T7" fmla="*/ 74209 h 620183"/>
              <a:gd name="T8" fmla="*/ 4864100 w 4864100"/>
              <a:gd name="T9" fmla="*/ 58307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grpSp>
        <p:nvGrpSpPr>
          <p:cNvPr id="2" name="Group 19"/>
          <p:cNvGrpSpPr>
            <a:grpSpLocks/>
          </p:cNvGrpSpPr>
          <p:nvPr/>
        </p:nvGrpSpPr>
        <p:grpSpPr bwMode="auto">
          <a:xfrm>
            <a:off x="2096527" y="3886200"/>
            <a:ext cx="4940300" cy="1219200"/>
            <a:chOff x="1447800" y="3886200"/>
            <a:chExt cx="4940300" cy="1219200"/>
          </a:xfrm>
        </p:grpSpPr>
        <p:sp>
          <p:nvSpPr>
            <p:cNvPr id="40976" name="Freeform 18"/>
            <p:cNvSpPr>
              <a:spLocks noChangeArrowheads="1"/>
            </p:cNvSpPr>
            <p:nvPr/>
          </p:nvSpPr>
          <p:spPr bwMode="auto">
            <a:xfrm>
              <a:off x="1447800" y="3886200"/>
              <a:ext cx="4864100" cy="620183"/>
            </a:xfrm>
            <a:custGeom>
              <a:avLst/>
              <a:gdLst>
                <a:gd name="T0" fmla="*/ 0 w 4864100"/>
                <a:gd name="T1" fmla="*/ 620183 h 620183"/>
                <a:gd name="T2" fmla="*/ 1384300 w 4864100"/>
                <a:gd name="T3" fmla="*/ 137583 h 620183"/>
                <a:gd name="T4" fmla="*/ 1397000 w 4864100"/>
                <a:gd name="T5" fmla="*/ 137583 h 620183"/>
                <a:gd name="T6" fmla="*/ 3556000 w 4864100"/>
                <a:gd name="T7" fmla="*/ 74083 h 620183"/>
                <a:gd name="T8" fmla="*/ 4864100 w 4864100"/>
                <a:gd name="T9" fmla="*/ 582083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prstDash val="sysDash"/>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sp>
          <p:nvSpPr>
            <p:cNvPr id="40977" name="Freeform 16"/>
            <p:cNvSpPr>
              <a:spLocks noChangeArrowheads="1"/>
            </p:cNvSpPr>
            <p:nvPr/>
          </p:nvSpPr>
          <p:spPr bwMode="auto">
            <a:xfrm flipV="1">
              <a:off x="1524000" y="4582583"/>
              <a:ext cx="4864100" cy="522817"/>
            </a:xfrm>
            <a:custGeom>
              <a:avLst/>
              <a:gdLst>
                <a:gd name="T0" fmla="*/ 0 w 4864100"/>
                <a:gd name="T1" fmla="*/ 371543 h 620183"/>
                <a:gd name="T2" fmla="*/ 1384300 w 4864100"/>
                <a:gd name="T3" fmla="*/ 82424 h 620183"/>
                <a:gd name="T4" fmla="*/ 1397000 w 4864100"/>
                <a:gd name="T5" fmla="*/ 82424 h 620183"/>
                <a:gd name="T6" fmla="*/ 3556000 w 4864100"/>
                <a:gd name="T7" fmla="*/ 44382 h 620183"/>
                <a:gd name="T8" fmla="*/ 4864100 w 4864100"/>
                <a:gd name="T9" fmla="*/ 348718 h 620183"/>
                <a:gd name="T10" fmla="*/ 0 60000 65536"/>
                <a:gd name="T11" fmla="*/ 0 60000 65536"/>
                <a:gd name="T12" fmla="*/ 0 60000 65536"/>
                <a:gd name="T13" fmla="*/ 0 60000 65536"/>
                <a:gd name="T14" fmla="*/ 0 60000 65536"/>
                <a:gd name="T15" fmla="*/ 0 w 4864100"/>
                <a:gd name="T16" fmla="*/ 0 h 620183"/>
                <a:gd name="T17" fmla="*/ 4864100 w 4864100"/>
                <a:gd name="T18" fmla="*/ 620183 h 620183"/>
              </a:gdLst>
              <a:ahLst/>
              <a:cxnLst>
                <a:cxn ang="T10">
                  <a:pos x="T0" y="T1"/>
                </a:cxn>
                <a:cxn ang="T11">
                  <a:pos x="T2" y="T3"/>
                </a:cxn>
                <a:cxn ang="T12">
                  <a:pos x="T4" y="T5"/>
                </a:cxn>
                <a:cxn ang="T13">
                  <a:pos x="T6" y="T7"/>
                </a:cxn>
                <a:cxn ang="T14">
                  <a:pos x="T8" y="T9"/>
                </a:cxn>
              </a:cxnLst>
              <a:rect l="T15" t="T16" r="T17" b="T18"/>
              <a:pathLst>
                <a:path w="4864100" h="620183">
                  <a:moveTo>
                    <a:pt x="0" y="620183"/>
                  </a:moveTo>
                  <a:lnTo>
                    <a:pt x="1384300" y="137583"/>
                  </a:lnTo>
                  <a:cubicBezTo>
                    <a:pt x="1617133" y="57150"/>
                    <a:pt x="1397000" y="137583"/>
                    <a:pt x="1397000" y="137583"/>
                  </a:cubicBezTo>
                  <a:cubicBezTo>
                    <a:pt x="1758950" y="127000"/>
                    <a:pt x="2978150" y="0"/>
                    <a:pt x="3556000" y="74083"/>
                  </a:cubicBezTo>
                  <a:cubicBezTo>
                    <a:pt x="4133850" y="148166"/>
                    <a:pt x="4864100" y="582083"/>
                    <a:pt x="4864100" y="582083"/>
                  </a:cubicBezTo>
                </a:path>
              </a:pathLst>
            </a:custGeom>
            <a:noFill/>
            <a:ln w="127000">
              <a:solidFill>
                <a:srgbClr val="FF0000"/>
              </a:solidFill>
              <a:prstDash val="sysDash"/>
              <a:round/>
              <a:headEnd/>
              <a:tailEnd type="triangle" w="sm" len="sm"/>
            </a:ln>
            <a:extLst>
              <a:ext uri="{909E8E84-426E-40dd-AFC4-6F175D3DCCD1}">
                <a14:hiddenFill xmlns:a14="http://schemas.microsoft.com/office/drawing/2010/main">
                  <a:solidFill>
                    <a:srgbClr val="FFFFFF"/>
                  </a:solidFill>
                </a14:hiddenFill>
              </a:ext>
            </a:extLst>
          </p:spPr>
          <p:txBody>
            <a:bodyPr anchor="ctr"/>
            <a:lstStyle/>
            <a:p>
              <a:pPr algn="ctr"/>
              <a:endParaRPr lang="en-US"/>
            </a:p>
          </p:txBody>
        </p:sp>
      </p:grpSp>
      <p:sp>
        <p:nvSpPr>
          <p:cNvPr id="18" name="Content Placeholder 2"/>
          <p:cNvSpPr txBox="1">
            <a:spLocks/>
          </p:cNvSpPr>
          <p:nvPr/>
        </p:nvSpPr>
        <p:spPr>
          <a:xfrm>
            <a:off x="1041968" y="5737650"/>
            <a:ext cx="7492118" cy="922775"/>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latin typeface="Calibri"/>
                <a:ea typeface="Calibri"/>
                <a:cs typeface="Calibri"/>
              </a:rPr>
              <a:t>- </a:t>
            </a:r>
            <a:r>
              <a:rPr lang="en-US" sz="2900" dirty="0" smtClean="0">
                <a:latin typeface="Calibri"/>
                <a:ea typeface="Calibri"/>
                <a:cs typeface="Calibri"/>
              </a:rPr>
              <a:t>For each ACK on sub-flow </a:t>
            </a:r>
            <a:r>
              <a:rPr lang="en-US" sz="2900" i="1" dirty="0" smtClean="0">
                <a:latin typeface="Calibri"/>
                <a:ea typeface="Calibri"/>
                <a:cs typeface="Calibri"/>
              </a:rPr>
              <a:t>r</a:t>
            </a:r>
            <a:r>
              <a:rPr lang="en-US" sz="2900" dirty="0" smtClean="0">
                <a:latin typeface="Calibri"/>
                <a:ea typeface="Calibri"/>
                <a:cs typeface="Calibri"/>
              </a:rPr>
              <a:t>, increase the window </a:t>
            </a:r>
            <a:r>
              <a:rPr lang="en-US" sz="2900" i="1" dirty="0" err="1" smtClean="0">
                <a:latin typeface="Calibri"/>
                <a:ea typeface="Calibri"/>
                <a:cs typeface="Calibri"/>
              </a:rPr>
              <a:t>w</a:t>
            </a:r>
            <a:r>
              <a:rPr lang="en-US" sz="2900" i="1" baseline="-25000" dirty="0" err="1" smtClean="0">
                <a:latin typeface="Calibri"/>
                <a:ea typeface="Calibri"/>
                <a:cs typeface="Calibri"/>
              </a:rPr>
              <a:t>r</a:t>
            </a:r>
            <a:r>
              <a:rPr lang="en-US" sz="2900" dirty="0" smtClean="0">
                <a:latin typeface="Calibri"/>
                <a:ea typeface="Calibri"/>
                <a:cs typeface="Calibri"/>
              </a:rPr>
              <a:t> by min(α/</a:t>
            </a:r>
            <a:r>
              <a:rPr lang="en-US" sz="2900" i="1" dirty="0" err="1" smtClean="0">
                <a:latin typeface="Calibri"/>
                <a:ea typeface="Calibri"/>
                <a:cs typeface="Calibri"/>
              </a:rPr>
              <a:t>w</a:t>
            </a:r>
            <a:r>
              <a:rPr lang="en-US" sz="2900" i="1" baseline="-25000" dirty="0" err="1" smtClean="0">
                <a:latin typeface="Calibri"/>
                <a:ea typeface="Calibri"/>
                <a:cs typeface="Calibri"/>
              </a:rPr>
              <a:t>total</a:t>
            </a:r>
            <a:r>
              <a:rPr lang="en-US" sz="2900" dirty="0" smtClean="0">
                <a:latin typeface="Calibri"/>
                <a:ea typeface="Calibri"/>
                <a:cs typeface="Calibri"/>
              </a:rPr>
              <a:t>, 1/</a:t>
            </a:r>
            <a:r>
              <a:rPr lang="en-US" sz="2900" i="1" dirty="0" err="1" smtClean="0">
                <a:latin typeface="Calibri"/>
                <a:ea typeface="Calibri"/>
                <a:cs typeface="Calibri"/>
              </a:rPr>
              <a:t>w</a:t>
            </a:r>
            <a:r>
              <a:rPr lang="en-US" sz="2900" i="1" baseline="-25000" dirty="0" err="1" smtClean="0">
                <a:latin typeface="Calibri"/>
                <a:ea typeface="Calibri"/>
                <a:cs typeface="Calibri"/>
              </a:rPr>
              <a:t>r</a:t>
            </a:r>
            <a:r>
              <a:rPr lang="en-US" sz="2900" dirty="0" smtClean="0">
                <a:latin typeface="Calibri"/>
                <a:ea typeface="Calibri"/>
                <a:cs typeface="Calibri"/>
              </a:rPr>
              <a:t>)</a:t>
            </a:r>
          </a:p>
          <a:p>
            <a:pPr marL="0" indent="0">
              <a:buNone/>
            </a:pPr>
            <a:r>
              <a:rPr lang="en-US" sz="2900" dirty="0" smtClean="0">
                <a:latin typeface="Calibri"/>
                <a:ea typeface="Calibri"/>
                <a:cs typeface="Calibri"/>
              </a:rPr>
              <a:t>- For each loss on sub-flow </a:t>
            </a:r>
            <a:r>
              <a:rPr lang="en-US" sz="2900" i="1" dirty="0" smtClean="0">
                <a:latin typeface="Calibri"/>
                <a:ea typeface="Calibri"/>
                <a:cs typeface="Calibri"/>
              </a:rPr>
              <a:t>r</a:t>
            </a:r>
            <a:r>
              <a:rPr lang="en-US" sz="2900" dirty="0" smtClean="0">
                <a:latin typeface="Calibri"/>
                <a:ea typeface="Calibri"/>
                <a:cs typeface="Calibri"/>
              </a:rPr>
              <a:t>, decrease the window </a:t>
            </a:r>
            <a:r>
              <a:rPr lang="en-US" sz="2900" i="1" dirty="0" err="1" smtClean="0">
                <a:latin typeface="Calibri"/>
                <a:ea typeface="Calibri"/>
                <a:cs typeface="Calibri"/>
              </a:rPr>
              <a:t>w</a:t>
            </a:r>
            <a:r>
              <a:rPr lang="en-US" sz="2900" i="1" baseline="-25000" dirty="0" err="1" smtClean="0">
                <a:latin typeface="Calibri"/>
                <a:ea typeface="Calibri"/>
                <a:cs typeface="Calibri"/>
              </a:rPr>
              <a:t>r</a:t>
            </a:r>
            <a:r>
              <a:rPr lang="en-US" sz="2900" dirty="0" smtClean="0">
                <a:latin typeface="Calibri"/>
                <a:ea typeface="Calibri"/>
                <a:cs typeface="Calibri"/>
              </a:rPr>
              <a:t> by </a:t>
            </a:r>
            <a:r>
              <a:rPr lang="en-US" sz="2900" i="1" dirty="0" err="1" smtClean="0">
                <a:latin typeface="Calibri"/>
                <a:ea typeface="Calibri"/>
                <a:cs typeface="Calibri"/>
              </a:rPr>
              <a:t>w</a:t>
            </a:r>
            <a:r>
              <a:rPr lang="en-US" sz="2900" i="1" baseline="-25000" dirty="0" err="1" smtClean="0">
                <a:latin typeface="Calibri"/>
                <a:ea typeface="Calibri"/>
                <a:cs typeface="Calibri"/>
              </a:rPr>
              <a:t>r</a:t>
            </a:r>
            <a:r>
              <a:rPr lang="en-US" sz="2900" dirty="0" smtClean="0">
                <a:latin typeface="Calibri"/>
                <a:ea typeface="Calibri"/>
                <a:cs typeface="Calibri"/>
              </a:rPr>
              <a:t>/2</a:t>
            </a:r>
            <a:endParaRPr lang="en-US" sz="2900" dirty="0">
              <a:latin typeface="Calibri"/>
              <a:ea typeface="Calibri"/>
              <a:cs typeface="Calibri"/>
            </a:endParaRPr>
          </a:p>
        </p:txBody>
      </p:sp>
      <p:sp>
        <p:nvSpPr>
          <p:cNvPr id="3" name="Slide Number Placeholder 2"/>
          <p:cNvSpPr>
            <a:spLocks noGrp="1"/>
          </p:cNvSpPr>
          <p:nvPr>
            <p:ph type="sldNum" sz="quarter" idx="12"/>
          </p:nvPr>
        </p:nvSpPr>
        <p:spPr/>
        <p:txBody>
          <a:bodyPr/>
          <a:lstStyle/>
          <a:p>
            <a:fld id="{7E36F65A-AA6A-2742-B31A-5123DCD351C6}" type="slidenum">
              <a:rPr lang="en-US" smtClean="0"/>
              <a:t>34</a:t>
            </a:fld>
            <a:endParaRPr lang="en-US"/>
          </a:p>
        </p:txBody>
      </p:sp>
    </p:spTree>
    <p:extLst>
      <p:ext uri="{BB962C8B-B14F-4D97-AF65-F5344CB8AC3E}">
        <p14:creationId xmlns:p14="http://schemas.microsoft.com/office/powerpoint/2010/main" val="1099783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a:xfrm>
            <a:off x="381000" y="457200"/>
            <a:ext cx="8763000" cy="992188"/>
          </a:xfrm>
        </p:spPr>
        <p:txBody>
          <a:bodyPr anchor="ctr">
            <a:normAutofit fontScale="90000"/>
          </a:bodyPr>
          <a:lstStyle/>
          <a:p>
            <a:pPr eaLnBrk="1" hangingPunct="1"/>
            <a:r>
              <a:rPr lang="en-US" b="1" dirty="0">
                <a:latin typeface="Calibri"/>
                <a:ea typeface="Calibri"/>
                <a:cs typeface="Calibri"/>
              </a:rPr>
              <a:t>Performance improvements </a:t>
            </a:r>
            <a:r>
              <a:rPr lang="en-US" b="1" dirty="0" smtClean="0">
                <a:latin typeface="Calibri"/>
                <a:ea typeface="Calibri"/>
                <a:cs typeface="Calibri"/>
              </a:rPr>
              <a:t/>
            </a:r>
            <a:br>
              <a:rPr lang="en-US" b="1" dirty="0" smtClean="0">
                <a:latin typeface="Calibri"/>
                <a:ea typeface="Calibri"/>
                <a:cs typeface="Calibri"/>
              </a:rPr>
            </a:br>
            <a:r>
              <a:rPr lang="en-US" b="1" dirty="0" smtClean="0">
                <a:latin typeface="Calibri"/>
                <a:ea typeface="Calibri"/>
                <a:cs typeface="Calibri"/>
              </a:rPr>
              <a:t>depend </a:t>
            </a:r>
            <a:r>
              <a:rPr lang="en-US" b="1" dirty="0">
                <a:latin typeface="Calibri"/>
                <a:ea typeface="Calibri"/>
                <a:cs typeface="Calibri"/>
              </a:rPr>
              <a:t>on traffic matrix </a:t>
            </a:r>
          </a:p>
        </p:txBody>
      </p:sp>
      <p:grpSp>
        <p:nvGrpSpPr>
          <p:cNvPr id="2" name="Group 9"/>
          <p:cNvGrpSpPr>
            <a:grpSpLocks/>
          </p:cNvGrpSpPr>
          <p:nvPr/>
        </p:nvGrpSpPr>
        <p:grpSpPr bwMode="auto">
          <a:xfrm>
            <a:off x="5791200" y="1828800"/>
            <a:ext cx="1219200" cy="3352800"/>
            <a:chOff x="5791200" y="1828800"/>
            <a:chExt cx="1219200" cy="3352800"/>
          </a:xfrm>
        </p:grpSpPr>
        <p:sp>
          <p:nvSpPr>
            <p:cNvPr id="59406" name="Rectangle 7"/>
            <p:cNvSpPr>
              <a:spLocks noChangeArrowheads="1"/>
            </p:cNvSpPr>
            <p:nvPr/>
          </p:nvSpPr>
          <p:spPr bwMode="auto">
            <a:xfrm>
              <a:off x="5791200" y="1828800"/>
              <a:ext cx="1219200" cy="3352800"/>
            </a:xfrm>
            <a:prstGeom prst="rect">
              <a:avLst/>
            </a:prstGeom>
            <a:solidFill>
              <a:srgbClr val="FF0000">
                <a:alpha val="25882"/>
              </a:srgbClr>
            </a:solidFill>
            <a:ln>
              <a:noFill/>
            </a:ln>
            <a:extLst>
              <a:ext uri="{91240B29-F687-4f45-9708-019B960494DF}">
                <a14:hiddenLine xmlns:a14="http://schemas.microsoft.com/office/drawing/2010/main" w="38100">
                  <a:solidFill>
                    <a:srgbClr val="000000"/>
                  </a:solidFill>
                  <a:round/>
                  <a:headEnd/>
                  <a:tailEnd/>
                </a14:hiddenLine>
              </a:ext>
            </a:extLst>
          </p:spPr>
          <p:txBody>
            <a:bodyPr anchor="ctr"/>
            <a:lstStyle/>
            <a:p>
              <a:pPr algn="ctr"/>
              <a:endParaRPr lang="en-US"/>
            </a:p>
          </p:txBody>
        </p:sp>
        <p:sp>
          <p:nvSpPr>
            <p:cNvPr id="59407" name="TextBox 8"/>
            <p:cNvSpPr txBox="1">
              <a:spLocks noChangeArrowheads="1"/>
            </p:cNvSpPr>
            <p:nvPr/>
          </p:nvSpPr>
          <p:spPr bwMode="auto">
            <a:xfrm rot="16200000">
              <a:off x="5580633" y="3229120"/>
              <a:ext cx="1644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Calibri"/>
                </a:rPr>
                <a:t>Overloaded</a:t>
              </a:r>
            </a:p>
          </p:txBody>
        </p:sp>
      </p:grpSp>
      <p:grpSp>
        <p:nvGrpSpPr>
          <p:cNvPr id="3" name="Group 10"/>
          <p:cNvGrpSpPr>
            <a:grpSpLocks/>
          </p:cNvGrpSpPr>
          <p:nvPr/>
        </p:nvGrpSpPr>
        <p:grpSpPr bwMode="auto">
          <a:xfrm>
            <a:off x="2590800" y="1828800"/>
            <a:ext cx="1676400" cy="3352800"/>
            <a:chOff x="5791200" y="1828800"/>
            <a:chExt cx="1219200" cy="3352800"/>
          </a:xfrm>
        </p:grpSpPr>
        <p:sp>
          <p:nvSpPr>
            <p:cNvPr id="59404" name="Rectangle 11"/>
            <p:cNvSpPr>
              <a:spLocks noChangeArrowheads="1"/>
            </p:cNvSpPr>
            <p:nvPr/>
          </p:nvSpPr>
          <p:spPr bwMode="auto">
            <a:xfrm>
              <a:off x="5791200" y="1828800"/>
              <a:ext cx="1219200" cy="3352800"/>
            </a:xfrm>
            <a:prstGeom prst="rect">
              <a:avLst/>
            </a:prstGeom>
            <a:solidFill>
              <a:srgbClr val="FF0000">
                <a:alpha val="25882"/>
              </a:srgbClr>
            </a:solidFill>
            <a:ln>
              <a:noFill/>
            </a:ln>
            <a:extLst>
              <a:ext uri="{91240B29-F687-4f45-9708-019B960494DF}">
                <a14:hiddenLine xmlns:a14="http://schemas.microsoft.com/office/drawing/2010/main" w="38100">
                  <a:solidFill>
                    <a:srgbClr val="000000"/>
                  </a:solidFill>
                  <a:round/>
                  <a:headEnd/>
                  <a:tailEnd/>
                </a14:hiddenLine>
              </a:ext>
            </a:extLst>
          </p:spPr>
          <p:txBody>
            <a:bodyPr anchor="ctr"/>
            <a:lstStyle/>
            <a:p>
              <a:pPr algn="ctr"/>
              <a:endParaRPr lang="en-US"/>
            </a:p>
          </p:txBody>
        </p:sp>
        <p:sp>
          <p:nvSpPr>
            <p:cNvPr id="59405" name="TextBox 12"/>
            <p:cNvSpPr txBox="1">
              <a:spLocks noChangeArrowheads="1"/>
            </p:cNvSpPr>
            <p:nvPr/>
          </p:nvSpPr>
          <p:spPr bwMode="auto">
            <a:xfrm rot="-5400000">
              <a:off x="5410197" y="3187159"/>
              <a:ext cx="1985676"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latin typeface="Calibri"/>
                </a:rPr>
                <a:t>Underloaded</a:t>
              </a:r>
              <a:endParaRPr lang="en-US" dirty="0">
                <a:latin typeface="Calibri"/>
              </a:endParaRPr>
            </a:p>
          </p:txBody>
        </p:sp>
      </p:grpSp>
      <p:grpSp>
        <p:nvGrpSpPr>
          <p:cNvPr id="4" name="Group 13"/>
          <p:cNvGrpSpPr>
            <a:grpSpLocks/>
          </p:cNvGrpSpPr>
          <p:nvPr/>
        </p:nvGrpSpPr>
        <p:grpSpPr bwMode="auto">
          <a:xfrm>
            <a:off x="4114800" y="1828800"/>
            <a:ext cx="1985963" cy="3352800"/>
            <a:chOff x="5669282" y="1828800"/>
            <a:chExt cx="1588541" cy="3352800"/>
          </a:xfrm>
        </p:grpSpPr>
        <p:sp>
          <p:nvSpPr>
            <p:cNvPr id="59402" name="Rectangle 14"/>
            <p:cNvSpPr>
              <a:spLocks noChangeArrowheads="1"/>
            </p:cNvSpPr>
            <p:nvPr/>
          </p:nvSpPr>
          <p:spPr bwMode="auto">
            <a:xfrm>
              <a:off x="5791200" y="1828800"/>
              <a:ext cx="1219200" cy="3352800"/>
            </a:xfrm>
            <a:prstGeom prst="rect">
              <a:avLst/>
            </a:prstGeom>
            <a:solidFill>
              <a:srgbClr val="008000">
                <a:alpha val="25882"/>
              </a:srgbClr>
            </a:solidFill>
            <a:ln>
              <a:noFill/>
            </a:ln>
            <a:extLst>
              <a:ext uri="{91240B29-F687-4f45-9708-019B960494DF}">
                <a14:hiddenLine xmlns:a14="http://schemas.microsoft.com/office/drawing/2010/main" w="38100">
                  <a:solidFill>
                    <a:srgbClr val="000000"/>
                  </a:solidFill>
                  <a:round/>
                  <a:headEnd/>
                  <a:tailEnd/>
                </a14:hiddenLine>
              </a:ext>
            </a:extLst>
          </p:spPr>
          <p:txBody>
            <a:bodyPr anchor="ctr"/>
            <a:lstStyle/>
            <a:p>
              <a:pPr algn="ctr"/>
              <a:endParaRPr lang="en-US"/>
            </a:p>
          </p:txBody>
        </p:sp>
        <p:sp>
          <p:nvSpPr>
            <p:cNvPr id="59403" name="TextBox 15"/>
            <p:cNvSpPr txBox="1">
              <a:spLocks noChangeArrowheads="1"/>
            </p:cNvSpPr>
            <p:nvPr/>
          </p:nvSpPr>
          <p:spPr bwMode="auto">
            <a:xfrm>
              <a:off x="5669282" y="4262735"/>
              <a:ext cx="15885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Calibri"/>
                </a:rPr>
                <a:t>Sweet Spot   </a:t>
              </a:r>
            </a:p>
          </p:txBody>
        </p:sp>
      </p:grpSp>
      <p:grpSp>
        <p:nvGrpSpPr>
          <p:cNvPr id="5" name="Group 19"/>
          <p:cNvGrpSpPr>
            <a:grpSpLocks/>
          </p:cNvGrpSpPr>
          <p:nvPr/>
        </p:nvGrpSpPr>
        <p:grpSpPr bwMode="auto">
          <a:xfrm>
            <a:off x="4800600" y="5638800"/>
            <a:ext cx="3201190" cy="842800"/>
            <a:chOff x="4800600" y="5638800"/>
            <a:chExt cx="3201313" cy="842502"/>
          </a:xfrm>
        </p:grpSpPr>
        <p:sp>
          <p:nvSpPr>
            <p:cNvPr id="59400" name="TextBox 16"/>
            <p:cNvSpPr txBox="1">
              <a:spLocks noChangeArrowheads="1"/>
            </p:cNvSpPr>
            <p:nvPr/>
          </p:nvSpPr>
          <p:spPr bwMode="auto">
            <a:xfrm>
              <a:off x="6096000" y="6019800"/>
              <a:ext cx="1905913" cy="46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Calibri"/>
                </a:rPr>
                <a:t>Increase Load</a:t>
              </a:r>
            </a:p>
          </p:txBody>
        </p:sp>
        <p:cxnSp>
          <p:nvCxnSpPr>
            <p:cNvPr id="59401" name="Straight Arrow Connector 18"/>
            <p:cNvCxnSpPr>
              <a:cxnSpLocks noChangeShapeType="1"/>
            </p:cNvCxnSpPr>
            <p:nvPr/>
          </p:nvCxnSpPr>
          <p:spPr bwMode="auto">
            <a:xfrm rot="10800000">
              <a:off x="4800600" y="5638800"/>
              <a:ext cx="1143000" cy="609600"/>
            </a:xfrm>
            <a:prstGeom prst="straightConnector1">
              <a:avLst/>
            </a:prstGeom>
            <a:noFill/>
            <a:ln w="63500">
              <a:solidFill>
                <a:schemeClr val="tx1"/>
              </a:solidFill>
              <a:round/>
              <a:headEnd/>
              <a:tailEnd type="arrow" w="med" len="med"/>
            </a:ln>
            <a:extLst>
              <a:ext uri="{909E8E84-426E-40dd-AFC4-6F175D3DCCD1}">
                <a14:hiddenFill xmlns:a14="http://schemas.microsoft.com/office/drawing/2010/main">
                  <a:noFill/>
                </a14:hiddenFill>
              </a:ext>
            </a:extLst>
          </p:spPr>
        </p:cxnSp>
      </p:grpSp>
      <p:pic>
        <p:nvPicPr>
          <p:cNvPr id="16" name="Picture 6" descr="oversubscribed-pre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46225"/>
            <a:ext cx="61722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7E36F65A-AA6A-2742-B31A-5123DCD351C6}" type="slidenum">
              <a:rPr lang="en-US" smtClean="0"/>
              <a:t>35</a:t>
            </a:fld>
            <a:endParaRPr lang="en-US"/>
          </a:p>
        </p:txBody>
      </p:sp>
    </p:spTree>
    <p:extLst>
      <p:ext uri="{BB962C8B-B14F-4D97-AF65-F5344CB8AC3E}">
        <p14:creationId xmlns:p14="http://schemas.microsoft.com/office/powerpoint/2010/main" val="3681098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bwMode="auto">
          <a:xfrm>
            <a:off x="1817174" y="2959072"/>
            <a:ext cx="3384222" cy="2425748"/>
          </a:xfrm>
          <a:prstGeom prst="rect">
            <a:avLst/>
          </a:prstGeom>
          <a:ln>
            <a:noFill/>
            <a:headEnd type="none" w="med" len="med"/>
            <a:tailEnd type="none" w="med" len="med"/>
          </a:ln>
          <a:effectLst>
            <a:outerShdw blurRad="50800" dist="20000" dir="7200000" rotWithShape="0">
              <a:schemeClr val="tx1">
                <a:alpha val="69000"/>
              </a:scheme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R="0" indent="0" algn="ctr" fontAlgn="base">
              <a:lnSpc>
                <a:spcPct val="100000"/>
              </a:lnSpc>
              <a:spcBef>
                <a:spcPct val="0"/>
              </a:spcBef>
              <a:spcAft>
                <a:spcPct val="0"/>
              </a:spcAft>
              <a:buNone/>
              <a:tabLst/>
            </a:pPr>
            <a:endParaRPr lang="en-US" sz="3000">
              <a:solidFill>
                <a:schemeClr val="tx1">
                  <a:alpha val="100000"/>
                </a:schemeClr>
              </a:solidFill>
              <a:cs typeface="Times New Roman"/>
            </a:endParaRPr>
          </a:p>
        </p:txBody>
      </p:sp>
      <p:cxnSp>
        <p:nvCxnSpPr>
          <p:cNvPr id="83" name="Straight Connector 57"/>
          <p:cNvCxnSpPr>
            <a:cxnSpLocks noChangeShapeType="1"/>
          </p:cNvCxnSpPr>
          <p:nvPr/>
        </p:nvCxnSpPr>
        <p:spPr bwMode="auto">
          <a:xfrm>
            <a:off x="502920" y="1877847"/>
            <a:ext cx="7554686" cy="10886"/>
          </a:xfrm>
          <a:prstGeom prst="line">
            <a:avLst/>
          </a:prstGeom>
          <a:ln w="9525">
            <a:solidFill>
              <a:schemeClr val="bg1">
                <a:lumMod val="50000"/>
              </a:schemeClr>
            </a:solidFill>
            <a:prstDash val="dash"/>
            <a:headEnd/>
            <a:tailEnd/>
          </a:ln>
        </p:spPr>
        <p:style>
          <a:lnRef idx="2">
            <a:schemeClr val="accent2"/>
          </a:lnRef>
          <a:fillRef idx="0">
            <a:schemeClr val="accent2"/>
          </a:fillRef>
          <a:effectRef idx="1">
            <a:schemeClr val="accent2"/>
          </a:effectRef>
          <a:fontRef idx="minor">
            <a:schemeClr val="tx1"/>
          </a:fontRef>
        </p:style>
      </p:cxnSp>
      <p:cxnSp>
        <p:nvCxnSpPr>
          <p:cNvPr id="82" name="Straight Connector 57"/>
          <p:cNvCxnSpPr>
            <a:cxnSpLocks noChangeShapeType="1"/>
          </p:cNvCxnSpPr>
          <p:nvPr/>
        </p:nvCxnSpPr>
        <p:spPr bwMode="auto">
          <a:xfrm>
            <a:off x="504285" y="2654272"/>
            <a:ext cx="7554686" cy="10886"/>
          </a:xfrm>
          <a:prstGeom prst="line">
            <a:avLst/>
          </a:prstGeom>
          <a:ln w="9525">
            <a:solidFill>
              <a:schemeClr val="bg1">
                <a:lumMod val="50000"/>
              </a:schemeClr>
            </a:solidFill>
            <a:prstDash val="dash"/>
            <a:headEnd/>
            <a:tailEnd/>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107576" y="0"/>
            <a:ext cx="8928848" cy="1142984"/>
          </a:xfrm>
        </p:spPr>
        <p:txBody>
          <a:bodyPr>
            <a:noAutofit/>
          </a:bodyPr>
          <a:lstStyle/>
          <a:p>
            <a:r>
              <a:rPr lang="en-US" sz="4200" dirty="0" smtClean="0">
                <a:latin typeface="+mn-lt"/>
              </a:rPr>
              <a:t>DC: lets add some of redundancy</a:t>
            </a:r>
            <a:br>
              <a:rPr lang="en-US" sz="4200" dirty="0" smtClean="0">
                <a:latin typeface="+mn-lt"/>
              </a:rPr>
            </a:br>
            <a:r>
              <a:rPr lang="en-US" sz="4200" dirty="0" smtClean="0">
                <a:latin typeface="+mn-lt"/>
              </a:rPr>
              <a:t>The 3-layer Data Center</a:t>
            </a:r>
            <a:endParaRPr lang="en-US" sz="4200" dirty="0">
              <a:latin typeface="+mn-lt"/>
            </a:endParaRPr>
          </a:p>
        </p:txBody>
      </p:sp>
      <p:sp>
        <p:nvSpPr>
          <p:cNvPr id="4" name="TextBox 49"/>
          <p:cNvSpPr txBox="1">
            <a:spLocks noChangeArrowheads="1"/>
          </p:cNvSpPr>
          <p:nvPr/>
        </p:nvSpPr>
        <p:spPr bwMode="auto">
          <a:xfrm>
            <a:off x="960120" y="5650468"/>
            <a:ext cx="7239000" cy="369332"/>
          </a:xfrm>
          <a:prstGeom prst="rect">
            <a:avLst/>
          </a:prstGeom>
          <a:noFill/>
          <a:ln w="9525">
            <a:noFill/>
            <a:miter lim="800000"/>
            <a:headEnd/>
            <a:tailEnd/>
          </a:ln>
        </p:spPr>
        <p:txBody>
          <a:bodyPr wrap="square">
            <a:spAutoFit/>
          </a:bodyPr>
          <a:lstStyle/>
          <a:p>
            <a:pPr algn="ctr"/>
            <a:r>
              <a:rPr lang="en-US" i="1" dirty="0" smtClean="0">
                <a:latin typeface="+mn-lt"/>
              </a:rPr>
              <a:t>Reference – “Data </a:t>
            </a:r>
            <a:r>
              <a:rPr lang="en-US" i="1" dirty="0">
                <a:latin typeface="+mn-lt"/>
              </a:rPr>
              <a:t>Center: Load </a:t>
            </a:r>
            <a:r>
              <a:rPr lang="en-US" i="1" dirty="0" smtClean="0">
                <a:latin typeface="+mn-lt"/>
              </a:rPr>
              <a:t> balancing </a:t>
            </a:r>
            <a:r>
              <a:rPr lang="en-US" i="1" dirty="0">
                <a:latin typeface="+mn-lt"/>
              </a:rPr>
              <a:t>Data Center </a:t>
            </a:r>
            <a:r>
              <a:rPr lang="en-US" i="1" dirty="0" smtClean="0">
                <a:latin typeface="+mn-lt"/>
              </a:rPr>
              <a:t>Services”, </a:t>
            </a:r>
            <a:r>
              <a:rPr lang="en-US" i="1" dirty="0">
                <a:latin typeface="+mn-lt"/>
              </a:rPr>
              <a:t>Cisco 2004</a:t>
            </a:r>
          </a:p>
        </p:txBody>
      </p:sp>
      <p:sp>
        <p:nvSpPr>
          <p:cNvPr id="12" name="Oval 7"/>
          <p:cNvSpPr>
            <a:spLocks noChangeArrowheads="1"/>
          </p:cNvSpPr>
          <p:nvPr/>
        </p:nvSpPr>
        <p:spPr bwMode="auto">
          <a:xfrm>
            <a:off x="3833999" y="1748162"/>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r>
              <a:rPr lang="en-US" sz="1600" b="1" dirty="0"/>
              <a:t>C</a:t>
            </a:r>
            <a:r>
              <a:rPr lang="en-US" sz="1600" b="1" dirty="0" smtClean="0"/>
              <a:t>R</a:t>
            </a:r>
            <a:endParaRPr lang="en-US" sz="1600" b="1" dirty="0"/>
          </a:p>
        </p:txBody>
      </p:sp>
      <p:sp>
        <p:nvSpPr>
          <p:cNvPr id="13" name="Oval 8"/>
          <p:cNvSpPr>
            <a:spLocks noChangeArrowheads="1"/>
          </p:cNvSpPr>
          <p:nvPr/>
        </p:nvSpPr>
        <p:spPr bwMode="auto">
          <a:xfrm>
            <a:off x="5257433" y="1748162"/>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r>
              <a:rPr lang="en-US" sz="1600" b="1" dirty="0">
                <a:latin typeface="+mn-lt"/>
              </a:rPr>
              <a:t>C</a:t>
            </a:r>
            <a:r>
              <a:rPr lang="en-US" sz="1600" b="1" dirty="0" smtClean="0">
                <a:latin typeface="+mn-lt"/>
              </a:rPr>
              <a:t>R</a:t>
            </a:r>
            <a:endParaRPr lang="en-US" sz="2000" b="1" dirty="0">
              <a:latin typeface="+mn-lt"/>
            </a:endParaRPr>
          </a:p>
        </p:txBody>
      </p:sp>
      <p:sp>
        <p:nvSpPr>
          <p:cNvPr id="14" name="Oval 9"/>
          <p:cNvSpPr>
            <a:spLocks noChangeArrowheads="1"/>
          </p:cNvSpPr>
          <p:nvPr/>
        </p:nvSpPr>
        <p:spPr bwMode="auto">
          <a:xfrm>
            <a:off x="2858788"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r>
              <a:rPr lang="en-US" sz="1600" b="1"/>
              <a:t>AR</a:t>
            </a:r>
          </a:p>
        </p:txBody>
      </p:sp>
      <p:sp>
        <p:nvSpPr>
          <p:cNvPr id="15" name="Oval 10"/>
          <p:cNvSpPr>
            <a:spLocks noChangeArrowheads="1"/>
          </p:cNvSpPr>
          <p:nvPr/>
        </p:nvSpPr>
        <p:spPr bwMode="auto">
          <a:xfrm>
            <a:off x="3757800"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r>
              <a:rPr lang="en-US" sz="1600" b="1" dirty="0"/>
              <a:t>AR</a:t>
            </a:r>
          </a:p>
        </p:txBody>
      </p:sp>
      <p:sp>
        <p:nvSpPr>
          <p:cNvPr id="16" name="Oval 11"/>
          <p:cNvSpPr>
            <a:spLocks noChangeArrowheads="1"/>
          </p:cNvSpPr>
          <p:nvPr/>
        </p:nvSpPr>
        <p:spPr bwMode="auto">
          <a:xfrm>
            <a:off x="5414178"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r>
              <a:rPr lang="en-US" sz="1600" b="1" dirty="0"/>
              <a:t>AR</a:t>
            </a:r>
          </a:p>
        </p:txBody>
      </p:sp>
      <p:sp>
        <p:nvSpPr>
          <p:cNvPr id="17" name="Oval 12"/>
          <p:cNvSpPr>
            <a:spLocks noChangeArrowheads="1"/>
          </p:cNvSpPr>
          <p:nvPr/>
        </p:nvSpPr>
        <p:spPr bwMode="auto">
          <a:xfrm>
            <a:off x="6371857"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algn="ctr"/>
            <a:r>
              <a:rPr lang="en-US" sz="1600" b="1" dirty="0"/>
              <a:t>AR</a:t>
            </a:r>
          </a:p>
        </p:txBody>
      </p:sp>
      <p:cxnSp>
        <p:nvCxnSpPr>
          <p:cNvPr id="18" name="AutoShape 13"/>
          <p:cNvCxnSpPr>
            <a:cxnSpLocks noChangeShapeType="1"/>
            <a:stCxn id="12" idx="4"/>
            <a:endCxn id="14" idx="0"/>
          </p:cNvCxnSpPr>
          <p:nvPr/>
        </p:nvCxnSpPr>
        <p:spPr bwMode="auto">
          <a:xfrm rot="5400000">
            <a:off x="3285278" y="1773283"/>
            <a:ext cx="498273" cy="975211"/>
          </a:xfrm>
          <a:prstGeom prst="straightConnector1">
            <a:avLst/>
          </a:prstGeom>
          <a:noFill/>
          <a:ln w="9525">
            <a:solidFill>
              <a:schemeClr val="tx1"/>
            </a:solidFill>
            <a:round/>
            <a:headEnd/>
            <a:tailEnd/>
          </a:ln>
        </p:spPr>
      </p:cxnSp>
      <p:cxnSp>
        <p:nvCxnSpPr>
          <p:cNvPr id="19" name="AutoShape 14"/>
          <p:cNvCxnSpPr>
            <a:cxnSpLocks noChangeShapeType="1"/>
            <a:stCxn id="14" idx="0"/>
            <a:endCxn id="13" idx="4"/>
          </p:cNvCxnSpPr>
          <p:nvPr/>
        </p:nvCxnSpPr>
        <p:spPr bwMode="auto">
          <a:xfrm rot="5400000" flipH="1" flipV="1">
            <a:off x="3996994" y="1061567"/>
            <a:ext cx="498273" cy="2398645"/>
          </a:xfrm>
          <a:prstGeom prst="straightConnector1">
            <a:avLst/>
          </a:prstGeom>
          <a:noFill/>
          <a:ln w="9525">
            <a:solidFill>
              <a:schemeClr val="tx1"/>
            </a:solidFill>
            <a:round/>
            <a:headEnd/>
            <a:tailEnd/>
          </a:ln>
        </p:spPr>
      </p:cxnSp>
      <p:cxnSp>
        <p:nvCxnSpPr>
          <p:cNvPr id="20" name="AutoShape 15"/>
          <p:cNvCxnSpPr>
            <a:cxnSpLocks noChangeShapeType="1"/>
            <a:stCxn id="13" idx="4"/>
            <a:endCxn id="15" idx="0"/>
          </p:cNvCxnSpPr>
          <p:nvPr/>
        </p:nvCxnSpPr>
        <p:spPr bwMode="auto">
          <a:xfrm rot="5400000">
            <a:off x="4446501" y="1511072"/>
            <a:ext cx="498273" cy="1499633"/>
          </a:xfrm>
          <a:prstGeom prst="straightConnector1">
            <a:avLst/>
          </a:prstGeom>
          <a:noFill/>
          <a:ln w="9525">
            <a:solidFill>
              <a:schemeClr val="tx1"/>
            </a:solidFill>
            <a:round/>
            <a:headEnd/>
            <a:tailEnd/>
          </a:ln>
        </p:spPr>
      </p:cxnSp>
      <p:cxnSp>
        <p:nvCxnSpPr>
          <p:cNvPr id="21" name="AutoShape 16"/>
          <p:cNvCxnSpPr>
            <a:cxnSpLocks noChangeShapeType="1"/>
            <a:stCxn id="13" idx="4"/>
            <a:endCxn id="16" idx="0"/>
          </p:cNvCxnSpPr>
          <p:nvPr/>
        </p:nvCxnSpPr>
        <p:spPr bwMode="auto">
          <a:xfrm rot="16200000" flipH="1">
            <a:off x="5274689" y="2182515"/>
            <a:ext cx="498273" cy="156745"/>
          </a:xfrm>
          <a:prstGeom prst="straightConnector1">
            <a:avLst/>
          </a:prstGeom>
          <a:noFill/>
          <a:ln w="9525">
            <a:solidFill>
              <a:schemeClr val="tx1"/>
            </a:solidFill>
            <a:round/>
            <a:headEnd/>
            <a:tailEnd/>
          </a:ln>
        </p:spPr>
      </p:cxnSp>
      <p:cxnSp>
        <p:nvCxnSpPr>
          <p:cNvPr id="22" name="AutoShape 17"/>
          <p:cNvCxnSpPr>
            <a:cxnSpLocks noChangeShapeType="1"/>
            <a:stCxn id="13" idx="4"/>
            <a:endCxn id="17" idx="0"/>
          </p:cNvCxnSpPr>
          <p:nvPr/>
        </p:nvCxnSpPr>
        <p:spPr bwMode="auto">
          <a:xfrm rot="16200000" flipH="1">
            <a:off x="5753529" y="1703676"/>
            <a:ext cx="498273" cy="1114424"/>
          </a:xfrm>
          <a:prstGeom prst="straightConnector1">
            <a:avLst/>
          </a:prstGeom>
          <a:noFill/>
          <a:ln w="9525">
            <a:solidFill>
              <a:schemeClr val="tx1"/>
            </a:solidFill>
            <a:round/>
            <a:headEnd/>
            <a:tailEnd/>
          </a:ln>
        </p:spPr>
      </p:cxnSp>
      <p:cxnSp>
        <p:nvCxnSpPr>
          <p:cNvPr id="23" name="AutoShape 18"/>
          <p:cNvCxnSpPr>
            <a:cxnSpLocks noChangeShapeType="1"/>
            <a:stCxn id="12" idx="4"/>
            <a:endCxn id="17" idx="0"/>
          </p:cNvCxnSpPr>
          <p:nvPr/>
        </p:nvCxnSpPr>
        <p:spPr bwMode="auto">
          <a:xfrm rot="16200000" flipH="1">
            <a:off x="5041812" y="991959"/>
            <a:ext cx="498273" cy="2537858"/>
          </a:xfrm>
          <a:prstGeom prst="straightConnector1">
            <a:avLst/>
          </a:prstGeom>
          <a:noFill/>
          <a:ln w="9525">
            <a:solidFill>
              <a:schemeClr val="tx1"/>
            </a:solidFill>
            <a:round/>
            <a:headEnd/>
            <a:tailEnd/>
          </a:ln>
        </p:spPr>
      </p:cxnSp>
      <p:cxnSp>
        <p:nvCxnSpPr>
          <p:cNvPr id="24" name="AutoShape 19"/>
          <p:cNvCxnSpPr>
            <a:cxnSpLocks noChangeShapeType="1"/>
            <a:stCxn id="12" idx="4"/>
            <a:endCxn id="15" idx="0"/>
          </p:cNvCxnSpPr>
          <p:nvPr/>
        </p:nvCxnSpPr>
        <p:spPr bwMode="auto">
          <a:xfrm rot="5400000">
            <a:off x="3734784" y="2222789"/>
            <a:ext cx="498273" cy="76199"/>
          </a:xfrm>
          <a:prstGeom prst="straightConnector1">
            <a:avLst/>
          </a:prstGeom>
          <a:noFill/>
          <a:ln w="9525">
            <a:solidFill>
              <a:schemeClr val="tx1"/>
            </a:solidFill>
            <a:round/>
            <a:headEnd/>
            <a:tailEnd/>
          </a:ln>
        </p:spPr>
      </p:cxnSp>
      <p:cxnSp>
        <p:nvCxnSpPr>
          <p:cNvPr id="25" name="AutoShape 20"/>
          <p:cNvCxnSpPr>
            <a:cxnSpLocks noChangeShapeType="1"/>
            <a:stCxn id="12" idx="4"/>
            <a:endCxn id="16" idx="0"/>
          </p:cNvCxnSpPr>
          <p:nvPr/>
        </p:nvCxnSpPr>
        <p:spPr bwMode="auto">
          <a:xfrm rot="16200000" flipH="1">
            <a:off x="4562972" y="1470798"/>
            <a:ext cx="498273" cy="1580179"/>
          </a:xfrm>
          <a:prstGeom prst="straightConnector1">
            <a:avLst/>
          </a:prstGeom>
          <a:noFill/>
          <a:ln w="9525">
            <a:solidFill>
              <a:schemeClr val="tx1"/>
            </a:solidFill>
            <a:round/>
            <a:headEnd/>
            <a:tailEnd/>
          </a:ln>
        </p:spPr>
      </p:cxnSp>
      <p:sp>
        <p:nvSpPr>
          <p:cNvPr id="26" name="Rectangle 21"/>
          <p:cNvSpPr>
            <a:spLocks noChangeArrowheads="1"/>
          </p:cNvSpPr>
          <p:nvPr/>
        </p:nvSpPr>
        <p:spPr bwMode="auto">
          <a:xfrm>
            <a:off x="4389119" y="2229050"/>
            <a:ext cx="622286" cy="523220"/>
          </a:xfrm>
          <a:prstGeom prst="rect">
            <a:avLst/>
          </a:prstGeom>
          <a:noFill/>
          <a:ln w="9525">
            <a:noFill/>
            <a:miter lim="800000"/>
            <a:headEnd/>
            <a:tailEnd/>
          </a:ln>
        </p:spPr>
        <p:txBody>
          <a:bodyPr wrap="none">
            <a:spAutoFit/>
          </a:bodyPr>
          <a:lstStyle/>
          <a:p>
            <a:r>
              <a:rPr lang="en-US" sz="2800" dirty="0" smtClean="0"/>
              <a:t>. </a:t>
            </a:r>
            <a:r>
              <a:rPr lang="en-US" sz="2800" smtClean="0"/>
              <a:t>. .</a:t>
            </a:r>
            <a:endParaRPr lang="en-US" sz="2800" dirty="0">
              <a:latin typeface="+mn-lt"/>
            </a:endParaRPr>
          </a:p>
        </p:txBody>
      </p:sp>
      <p:sp>
        <p:nvSpPr>
          <p:cNvPr id="27" name="Rectangle 25"/>
          <p:cNvSpPr>
            <a:spLocks noChangeArrowheads="1"/>
          </p:cNvSpPr>
          <p:nvPr/>
        </p:nvSpPr>
        <p:spPr bwMode="auto">
          <a:xfrm>
            <a:off x="3769162" y="314713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1600" b="1" dirty="0">
                <a:latin typeface="+mn-lt"/>
              </a:rPr>
              <a:t>S</a:t>
            </a:r>
          </a:p>
        </p:txBody>
      </p:sp>
      <p:sp>
        <p:nvSpPr>
          <p:cNvPr id="28" name="Rectangle 26"/>
          <p:cNvSpPr>
            <a:spLocks noChangeArrowheads="1"/>
          </p:cNvSpPr>
          <p:nvPr/>
        </p:nvSpPr>
        <p:spPr bwMode="auto">
          <a:xfrm>
            <a:off x="2870152" y="314713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1600" b="1">
                <a:latin typeface="+mn-lt"/>
              </a:rPr>
              <a:t>S</a:t>
            </a:r>
          </a:p>
        </p:txBody>
      </p:sp>
      <p:cxnSp>
        <p:nvCxnSpPr>
          <p:cNvPr id="33" name="AutoShape 59"/>
          <p:cNvCxnSpPr>
            <a:cxnSpLocks noChangeShapeType="1"/>
            <a:stCxn id="28" idx="0"/>
            <a:endCxn id="14" idx="4"/>
          </p:cNvCxnSpPr>
          <p:nvPr/>
        </p:nvCxnSpPr>
        <p:spPr bwMode="auto">
          <a:xfrm rot="5400000" flipH="1" flipV="1">
            <a:off x="2859891" y="2960217"/>
            <a:ext cx="373519" cy="316"/>
          </a:xfrm>
          <a:prstGeom prst="straightConnector1">
            <a:avLst/>
          </a:prstGeom>
          <a:noFill/>
          <a:ln w="9525">
            <a:solidFill>
              <a:schemeClr val="tx1"/>
            </a:solidFill>
            <a:round/>
            <a:headEnd/>
            <a:tailEnd/>
          </a:ln>
        </p:spPr>
      </p:cxnSp>
      <p:cxnSp>
        <p:nvCxnSpPr>
          <p:cNvPr id="34" name="AutoShape 60"/>
          <p:cNvCxnSpPr>
            <a:cxnSpLocks noChangeShapeType="1"/>
            <a:stCxn id="27" idx="0"/>
            <a:endCxn id="14" idx="4"/>
          </p:cNvCxnSpPr>
          <p:nvPr/>
        </p:nvCxnSpPr>
        <p:spPr bwMode="auto">
          <a:xfrm rot="16200000" flipV="1">
            <a:off x="3309396" y="2511028"/>
            <a:ext cx="373519" cy="898694"/>
          </a:xfrm>
          <a:prstGeom prst="straightConnector1">
            <a:avLst/>
          </a:prstGeom>
          <a:noFill/>
          <a:ln w="9525">
            <a:solidFill>
              <a:schemeClr val="tx1"/>
            </a:solidFill>
            <a:round/>
            <a:headEnd/>
            <a:tailEnd/>
          </a:ln>
        </p:spPr>
      </p:cxnSp>
      <p:cxnSp>
        <p:nvCxnSpPr>
          <p:cNvPr id="35" name="AutoShape 61"/>
          <p:cNvCxnSpPr>
            <a:cxnSpLocks noChangeShapeType="1"/>
            <a:stCxn id="27" idx="0"/>
            <a:endCxn id="15" idx="4"/>
          </p:cNvCxnSpPr>
          <p:nvPr/>
        </p:nvCxnSpPr>
        <p:spPr bwMode="auto">
          <a:xfrm rot="5400000" flipH="1" flipV="1">
            <a:off x="3758902" y="2960216"/>
            <a:ext cx="373519" cy="318"/>
          </a:xfrm>
          <a:prstGeom prst="straightConnector1">
            <a:avLst/>
          </a:prstGeom>
          <a:noFill/>
          <a:ln w="9525">
            <a:solidFill>
              <a:schemeClr val="tx1"/>
            </a:solidFill>
            <a:round/>
            <a:headEnd/>
            <a:tailEnd/>
          </a:ln>
        </p:spPr>
      </p:cxnSp>
      <p:cxnSp>
        <p:nvCxnSpPr>
          <p:cNvPr id="36" name="AutoShape 62"/>
          <p:cNvCxnSpPr>
            <a:cxnSpLocks noChangeShapeType="1"/>
            <a:stCxn id="28" idx="0"/>
            <a:endCxn id="15" idx="4"/>
          </p:cNvCxnSpPr>
          <p:nvPr/>
        </p:nvCxnSpPr>
        <p:spPr bwMode="auto">
          <a:xfrm rot="5400000" flipH="1" flipV="1">
            <a:off x="3309397" y="2510711"/>
            <a:ext cx="373519" cy="899328"/>
          </a:xfrm>
          <a:prstGeom prst="straightConnector1">
            <a:avLst/>
          </a:prstGeom>
          <a:noFill/>
          <a:ln w="9525">
            <a:solidFill>
              <a:schemeClr val="tx1"/>
            </a:solidFill>
            <a:round/>
            <a:headEnd/>
            <a:tailEnd/>
          </a:ln>
        </p:spPr>
      </p:cxnSp>
      <p:cxnSp>
        <p:nvCxnSpPr>
          <p:cNvPr id="37" name="AutoShape 63"/>
          <p:cNvCxnSpPr>
            <a:cxnSpLocks noChangeShapeType="1"/>
            <a:stCxn id="28" idx="3"/>
            <a:endCxn id="27" idx="1"/>
          </p:cNvCxnSpPr>
          <p:nvPr/>
        </p:nvCxnSpPr>
        <p:spPr bwMode="auto">
          <a:xfrm>
            <a:off x="3222831" y="3268497"/>
            <a:ext cx="546330" cy="1588"/>
          </a:xfrm>
          <a:prstGeom prst="straightConnector1">
            <a:avLst/>
          </a:prstGeom>
          <a:noFill/>
          <a:ln w="9525">
            <a:solidFill>
              <a:schemeClr val="tx1"/>
            </a:solidFill>
            <a:round/>
            <a:headEnd/>
            <a:tailEnd/>
          </a:ln>
        </p:spPr>
      </p:cxnSp>
      <p:cxnSp>
        <p:nvCxnSpPr>
          <p:cNvPr id="38" name="AutoShape 64"/>
          <p:cNvCxnSpPr>
            <a:cxnSpLocks noChangeShapeType="1"/>
            <a:stCxn id="68" idx="0"/>
            <a:endCxn id="27" idx="2"/>
          </p:cNvCxnSpPr>
          <p:nvPr/>
        </p:nvCxnSpPr>
        <p:spPr bwMode="auto">
          <a:xfrm rot="5400000" flipH="1" flipV="1">
            <a:off x="2826422" y="2756185"/>
            <a:ext cx="485405" cy="1752756"/>
          </a:xfrm>
          <a:prstGeom prst="straightConnector1">
            <a:avLst/>
          </a:prstGeom>
          <a:noFill/>
          <a:ln w="9525">
            <a:solidFill>
              <a:schemeClr val="tx1"/>
            </a:solidFill>
            <a:round/>
            <a:headEnd/>
            <a:tailEnd/>
          </a:ln>
        </p:spPr>
      </p:cxnSp>
      <p:cxnSp>
        <p:nvCxnSpPr>
          <p:cNvPr id="39" name="AutoShape 65"/>
          <p:cNvCxnSpPr>
            <a:cxnSpLocks noChangeShapeType="1"/>
            <a:stCxn id="68" idx="0"/>
            <a:endCxn id="28" idx="2"/>
          </p:cNvCxnSpPr>
          <p:nvPr/>
        </p:nvCxnSpPr>
        <p:spPr bwMode="auto">
          <a:xfrm rot="5400000" flipH="1" flipV="1">
            <a:off x="2376916" y="3205690"/>
            <a:ext cx="485405" cy="853747"/>
          </a:xfrm>
          <a:prstGeom prst="straightConnector1">
            <a:avLst/>
          </a:prstGeom>
          <a:noFill/>
          <a:ln w="9525">
            <a:solidFill>
              <a:schemeClr val="tx1"/>
            </a:solidFill>
            <a:round/>
            <a:headEnd/>
            <a:tailEnd/>
          </a:ln>
        </p:spPr>
      </p:cxnSp>
      <p:cxnSp>
        <p:nvCxnSpPr>
          <p:cNvPr id="40" name="AutoShape 66"/>
          <p:cNvCxnSpPr>
            <a:cxnSpLocks noChangeShapeType="1"/>
            <a:stCxn id="67" idx="0"/>
            <a:endCxn id="28" idx="2"/>
          </p:cNvCxnSpPr>
          <p:nvPr/>
        </p:nvCxnSpPr>
        <p:spPr bwMode="auto">
          <a:xfrm rot="16200000" flipV="1">
            <a:off x="2826420" y="3609932"/>
            <a:ext cx="485407" cy="45263"/>
          </a:xfrm>
          <a:prstGeom prst="straightConnector1">
            <a:avLst/>
          </a:prstGeom>
          <a:noFill/>
          <a:ln w="9525">
            <a:solidFill>
              <a:schemeClr val="tx1"/>
            </a:solidFill>
            <a:round/>
            <a:headEnd/>
            <a:tailEnd/>
          </a:ln>
        </p:spPr>
      </p:cxnSp>
      <p:cxnSp>
        <p:nvCxnSpPr>
          <p:cNvPr id="41" name="AutoShape 67"/>
          <p:cNvCxnSpPr>
            <a:cxnSpLocks noChangeShapeType="1"/>
            <a:stCxn id="67" idx="0"/>
            <a:endCxn id="27" idx="2"/>
          </p:cNvCxnSpPr>
          <p:nvPr/>
        </p:nvCxnSpPr>
        <p:spPr bwMode="auto">
          <a:xfrm rot="5400000" flipH="1" flipV="1">
            <a:off x="3275925" y="3205691"/>
            <a:ext cx="485407" cy="853748"/>
          </a:xfrm>
          <a:prstGeom prst="straightConnector1">
            <a:avLst/>
          </a:prstGeom>
          <a:noFill/>
          <a:ln w="9525">
            <a:solidFill>
              <a:schemeClr val="tx1"/>
            </a:solidFill>
            <a:round/>
            <a:headEnd/>
            <a:tailEnd/>
          </a:ln>
        </p:spPr>
      </p:cxnSp>
      <p:sp>
        <p:nvSpPr>
          <p:cNvPr id="43" name="TextBox 58"/>
          <p:cNvSpPr txBox="1">
            <a:spLocks noChangeArrowheads="1"/>
          </p:cNvSpPr>
          <p:nvPr/>
        </p:nvSpPr>
        <p:spPr bwMode="auto">
          <a:xfrm>
            <a:off x="357323" y="2057400"/>
            <a:ext cx="1215397" cy="369332"/>
          </a:xfrm>
          <a:prstGeom prst="rect">
            <a:avLst/>
          </a:prstGeom>
          <a:solidFill>
            <a:schemeClr val="bg1">
              <a:lumMod val="75000"/>
            </a:schemeClr>
          </a:solidFill>
          <a:ln w="9525">
            <a:noFill/>
            <a:miter lim="800000"/>
            <a:headEnd/>
            <a:tailEnd/>
          </a:ln>
          <a:effectLst>
            <a:outerShdw blurRad="50800" dist="38100" dir="2700000" algn="tl" rotWithShape="0">
              <a:prstClr val="black">
                <a:alpha val="40000"/>
              </a:prstClr>
            </a:outerShdw>
            <a:softEdge rad="12700"/>
          </a:effectLst>
        </p:spPr>
        <p:txBody>
          <a:bodyPr wrap="none">
            <a:spAutoFit/>
          </a:bodyPr>
          <a:lstStyle/>
          <a:p>
            <a:pPr algn="ctr"/>
            <a:r>
              <a:rPr lang="en-US" b="1" i="1" dirty="0" smtClean="0">
                <a:latin typeface="+mn-lt"/>
              </a:rPr>
              <a:t>DC-Layer 3</a:t>
            </a:r>
            <a:endParaRPr lang="en-US" b="1" i="1" dirty="0">
              <a:latin typeface="+mn-lt"/>
            </a:endParaRPr>
          </a:p>
        </p:txBody>
      </p:sp>
      <p:sp>
        <p:nvSpPr>
          <p:cNvPr id="44" name="TextBox 59"/>
          <p:cNvSpPr txBox="1">
            <a:spLocks noChangeArrowheads="1"/>
          </p:cNvSpPr>
          <p:nvPr/>
        </p:nvSpPr>
        <p:spPr bwMode="auto">
          <a:xfrm>
            <a:off x="357322" y="1371600"/>
            <a:ext cx="1212397" cy="369332"/>
          </a:xfrm>
          <a:prstGeom prst="rect">
            <a:avLst/>
          </a:prstGeom>
          <a:solidFill>
            <a:schemeClr val="bg1">
              <a:lumMod val="75000"/>
            </a:schemeClr>
          </a:solidFill>
          <a:ln w="9525">
            <a:noFill/>
            <a:miter lim="800000"/>
            <a:headEnd/>
            <a:tailEnd/>
          </a:ln>
          <a:effectLst>
            <a:outerShdw blurRad="50800" dist="38100" dir="2700000" algn="tl" rotWithShape="0">
              <a:prstClr val="black">
                <a:alpha val="40000"/>
              </a:prstClr>
            </a:outerShdw>
            <a:softEdge rad="12700"/>
          </a:effectLst>
        </p:spPr>
        <p:txBody>
          <a:bodyPr wrap="square">
            <a:spAutoFit/>
          </a:bodyPr>
          <a:lstStyle/>
          <a:p>
            <a:pPr algn="ctr"/>
            <a:r>
              <a:rPr lang="en-US" b="1" i="1" dirty="0">
                <a:latin typeface="+mn-lt"/>
              </a:rPr>
              <a:t>Internet</a:t>
            </a:r>
          </a:p>
        </p:txBody>
      </p:sp>
      <p:sp>
        <p:nvSpPr>
          <p:cNvPr id="67" name="Rectangle 38"/>
          <p:cNvSpPr>
            <a:spLocks noChangeArrowheads="1"/>
          </p:cNvSpPr>
          <p:nvPr/>
        </p:nvSpPr>
        <p:spPr bwMode="auto">
          <a:xfrm>
            <a:off x="2915415" y="387526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1600" b="1">
                <a:latin typeface="+mn-lt"/>
              </a:rPr>
              <a:t>S</a:t>
            </a:r>
          </a:p>
        </p:txBody>
      </p:sp>
      <p:sp>
        <p:nvSpPr>
          <p:cNvPr id="68" name="Rectangle 39"/>
          <p:cNvSpPr>
            <a:spLocks noChangeArrowheads="1"/>
          </p:cNvSpPr>
          <p:nvPr/>
        </p:nvSpPr>
        <p:spPr bwMode="auto">
          <a:xfrm>
            <a:off x="2016405" y="387526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1600" b="1">
                <a:latin typeface="+mn-lt"/>
              </a:rPr>
              <a:t>S</a:t>
            </a:r>
          </a:p>
        </p:txBody>
      </p:sp>
      <p:cxnSp>
        <p:nvCxnSpPr>
          <p:cNvPr id="69" name="AutoShape 69"/>
          <p:cNvCxnSpPr>
            <a:cxnSpLocks noChangeShapeType="1"/>
            <a:stCxn id="73" idx="3"/>
            <a:endCxn id="67" idx="2"/>
          </p:cNvCxnSpPr>
          <p:nvPr/>
        </p:nvCxnSpPr>
        <p:spPr bwMode="auto">
          <a:xfrm rot="5400000" flipH="1" flipV="1">
            <a:off x="2432849" y="3880598"/>
            <a:ext cx="421513" cy="896300"/>
          </a:xfrm>
          <a:prstGeom prst="straightConnector1">
            <a:avLst/>
          </a:prstGeom>
          <a:noFill/>
          <a:ln w="9525">
            <a:solidFill>
              <a:schemeClr val="tx1"/>
            </a:solidFill>
            <a:round/>
            <a:headEnd/>
            <a:tailEnd/>
          </a:ln>
        </p:spPr>
      </p:cxnSp>
      <p:cxnSp>
        <p:nvCxnSpPr>
          <p:cNvPr id="70" name="AutoShape 70"/>
          <p:cNvCxnSpPr>
            <a:cxnSpLocks noChangeShapeType="1"/>
            <a:stCxn id="73" idx="3"/>
            <a:endCxn id="68" idx="2"/>
          </p:cNvCxnSpPr>
          <p:nvPr/>
        </p:nvCxnSpPr>
        <p:spPr bwMode="auto">
          <a:xfrm rot="16200000" flipV="1">
            <a:off x="1983344" y="4327393"/>
            <a:ext cx="421513" cy="2710"/>
          </a:xfrm>
          <a:prstGeom prst="straightConnector1">
            <a:avLst/>
          </a:prstGeom>
          <a:noFill/>
          <a:ln w="9525">
            <a:solidFill>
              <a:schemeClr val="tx1"/>
            </a:solidFill>
            <a:round/>
            <a:headEnd/>
            <a:tailEnd/>
          </a:ln>
        </p:spPr>
      </p:cxnSp>
      <p:cxnSp>
        <p:nvCxnSpPr>
          <p:cNvPr id="71" name="AutoShape 71"/>
          <p:cNvCxnSpPr>
            <a:cxnSpLocks noChangeShapeType="1"/>
            <a:stCxn id="74" idx="3"/>
            <a:endCxn id="68" idx="2"/>
          </p:cNvCxnSpPr>
          <p:nvPr/>
        </p:nvCxnSpPr>
        <p:spPr bwMode="auto">
          <a:xfrm rot="16200000" flipV="1">
            <a:off x="2432849" y="3877888"/>
            <a:ext cx="421513" cy="901720"/>
          </a:xfrm>
          <a:prstGeom prst="straightConnector1">
            <a:avLst/>
          </a:prstGeom>
          <a:noFill/>
          <a:ln w="9525">
            <a:solidFill>
              <a:schemeClr val="tx1"/>
            </a:solidFill>
            <a:round/>
            <a:headEnd/>
            <a:tailEnd/>
          </a:ln>
        </p:spPr>
      </p:cxnSp>
      <p:cxnSp>
        <p:nvCxnSpPr>
          <p:cNvPr id="72" name="AutoShape 72"/>
          <p:cNvCxnSpPr>
            <a:cxnSpLocks noChangeShapeType="1"/>
            <a:stCxn id="74" idx="3"/>
            <a:endCxn id="67" idx="2"/>
          </p:cNvCxnSpPr>
          <p:nvPr/>
        </p:nvCxnSpPr>
        <p:spPr bwMode="auto">
          <a:xfrm rot="16200000" flipV="1">
            <a:off x="2882354" y="4327393"/>
            <a:ext cx="421513" cy="2710"/>
          </a:xfrm>
          <a:prstGeom prst="straightConnector1">
            <a:avLst/>
          </a:prstGeom>
          <a:noFill/>
          <a:ln w="9525">
            <a:solidFill>
              <a:schemeClr val="tx1"/>
            </a:solidFill>
            <a:round/>
            <a:headEnd/>
            <a:tailEnd/>
          </a:ln>
        </p:spPr>
      </p:cxnSp>
      <p:sp>
        <p:nvSpPr>
          <p:cNvPr id="73" name="AutoShape 80"/>
          <p:cNvSpPr>
            <a:spLocks noChangeArrowheads="1"/>
          </p:cNvSpPr>
          <p:nvPr/>
        </p:nvSpPr>
        <p:spPr bwMode="auto">
          <a:xfrm rot="16171351">
            <a:off x="1961074"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a:latin typeface="+mn-lt"/>
              </a:rPr>
              <a:t>A</a:t>
            </a:r>
          </a:p>
        </p:txBody>
      </p:sp>
      <p:sp>
        <p:nvSpPr>
          <p:cNvPr id="74" name="AutoShape 82"/>
          <p:cNvSpPr>
            <a:spLocks noChangeArrowheads="1"/>
          </p:cNvSpPr>
          <p:nvPr/>
        </p:nvSpPr>
        <p:spPr bwMode="auto">
          <a:xfrm rot="16171351">
            <a:off x="2860084"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latin typeface="+mn-lt"/>
              </a:rPr>
              <a:t>A</a:t>
            </a:r>
          </a:p>
        </p:txBody>
      </p:sp>
      <p:sp>
        <p:nvSpPr>
          <p:cNvPr id="75" name="AutoShape 82"/>
          <p:cNvSpPr>
            <a:spLocks noChangeArrowheads="1"/>
          </p:cNvSpPr>
          <p:nvPr/>
        </p:nvSpPr>
        <p:spPr bwMode="auto">
          <a:xfrm rot="16171351">
            <a:off x="2306939"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a:latin typeface="+mn-lt"/>
              </a:rPr>
              <a:t>A</a:t>
            </a:r>
          </a:p>
        </p:txBody>
      </p:sp>
      <p:sp>
        <p:nvSpPr>
          <p:cNvPr id="76" name="Rectangle 21"/>
          <p:cNvSpPr>
            <a:spLocks noChangeArrowheads="1"/>
          </p:cNvSpPr>
          <p:nvPr/>
        </p:nvSpPr>
        <p:spPr bwMode="auto">
          <a:xfrm>
            <a:off x="2659416" y="4591180"/>
            <a:ext cx="343365" cy="369332"/>
          </a:xfrm>
          <a:prstGeom prst="rect">
            <a:avLst/>
          </a:prstGeom>
          <a:noFill/>
          <a:ln w="9525">
            <a:noFill/>
            <a:miter lim="800000"/>
            <a:headEnd/>
            <a:tailEnd/>
          </a:ln>
        </p:spPr>
        <p:txBody>
          <a:bodyPr wrap="none">
            <a:spAutoFit/>
          </a:bodyPr>
          <a:lstStyle/>
          <a:p>
            <a:r>
              <a:rPr lang="en-US" sz="1800" dirty="0">
                <a:latin typeface="+mn-lt"/>
              </a:rPr>
              <a:t>…</a:t>
            </a:r>
          </a:p>
        </p:txBody>
      </p:sp>
      <p:cxnSp>
        <p:nvCxnSpPr>
          <p:cNvPr id="77" name="AutoShape 69"/>
          <p:cNvCxnSpPr>
            <a:cxnSpLocks noChangeShapeType="1"/>
            <a:stCxn id="75" idx="3"/>
            <a:endCxn id="67" idx="2"/>
          </p:cNvCxnSpPr>
          <p:nvPr/>
        </p:nvCxnSpPr>
        <p:spPr bwMode="auto">
          <a:xfrm rot="5400000" flipH="1" flipV="1">
            <a:off x="2605781" y="4053531"/>
            <a:ext cx="421513" cy="550435"/>
          </a:xfrm>
          <a:prstGeom prst="straightConnector1">
            <a:avLst/>
          </a:prstGeom>
          <a:noFill/>
          <a:ln w="9525">
            <a:solidFill>
              <a:schemeClr val="tx1"/>
            </a:solidFill>
            <a:round/>
            <a:headEnd/>
            <a:tailEnd/>
          </a:ln>
        </p:spPr>
      </p:cxnSp>
      <p:cxnSp>
        <p:nvCxnSpPr>
          <p:cNvPr id="78" name="AutoShape 69"/>
          <p:cNvCxnSpPr>
            <a:cxnSpLocks noChangeShapeType="1"/>
            <a:stCxn id="75" idx="3"/>
            <a:endCxn id="68" idx="2"/>
          </p:cNvCxnSpPr>
          <p:nvPr/>
        </p:nvCxnSpPr>
        <p:spPr bwMode="auto">
          <a:xfrm rot="16200000" flipV="1">
            <a:off x="2156277" y="4154460"/>
            <a:ext cx="421513" cy="348575"/>
          </a:xfrm>
          <a:prstGeom prst="straightConnector1">
            <a:avLst/>
          </a:prstGeom>
          <a:noFill/>
          <a:ln w="9525">
            <a:solidFill>
              <a:schemeClr val="tx1"/>
            </a:solidFill>
            <a:round/>
            <a:headEnd/>
            <a:tailEnd/>
          </a:ln>
        </p:spPr>
      </p:cxnSp>
      <p:sp>
        <p:nvSpPr>
          <p:cNvPr id="55" name="Rectangle 38"/>
          <p:cNvSpPr>
            <a:spLocks noChangeArrowheads="1"/>
          </p:cNvSpPr>
          <p:nvPr/>
        </p:nvSpPr>
        <p:spPr bwMode="auto">
          <a:xfrm>
            <a:off x="4621351" y="387526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1600" b="1" dirty="0">
                <a:latin typeface="+mn-lt"/>
              </a:rPr>
              <a:t>S</a:t>
            </a:r>
          </a:p>
        </p:txBody>
      </p:sp>
      <p:sp>
        <p:nvSpPr>
          <p:cNvPr id="56" name="Rectangle 39"/>
          <p:cNvSpPr>
            <a:spLocks noChangeArrowheads="1"/>
          </p:cNvSpPr>
          <p:nvPr/>
        </p:nvSpPr>
        <p:spPr bwMode="auto">
          <a:xfrm>
            <a:off x="3722341" y="387526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algn="ctr"/>
            <a:r>
              <a:rPr lang="en-US" sz="1600" b="1" dirty="0">
                <a:latin typeface="+mn-lt"/>
              </a:rPr>
              <a:t>S</a:t>
            </a:r>
          </a:p>
        </p:txBody>
      </p:sp>
      <p:cxnSp>
        <p:nvCxnSpPr>
          <p:cNvPr id="57" name="AutoShape 69"/>
          <p:cNvCxnSpPr>
            <a:cxnSpLocks noChangeShapeType="1"/>
            <a:stCxn id="61" idx="3"/>
            <a:endCxn id="55" idx="2"/>
          </p:cNvCxnSpPr>
          <p:nvPr/>
        </p:nvCxnSpPr>
        <p:spPr bwMode="auto">
          <a:xfrm rot="5400000" flipH="1" flipV="1">
            <a:off x="4138785" y="3880598"/>
            <a:ext cx="421513" cy="896300"/>
          </a:xfrm>
          <a:prstGeom prst="straightConnector1">
            <a:avLst/>
          </a:prstGeom>
          <a:noFill/>
          <a:ln w="9525">
            <a:solidFill>
              <a:schemeClr val="tx1"/>
            </a:solidFill>
            <a:round/>
            <a:headEnd/>
            <a:tailEnd/>
          </a:ln>
        </p:spPr>
      </p:cxnSp>
      <p:cxnSp>
        <p:nvCxnSpPr>
          <p:cNvPr id="58" name="AutoShape 70"/>
          <p:cNvCxnSpPr>
            <a:cxnSpLocks noChangeShapeType="1"/>
            <a:stCxn id="61" idx="3"/>
            <a:endCxn id="56" idx="2"/>
          </p:cNvCxnSpPr>
          <p:nvPr/>
        </p:nvCxnSpPr>
        <p:spPr bwMode="auto">
          <a:xfrm rot="16200000" flipV="1">
            <a:off x="3689280" y="4327393"/>
            <a:ext cx="421513" cy="2710"/>
          </a:xfrm>
          <a:prstGeom prst="straightConnector1">
            <a:avLst/>
          </a:prstGeom>
          <a:noFill/>
          <a:ln w="9525">
            <a:solidFill>
              <a:schemeClr val="tx1"/>
            </a:solidFill>
            <a:round/>
            <a:headEnd/>
            <a:tailEnd/>
          </a:ln>
        </p:spPr>
      </p:cxnSp>
      <p:cxnSp>
        <p:nvCxnSpPr>
          <p:cNvPr id="59" name="AutoShape 71"/>
          <p:cNvCxnSpPr>
            <a:cxnSpLocks noChangeShapeType="1"/>
            <a:stCxn id="62" idx="3"/>
            <a:endCxn id="56" idx="2"/>
          </p:cNvCxnSpPr>
          <p:nvPr/>
        </p:nvCxnSpPr>
        <p:spPr bwMode="auto">
          <a:xfrm rot="16200000" flipV="1">
            <a:off x="4138785" y="3877888"/>
            <a:ext cx="421513" cy="901719"/>
          </a:xfrm>
          <a:prstGeom prst="straightConnector1">
            <a:avLst/>
          </a:prstGeom>
          <a:noFill/>
          <a:ln w="9525">
            <a:solidFill>
              <a:schemeClr val="tx1"/>
            </a:solidFill>
            <a:round/>
            <a:headEnd/>
            <a:tailEnd/>
          </a:ln>
        </p:spPr>
      </p:cxnSp>
      <p:cxnSp>
        <p:nvCxnSpPr>
          <p:cNvPr id="60" name="AutoShape 72"/>
          <p:cNvCxnSpPr>
            <a:cxnSpLocks noChangeShapeType="1"/>
            <a:stCxn id="62" idx="3"/>
            <a:endCxn id="55" idx="2"/>
          </p:cNvCxnSpPr>
          <p:nvPr/>
        </p:nvCxnSpPr>
        <p:spPr bwMode="auto">
          <a:xfrm rot="16200000" flipV="1">
            <a:off x="4588290" y="4327393"/>
            <a:ext cx="421513" cy="2709"/>
          </a:xfrm>
          <a:prstGeom prst="straightConnector1">
            <a:avLst/>
          </a:prstGeom>
          <a:noFill/>
          <a:ln w="9525">
            <a:solidFill>
              <a:schemeClr val="tx1"/>
            </a:solidFill>
            <a:round/>
            <a:headEnd/>
            <a:tailEnd/>
          </a:ln>
        </p:spPr>
      </p:cxnSp>
      <p:sp>
        <p:nvSpPr>
          <p:cNvPr id="61" name="AutoShape 80"/>
          <p:cNvSpPr>
            <a:spLocks noChangeArrowheads="1"/>
          </p:cNvSpPr>
          <p:nvPr/>
        </p:nvSpPr>
        <p:spPr bwMode="auto">
          <a:xfrm rot="16171351">
            <a:off x="3667010"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latin typeface="+mn-lt"/>
              </a:rPr>
              <a:t>A</a:t>
            </a:r>
          </a:p>
        </p:txBody>
      </p:sp>
      <p:sp>
        <p:nvSpPr>
          <p:cNvPr id="62" name="AutoShape 82"/>
          <p:cNvSpPr>
            <a:spLocks noChangeArrowheads="1"/>
          </p:cNvSpPr>
          <p:nvPr/>
        </p:nvSpPr>
        <p:spPr bwMode="auto">
          <a:xfrm rot="16171351">
            <a:off x="4566019"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latin typeface="+mn-lt"/>
              </a:rPr>
              <a:t>A</a:t>
            </a:r>
          </a:p>
        </p:txBody>
      </p:sp>
      <p:sp>
        <p:nvSpPr>
          <p:cNvPr id="63" name="AutoShape 82"/>
          <p:cNvSpPr>
            <a:spLocks noChangeArrowheads="1"/>
          </p:cNvSpPr>
          <p:nvPr/>
        </p:nvSpPr>
        <p:spPr bwMode="auto">
          <a:xfrm rot="16171351">
            <a:off x="4012874"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a:latin typeface="+mn-lt"/>
              </a:rPr>
              <a:t>A</a:t>
            </a:r>
          </a:p>
        </p:txBody>
      </p:sp>
      <p:sp>
        <p:nvSpPr>
          <p:cNvPr id="64" name="Rectangle 21"/>
          <p:cNvSpPr>
            <a:spLocks noChangeArrowheads="1"/>
          </p:cNvSpPr>
          <p:nvPr/>
        </p:nvSpPr>
        <p:spPr bwMode="auto">
          <a:xfrm>
            <a:off x="4350553" y="4591180"/>
            <a:ext cx="343365" cy="369332"/>
          </a:xfrm>
          <a:prstGeom prst="rect">
            <a:avLst/>
          </a:prstGeom>
          <a:noFill/>
          <a:ln w="9525">
            <a:noFill/>
            <a:miter lim="800000"/>
            <a:headEnd/>
            <a:tailEnd/>
          </a:ln>
        </p:spPr>
        <p:txBody>
          <a:bodyPr wrap="none">
            <a:spAutoFit/>
          </a:bodyPr>
          <a:lstStyle/>
          <a:p>
            <a:r>
              <a:rPr lang="en-US" sz="1800" dirty="0">
                <a:latin typeface="+mn-lt"/>
              </a:rPr>
              <a:t>…</a:t>
            </a:r>
          </a:p>
        </p:txBody>
      </p:sp>
      <p:cxnSp>
        <p:nvCxnSpPr>
          <p:cNvPr id="65" name="AutoShape 69"/>
          <p:cNvCxnSpPr>
            <a:cxnSpLocks noChangeShapeType="1"/>
            <a:stCxn id="63" idx="3"/>
            <a:endCxn id="55" idx="2"/>
          </p:cNvCxnSpPr>
          <p:nvPr/>
        </p:nvCxnSpPr>
        <p:spPr bwMode="auto">
          <a:xfrm rot="5400000" flipH="1" flipV="1">
            <a:off x="4311717" y="4053530"/>
            <a:ext cx="421513" cy="550436"/>
          </a:xfrm>
          <a:prstGeom prst="straightConnector1">
            <a:avLst/>
          </a:prstGeom>
          <a:noFill/>
          <a:ln w="9525">
            <a:solidFill>
              <a:schemeClr val="tx1"/>
            </a:solidFill>
            <a:round/>
            <a:headEnd/>
            <a:tailEnd/>
          </a:ln>
        </p:spPr>
      </p:cxnSp>
      <p:cxnSp>
        <p:nvCxnSpPr>
          <p:cNvPr id="66" name="AutoShape 69"/>
          <p:cNvCxnSpPr>
            <a:cxnSpLocks noChangeShapeType="1"/>
            <a:stCxn id="63" idx="3"/>
            <a:endCxn id="56" idx="2"/>
          </p:cNvCxnSpPr>
          <p:nvPr/>
        </p:nvCxnSpPr>
        <p:spPr bwMode="auto">
          <a:xfrm rot="16200000" flipV="1">
            <a:off x="3862212" y="4154461"/>
            <a:ext cx="421513" cy="348574"/>
          </a:xfrm>
          <a:prstGeom prst="straightConnector1">
            <a:avLst/>
          </a:prstGeom>
          <a:noFill/>
          <a:ln w="9525">
            <a:solidFill>
              <a:schemeClr val="tx1"/>
            </a:solidFill>
            <a:round/>
            <a:headEnd/>
            <a:tailEnd/>
          </a:ln>
        </p:spPr>
      </p:cxnSp>
      <p:cxnSp>
        <p:nvCxnSpPr>
          <p:cNvPr id="47" name="AutoShape 64"/>
          <p:cNvCxnSpPr>
            <a:cxnSpLocks noChangeShapeType="1"/>
            <a:stCxn id="55" idx="0"/>
            <a:endCxn id="28" idx="2"/>
          </p:cNvCxnSpPr>
          <p:nvPr/>
        </p:nvCxnSpPr>
        <p:spPr bwMode="auto">
          <a:xfrm rot="16200000" flipV="1">
            <a:off x="3679388" y="2756964"/>
            <a:ext cx="485407" cy="1751199"/>
          </a:xfrm>
          <a:prstGeom prst="straightConnector1">
            <a:avLst/>
          </a:prstGeom>
          <a:noFill/>
          <a:ln w="9525">
            <a:solidFill>
              <a:schemeClr val="tx1"/>
            </a:solidFill>
            <a:round/>
            <a:headEnd/>
            <a:tailEnd/>
          </a:ln>
        </p:spPr>
      </p:cxnSp>
      <p:cxnSp>
        <p:nvCxnSpPr>
          <p:cNvPr id="48" name="AutoShape 65"/>
          <p:cNvCxnSpPr>
            <a:cxnSpLocks noChangeShapeType="1"/>
            <a:stCxn id="56" idx="0"/>
            <a:endCxn id="28" idx="2"/>
          </p:cNvCxnSpPr>
          <p:nvPr/>
        </p:nvCxnSpPr>
        <p:spPr bwMode="auto">
          <a:xfrm rot="16200000" flipV="1">
            <a:off x="3229885" y="3206468"/>
            <a:ext cx="485405" cy="852189"/>
          </a:xfrm>
          <a:prstGeom prst="straightConnector1">
            <a:avLst/>
          </a:prstGeom>
          <a:noFill/>
          <a:ln w="9525">
            <a:solidFill>
              <a:schemeClr val="tx1"/>
            </a:solidFill>
            <a:round/>
            <a:headEnd/>
            <a:tailEnd/>
          </a:ln>
        </p:spPr>
      </p:cxnSp>
      <p:cxnSp>
        <p:nvCxnSpPr>
          <p:cNvPr id="49" name="AutoShape 66"/>
          <p:cNvCxnSpPr>
            <a:cxnSpLocks noChangeShapeType="1"/>
            <a:stCxn id="56" idx="0"/>
            <a:endCxn id="27" idx="2"/>
          </p:cNvCxnSpPr>
          <p:nvPr/>
        </p:nvCxnSpPr>
        <p:spPr bwMode="auto">
          <a:xfrm rot="5400000" flipH="1" flipV="1">
            <a:off x="3679389" y="3609153"/>
            <a:ext cx="485405" cy="46821"/>
          </a:xfrm>
          <a:prstGeom prst="straightConnector1">
            <a:avLst/>
          </a:prstGeom>
          <a:noFill/>
          <a:ln w="9525">
            <a:solidFill>
              <a:schemeClr val="tx1"/>
            </a:solidFill>
            <a:round/>
            <a:headEnd/>
            <a:tailEnd/>
          </a:ln>
        </p:spPr>
      </p:cxnSp>
      <p:cxnSp>
        <p:nvCxnSpPr>
          <p:cNvPr id="50" name="AutoShape 67"/>
          <p:cNvCxnSpPr>
            <a:cxnSpLocks noChangeShapeType="1"/>
            <a:stCxn id="55" idx="0"/>
            <a:endCxn id="27" idx="2"/>
          </p:cNvCxnSpPr>
          <p:nvPr/>
        </p:nvCxnSpPr>
        <p:spPr bwMode="auto">
          <a:xfrm rot="16200000" flipV="1">
            <a:off x="4128893" y="3206470"/>
            <a:ext cx="485407" cy="852188"/>
          </a:xfrm>
          <a:prstGeom prst="straightConnector1">
            <a:avLst/>
          </a:prstGeom>
          <a:noFill/>
          <a:ln w="9525">
            <a:solidFill>
              <a:schemeClr val="tx1"/>
            </a:solidFill>
            <a:round/>
            <a:headEnd/>
            <a:tailEnd/>
          </a:ln>
        </p:spPr>
      </p:cxnSp>
      <p:sp>
        <p:nvSpPr>
          <p:cNvPr id="51" name="Rectangle 21"/>
          <p:cNvSpPr>
            <a:spLocks noChangeArrowheads="1"/>
          </p:cNvSpPr>
          <p:nvPr/>
        </p:nvSpPr>
        <p:spPr bwMode="auto">
          <a:xfrm>
            <a:off x="5214634" y="3794572"/>
            <a:ext cx="622286" cy="523220"/>
          </a:xfrm>
          <a:prstGeom prst="rect">
            <a:avLst/>
          </a:prstGeom>
          <a:noFill/>
          <a:ln w="9525">
            <a:noFill/>
            <a:miter lim="800000"/>
            <a:headEnd/>
            <a:tailEnd/>
          </a:ln>
        </p:spPr>
        <p:txBody>
          <a:bodyPr wrap="none">
            <a:spAutoFit/>
          </a:bodyPr>
          <a:lstStyle/>
          <a:p>
            <a:r>
              <a:rPr lang="en-US" sz="2800" dirty="0" smtClean="0"/>
              <a:t>. . .</a:t>
            </a:r>
            <a:endParaRPr lang="en-US" sz="2800" dirty="0">
              <a:latin typeface="+mn-lt"/>
            </a:endParaRPr>
          </a:p>
        </p:txBody>
      </p:sp>
      <p:sp>
        <p:nvSpPr>
          <p:cNvPr id="53" name="TextBox 58"/>
          <p:cNvSpPr txBox="1">
            <a:spLocks noChangeArrowheads="1"/>
          </p:cNvSpPr>
          <p:nvPr/>
        </p:nvSpPr>
        <p:spPr bwMode="auto">
          <a:xfrm>
            <a:off x="350520" y="2823864"/>
            <a:ext cx="1215397" cy="369332"/>
          </a:xfrm>
          <a:prstGeom prst="rect">
            <a:avLst/>
          </a:prstGeom>
          <a:solidFill>
            <a:schemeClr val="bg1">
              <a:lumMod val="75000"/>
            </a:schemeClr>
          </a:solidFill>
          <a:ln w="9525">
            <a:noFill/>
            <a:miter lim="800000"/>
            <a:headEnd/>
            <a:tailEnd/>
          </a:ln>
          <a:effectLst>
            <a:outerShdw blurRad="50800" dist="38100" dir="2700000" algn="tl" rotWithShape="0">
              <a:prstClr val="black">
                <a:alpha val="40000"/>
              </a:prstClr>
            </a:outerShdw>
            <a:softEdge rad="12700"/>
          </a:effectLst>
        </p:spPr>
        <p:txBody>
          <a:bodyPr wrap="none">
            <a:spAutoFit/>
          </a:bodyPr>
          <a:lstStyle/>
          <a:p>
            <a:pPr algn="ctr"/>
            <a:r>
              <a:rPr lang="en-US" b="1" i="1" dirty="0" smtClean="0">
                <a:latin typeface="+mn-lt"/>
              </a:rPr>
              <a:t>DC-Layer 2</a:t>
            </a:r>
            <a:endParaRPr lang="en-US" b="1" i="1" dirty="0">
              <a:latin typeface="+mn-lt"/>
            </a:endParaRPr>
          </a:p>
        </p:txBody>
      </p:sp>
      <p:sp>
        <p:nvSpPr>
          <p:cNvPr id="11" name="TextBox 10"/>
          <p:cNvSpPr txBox="1"/>
          <p:nvPr/>
        </p:nvSpPr>
        <p:spPr>
          <a:xfrm>
            <a:off x="5913120" y="3048000"/>
            <a:ext cx="2743200" cy="1508105"/>
          </a:xfrm>
          <a:prstGeom prst="rect">
            <a:avLst/>
          </a:prstGeom>
          <a:solidFill>
            <a:schemeClr val="bg2"/>
          </a:solidFill>
          <a:ln>
            <a:solidFill>
              <a:srgbClr val="000000"/>
            </a:solidFill>
          </a:ln>
        </p:spPr>
        <p:txBody>
          <a:bodyPr wrap="square" rtlCol="0">
            <a:spAutoFit/>
          </a:bodyPr>
          <a:lstStyle/>
          <a:p>
            <a:pPr algn="ctr"/>
            <a:r>
              <a:rPr lang="en-US" sz="2000" b="1" dirty="0" smtClean="0">
                <a:latin typeface="+mn-lt"/>
              </a:rPr>
              <a:t>Key</a:t>
            </a:r>
          </a:p>
          <a:p>
            <a:pPr marL="228600" indent="-174625" algn="l">
              <a:buFont typeface="Arial" pitchFamily="34" charset="0"/>
              <a:buChar char="•"/>
            </a:pPr>
            <a:r>
              <a:rPr lang="en-US" b="1" dirty="0" smtClean="0">
                <a:latin typeface="+mn-lt"/>
              </a:rPr>
              <a:t>CR</a:t>
            </a:r>
            <a:r>
              <a:rPr lang="en-US" dirty="0" smtClean="0">
                <a:latin typeface="+mn-lt"/>
              </a:rPr>
              <a:t> = Core Router (L3)</a:t>
            </a:r>
          </a:p>
          <a:p>
            <a:pPr marL="228600" indent="-174625" algn="l">
              <a:buFont typeface="Arial" pitchFamily="34" charset="0"/>
              <a:buChar char="•"/>
            </a:pPr>
            <a:r>
              <a:rPr lang="en-US" b="1" dirty="0" smtClean="0">
                <a:latin typeface="+mn-lt"/>
              </a:rPr>
              <a:t>AR</a:t>
            </a:r>
            <a:r>
              <a:rPr lang="en-US" dirty="0" smtClean="0">
                <a:latin typeface="+mn-lt"/>
              </a:rPr>
              <a:t> = Access Router (L3)</a:t>
            </a:r>
          </a:p>
          <a:p>
            <a:pPr marL="228600" indent="-174625" algn="l">
              <a:buFont typeface="Arial" pitchFamily="34" charset="0"/>
              <a:buChar char="•"/>
            </a:pPr>
            <a:r>
              <a:rPr lang="en-US" b="1" dirty="0" smtClean="0">
                <a:latin typeface="+mn-lt"/>
              </a:rPr>
              <a:t>S</a:t>
            </a:r>
            <a:r>
              <a:rPr lang="en-US" dirty="0" smtClean="0">
                <a:latin typeface="+mn-lt"/>
              </a:rPr>
              <a:t> = Ethernet Switch (L2)</a:t>
            </a:r>
          </a:p>
          <a:p>
            <a:pPr marL="228600" indent="-174625" algn="l">
              <a:buFont typeface="Arial" pitchFamily="34" charset="0"/>
              <a:buChar char="•"/>
            </a:pPr>
            <a:r>
              <a:rPr lang="en-US" b="1" dirty="0" smtClean="0">
                <a:latin typeface="+mn-lt"/>
              </a:rPr>
              <a:t>A</a:t>
            </a:r>
            <a:r>
              <a:rPr lang="en-US" dirty="0" smtClean="0">
                <a:latin typeface="+mn-lt"/>
              </a:rPr>
              <a:t> = Rack of app. servers          </a:t>
            </a:r>
          </a:p>
        </p:txBody>
      </p:sp>
      <p:sp>
        <p:nvSpPr>
          <p:cNvPr id="80" name="TextBox 79"/>
          <p:cNvSpPr txBox="1"/>
          <p:nvPr/>
        </p:nvSpPr>
        <p:spPr>
          <a:xfrm>
            <a:off x="1820092" y="5028140"/>
            <a:ext cx="335035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800" dirty="0" smtClean="0">
                <a:latin typeface="+mn-lt"/>
              </a:rPr>
              <a:t>~ 1,000 servers/pod == IP subnet</a:t>
            </a:r>
            <a:endParaRPr lang="en-US" sz="1800" dirty="0">
              <a:latin typeface="+mn-lt"/>
            </a:endParaRPr>
          </a:p>
        </p:txBody>
      </p:sp>
      <p:sp>
        <p:nvSpPr>
          <p:cNvPr id="84" name="Slide Number Placeholder 3"/>
          <p:cNvSpPr>
            <a:spLocks noGrp="1"/>
          </p:cNvSpPr>
          <p:nvPr>
            <p:ph type="sldNum" sz="quarter" idx="11"/>
          </p:nvPr>
        </p:nvSpPr>
        <p:spPr>
          <a:xfrm>
            <a:off x="6705600" y="6492875"/>
            <a:ext cx="2133600" cy="365125"/>
          </a:xfrm>
        </p:spPr>
        <p:txBody>
          <a:bodyPr/>
          <a:lstStyle/>
          <a:p>
            <a:fld id="{B4B375CC-FF4E-4484-8C6F-6C3D12B51E5B}" type="slidenum">
              <a:rPr lang="en-US" smtClean="0"/>
              <a:pPr/>
              <a:t>36</a:t>
            </a:fld>
            <a:endParaRPr lang="en-US" dirty="0"/>
          </a:p>
        </p:txBody>
      </p:sp>
      <p:cxnSp>
        <p:nvCxnSpPr>
          <p:cNvPr id="128" name="AutoShape 17"/>
          <p:cNvCxnSpPr>
            <a:cxnSpLocks noChangeShapeType="1"/>
          </p:cNvCxnSpPr>
          <p:nvPr/>
        </p:nvCxnSpPr>
        <p:spPr bwMode="auto">
          <a:xfrm rot="5400000" flipH="1" flipV="1">
            <a:off x="5370343" y="1510183"/>
            <a:ext cx="313090" cy="162869"/>
          </a:xfrm>
          <a:prstGeom prst="straightConnector1">
            <a:avLst/>
          </a:prstGeom>
          <a:noFill/>
          <a:ln w="9525">
            <a:solidFill>
              <a:schemeClr val="tx1"/>
            </a:solidFill>
            <a:round/>
            <a:headEnd/>
            <a:tailEnd/>
          </a:ln>
        </p:spPr>
      </p:cxnSp>
      <p:cxnSp>
        <p:nvCxnSpPr>
          <p:cNvPr id="131" name="AutoShape 17"/>
          <p:cNvCxnSpPr>
            <a:cxnSpLocks noChangeShapeType="1"/>
          </p:cNvCxnSpPr>
          <p:nvPr/>
        </p:nvCxnSpPr>
        <p:spPr bwMode="auto">
          <a:xfrm rot="16200000" flipV="1">
            <a:off x="5217944" y="1520652"/>
            <a:ext cx="313089" cy="141932"/>
          </a:xfrm>
          <a:prstGeom prst="straightConnector1">
            <a:avLst/>
          </a:prstGeom>
          <a:noFill/>
          <a:ln w="9525">
            <a:solidFill>
              <a:schemeClr val="tx1"/>
            </a:solidFill>
            <a:round/>
            <a:headEnd/>
            <a:tailEnd/>
          </a:ln>
        </p:spPr>
      </p:cxnSp>
      <p:cxnSp>
        <p:nvCxnSpPr>
          <p:cNvPr id="135" name="AutoShape 17"/>
          <p:cNvCxnSpPr>
            <a:cxnSpLocks noChangeShapeType="1"/>
          </p:cNvCxnSpPr>
          <p:nvPr/>
        </p:nvCxnSpPr>
        <p:spPr bwMode="auto">
          <a:xfrm rot="5400000">
            <a:off x="5284618" y="1586384"/>
            <a:ext cx="322615" cy="941"/>
          </a:xfrm>
          <a:prstGeom prst="straightConnector1">
            <a:avLst/>
          </a:prstGeom>
          <a:noFill/>
          <a:ln w="9525">
            <a:solidFill>
              <a:schemeClr val="tx1"/>
            </a:solidFill>
            <a:round/>
            <a:headEnd/>
            <a:tailEnd/>
          </a:ln>
        </p:spPr>
      </p:cxnSp>
      <p:cxnSp>
        <p:nvCxnSpPr>
          <p:cNvPr id="140" name="AutoShape 17"/>
          <p:cNvCxnSpPr>
            <a:cxnSpLocks noChangeShapeType="1"/>
          </p:cNvCxnSpPr>
          <p:nvPr/>
        </p:nvCxnSpPr>
        <p:spPr bwMode="auto">
          <a:xfrm rot="5400000" flipH="1" flipV="1">
            <a:off x="3935343" y="1503935"/>
            <a:ext cx="330905" cy="157550"/>
          </a:xfrm>
          <a:prstGeom prst="straightConnector1">
            <a:avLst/>
          </a:prstGeom>
          <a:noFill/>
          <a:ln w="9525">
            <a:solidFill>
              <a:schemeClr val="tx1"/>
            </a:solidFill>
            <a:round/>
            <a:headEnd/>
            <a:tailEnd/>
          </a:ln>
        </p:spPr>
      </p:cxnSp>
      <p:cxnSp>
        <p:nvCxnSpPr>
          <p:cNvPr id="141" name="AutoShape 17"/>
          <p:cNvCxnSpPr>
            <a:cxnSpLocks noChangeShapeType="1"/>
          </p:cNvCxnSpPr>
          <p:nvPr/>
        </p:nvCxnSpPr>
        <p:spPr bwMode="auto">
          <a:xfrm rot="16200000" flipV="1">
            <a:off x="3782944" y="1509085"/>
            <a:ext cx="330904" cy="147249"/>
          </a:xfrm>
          <a:prstGeom prst="straightConnector1">
            <a:avLst/>
          </a:prstGeom>
          <a:noFill/>
          <a:ln w="9525">
            <a:solidFill>
              <a:schemeClr val="tx1"/>
            </a:solidFill>
            <a:round/>
            <a:headEnd/>
            <a:tailEnd/>
          </a:ln>
        </p:spPr>
      </p:cxnSp>
      <p:cxnSp>
        <p:nvCxnSpPr>
          <p:cNvPr id="142" name="AutoShape 17"/>
          <p:cNvCxnSpPr>
            <a:cxnSpLocks noChangeShapeType="1"/>
          </p:cNvCxnSpPr>
          <p:nvPr/>
        </p:nvCxnSpPr>
        <p:spPr bwMode="auto">
          <a:xfrm rot="5400000">
            <a:off x="3853741" y="1579252"/>
            <a:ext cx="337190" cy="631"/>
          </a:xfrm>
          <a:prstGeom prst="straightConnector1">
            <a:avLst/>
          </a:prstGeom>
          <a:noFill/>
          <a:ln w="9525">
            <a:solidFill>
              <a:schemeClr val="tx1"/>
            </a:solidFill>
            <a:round/>
            <a:headEnd/>
            <a:tailEnd/>
          </a:ln>
        </p:spPr>
      </p:cxnSp>
    </p:spTree>
    <p:custDataLst>
      <p:tags r:id="rId1"/>
    </p:custDataLst>
    <p:extLst>
      <p:ext uri="{BB962C8B-B14F-4D97-AF65-F5344CB8AC3E}">
        <p14:creationId xmlns:p14="http://schemas.microsoft.com/office/powerpoint/2010/main" val="3536520170"/>
      </p:ext>
    </p:extLst>
  </p:cSld>
  <p:clrMapOvr>
    <a:masterClrMapping/>
  </p:clrMapOvr>
  <p:transition xmlns:p14="http://schemas.microsoft.com/office/powerpoint/2010/main" advTm="10471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alibri"/>
                <a:ea typeface="Calibri"/>
                <a:cs typeface="Calibri"/>
              </a:rPr>
              <a:t>Understanding Datacenter Traffic</a:t>
            </a:r>
            <a:endParaRPr lang="en-US" sz="4000" b="1" dirty="0">
              <a:latin typeface="Calibri"/>
              <a:ea typeface="Calibri"/>
              <a:cs typeface="Calibri"/>
            </a:endParaRPr>
          </a:p>
        </p:txBody>
      </p:sp>
      <p:sp>
        <p:nvSpPr>
          <p:cNvPr id="3" name="Content Placeholder 2"/>
          <p:cNvSpPr>
            <a:spLocks noGrp="1"/>
          </p:cNvSpPr>
          <p:nvPr>
            <p:ph idx="1"/>
          </p:nvPr>
        </p:nvSpPr>
        <p:spPr/>
        <p:txBody>
          <a:bodyPr>
            <a:normAutofit/>
          </a:bodyPr>
          <a:lstStyle/>
          <a:p>
            <a:pPr marL="0" indent="0">
              <a:buNone/>
            </a:pPr>
            <a:r>
              <a:rPr lang="en-US" sz="2400" dirty="0" smtClean="0">
                <a:latin typeface="Calibri"/>
                <a:ea typeface="Calibri"/>
                <a:cs typeface="Calibri"/>
              </a:rPr>
              <a:t>“</a:t>
            </a:r>
            <a:r>
              <a:rPr lang="en-US" sz="2400" dirty="0">
                <a:latin typeface="Calibri"/>
                <a:ea typeface="Calibri"/>
                <a:cs typeface="Calibri"/>
              </a:rPr>
              <a:t>Most </a:t>
            </a:r>
            <a:r>
              <a:rPr lang="en-US" sz="2400" dirty="0" smtClean="0">
                <a:latin typeface="Calibri"/>
                <a:ea typeface="Calibri"/>
                <a:cs typeface="Calibri"/>
              </a:rPr>
              <a:t>flows </a:t>
            </a:r>
            <a:r>
              <a:rPr lang="en-US" sz="2400" dirty="0">
                <a:latin typeface="Calibri"/>
                <a:ea typeface="Calibri"/>
                <a:cs typeface="Calibri"/>
              </a:rPr>
              <a:t>in the data centers are </a:t>
            </a:r>
            <a:r>
              <a:rPr lang="en-US" sz="2400" b="1" dirty="0">
                <a:solidFill>
                  <a:srgbClr val="FF0000"/>
                </a:solidFill>
                <a:latin typeface="Calibri"/>
                <a:ea typeface="Calibri"/>
                <a:cs typeface="Calibri"/>
              </a:rPr>
              <a:t>small in size</a:t>
            </a:r>
            <a:r>
              <a:rPr lang="en-US" sz="2400" dirty="0">
                <a:latin typeface="Calibri"/>
                <a:ea typeface="Calibri"/>
                <a:cs typeface="Calibri"/>
              </a:rPr>
              <a:t> </a:t>
            </a:r>
            <a:r>
              <a:rPr lang="en-US" sz="2400" dirty="0" smtClean="0">
                <a:latin typeface="Calibri"/>
                <a:ea typeface="Calibri"/>
                <a:cs typeface="Calibri"/>
              </a:rPr>
              <a:t>(&lt;10KB)...”. In other words, elephants are a very small fraction.</a:t>
            </a:r>
          </a:p>
          <a:p>
            <a:pPr marL="0" indent="0">
              <a:buNone/>
            </a:pPr>
            <a:endParaRPr lang="en-US" sz="2400" dirty="0" smtClean="0">
              <a:latin typeface="Calibri"/>
              <a:ea typeface="Calibri"/>
              <a:cs typeface="Calibri"/>
            </a:endParaRPr>
          </a:p>
          <a:p>
            <a:pPr marL="0" indent="0">
              <a:buNone/>
            </a:pPr>
            <a:endParaRPr lang="en-US" sz="2400" dirty="0" smtClean="0">
              <a:latin typeface="Calibri"/>
              <a:ea typeface="Calibri"/>
              <a:cs typeface="Calibri"/>
            </a:endParaRPr>
          </a:p>
          <a:p>
            <a:pPr marL="0" indent="0">
              <a:buNone/>
            </a:pPr>
            <a:endParaRPr lang="en-US" sz="2000" dirty="0" smtClean="0">
              <a:latin typeface="Calibri"/>
              <a:ea typeface="Calibri"/>
              <a:cs typeface="Calibri"/>
            </a:endParaRPr>
          </a:p>
          <a:p>
            <a:pPr marL="0" indent="0">
              <a:buNone/>
            </a:pPr>
            <a:endParaRPr lang="en-US" sz="2400" dirty="0" smtClean="0">
              <a:latin typeface="Calibri"/>
              <a:ea typeface="Calibri"/>
              <a:cs typeface="Calibri"/>
            </a:endParaRPr>
          </a:p>
        </p:txBody>
      </p:sp>
      <p:pic>
        <p:nvPicPr>
          <p:cNvPr id="4" name="Picture 3"/>
          <p:cNvPicPr>
            <a:picLocks noChangeAspect="1"/>
          </p:cNvPicPr>
          <p:nvPr/>
        </p:nvPicPr>
        <p:blipFill>
          <a:blip r:embed="rId3"/>
          <a:stretch>
            <a:fillRect/>
          </a:stretch>
        </p:blipFill>
        <p:spPr>
          <a:xfrm>
            <a:off x="1156736" y="2720483"/>
            <a:ext cx="6929639" cy="4023312"/>
          </a:xfrm>
          <a:prstGeom prst="rect">
            <a:avLst/>
          </a:prstGeom>
        </p:spPr>
      </p:pic>
      <p:sp>
        <p:nvSpPr>
          <p:cNvPr id="5" name="Slide Number Placeholder 4"/>
          <p:cNvSpPr>
            <a:spLocks noGrp="1"/>
          </p:cNvSpPr>
          <p:nvPr>
            <p:ph type="sldNum" sz="quarter" idx="12"/>
          </p:nvPr>
        </p:nvSpPr>
        <p:spPr/>
        <p:txBody>
          <a:bodyPr/>
          <a:lstStyle/>
          <a:p>
            <a:fld id="{7E36F65A-AA6A-2742-B31A-5123DCD351C6}" type="slidenum">
              <a:rPr lang="en-US" smtClean="0"/>
              <a:t>37</a:t>
            </a:fld>
            <a:endParaRPr lang="en-US"/>
          </a:p>
        </p:txBody>
      </p:sp>
    </p:spTree>
    <p:extLst>
      <p:ext uri="{BB962C8B-B14F-4D97-AF65-F5344CB8AC3E}">
        <p14:creationId xmlns:p14="http://schemas.microsoft.com/office/powerpoint/2010/main" val="251355209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3100" y="2438094"/>
            <a:ext cx="6571395" cy="4419906"/>
          </a:xfrm>
          <a:prstGeom prst="rect">
            <a:avLst/>
          </a:prstGeom>
        </p:spPr>
      </p:pic>
      <p:sp>
        <p:nvSpPr>
          <p:cNvPr id="7" name="Title 1"/>
          <p:cNvSpPr>
            <a:spLocks noGrp="1"/>
          </p:cNvSpPr>
          <p:nvPr>
            <p:ph type="title"/>
          </p:nvPr>
        </p:nvSpPr>
        <p:spPr>
          <a:xfrm>
            <a:off x="457200" y="274638"/>
            <a:ext cx="8229600" cy="1143000"/>
          </a:xfrm>
        </p:spPr>
        <p:txBody>
          <a:bodyPr>
            <a:normAutofit/>
          </a:bodyPr>
          <a:lstStyle/>
          <a:p>
            <a:r>
              <a:rPr lang="en-US" sz="4000" b="1" dirty="0" smtClean="0">
                <a:latin typeface="Calibri"/>
                <a:ea typeface="Calibri"/>
                <a:cs typeface="Calibri"/>
              </a:rPr>
              <a:t>Understanding Datacenter Traffic</a:t>
            </a:r>
            <a:endParaRPr lang="en-US" sz="4000" b="1" dirty="0">
              <a:latin typeface="Calibri"/>
              <a:ea typeface="Calibri"/>
              <a:cs typeface="Calibri"/>
            </a:endParaRPr>
          </a:p>
        </p:txBody>
      </p:sp>
      <p:sp>
        <p:nvSpPr>
          <p:cNvPr id="8" name="Content Placeholder 2"/>
          <p:cNvSpPr>
            <a:spLocks noGrp="1"/>
          </p:cNvSpPr>
          <p:nvPr>
            <p:ph idx="1"/>
          </p:nvPr>
        </p:nvSpPr>
        <p:spPr>
          <a:xfrm>
            <a:off x="457200" y="1499704"/>
            <a:ext cx="8229600" cy="4525963"/>
          </a:xfrm>
        </p:spPr>
        <p:txBody>
          <a:bodyPr>
            <a:normAutofit/>
          </a:bodyPr>
          <a:lstStyle/>
          <a:p>
            <a:pPr marL="0" indent="0">
              <a:buNone/>
            </a:pPr>
            <a:r>
              <a:rPr lang="en-US" sz="2400" dirty="0" smtClean="0">
                <a:latin typeface="Calibri"/>
                <a:ea typeface="Calibri"/>
                <a:cs typeface="Calibri"/>
              </a:rPr>
              <a:t>Majority of the traffic in cloud datacenters </a:t>
            </a:r>
            <a:r>
              <a:rPr lang="en-US" sz="2400" dirty="0" smtClean="0">
                <a:solidFill>
                  <a:srgbClr val="FF0000"/>
                </a:solidFill>
                <a:latin typeface="Calibri"/>
                <a:ea typeface="Calibri"/>
                <a:cs typeface="Calibri"/>
              </a:rPr>
              <a:t>stay within the rack.</a:t>
            </a:r>
          </a:p>
          <a:p>
            <a:pPr marL="0" indent="0">
              <a:buNone/>
            </a:pPr>
            <a:endParaRPr lang="en-US" sz="2400" dirty="0" smtClean="0">
              <a:latin typeface="Calibri"/>
              <a:ea typeface="Calibri"/>
              <a:cs typeface="Calibri"/>
            </a:endParaRPr>
          </a:p>
          <a:p>
            <a:pPr marL="0" indent="0">
              <a:buNone/>
            </a:pPr>
            <a:endParaRPr lang="en-US" sz="2400" dirty="0" smtClean="0">
              <a:latin typeface="Calibri"/>
              <a:ea typeface="Calibri"/>
              <a:cs typeface="Calibri"/>
            </a:endParaRPr>
          </a:p>
          <a:p>
            <a:pPr marL="0" indent="0">
              <a:buNone/>
            </a:pPr>
            <a:endParaRPr lang="en-US" sz="2000" dirty="0" smtClean="0">
              <a:latin typeface="Calibri"/>
              <a:ea typeface="Calibri"/>
              <a:cs typeface="Calibri"/>
            </a:endParaRPr>
          </a:p>
          <a:p>
            <a:pPr marL="0" indent="0">
              <a:buNone/>
            </a:pPr>
            <a:endParaRPr lang="en-US" sz="2400" dirty="0" smtClean="0">
              <a:latin typeface="Calibri"/>
              <a:ea typeface="Calibri"/>
              <a:cs typeface="Calibri"/>
            </a:endParaRPr>
          </a:p>
        </p:txBody>
      </p:sp>
      <p:sp>
        <p:nvSpPr>
          <p:cNvPr id="2" name="Slide Number Placeholder 1"/>
          <p:cNvSpPr>
            <a:spLocks noGrp="1"/>
          </p:cNvSpPr>
          <p:nvPr>
            <p:ph type="sldNum" sz="quarter" idx="12"/>
          </p:nvPr>
        </p:nvSpPr>
        <p:spPr/>
        <p:txBody>
          <a:bodyPr/>
          <a:lstStyle/>
          <a:p>
            <a:fld id="{7E36F65A-AA6A-2742-B31A-5123DCD351C6}" type="slidenum">
              <a:rPr lang="en-US" smtClean="0"/>
              <a:t>38</a:t>
            </a:fld>
            <a:endParaRPr lang="en-US"/>
          </a:p>
        </p:txBody>
      </p:sp>
    </p:spTree>
    <p:extLst>
      <p:ext uri="{BB962C8B-B14F-4D97-AF65-F5344CB8AC3E}">
        <p14:creationId xmlns:p14="http://schemas.microsoft.com/office/powerpoint/2010/main" val="15111164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Today, Computation Constrained by Network*</a:t>
            </a:r>
            <a:endParaRPr lang="en-US" sz="2800" dirty="0"/>
          </a:p>
        </p:txBody>
      </p:sp>
      <p:pic>
        <p:nvPicPr>
          <p:cNvPr id="1026" name="Picture 2"/>
          <p:cNvPicPr>
            <a:picLocks noChangeAspect="1" noChangeArrowheads="1"/>
          </p:cNvPicPr>
          <p:nvPr/>
        </p:nvPicPr>
        <p:blipFill>
          <a:blip r:embed="rId2" cstate="print"/>
          <a:srcRect/>
          <a:stretch>
            <a:fillRect/>
          </a:stretch>
        </p:blipFill>
        <p:spPr bwMode="auto">
          <a:xfrm>
            <a:off x="1208018" y="993913"/>
            <a:ext cx="6415296" cy="4237627"/>
          </a:xfrm>
          <a:prstGeom prst="rect">
            <a:avLst/>
          </a:prstGeom>
          <a:noFill/>
          <a:ln w="9525">
            <a:noFill/>
            <a:miter lim="800000"/>
            <a:headEnd/>
            <a:tailEnd/>
          </a:ln>
        </p:spPr>
      </p:pic>
      <p:sp>
        <p:nvSpPr>
          <p:cNvPr id="5" name="TextBox 4"/>
          <p:cNvSpPr txBox="1"/>
          <p:nvPr/>
        </p:nvSpPr>
        <p:spPr>
          <a:xfrm>
            <a:off x="63184" y="6348656"/>
            <a:ext cx="3301648" cy="307777"/>
          </a:xfrm>
          <a:prstGeom prst="rect">
            <a:avLst/>
          </a:prstGeom>
          <a:noFill/>
        </p:spPr>
        <p:txBody>
          <a:bodyPr wrap="square" rtlCol="0">
            <a:spAutoFit/>
          </a:bodyPr>
          <a:lstStyle/>
          <a:p>
            <a:pPr algn="l" fontAlgn="auto">
              <a:spcBef>
                <a:spcPts val="0"/>
              </a:spcBef>
              <a:spcAft>
                <a:spcPts val="0"/>
              </a:spcAft>
            </a:pPr>
            <a:r>
              <a:rPr lang="en-US" sz="1400" dirty="0" smtClean="0">
                <a:solidFill>
                  <a:srgbClr val="000000"/>
                </a:solidFill>
                <a:latin typeface="Calibri"/>
                <a:cs typeface="Times New Roman"/>
              </a:rPr>
              <a:t>*Kandula, Sengupta, </a:t>
            </a:r>
            <a:r>
              <a:rPr lang="en-US" sz="1400" dirty="0" err="1" smtClean="0">
                <a:solidFill>
                  <a:srgbClr val="000000"/>
                </a:solidFill>
                <a:latin typeface="Calibri"/>
                <a:cs typeface="Times New Roman"/>
              </a:rPr>
              <a:t>Greenberg,Patel</a:t>
            </a:r>
            <a:endParaRPr lang="en-US" sz="1400" dirty="0">
              <a:solidFill>
                <a:srgbClr val="000000"/>
              </a:solidFill>
              <a:latin typeface="Calibri"/>
              <a:cs typeface="Times New Roman"/>
            </a:endParaRPr>
          </a:p>
        </p:txBody>
      </p:sp>
      <p:sp>
        <p:nvSpPr>
          <p:cNvPr id="3" name="Content Placeholder 2"/>
          <p:cNvSpPr>
            <a:spLocks noGrp="1"/>
          </p:cNvSpPr>
          <p:nvPr>
            <p:ph idx="1"/>
          </p:nvPr>
        </p:nvSpPr>
        <p:spPr>
          <a:xfrm>
            <a:off x="342900" y="5105400"/>
            <a:ext cx="8458200" cy="1480930"/>
          </a:xfrm>
        </p:spPr>
        <p:txBody>
          <a:bodyPr/>
          <a:lstStyle/>
          <a:p>
            <a:pPr>
              <a:buNone/>
            </a:pPr>
            <a:r>
              <a:rPr lang="en-US" sz="1800" dirty="0" smtClean="0">
                <a:solidFill>
                  <a:schemeClr val="tx1"/>
                </a:solidFill>
              </a:rPr>
              <a:t>Figure: </a:t>
            </a:r>
            <a:r>
              <a:rPr lang="en-US" sz="1800" dirty="0" err="1" smtClean="0">
                <a:solidFill>
                  <a:schemeClr val="tx1"/>
                </a:solidFill>
              </a:rPr>
              <a:t>ln</a:t>
            </a:r>
            <a:r>
              <a:rPr lang="en-US" sz="1800" dirty="0" smtClean="0">
                <a:solidFill>
                  <a:schemeClr val="tx1"/>
                </a:solidFill>
              </a:rPr>
              <a:t>(Bytes/10sec) between servers in operational cluster </a:t>
            </a:r>
          </a:p>
          <a:p>
            <a:r>
              <a:rPr lang="en-US" sz="1800" dirty="0" smtClean="0"/>
              <a:t>Great efforts required to place communicating servers under the same </a:t>
            </a:r>
            <a:r>
              <a:rPr lang="en-US" sz="1800" dirty="0" err="1" smtClean="0"/>
              <a:t>ToR</a:t>
            </a:r>
            <a:r>
              <a:rPr lang="en-US" sz="1800" dirty="0" smtClean="0"/>
              <a:t> </a:t>
            </a:r>
            <a:r>
              <a:rPr lang="en-US" sz="1800" dirty="0" smtClean="0">
                <a:sym typeface="Wingdings" pitchFamily="2" charset="2"/>
              </a:rPr>
              <a:t> Most traffic lies on the diagonal  </a:t>
            </a:r>
            <a:r>
              <a:rPr lang="en-US" sz="1800" dirty="0" smtClean="0">
                <a:solidFill>
                  <a:srgbClr val="FF0000"/>
                </a:solidFill>
                <a:sym typeface="Wingdings" pitchFamily="2" charset="2"/>
              </a:rPr>
              <a:t>(w/o log scale all you see is the diagonal)</a:t>
            </a:r>
          </a:p>
          <a:p>
            <a:r>
              <a:rPr lang="en-US" sz="1800" dirty="0" smtClean="0"/>
              <a:t>Stripes show there </a:t>
            </a:r>
            <a:r>
              <a:rPr lang="en-US" sz="1800" u="sng" dirty="0" smtClean="0"/>
              <a:t>is</a:t>
            </a:r>
            <a:r>
              <a:rPr lang="en-US" sz="1800" dirty="0" smtClean="0"/>
              <a:t> need for inter-</a:t>
            </a:r>
            <a:r>
              <a:rPr lang="en-US" sz="1800" dirty="0" err="1" smtClean="0"/>
              <a:t>ToR</a:t>
            </a:r>
            <a:r>
              <a:rPr lang="en-US" sz="1800" dirty="0" smtClean="0"/>
              <a:t> communication</a:t>
            </a:r>
          </a:p>
          <a:p>
            <a:endParaRPr lang="en-US" dirty="0"/>
          </a:p>
        </p:txBody>
      </p:sp>
      <p:sp>
        <p:nvSpPr>
          <p:cNvPr id="4" name="Slide Number Placeholder 3"/>
          <p:cNvSpPr>
            <a:spLocks noGrp="1"/>
          </p:cNvSpPr>
          <p:nvPr>
            <p:ph type="sldNum" sz="quarter" idx="12"/>
          </p:nvPr>
        </p:nvSpPr>
        <p:spPr/>
        <p:txBody>
          <a:bodyPr/>
          <a:lstStyle/>
          <a:p>
            <a:fld id="{7E36F65A-AA6A-2742-B31A-5123DCD351C6}" type="slidenum">
              <a:rPr lang="en-US" smtClean="0"/>
              <a:t>39</a:t>
            </a:fld>
            <a:endParaRPr lang="en-US"/>
          </a:p>
        </p:txBody>
      </p:sp>
    </p:spTree>
    <p:extLst>
      <p:ext uri="{BB962C8B-B14F-4D97-AF65-F5344CB8AC3E}">
        <p14:creationId xmlns:p14="http://schemas.microsoft.com/office/powerpoint/2010/main" val="7824698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Equipment Inside a WSC</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4</a:t>
            </a:fld>
            <a:endParaRPr lang="en-US"/>
          </a:p>
        </p:txBody>
      </p:sp>
      <p:pic>
        <p:nvPicPr>
          <p:cNvPr id="9" name="Picture 8"/>
          <p:cNvPicPr>
            <a:picLocks noChangeAspect="1"/>
          </p:cNvPicPr>
          <p:nvPr/>
        </p:nvPicPr>
        <p:blipFill>
          <a:blip r:embed="rId2"/>
          <a:stretch>
            <a:fillRect/>
          </a:stretch>
        </p:blipFill>
        <p:spPr>
          <a:xfrm>
            <a:off x="-32797" y="1202267"/>
            <a:ext cx="9209592" cy="4453465"/>
          </a:xfrm>
          <a:prstGeom prst="rect">
            <a:avLst/>
          </a:prstGeom>
        </p:spPr>
      </p:pic>
      <p:sp>
        <p:nvSpPr>
          <p:cNvPr id="10" name="TextBox 9"/>
          <p:cNvSpPr txBox="1"/>
          <p:nvPr/>
        </p:nvSpPr>
        <p:spPr>
          <a:xfrm>
            <a:off x="0" y="3164983"/>
            <a:ext cx="3031067" cy="1938992"/>
          </a:xfrm>
          <a:prstGeom prst="rect">
            <a:avLst/>
          </a:prstGeom>
          <a:noFill/>
        </p:spPr>
        <p:txBody>
          <a:bodyPr wrap="square" rtlCol="0">
            <a:spAutoFit/>
          </a:bodyPr>
          <a:lstStyle/>
          <a:p>
            <a:r>
              <a:rPr lang="en-US" sz="2400" dirty="0" smtClean="0">
                <a:solidFill>
                  <a:srgbClr val="0000FF"/>
                </a:solidFill>
              </a:rPr>
              <a:t>Server </a:t>
            </a:r>
            <a:r>
              <a:rPr lang="en-US" sz="2400" dirty="0" smtClean="0"/>
              <a:t>(in rack format):</a:t>
            </a:r>
          </a:p>
          <a:p>
            <a:r>
              <a:rPr lang="en-US" sz="2400" dirty="0" smtClean="0"/>
              <a:t>1 ¾ inches high “1U”, </a:t>
            </a:r>
            <a:br>
              <a:rPr lang="en-US" sz="2400" dirty="0" smtClean="0"/>
            </a:br>
            <a:r>
              <a:rPr lang="en-US" sz="2400" dirty="0" smtClean="0"/>
              <a:t>x 19 inches x 16-20 inches: 8 cores, 16 GB DRAM, 4x1 TB disk</a:t>
            </a:r>
            <a:endParaRPr lang="en-US" sz="2400" dirty="0"/>
          </a:p>
        </p:txBody>
      </p:sp>
      <p:sp>
        <p:nvSpPr>
          <p:cNvPr id="11" name="TextBox 10"/>
          <p:cNvSpPr txBox="1"/>
          <p:nvPr/>
        </p:nvSpPr>
        <p:spPr>
          <a:xfrm>
            <a:off x="474133" y="5447153"/>
            <a:ext cx="4859867" cy="1200328"/>
          </a:xfrm>
          <a:prstGeom prst="rect">
            <a:avLst/>
          </a:prstGeom>
          <a:noFill/>
        </p:spPr>
        <p:txBody>
          <a:bodyPr wrap="square" rtlCol="0">
            <a:spAutoFit/>
          </a:bodyPr>
          <a:lstStyle/>
          <a:p>
            <a:r>
              <a:rPr lang="en-US" sz="2400" dirty="0" smtClean="0"/>
              <a:t>7 foot </a:t>
            </a:r>
            <a:r>
              <a:rPr lang="en-US" sz="2400" dirty="0" smtClean="0">
                <a:solidFill>
                  <a:srgbClr val="0000FF"/>
                </a:solidFill>
              </a:rPr>
              <a:t>Rack</a:t>
            </a:r>
            <a:r>
              <a:rPr lang="en-US" sz="2400" dirty="0" smtClean="0"/>
              <a:t>:  40-80 servers + Ethernet local area network (1-10 </a:t>
            </a:r>
            <a:r>
              <a:rPr lang="en-US" sz="2400" dirty="0" err="1" smtClean="0"/>
              <a:t>Gbps</a:t>
            </a:r>
            <a:r>
              <a:rPr lang="en-US" sz="2400" dirty="0" smtClean="0"/>
              <a:t>) switch in middle (“rack switch”)</a:t>
            </a:r>
            <a:endParaRPr lang="en-US" sz="2400" dirty="0"/>
          </a:p>
        </p:txBody>
      </p:sp>
      <p:sp>
        <p:nvSpPr>
          <p:cNvPr id="12" name="TextBox 11"/>
          <p:cNvSpPr txBox="1"/>
          <p:nvPr/>
        </p:nvSpPr>
        <p:spPr>
          <a:xfrm>
            <a:off x="5367867" y="4419599"/>
            <a:ext cx="3352800" cy="2308324"/>
          </a:xfrm>
          <a:prstGeom prst="rect">
            <a:avLst/>
          </a:prstGeom>
          <a:noFill/>
        </p:spPr>
        <p:txBody>
          <a:bodyPr wrap="square" rtlCol="0">
            <a:spAutoFit/>
          </a:bodyPr>
          <a:lstStyle/>
          <a:p>
            <a:r>
              <a:rPr lang="en-US" sz="2400" dirty="0" smtClean="0">
                <a:solidFill>
                  <a:srgbClr val="0000FF"/>
                </a:solidFill>
              </a:rPr>
              <a:t>Array </a:t>
            </a:r>
            <a:r>
              <a:rPr lang="en-US" sz="2400" dirty="0" smtClean="0"/>
              <a:t>(aka cluster):  </a:t>
            </a:r>
            <a:br>
              <a:rPr lang="en-US" sz="2400" dirty="0" smtClean="0"/>
            </a:br>
            <a:r>
              <a:rPr lang="en-US" sz="2400" dirty="0" smtClean="0"/>
              <a:t>16-32 server racks + larger local area network switch (“array switch”) 10X faster =&gt; cost 100X: cost f(N</a:t>
            </a:r>
            <a:r>
              <a:rPr lang="en-US" sz="2400" baseline="30000" dirty="0" smtClean="0"/>
              <a:t>2</a:t>
            </a:r>
            <a:r>
              <a:rPr lang="en-US" sz="2400" dirty="0" smtClean="0"/>
              <a:t>)</a:t>
            </a:r>
            <a:endParaRPr lang="en-US" sz="2400" dirty="0"/>
          </a:p>
        </p:txBody>
      </p:sp>
      <p:sp>
        <p:nvSpPr>
          <p:cNvPr id="34" name="Rectangle 33"/>
          <p:cNvSpPr/>
          <p:nvPr/>
        </p:nvSpPr>
        <p:spPr>
          <a:xfrm>
            <a:off x="3014133" y="1540933"/>
            <a:ext cx="1100667" cy="3843867"/>
          </a:xfrm>
          <a:prstGeom prst="rect">
            <a:avLst/>
          </a:prstGeom>
          <a:solidFill>
            <a:schemeClr val="bg1"/>
          </a:solidFill>
          <a:ln w="762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890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xit" presetSubtype="4" fill="hold" grpId="0" nodeType="clickEffect">
                                  <p:stCondLst>
                                    <p:cond delay="0"/>
                                  </p:stCondLst>
                                  <p:childTnLst>
                                    <p:animEffect transition="out" filter="slide(fromBottom)">
                                      <p:cBhvr>
                                        <p:cTn id="10" dur="500"/>
                                        <p:tgtEl>
                                          <p:spTgt spid="34"/>
                                        </p:tgtEl>
                                      </p:cBhvr>
                                    </p:animEffect>
                                    <p:set>
                                      <p:cBhvr>
                                        <p:cTn id="11" dur="1" fill="hold">
                                          <p:stCondLst>
                                            <p:cond delay="499"/>
                                          </p:stCondLst>
                                        </p:cTn>
                                        <p:tgtEl>
                                          <p:spTgt spid="3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Network has Limited Server-to-Server Capacity, </a:t>
            </a:r>
            <a:br>
              <a:rPr lang="en-US" sz="2400" dirty="0" smtClean="0"/>
            </a:br>
            <a:r>
              <a:rPr lang="en-US" sz="2400" dirty="0" smtClean="0"/>
              <a:t>and Requires Traffic Engineering to Use What It Has</a:t>
            </a:r>
            <a:endParaRPr lang="en-US" sz="2400" dirty="0"/>
          </a:p>
        </p:txBody>
      </p:sp>
      <p:sp>
        <p:nvSpPr>
          <p:cNvPr id="3" name="Content Placeholder 2"/>
          <p:cNvSpPr>
            <a:spLocks noGrp="1"/>
          </p:cNvSpPr>
          <p:nvPr>
            <p:ph idx="1"/>
          </p:nvPr>
        </p:nvSpPr>
        <p:spPr>
          <a:xfrm>
            <a:off x="342900" y="4965405"/>
            <a:ext cx="8458200" cy="1459208"/>
          </a:xfrm>
        </p:spPr>
        <p:txBody>
          <a:bodyPr/>
          <a:lstStyle/>
          <a:p>
            <a:r>
              <a:rPr lang="en-US" sz="2000" dirty="0" smtClean="0"/>
              <a:t>Data centers run two kinds of applications:</a:t>
            </a:r>
          </a:p>
          <a:p>
            <a:pPr lvl="1"/>
            <a:r>
              <a:rPr lang="en-US" sz="2000" dirty="0" smtClean="0"/>
              <a:t>Outward facing (serving web pages to users)</a:t>
            </a:r>
          </a:p>
          <a:p>
            <a:pPr lvl="1"/>
            <a:r>
              <a:rPr lang="en-US" sz="2000" dirty="0" smtClean="0"/>
              <a:t>Internal computation (computing search index – think HPC)</a:t>
            </a:r>
            <a:endParaRPr lang="en-US" sz="2000" dirty="0"/>
          </a:p>
        </p:txBody>
      </p:sp>
      <p:sp>
        <p:nvSpPr>
          <p:cNvPr id="5" name="Cloud"/>
          <p:cNvSpPr>
            <a:spLocks noChangeAspect="1" noEditPoints="1" noChangeArrowheads="1"/>
          </p:cNvSpPr>
          <p:nvPr/>
        </p:nvSpPr>
        <p:spPr bwMode="auto">
          <a:xfrm>
            <a:off x="3210149" y="1106311"/>
            <a:ext cx="2697018" cy="47270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algn="ctr"/>
            <a:r>
              <a:rPr lang="en-US" sz="2000" dirty="0" smtClean="0"/>
              <a:t>Internet</a:t>
            </a:r>
            <a:endParaRPr lang="en-US" sz="2000" dirty="0"/>
          </a:p>
        </p:txBody>
      </p:sp>
      <p:sp>
        <p:nvSpPr>
          <p:cNvPr id="6" name="Oval 7"/>
          <p:cNvSpPr>
            <a:spLocks noChangeArrowheads="1"/>
          </p:cNvSpPr>
          <p:nvPr/>
        </p:nvSpPr>
        <p:spPr bwMode="auto">
          <a:xfrm>
            <a:off x="3298416" y="1460837"/>
            <a:ext cx="319485" cy="212962"/>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C</a:t>
            </a:r>
            <a:r>
              <a:rPr lang="en-US" sz="1400" dirty="0" smtClean="0">
                <a:latin typeface="Verdana" pitchFamily="-38" charset="0"/>
              </a:rPr>
              <a:t>R</a:t>
            </a:r>
            <a:endParaRPr lang="en-US" sz="1800" dirty="0">
              <a:latin typeface="Verdana" pitchFamily="-38" charset="0"/>
            </a:endParaRPr>
          </a:p>
        </p:txBody>
      </p:sp>
      <p:sp>
        <p:nvSpPr>
          <p:cNvPr id="7" name="Oval 8"/>
          <p:cNvSpPr>
            <a:spLocks noChangeArrowheads="1"/>
          </p:cNvSpPr>
          <p:nvPr/>
        </p:nvSpPr>
        <p:spPr bwMode="auto">
          <a:xfrm>
            <a:off x="4899350" y="1460837"/>
            <a:ext cx="319485" cy="212962"/>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C</a:t>
            </a:r>
            <a:r>
              <a:rPr lang="en-US" sz="1400" dirty="0" smtClean="0">
                <a:latin typeface="Verdana" pitchFamily="-38" charset="0"/>
              </a:rPr>
              <a:t>R</a:t>
            </a:r>
            <a:endParaRPr lang="en-US" sz="1800" dirty="0">
              <a:latin typeface="Verdana" pitchFamily="-38" charset="0"/>
            </a:endParaRPr>
          </a:p>
        </p:txBody>
      </p:sp>
      <p:cxnSp>
        <p:nvCxnSpPr>
          <p:cNvPr id="8" name="AutoShape 13"/>
          <p:cNvCxnSpPr>
            <a:cxnSpLocks noChangeShapeType="1"/>
            <a:stCxn id="6" idx="4"/>
            <a:endCxn id="69" idx="0"/>
          </p:cNvCxnSpPr>
          <p:nvPr/>
        </p:nvCxnSpPr>
        <p:spPr bwMode="auto">
          <a:xfrm rot="5400000">
            <a:off x="2415268" y="1103608"/>
            <a:ext cx="472701" cy="1613083"/>
          </a:xfrm>
          <a:prstGeom prst="straightConnector1">
            <a:avLst/>
          </a:prstGeom>
          <a:noFill/>
          <a:ln w="9525">
            <a:solidFill>
              <a:schemeClr val="tx1"/>
            </a:solidFill>
            <a:round/>
            <a:headEnd/>
            <a:tailEnd/>
          </a:ln>
        </p:spPr>
      </p:cxnSp>
      <p:cxnSp>
        <p:nvCxnSpPr>
          <p:cNvPr id="9" name="AutoShape 14"/>
          <p:cNvCxnSpPr>
            <a:cxnSpLocks noChangeShapeType="1"/>
            <a:stCxn id="69" idx="0"/>
            <a:endCxn id="7" idx="4"/>
          </p:cNvCxnSpPr>
          <p:nvPr/>
        </p:nvCxnSpPr>
        <p:spPr bwMode="auto">
          <a:xfrm rot="5400000" flipH="1" flipV="1">
            <a:off x="3215734" y="303142"/>
            <a:ext cx="472701" cy="3214017"/>
          </a:xfrm>
          <a:prstGeom prst="straightConnector1">
            <a:avLst/>
          </a:prstGeom>
          <a:noFill/>
          <a:ln w="9525">
            <a:solidFill>
              <a:schemeClr val="tx1"/>
            </a:solidFill>
            <a:round/>
            <a:headEnd/>
            <a:tailEnd/>
          </a:ln>
        </p:spPr>
      </p:cxnSp>
      <p:cxnSp>
        <p:nvCxnSpPr>
          <p:cNvPr id="10" name="AutoShape 15"/>
          <p:cNvCxnSpPr>
            <a:cxnSpLocks noChangeShapeType="1"/>
            <a:stCxn id="7" idx="4"/>
            <a:endCxn id="70" idx="0"/>
          </p:cNvCxnSpPr>
          <p:nvPr/>
        </p:nvCxnSpPr>
        <p:spPr bwMode="auto">
          <a:xfrm rot="5400000">
            <a:off x="3721293" y="808699"/>
            <a:ext cx="472701" cy="2202901"/>
          </a:xfrm>
          <a:prstGeom prst="straightConnector1">
            <a:avLst/>
          </a:prstGeom>
          <a:noFill/>
          <a:ln w="9525">
            <a:solidFill>
              <a:schemeClr val="tx1"/>
            </a:solidFill>
            <a:round/>
            <a:headEnd/>
            <a:tailEnd/>
          </a:ln>
        </p:spPr>
      </p:cxnSp>
      <p:cxnSp>
        <p:nvCxnSpPr>
          <p:cNvPr id="11" name="AutoShape 16"/>
          <p:cNvCxnSpPr>
            <a:cxnSpLocks noChangeShapeType="1"/>
            <a:stCxn id="7" idx="4"/>
            <a:endCxn id="22" idx="0"/>
          </p:cNvCxnSpPr>
          <p:nvPr/>
        </p:nvCxnSpPr>
        <p:spPr bwMode="auto">
          <a:xfrm rot="16200000" flipH="1">
            <a:off x="5390099" y="1342792"/>
            <a:ext cx="486877" cy="1148889"/>
          </a:xfrm>
          <a:prstGeom prst="straightConnector1">
            <a:avLst/>
          </a:prstGeom>
          <a:noFill/>
          <a:ln w="9525">
            <a:solidFill>
              <a:schemeClr val="tx1"/>
            </a:solidFill>
            <a:round/>
            <a:headEnd/>
            <a:tailEnd/>
          </a:ln>
        </p:spPr>
      </p:cxnSp>
      <p:cxnSp>
        <p:nvCxnSpPr>
          <p:cNvPr id="12" name="AutoShape 17"/>
          <p:cNvCxnSpPr>
            <a:cxnSpLocks noChangeShapeType="1"/>
            <a:stCxn id="7" idx="4"/>
            <a:endCxn id="23" idx="0"/>
          </p:cNvCxnSpPr>
          <p:nvPr/>
        </p:nvCxnSpPr>
        <p:spPr bwMode="auto">
          <a:xfrm rot="16200000" flipH="1">
            <a:off x="5895657" y="837234"/>
            <a:ext cx="486877" cy="2160005"/>
          </a:xfrm>
          <a:prstGeom prst="straightConnector1">
            <a:avLst/>
          </a:prstGeom>
          <a:noFill/>
          <a:ln w="9525">
            <a:solidFill>
              <a:schemeClr val="tx1"/>
            </a:solidFill>
            <a:round/>
            <a:headEnd/>
            <a:tailEnd/>
          </a:ln>
        </p:spPr>
      </p:cxnSp>
      <p:cxnSp>
        <p:nvCxnSpPr>
          <p:cNvPr id="13" name="AutoShape 18"/>
          <p:cNvCxnSpPr>
            <a:cxnSpLocks noChangeShapeType="1"/>
            <a:stCxn id="6" idx="4"/>
            <a:endCxn id="23" idx="0"/>
          </p:cNvCxnSpPr>
          <p:nvPr/>
        </p:nvCxnSpPr>
        <p:spPr bwMode="auto">
          <a:xfrm rot="16200000" flipH="1">
            <a:off x="5095190" y="36767"/>
            <a:ext cx="486877" cy="3760939"/>
          </a:xfrm>
          <a:prstGeom prst="straightConnector1">
            <a:avLst/>
          </a:prstGeom>
          <a:noFill/>
          <a:ln w="9525">
            <a:solidFill>
              <a:schemeClr val="tx1"/>
            </a:solidFill>
            <a:round/>
            <a:headEnd/>
            <a:tailEnd/>
          </a:ln>
        </p:spPr>
      </p:cxnSp>
      <p:cxnSp>
        <p:nvCxnSpPr>
          <p:cNvPr id="14" name="AutoShape 19"/>
          <p:cNvCxnSpPr>
            <a:cxnSpLocks noChangeShapeType="1"/>
            <a:stCxn id="6" idx="4"/>
            <a:endCxn id="70" idx="0"/>
          </p:cNvCxnSpPr>
          <p:nvPr/>
        </p:nvCxnSpPr>
        <p:spPr bwMode="auto">
          <a:xfrm rot="5400000">
            <a:off x="2920826" y="1609166"/>
            <a:ext cx="472701" cy="601967"/>
          </a:xfrm>
          <a:prstGeom prst="straightConnector1">
            <a:avLst/>
          </a:prstGeom>
          <a:noFill/>
          <a:ln w="9525">
            <a:solidFill>
              <a:schemeClr val="tx1"/>
            </a:solidFill>
            <a:round/>
            <a:headEnd/>
            <a:tailEnd/>
          </a:ln>
        </p:spPr>
      </p:cxnSp>
      <p:cxnSp>
        <p:nvCxnSpPr>
          <p:cNvPr id="15" name="AutoShape 20"/>
          <p:cNvCxnSpPr>
            <a:cxnSpLocks noChangeShapeType="1"/>
            <a:stCxn id="6" idx="4"/>
            <a:endCxn id="22" idx="0"/>
          </p:cNvCxnSpPr>
          <p:nvPr/>
        </p:nvCxnSpPr>
        <p:spPr bwMode="auto">
          <a:xfrm rot="16200000" flipH="1">
            <a:off x="4589632" y="542325"/>
            <a:ext cx="486877" cy="2749823"/>
          </a:xfrm>
          <a:prstGeom prst="straightConnector1">
            <a:avLst/>
          </a:prstGeom>
          <a:noFill/>
          <a:ln w="9525">
            <a:solidFill>
              <a:schemeClr val="tx1"/>
            </a:solidFill>
            <a:round/>
            <a:headEnd/>
            <a:tailEnd/>
          </a:ln>
        </p:spPr>
      </p:cxnSp>
      <p:sp>
        <p:nvSpPr>
          <p:cNvPr id="16" name="Rectangle 21"/>
          <p:cNvSpPr>
            <a:spLocks noChangeArrowheads="1"/>
          </p:cNvSpPr>
          <p:nvPr/>
        </p:nvSpPr>
        <p:spPr bwMode="auto">
          <a:xfrm>
            <a:off x="4342661" y="1981082"/>
            <a:ext cx="456407" cy="284359"/>
          </a:xfrm>
          <a:prstGeom prst="rect">
            <a:avLst/>
          </a:prstGeom>
          <a:noFill/>
          <a:ln w="9525">
            <a:noFill/>
            <a:miter lim="800000"/>
            <a:headEnd/>
            <a:tailEnd/>
          </a:ln>
        </p:spPr>
        <p:txBody>
          <a:bodyPr wrap="none">
            <a:spAutoFit/>
          </a:bodyPr>
          <a:lstStyle/>
          <a:p>
            <a:r>
              <a:rPr lang="en-US" sz="1800" dirty="0"/>
              <a:t>…</a:t>
            </a:r>
          </a:p>
        </p:txBody>
      </p:sp>
      <p:cxnSp>
        <p:nvCxnSpPr>
          <p:cNvPr id="17" name="Straight Connector 57"/>
          <p:cNvCxnSpPr>
            <a:cxnSpLocks noChangeShapeType="1"/>
          </p:cNvCxnSpPr>
          <p:nvPr/>
        </p:nvCxnSpPr>
        <p:spPr bwMode="auto">
          <a:xfrm>
            <a:off x="84260" y="1518694"/>
            <a:ext cx="8655703" cy="1762"/>
          </a:xfrm>
          <a:prstGeom prst="line">
            <a:avLst/>
          </a:prstGeom>
          <a:noFill/>
          <a:ln w="9525" algn="ctr">
            <a:solidFill>
              <a:schemeClr val="tx1"/>
            </a:solidFill>
            <a:prstDash val="sysDot"/>
            <a:round/>
            <a:headEnd/>
            <a:tailEnd/>
          </a:ln>
        </p:spPr>
      </p:cxnSp>
      <p:sp>
        <p:nvSpPr>
          <p:cNvPr id="69" name="Oval 9"/>
          <p:cNvSpPr>
            <a:spLocks noChangeArrowheads="1"/>
          </p:cNvSpPr>
          <p:nvPr/>
        </p:nvSpPr>
        <p:spPr bwMode="auto">
          <a:xfrm>
            <a:off x="1685333" y="2146500"/>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70" name="Oval 10"/>
          <p:cNvSpPr>
            <a:spLocks noChangeArrowheads="1"/>
          </p:cNvSpPr>
          <p:nvPr/>
        </p:nvSpPr>
        <p:spPr bwMode="auto">
          <a:xfrm>
            <a:off x="2696449" y="2146500"/>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71" name="Rectangle 25"/>
          <p:cNvSpPr>
            <a:spLocks noChangeArrowheads="1"/>
          </p:cNvSpPr>
          <p:nvPr/>
        </p:nvSpPr>
        <p:spPr bwMode="auto">
          <a:xfrm>
            <a:off x="2696449" y="2760765"/>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72" name="Rectangle 26"/>
          <p:cNvSpPr>
            <a:spLocks noChangeArrowheads="1"/>
          </p:cNvSpPr>
          <p:nvPr/>
        </p:nvSpPr>
        <p:spPr bwMode="auto">
          <a:xfrm>
            <a:off x="1685333" y="2760765"/>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73" name="AutoShape 40"/>
          <p:cNvSpPr>
            <a:spLocks noChangeArrowheads="1"/>
          </p:cNvSpPr>
          <p:nvPr/>
        </p:nvSpPr>
        <p:spPr bwMode="auto">
          <a:xfrm>
            <a:off x="805872" y="2701677"/>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sp>
        <p:nvSpPr>
          <p:cNvPr id="74" name="AutoShape 42"/>
          <p:cNvSpPr>
            <a:spLocks noChangeArrowheads="1"/>
          </p:cNvSpPr>
          <p:nvPr/>
        </p:nvSpPr>
        <p:spPr bwMode="auto">
          <a:xfrm>
            <a:off x="3417922" y="2701677"/>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cxnSp>
        <p:nvCxnSpPr>
          <p:cNvPr id="75" name="AutoShape 55"/>
          <p:cNvCxnSpPr>
            <a:cxnSpLocks noChangeShapeType="1"/>
            <a:stCxn id="72" idx="1"/>
            <a:endCxn id="73" idx="3"/>
          </p:cNvCxnSpPr>
          <p:nvPr/>
        </p:nvCxnSpPr>
        <p:spPr bwMode="auto">
          <a:xfrm rot="10800000">
            <a:off x="1311430" y="2849397"/>
            <a:ext cx="373903" cy="17850"/>
          </a:xfrm>
          <a:prstGeom prst="straightConnector1">
            <a:avLst/>
          </a:prstGeom>
          <a:noFill/>
          <a:ln w="9525">
            <a:solidFill>
              <a:schemeClr val="tx1"/>
            </a:solidFill>
            <a:round/>
            <a:headEnd/>
            <a:tailEnd/>
          </a:ln>
        </p:spPr>
      </p:cxnSp>
      <p:cxnSp>
        <p:nvCxnSpPr>
          <p:cNvPr id="76" name="AutoShape 57"/>
          <p:cNvCxnSpPr>
            <a:cxnSpLocks noChangeShapeType="1"/>
            <a:stCxn id="74" idx="1"/>
          </p:cNvCxnSpPr>
          <p:nvPr/>
        </p:nvCxnSpPr>
        <p:spPr bwMode="auto">
          <a:xfrm rot="10800000" flipV="1">
            <a:off x="3015935" y="2849395"/>
            <a:ext cx="401988" cy="17850"/>
          </a:xfrm>
          <a:prstGeom prst="straightConnector1">
            <a:avLst/>
          </a:prstGeom>
          <a:noFill/>
          <a:ln w="9525">
            <a:solidFill>
              <a:schemeClr val="tx1"/>
            </a:solidFill>
            <a:round/>
            <a:headEnd/>
            <a:tailEnd/>
          </a:ln>
        </p:spPr>
      </p:cxnSp>
      <p:cxnSp>
        <p:nvCxnSpPr>
          <p:cNvPr id="77" name="AutoShape 59"/>
          <p:cNvCxnSpPr>
            <a:cxnSpLocks noChangeShapeType="1"/>
            <a:stCxn id="72" idx="0"/>
            <a:endCxn id="69" idx="4"/>
          </p:cNvCxnSpPr>
          <p:nvPr/>
        </p:nvCxnSpPr>
        <p:spPr bwMode="auto">
          <a:xfrm flipV="1">
            <a:off x="1845075" y="2359461"/>
            <a:ext cx="0" cy="401303"/>
          </a:xfrm>
          <a:prstGeom prst="straightConnector1">
            <a:avLst/>
          </a:prstGeom>
          <a:noFill/>
          <a:ln w="9525">
            <a:solidFill>
              <a:schemeClr val="tx1"/>
            </a:solidFill>
            <a:round/>
            <a:headEnd/>
            <a:tailEnd/>
          </a:ln>
        </p:spPr>
      </p:cxnSp>
      <p:cxnSp>
        <p:nvCxnSpPr>
          <p:cNvPr id="78" name="AutoShape 60"/>
          <p:cNvCxnSpPr>
            <a:cxnSpLocks noChangeShapeType="1"/>
            <a:endCxn id="69" idx="4"/>
          </p:cNvCxnSpPr>
          <p:nvPr/>
        </p:nvCxnSpPr>
        <p:spPr bwMode="auto">
          <a:xfrm flipH="1" flipV="1">
            <a:off x="1845075" y="2359461"/>
            <a:ext cx="1011116" cy="401303"/>
          </a:xfrm>
          <a:prstGeom prst="straightConnector1">
            <a:avLst/>
          </a:prstGeom>
          <a:noFill/>
          <a:ln w="9525">
            <a:solidFill>
              <a:schemeClr val="tx1"/>
            </a:solidFill>
            <a:round/>
            <a:headEnd/>
            <a:tailEnd/>
          </a:ln>
        </p:spPr>
      </p:cxnSp>
      <p:cxnSp>
        <p:nvCxnSpPr>
          <p:cNvPr id="79" name="AutoShape 61"/>
          <p:cNvCxnSpPr>
            <a:cxnSpLocks noChangeShapeType="1"/>
            <a:endCxn id="70" idx="4"/>
          </p:cNvCxnSpPr>
          <p:nvPr/>
        </p:nvCxnSpPr>
        <p:spPr bwMode="auto">
          <a:xfrm flipV="1">
            <a:off x="2856191" y="2359461"/>
            <a:ext cx="0" cy="401303"/>
          </a:xfrm>
          <a:prstGeom prst="straightConnector1">
            <a:avLst/>
          </a:prstGeom>
          <a:noFill/>
          <a:ln w="9525">
            <a:solidFill>
              <a:schemeClr val="tx1"/>
            </a:solidFill>
            <a:round/>
            <a:headEnd/>
            <a:tailEnd/>
          </a:ln>
        </p:spPr>
      </p:cxnSp>
      <p:cxnSp>
        <p:nvCxnSpPr>
          <p:cNvPr id="80" name="AutoShape 62"/>
          <p:cNvCxnSpPr>
            <a:cxnSpLocks noChangeShapeType="1"/>
            <a:stCxn id="72" idx="0"/>
            <a:endCxn id="70" idx="4"/>
          </p:cNvCxnSpPr>
          <p:nvPr/>
        </p:nvCxnSpPr>
        <p:spPr bwMode="auto">
          <a:xfrm flipV="1">
            <a:off x="1845075" y="2359461"/>
            <a:ext cx="1011116" cy="401303"/>
          </a:xfrm>
          <a:prstGeom prst="straightConnector1">
            <a:avLst/>
          </a:prstGeom>
          <a:noFill/>
          <a:ln w="9525">
            <a:solidFill>
              <a:schemeClr val="tx1"/>
            </a:solidFill>
            <a:round/>
            <a:headEnd/>
            <a:tailEnd/>
          </a:ln>
        </p:spPr>
      </p:cxnSp>
      <p:cxnSp>
        <p:nvCxnSpPr>
          <p:cNvPr id="81" name="AutoShape 63"/>
          <p:cNvCxnSpPr>
            <a:cxnSpLocks noChangeShapeType="1"/>
            <a:stCxn id="72" idx="3"/>
          </p:cNvCxnSpPr>
          <p:nvPr/>
        </p:nvCxnSpPr>
        <p:spPr bwMode="auto">
          <a:xfrm>
            <a:off x="2004818" y="2867861"/>
            <a:ext cx="691632" cy="0"/>
          </a:xfrm>
          <a:prstGeom prst="straightConnector1">
            <a:avLst/>
          </a:prstGeom>
          <a:noFill/>
          <a:ln w="9525">
            <a:solidFill>
              <a:schemeClr val="tx1"/>
            </a:solidFill>
            <a:round/>
            <a:headEnd/>
            <a:tailEnd/>
          </a:ln>
        </p:spPr>
      </p:cxnSp>
      <p:cxnSp>
        <p:nvCxnSpPr>
          <p:cNvPr id="82" name="AutoShape 64"/>
          <p:cNvCxnSpPr>
            <a:cxnSpLocks noChangeShapeType="1"/>
          </p:cNvCxnSpPr>
          <p:nvPr/>
        </p:nvCxnSpPr>
        <p:spPr bwMode="auto">
          <a:xfrm rot="5400000" flipH="1" flipV="1">
            <a:off x="1622484" y="2236109"/>
            <a:ext cx="496089" cy="1971326"/>
          </a:xfrm>
          <a:prstGeom prst="straightConnector1">
            <a:avLst/>
          </a:prstGeom>
          <a:noFill/>
          <a:ln w="9525">
            <a:solidFill>
              <a:schemeClr val="tx1"/>
            </a:solidFill>
            <a:round/>
            <a:headEnd/>
            <a:tailEnd/>
          </a:ln>
        </p:spPr>
      </p:cxnSp>
      <p:cxnSp>
        <p:nvCxnSpPr>
          <p:cNvPr id="83" name="AutoShape 65"/>
          <p:cNvCxnSpPr>
            <a:cxnSpLocks noChangeShapeType="1"/>
            <a:endCxn id="72" idx="2"/>
          </p:cNvCxnSpPr>
          <p:nvPr/>
        </p:nvCxnSpPr>
        <p:spPr bwMode="auto">
          <a:xfrm rot="5400000" flipH="1" flipV="1">
            <a:off x="1116926" y="2741667"/>
            <a:ext cx="496089" cy="960210"/>
          </a:xfrm>
          <a:prstGeom prst="straightConnector1">
            <a:avLst/>
          </a:prstGeom>
          <a:noFill/>
          <a:ln w="9525">
            <a:solidFill>
              <a:schemeClr val="tx1"/>
            </a:solidFill>
            <a:round/>
            <a:headEnd/>
            <a:tailEnd/>
          </a:ln>
        </p:spPr>
      </p:cxnSp>
      <p:cxnSp>
        <p:nvCxnSpPr>
          <p:cNvPr id="84" name="AutoShape 66"/>
          <p:cNvCxnSpPr>
            <a:cxnSpLocks noChangeShapeType="1"/>
            <a:endCxn id="72" idx="2"/>
          </p:cNvCxnSpPr>
          <p:nvPr/>
        </p:nvCxnSpPr>
        <p:spPr bwMode="auto">
          <a:xfrm rot="16200000" flipV="1">
            <a:off x="1620639" y="3198165"/>
            <a:ext cx="499783" cy="50906"/>
          </a:xfrm>
          <a:prstGeom prst="straightConnector1">
            <a:avLst/>
          </a:prstGeom>
          <a:noFill/>
          <a:ln w="9525">
            <a:solidFill>
              <a:schemeClr val="tx1"/>
            </a:solidFill>
            <a:round/>
            <a:headEnd/>
            <a:tailEnd/>
          </a:ln>
        </p:spPr>
      </p:cxnSp>
      <p:cxnSp>
        <p:nvCxnSpPr>
          <p:cNvPr id="85" name="AutoShape 67"/>
          <p:cNvCxnSpPr>
            <a:cxnSpLocks noChangeShapeType="1"/>
          </p:cNvCxnSpPr>
          <p:nvPr/>
        </p:nvCxnSpPr>
        <p:spPr bwMode="auto">
          <a:xfrm rot="5400000" flipH="1" flipV="1">
            <a:off x="2126196" y="2743514"/>
            <a:ext cx="499783" cy="960210"/>
          </a:xfrm>
          <a:prstGeom prst="straightConnector1">
            <a:avLst/>
          </a:prstGeom>
          <a:noFill/>
          <a:ln w="9525">
            <a:solidFill>
              <a:schemeClr val="tx1"/>
            </a:solidFill>
            <a:round/>
            <a:headEnd/>
            <a:tailEnd/>
          </a:ln>
        </p:spPr>
      </p:cxnSp>
      <p:sp>
        <p:nvSpPr>
          <p:cNvPr id="104" name="Rectangle 38"/>
          <p:cNvSpPr>
            <a:spLocks noChangeArrowheads="1"/>
          </p:cNvSpPr>
          <p:nvPr/>
        </p:nvSpPr>
        <p:spPr bwMode="auto">
          <a:xfrm>
            <a:off x="1736242" y="3473500"/>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105" name="Rectangle 39"/>
          <p:cNvSpPr>
            <a:spLocks noChangeArrowheads="1"/>
          </p:cNvSpPr>
          <p:nvPr/>
        </p:nvSpPr>
        <p:spPr bwMode="auto">
          <a:xfrm>
            <a:off x="725125" y="3469807"/>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cxnSp>
        <p:nvCxnSpPr>
          <p:cNvPr id="106" name="AutoShape 69"/>
          <p:cNvCxnSpPr>
            <a:cxnSpLocks noChangeShapeType="1"/>
            <a:stCxn id="110" idx="3"/>
            <a:endCxn id="104" idx="2"/>
          </p:cNvCxnSpPr>
          <p:nvPr/>
        </p:nvCxnSpPr>
        <p:spPr bwMode="auto">
          <a:xfrm rot="5400000" flipH="1" flipV="1">
            <a:off x="1174381" y="3399405"/>
            <a:ext cx="434548" cy="1008660"/>
          </a:xfrm>
          <a:prstGeom prst="straightConnector1">
            <a:avLst/>
          </a:prstGeom>
          <a:noFill/>
          <a:ln w="9525">
            <a:solidFill>
              <a:schemeClr val="tx1"/>
            </a:solidFill>
            <a:round/>
            <a:headEnd/>
            <a:tailEnd/>
          </a:ln>
        </p:spPr>
      </p:cxnSp>
      <p:cxnSp>
        <p:nvCxnSpPr>
          <p:cNvPr id="107" name="AutoShape 70"/>
          <p:cNvCxnSpPr>
            <a:cxnSpLocks noChangeShapeType="1"/>
            <a:stCxn id="110" idx="3"/>
            <a:endCxn id="105" idx="2"/>
          </p:cNvCxnSpPr>
          <p:nvPr/>
        </p:nvCxnSpPr>
        <p:spPr bwMode="auto">
          <a:xfrm rot="16200000" flipV="1">
            <a:off x="666977" y="3900661"/>
            <a:ext cx="438240" cy="2457"/>
          </a:xfrm>
          <a:prstGeom prst="straightConnector1">
            <a:avLst/>
          </a:prstGeom>
          <a:noFill/>
          <a:ln w="9525">
            <a:solidFill>
              <a:schemeClr val="tx1"/>
            </a:solidFill>
            <a:round/>
            <a:headEnd/>
            <a:tailEnd/>
          </a:ln>
        </p:spPr>
      </p:cxnSp>
      <p:cxnSp>
        <p:nvCxnSpPr>
          <p:cNvPr id="108" name="AutoShape 71"/>
          <p:cNvCxnSpPr>
            <a:cxnSpLocks noChangeShapeType="1"/>
            <a:stCxn id="111" idx="3"/>
            <a:endCxn id="105" idx="2"/>
          </p:cNvCxnSpPr>
          <p:nvPr/>
        </p:nvCxnSpPr>
        <p:spPr bwMode="auto">
          <a:xfrm rot="16200000" flipV="1">
            <a:off x="1172535" y="3395102"/>
            <a:ext cx="438240" cy="1013574"/>
          </a:xfrm>
          <a:prstGeom prst="straightConnector1">
            <a:avLst/>
          </a:prstGeom>
          <a:noFill/>
          <a:ln w="9525">
            <a:solidFill>
              <a:schemeClr val="tx1"/>
            </a:solidFill>
            <a:round/>
            <a:headEnd/>
            <a:tailEnd/>
          </a:ln>
        </p:spPr>
      </p:cxnSp>
      <p:cxnSp>
        <p:nvCxnSpPr>
          <p:cNvPr id="109" name="AutoShape 72"/>
          <p:cNvCxnSpPr>
            <a:cxnSpLocks noChangeShapeType="1"/>
            <a:stCxn id="111" idx="3"/>
            <a:endCxn id="104" idx="2"/>
          </p:cNvCxnSpPr>
          <p:nvPr/>
        </p:nvCxnSpPr>
        <p:spPr bwMode="auto">
          <a:xfrm rot="16200000" flipV="1">
            <a:off x="1679940" y="3902507"/>
            <a:ext cx="434548" cy="2457"/>
          </a:xfrm>
          <a:prstGeom prst="straightConnector1">
            <a:avLst/>
          </a:prstGeom>
          <a:noFill/>
          <a:ln w="9525">
            <a:solidFill>
              <a:schemeClr val="tx1"/>
            </a:solidFill>
            <a:round/>
            <a:headEnd/>
            <a:tailEnd/>
          </a:ln>
        </p:spPr>
      </p:cxnSp>
      <p:sp>
        <p:nvSpPr>
          <p:cNvPr id="110" name="AutoShape 80"/>
          <p:cNvSpPr>
            <a:spLocks noChangeArrowheads="1"/>
          </p:cNvSpPr>
          <p:nvPr/>
        </p:nvSpPr>
        <p:spPr bwMode="auto">
          <a:xfrm rot="16171351">
            <a:off x="653784" y="4188831"/>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1" name="AutoShape 82"/>
          <p:cNvSpPr>
            <a:spLocks noChangeArrowheads="1"/>
          </p:cNvSpPr>
          <p:nvPr/>
        </p:nvSpPr>
        <p:spPr bwMode="auto">
          <a:xfrm rot="16171351">
            <a:off x="1664901" y="4188831"/>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2" name="AutoShape 82"/>
          <p:cNvSpPr>
            <a:spLocks noChangeArrowheads="1"/>
          </p:cNvSpPr>
          <p:nvPr/>
        </p:nvSpPr>
        <p:spPr bwMode="auto">
          <a:xfrm rot="16171351">
            <a:off x="1042777" y="4188831"/>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3" name="Rectangle 21"/>
          <p:cNvSpPr>
            <a:spLocks noChangeArrowheads="1"/>
          </p:cNvSpPr>
          <p:nvPr/>
        </p:nvSpPr>
        <p:spPr bwMode="auto">
          <a:xfrm>
            <a:off x="1409735" y="4203476"/>
            <a:ext cx="456407" cy="284358"/>
          </a:xfrm>
          <a:prstGeom prst="rect">
            <a:avLst/>
          </a:prstGeom>
          <a:noFill/>
          <a:ln w="9525">
            <a:noFill/>
            <a:miter lim="800000"/>
            <a:headEnd/>
            <a:tailEnd/>
          </a:ln>
        </p:spPr>
        <p:txBody>
          <a:bodyPr wrap="none">
            <a:spAutoFit/>
          </a:bodyPr>
          <a:lstStyle/>
          <a:p>
            <a:r>
              <a:rPr lang="en-US" sz="1800" dirty="0"/>
              <a:t>…</a:t>
            </a:r>
          </a:p>
        </p:txBody>
      </p:sp>
      <p:cxnSp>
        <p:nvCxnSpPr>
          <p:cNvPr id="114" name="AutoShape 69"/>
          <p:cNvCxnSpPr>
            <a:cxnSpLocks noChangeShapeType="1"/>
            <a:endCxn id="104" idx="2"/>
          </p:cNvCxnSpPr>
          <p:nvPr/>
        </p:nvCxnSpPr>
        <p:spPr bwMode="auto">
          <a:xfrm flipV="1">
            <a:off x="1276325" y="3686461"/>
            <a:ext cx="619660" cy="419776"/>
          </a:xfrm>
          <a:prstGeom prst="straightConnector1">
            <a:avLst/>
          </a:prstGeom>
          <a:noFill/>
          <a:ln w="9525">
            <a:solidFill>
              <a:schemeClr val="tx1"/>
            </a:solidFill>
            <a:round/>
            <a:headEnd/>
            <a:tailEnd/>
          </a:ln>
        </p:spPr>
      </p:cxnSp>
      <p:cxnSp>
        <p:nvCxnSpPr>
          <p:cNvPr id="115" name="AutoShape 69"/>
          <p:cNvCxnSpPr>
            <a:cxnSpLocks noChangeShapeType="1"/>
          </p:cNvCxnSpPr>
          <p:nvPr/>
        </p:nvCxnSpPr>
        <p:spPr bwMode="auto">
          <a:xfrm rot="16200000" flipV="1">
            <a:off x="873791" y="3682767"/>
            <a:ext cx="413611" cy="391457"/>
          </a:xfrm>
          <a:prstGeom prst="straightConnector1">
            <a:avLst/>
          </a:prstGeom>
          <a:noFill/>
          <a:ln w="9525">
            <a:solidFill>
              <a:schemeClr val="tx1"/>
            </a:solidFill>
            <a:round/>
            <a:headEnd/>
            <a:tailEnd/>
          </a:ln>
        </p:spPr>
      </p:cxnSp>
      <p:sp>
        <p:nvSpPr>
          <p:cNvPr id="92" name="Rectangle 38"/>
          <p:cNvSpPr>
            <a:spLocks noChangeArrowheads="1"/>
          </p:cNvSpPr>
          <p:nvPr/>
        </p:nvSpPr>
        <p:spPr bwMode="auto">
          <a:xfrm>
            <a:off x="3589961" y="3472269"/>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93" name="Rectangle 39"/>
          <p:cNvSpPr>
            <a:spLocks noChangeArrowheads="1"/>
          </p:cNvSpPr>
          <p:nvPr/>
        </p:nvSpPr>
        <p:spPr bwMode="auto">
          <a:xfrm>
            <a:off x="2578844" y="3468576"/>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dirty="0">
                <a:latin typeface="Verdana" pitchFamily="-38" charset="0"/>
              </a:rPr>
              <a:t>S</a:t>
            </a:r>
          </a:p>
        </p:txBody>
      </p:sp>
      <p:cxnSp>
        <p:nvCxnSpPr>
          <p:cNvPr id="94" name="AutoShape 69"/>
          <p:cNvCxnSpPr>
            <a:cxnSpLocks noChangeShapeType="1"/>
            <a:stCxn id="98" idx="3"/>
            <a:endCxn id="92" idx="2"/>
          </p:cNvCxnSpPr>
          <p:nvPr/>
        </p:nvCxnSpPr>
        <p:spPr bwMode="auto">
          <a:xfrm rot="5400000" flipH="1" flipV="1">
            <a:off x="3028100" y="3398174"/>
            <a:ext cx="434548" cy="1008660"/>
          </a:xfrm>
          <a:prstGeom prst="straightConnector1">
            <a:avLst/>
          </a:prstGeom>
          <a:noFill/>
          <a:ln w="9525">
            <a:solidFill>
              <a:schemeClr val="tx1"/>
            </a:solidFill>
            <a:round/>
            <a:headEnd/>
            <a:tailEnd/>
          </a:ln>
        </p:spPr>
      </p:cxnSp>
      <p:cxnSp>
        <p:nvCxnSpPr>
          <p:cNvPr id="95" name="AutoShape 70"/>
          <p:cNvCxnSpPr>
            <a:cxnSpLocks noChangeShapeType="1"/>
            <a:stCxn id="98" idx="3"/>
            <a:endCxn id="93" idx="2"/>
          </p:cNvCxnSpPr>
          <p:nvPr/>
        </p:nvCxnSpPr>
        <p:spPr bwMode="auto">
          <a:xfrm rot="16200000" flipV="1">
            <a:off x="2520696" y="3899430"/>
            <a:ext cx="438240" cy="2457"/>
          </a:xfrm>
          <a:prstGeom prst="straightConnector1">
            <a:avLst/>
          </a:prstGeom>
          <a:noFill/>
          <a:ln w="9525">
            <a:solidFill>
              <a:schemeClr val="tx1"/>
            </a:solidFill>
            <a:round/>
            <a:headEnd/>
            <a:tailEnd/>
          </a:ln>
        </p:spPr>
      </p:cxnSp>
      <p:cxnSp>
        <p:nvCxnSpPr>
          <p:cNvPr id="96" name="AutoShape 71"/>
          <p:cNvCxnSpPr>
            <a:cxnSpLocks noChangeShapeType="1"/>
            <a:stCxn id="99" idx="3"/>
            <a:endCxn id="93" idx="2"/>
          </p:cNvCxnSpPr>
          <p:nvPr/>
        </p:nvCxnSpPr>
        <p:spPr bwMode="auto">
          <a:xfrm rot="16200000" flipV="1">
            <a:off x="3026254" y="3393871"/>
            <a:ext cx="438240" cy="1013574"/>
          </a:xfrm>
          <a:prstGeom prst="straightConnector1">
            <a:avLst/>
          </a:prstGeom>
          <a:noFill/>
          <a:ln w="9525">
            <a:solidFill>
              <a:schemeClr val="tx1"/>
            </a:solidFill>
            <a:round/>
            <a:headEnd/>
            <a:tailEnd/>
          </a:ln>
        </p:spPr>
      </p:cxnSp>
      <p:cxnSp>
        <p:nvCxnSpPr>
          <p:cNvPr id="97" name="AutoShape 72"/>
          <p:cNvCxnSpPr>
            <a:cxnSpLocks noChangeShapeType="1"/>
            <a:stCxn id="99" idx="3"/>
            <a:endCxn id="92" idx="2"/>
          </p:cNvCxnSpPr>
          <p:nvPr/>
        </p:nvCxnSpPr>
        <p:spPr bwMode="auto">
          <a:xfrm rot="16200000" flipV="1">
            <a:off x="3533659" y="3901276"/>
            <a:ext cx="434548" cy="2457"/>
          </a:xfrm>
          <a:prstGeom prst="straightConnector1">
            <a:avLst/>
          </a:prstGeom>
          <a:noFill/>
          <a:ln w="9525">
            <a:solidFill>
              <a:schemeClr val="tx1"/>
            </a:solidFill>
            <a:round/>
            <a:headEnd/>
            <a:tailEnd/>
          </a:ln>
        </p:spPr>
      </p:cxnSp>
      <p:sp>
        <p:nvSpPr>
          <p:cNvPr id="98" name="AutoShape 80"/>
          <p:cNvSpPr>
            <a:spLocks noChangeArrowheads="1"/>
          </p:cNvSpPr>
          <p:nvPr/>
        </p:nvSpPr>
        <p:spPr bwMode="auto">
          <a:xfrm rot="16171351">
            <a:off x="2507503" y="4187600"/>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99" name="AutoShape 82"/>
          <p:cNvSpPr>
            <a:spLocks noChangeArrowheads="1"/>
          </p:cNvSpPr>
          <p:nvPr/>
        </p:nvSpPr>
        <p:spPr bwMode="auto">
          <a:xfrm rot="16171351">
            <a:off x="3518620" y="4187600"/>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dirty="0">
                <a:latin typeface="Verdana" pitchFamily="-38" charset="0"/>
              </a:rPr>
              <a:t>A</a:t>
            </a:r>
          </a:p>
        </p:txBody>
      </p:sp>
      <p:sp>
        <p:nvSpPr>
          <p:cNvPr id="100" name="AutoShape 82"/>
          <p:cNvSpPr>
            <a:spLocks noChangeArrowheads="1"/>
          </p:cNvSpPr>
          <p:nvPr/>
        </p:nvSpPr>
        <p:spPr bwMode="auto">
          <a:xfrm rot="16171351">
            <a:off x="2896496" y="4187600"/>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01" name="Rectangle 21"/>
          <p:cNvSpPr>
            <a:spLocks noChangeArrowheads="1"/>
          </p:cNvSpPr>
          <p:nvPr/>
        </p:nvSpPr>
        <p:spPr bwMode="auto">
          <a:xfrm>
            <a:off x="3263454" y="4202245"/>
            <a:ext cx="456407" cy="284358"/>
          </a:xfrm>
          <a:prstGeom prst="rect">
            <a:avLst/>
          </a:prstGeom>
          <a:noFill/>
          <a:ln w="9525">
            <a:noFill/>
            <a:miter lim="800000"/>
            <a:headEnd/>
            <a:tailEnd/>
          </a:ln>
        </p:spPr>
        <p:txBody>
          <a:bodyPr wrap="none">
            <a:spAutoFit/>
          </a:bodyPr>
          <a:lstStyle/>
          <a:p>
            <a:r>
              <a:rPr lang="en-US" sz="1800" dirty="0"/>
              <a:t>…</a:t>
            </a:r>
          </a:p>
        </p:txBody>
      </p:sp>
      <p:cxnSp>
        <p:nvCxnSpPr>
          <p:cNvPr id="102" name="AutoShape 69"/>
          <p:cNvCxnSpPr>
            <a:cxnSpLocks noChangeShapeType="1"/>
            <a:endCxn id="92" idx="2"/>
          </p:cNvCxnSpPr>
          <p:nvPr/>
        </p:nvCxnSpPr>
        <p:spPr bwMode="auto">
          <a:xfrm flipV="1">
            <a:off x="3130044" y="3685230"/>
            <a:ext cx="619660" cy="419776"/>
          </a:xfrm>
          <a:prstGeom prst="straightConnector1">
            <a:avLst/>
          </a:prstGeom>
          <a:noFill/>
          <a:ln w="9525">
            <a:solidFill>
              <a:schemeClr val="tx1"/>
            </a:solidFill>
            <a:round/>
            <a:headEnd/>
            <a:tailEnd/>
          </a:ln>
        </p:spPr>
      </p:cxnSp>
      <p:cxnSp>
        <p:nvCxnSpPr>
          <p:cNvPr id="103" name="AutoShape 69"/>
          <p:cNvCxnSpPr>
            <a:cxnSpLocks noChangeShapeType="1"/>
          </p:cNvCxnSpPr>
          <p:nvPr/>
        </p:nvCxnSpPr>
        <p:spPr bwMode="auto">
          <a:xfrm rot="16200000" flipV="1">
            <a:off x="2727510" y="3681536"/>
            <a:ext cx="413611" cy="391457"/>
          </a:xfrm>
          <a:prstGeom prst="straightConnector1">
            <a:avLst/>
          </a:prstGeom>
          <a:noFill/>
          <a:ln w="9525">
            <a:solidFill>
              <a:schemeClr val="tx1"/>
            </a:solidFill>
            <a:round/>
            <a:headEnd/>
            <a:tailEnd/>
          </a:ln>
        </p:spPr>
      </p:cxnSp>
      <p:cxnSp>
        <p:nvCxnSpPr>
          <p:cNvPr id="88" name="AutoShape 64"/>
          <p:cNvCxnSpPr>
            <a:cxnSpLocks noChangeShapeType="1"/>
          </p:cNvCxnSpPr>
          <p:nvPr/>
        </p:nvCxnSpPr>
        <p:spPr bwMode="auto">
          <a:xfrm rot="16200000" flipV="1">
            <a:off x="2554607" y="2232414"/>
            <a:ext cx="496089" cy="1971326"/>
          </a:xfrm>
          <a:prstGeom prst="straightConnector1">
            <a:avLst/>
          </a:prstGeom>
          <a:noFill/>
          <a:ln w="9525">
            <a:solidFill>
              <a:schemeClr val="tx1"/>
            </a:solidFill>
            <a:round/>
            <a:headEnd/>
            <a:tailEnd/>
          </a:ln>
        </p:spPr>
      </p:cxnSp>
      <p:cxnSp>
        <p:nvCxnSpPr>
          <p:cNvPr id="89" name="AutoShape 65"/>
          <p:cNvCxnSpPr>
            <a:cxnSpLocks noChangeShapeType="1"/>
          </p:cNvCxnSpPr>
          <p:nvPr/>
        </p:nvCxnSpPr>
        <p:spPr bwMode="auto">
          <a:xfrm rot="16200000" flipV="1">
            <a:off x="2049049" y="2737972"/>
            <a:ext cx="496089" cy="960210"/>
          </a:xfrm>
          <a:prstGeom prst="straightConnector1">
            <a:avLst/>
          </a:prstGeom>
          <a:noFill/>
          <a:ln w="9525">
            <a:solidFill>
              <a:schemeClr val="tx1"/>
            </a:solidFill>
            <a:round/>
            <a:headEnd/>
            <a:tailEnd/>
          </a:ln>
        </p:spPr>
      </p:cxnSp>
      <p:cxnSp>
        <p:nvCxnSpPr>
          <p:cNvPr id="90" name="AutoShape 66"/>
          <p:cNvCxnSpPr>
            <a:cxnSpLocks noChangeShapeType="1"/>
          </p:cNvCxnSpPr>
          <p:nvPr/>
        </p:nvCxnSpPr>
        <p:spPr bwMode="auto">
          <a:xfrm rot="5400000" flipH="1" flipV="1">
            <a:off x="2552762" y="3194470"/>
            <a:ext cx="499783" cy="50906"/>
          </a:xfrm>
          <a:prstGeom prst="straightConnector1">
            <a:avLst/>
          </a:prstGeom>
          <a:noFill/>
          <a:ln w="9525">
            <a:solidFill>
              <a:schemeClr val="tx1"/>
            </a:solidFill>
            <a:round/>
            <a:headEnd/>
            <a:tailEnd/>
          </a:ln>
        </p:spPr>
      </p:cxnSp>
      <p:cxnSp>
        <p:nvCxnSpPr>
          <p:cNvPr id="91" name="AutoShape 67"/>
          <p:cNvCxnSpPr>
            <a:cxnSpLocks noChangeShapeType="1"/>
          </p:cNvCxnSpPr>
          <p:nvPr/>
        </p:nvCxnSpPr>
        <p:spPr bwMode="auto">
          <a:xfrm rot="16200000" flipV="1">
            <a:off x="3058319" y="2739819"/>
            <a:ext cx="499783" cy="960210"/>
          </a:xfrm>
          <a:prstGeom prst="straightConnector1">
            <a:avLst/>
          </a:prstGeom>
          <a:noFill/>
          <a:ln w="9525">
            <a:solidFill>
              <a:schemeClr val="tx1"/>
            </a:solidFill>
            <a:round/>
            <a:headEnd/>
            <a:tailEnd/>
          </a:ln>
        </p:spPr>
      </p:cxnSp>
      <p:sp>
        <p:nvSpPr>
          <p:cNvPr id="19" name="Rectangle 21"/>
          <p:cNvSpPr>
            <a:spLocks noChangeArrowheads="1"/>
          </p:cNvSpPr>
          <p:nvPr/>
        </p:nvSpPr>
        <p:spPr bwMode="auto">
          <a:xfrm>
            <a:off x="4342661" y="3410728"/>
            <a:ext cx="456407" cy="284359"/>
          </a:xfrm>
          <a:prstGeom prst="rect">
            <a:avLst/>
          </a:prstGeom>
          <a:noFill/>
          <a:ln w="9525">
            <a:noFill/>
            <a:miter lim="800000"/>
            <a:headEnd/>
            <a:tailEnd/>
          </a:ln>
        </p:spPr>
        <p:txBody>
          <a:bodyPr wrap="none">
            <a:spAutoFit/>
          </a:bodyPr>
          <a:lstStyle/>
          <a:p>
            <a:r>
              <a:rPr lang="en-US" sz="1800" dirty="0"/>
              <a:t>…</a:t>
            </a:r>
          </a:p>
        </p:txBody>
      </p:sp>
      <p:cxnSp>
        <p:nvCxnSpPr>
          <p:cNvPr id="20" name="Straight Connector 57"/>
          <p:cNvCxnSpPr>
            <a:cxnSpLocks noChangeShapeType="1"/>
          </p:cNvCxnSpPr>
          <p:nvPr/>
        </p:nvCxnSpPr>
        <p:spPr bwMode="auto">
          <a:xfrm flipV="1">
            <a:off x="0" y="2509284"/>
            <a:ext cx="8739963" cy="15130"/>
          </a:xfrm>
          <a:prstGeom prst="line">
            <a:avLst/>
          </a:prstGeom>
          <a:noFill/>
          <a:ln w="9525" algn="ctr">
            <a:solidFill>
              <a:schemeClr val="tx1"/>
            </a:solidFill>
            <a:prstDash val="sysDot"/>
            <a:round/>
            <a:headEnd/>
            <a:tailEnd/>
          </a:ln>
        </p:spPr>
      </p:cxnSp>
      <p:sp>
        <p:nvSpPr>
          <p:cNvPr id="22" name="Oval 9"/>
          <p:cNvSpPr>
            <a:spLocks noChangeArrowheads="1"/>
          </p:cNvSpPr>
          <p:nvPr/>
        </p:nvSpPr>
        <p:spPr bwMode="auto">
          <a:xfrm>
            <a:off x="6048239" y="2160676"/>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AR</a:t>
            </a:r>
            <a:endParaRPr lang="en-US" sz="1800" dirty="0">
              <a:latin typeface="Verdana" pitchFamily="-38" charset="0"/>
            </a:endParaRPr>
          </a:p>
        </p:txBody>
      </p:sp>
      <p:sp>
        <p:nvSpPr>
          <p:cNvPr id="23" name="Oval 10"/>
          <p:cNvSpPr>
            <a:spLocks noChangeArrowheads="1"/>
          </p:cNvSpPr>
          <p:nvPr/>
        </p:nvSpPr>
        <p:spPr bwMode="auto">
          <a:xfrm>
            <a:off x="7059355" y="2160676"/>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24" name="Rectangle 25"/>
          <p:cNvSpPr>
            <a:spLocks noChangeArrowheads="1"/>
          </p:cNvSpPr>
          <p:nvPr/>
        </p:nvSpPr>
        <p:spPr bwMode="auto">
          <a:xfrm>
            <a:off x="7059355" y="2774941"/>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25" name="Rectangle 26"/>
          <p:cNvSpPr>
            <a:spLocks noChangeArrowheads="1"/>
          </p:cNvSpPr>
          <p:nvPr/>
        </p:nvSpPr>
        <p:spPr bwMode="auto">
          <a:xfrm>
            <a:off x="6048239" y="2774941"/>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26" name="AutoShape 40"/>
          <p:cNvSpPr>
            <a:spLocks noChangeArrowheads="1"/>
          </p:cNvSpPr>
          <p:nvPr/>
        </p:nvSpPr>
        <p:spPr bwMode="auto">
          <a:xfrm>
            <a:off x="5168778" y="2715853"/>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sp>
        <p:nvSpPr>
          <p:cNvPr id="27" name="AutoShape 42"/>
          <p:cNvSpPr>
            <a:spLocks noChangeArrowheads="1"/>
          </p:cNvSpPr>
          <p:nvPr/>
        </p:nvSpPr>
        <p:spPr bwMode="auto">
          <a:xfrm>
            <a:off x="7780828" y="2715853"/>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cxnSp>
        <p:nvCxnSpPr>
          <p:cNvPr id="28" name="AutoShape 55"/>
          <p:cNvCxnSpPr>
            <a:cxnSpLocks noChangeShapeType="1"/>
            <a:stCxn id="25" idx="1"/>
            <a:endCxn id="26" idx="3"/>
          </p:cNvCxnSpPr>
          <p:nvPr/>
        </p:nvCxnSpPr>
        <p:spPr bwMode="auto">
          <a:xfrm rot="10800000">
            <a:off x="5674336" y="2863573"/>
            <a:ext cx="373903" cy="17850"/>
          </a:xfrm>
          <a:prstGeom prst="straightConnector1">
            <a:avLst/>
          </a:prstGeom>
          <a:noFill/>
          <a:ln w="9525">
            <a:solidFill>
              <a:schemeClr val="tx1"/>
            </a:solidFill>
            <a:round/>
            <a:headEnd/>
            <a:tailEnd/>
          </a:ln>
        </p:spPr>
      </p:cxnSp>
      <p:cxnSp>
        <p:nvCxnSpPr>
          <p:cNvPr id="29" name="AutoShape 57"/>
          <p:cNvCxnSpPr>
            <a:cxnSpLocks noChangeShapeType="1"/>
            <a:stCxn id="27" idx="1"/>
            <a:endCxn id="24" idx="3"/>
          </p:cNvCxnSpPr>
          <p:nvPr/>
        </p:nvCxnSpPr>
        <p:spPr bwMode="auto">
          <a:xfrm rot="10800000" flipV="1">
            <a:off x="7378841" y="2863571"/>
            <a:ext cx="401988" cy="17850"/>
          </a:xfrm>
          <a:prstGeom prst="straightConnector1">
            <a:avLst/>
          </a:prstGeom>
          <a:noFill/>
          <a:ln w="9525">
            <a:solidFill>
              <a:schemeClr val="tx1"/>
            </a:solidFill>
            <a:round/>
            <a:headEnd/>
            <a:tailEnd/>
          </a:ln>
        </p:spPr>
      </p:cxnSp>
      <p:cxnSp>
        <p:nvCxnSpPr>
          <p:cNvPr id="30" name="AutoShape 59"/>
          <p:cNvCxnSpPr>
            <a:cxnSpLocks noChangeShapeType="1"/>
            <a:stCxn id="25" idx="0"/>
            <a:endCxn id="22" idx="4"/>
          </p:cNvCxnSpPr>
          <p:nvPr/>
        </p:nvCxnSpPr>
        <p:spPr bwMode="auto">
          <a:xfrm flipV="1">
            <a:off x="6207981" y="2373637"/>
            <a:ext cx="0" cy="401303"/>
          </a:xfrm>
          <a:prstGeom prst="straightConnector1">
            <a:avLst/>
          </a:prstGeom>
          <a:noFill/>
          <a:ln w="9525">
            <a:solidFill>
              <a:schemeClr val="tx1"/>
            </a:solidFill>
            <a:round/>
            <a:headEnd/>
            <a:tailEnd/>
          </a:ln>
        </p:spPr>
      </p:cxnSp>
      <p:cxnSp>
        <p:nvCxnSpPr>
          <p:cNvPr id="31" name="AutoShape 60"/>
          <p:cNvCxnSpPr>
            <a:cxnSpLocks noChangeShapeType="1"/>
            <a:stCxn id="24" idx="0"/>
            <a:endCxn id="22" idx="4"/>
          </p:cNvCxnSpPr>
          <p:nvPr/>
        </p:nvCxnSpPr>
        <p:spPr bwMode="auto">
          <a:xfrm flipH="1" flipV="1">
            <a:off x="6207981" y="2373637"/>
            <a:ext cx="1011116" cy="401303"/>
          </a:xfrm>
          <a:prstGeom prst="straightConnector1">
            <a:avLst/>
          </a:prstGeom>
          <a:noFill/>
          <a:ln w="9525">
            <a:solidFill>
              <a:schemeClr val="tx1"/>
            </a:solidFill>
            <a:round/>
            <a:headEnd/>
            <a:tailEnd/>
          </a:ln>
        </p:spPr>
      </p:cxnSp>
      <p:cxnSp>
        <p:nvCxnSpPr>
          <p:cNvPr id="32" name="AutoShape 61"/>
          <p:cNvCxnSpPr>
            <a:cxnSpLocks noChangeShapeType="1"/>
            <a:stCxn id="24" idx="0"/>
            <a:endCxn id="23" idx="4"/>
          </p:cNvCxnSpPr>
          <p:nvPr/>
        </p:nvCxnSpPr>
        <p:spPr bwMode="auto">
          <a:xfrm flipV="1">
            <a:off x="7219097" y="2373637"/>
            <a:ext cx="0" cy="401303"/>
          </a:xfrm>
          <a:prstGeom prst="straightConnector1">
            <a:avLst/>
          </a:prstGeom>
          <a:noFill/>
          <a:ln w="9525">
            <a:solidFill>
              <a:schemeClr val="tx1"/>
            </a:solidFill>
            <a:round/>
            <a:headEnd/>
            <a:tailEnd/>
          </a:ln>
        </p:spPr>
      </p:cxnSp>
      <p:cxnSp>
        <p:nvCxnSpPr>
          <p:cNvPr id="33" name="AutoShape 62"/>
          <p:cNvCxnSpPr>
            <a:cxnSpLocks noChangeShapeType="1"/>
            <a:stCxn id="25" idx="0"/>
            <a:endCxn id="23" idx="4"/>
          </p:cNvCxnSpPr>
          <p:nvPr/>
        </p:nvCxnSpPr>
        <p:spPr bwMode="auto">
          <a:xfrm flipV="1">
            <a:off x="6207981" y="2373637"/>
            <a:ext cx="1011116" cy="401303"/>
          </a:xfrm>
          <a:prstGeom prst="straightConnector1">
            <a:avLst/>
          </a:prstGeom>
          <a:noFill/>
          <a:ln w="9525">
            <a:solidFill>
              <a:schemeClr val="tx1"/>
            </a:solidFill>
            <a:round/>
            <a:headEnd/>
            <a:tailEnd/>
          </a:ln>
        </p:spPr>
      </p:cxnSp>
      <p:cxnSp>
        <p:nvCxnSpPr>
          <p:cNvPr id="34" name="AutoShape 63"/>
          <p:cNvCxnSpPr>
            <a:cxnSpLocks noChangeShapeType="1"/>
            <a:stCxn id="25" idx="3"/>
            <a:endCxn id="24" idx="1"/>
          </p:cNvCxnSpPr>
          <p:nvPr/>
        </p:nvCxnSpPr>
        <p:spPr bwMode="auto">
          <a:xfrm>
            <a:off x="6367724" y="2882037"/>
            <a:ext cx="691632" cy="0"/>
          </a:xfrm>
          <a:prstGeom prst="straightConnector1">
            <a:avLst/>
          </a:prstGeom>
          <a:noFill/>
          <a:ln w="9525">
            <a:solidFill>
              <a:schemeClr val="tx1"/>
            </a:solidFill>
            <a:round/>
            <a:headEnd/>
            <a:tailEnd/>
          </a:ln>
        </p:spPr>
      </p:cxnSp>
      <p:cxnSp>
        <p:nvCxnSpPr>
          <p:cNvPr id="35" name="AutoShape 64"/>
          <p:cNvCxnSpPr>
            <a:cxnSpLocks noChangeShapeType="1"/>
            <a:endCxn id="24" idx="2"/>
          </p:cNvCxnSpPr>
          <p:nvPr/>
        </p:nvCxnSpPr>
        <p:spPr bwMode="auto">
          <a:xfrm rot="5400000" flipH="1" flipV="1">
            <a:off x="5985390" y="2250285"/>
            <a:ext cx="496089" cy="1971326"/>
          </a:xfrm>
          <a:prstGeom prst="straightConnector1">
            <a:avLst/>
          </a:prstGeom>
          <a:noFill/>
          <a:ln w="9525">
            <a:solidFill>
              <a:schemeClr val="tx1"/>
            </a:solidFill>
            <a:round/>
            <a:headEnd/>
            <a:tailEnd/>
          </a:ln>
        </p:spPr>
      </p:cxnSp>
      <p:cxnSp>
        <p:nvCxnSpPr>
          <p:cNvPr id="36" name="AutoShape 65"/>
          <p:cNvCxnSpPr>
            <a:cxnSpLocks noChangeShapeType="1"/>
            <a:endCxn id="25" idx="2"/>
          </p:cNvCxnSpPr>
          <p:nvPr/>
        </p:nvCxnSpPr>
        <p:spPr bwMode="auto">
          <a:xfrm rot="5400000" flipH="1" flipV="1">
            <a:off x="5479832" y="2755843"/>
            <a:ext cx="496089" cy="960210"/>
          </a:xfrm>
          <a:prstGeom prst="straightConnector1">
            <a:avLst/>
          </a:prstGeom>
          <a:noFill/>
          <a:ln w="9525">
            <a:solidFill>
              <a:schemeClr val="tx1"/>
            </a:solidFill>
            <a:round/>
            <a:headEnd/>
            <a:tailEnd/>
          </a:ln>
        </p:spPr>
      </p:cxnSp>
      <p:cxnSp>
        <p:nvCxnSpPr>
          <p:cNvPr id="37" name="AutoShape 66"/>
          <p:cNvCxnSpPr>
            <a:cxnSpLocks noChangeShapeType="1"/>
            <a:endCxn id="25" idx="2"/>
          </p:cNvCxnSpPr>
          <p:nvPr/>
        </p:nvCxnSpPr>
        <p:spPr bwMode="auto">
          <a:xfrm rot="16200000" flipV="1">
            <a:off x="5983545" y="3212341"/>
            <a:ext cx="499783" cy="50906"/>
          </a:xfrm>
          <a:prstGeom prst="straightConnector1">
            <a:avLst/>
          </a:prstGeom>
          <a:noFill/>
          <a:ln w="9525">
            <a:solidFill>
              <a:schemeClr val="tx1"/>
            </a:solidFill>
            <a:round/>
            <a:headEnd/>
            <a:tailEnd/>
          </a:ln>
        </p:spPr>
      </p:cxnSp>
      <p:cxnSp>
        <p:nvCxnSpPr>
          <p:cNvPr id="38" name="AutoShape 67"/>
          <p:cNvCxnSpPr>
            <a:cxnSpLocks noChangeShapeType="1"/>
            <a:endCxn id="24" idx="2"/>
          </p:cNvCxnSpPr>
          <p:nvPr/>
        </p:nvCxnSpPr>
        <p:spPr bwMode="auto">
          <a:xfrm rot="5400000" flipH="1" flipV="1">
            <a:off x="6489102" y="2757690"/>
            <a:ext cx="499783" cy="960210"/>
          </a:xfrm>
          <a:prstGeom prst="straightConnector1">
            <a:avLst/>
          </a:prstGeom>
          <a:noFill/>
          <a:ln w="9525">
            <a:solidFill>
              <a:schemeClr val="tx1"/>
            </a:solidFill>
            <a:round/>
            <a:headEnd/>
            <a:tailEnd/>
          </a:ln>
        </p:spPr>
      </p:cxnSp>
      <p:sp>
        <p:nvSpPr>
          <p:cNvPr id="57" name="Rectangle 38"/>
          <p:cNvSpPr>
            <a:spLocks noChangeArrowheads="1"/>
          </p:cNvSpPr>
          <p:nvPr/>
        </p:nvSpPr>
        <p:spPr bwMode="auto">
          <a:xfrm>
            <a:off x="6099148" y="3487676"/>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58" name="Rectangle 39"/>
          <p:cNvSpPr>
            <a:spLocks noChangeArrowheads="1"/>
          </p:cNvSpPr>
          <p:nvPr/>
        </p:nvSpPr>
        <p:spPr bwMode="auto">
          <a:xfrm>
            <a:off x="5088031" y="3483983"/>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cxnSp>
        <p:nvCxnSpPr>
          <p:cNvPr id="59" name="AutoShape 69"/>
          <p:cNvCxnSpPr>
            <a:cxnSpLocks noChangeShapeType="1"/>
            <a:stCxn id="63" idx="3"/>
            <a:endCxn id="57" idx="2"/>
          </p:cNvCxnSpPr>
          <p:nvPr/>
        </p:nvCxnSpPr>
        <p:spPr bwMode="auto">
          <a:xfrm rot="5400000" flipH="1" flipV="1">
            <a:off x="5537287" y="3413581"/>
            <a:ext cx="434548" cy="1008660"/>
          </a:xfrm>
          <a:prstGeom prst="straightConnector1">
            <a:avLst/>
          </a:prstGeom>
          <a:noFill/>
          <a:ln w="9525">
            <a:solidFill>
              <a:schemeClr val="tx1"/>
            </a:solidFill>
            <a:round/>
            <a:headEnd/>
            <a:tailEnd/>
          </a:ln>
        </p:spPr>
      </p:cxnSp>
      <p:cxnSp>
        <p:nvCxnSpPr>
          <p:cNvPr id="60" name="AutoShape 70"/>
          <p:cNvCxnSpPr>
            <a:cxnSpLocks noChangeShapeType="1"/>
            <a:stCxn id="63" idx="3"/>
            <a:endCxn id="58" idx="2"/>
          </p:cNvCxnSpPr>
          <p:nvPr/>
        </p:nvCxnSpPr>
        <p:spPr bwMode="auto">
          <a:xfrm rot="16200000" flipV="1">
            <a:off x="5029883" y="3914837"/>
            <a:ext cx="438240" cy="2457"/>
          </a:xfrm>
          <a:prstGeom prst="straightConnector1">
            <a:avLst/>
          </a:prstGeom>
          <a:noFill/>
          <a:ln w="9525">
            <a:solidFill>
              <a:schemeClr val="tx1"/>
            </a:solidFill>
            <a:round/>
            <a:headEnd/>
            <a:tailEnd/>
          </a:ln>
        </p:spPr>
      </p:cxnSp>
      <p:cxnSp>
        <p:nvCxnSpPr>
          <p:cNvPr id="61" name="AutoShape 71"/>
          <p:cNvCxnSpPr>
            <a:cxnSpLocks noChangeShapeType="1"/>
            <a:stCxn id="64" idx="3"/>
            <a:endCxn id="58" idx="2"/>
          </p:cNvCxnSpPr>
          <p:nvPr/>
        </p:nvCxnSpPr>
        <p:spPr bwMode="auto">
          <a:xfrm rot="16200000" flipV="1">
            <a:off x="5535441" y="3409278"/>
            <a:ext cx="438240" cy="1013574"/>
          </a:xfrm>
          <a:prstGeom prst="straightConnector1">
            <a:avLst/>
          </a:prstGeom>
          <a:noFill/>
          <a:ln w="9525">
            <a:solidFill>
              <a:schemeClr val="tx1"/>
            </a:solidFill>
            <a:round/>
            <a:headEnd/>
            <a:tailEnd/>
          </a:ln>
        </p:spPr>
      </p:cxnSp>
      <p:cxnSp>
        <p:nvCxnSpPr>
          <p:cNvPr id="62" name="AutoShape 72"/>
          <p:cNvCxnSpPr>
            <a:cxnSpLocks noChangeShapeType="1"/>
            <a:stCxn id="64" idx="3"/>
            <a:endCxn id="57" idx="2"/>
          </p:cNvCxnSpPr>
          <p:nvPr/>
        </p:nvCxnSpPr>
        <p:spPr bwMode="auto">
          <a:xfrm rot="16200000" flipV="1">
            <a:off x="6042846" y="3916683"/>
            <a:ext cx="434548" cy="2457"/>
          </a:xfrm>
          <a:prstGeom prst="straightConnector1">
            <a:avLst/>
          </a:prstGeom>
          <a:noFill/>
          <a:ln w="9525">
            <a:solidFill>
              <a:schemeClr val="tx1"/>
            </a:solidFill>
            <a:round/>
            <a:headEnd/>
            <a:tailEnd/>
          </a:ln>
        </p:spPr>
      </p:cxnSp>
      <p:sp>
        <p:nvSpPr>
          <p:cNvPr id="63" name="AutoShape 80"/>
          <p:cNvSpPr>
            <a:spLocks noChangeArrowheads="1"/>
          </p:cNvSpPr>
          <p:nvPr/>
        </p:nvSpPr>
        <p:spPr bwMode="auto">
          <a:xfrm rot="16171351">
            <a:off x="5016690" y="4203007"/>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4" name="AutoShape 82"/>
          <p:cNvSpPr>
            <a:spLocks noChangeArrowheads="1"/>
          </p:cNvSpPr>
          <p:nvPr/>
        </p:nvSpPr>
        <p:spPr bwMode="auto">
          <a:xfrm rot="16171351">
            <a:off x="6027807" y="4203007"/>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5" name="AutoShape 82"/>
          <p:cNvSpPr>
            <a:spLocks noChangeArrowheads="1"/>
          </p:cNvSpPr>
          <p:nvPr/>
        </p:nvSpPr>
        <p:spPr bwMode="auto">
          <a:xfrm rot="16171351">
            <a:off x="5405683" y="4203007"/>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6" name="Rectangle 21"/>
          <p:cNvSpPr>
            <a:spLocks noChangeArrowheads="1"/>
          </p:cNvSpPr>
          <p:nvPr/>
        </p:nvSpPr>
        <p:spPr bwMode="auto">
          <a:xfrm>
            <a:off x="5772641" y="4217652"/>
            <a:ext cx="456407" cy="284358"/>
          </a:xfrm>
          <a:prstGeom prst="rect">
            <a:avLst/>
          </a:prstGeom>
          <a:noFill/>
          <a:ln w="9525">
            <a:noFill/>
            <a:miter lim="800000"/>
            <a:headEnd/>
            <a:tailEnd/>
          </a:ln>
        </p:spPr>
        <p:txBody>
          <a:bodyPr wrap="none">
            <a:spAutoFit/>
          </a:bodyPr>
          <a:lstStyle/>
          <a:p>
            <a:r>
              <a:rPr lang="en-US" sz="1800" dirty="0"/>
              <a:t>…</a:t>
            </a:r>
          </a:p>
        </p:txBody>
      </p:sp>
      <p:cxnSp>
        <p:nvCxnSpPr>
          <p:cNvPr id="67" name="AutoShape 69"/>
          <p:cNvCxnSpPr>
            <a:cxnSpLocks noChangeShapeType="1"/>
            <a:endCxn id="57" idx="2"/>
          </p:cNvCxnSpPr>
          <p:nvPr/>
        </p:nvCxnSpPr>
        <p:spPr bwMode="auto">
          <a:xfrm flipV="1">
            <a:off x="5639231" y="3700637"/>
            <a:ext cx="619660" cy="419776"/>
          </a:xfrm>
          <a:prstGeom prst="straightConnector1">
            <a:avLst/>
          </a:prstGeom>
          <a:noFill/>
          <a:ln w="9525">
            <a:solidFill>
              <a:schemeClr val="tx1"/>
            </a:solidFill>
            <a:round/>
            <a:headEnd/>
            <a:tailEnd/>
          </a:ln>
        </p:spPr>
      </p:cxnSp>
      <p:cxnSp>
        <p:nvCxnSpPr>
          <p:cNvPr id="68" name="AutoShape 69"/>
          <p:cNvCxnSpPr>
            <a:cxnSpLocks noChangeShapeType="1"/>
          </p:cNvCxnSpPr>
          <p:nvPr/>
        </p:nvCxnSpPr>
        <p:spPr bwMode="auto">
          <a:xfrm rot="16200000" flipV="1">
            <a:off x="5236697" y="3696943"/>
            <a:ext cx="413611" cy="391457"/>
          </a:xfrm>
          <a:prstGeom prst="straightConnector1">
            <a:avLst/>
          </a:prstGeom>
          <a:noFill/>
          <a:ln w="9525">
            <a:solidFill>
              <a:schemeClr val="tx1"/>
            </a:solidFill>
            <a:round/>
            <a:headEnd/>
            <a:tailEnd/>
          </a:ln>
        </p:spPr>
      </p:cxnSp>
      <p:sp>
        <p:nvSpPr>
          <p:cNvPr id="45" name="Rectangle 38"/>
          <p:cNvSpPr>
            <a:spLocks noChangeArrowheads="1"/>
          </p:cNvSpPr>
          <p:nvPr/>
        </p:nvSpPr>
        <p:spPr bwMode="auto">
          <a:xfrm>
            <a:off x="7952869" y="3486445"/>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46" name="Rectangle 39"/>
          <p:cNvSpPr>
            <a:spLocks noChangeArrowheads="1"/>
          </p:cNvSpPr>
          <p:nvPr/>
        </p:nvSpPr>
        <p:spPr bwMode="auto">
          <a:xfrm>
            <a:off x="6941752" y="3482752"/>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dirty="0">
                <a:latin typeface="Verdana" pitchFamily="-38" charset="0"/>
              </a:rPr>
              <a:t>S</a:t>
            </a:r>
          </a:p>
        </p:txBody>
      </p:sp>
      <p:cxnSp>
        <p:nvCxnSpPr>
          <p:cNvPr id="47" name="AutoShape 69"/>
          <p:cNvCxnSpPr>
            <a:cxnSpLocks noChangeShapeType="1"/>
            <a:stCxn id="51" idx="3"/>
            <a:endCxn id="45" idx="2"/>
          </p:cNvCxnSpPr>
          <p:nvPr/>
        </p:nvCxnSpPr>
        <p:spPr bwMode="auto">
          <a:xfrm rot="5400000" flipH="1" flipV="1">
            <a:off x="7391008" y="3412350"/>
            <a:ext cx="434548" cy="1008660"/>
          </a:xfrm>
          <a:prstGeom prst="straightConnector1">
            <a:avLst/>
          </a:prstGeom>
          <a:noFill/>
          <a:ln w="9525">
            <a:solidFill>
              <a:schemeClr val="tx1"/>
            </a:solidFill>
            <a:round/>
            <a:headEnd/>
            <a:tailEnd/>
          </a:ln>
        </p:spPr>
      </p:cxnSp>
      <p:cxnSp>
        <p:nvCxnSpPr>
          <p:cNvPr id="48" name="AutoShape 70"/>
          <p:cNvCxnSpPr>
            <a:cxnSpLocks noChangeShapeType="1"/>
            <a:stCxn id="51" idx="3"/>
            <a:endCxn id="46" idx="2"/>
          </p:cNvCxnSpPr>
          <p:nvPr/>
        </p:nvCxnSpPr>
        <p:spPr bwMode="auto">
          <a:xfrm rot="16200000" flipV="1">
            <a:off x="6883604" y="3913606"/>
            <a:ext cx="438240" cy="2457"/>
          </a:xfrm>
          <a:prstGeom prst="straightConnector1">
            <a:avLst/>
          </a:prstGeom>
          <a:noFill/>
          <a:ln w="9525">
            <a:solidFill>
              <a:schemeClr val="tx1"/>
            </a:solidFill>
            <a:round/>
            <a:headEnd/>
            <a:tailEnd/>
          </a:ln>
        </p:spPr>
      </p:cxnSp>
      <p:cxnSp>
        <p:nvCxnSpPr>
          <p:cNvPr id="49" name="AutoShape 71"/>
          <p:cNvCxnSpPr>
            <a:cxnSpLocks noChangeShapeType="1"/>
            <a:stCxn id="52" idx="3"/>
            <a:endCxn id="46" idx="2"/>
          </p:cNvCxnSpPr>
          <p:nvPr/>
        </p:nvCxnSpPr>
        <p:spPr bwMode="auto">
          <a:xfrm rot="16200000" flipV="1">
            <a:off x="7389162" y="3408047"/>
            <a:ext cx="438240" cy="1013574"/>
          </a:xfrm>
          <a:prstGeom prst="straightConnector1">
            <a:avLst/>
          </a:prstGeom>
          <a:noFill/>
          <a:ln w="9525">
            <a:solidFill>
              <a:schemeClr val="tx1"/>
            </a:solidFill>
            <a:round/>
            <a:headEnd/>
            <a:tailEnd/>
          </a:ln>
        </p:spPr>
      </p:cxnSp>
      <p:cxnSp>
        <p:nvCxnSpPr>
          <p:cNvPr id="50" name="AutoShape 72"/>
          <p:cNvCxnSpPr>
            <a:cxnSpLocks noChangeShapeType="1"/>
            <a:stCxn id="52" idx="3"/>
            <a:endCxn id="45" idx="2"/>
          </p:cNvCxnSpPr>
          <p:nvPr/>
        </p:nvCxnSpPr>
        <p:spPr bwMode="auto">
          <a:xfrm rot="16200000" flipV="1">
            <a:off x="7896567" y="3915452"/>
            <a:ext cx="434548" cy="2457"/>
          </a:xfrm>
          <a:prstGeom prst="straightConnector1">
            <a:avLst/>
          </a:prstGeom>
          <a:noFill/>
          <a:ln w="9525">
            <a:solidFill>
              <a:schemeClr val="tx1"/>
            </a:solidFill>
            <a:round/>
            <a:headEnd/>
            <a:tailEnd/>
          </a:ln>
        </p:spPr>
      </p:cxnSp>
      <p:sp>
        <p:nvSpPr>
          <p:cNvPr id="51" name="AutoShape 80"/>
          <p:cNvSpPr>
            <a:spLocks noChangeArrowheads="1"/>
          </p:cNvSpPr>
          <p:nvPr/>
        </p:nvSpPr>
        <p:spPr bwMode="auto">
          <a:xfrm rot="16171351">
            <a:off x="6870411" y="4201776"/>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2" name="AutoShape 82"/>
          <p:cNvSpPr>
            <a:spLocks noChangeArrowheads="1"/>
          </p:cNvSpPr>
          <p:nvPr/>
        </p:nvSpPr>
        <p:spPr bwMode="auto">
          <a:xfrm rot="16171351">
            <a:off x="7881528" y="4201776"/>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3" name="AutoShape 82"/>
          <p:cNvSpPr>
            <a:spLocks noChangeArrowheads="1"/>
          </p:cNvSpPr>
          <p:nvPr/>
        </p:nvSpPr>
        <p:spPr bwMode="auto">
          <a:xfrm rot="16171351">
            <a:off x="7259404" y="4201776"/>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4" name="Rectangle 21"/>
          <p:cNvSpPr>
            <a:spLocks noChangeArrowheads="1"/>
          </p:cNvSpPr>
          <p:nvPr/>
        </p:nvSpPr>
        <p:spPr bwMode="auto">
          <a:xfrm>
            <a:off x="7626362" y="4216421"/>
            <a:ext cx="456407" cy="284358"/>
          </a:xfrm>
          <a:prstGeom prst="rect">
            <a:avLst/>
          </a:prstGeom>
          <a:noFill/>
          <a:ln w="9525">
            <a:noFill/>
            <a:miter lim="800000"/>
            <a:headEnd/>
            <a:tailEnd/>
          </a:ln>
        </p:spPr>
        <p:txBody>
          <a:bodyPr wrap="none">
            <a:spAutoFit/>
          </a:bodyPr>
          <a:lstStyle/>
          <a:p>
            <a:r>
              <a:rPr lang="en-US" sz="1800" dirty="0"/>
              <a:t>…</a:t>
            </a:r>
          </a:p>
        </p:txBody>
      </p:sp>
      <p:cxnSp>
        <p:nvCxnSpPr>
          <p:cNvPr id="55" name="AutoShape 69"/>
          <p:cNvCxnSpPr>
            <a:cxnSpLocks noChangeShapeType="1"/>
            <a:endCxn id="45" idx="2"/>
          </p:cNvCxnSpPr>
          <p:nvPr/>
        </p:nvCxnSpPr>
        <p:spPr bwMode="auto">
          <a:xfrm flipV="1">
            <a:off x="7492952" y="3699406"/>
            <a:ext cx="619660" cy="419776"/>
          </a:xfrm>
          <a:prstGeom prst="straightConnector1">
            <a:avLst/>
          </a:prstGeom>
          <a:noFill/>
          <a:ln w="9525">
            <a:solidFill>
              <a:schemeClr val="tx1"/>
            </a:solidFill>
            <a:round/>
            <a:headEnd/>
            <a:tailEnd/>
          </a:ln>
        </p:spPr>
      </p:cxnSp>
      <p:cxnSp>
        <p:nvCxnSpPr>
          <p:cNvPr id="56" name="AutoShape 69"/>
          <p:cNvCxnSpPr>
            <a:cxnSpLocks noChangeShapeType="1"/>
          </p:cNvCxnSpPr>
          <p:nvPr/>
        </p:nvCxnSpPr>
        <p:spPr bwMode="auto">
          <a:xfrm rot="16200000" flipV="1">
            <a:off x="7090418" y="3695712"/>
            <a:ext cx="413611" cy="391457"/>
          </a:xfrm>
          <a:prstGeom prst="straightConnector1">
            <a:avLst/>
          </a:prstGeom>
          <a:noFill/>
          <a:ln w="9525">
            <a:solidFill>
              <a:schemeClr val="tx1"/>
            </a:solidFill>
            <a:round/>
            <a:headEnd/>
            <a:tailEnd/>
          </a:ln>
        </p:spPr>
      </p:cxnSp>
      <p:cxnSp>
        <p:nvCxnSpPr>
          <p:cNvPr id="41" name="AutoShape 64"/>
          <p:cNvCxnSpPr>
            <a:cxnSpLocks noChangeShapeType="1"/>
          </p:cNvCxnSpPr>
          <p:nvPr/>
        </p:nvCxnSpPr>
        <p:spPr bwMode="auto">
          <a:xfrm rot="16200000" flipV="1">
            <a:off x="6917513" y="2246590"/>
            <a:ext cx="496089" cy="1971326"/>
          </a:xfrm>
          <a:prstGeom prst="straightConnector1">
            <a:avLst/>
          </a:prstGeom>
          <a:noFill/>
          <a:ln w="9525">
            <a:solidFill>
              <a:schemeClr val="tx1"/>
            </a:solidFill>
            <a:round/>
            <a:headEnd/>
            <a:tailEnd/>
          </a:ln>
        </p:spPr>
      </p:cxnSp>
      <p:cxnSp>
        <p:nvCxnSpPr>
          <p:cNvPr id="42" name="AutoShape 65"/>
          <p:cNvCxnSpPr>
            <a:cxnSpLocks noChangeShapeType="1"/>
          </p:cNvCxnSpPr>
          <p:nvPr/>
        </p:nvCxnSpPr>
        <p:spPr bwMode="auto">
          <a:xfrm rot="16200000" flipV="1">
            <a:off x="6411955" y="2752148"/>
            <a:ext cx="496089" cy="960210"/>
          </a:xfrm>
          <a:prstGeom prst="straightConnector1">
            <a:avLst/>
          </a:prstGeom>
          <a:noFill/>
          <a:ln w="9525">
            <a:solidFill>
              <a:schemeClr val="tx1"/>
            </a:solidFill>
            <a:round/>
            <a:headEnd/>
            <a:tailEnd/>
          </a:ln>
        </p:spPr>
      </p:cxnSp>
      <p:cxnSp>
        <p:nvCxnSpPr>
          <p:cNvPr id="43" name="AutoShape 66"/>
          <p:cNvCxnSpPr>
            <a:cxnSpLocks noChangeShapeType="1"/>
          </p:cNvCxnSpPr>
          <p:nvPr/>
        </p:nvCxnSpPr>
        <p:spPr bwMode="auto">
          <a:xfrm rot="5400000" flipH="1" flipV="1">
            <a:off x="6915668" y="3208646"/>
            <a:ext cx="499783" cy="50906"/>
          </a:xfrm>
          <a:prstGeom prst="straightConnector1">
            <a:avLst/>
          </a:prstGeom>
          <a:noFill/>
          <a:ln w="9525">
            <a:solidFill>
              <a:schemeClr val="tx1"/>
            </a:solidFill>
            <a:round/>
            <a:headEnd/>
            <a:tailEnd/>
          </a:ln>
        </p:spPr>
      </p:cxnSp>
      <p:cxnSp>
        <p:nvCxnSpPr>
          <p:cNvPr id="44" name="AutoShape 67"/>
          <p:cNvCxnSpPr>
            <a:cxnSpLocks noChangeShapeType="1"/>
          </p:cNvCxnSpPr>
          <p:nvPr/>
        </p:nvCxnSpPr>
        <p:spPr bwMode="auto">
          <a:xfrm rot="16200000" flipV="1">
            <a:off x="7421225" y="2753995"/>
            <a:ext cx="499783" cy="960210"/>
          </a:xfrm>
          <a:prstGeom prst="straightConnector1">
            <a:avLst/>
          </a:prstGeom>
          <a:noFill/>
          <a:ln w="9525">
            <a:solidFill>
              <a:schemeClr val="tx1"/>
            </a:solidFill>
            <a:round/>
            <a:headEnd/>
            <a:tailEnd/>
          </a:ln>
        </p:spPr>
      </p:cxnSp>
      <p:sp>
        <p:nvSpPr>
          <p:cNvPr id="116" name="Circular Arrow 115"/>
          <p:cNvSpPr/>
          <p:nvPr/>
        </p:nvSpPr>
        <p:spPr bwMode="auto">
          <a:xfrm>
            <a:off x="2998381" y="1307805"/>
            <a:ext cx="2998382" cy="5550195"/>
          </a:xfrm>
          <a:prstGeom prst="circularArrow">
            <a:avLst>
              <a:gd name="adj1" fmla="val 7536"/>
              <a:gd name="adj2" fmla="val 1142319"/>
              <a:gd name="adj3" fmla="val 20457690"/>
              <a:gd name="adj4" fmla="val 10800000"/>
              <a:gd name="adj5" fmla="val 12500"/>
            </a:avLst>
          </a:prstGeom>
          <a:solidFill>
            <a:schemeClr val="accent2">
              <a:alpha val="66000"/>
            </a:schemeClr>
          </a:solidFill>
          <a:ln w="25400" cap="flat" cmpd="sng" algn="ctr">
            <a:noFill/>
            <a:prstDash val="solid"/>
            <a:round/>
            <a:headEnd type="none" w="med" len="med"/>
            <a:tailEnd type="none" w="med" len="med"/>
          </a:ln>
          <a:effectLst/>
        </p:spPr>
        <p:txBody>
          <a:bodyPr vert="horz" wrap="none" lIns="91440" tIns="45720" rIns="91440" bIns="45720" rtlCol="0" anchor="t" compatLnSpc="1"/>
          <a:lstStyle/>
          <a:p>
            <a:pPr marL="0" marR="0" indent="0" algn="ctr" defTabSz="914400" rtl="0" eaLnBrk="1" fontAlgn="base" latinLnBrk="0" hangingPunct="1">
              <a:lnSpc>
                <a:spcPct val="100000"/>
              </a:lnSpc>
              <a:spcBef>
                <a:spcPct val="0"/>
              </a:spcBef>
              <a:spcAft>
                <a:spcPct val="0"/>
              </a:spcAft>
              <a:buNone/>
              <a:tabLst/>
            </a:pPr>
            <a:endParaRPr kumimoji="0" lang="en-US" sz="3000" b="0" i="0" u="none" strike="noStrike" baseline="0" dirty="0">
              <a:solidFill>
                <a:schemeClr val="tx1">
                  <a:alpha val="100000"/>
                </a:schemeClr>
              </a:solidFill>
              <a:effectLst/>
              <a:latin typeface="Calibri"/>
              <a:cs typeface="Times New Roman"/>
            </a:endParaRPr>
          </a:p>
        </p:txBody>
      </p:sp>
      <p:sp>
        <p:nvSpPr>
          <p:cNvPr id="117" name="TextBox 116"/>
          <p:cNvSpPr txBox="1"/>
          <p:nvPr/>
        </p:nvSpPr>
        <p:spPr>
          <a:xfrm>
            <a:off x="2090057" y="1752356"/>
            <a:ext cx="5268685" cy="400110"/>
          </a:xfrm>
          <a:prstGeom prst="rect">
            <a:avLst/>
          </a:prstGeom>
          <a:solidFill>
            <a:schemeClr val="bg1">
              <a:alpha val="80000"/>
            </a:schemeClr>
          </a:solidFill>
        </p:spPr>
        <p:txBody>
          <a:bodyPr wrap="square" rtlCol="0">
            <a:spAutoFit/>
          </a:bodyPr>
          <a:lstStyle/>
          <a:p>
            <a:r>
              <a:rPr lang="en-US" sz="2000" dirty="0" smtClean="0">
                <a:solidFill>
                  <a:srgbClr val="FF0000"/>
                </a:solidFill>
              </a:rPr>
              <a:t>10:1 over-subscription or worse (80:1, 240:1)</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7E36F65A-AA6A-2742-B31A-5123DCD351C6}" type="slidenum">
              <a:rPr lang="en-US" smtClean="0"/>
              <a:t>40</a:t>
            </a:fld>
            <a:endParaRPr lang="en-US"/>
          </a:p>
        </p:txBody>
      </p:sp>
    </p:spTree>
    <p:extLst>
      <p:ext uri="{BB962C8B-B14F-4D97-AF65-F5344CB8AC3E}">
        <p14:creationId xmlns:p14="http://schemas.microsoft.com/office/powerpoint/2010/main" val="518514512"/>
      </p:ext>
    </p:extLst>
  </p:cSld>
  <p:clrMapOvr>
    <a:masterClrMapping/>
  </p:clrMapOvr>
  <p:transition xmlns:p14="http://schemas.microsoft.com/office/powerpoint/2010/main" advTm="551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Congestion: Hits Hard When it Hits*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836654" y="1053548"/>
            <a:ext cx="7115386" cy="379674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974034" y="4739403"/>
            <a:ext cx="6897757" cy="2118597"/>
          </a:xfrm>
          <a:prstGeom prst="rect">
            <a:avLst/>
          </a:prstGeom>
          <a:noFill/>
          <a:ln w="9525">
            <a:noFill/>
            <a:miter lim="800000"/>
            <a:headEnd/>
            <a:tailEnd/>
          </a:ln>
        </p:spPr>
      </p:pic>
      <p:sp>
        <p:nvSpPr>
          <p:cNvPr id="6" name="TextBox 5"/>
          <p:cNvSpPr txBox="1"/>
          <p:nvPr/>
        </p:nvSpPr>
        <p:spPr>
          <a:xfrm>
            <a:off x="131368" y="6365735"/>
            <a:ext cx="3301648" cy="307777"/>
          </a:xfrm>
          <a:prstGeom prst="rect">
            <a:avLst/>
          </a:prstGeom>
          <a:noFill/>
        </p:spPr>
        <p:txBody>
          <a:bodyPr wrap="square" rtlCol="0">
            <a:spAutoFit/>
          </a:bodyPr>
          <a:lstStyle/>
          <a:p>
            <a:pPr algn="l" fontAlgn="auto">
              <a:spcBef>
                <a:spcPts val="0"/>
              </a:spcBef>
              <a:spcAft>
                <a:spcPts val="0"/>
              </a:spcAft>
            </a:pPr>
            <a:r>
              <a:rPr lang="en-US" sz="1400" dirty="0" smtClean="0">
                <a:solidFill>
                  <a:srgbClr val="000000"/>
                </a:solidFill>
                <a:latin typeface="Calibri"/>
                <a:cs typeface="Times New Roman"/>
              </a:rPr>
              <a:t>*Kandula, Sengupta, Greenberg, Patel</a:t>
            </a:r>
            <a:endParaRPr lang="en-US" sz="1400" dirty="0">
              <a:solidFill>
                <a:srgbClr val="000000"/>
              </a:solidFill>
              <a:latin typeface="Calibri"/>
              <a:cs typeface="Times New Roman"/>
            </a:endParaRPr>
          </a:p>
        </p:txBody>
      </p:sp>
      <p:sp>
        <p:nvSpPr>
          <p:cNvPr id="3" name="Slide Number Placeholder 2"/>
          <p:cNvSpPr>
            <a:spLocks noGrp="1"/>
          </p:cNvSpPr>
          <p:nvPr>
            <p:ph type="sldNum" sz="quarter" idx="12"/>
          </p:nvPr>
        </p:nvSpPr>
        <p:spPr/>
        <p:txBody>
          <a:bodyPr/>
          <a:lstStyle/>
          <a:p>
            <a:fld id="{7E36F65A-AA6A-2742-B31A-5123DCD351C6}" type="slidenum">
              <a:rPr lang="en-US" smtClean="0"/>
              <a:t>41</a:t>
            </a:fld>
            <a:endParaRPr lang="en-US"/>
          </a:p>
        </p:txBody>
      </p:sp>
    </p:spTree>
    <p:extLst>
      <p:ext uri="{BB962C8B-B14F-4D97-AF65-F5344CB8AC3E}">
        <p14:creationId xmlns:p14="http://schemas.microsoft.com/office/powerpoint/2010/main" val="83240866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No Performance Isolation</a:t>
            </a:r>
            <a:endParaRPr lang="en-US" sz="2400" dirty="0"/>
          </a:p>
        </p:txBody>
      </p:sp>
      <p:sp>
        <p:nvSpPr>
          <p:cNvPr id="3" name="Content Placeholder 2"/>
          <p:cNvSpPr>
            <a:spLocks noGrp="1"/>
          </p:cNvSpPr>
          <p:nvPr>
            <p:ph idx="1"/>
          </p:nvPr>
        </p:nvSpPr>
        <p:spPr>
          <a:xfrm>
            <a:off x="342900" y="4827181"/>
            <a:ext cx="8458200" cy="1597432"/>
          </a:xfrm>
        </p:spPr>
        <p:txBody>
          <a:bodyPr>
            <a:normAutofit fontScale="92500"/>
          </a:bodyPr>
          <a:lstStyle/>
          <a:p>
            <a:r>
              <a:rPr lang="en-US" dirty="0" smtClean="0"/>
              <a:t>VLANs typically provide reachability isolation only</a:t>
            </a:r>
          </a:p>
          <a:p>
            <a:r>
              <a:rPr lang="en-US" dirty="0" smtClean="0"/>
              <a:t>One service sending/receiving too much traffic hurts all services sharing its subtree</a:t>
            </a:r>
          </a:p>
        </p:txBody>
      </p:sp>
      <p:sp>
        <p:nvSpPr>
          <p:cNvPr id="5" name="Cloud"/>
          <p:cNvSpPr>
            <a:spLocks noChangeAspect="1" noEditPoints="1" noChangeArrowheads="1"/>
          </p:cNvSpPr>
          <p:nvPr/>
        </p:nvSpPr>
        <p:spPr bwMode="auto">
          <a:xfrm>
            <a:off x="3210149" y="1106311"/>
            <a:ext cx="2697018" cy="47270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algn="ctr"/>
            <a:r>
              <a:rPr lang="en-US" sz="2000" dirty="0" smtClean="0"/>
              <a:t>Internet</a:t>
            </a:r>
            <a:endParaRPr lang="en-US" sz="2000" dirty="0"/>
          </a:p>
        </p:txBody>
      </p:sp>
      <p:sp>
        <p:nvSpPr>
          <p:cNvPr id="6" name="Oval 7"/>
          <p:cNvSpPr>
            <a:spLocks noChangeArrowheads="1"/>
          </p:cNvSpPr>
          <p:nvPr/>
        </p:nvSpPr>
        <p:spPr bwMode="auto">
          <a:xfrm>
            <a:off x="3298416" y="1460837"/>
            <a:ext cx="319485" cy="212962"/>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C</a:t>
            </a:r>
            <a:r>
              <a:rPr lang="en-US" sz="1400" dirty="0" smtClean="0">
                <a:latin typeface="Verdana" pitchFamily="-38" charset="0"/>
              </a:rPr>
              <a:t>R</a:t>
            </a:r>
            <a:endParaRPr lang="en-US" sz="1800" dirty="0">
              <a:latin typeface="Verdana" pitchFamily="-38" charset="0"/>
            </a:endParaRPr>
          </a:p>
        </p:txBody>
      </p:sp>
      <p:sp>
        <p:nvSpPr>
          <p:cNvPr id="7" name="Oval 8"/>
          <p:cNvSpPr>
            <a:spLocks noChangeArrowheads="1"/>
          </p:cNvSpPr>
          <p:nvPr/>
        </p:nvSpPr>
        <p:spPr bwMode="auto">
          <a:xfrm>
            <a:off x="4899350" y="1460837"/>
            <a:ext cx="319485" cy="212962"/>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C</a:t>
            </a:r>
            <a:r>
              <a:rPr lang="en-US" sz="1400" dirty="0" smtClean="0">
                <a:latin typeface="Verdana" pitchFamily="-38" charset="0"/>
              </a:rPr>
              <a:t>R</a:t>
            </a:r>
            <a:endParaRPr lang="en-US" sz="1800" dirty="0">
              <a:latin typeface="Verdana" pitchFamily="-38" charset="0"/>
            </a:endParaRPr>
          </a:p>
        </p:txBody>
      </p:sp>
      <p:cxnSp>
        <p:nvCxnSpPr>
          <p:cNvPr id="8" name="AutoShape 13"/>
          <p:cNvCxnSpPr>
            <a:cxnSpLocks noChangeShapeType="1"/>
            <a:stCxn id="6" idx="4"/>
            <a:endCxn id="69" idx="0"/>
          </p:cNvCxnSpPr>
          <p:nvPr/>
        </p:nvCxnSpPr>
        <p:spPr bwMode="auto">
          <a:xfrm rot="5400000">
            <a:off x="2415268" y="1103608"/>
            <a:ext cx="472701" cy="1613083"/>
          </a:xfrm>
          <a:prstGeom prst="straightConnector1">
            <a:avLst/>
          </a:prstGeom>
          <a:noFill/>
          <a:ln w="9525">
            <a:solidFill>
              <a:schemeClr val="tx1"/>
            </a:solidFill>
            <a:round/>
            <a:headEnd/>
            <a:tailEnd/>
          </a:ln>
        </p:spPr>
      </p:cxnSp>
      <p:cxnSp>
        <p:nvCxnSpPr>
          <p:cNvPr id="9" name="AutoShape 14"/>
          <p:cNvCxnSpPr>
            <a:cxnSpLocks noChangeShapeType="1"/>
            <a:stCxn id="69" idx="0"/>
            <a:endCxn id="7" idx="4"/>
          </p:cNvCxnSpPr>
          <p:nvPr/>
        </p:nvCxnSpPr>
        <p:spPr bwMode="auto">
          <a:xfrm rot="5400000" flipH="1" flipV="1">
            <a:off x="3215734" y="303142"/>
            <a:ext cx="472701" cy="3214017"/>
          </a:xfrm>
          <a:prstGeom prst="straightConnector1">
            <a:avLst/>
          </a:prstGeom>
          <a:noFill/>
          <a:ln w="9525">
            <a:solidFill>
              <a:schemeClr val="tx1"/>
            </a:solidFill>
            <a:round/>
            <a:headEnd/>
            <a:tailEnd/>
          </a:ln>
        </p:spPr>
      </p:cxnSp>
      <p:cxnSp>
        <p:nvCxnSpPr>
          <p:cNvPr id="10" name="AutoShape 15"/>
          <p:cNvCxnSpPr>
            <a:cxnSpLocks noChangeShapeType="1"/>
            <a:stCxn id="7" idx="4"/>
            <a:endCxn id="70" idx="0"/>
          </p:cNvCxnSpPr>
          <p:nvPr/>
        </p:nvCxnSpPr>
        <p:spPr bwMode="auto">
          <a:xfrm rot="5400000">
            <a:off x="3721293" y="808699"/>
            <a:ext cx="472701" cy="2202901"/>
          </a:xfrm>
          <a:prstGeom prst="straightConnector1">
            <a:avLst/>
          </a:prstGeom>
          <a:noFill/>
          <a:ln w="9525">
            <a:solidFill>
              <a:schemeClr val="tx1"/>
            </a:solidFill>
            <a:round/>
            <a:headEnd/>
            <a:tailEnd/>
          </a:ln>
        </p:spPr>
      </p:cxnSp>
      <p:cxnSp>
        <p:nvCxnSpPr>
          <p:cNvPr id="11" name="AutoShape 16"/>
          <p:cNvCxnSpPr>
            <a:cxnSpLocks noChangeShapeType="1"/>
            <a:stCxn id="7" idx="4"/>
            <a:endCxn id="22" idx="0"/>
          </p:cNvCxnSpPr>
          <p:nvPr/>
        </p:nvCxnSpPr>
        <p:spPr bwMode="auto">
          <a:xfrm rot="16200000" flipH="1">
            <a:off x="5390099" y="1342792"/>
            <a:ext cx="486877" cy="1148889"/>
          </a:xfrm>
          <a:prstGeom prst="straightConnector1">
            <a:avLst/>
          </a:prstGeom>
          <a:noFill/>
          <a:ln w="9525">
            <a:solidFill>
              <a:schemeClr val="tx1"/>
            </a:solidFill>
            <a:round/>
            <a:headEnd/>
            <a:tailEnd/>
          </a:ln>
        </p:spPr>
      </p:cxnSp>
      <p:cxnSp>
        <p:nvCxnSpPr>
          <p:cNvPr id="12" name="AutoShape 17"/>
          <p:cNvCxnSpPr>
            <a:cxnSpLocks noChangeShapeType="1"/>
            <a:stCxn id="7" idx="4"/>
            <a:endCxn id="23" idx="0"/>
          </p:cNvCxnSpPr>
          <p:nvPr/>
        </p:nvCxnSpPr>
        <p:spPr bwMode="auto">
          <a:xfrm rot="16200000" flipH="1">
            <a:off x="5895657" y="837234"/>
            <a:ext cx="486877" cy="2160005"/>
          </a:xfrm>
          <a:prstGeom prst="straightConnector1">
            <a:avLst/>
          </a:prstGeom>
          <a:noFill/>
          <a:ln w="9525">
            <a:solidFill>
              <a:schemeClr val="tx1"/>
            </a:solidFill>
            <a:round/>
            <a:headEnd/>
            <a:tailEnd/>
          </a:ln>
        </p:spPr>
      </p:cxnSp>
      <p:cxnSp>
        <p:nvCxnSpPr>
          <p:cNvPr id="13" name="AutoShape 18"/>
          <p:cNvCxnSpPr>
            <a:cxnSpLocks noChangeShapeType="1"/>
            <a:stCxn id="6" idx="4"/>
            <a:endCxn id="23" idx="0"/>
          </p:cNvCxnSpPr>
          <p:nvPr/>
        </p:nvCxnSpPr>
        <p:spPr bwMode="auto">
          <a:xfrm rot="16200000" flipH="1">
            <a:off x="5095190" y="36767"/>
            <a:ext cx="486877" cy="3760939"/>
          </a:xfrm>
          <a:prstGeom prst="straightConnector1">
            <a:avLst/>
          </a:prstGeom>
          <a:noFill/>
          <a:ln w="9525">
            <a:solidFill>
              <a:schemeClr val="tx1"/>
            </a:solidFill>
            <a:round/>
            <a:headEnd/>
            <a:tailEnd/>
          </a:ln>
        </p:spPr>
      </p:cxnSp>
      <p:cxnSp>
        <p:nvCxnSpPr>
          <p:cNvPr id="14" name="AutoShape 19"/>
          <p:cNvCxnSpPr>
            <a:cxnSpLocks noChangeShapeType="1"/>
            <a:stCxn id="6" idx="4"/>
            <a:endCxn id="70" idx="0"/>
          </p:cNvCxnSpPr>
          <p:nvPr/>
        </p:nvCxnSpPr>
        <p:spPr bwMode="auto">
          <a:xfrm rot="5400000">
            <a:off x="2920826" y="1609166"/>
            <a:ext cx="472701" cy="601967"/>
          </a:xfrm>
          <a:prstGeom prst="straightConnector1">
            <a:avLst/>
          </a:prstGeom>
          <a:noFill/>
          <a:ln w="9525">
            <a:solidFill>
              <a:schemeClr val="tx1"/>
            </a:solidFill>
            <a:round/>
            <a:headEnd/>
            <a:tailEnd/>
          </a:ln>
        </p:spPr>
      </p:cxnSp>
      <p:cxnSp>
        <p:nvCxnSpPr>
          <p:cNvPr id="15" name="AutoShape 20"/>
          <p:cNvCxnSpPr>
            <a:cxnSpLocks noChangeShapeType="1"/>
            <a:stCxn id="6" idx="4"/>
            <a:endCxn id="22" idx="0"/>
          </p:cNvCxnSpPr>
          <p:nvPr/>
        </p:nvCxnSpPr>
        <p:spPr bwMode="auto">
          <a:xfrm rot="16200000" flipH="1">
            <a:off x="4589632" y="542325"/>
            <a:ext cx="486877" cy="2749823"/>
          </a:xfrm>
          <a:prstGeom prst="straightConnector1">
            <a:avLst/>
          </a:prstGeom>
          <a:noFill/>
          <a:ln w="9525">
            <a:solidFill>
              <a:schemeClr val="tx1"/>
            </a:solidFill>
            <a:round/>
            <a:headEnd/>
            <a:tailEnd/>
          </a:ln>
        </p:spPr>
      </p:cxnSp>
      <p:sp>
        <p:nvSpPr>
          <p:cNvPr id="16" name="Rectangle 21"/>
          <p:cNvSpPr>
            <a:spLocks noChangeArrowheads="1"/>
          </p:cNvSpPr>
          <p:nvPr/>
        </p:nvSpPr>
        <p:spPr bwMode="auto">
          <a:xfrm>
            <a:off x="4342661" y="1981082"/>
            <a:ext cx="456407" cy="284359"/>
          </a:xfrm>
          <a:prstGeom prst="rect">
            <a:avLst/>
          </a:prstGeom>
          <a:noFill/>
          <a:ln w="9525">
            <a:noFill/>
            <a:miter lim="800000"/>
            <a:headEnd/>
            <a:tailEnd/>
          </a:ln>
        </p:spPr>
        <p:txBody>
          <a:bodyPr wrap="none">
            <a:spAutoFit/>
          </a:bodyPr>
          <a:lstStyle/>
          <a:p>
            <a:r>
              <a:rPr lang="en-US" sz="1800" dirty="0"/>
              <a:t>…</a:t>
            </a:r>
          </a:p>
        </p:txBody>
      </p:sp>
      <p:cxnSp>
        <p:nvCxnSpPr>
          <p:cNvPr id="17" name="Straight Connector 57"/>
          <p:cNvCxnSpPr>
            <a:cxnSpLocks noChangeShapeType="1"/>
          </p:cNvCxnSpPr>
          <p:nvPr/>
        </p:nvCxnSpPr>
        <p:spPr bwMode="auto">
          <a:xfrm>
            <a:off x="84260" y="1518694"/>
            <a:ext cx="8655703" cy="1762"/>
          </a:xfrm>
          <a:prstGeom prst="line">
            <a:avLst/>
          </a:prstGeom>
          <a:noFill/>
          <a:ln w="9525" algn="ctr">
            <a:solidFill>
              <a:schemeClr val="tx1"/>
            </a:solidFill>
            <a:prstDash val="sysDot"/>
            <a:round/>
            <a:headEnd/>
            <a:tailEnd/>
          </a:ln>
        </p:spPr>
      </p:cxnSp>
      <p:sp>
        <p:nvSpPr>
          <p:cNvPr id="69" name="Oval 9"/>
          <p:cNvSpPr>
            <a:spLocks noChangeArrowheads="1"/>
          </p:cNvSpPr>
          <p:nvPr/>
        </p:nvSpPr>
        <p:spPr bwMode="auto">
          <a:xfrm>
            <a:off x="1685333" y="2146500"/>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70" name="Oval 10"/>
          <p:cNvSpPr>
            <a:spLocks noChangeArrowheads="1"/>
          </p:cNvSpPr>
          <p:nvPr/>
        </p:nvSpPr>
        <p:spPr bwMode="auto">
          <a:xfrm>
            <a:off x="2696449" y="2146500"/>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71" name="Rectangle 25"/>
          <p:cNvSpPr>
            <a:spLocks noChangeArrowheads="1"/>
          </p:cNvSpPr>
          <p:nvPr/>
        </p:nvSpPr>
        <p:spPr bwMode="auto">
          <a:xfrm>
            <a:off x="2696449" y="2760765"/>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72" name="Rectangle 26"/>
          <p:cNvSpPr>
            <a:spLocks noChangeArrowheads="1"/>
          </p:cNvSpPr>
          <p:nvPr/>
        </p:nvSpPr>
        <p:spPr bwMode="auto">
          <a:xfrm>
            <a:off x="1685333" y="2760765"/>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73" name="AutoShape 40"/>
          <p:cNvSpPr>
            <a:spLocks noChangeArrowheads="1"/>
          </p:cNvSpPr>
          <p:nvPr/>
        </p:nvSpPr>
        <p:spPr bwMode="auto">
          <a:xfrm>
            <a:off x="805872" y="2701677"/>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sp>
        <p:nvSpPr>
          <p:cNvPr id="74" name="AutoShape 42"/>
          <p:cNvSpPr>
            <a:spLocks noChangeArrowheads="1"/>
          </p:cNvSpPr>
          <p:nvPr/>
        </p:nvSpPr>
        <p:spPr bwMode="auto">
          <a:xfrm>
            <a:off x="3417922" y="2701677"/>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cxnSp>
        <p:nvCxnSpPr>
          <p:cNvPr id="75" name="AutoShape 55"/>
          <p:cNvCxnSpPr>
            <a:cxnSpLocks noChangeShapeType="1"/>
            <a:stCxn id="72" idx="1"/>
            <a:endCxn id="73" idx="3"/>
          </p:cNvCxnSpPr>
          <p:nvPr/>
        </p:nvCxnSpPr>
        <p:spPr bwMode="auto">
          <a:xfrm rot="10800000">
            <a:off x="1311430" y="2849397"/>
            <a:ext cx="373903" cy="17850"/>
          </a:xfrm>
          <a:prstGeom prst="straightConnector1">
            <a:avLst/>
          </a:prstGeom>
          <a:noFill/>
          <a:ln w="9525">
            <a:solidFill>
              <a:schemeClr val="tx1"/>
            </a:solidFill>
            <a:round/>
            <a:headEnd/>
            <a:tailEnd/>
          </a:ln>
        </p:spPr>
      </p:cxnSp>
      <p:cxnSp>
        <p:nvCxnSpPr>
          <p:cNvPr id="76" name="AutoShape 57"/>
          <p:cNvCxnSpPr>
            <a:cxnSpLocks noChangeShapeType="1"/>
            <a:stCxn id="74" idx="1"/>
          </p:cNvCxnSpPr>
          <p:nvPr/>
        </p:nvCxnSpPr>
        <p:spPr bwMode="auto">
          <a:xfrm rot="10800000" flipV="1">
            <a:off x="3015935" y="2849395"/>
            <a:ext cx="401988" cy="17850"/>
          </a:xfrm>
          <a:prstGeom prst="straightConnector1">
            <a:avLst/>
          </a:prstGeom>
          <a:noFill/>
          <a:ln w="9525">
            <a:solidFill>
              <a:schemeClr val="tx1"/>
            </a:solidFill>
            <a:round/>
            <a:headEnd/>
            <a:tailEnd/>
          </a:ln>
        </p:spPr>
      </p:cxnSp>
      <p:cxnSp>
        <p:nvCxnSpPr>
          <p:cNvPr id="77" name="AutoShape 59"/>
          <p:cNvCxnSpPr>
            <a:cxnSpLocks noChangeShapeType="1"/>
            <a:stCxn id="72" idx="0"/>
            <a:endCxn id="69" idx="4"/>
          </p:cNvCxnSpPr>
          <p:nvPr/>
        </p:nvCxnSpPr>
        <p:spPr bwMode="auto">
          <a:xfrm flipV="1">
            <a:off x="1845075" y="2359461"/>
            <a:ext cx="0" cy="401303"/>
          </a:xfrm>
          <a:prstGeom prst="straightConnector1">
            <a:avLst/>
          </a:prstGeom>
          <a:noFill/>
          <a:ln w="9525">
            <a:solidFill>
              <a:schemeClr val="tx1"/>
            </a:solidFill>
            <a:round/>
            <a:headEnd/>
            <a:tailEnd/>
          </a:ln>
        </p:spPr>
      </p:cxnSp>
      <p:cxnSp>
        <p:nvCxnSpPr>
          <p:cNvPr id="78" name="AutoShape 60"/>
          <p:cNvCxnSpPr>
            <a:cxnSpLocks noChangeShapeType="1"/>
            <a:endCxn id="69" idx="4"/>
          </p:cNvCxnSpPr>
          <p:nvPr/>
        </p:nvCxnSpPr>
        <p:spPr bwMode="auto">
          <a:xfrm flipH="1" flipV="1">
            <a:off x="1845075" y="2359461"/>
            <a:ext cx="1011116" cy="401303"/>
          </a:xfrm>
          <a:prstGeom prst="straightConnector1">
            <a:avLst/>
          </a:prstGeom>
          <a:noFill/>
          <a:ln w="9525">
            <a:solidFill>
              <a:schemeClr val="tx1"/>
            </a:solidFill>
            <a:round/>
            <a:headEnd/>
            <a:tailEnd/>
          </a:ln>
        </p:spPr>
      </p:cxnSp>
      <p:cxnSp>
        <p:nvCxnSpPr>
          <p:cNvPr id="79" name="AutoShape 61"/>
          <p:cNvCxnSpPr>
            <a:cxnSpLocks noChangeShapeType="1"/>
            <a:endCxn id="70" idx="4"/>
          </p:cNvCxnSpPr>
          <p:nvPr/>
        </p:nvCxnSpPr>
        <p:spPr bwMode="auto">
          <a:xfrm flipV="1">
            <a:off x="2856191" y="2359461"/>
            <a:ext cx="0" cy="401303"/>
          </a:xfrm>
          <a:prstGeom prst="straightConnector1">
            <a:avLst/>
          </a:prstGeom>
          <a:noFill/>
          <a:ln w="9525">
            <a:solidFill>
              <a:schemeClr val="tx1"/>
            </a:solidFill>
            <a:round/>
            <a:headEnd/>
            <a:tailEnd/>
          </a:ln>
        </p:spPr>
      </p:cxnSp>
      <p:cxnSp>
        <p:nvCxnSpPr>
          <p:cNvPr id="80" name="AutoShape 62"/>
          <p:cNvCxnSpPr>
            <a:cxnSpLocks noChangeShapeType="1"/>
            <a:stCxn id="72" idx="0"/>
            <a:endCxn id="70" idx="4"/>
          </p:cNvCxnSpPr>
          <p:nvPr/>
        </p:nvCxnSpPr>
        <p:spPr bwMode="auto">
          <a:xfrm flipV="1">
            <a:off x="1845075" y="2359461"/>
            <a:ext cx="1011116" cy="401303"/>
          </a:xfrm>
          <a:prstGeom prst="straightConnector1">
            <a:avLst/>
          </a:prstGeom>
          <a:noFill/>
          <a:ln w="9525">
            <a:solidFill>
              <a:schemeClr val="tx1"/>
            </a:solidFill>
            <a:round/>
            <a:headEnd/>
            <a:tailEnd/>
          </a:ln>
        </p:spPr>
      </p:cxnSp>
      <p:cxnSp>
        <p:nvCxnSpPr>
          <p:cNvPr id="81" name="AutoShape 63"/>
          <p:cNvCxnSpPr>
            <a:cxnSpLocks noChangeShapeType="1"/>
            <a:stCxn id="72" idx="3"/>
          </p:cNvCxnSpPr>
          <p:nvPr/>
        </p:nvCxnSpPr>
        <p:spPr bwMode="auto">
          <a:xfrm>
            <a:off x="2004818" y="2867861"/>
            <a:ext cx="691632" cy="0"/>
          </a:xfrm>
          <a:prstGeom prst="straightConnector1">
            <a:avLst/>
          </a:prstGeom>
          <a:noFill/>
          <a:ln w="9525">
            <a:solidFill>
              <a:schemeClr val="tx1"/>
            </a:solidFill>
            <a:round/>
            <a:headEnd/>
            <a:tailEnd/>
          </a:ln>
        </p:spPr>
      </p:cxnSp>
      <p:cxnSp>
        <p:nvCxnSpPr>
          <p:cNvPr id="82" name="AutoShape 64"/>
          <p:cNvCxnSpPr>
            <a:cxnSpLocks noChangeShapeType="1"/>
          </p:cNvCxnSpPr>
          <p:nvPr/>
        </p:nvCxnSpPr>
        <p:spPr bwMode="auto">
          <a:xfrm rot="5400000" flipH="1" flipV="1">
            <a:off x="1622484" y="2236109"/>
            <a:ext cx="496089" cy="1971326"/>
          </a:xfrm>
          <a:prstGeom prst="straightConnector1">
            <a:avLst/>
          </a:prstGeom>
          <a:noFill/>
          <a:ln w="9525">
            <a:solidFill>
              <a:schemeClr val="tx1"/>
            </a:solidFill>
            <a:round/>
            <a:headEnd/>
            <a:tailEnd/>
          </a:ln>
        </p:spPr>
      </p:cxnSp>
      <p:cxnSp>
        <p:nvCxnSpPr>
          <p:cNvPr id="83" name="AutoShape 65"/>
          <p:cNvCxnSpPr>
            <a:cxnSpLocks noChangeShapeType="1"/>
            <a:endCxn id="72" idx="2"/>
          </p:cNvCxnSpPr>
          <p:nvPr/>
        </p:nvCxnSpPr>
        <p:spPr bwMode="auto">
          <a:xfrm rot="5400000" flipH="1" flipV="1">
            <a:off x="1116926" y="2741667"/>
            <a:ext cx="496089" cy="960210"/>
          </a:xfrm>
          <a:prstGeom prst="straightConnector1">
            <a:avLst/>
          </a:prstGeom>
          <a:noFill/>
          <a:ln w="9525">
            <a:solidFill>
              <a:schemeClr val="tx1"/>
            </a:solidFill>
            <a:round/>
            <a:headEnd/>
            <a:tailEnd/>
          </a:ln>
        </p:spPr>
      </p:cxnSp>
      <p:cxnSp>
        <p:nvCxnSpPr>
          <p:cNvPr id="84" name="AutoShape 66"/>
          <p:cNvCxnSpPr>
            <a:cxnSpLocks noChangeShapeType="1"/>
            <a:endCxn id="72" idx="2"/>
          </p:cNvCxnSpPr>
          <p:nvPr/>
        </p:nvCxnSpPr>
        <p:spPr bwMode="auto">
          <a:xfrm rot="16200000" flipV="1">
            <a:off x="1620639" y="3198165"/>
            <a:ext cx="499783" cy="50906"/>
          </a:xfrm>
          <a:prstGeom prst="straightConnector1">
            <a:avLst/>
          </a:prstGeom>
          <a:noFill/>
          <a:ln w="9525">
            <a:solidFill>
              <a:schemeClr val="tx1"/>
            </a:solidFill>
            <a:round/>
            <a:headEnd/>
            <a:tailEnd/>
          </a:ln>
        </p:spPr>
      </p:cxnSp>
      <p:cxnSp>
        <p:nvCxnSpPr>
          <p:cNvPr id="85" name="AutoShape 67"/>
          <p:cNvCxnSpPr>
            <a:cxnSpLocks noChangeShapeType="1"/>
          </p:cNvCxnSpPr>
          <p:nvPr/>
        </p:nvCxnSpPr>
        <p:spPr bwMode="auto">
          <a:xfrm rot="5400000" flipH="1" flipV="1">
            <a:off x="2126196" y="2743514"/>
            <a:ext cx="499783" cy="960210"/>
          </a:xfrm>
          <a:prstGeom prst="straightConnector1">
            <a:avLst/>
          </a:prstGeom>
          <a:noFill/>
          <a:ln w="9525">
            <a:solidFill>
              <a:schemeClr val="tx1"/>
            </a:solidFill>
            <a:round/>
            <a:headEnd/>
            <a:tailEnd/>
          </a:ln>
        </p:spPr>
      </p:cxnSp>
      <p:sp>
        <p:nvSpPr>
          <p:cNvPr id="104" name="Rectangle 38"/>
          <p:cNvSpPr>
            <a:spLocks noChangeArrowheads="1"/>
          </p:cNvSpPr>
          <p:nvPr/>
        </p:nvSpPr>
        <p:spPr bwMode="auto">
          <a:xfrm>
            <a:off x="1736242" y="3473500"/>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105" name="Rectangle 39"/>
          <p:cNvSpPr>
            <a:spLocks noChangeArrowheads="1"/>
          </p:cNvSpPr>
          <p:nvPr/>
        </p:nvSpPr>
        <p:spPr bwMode="auto">
          <a:xfrm>
            <a:off x="725125" y="3469807"/>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cxnSp>
        <p:nvCxnSpPr>
          <p:cNvPr id="106" name="AutoShape 69"/>
          <p:cNvCxnSpPr>
            <a:cxnSpLocks noChangeShapeType="1"/>
            <a:stCxn id="110" idx="3"/>
            <a:endCxn id="104" idx="2"/>
          </p:cNvCxnSpPr>
          <p:nvPr/>
        </p:nvCxnSpPr>
        <p:spPr bwMode="auto">
          <a:xfrm rot="5400000" flipH="1" flipV="1">
            <a:off x="1174381" y="3399405"/>
            <a:ext cx="434548" cy="1008660"/>
          </a:xfrm>
          <a:prstGeom prst="straightConnector1">
            <a:avLst/>
          </a:prstGeom>
          <a:noFill/>
          <a:ln w="9525">
            <a:solidFill>
              <a:schemeClr val="tx1"/>
            </a:solidFill>
            <a:round/>
            <a:headEnd/>
            <a:tailEnd/>
          </a:ln>
        </p:spPr>
      </p:cxnSp>
      <p:cxnSp>
        <p:nvCxnSpPr>
          <p:cNvPr id="107" name="AutoShape 70"/>
          <p:cNvCxnSpPr>
            <a:cxnSpLocks noChangeShapeType="1"/>
            <a:stCxn id="110" idx="3"/>
            <a:endCxn id="105" idx="2"/>
          </p:cNvCxnSpPr>
          <p:nvPr/>
        </p:nvCxnSpPr>
        <p:spPr bwMode="auto">
          <a:xfrm rot="16200000" flipV="1">
            <a:off x="666977" y="3900661"/>
            <a:ext cx="438240" cy="2457"/>
          </a:xfrm>
          <a:prstGeom prst="straightConnector1">
            <a:avLst/>
          </a:prstGeom>
          <a:noFill/>
          <a:ln w="9525">
            <a:solidFill>
              <a:schemeClr val="tx1"/>
            </a:solidFill>
            <a:round/>
            <a:headEnd/>
            <a:tailEnd/>
          </a:ln>
        </p:spPr>
      </p:cxnSp>
      <p:cxnSp>
        <p:nvCxnSpPr>
          <p:cNvPr id="108" name="AutoShape 71"/>
          <p:cNvCxnSpPr>
            <a:cxnSpLocks noChangeShapeType="1"/>
            <a:stCxn id="111" idx="3"/>
            <a:endCxn id="105" idx="2"/>
          </p:cNvCxnSpPr>
          <p:nvPr/>
        </p:nvCxnSpPr>
        <p:spPr bwMode="auto">
          <a:xfrm rot="16200000" flipV="1">
            <a:off x="1172535" y="3395102"/>
            <a:ext cx="438240" cy="1013574"/>
          </a:xfrm>
          <a:prstGeom prst="straightConnector1">
            <a:avLst/>
          </a:prstGeom>
          <a:noFill/>
          <a:ln w="9525">
            <a:solidFill>
              <a:schemeClr val="tx1"/>
            </a:solidFill>
            <a:round/>
            <a:headEnd/>
            <a:tailEnd/>
          </a:ln>
        </p:spPr>
      </p:cxnSp>
      <p:cxnSp>
        <p:nvCxnSpPr>
          <p:cNvPr id="109" name="AutoShape 72"/>
          <p:cNvCxnSpPr>
            <a:cxnSpLocks noChangeShapeType="1"/>
            <a:stCxn id="111" idx="3"/>
            <a:endCxn id="104" idx="2"/>
          </p:cNvCxnSpPr>
          <p:nvPr/>
        </p:nvCxnSpPr>
        <p:spPr bwMode="auto">
          <a:xfrm rot="16200000" flipV="1">
            <a:off x="1679940" y="3902507"/>
            <a:ext cx="434548" cy="2457"/>
          </a:xfrm>
          <a:prstGeom prst="straightConnector1">
            <a:avLst/>
          </a:prstGeom>
          <a:noFill/>
          <a:ln w="9525">
            <a:solidFill>
              <a:schemeClr val="tx1"/>
            </a:solidFill>
            <a:round/>
            <a:headEnd/>
            <a:tailEnd/>
          </a:ln>
        </p:spPr>
      </p:cxnSp>
      <p:sp>
        <p:nvSpPr>
          <p:cNvPr id="110" name="AutoShape 80"/>
          <p:cNvSpPr>
            <a:spLocks noChangeArrowheads="1"/>
          </p:cNvSpPr>
          <p:nvPr/>
        </p:nvSpPr>
        <p:spPr bwMode="auto">
          <a:xfrm rot="16171351">
            <a:off x="653784" y="4188831"/>
            <a:ext cx="472700" cy="337039"/>
          </a:xfrm>
          <a:prstGeom prst="flowChartPredefinedProcess">
            <a:avLst/>
          </a:prstGeom>
          <a:solidFill>
            <a:srgbClr val="7030A0"/>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1" name="AutoShape 82"/>
          <p:cNvSpPr>
            <a:spLocks noChangeArrowheads="1"/>
          </p:cNvSpPr>
          <p:nvPr/>
        </p:nvSpPr>
        <p:spPr bwMode="auto">
          <a:xfrm rot="16171351">
            <a:off x="1664901" y="4188831"/>
            <a:ext cx="472700" cy="337039"/>
          </a:xfrm>
          <a:prstGeom prst="flowChartPredefinedProcess">
            <a:avLst/>
          </a:prstGeom>
          <a:solidFill>
            <a:srgbClr val="00B050"/>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2" name="AutoShape 82"/>
          <p:cNvSpPr>
            <a:spLocks noChangeArrowheads="1"/>
          </p:cNvSpPr>
          <p:nvPr/>
        </p:nvSpPr>
        <p:spPr bwMode="auto">
          <a:xfrm rot="16171351">
            <a:off x="1042777" y="4188831"/>
            <a:ext cx="472700" cy="337039"/>
          </a:xfrm>
          <a:prstGeom prst="flowChartPredefinedProcess">
            <a:avLst/>
          </a:prstGeom>
          <a:solidFill>
            <a:srgbClr val="7030A0"/>
          </a:solidFill>
          <a:ln w="9525">
            <a:solidFill>
              <a:schemeClr val="tx1"/>
            </a:solidFill>
            <a:miter lim="800000"/>
            <a:headEnd/>
            <a:tailEnd/>
          </a:ln>
        </p:spPr>
        <p:txBody>
          <a:bodyPr vert="eaVert" wrap="none" anchor="ctr"/>
          <a:lstStyle/>
          <a:p>
            <a:pPr algn="ctr"/>
            <a:r>
              <a:rPr lang="en-US" sz="1400" dirty="0">
                <a:latin typeface="Verdana" pitchFamily="-38" charset="0"/>
              </a:rPr>
              <a:t>A</a:t>
            </a:r>
          </a:p>
        </p:txBody>
      </p:sp>
      <p:sp>
        <p:nvSpPr>
          <p:cNvPr id="113" name="Rectangle 21"/>
          <p:cNvSpPr>
            <a:spLocks noChangeArrowheads="1"/>
          </p:cNvSpPr>
          <p:nvPr/>
        </p:nvSpPr>
        <p:spPr bwMode="auto">
          <a:xfrm>
            <a:off x="1409735" y="4203476"/>
            <a:ext cx="456407" cy="284358"/>
          </a:xfrm>
          <a:prstGeom prst="rect">
            <a:avLst/>
          </a:prstGeom>
          <a:noFill/>
          <a:ln w="9525">
            <a:noFill/>
            <a:miter lim="800000"/>
            <a:headEnd/>
            <a:tailEnd/>
          </a:ln>
        </p:spPr>
        <p:txBody>
          <a:bodyPr wrap="none">
            <a:spAutoFit/>
          </a:bodyPr>
          <a:lstStyle/>
          <a:p>
            <a:r>
              <a:rPr lang="en-US" sz="1800" dirty="0"/>
              <a:t>…</a:t>
            </a:r>
          </a:p>
        </p:txBody>
      </p:sp>
      <p:cxnSp>
        <p:nvCxnSpPr>
          <p:cNvPr id="114" name="AutoShape 69"/>
          <p:cNvCxnSpPr>
            <a:cxnSpLocks noChangeShapeType="1"/>
            <a:endCxn id="104" idx="2"/>
          </p:cNvCxnSpPr>
          <p:nvPr/>
        </p:nvCxnSpPr>
        <p:spPr bwMode="auto">
          <a:xfrm flipV="1">
            <a:off x="1276325" y="3686461"/>
            <a:ext cx="619660" cy="419776"/>
          </a:xfrm>
          <a:prstGeom prst="straightConnector1">
            <a:avLst/>
          </a:prstGeom>
          <a:noFill/>
          <a:ln w="9525">
            <a:solidFill>
              <a:schemeClr val="tx1"/>
            </a:solidFill>
            <a:round/>
            <a:headEnd/>
            <a:tailEnd/>
          </a:ln>
        </p:spPr>
      </p:cxnSp>
      <p:cxnSp>
        <p:nvCxnSpPr>
          <p:cNvPr id="115" name="AutoShape 69"/>
          <p:cNvCxnSpPr>
            <a:cxnSpLocks noChangeShapeType="1"/>
          </p:cNvCxnSpPr>
          <p:nvPr/>
        </p:nvCxnSpPr>
        <p:spPr bwMode="auto">
          <a:xfrm rot="16200000" flipV="1">
            <a:off x="873791" y="3682767"/>
            <a:ext cx="413611" cy="391457"/>
          </a:xfrm>
          <a:prstGeom prst="straightConnector1">
            <a:avLst/>
          </a:prstGeom>
          <a:noFill/>
          <a:ln w="9525">
            <a:solidFill>
              <a:schemeClr val="tx1"/>
            </a:solidFill>
            <a:round/>
            <a:headEnd/>
            <a:tailEnd/>
          </a:ln>
        </p:spPr>
      </p:cxnSp>
      <p:sp>
        <p:nvSpPr>
          <p:cNvPr id="92" name="Rectangle 38"/>
          <p:cNvSpPr>
            <a:spLocks noChangeArrowheads="1"/>
          </p:cNvSpPr>
          <p:nvPr/>
        </p:nvSpPr>
        <p:spPr bwMode="auto">
          <a:xfrm>
            <a:off x="3589959" y="3472269"/>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93" name="Rectangle 39"/>
          <p:cNvSpPr>
            <a:spLocks noChangeArrowheads="1"/>
          </p:cNvSpPr>
          <p:nvPr/>
        </p:nvSpPr>
        <p:spPr bwMode="auto">
          <a:xfrm>
            <a:off x="2578842" y="3468576"/>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dirty="0">
                <a:latin typeface="Verdana" pitchFamily="-38" charset="0"/>
              </a:rPr>
              <a:t>S</a:t>
            </a:r>
          </a:p>
        </p:txBody>
      </p:sp>
      <p:cxnSp>
        <p:nvCxnSpPr>
          <p:cNvPr id="94" name="AutoShape 69"/>
          <p:cNvCxnSpPr>
            <a:cxnSpLocks noChangeShapeType="1"/>
            <a:stCxn id="98" idx="3"/>
            <a:endCxn id="92" idx="2"/>
          </p:cNvCxnSpPr>
          <p:nvPr/>
        </p:nvCxnSpPr>
        <p:spPr bwMode="auto">
          <a:xfrm rot="5400000" flipH="1" flipV="1">
            <a:off x="3028098" y="3398174"/>
            <a:ext cx="434548" cy="1008660"/>
          </a:xfrm>
          <a:prstGeom prst="straightConnector1">
            <a:avLst/>
          </a:prstGeom>
          <a:noFill/>
          <a:ln w="9525">
            <a:solidFill>
              <a:schemeClr val="tx1"/>
            </a:solidFill>
            <a:round/>
            <a:headEnd/>
            <a:tailEnd/>
          </a:ln>
        </p:spPr>
      </p:cxnSp>
      <p:cxnSp>
        <p:nvCxnSpPr>
          <p:cNvPr id="95" name="AutoShape 70"/>
          <p:cNvCxnSpPr>
            <a:cxnSpLocks noChangeShapeType="1"/>
            <a:stCxn id="98" idx="3"/>
            <a:endCxn id="93" idx="2"/>
          </p:cNvCxnSpPr>
          <p:nvPr/>
        </p:nvCxnSpPr>
        <p:spPr bwMode="auto">
          <a:xfrm rot="16200000" flipV="1">
            <a:off x="2520694" y="3899430"/>
            <a:ext cx="438240" cy="2457"/>
          </a:xfrm>
          <a:prstGeom prst="straightConnector1">
            <a:avLst/>
          </a:prstGeom>
          <a:noFill/>
          <a:ln w="9525">
            <a:solidFill>
              <a:schemeClr val="tx1"/>
            </a:solidFill>
            <a:round/>
            <a:headEnd/>
            <a:tailEnd/>
          </a:ln>
        </p:spPr>
      </p:cxnSp>
      <p:cxnSp>
        <p:nvCxnSpPr>
          <p:cNvPr id="96" name="AutoShape 71"/>
          <p:cNvCxnSpPr>
            <a:cxnSpLocks noChangeShapeType="1"/>
            <a:stCxn id="99" idx="3"/>
            <a:endCxn id="93" idx="2"/>
          </p:cNvCxnSpPr>
          <p:nvPr/>
        </p:nvCxnSpPr>
        <p:spPr bwMode="auto">
          <a:xfrm rot="16200000" flipV="1">
            <a:off x="3026252" y="3393871"/>
            <a:ext cx="438240" cy="1013574"/>
          </a:xfrm>
          <a:prstGeom prst="straightConnector1">
            <a:avLst/>
          </a:prstGeom>
          <a:noFill/>
          <a:ln w="9525">
            <a:solidFill>
              <a:schemeClr val="tx1"/>
            </a:solidFill>
            <a:round/>
            <a:headEnd/>
            <a:tailEnd/>
          </a:ln>
        </p:spPr>
      </p:cxnSp>
      <p:cxnSp>
        <p:nvCxnSpPr>
          <p:cNvPr id="97" name="AutoShape 72"/>
          <p:cNvCxnSpPr>
            <a:cxnSpLocks noChangeShapeType="1"/>
            <a:stCxn id="99" idx="3"/>
            <a:endCxn id="92" idx="2"/>
          </p:cNvCxnSpPr>
          <p:nvPr/>
        </p:nvCxnSpPr>
        <p:spPr bwMode="auto">
          <a:xfrm rot="16200000" flipV="1">
            <a:off x="3533657" y="3901276"/>
            <a:ext cx="434548" cy="2457"/>
          </a:xfrm>
          <a:prstGeom prst="straightConnector1">
            <a:avLst/>
          </a:prstGeom>
          <a:noFill/>
          <a:ln w="9525">
            <a:solidFill>
              <a:schemeClr val="tx1"/>
            </a:solidFill>
            <a:round/>
            <a:headEnd/>
            <a:tailEnd/>
          </a:ln>
        </p:spPr>
      </p:cxnSp>
      <p:sp>
        <p:nvSpPr>
          <p:cNvPr id="98" name="AutoShape 80"/>
          <p:cNvSpPr>
            <a:spLocks noChangeArrowheads="1"/>
          </p:cNvSpPr>
          <p:nvPr/>
        </p:nvSpPr>
        <p:spPr bwMode="auto">
          <a:xfrm rot="16171351">
            <a:off x="2507501" y="4187600"/>
            <a:ext cx="472700" cy="337039"/>
          </a:xfrm>
          <a:prstGeom prst="flowChartPredefinedProcess">
            <a:avLst/>
          </a:prstGeom>
          <a:solidFill>
            <a:srgbClr val="00B050"/>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99" name="AutoShape 82"/>
          <p:cNvSpPr>
            <a:spLocks noChangeArrowheads="1"/>
          </p:cNvSpPr>
          <p:nvPr/>
        </p:nvSpPr>
        <p:spPr bwMode="auto">
          <a:xfrm rot="16171351">
            <a:off x="3518618" y="4187600"/>
            <a:ext cx="472700" cy="337039"/>
          </a:xfrm>
          <a:prstGeom prst="flowChartPredefinedProcess">
            <a:avLst/>
          </a:prstGeom>
          <a:solidFill>
            <a:srgbClr val="00B050"/>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00" name="AutoShape 82"/>
          <p:cNvSpPr>
            <a:spLocks noChangeArrowheads="1"/>
          </p:cNvSpPr>
          <p:nvPr/>
        </p:nvSpPr>
        <p:spPr bwMode="auto">
          <a:xfrm rot="16171351">
            <a:off x="2896494" y="4187600"/>
            <a:ext cx="472700" cy="337039"/>
          </a:xfrm>
          <a:prstGeom prst="flowChartPredefinedProcess">
            <a:avLst/>
          </a:prstGeom>
          <a:solidFill>
            <a:srgbClr val="00B050"/>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01" name="Rectangle 21"/>
          <p:cNvSpPr>
            <a:spLocks noChangeArrowheads="1"/>
          </p:cNvSpPr>
          <p:nvPr/>
        </p:nvSpPr>
        <p:spPr bwMode="auto">
          <a:xfrm>
            <a:off x="3263452" y="4202245"/>
            <a:ext cx="456407" cy="284358"/>
          </a:xfrm>
          <a:prstGeom prst="rect">
            <a:avLst/>
          </a:prstGeom>
          <a:noFill/>
          <a:ln w="9525">
            <a:noFill/>
            <a:miter lim="800000"/>
            <a:headEnd/>
            <a:tailEnd/>
          </a:ln>
        </p:spPr>
        <p:txBody>
          <a:bodyPr wrap="none">
            <a:spAutoFit/>
          </a:bodyPr>
          <a:lstStyle/>
          <a:p>
            <a:r>
              <a:rPr lang="en-US" sz="1800" dirty="0"/>
              <a:t>…</a:t>
            </a:r>
          </a:p>
        </p:txBody>
      </p:sp>
      <p:cxnSp>
        <p:nvCxnSpPr>
          <p:cNvPr id="102" name="AutoShape 69"/>
          <p:cNvCxnSpPr>
            <a:cxnSpLocks noChangeShapeType="1"/>
            <a:endCxn id="92" idx="2"/>
          </p:cNvCxnSpPr>
          <p:nvPr/>
        </p:nvCxnSpPr>
        <p:spPr bwMode="auto">
          <a:xfrm flipV="1">
            <a:off x="3130042" y="3685230"/>
            <a:ext cx="619660" cy="419776"/>
          </a:xfrm>
          <a:prstGeom prst="straightConnector1">
            <a:avLst/>
          </a:prstGeom>
          <a:noFill/>
          <a:ln w="9525">
            <a:solidFill>
              <a:schemeClr val="tx1"/>
            </a:solidFill>
            <a:round/>
            <a:headEnd/>
            <a:tailEnd/>
          </a:ln>
        </p:spPr>
      </p:cxnSp>
      <p:cxnSp>
        <p:nvCxnSpPr>
          <p:cNvPr id="103" name="AutoShape 69"/>
          <p:cNvCxnSpPr>
            <a:cxnSpLocks noChangeShapeType="1"/>
          </p:cNvCxnSpPr>
          <p:nvPr/>
        </p:nvCxnSpPr>
        <p:spPr bwMode="auto">
          <a:xfrm rot="16200000" flipV="1">
            <a:off x="2727508" y="3681536"/>
            <a:ext cx="413611" cy="391457"/>
          </a:xfrm>
          <a:prstGeom prst="straightConnector1">
            <a:avLst/>
          </a:prstGeom>
          <a:noFill/>
          <a:ln w="9525">
            <a:solidFill>
              <a:schemeClr val="tx1"/>
            </a:solidFill>
            <a:round/>
            <a:headEnd/>
            <a:tailEnd/>
          </a:ln>
        </p:spPr>
      </p:cxnSp>
      <p:cxnSp>
        <p:nvCxnSpPr>
          <p:cNvPr id="88" name="AutoShape 64"/>
          <p:cNvCxnSpPr>
            <a:cxnSpLocks noChangeShapeType="1"/>
          </p:cNvCxnSpPr>
          <p:nvPr/>
        </p:nvCxnSpPr>
        <p:spPr bwMode="auto">
          <a:xfrm rot="16200000" flipV="1">
            <a:off x="2554607" y="2232414"/>
            <a:ext cx="496089" cy="1971326"/>
          </a:xfrm>
          <a:prstGeom prst="straightConnector1">
            <a:avLst/>
          </a:prstGeom>
          <a:noFill/>
          <a:ln w="9525">
            <a:solidFill>
              <a:schemeClr val="tx1"/>
            </a:solidFill>
            <a:round/>
            <a:headEnd/>
            <a:tailEnd/>
          </a:ln>
        </p:spPr>
      </p:cxnSp>
      <p:cxnSp>
        <p:nvCxnSpPr>
          <p:cNvPr id="89" name="AutoShape 65"/>
          <p:cNvCxnSpPr>
            <a:cxnSpLocks noChangeShapeType="1"/>
          </p:cNvCxnSpPr>
          <p:nvPr/>
        </p:nvCxnSpPr>
        <p:spPr bwMode="auto">
          <a:xfrm rot="16200000" flipV="1">
            <a:off x="2049049" y="2737972"/>
            <a:ext cx="496089" cy="960210"/>
          </a:xfrm>
          <a:prstGeom prst="straightConnector1">
            <a:avLst/>
          </a:prstGeom>
          <a:noFill/>
          <a:ln w="9525">
            <a:solidFill>
              <a:schemeClr val="tx1"/>
            </a:solidFill>
            <a:round/>
            <a:headEnd/>
            <a:tailEnd/>
          </a:ln>
        </p:spPr>
      </p:cxnSp>
      <p:cxnSp>
        <p:nvCxnSpPr>
          <p:cNvPr id="90" name="AutoShape 66"/>
          <p:cNvCxnSpPr>
            <a:cxnSpLocks noChangeShapeType="1"/>
          </p:cNvCxnSpPr>
          <p:nvPr/>
        </p:nvCxnSpPr>
        <p:spPr bwMode="auto">
          <a:xfrm rot="5400000" flipH="1" flipV="1">
            <a:off x="2552762" y="3194470"/>
            <a:ext cx="499783" cy="50906"/>
          </a:xfrm>
          <a:prstGeom prst="straightConnector1">
            <a:avLst/>
          </a:prstGeom>
          <a:noFill/>
          <a:ln w="9525">
            <a:solidFill>
              <a:schemeClr val="tx1"/>
            </a:solidFill>
            <a:round/>
            <a:headEnd/>
            <a:tailEnd/>
          </a:ln>
        </p:spPr>
      </p:cxnSp>
      <p:cxnSp>
        <p:nvCxnSpPr>
          <p:cNvPr id="91" name="AutoShape 67"/>
          <p:cNvCxnSpPr>
            <a:cxnSpLocks noChangeShapeType="1"/>
          </p:cNvCxnSpPr>
          <p:nvPr/>
        </p:nvCxnSpPr>
        <p:spPr bwMode="auto">
          <a:xfrm rot="16200000" flipV="1">
            <a:off x="3058319" y="2739819"/>
            <a:ext cx="499783" cy="960210"/>
          </a:xfrm>
          <a:prstGeom prst="straightConnector1">
            <a:avLst/>
          </a:prstGeom>
          <a:noFill/>
          <a:ln w="9525">
            <a:solidFill>
              <a:schemeClr val="tx1"/>
            </a:solidFill>
            <a:round/>
            <a:headEnd/>
            <a:tailEnd/>
          </a:ln>
        </p:spPr>
      </p:cxnSp>
      <p:sp>
        <p:nvSpPr>
          <p:cNvPr id="19" name="Rectangle 21"/>
          <p:cNvSpPr>
            <a:spLocks noChangeArrowheads="1"/>
          </p:cNvSpPr>
          <p:nvPr/>
        </p:nvSpPr>
        <p:spPr bwMode="auto">
          <a:xfrm>
            <a:off x="4342661" y="3410728"/>
            <a:ext cx="456407" cy="284359"/>
          </a:xfrm>
          <a:prstGeom prst="rect">
            <a:avLst/>
          </a:prstGeom>
          <a:noFill/>
          <a:ln w="9525">
            <a:noFill/>
            <a:miter lim="800000"/>
            <a:headEnd/>
            <a:tailEnd/>
          </a:ln>
        </p:spPr>
        <p:txBody>
          <a:bodyPr wrap="none">
            <a:spAutoFit/>
          </a:bodyPr>
          <a:lstStyle/>
          <a:p>
            <a:r>
              <a:rPr lang="en-US" sz="1800" dirty="0"/>
              <a:t>…</a:t>
            </a:r>
          </a:p>
        </p:txBody>
      </p:sp>
      <p:cxnSp>
        <p:nvCxnSpPr>
          <p:cNvPr id="20" name="Straight Connector 57"/>
          <p:cNvCxnSpPr>
            <a:cxnSpLocks noChangeShapeType="1"/>
          </p:cNvCxnSpPr>
          <p:nvPr/>
        </p:nvCxnSpPr>
        <p:spPr bwMode="auto">
          <a:xfrm flipV="1">
            <a:off x="0" y="2509284"/>
            <a:ext cx="8739963" cy="15130"/>
          </a:xfrm>
          <a:prstGeom prst="line">
            <a:avLst/>
          </a:prstGeom>
          <a:noFill/>
          <a:ln w="9525" algn="ctr">
            <a:solidFill>
              <a:schemeClr val="tx1"/>
            </a:solidFill>
            <a:prstDash val="sysDot"/>
            <a:round/>
            <a:headEnd/>
            <a:tailEnd/>
          </a:ln>
        </p:spPr>
      </p:cxnSp>
      <p:sp>
        <p:nvSpPr>
          <p:cNvPr id="22" name="Oval 9"/>
          <p:cNvSpPr>
            <a:spLocks noChangeArrowheads="1"/>
          </p:cNvSpPr>
          <p:nvPr/>
        </p:nvSpPr>
        <p:spPr bwMode="auto">
          <a:xfrm>
            <a:off x="6048239" y="2160676"/>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AR</a:t>
            </a:r>
            <a:endParaRPr lang="en-US" sz="1800" dirty="0">
              <a:latin typeface="Verdana" pitchFamily="-38" charset="0"/>
            </a:endParaRPr>
          </a:p>
        </p:txBody>
      </p:sp>
      <p:sp>
        <p:nvSpPr>
          <p:cNvPr id="23" name="Oval 10"/>
          <p:cNvSpPr>
            <a:spLocks noChangeArrowheads="1"/>
          </p:cNvSpPr>
          <p:nvPr/>
        </p:nvSpPr>
        <p:spPr bwMode="auto">
          <a:xfrm>
            <a:off x="7059355" y="2160676"/>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24" name="Rectangle 25"/>
          <p:cNvSpPr>
            <a:spLocks noChangeArrowheads="1"/>
          </p:cNvSpPr>
          <p:nvPr/>
        </p:nvSpPr>
        <p:spPr bwMode="auto">
          <a:xfrm>
            <a:off x="7059355" y="2774941"/>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25" name="Rectangle 26"/>
          <p:cNvSpPr>
            <a:spLocks noChangeArrowheads="1"/>
          </p:cNvSpPr>
          <p:nvPr/>
        </p:nvSpPr>
        <p:spPr bwMode="auto">
          <a:xfrm>
            <a:off x="6048239" y="2774941"/>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26" name="AutoShape 40"/>
          <p:cNvSpPr>
            <a:spLocks noChangeArrowheads="1"/>
          </p:cNvSpPr>
          <p:nvPr/>
        </p:nvSpPr>
        <p:spPr bwMode="auto">
          <a:xfrm>
            <a:off x="5168778" y="2715853"/>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sp>
        <p:nvSpPr>
          <p:cNvPr id="27" name="AutoShape 42"/>
          <p:cNvSpPr>
            <a:spLocks noChangeArrowheads="1"/>
          </p:cNvSpPr>
          <p:nvPr/>
        </p:nvSpPr>
        <p:spPr bwMode="auto">
          <a:xfrm>
            <a:off x="7780828" y="2715853"/>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cxnSp>
        <p:nvCxnSpPr>
          <p:cNvPr id="28" name="AutoShape 55"/>
          <p:cNvCxnSpPr>
            <a:cxnSpLocks noChangeShapeType="1"/>
            <a:stCxn id="25" idx="1"/>
            <a:endCxn id="26" idx="3"/>
          </p:cNvCxnSpPr>
          <p:nvPr/>
        </p:nvCxnSpPr>
        <p:spPr bwMode="auto">
          <a:xfrm rot="10800000">
            <a:off x="5674336" y="2863573"/>
            <a:ext cx="373903" cy="17850"/>
          </a:xfrm>
          <a:prstGeom prst="straightConnector1">
            <a:avLst/>
          </a:prstGeom>
          <a:noFill/>
          <a:ln w="9525">
            <a:solidFill>
              <a:schemeClr val="tx1"/>
            </a:solidFill>
            <a:round/>
            <a:headEnd/>
            <a:tailEnd/>
          </a:ln>
        </p:spPr>
      </p:cxnSp>
      <p:cxnSp>
        <p:nvCxnSpPr>
          <p:cNvPr id="29" name="AutoShape 57"/>
          <p:cNvCxnSpPr>
            <a:cxnSpLocks noChangeShapeType="1"/>
            <a:stCxn id="27" idx="1"/>
            <a:endCxn id="24" idx="3"/>
          </p:cNvCxnSpPr>
          <p:nvPr/>
        </p:nvCxnSpPr>
        <p:spPr bwMode="auto">
          <a:xfrm rot="10800000" flipV="1">
            <a:off x="7378841" y="2863571"/>
            <a:ext cx="401988" cy="17850"/>
          </a:xfrm>
          <a:prstGeom prst="straightConnector1">
            <a:avLst/>
          </a:prstGeom>
          <a:noFill/>
          <a:ln w="9525">
            <a:solidFill>
              <a:schemeClr val="tx1"/>
            </a:solidFill>
            <a:round/>
            <a:headEnd/>
            <a:tailEnd/>
          </a:ln>
        </p:spPr>
      </p:cxnSp>
      <p:cxnSp>
        <p:nvCxnSpPr>
          <p:cNvPr id="30" name="AutoShape 59"/>
          <p:cNvCxnSpPr>
            <a:cxnSpLocks noChangeShapeType="1"/>
            <a:stCxn id="25" idx="0"/>
            <a:endCxn id="22" idx="4"/>
          </p:cNvCxnSpPr>
          <p:nvPr/>
        </p:nvCxnSpPr>
        <p:spPr bwMode="auto">
          <a:xfrm flipV="1">
            <a:off x="6207981" y="2373637"/>
            <a:ext cx="0" cy="401303"/>
          </a:xfrm>
          <a:prstGeom prst="straightConnector1">
            <a:avLst/>
          </a:prstGeom>
          <a:noFill/>
          <a:ln w="9525">
            <a:solidFill>
              <a:schemeClr val="tx1"/>
            </a:solidFill>
            <a:round/>
            <a:headEnd/>
            <a:tailEnd/>
          </a:ln>
        </p:spPr>
      </p:cxnSp>
      <p:cxnSp>
        <p:nvCxnSpPr>
          <p:cNvPr id="31" name="AutoShape 60"/>
          <p:cNvCxnSpPr>
            <a:cxnSpLocks noChangeShapeType="1"/>
            <a:stCxn id="24" idx="0"/>
            <a:endCxn id="22" idx="4"/>
          </p:cNvCxnSpPr>
          <p:nvPr/>
        </p:nvCxnSpPr>
        <p:spPr bwMode="auto">
          <a:xfrm flipH="1" flipV="1">
            <a:off x="6207981" y="2373637"/>
            <a:ext cx="1011116" cy="401303"/>
          </a:xfrm>
          <a:prstGeom prst="straightConnector1">
            <a:avLst/>
          </a:prstGeom>
          <a:noFill/>
          <a:ln w="9525">
            <a:solidFill>
              <a:schemeClr val="tx1"/>
            </a:solidFill>
            <a:round/>
            <a:headEnd/>
            <a:tailEnd/>
          </a:ln>
        </p:spPr>
      </p:cxnSp>
      <p:cxnSp>
        <p:nvCxnSpPr>
          <p:cNvPr id="32" name="AutoShape 61"/>
          <p:cNvCxnSpPr>
            <a:cxnSpLocks noChangeShapeType="1"/>
            <a:stCxn id="24" idx="0"/>
            <a:endCxn id="23" idx="4"/>
          </p:cNvCxnSpPr>
          <p:nvPr/>
        </p:nvCxnSpPr>
        <p:spPr bwMode="auto">
          <a:xfrm flipV="1">
            <a:off x="7219097" y="2373637"/>
            <a:ext cx="0" cy="401303"/>
          </a:xfrm>
          <a:prstGeom prst="straightConnector1">
            <a:avLst/>
          </a:prstGeom>
          <a:noFill/>
          <a:ln w="9525">
            <a:solidFill>
              <a:schemeClr val="tx1"/>
            </a:solidFill>
            <a:round/>
            <a:headEnd/>
            <a:tailEnd/>
          </a:ln>
        </p:spPr>
      </p:cxnSp>
      <p:cxnSp>
        <p:nvCxnSpPr>
          <p:cNvPr id="33" name="AutoShape 62"/>
          <p:cNvCxnSpPr>
            <a:cxnSpLocks noChangeShapeType="1"/>
            <a:stCxn id="25" idx="0"/>
            <a:endCxn id="23" idx="4"/>
          </p:cNvCxnSpPr>
          <p:nvPr/>
        </p:nvCxnSpPr>
        <p:spPr bwMode="auto">
          <a:xfrm flipV="1">
            <a:off x="6207981" y="2373637"/>
            <a:ext cx="1011116" cy="401303"/>
          </a:xfrm>
          <a:prstGeom prst="straightConnector1">
            <a:avLst/>
          </a:prstGeom>
          <a:noFill/>
          <a:ln w="9525">
            <a:solidFill>
              <a:schemeClr val="tx1"/>
            </a:solidFill>
            <a:round/>
            <a:headEnd/>
            <a:tailEnd/>
          </a:ln>
        </p:spPr>
      </p:cxnSp>
      <p:cxnSp>
        <p:nvCxnSpPr>
          <p:cNvPr id="34" name="AutoShape 63"/>
          <p:cNvCxnSpPr>
            <a:cxnSpLocks noChangeShapeType="1"/>
            <a:stCxn id="25" idx="3"/>
            <a:endCxn id="24" idx="1"/>
          </p:cNvCxnSpPr>
          <p:nvPr/>
        </p:nvCxnSpPr>
        <p:spPr bwMode="auto">
          <a:xfrm>
            <a:off x="6367724" y="2882037"/>
            <a:ext cx="691632" cy="0"/>
          </a:xfrm>
          <a:prstGeom prst="straightConnector1">
            <a:avLst/>
          </a:prstGeom>
          <a:noFill/>
          <a:ln w="9525">
            <a:solidFill>
              <a:schemeClr val="tx1"/>
            </a:solidFill>
            <a:round/>
            <a:headEnd/>
            <a:tailEnd/>
          </a:ln>
        </p:spPr>
      </p:cxnSp>
      <p:cxnSp>
        <p:nvCxnSpPr>
          <p:cNvPr id="35" name="AutoShape 64"/>
          <p:cNvCxnSpPr>
            <a:cxnSpLocks noChangeShapeType="1"/>
            <a:endCxn id="24" idx="2"/>
          </p:cNvCxnSpPr>
          <p:nvPr/>
        </p:nvCxnSpPr>
        <p:spPr bwMode="auto">
          <a:xfrm rot="5400000" flipH="1" flipV="1">
            <a:off x="5985390" y="2250285"/>
            <a:ext cx="496089" cy="1971326"/>
          </a:xfrm>
          <a:prstGeom prst="straightConnector1">
            <a:avLst/>
          </a:prstGeom>
          <a:noFill/>
          <a:ln w="9525">
            <a:solidFill>
              <a:schemeClr val="tx1"/>
            </a:solidFill>
            <a:round/>
            <a:headEnd/>
            <a:tailEnd/>
          </a:ln>
        </p:spPr>
      </p:cxnSp>
      <p:cxnSp>
        <p:nvCxnSpPr>
          <p:cNvPr id="36" name="AutoShape 65"/>
          <p:cNvCxnSpPr>
            <a:cxnSpLocks noChangeShapeType="1"/>
            <a:endCxn id="25" idx="2"/>
          </p:cNvCxnSpPr>
          <p:nvPr/>
        </p:nvCxnSpPr>
        <p:spPr bwMode="auto">
          <a:xfrm rot="5400000" flipH="1" flipV="1">
            <a:off x="5479832" y="2755843"/>
            <a:ext cx="496089" cy="960210"/>
          </a:xfrm>
          <a:prstGeom prst="straightConnector1">
            <a:avLst/>
          </a:prstGeom>
          <a:noFill/>
          <a:ln w="9525">
            <a:solidFill>
              <a:schemeClr val="tx1"/>
            </a:solidFill>
            <a:round/>
            <a:headEnd/>
            <a:tailEnd/>
          </a:ln>
        </p:spPr>
      </p:cxnSp>
      <p:cxnSp>
        <p:nvCxnSpPr>
          <p:cNvPr id="37" name="AutoShape 66"/>
          <p:cNvCxnSpPr>
            <a:cxnSpLocks noChangeShapeType="1"/>
            <a:endCxn id="25" idx="2"/>
          </p:cNvCxnSpPr>
          <p:nvPr/>
        </p:nvCxnSpPr>
        <p:spPr bwMode="auto">
          <a:xfrm rot="16200000" flipV="1">
            <a:off x="5983545" y="3212341"/>
            <a:ext cx="499783" cy="50906"/>
          </a:xfrm>
          <a:prstGeom prst="straightConnector1">
            <a:avLst/>
          </a:prstGeom>
          <a:noFill/>
          <a:ln w="9525">
            <a:solidFill>
              <a:schemeClr val="tx1"/>
            </a:solidFill>
            <a:round/>
            <a:headEnd/>
            <a:tailEnd/>
          </a:ln>
        </p:spPr>
      </p:cxnSp>
      <p:cxnSp>
        <p:nvCxnSpPr>
          <p:cNvPr id="38" name="AutoShape 67"/>
          <p:cNvCxnSpPr>
            <a:cxnSpLocks noChangeShapeType="1"/>
            <a:endCxn id="24" idx="2"/>
          </p:cNvCxnSpPr>
          <p:nvPr/>
        </p:nvCxnSpPr>
        <p:spPr bwMode="auto">
          <a:xfrm rot="5400000" flipH="1" flipV="1">
            <a:off x="6489102" y="2757690"/>
            <a:ext cx="499783" cy="960210"/>
          </a:xfrm>
          <a:prstGeom prst="straightConnector1">
            <a:avLst/>
          </a:prstGeom>
          <a:noFill/>
          <a:ln w="9525">
            <a:solidFill>
              <a:schemeClr val="tx1"/>
            </a:solidFill>
            <a:round/>
            <a:headEnd/>
            <a:tailEnd/>
          </a:ln>
        </p:spPr>
      </p:cxnSp>
      <p:sp>
        <p:nvSpPr>
          <p:cNvPr id="57" name="Rectangle 38"/>
          <p:cNvSpPr>
            <a:spLocks noChangeArrowheads="1"/>
          </p:cNvSpPr>
          <p:nvPr/>
        </p:nvSpPr>
        <p:spPr bwMode="auto">
          <a:xfrm>
            <a:off x="6099148" y="3487676"/>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58" name="Rectangle 39"/>
          <p:cNvSpPr>
            <a:spLocks noChangeArrowheads="1"/>
          </p:cNvSpPr>
          <p:nvPr/>
        </p:nvSpPr>
        <p:spPr bwMode="auto">
          <a:xfrm>
            <a:off x="5088031" y="3483983"/>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cxnSp>
        <p:nvCxnSpPr>
          <p:cNvPr id="59" name="AutoShape 69"/>
          <p:cNvCxnSpPr>
            <a:cxnSpLocks noChangeShapeType="1"/>
            <a:stCxn id="63" idx="3"/>
            <a:endCxn id="57" idx="2"/>
          </p:cNvCxnSpPr>
          <p:nvPr/>
        </p:nvCxnSpPr>
        <p:spPr bwMode="auto">
          <a:xfrm rot="5400000" flipH="1" flipV="1">
            <a:off x="5537287" y="3413581"/>
            <a:ext cx="434548" cy="1008660"/>
          </a:xfrm>
          <a:prstGeom prst="straightConnector1">
            <a:avLst/>
          </a:prstGeom>
          <a:noFill/>
          <a:ln w="9525">
            <a:solidFill>
              <a:schemeClr val="tx1"/>
            </a:solidFill>
            <a:round/>
            <a:headEnd/>
            <a:tailEnd/>
          </a:ln>
        </p:spPr>
      </p:cxnSp>
      <p:cxnSp>
        <p:nvCxnSpPr>
          <p:cNvPr id="60" name="AutoShape 70"/>
          <p:cNvCxnSpPr>
            <a:cxnSpLocks noChangeShapeType="1"/>
            <a:stCxn id="63" idx="3"/>
            <a:endCxn id="58" idx="2"/>
          </p:cNvCxnSpPr>
          <p:nvPr/>
        </p:nvCxnSpPr>
        <p:spPr bwMode="auto">
          <a:xfrm rot="16200000" flipV="1">
            <a:off x="5029883" y="3914837"/>
            <a:ext cx="438240" cy="2457"/>
          </a:xfrm>
          <a:prstGeom prst="straightConnector1">
            <a:avLst/>
          </a:prstGeom>
          <a:noFill/>
          <a:ln w="9525">
            <a:solidFill>
              <a:schemeClr val="tx1"/>
            </a:solidFill>
            <a:round/>
            <a:headEnd/>
            <a:tailEnd/>
          </a:ln>
        </p:spPr>
      </p:cxnSp>
      <p:cxnSp>
        <p:nvCxnSpPr>
          <p:cNvPr id="61" name="AutoShape 71"/>
          <p:cNvCxnSpPr>
            <a:cxnSpLocks noChangeShapeType="1"/>
            <a:stCxn id="64" idx="3"/>
            <a:endCxn id="58" idx="2"/>
          </p:cNvCxnSpPr>
          <p:nvPr/>
        </p:nvCxnSpPr>
        <p:spPr bwMode="auto">
          <a:xfrm rot="16200000" flipV="1">
            <a:off x="5535441" y="3409278"/>
            <a:ext cx="438240" cy="1013574"/>
          </a:xfrm>
          <a:prstGeom prst="straightConnector1">
            <a:avLst/>
          </a:prstGeom>
          <a:noFill/>
          <a:ln w="9525">
            <a:solidFill>
              <a:schemeClr val="tx1"/>
            </a:solidFill>
            <a:round/>
            <a:headEnd/>
            <a:tailEnd/>
          </a:ln>
        </p:spPr>
      </p:cxnSp>
      <p:cxnSp>
        <p:nvCxnSpPr>
          <p:cNvPr id="62" name="AutoShape 72"/>
          <p:cNvCxnSpPr>
            <a:cxnSpLocks noChangeShapeType="1"/>
            <a:stCxn id="64" idx="3"/>
            <a:endCxn id="57" idx="2"/>
          </p:cNvCxnSpPr>
          <p:nvPr/>
        </p:nvCxnSpPr>
        <p:spPr bwMode="auto">
          <a:xfrm rot="16200000" flipV="1">
            <a:off x="6042846" y="3916683"/>
            <a:ext cx="434548" cy="2457"/>
          </a:xfrm>
          <a:prstGeom prst="straightConnector1">
            <a:avLst/>
          </a:prstGeom>
          <a:noFill/>
          <a:ln w="9525">
            <a:solidFill>
              <a:schemeClr val="tx1"/>
            </a:solidFill>
            <a:round/>
            <a:headEnd/>
            <a:tailEnd/>
          </a:ln>
        </p:spPr>
      </p:cxnSp>
      <p:sp>
        <p:nvSpPr>
          <p:cNvPr id="63" name="AutoShape 80"/>
          <p:cNvSpPr>
            <a:spLocks noChangeArrowheads="1"/>
          </p:cNvSpPr>
          <p:nvPr/>
        </p:nvSpPr>
        <p:spPr bwMode="auto">
          <a:xfrm rot="16171351">
            <a:off x="5016690" y="4203007"/>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4" name="AutoShape 82"/>
          <p:cNvSpPr>
            <a:spLocks noChangeArrowheads="1"/>
          </p:cNvSpPr>
          <p:nvPr/>
        </p:nvSpPr>
        <p:spPr bwMode="auto">
          <a:xfrm rot="16171351">
            <a:off x="6027807" y="4203007"/>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5" name="AutoShape 82"/>
          <p:cNvSpPr>
            <a:spLocks noChangeArrowheads="1"/>
          </p:cNvSpPr>
          <p:nvPr/>
        </p:nvSpPr>
        <p:spPr bwMode="auto">
          <a:xfrm rot="16171351">
            <a:off x="5405683" y="4203007"/>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6" name="Rectangle 21"/>
          <p:cNvSpPr>
            <a:spLocks noChangeArrowheads="1"/>
          </p:cNvSpPr>
          <p:nvPr/>
        </p:nvSpPr>
        <p:spPr bwMode="auto">
          <a:xfrm>
            <a:off x="5772641" y="4217652"/>
            <a:ext cx="456407" cy="284358"/>
          </a:xfrm>
          <a:prstGeom prst="rect">
            <a:avLst/>
          </a:prstGeom>
          <a:noFill/>
          <a:ln w="9525">
            <a:noFill/>
            <a:miter lim="800000"/>
            <a:headEnd/>
            <a:tailEnd/>
          </a:ln>
        </p:spPr>
        <p:txBody>
          <a:bodyPr wrap="none">
            <a:spAutoFit/>
          </a:bodyPr>
          <a:lstStyle/>
          <a:p>
            <a:r>
              <a:rPr lang="en-US" sz="1800" dirty="0"/>
              <a:t>…</a:t>
            </a:r>
          </a:p>
        </p:txBody>
      </p:sp>
      <p:cxnSp>
        <p:nvCxnSpPr>
          <p:cNvPr id="67" name="AutoShape 69"/>
          <p:cNvCxnSpPr>
            <a:cxnSpLocks noChangeShapeType="1"/>
            <a:endCxn id="57" idx="2"/>
          </p:cNvCxnSpPr>
          <p:nvPr/>
        </p:nvCxnSpPr>
        <p:spPr bwMode="auto">
          <a:xfrm flipV="1">
            <a:off x="5639231" y="3700637"/>
            <a:ext cx="619660" cy="419776"/>
          </a:xfrm>
          <a:prstGeom prst="straightConnector1">
            <a:avLst/>
          </a:prstGeom>
          <a:noFill/>
          <a:ln w="9525">
            <a:solidFill>
              <a:schemeClr val="tx1"/>
            </a:solidFill>
            <a:round/>
            <a:headEnd/>
            <a:tailEnd/>
          </a:ln>
        </p:spPr>
      </p:cxnSp>
      <p:cxnSp>
        <p:nvCxnSpPr>
          <p:cNvPr id="68" name="AutoShape 69"/>
          <p:cNvCxnSpPr>
            <a:cxnSpLocks noChangeShapeType="1"/>
          </p:cNvCxnSpPr>
          <p:nvPr/>
        </p:nvCxnSpPr>
        <p:spPr bwMode="auto">
          <a:xfrm rot="16200000" flipV="1">
            <a:off x="5236697" y="3696943"/>
            <a:ext cx="413611" cy="391457"/>
          </a:xfrm>
          <a:prstGeom prst="straightConnector1">
            <a:avLst/>
          </a:prstGeom>
          <a:noFill/>
          <a:ln w="9525">
            <a:solidFill>
              <a:schemeClr val="tx1"/>
            </a:solidFill>
            <a:round/>
            <a:headEnd/>
            <a:tailEnd/>
          </a:ln>
        </p:spPr>
      </p:cxnSp>
      <p:sp>
        <p:nvSpPr>
          <p:cNvPr id="45" name="Rectangle 38"/>
          <p:cNvSpPr>
            <a:spLocks noChangeArrowheads="1"/>
          </p:cNvSpPr>
          <p:nvPr/>
        </p:nvSpPr>
        <p:spPr bwMode="auto">
          <a:xfrm>
            <a:off x="7952867" y="3486445"/>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46" name="Rectangle 39"/>
          <p:cNvSpPr>
            <a:spLocks noChangeArrowheads="1"/>
          </p:cNvSpPr>
          <p:nvPr/>
        </p:nvSpPr>
        <p:spPr bwMode="auto">
          <a:xfrm>
            <a:off x="6941750" y="3482752"/>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dirty="0">
                <a:latin typeface="Verdana" pitchFamily="-38" charset="0"/>
              </a:rPr>
              <a:t>S</a:t>
            </a:r>
          </a:p>
        </p:txBody>
      </p:sp>
      <p:cxnSp>
        <p:nvCxnSpPr>
          <p:cNvPr id="47" name="AutoShape 69"/>
          <p:cNvCxnSpPr>
            <a:cxnSpLocks noChangeShapeType="1"/>
            <a:stCxn id="51" idx="3"/>
            <a:endCxn id="45" idx="2"/>
          </p:cNvCxnSpPr>
          <p:nvPr/>
        </p:nvCxnSpPr>
        <p:spPr bwMode="auto">
          <a:xfrm rot="5400000" flipH="1" flipV="1">
            <a:off x="7391006" y="3412350"/>
            <a:ext cx="434548" cy="1008660"/>
          </a:xfrm>
          <a:prstGeom prst="straightConnector1">
            <a:avLst/>
          </a:prstGeom>
          <a:noFill/>
          <a:ln w="9525">
            <a:solidFill>
              <a:schemeClr val="tx1"/>
            </a:solidFill>
            <a:round/>
            <a:headEnd/>
            <a:tailEnd/>
          </a:ln>
        </p:spPr>
      </p:cxnSp>
      <p:cxnSp>
        <p:nvCxnSpPr>
          <p:cNvPr id="48" name="AutoShape 70"/>
          <p:cNvCxnSpPr>
            <a:cxnSpLocks noChangeShapeType="1"/>
            <a:stCxn id="51" idx="3"/>
            <a:endCxn id="46" idx="2"/>
          </p:cNvCxnSpPr>
          <p:nvPr/>
        </p:nvCxnSpPr>
        <p:spPr bwMode="auto">
          <a:xfrm rot="16200000" flipV="1">
            <a:off x="6883602" y="3913606"/>
            <a:ext cx="438240" cy="2457"/>
          </a:xfrm>
          <a:prstGeom prst="straightConnector1">
            <a:avLst/>
          </a:prstGeom>
          <a:noFill/>
          <a:ln w="9525">
            <a:solidFill>
              <a:schemeClr val="tx1"/>
            </a:solidFill>
            <a:round/>
            <a:headEnd/>
            <a:tailEnd/>
          </a:ln>
        </p:spPr>
      </p:cxnSp>
      <p:cxnSp>
        <p:nvCxnSpPr>
          <p:cNvPr id="49" name="AutoShape 71"/>
          <p:cNvCxnSpPr>
            <a:cxnSpLocks noChangeShapeType="1"/>
            <a:stCxn id="52" idx="3"/>
            <a:endCxn id="46" idx="2"/>
          </p:cNvCxnSpPr>
          <p:nvPr/>
        </p:nvCxnSpPr>
        <p:spPr bwMode="auto">
          <a:xfrm rot="16200000" flipV="1">
            <a:off x="7389160" y="3408047"/>
            <a:ext cx="438240" cy="1013574"/>
          </a:xfrm>
          <a:prstGeom prst="straightConnector1">
            <a:avLst/>
          </a:prstGeom>
          <a:noFill/>
          <a:ln w="9525">
            <a:solidFill>
              <a:schemeClr val="tx1"/>
            </a:solidFill>
            <a:round/>
            <a:headEnd/>
            <a:tailEnd/>
          </a:ln>
        </p:spPr>
      </p:cxnSp>
      <p:cxnSp>
        <p:nvCxnSpPr>
          <p:cNvPr id="50" name="AutoShape 72"/>
          <p:cNvCxnSpPr>
            <a:cxnSpLocks noChangeShapeType="1"/>
            <a:stCxn id="52" idx="3"/>
            <a:endCxn id="45" idx="2"/>
          </p:cNvCxnSpPr>
          <p:nvPr/>
        </p:nvCxnSpPr>
        <p:spPr bwMode="auto">
          <a:xfrm rot="16200000" flipV="1">
            <a:off x="7896565" y="3915452"/>
            <a:ext cx="434548" cy="2457"/>
          </a:xfrm>
          <a:prstGeom prst="straightConnector1">
            <a:avLst/>
          </a:prstGeom>
          <a:noFill/>
          <a:ln w="9525">
            <a:solidFill>
              <a:schemeClr val="tx1"/>
            </a:solidFill>
            <a:round/>
            <a:headEnd/>
            <a:tailEnd/>
          </a:ln>
        </p:spPr>
      </p:cxnSp>
      <p:sp>
        <p:nvSpPr>
          <p:cNvPr id="51" name="AutoShape 80"/>
          <p:cNvSpPr>
            <a:spLocks noChangeArrowheads="1"/>
          </p:cNvSpPr>
          <p:nvPr/>
        </p:nvSpPr>
        <p:spPr bwMode="auto">
          <a:xfrm rot="16171351">
            <a:off x="6870409" y="4201776"/>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2" name="AutoShape 82"/>
          <p:cNvSpPr>
            <a:spLocks noChangeArrowheads="1"/>
          </p:cNvSpPr>
          <p:nvPr/>
        </p:nvSpPr>
        <p:spPr bwMode="auto">
          <a:xfrm rot="16171351">
            <a:off x="7881526" y="4201776"/>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3" name="AutoShape 82"/>
          <p:cNvSpPr>
            <a:spLocks noChangeArrowheads="1"/>
          </p:cNvSpPr>
          <p:nvPr/>
        </p:nvSpPr>
        <p:spPr bwMode="auto">
          <a:xfrm rot="16171351">
            <a:off x="7259402" y="4201776"/>
            <a:ext cx="472700" cy="337039"/>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4" name="Rectangle 21"/>
          <p:cNvSpPr>
            <a:spLocks noChangeArrowheads="1"/>
          </p:cNvSpPr>
          <p:nvPr/>
        </p:nvSpPr>
        <p:spPr bwMode="auto">
          <a:xfrm>
            <a:off x="7626360" y="4216421"/>
            <a:ext cx="456407" cy="284358"/>
          </a:xfrm>
          <a:prstGeom prst="rect">
            <a:avLst/>
          </a:prstGeom>
          <a:noFill/>
          <a:ln w="9525">
            <a:noFill/>
            <a:miter lim="800000"/>
            <a:headEnd/>
            <a:tailEnd/>
          </a:ln>
        </p:spPr>
        <p:txBody>
          <a:bodyPr wrap="none">
            <a:spAutoFit/>
          </a:bodyPr>
          <a:lstStyle/>
          <a:p>
            <a:r>
              <a:rPr lang="en-US" sz="1800" dirty="0"/>
              <a:t>…</a:t>
            </a:r>
          </a:p>
        </p:txBody>
      </p:sp>
      <p:cxnSp>
        <p:nvCxnSpPr>
          <p:cNvPr id="55" name="AutoShape 69"/>
          <p:cNvCxnSpPr>
            <a:cxnSpLocks noChangeShapeType="1"/>
            <a:endCxn id="45" idx="2"/>
          </p:cNvCxnSpPr>
          <p:nvPr/>
        </p:nvCxnSpPr>
        <p:spPr bwMode="auto">
          <a:xfrm flipV="1">
            <a:off x="7492950" y="3699406"/>
            <a:ext cx="619660" cy="419776"/>
          </a:xfrm>
          <a:prstGeom prst="straightConnector1">
            <a:avLst/>
          </a:prstGeom>
          <a:noFill/>
          <a:ln w="9525">
            <a:solidFill>
              <a:schemeClr val="tx1"/>
            </a:solidFill>
            <a:round/>
            <a:headEnd/>
            <a:tailEnd/>
          </a:ln>
        </p:spPr>
      </p:cxnSp>
      <p:cxnSp>
        <p:nvCxnSpPr>
          <p:cNvPr id="56" name="AutoShape 69"/>
          <p:cNvCxnSpPr>
            <a:cxnSpLocks noChangeShapeType="1"/>
          </p:cNvCxnSpPr>
          <p:nvPr/>
        </p:nvCxnSpPr>
        <p:spPr bwMode="auto">
          <a:xfrm rot="16200000" flipV="1">
            <a:off x="7090416" y="3695712"/>
            <a:ext cx="413611" cy="391457"/>
          </a:xfrm>
          <a:prstGeom prst="straightConnector1">
            <a:avLst/>
          </a:prstGeom>
          <a:noFill/>
          <a:ln w="9525">
            <a:solidFill>
              <a:schemeClr val="tx1"/>
            </a:solidFill>
            <a:round/>
            <a:headEnd/>
            <a:tailEnd/>
          </a:ln>
        </p:spPr>
      </p:cxnSp>
      <p:cxnSp>
        <p:nvCxnSpPr>
          <p:cNvPr id="41" name="AutoShape 64"/>
          <p:cNvCxnSpPr>
            <a:cxnSpLocks noChangeShapeType="1"/>
          </p:cNvCxnSpPr>
          <p:nvPr/>
        </p:nvCxnSpPr>
        <p:spPr bwMode="auto">
          <a:xfrm rot="16200000" flipV="1">
            <a:off x="6917513" y="2246590"/>
            <a:ext cx="496089" cy="1971326"/>
          </a:xfrm>
          <a:prstGeom prst="straightConnector1">
            <a:avLst/>
          </a:prstGeom>
          <a:noFill/>
          <a:ln w="9525">
            <a:solidFill>
              <a:schemeClr val="tx1"/>
            </a:solidFill>
            <a:round/>
            <a:headEnd/>
            <a:tailEnd/>
          </a:ln>
        </p:spPr>
      </p:cxnSp>
      <p:cxnSp>
        <p:nvCxnSpPr>
          <p:cNvPr id="42" name="AutoShape 65"/>
          <p:cNvCxnSpPr>
            <a:cxnSpLocks noChangeShapeType="1"/>
          </p:cNvCxnSpPr>
          <p:nvPr/>
        </p:nvCxnSpPr>
        <p:spPr bwMode="auto">
          <a:xfrm rot="16200000" flipV="1">
            <a:off x="6411955" y="2752148"/>
            <a:ext cx="496089" cy="960210"/>
          </a:xfrm>
          <a:prstGeom prst="straightConnector1">
            <a:avLst/>
          </a:prstGeom>
          <a:noFill/>
          <a:ln w="9525">
            <a:solidFill>
              <a:schemeClr val="tx1"/>
            </a:solidFill>
            <a:round/>
            <a:headEnd/>
            <a:tailEnd/>
          </a:ln>
        </p:spPr>
      </p:cxnSp>
      <p:cxnSp>
        <p:nvCxnSpPr>
          <p:cNvPr id="43" name="AutoShape 66"/>
          <p:cNvCxnSpPr>
            <a:cxnSpLocks noChangeShapeType="1"/>
          </p:cNvCxnSpPr>
          <p:nvPr/>
        </p:nvCxnSpPr>
        <p:spPr bwMode="auto">
          <a:xfrm rot="5400000" flipH="1" flipV="1">
            <a:off x="6915668" y="3208646"/>
            <a:ext cx="499783" cy="50906"/>
          </a:xfrm>
          <a:prstGeom prst="straightConnector1">
            <a:avLst/>
          </a:prstGeom>
          <a:noFill/>
          <a:ln w="9525">
            <a:solidFill>
              <a:schemeClr val="tx1"/>
            </a:solidFill>
            <a:round/>
            <a:headEnd/>
            <a:tailEnd/>
          </a:ln>
        </p:spPr>
      </p:cxnSp>
      <p:cxnSp>
        <p:nvCxnSpPr>
          <p:cNvPr id="44" name="AutoShape 67"/>
          <p:cNvCxnSpPr>
            <a:cxnSpLocks noChangeShapeType="1"/>
          </p:cNvCxnSpPr>
          <p:nvPr/>
        </p:nvCxnSpPr>
        <p:spPr bwMode="auto">
          <a:xfrm rot="16200000" flipV="1">
            <a:off x="7421225" y="2753995"/>
            <a:ext cx="499783" cy="960210"/>
          </a:xfrm>
          <a:prstGeom prst="straightConnector1">
            <a:avLst/>
          </a:prstGeom>
          <a:noFill/>
          <a:ln w="9525">
            <a:solidFill>
              <a:schemeClr val="tx1"/>
            </a:solidFill>
            <a:round/>
            <a:headEnd/>
            <a:tailEnd/>
          </a:ln>
        </p:spPr>
      </p:cxnSp>
      <p:sp>
        <p:nvSpPr>
          <p:cNvPr id="121" name="AutoShape 80"/>
          <p:cNvSpPr>
            <a:spLocks noChangeArrowheads="1"/>
          </p:cNvSpPr>
          <p:nvPr/>
        </p:nvSpPr>
        <p:spPr bwMode="auto">
          <a:xfrm rot="16171351">
            <a:off x="5013822" y="4208765"/>
            <a:ext cx="472700" cy="337039"/>
          </a:xfrm>
          <a:prstGeom prst="flowChartPredefinedProcess">
            <a:avLst/>
          </a:prstGeom>
          <a:solidFill>
            <a:srgbClr val="00B050">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6" name="Freeform 115"/>
          <p:cNvSpPr/>
          <p:nvPr/>
        </p:nvSpPr>
        <p:spPr bwMode="auto">
          <a:xfrm>
            <a:off x="1132114" y="1621971"/>
            <a:ext cx="3004457" cy="2351315"/>
          </a:xfrm>
          <a:custGeom>
            <a:avLst/>
            <a:gdLst>
              <a:gd name="connsiteX0" fmla="*/ 0 w 3004457"/>
              <a:gd name="connsiteY0" fmla="*/ 2351315 h 2351315"/>
              <a:gd name="connsiteX1" fmla="*/ 1055915 w 3004457"/>
              <a:gd name="connsiteY1" fmla="*/ 1251858 h 2351315"/>
              <a:gd name="connsiteX2" fmla="*/ 1382486 w 3004457"/>
              <a:gd name="connsiteY2" fmla="*/ 566058 h 2351315"/>
              <a:gd name="connsiteX3" fmla="*/ 3004457 w 3004457"/>
              <a:gd name="connsiteY3" fmla="*/ 0 h 2351315"/>
            </a:gdLst>
            <a:ahLst/>
            <a:cxnLst>
              <a:cxn ang="0">
                <a:pos x="connsiteX0" y="connsiteY0"/>
              </a:cxn>
              <a:cxn ang="0">
                <a:pos x="connsiteX1" y="connsiteY1"/>
              </a:cxn>
              <a:cxn ang="0">
                <a:pos x="connsiteX2" y="connsiteY2"/>
              </a:cxn>
              <a:cxn ang="0">
                <a:pos x="connsiteX3" y="connsiteY3"/>
              </a:cxn>
            </a:cxnLst>
            <a:rect l="l" t="t" r="r" b="b"/>
            <a:pathLst>
              <a:path w="3004457" h="2351315">
                <a:moveTo>
                  <a:pt x="0" y="2351315"/>
                </a:moveTo>
                <a:cubicBezTo>
                  <a:pt x="412750" y="1950358"/>
                  <a:pt x="825501" y="1549401"/>
                  <a:pt x="1055915" y="1251858"/>
                </a:cubicBezTo>
                <a:cubicBezTo>
                  <a:pt x="1286329" y="954315"/>
                  <a:pt x="1057729" y="774701"/>
                  <a:pt x="1382486" y="566058"/>
                </a:cubicBezTo>
                <a:cubicBezTo>
                  <a:pt x="1707243" y="357415"/>
                  <a:pt x="2355850" y="178707"/>
                  <a:pt x="3004457" y="0"/>
                </a:cubicBezTo>
              </a:path>
            </a:pathLst>
          </a:custGeom>
          <a:noFill/>
          <a:ln w="508000" cap="flat" cmpd="sng" algn="ctr">
            <a:solidFill>
              <a:srgbClr val="7030A0">
                <a:alpha val="62000"/>
              </a:srgbClr>
            </a:solidFill>
            <a:prstDash val="solid"/>
            <a:round/>
            <a:headEnd type="none" w="med" len="med"/>
            <a:tailEnd type="triangle" w="med" len="med"/>
          </a:ln>
          <a:effectLst/>
        </p:spPr>
        <p:txBody>
          <a:bodyPr vert="horz" wrap="none" lIns="91440" tIns="45720" rIns="91440" bIns="45720" rtlCol="0" anchor="t" compatLnSpc="1"/>
          <a:lstStyle/>
          <a:p>
            <a:pPr marL="0" marR="0" indent="0" algn="ctr" defTabSz="914400" rtl="0" eaLnBrk="1" fontAlgn="base" latinLnBrk="0" hangingPunct="1">
              <a:lnSpc>
                <a:spcPct val="100000"/>
              </a:lnSpc>
              <a:spcBef>
                <a:spcPct val="0"/>
              </a:spcBef>
              <a:spcAft>
                <a:spcPct val="0"/>
              </a:spcAft>
              <a:buNone/>
              <a:tabLst/>
            </a:pPr>
            <a:endParaRPr kumimoji="0" lang="en-US" sz="3000" b="0" i="0" u="none" strike="noStrike" baseline="0" dirty="0">
              <a:solidFill>
                <a:schemeClr val="tx1">
                  <a:alpha val="100000"/>
                </a:schemeClr>
              </a:solidFill>
              <a:effectLst/>
              <a:latin typeface="Calibri"/>
              <a:cs typeface="Times New Roman"/>
            </a:endParaRPr>
          </a:p>
        </p:txBody>
      </p:sp>
      <p:sp>
        <p:nvSpPr>
          <p:cNvPr id="117" name="Freeform 116"/>
          <p:cNvSpPr/>
          <p:nvPr/>
        </p:nvSpPr>
        <p:spPr bwMode="auto">
          <a:xfrm>
            <a:off x="2558143" y="2960914"/>
            <a:ext cx="762000" cy="1121229"/>
          </a:xfrm>
          <a:custGeom>
            <a:avLst/>
            <a:gdLst>
              <a:gd name="connsiteX0" fmla="*/ 762000 w 762000"/>
              <a:gd name="connsiteY0" fmla="*/ 1121229 h 1121229"/>
              <a:gd name="connsiteX1" fmla="*/ 598714 w 762000"/>
              <a:gd name="connsiteY1" fmla="*/ 402772 h 1121229"/>
              <a:gd name="connsiteX2" fmla="*/ 0 w 762000"/>
              <a:gd name="connsiteY2" fmla="*/ 0 h 1121229"/>
            </a:gdLst>
            <a:ahLst/>
            <a:cxnLst>
              <a:cxn ang="0">
                <a:pos x="connsiteX0" y="connsiteY0"/>
              </a:cxn>
              <a:cxn ang="0">
                <a:pos x="connsiteX1" y="connsiteY1"/>
              </a:cxn>
              <a:cxn ang="0">
                <a:pos x="connsiteX2" y="connsiteY2"/>
              </a:cxn>
            </a:cxnLst>
            <a:rect l="l" t="t" r="r" b="b"/>
            <a:pathLst>
              <a:path w="762000" h="1121229">
                <a:moveTo>
                  <a:pt x="762000" y="1121229"/>
                </a:moveTo>
                <a:cubicBezTo>
                  <a:pt x="743857" y="855436"/>
                  <a:pt x="725714" y="589644"/>
                  <a:pt x="598714" y="402772"/>
                </a:cubicBezTo>
                <a:cubicBezTo>
                  <a:pt x="471714" y="215900"/>
                  <a:pt x="235857" y="107950"/>
                  <a:pt x="0" y="0"/>
                </a:cubicBezTo>
              </a:path>
            </a:pathLst>
          </a:custGeom>
          <a:noFill/>
          <a:ln w="127000" cap="flat" cmpd="sng" algn="ctr">
            <a:solidFill>
              <a:srgbClr val="00B050">
                <a:alpha val="61000"/>
              </a:srgbClr>
            </a:solidFill>
            <a:prstDash val="solid"/>
            <a:round/>
            <a:headEnd type="none" w="med" len="med"/>
            <a:tailEnd type="triangle" w="med" len="med"/>
          </a:ln>
          <a:effectLst/>
        </p:spPr>
        <p:txBody>
          <a:bodyPr vert="horz" wrap="none" lIns="91440" tIns="45720" rIns="91440" bIns="45720" rtlCol="0" anchor="t" compatLnSpc="1"/>
          <a:lstStyle/>
          <a:p>
            <a:pPr marL="0" marR="0" indent="0" algn="ctr" defTabSz="914400" rtl="0" eaLnBrk="1" fontAlgn="base" latinLnBrk="0" hangingPunct="1">
              <a:lnSpc>
                <a:spcPct val="100000"/>
              </a:lnSpc>
              <a:spcBef>
                <a:spcPct val="0"/>
              </a:spcBef>
              <a:spcAft>
                <a:spcPct val="0"/>
              </a:spcAft>
              <a:buNone/>
              <a:tabLst/>
            </a:pPr>
            <a:endParaRPr kumimoji="0" lang="en-US" sz="3000" b="0" i="0" u="none" strike="noStrike" baseline="0" dirty="0">
              <a:solidFill>
                <a:schemeClr val="tx1">
                  <a:alpha val="100000"/>
                </a:schemeClr>
              </a:solidFill>
              <a:effectLst/>
              <a:latin typeface="Calibri"/>
              <a:cs typeface="Times New Roman"/>
            </a:endParaRPr>
          </a:p>
        </p:txBody>
      </p:sp>
      <p:sp>
        <p:nvSpPr>
          <p:cNvPr id="118" name="TextBox 117"/>
          <p:cNvSpPr txBox="1"/>
          <p:nvPr/>
        </p:nvSpPr>
        <p:spPr>
          <a:xfrm>
            <a:off x="3820886" y="2862942"/>
            <a:ext cx="1371600" cy="707886"/>
          </a:xfrm>
          <a:prstGeom prst="rect">
            <a:avLst/>
          </a:prstGeom>
          <a:noFill/>
        </p:spPr>
        <p:txBody>
          <a:bodyPr wrap="square" rtlCol="0">
            <a:spAutoFit/>
          </a:bodyPr>
          <a:lstStyle/>
          <a:p>
            <a:r>
              <a:rPr lang="en-US" sz="2000" dirty="0" smtClean="0">
                <a:solidFill>
                  <a:srgbClr val="FF0000"/>
                </a:solidFill>
              </a:rPr>
              <a:t>Collateral damage</a:t>
            </a:r>
            <a:endParaRPr lang="en-US" sz="2000" dirty="0">
              <a:solidFill>
                <a:srgbClr val="FF0000"/>
              </a:solidFill>
            </a:endParaRPr>
          </a:p>
        </p:txBody>
      </p:sp>
      <p:cxnSp>
        <p:nvCxnSpPr>
          <p:cNvPr id="120" name="Straight Arrow Connector 119"/>
          <p:cNvCxnSpPr>
            <a:stCxn id="118" idx="1"/>
          </p:cNvCxnSpPr>
          <p:nvPr/>
        </p:nvCxnSpPr>
        <p:spPr bwMode="auto">
          <a:xfrm rot="10800000" flipV="1">
            <a:off x="3243944" y="3216884"/>
            <a:ext cx="576943" cy="7060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4" name="Slide Number Placeholder 3"/>
          <p:cNvSpPr>
            <a:spLocks noGrp="1"/>
          </p:cNvSpPr>
          <p:nvPr>
            <p:ph type="sldNum" sz="quarter" idx="12"/>
          </p:nvPr>
        </p:nvSpPr>
        <p:spPr/>
        <p:txBody>
          <a:bodyPr/>
          <a:lstStyle/>
          <a:p>
            <a:fld id="{7E36F65A-AA6A-2742-B31A-5123DCD351C6}" type="slidenum">
              <a:rPr lang="en-US" smtClean="0"/>
              <a:t>42</a:t>
            </a:fld>
            <a:endParaRPr lang="en-US"/>
          </a:p>
        </p:txBody>
      </p:sp>
    </p:spTree>
    <p:extLst>
      <p:ext uri="{BB962C8B-B14F-4D97-AF65-F5344CB8AC3E}">
        <p14:creationId xmlns:p14="http://schemas.microsoft.com/office/powerpoint/2010/main" val="1346951219"/>
      </p:ext>
    </p:extLst>
  </p:cSld>
  <p:clrMapOvr>
    <a:masterClrMapping/>
  </p:clrMapOvr>
  <p:transition xmlns:p14="http://schemas.microsoft.com/office/powerpoint/2010/main" advTm="2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14400"/>
            <a:ext cx="6810254" cy="2744949"/>
          </a:xfrm>
          <a:prstGeom prst="rect">
            <a:avLst/>
          </a:prstGeom>
          <a:noFill/>
          <a:ln w="9525">
            <a:noFill/>
            <a:miter lim="800000"/>
            <a:headEnd/>
            <a:tailEnd/>
          </a:ln>
          <a:effectLst/>
        </p:spPr>
      </p:pic>
      <p:sp>
        <p:nvSpPr>
          <p:cNvPr id="3" name="Title 2"/>
          <p:cNvSpPr>
            <a:spLocks noGrp="1"/>
          </p:cNvSpPr>
          <p:nvPr>
            <p:ph type="title"/>
          </p:nvPr>
        </p:nvSpPr>
        <p:spPr>
          <a:xfrm>
            <a:off x="457200" y="-76200"/>
            <a:ext cx="8229600" cy="1143000"/>
          </a:xfrm>
        </p:spPr>
        <p:txBody>
          <a:bodyPr>
            <a:normAutofit/>
          </a:bodyPr>
          <a:lstStyle/>
          <a:p>
            <a:r>
              <a:rPr lang="en-US" dirty="0" smtClean="0"/>
              <a:t>Flow Characteristics</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1587" y="3962400"/>
            <a:ext cx="7389813" cy="2667000"/>
          </a:xfrm>
          <a:prstGeom prst="rect">
            <a:avLst/>
          </a:prstGeom>
          <a:noFill/>
          <a:ln w="9525">
            <a:noFill/>
            <a:miter lim="800000"/>
            <a:headEnd/>
            <a:tailEnd/>
          </a:ln>
          <a:effectLst/>
        </p:spPr>
      </p:pic>
      <p:sp>
        <p:nvSpPr>
          <p:cNvPr id="7" name="TextBox 6"/>
          <p:cNvSpPr txBox="1"/>
          <p:nvPr/>
        </p:nvSpPr>
        <p:spPr>
          <a:xfrm>
            <a:off x="6553200" y="4343400"/>
            <a:ext cx="2363301" cy="1200329"/>
          </a:xfrm>
          <a:prstGeom prst="rect">
            <a:avLst/>
          </a:prstGeom>
          <a:noFill/>
        </p:spPr>
        <p:txBody>
          <a:bodyPr wrap="square" rtlCol="0">
            <a:spAutoFit/>
          </a:bodyPr>
          <a:lstStyle/>
          <a:p>
            <a:pPr algn="l" fontAlgn="auto">
              <a:spcBef>
                <a:spcPts val="0"/>
              </a:spcBef>
              <a:spcAft>
                <a:spcPts val="0"/>
              </a:spcAft>
            </a:pPr>
            <a:r>
              <a:rPr lang="en-US" sz="2400" dirty="0" smtClean="0">
                <a:solidFill>
                  <a:srgbClr val="FF0000"/>
                </a:solidFill>
                <a:latin typeface="Calibri"/>
                <a:cs typeface="Times New Roman"/>
              </a:rPr>
              <a:t>Median of 10 concurrent flows per server</a:t>
            </a:r>
          </a:p>
        </p:txBody>
      </p:sp>
      <p:sp>
        <p:nvSpPr>
          <p:cNvPr id="9" name="TextBox 8"/>
          <p:cNvSpPr txBox="1"/>
          <p:nvPr/>
        </p:nvSpPr>
        <p:spPr>
          <a:xfrm>
            <a:off x="6248400" y="1533939"/>
            <a:ext cx="2895600" cy="1938992"/>
          </a:xfrm>
          <a:prstGeom prst="rect">
            <a:avLst/>
          </a:prstGeom>
          <a:noFill/>
        </p:spPr>
        <p:txBody>
          <a:bodyPr wrap="square" rtlCol="0">
            <a:spAutoFit/>
          </a:bodyPr>
          <a:lstStyle/>
          <a:p>
            <a:pPr algn="l" fontAlgn="auto">
              <a:spcBef>
                <a:spcPts val="0"/>
              </a:spcBef>
              <a:spcAft>
                <a:spcPts val="0"/>
              </a:spcAft>
            </a:pPr>
            <a:r>
              <a:rPr lang="en-US" sz="2400" dirty="0" smtClean="0">
                <a:solidFill>
                  <a:srgbClr val="FF0000"/>
                </a:solidFill>
                <a:latin typeface="Calibri"/>
                <a:cs typeface="Times New Roman"/>
              </a:rPr>
              <a:t>Most of the flows: various mice</a:t>
            </a:r>
          </a:p>
          <a:p>
            <a:pPr algn="l" fontAlgn="auto">
              <a:spcBef>
                <a:spcPts val="0"/>
              </a:spcBef>
              <a:spcAft>
                <a:spcPts val="0"/>
              </a:spcAft>
            </a:pPr>
            <a:endParaRPr lang="en-US" sz="2400" dirty="0">
              <a:solidFill>
                <a:srgbClr val="000000"/>
              </a:solidFill>
              <a:latin typeface="Calibri"/>
              <a:cs typeface="Times New Roman"/>
            </a:endParaRPr>
          </a:p>
          <a:p>
            <a:pPr algn="l" fontAlgn="auto">
              <a:spcBef>
                <a:spcPts val="0"/>
              </a:spcBef>
              <a:spcAft>
                <a:spcPts val="0"/>
              </a:spcAft>
            </a:pPr>
            <a:r>
              <a:rPr lang="en-US" sz="2400" dirty="0" smtClean="0">
                <a:solidFill>
                  <a:srgbClr val="000000"/>
                </a:solidFill>
                <a:latin typeface="Calibri"/>
                <a:cs typeface="Times New Roman"/>
              </a:rPr>
              <a:t>Most of the bytes: within 100MB flows</a:t>
            </a:r>
          </a:p>
        </p:txBody>
      </p:sp>
      <p:sp>
        <p:nvSpPr>
          <p:cNvPr id="10" name="TextBox 9"/>
          <p:cNvSpPr txBox="1"/>
          <p:nvPr/>
        </p:nvSpPr>
        <p:spPr>
          <a:xfrm>
            <a:off x="381000" y="762000"/>
            <a:ext cx="4112151" cy="523220"/>
          </a:xfrm>
          <a:prstGeom prst="rect">
            <a:avLst/>
          </a:prstGeom>
          <a:noFill/>
        </p:spPr>
        <p:txBody>
          <a:bodyPr wrap="none" rtlCol="0">
            <a:spAutoFit/>
          </a:bodyPr>
          <a:lstStyle/>
          <a:p>
            <a:pPr algn="l" fontAlgn="auto">
              <a:spcBef>
                <a:spcPts val="0"/>
              </a:spcBef>
              <a:spcAft>
                <a:spcPts val="0"/>
              </a:spcAft>
            </a:pPr>
            <a:r>
              <a:rPr lang="en-US" sz="2800" dirty="0" smtClean="0">
                <a:solidFill>
                  <a:srgbClr val="000000"/>
                </a:solidFill>
                <a:latin typeface="Calibri"/>
                <a:cs typeface="Times New Roman"/>
              </a:rPr>
              <a:t>DC traffic != Internet traffic</a:t>
            </a:r>
            <a:endParaRPr lang="en-US" sz="2800" dirty="0">
              <a:solidFill>
                <a:srgbClr val="000000"/>
              </a:solidFill>
              <a:latin typeface="Calibri"/>
              <a:cs typeface="Times New Roman"/>
            </a:endParaRPr>
          </a:p>
        </p:txBody>
      </p:sp>
      <p:sp>
        <p:nvSpPr>
          <p:cNvPr id="2" name="Slide Number Placeholder 1"/>
          <p:cNvSpPr>
            <a:spLocks noGrp="1"/>
          </p:cNvSpPr>
          <p:nvPr>
            <p:ph type="sldNum" sz="quarter" idx="12"/>
          </p:nvPr>
        </p:nvSpPr>
        <p:spPr/>
        <p:txBody>
          <a:bodyPr/>
          <a:lstStyle/>
          <a:p>
            <a:fld id="{7E36F65A-AA6A-2742-B31A-5123DCD351C6}" type="slidenum">
              <a:rPr lang="en-US" smtClean="0"/>
              <a:t>43</a:t>
            </a:fld>
            <a:endParaRPr lang="en-US"/>
          </a:p>
        </p:txBody>
      </p:sp>
    </p:spTree>
    <p:extLst>
      <p:ext uri="{BB962C8B-B14F-4D97-AF65-F5344CB8AC3E}">
        <p14:creationId xmlns:p14="http://schemas.microsoft.com/office/powerpoint/2010/main" val="40644891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Network Needs Greater Bisection BW, </a:t>
            </a:r>
            <a:br>
              <a:rPr lang="en-US" sz="2400" dirty="0" smtClean="0"/>
            </a:br>
            <a:r>
              <a:rPr lang="en-US" sz="2400" dirty="0" smtClean="0"/>
              <a:t>and Requires Traffic Engineering to Use What It Has</a:t>
            </a:r>
            <a:endParaRPr lang="en-US" sz="2400" dirty="0"/>
          </a:p>
        </p:txBody>
      </p:sp>
      <p:sp>
        <p:nvSpPr>
          <p:cNvPr id="3" name="Content Placeholder 2"/>
          <p:cNvSpPr>
            <a:spLocks noGrp="1"/>
          </p:cNvSpPr>
          <p:nvPr>
            <p:ph idx="1"/>
          </p:nvPr>
        </p:nvSpPr>
        <p:spPr>
          <a:xfrm>
            <a:off x="342900" y="4965405"/>
            <a:ext cx="8458200" cy="1459208"/>
          </a:xfrm>
        </p:spPr>
        <p:txBody>
          <a:bodyPr/>
          <a:lstStyle/>
          <a:p>
            <a:r>
              <a:rPr lang="en-US" sz="2000" dirty="0" smtClean="0"/>
              <a:t>Data centers run two kinds of applications:</a:t>
            </a:r>
          </a:p>
          <a:p>
            <a:pPr lvl="1"/>
            <a:r>
              <a:rPr lang="en-US" sz="2000" dirty="0" smtClean="0"/>
              <a:t>Outward facing (serving web pages to users)</a:t>
            </a:r>
          </a:p>
          <a:p>
            <a:pPr lvl="1"/>
            <a:r>
              <a:rPr lang="en-US" sz="2000" dirty="0" smtClean="0"/>
              <a:t>Internal computation (computing search index – think HPC)</a:t>
            </a:r>
            <a:endParaRPr lang="en-US" sz="2000" dirty="0"/>
          </a:p>
        </p:txBody>
      </p:sp>
      <p:sp>
        <p:nvSpPr>
          <p:cNvPr id="5" name="Cloud"/>
          <p:cNvSpPr>
            <a:spLocks noChangeAspect="1" noEditPoints="1" noChangeArrowheads="1"/>
          </p:cNvSpPr>
          <p:nvPr/>
        </p:nvSpPr>
        <p:spPr bwMode="auto">
          <a:xfrm>
            <a:off x="3210149" y="1106311"/>
            <a:ext cx="2697018" cy="47270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algn="ctr"/>
            <a:r>
              <a:rPr lang="en-US" sz="2000" dirty="0" smtClean="0"/>
              <a:t>Internet</a:t>
            </a:r>
            <a:endParaRPr lang="en-US" sz="2000" dirty="0"/>
          </a:p>
        </p:txBody>
      </p:sp>
      <p:sp>
        <p:nvSpPr>
          <p:cNvPr id="6" name="Oval 7"/>
          <p:cNvSpPr>
            <a:spLocks noChangeArrowheads="1"/>
          </p:cNvSpPr>
          <p:nvPr/>
        </p:nvSpPr>
        <p:spPr bwMode="auto">
          <a:xfrm>
            <a:off x="3298416" y="1460837"/>
            <a:ext cx="319485" cy="212962"/>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C</a:t>
            </a:r>
            <a:r>
              <a:rPr lang="en-US" sz="1400" dirty="0" smtClean="0">
                <a:latin typeface="Verdana" pitchFamily="-38" charset="0"/>
              </a:rPr>
              <a:t>R</a:t>
            </a:r>
            <a:endParaRPr lang="en-US" sz="1800" dirty="0">
              <a:latin typeface="Verdana" pitchFamily="-38" charset="0"/>
            </a:endParaRPr>
          </a:p>
        </p:txBody>
      </p:sp>
      <p:sp>
        <p:nvSpPr>
          <p:cNvPr id="7" name="Oval 8"/>
          <p:cNvSpPr>
            <a:spLocks noChangeArrowheads="1"/>
          </p:cNvSpPr>
          <p:nvPr/>
        </p:nvSpPr>
        <p:spPr bwMode="auto">
          <a:xfrm>
            <a:off x="4899350" y="1460837"/>
            <a:ext cx="319485" cy="212962"/>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C</a:t>
            </a:r>
            <a:r>
              <a:rPr lang="en-US" sz="1400" dirty="0" smtClean="0">
                <a:latin typeface="Verdana" pitchFamily="-38" charset="0"/>
              </a:rPr>
              <a:t>R</a:t>
            </a:r>
            <a:endParaRPr lang="en-US" sz="1800" dirty="0">
              <a:latin typeface="Verdana" pitchFamily="-38" charset="0"/>
            </a:endParaRPr>
          </a:p>
        </p:txBody>
      </p:sp>
      <p:cxnSp>
        <p:nvCxnSpPr>
          <p:cNvPr id="8" name="AutoShape 13"/>
          <p:cNvCxnSpPr>
            <a:cxnSpLocks noChangeShapeType="1"/>
            <a:stCxn id="6" idx="4"/>
            <a:endCxn id="69" idx="0"/>
          </p:cNvCxnSpPr>
          <p:nvPr/>
        </p:nvCxnSpPr>
        <p:spPr bwMode="auto">
          <a:xfrm rot="5400000">
            <a:off x="2415268" y="1103608"/>
            <a:ext cx="472701" cy="1613083"/>
          </a:xfrm>
          <a:prstGeom prst="straightConnector1">
            <a:avLst/>
          </a:prstGeom>
          <a:noFill/>
          <a:ln w="9525">
            <a:solidFill>
              <a:schemeClr val="tx1"/>
            </a:solidFill>
            <a:round/>
            <a:headEnd/>
            <a:tailEnd/>
          </a:ln>
        </p:spPr>
      </p:cxnSp>
      <p:cxnSp>
        <p:nvCxnSpPr>
          <p:cNvPr id="9" name="AutoShape 14"/>
          <p:cNvCxnSpPr>
            <a:cxnSpLocks noChangeShapeType="1"/>
            <a:stCxn id="69" idx="0"/>
            <a:endCxn id="7" idx="4"/>
          </p:cNvCxnSpPr>
          <p:nvPr/>
        </p:nvCxnSpPr>
        <p:spPr bwMode="auto">
          <a:xfrm rot="5400000" flipH="1" flipV="1">
            <a:off x="3215734" y="303142"/>
            <a:ext cx="472701" cy="3214017"/>
          </a:xfrm>
          <a:prstGeom prst="straightConnector1">
            <a:avLst/>
          </a:prstGeom>
          <a:noFill/>
          <a:ln w="9525">
            <a:solidFill>
              <a:schemeClr val="tx1"/>
            </a:solidFill>
            <a:round/>
            <a:headEnd/>
            <a:tailEnd/>
          </a:ln>
        </p:spPr>
      </p:cxnSp>
      <p:cxnSp>
        <p:nvCxnSpPr>
          <p:cNvPr id="10" name="AutoShape 15"/>
          <p:cNvCxnSpPr>
            <a:cxnSpLocks noChangeShapeType="1"/>
            <a:stCxn id="7" idx="4"/>
            <a:endCxn id="70" idx="0"/>
          </p:cNvCxnSpPr>
          <p:nvPr/>
        </p:nvCxnSpPr>
        <p:spPr bwMode="auto">
          <a:xfrm rot="5400000">
            <a:off x="3721293" y="808699"/>
            <a:ext cx="472701" cy="2202901"/>
          </a:xfrm>
          <a:prstGeom prst="straightConnector1">
            <a:avLst/>
          </a:prstGeom>
          <a:noFill/>
          <a:ln w="9525">
            <a:solidFill>
              <a:schemeClr val="tx1"/>
            </a:solidFill>
            <a:round/>
            <a:headEnd/>
            <a:tailEnd/>
          </a:ln>
        </p:spPr>
      </p:cxnSp>
      <p:cxnSp>
        <p:nvCxnSpPr>
          <p:cNvPr id="11" name="AutoShape 16"/>
          <p:cNvCxnSpPr>
            <a:cxnSpLocks noChangeShapeType="1"/>
            <a:stCxn id="7" idx="4"/>
            <a:endCxn id="22" idx="0"/>
          </p:cNvCxnSpPr>
          <p:nvPr/>
        </p:nvCxnSpPr>
        <p:spPr bwMode="auto">
          <a:xfrm rot="16200000" flipH="1">
            <a:off x="5390099" y="1342792"/>
            <a:ext cx="486877" cy="1148889"/>
          </a:xfrm>
          <a:prstGeom prst="straightConnector1">
            <a:avLst/>
          </a:prstGeom>
          <a:noFill/>
          <a:ln w="9525">
            <a:solidFill>
              <a:schemeClr val="tx1"/>
            </a:solidFill>
            <a:round/>
            <a:headEnd/>
            <a:tailEnd/>
          </a:ln>
        </p:spPr>
      </p:cxnSp>
      <p:cxnSp>
        <p:nvCxnSpPr>
          <p:cNvPr id="12" name="AutoShape 17"/>
          <p:cNvCxnSpPr>
            <a:cxnSpLocks noChangeShapeType="1"/>
            <a:stCxn id="7" idx="4"/>
            <a:endCxn id="23" idx="0"/>
          </p:cNvCxnSpPr>
          <p:nvPr/>
        </p:nvCxnSpPr>
        <p:spPr bwMode="auto">
          <a:xfrm rot="16200000" flipH="1">
            <a:off x="5895657" y="837234"/>
            <a:ext cx="486877" cy="2160005"/>
          </a:xfrm>
          <a:prstGeom prst="straightConnector1">
            <a:avLst/>
          </a:prstGeom>
          <a:noFill/>
          <a:ln w="9525">
            <a:solidFill>
              <a:schemeClr val="tx1"/>
            </a:solidFill>
            <a:round/>
            <a:headEnd/>
            <a:tailEnd/>
          </a:ln>
        </p:spPr>
      </p:cxnSp>
      <p:cxnSp>
        <p:nvCxnSpPr>
          <p:cNvPr id="13" name="AutoShape 18"/>
          <p:cNvCxnSpPr>
            <a:cxnSpLocks noChangeShapeType="1"/>
            <a:stCxn id="6" idx="4"/>
            <a:endCxn id="23" idx="0"/>
          </p:cNvCxnSpPr>
          <p:nvPr/>
        </p:nvCxnSpPr>
        <p:spPr bwMode="auto">
          <a:xfrm rot="16200000" flipH="1">
            <a:off x="5095190" y="36767"/>
            <a:ext cx="486877" cy="3760939"/>
          </a:xfrm>
          <a:prstGeom prst="straightConnector1">
            <a:avLst/>
          </a:prstGeom>
          <a:noFill/>
          <a:ln w="9525">
            <a:solidFill>
              <a:schemeClr val="tx1"/>
            </a:solidFill>
            <a:round/>
            <a:headEnd/>
            <a:tailEnd/>
          </a:ln>
        </p:spPr>
      </p:cxnSp>
      <p:cxnSp>
        <p:nvCxnSpPr>
          <p:cNvPr id="14" name="AutoShape 19"/>
          <p:cNvCxnSpPr>
            <a:cxnSpLocks noChangeShapeType="1"/>
            <a:stCxn id="6" idx="4"/>
            <a:endCxn id="70" idx="0"/>
          </p:cNvCxnSpPr>
          <p:nvPr/>
        </p:nvCxnSpPr>
        <p:spPr bwMode="auto">
          <a:xfrm rot="5400000">
            <a:off x="2920826" y="1609166"/>
            <a:ext cx="472701" cy="601967"/>
          </a:xfrm>
          <a:prstGeom prst="straightConnector1">
            <a:avLst/>
          </a:prstGeom>
          <a:noFill/>
          <a:ln w="9525">
            <a:solidFill>
              <a:schemeClr val="tx1"/>
            </a:solidFill>
            <a:round/>
            <a:headEnd/>
            <a:tailEnd/>
          </a:ln>
        </p:spPr>
      </p:cxnSp>
      <p:cxnSp>
        <p:nvCxnSpPr>
          <p:cNvPr id="15" name="AutoShape 20"/>
          <p:cNvCxnSpPr>
            <a:cxnSpLocks noChangeShapeType="1"/>
            <a:stCxn id="6" idx="4"/>
            <a:endCxn id="22" idx="0"/>
          </p:cNvCxnSpPr>
          <p:nvPr/>
        </p:nvCxnSpPr>
        <p:spPr bwMode="auto">
          <a:xfrm rot="16200000" flipH="1">
            <a:off x="4589632" y="542325"/>
            <a:ext cx="486877" cy="2749823"/>
          </a:xfrm>
          <a:prstGeom prst="straightConnector1">
            <a:avLst/>
          </a:prstGeom>
          <a:noFill/>
          <a:ln w="9525">
            <a:solidFill>
              <a:schemeClr val="tx1"/>
            </a:solidFill>
            <a:round/>
            <a:headEnd/>
            <a:tailEnd/>
          </a:ln>
        </p:spPr>
      </p:cxnSp>
      <p:sp>
        <p:nvSpPr>
          <p:cNvPr id="16" name="Rectangle 21"/>
          <p:cNvSpPr>
            <a:spLocks noChangeArrowheads="1"/>
          </p:cNvSpPr>
          <p:nvPr/>
        </p:nvSpPr>
        <p:spPr bwMode="auto">
          <a:xfrm>
            <a:off x="4342661" y="1981082"/>
            <a:ext cx="456407" cy="284359"/>
          </a:xfrm>
          <a:prstGeom prst="rect">
            <a:avLst/>
          </a:prstGeom>
          <a:noFill/>
          <a:ln w="9525">
            <a:noFill/>
            <a:miter lim="800000"/>
            <a:headEnd/>
            <a:tailEnd/>
          </a:ln>
        </p:spPr>
        <p:txBody>
          <a:bodyPr wrap="none">
            <a:spAutoFit/>
          </a:bodyPr>
          <a:lstStyle/>
          <a:p>
            <a:r>
              <a:rPr lang="en-US" sz="1800" dirty="0"/>
              <a:t>…</a:t>
            </a:r>
          </a:p>
        </p:txBody>
      </p:sp>
      <p:cxnSp>
        <p:nvCxnSpPr>
          <p:cNvPr id="17" name="Straight Connector 57"/>
          <p:cNvCxnSpPr>
            <a:cxnSpLocks noChangeShapeType="1"/>
          </p:cNvCxnSpPr>
          <p:nvPr/>
        </p:nvCxnSpPr>
        <p:spPr bwMode="auto">
          <a:xfrm>
            <a:off x="84260" y="1518694"/>
            <a:ext cx="8655703" cy="1762"/>
          </a:xfrm>
          <a:prstGeom prst="line">
            <a:avLst/>
          </a:prstGeom>
          <a:noFill/>
          <a:ln w="9525" algn="ctr">
            <a:solidFill>
              <a:schemeClr val="tx1"/>
            </a:solidFill>
            <a:prstDash val="sysDot"/>
            <a:round/>
            <a:headEnd/>
            <a:tailEnd/>
          </a:ln>
        </p:spPr>
      </p:cxnSp>
      <p:sp>
        <p:nvSpPr>
          <p:cNvPr id="69" name="Oval 9"/>
          <p:cNvSpPr>
            <a:spLocks noChangeArrowheads="1"/>
          </p:cNvSpPr>
          <p:nvPr/>
        </p:nvSpPr>
        <p:spPr bwMode="auto">
          <a:xfrm>
            <a:off x="1685333" y="2146500"/>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70" name="Oval 10"/>
          <p:cNvSpPr>
            <a:spLocks noChangeArrowheads="1"/>
          </p:cNvSpPr>
          <p:nvPr/>
        </p:nvSpPr>
        <p:spPr bwMode="auto">
          <a:xfrm>
            <a:off x="2696449" y="2146500"/>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71" name="Rectangle 25"/>
          <p:cNvSpPr>
            <a:spLocks noChangeArrowheads="1"/>
          </p:cNvSpPr>
          <p:nvPr/>
        </p:nvSpPr>
        <p:spPr bwMode="auto">
          <a:xfrm>
            <a:off x="2696449" y="2760765"/>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72" name="Rectangle 26"/>
          <p:cNvSpPr>
            <a:spLocks noChangeArrowheads="1"/>
          </p:cNvSpPr>
          <p:nvPr/>
        </p:nvSpPr>
        <p:spPr bwMode="auto">
          <a:xfrm>
            <a:off x="1685333" y="2760765"/>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73" name="AutoShape 40"/>
          <p:cNvSpPr>
            <a:spLocks noChangeArrowheads="1"/>
          </p:cNvSpPr>
          <p:nvPr/>
        </p:nvSpPr>
        <p:spPr bwMode="auto">
          <a:xfrm>
            <a:off x="805872" y="2701677"/>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sp>
        <p:nvSpPr>
          <p:cNvPr id="74" name="AutoShape 42"/>
          <p:cNvSpPr>
            <a:spLocks noChangeArrowheads="1"/>
          </p:cNvSpPr>
          <p:nvPr/>
        </p:nvSpPr>
        <p:spPr bwMode="auto">
          <a:xfrm>
            <a:off x="3417922" y="2701677"/>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cxnSp>
        <p:nvCxnSpPr>
          <p:cNvPr id="75" name="AutoShape 55"/>
          <p:cNvCxnSpPr>
            <a:cxnSpLocks noChangeShapeType="1"/>
            <a:stCxn id="72" idx="1"/>
            <a:endCxn id="73" idx="3"/>
          </p:cNvCxnSpPr>
          <p:nvPr/>
        </p:nvCxnSpPr>
        <p:spPr bwMode="auto">
          <a:xfrm rot="10800000">
            <a:off x="1311430" y="2849397"/>
            <a:ext cx="373903" cy="17850"/>
          </a:xfrm>
          <a:prstGeom prst="straightConnector1">
            <a:avLst/>
          </a:prstGeom>
          <a:noFill/>
          <a:ln w="9525">
            <a:solidFill>
              <a:schemeClr val="tx1"/>
            </a:solidFill>
            <a:round/>
            <a:headEnd/>
            <a:tailEnd/>
          </a:ln>
        </p:spPr>
      </p:cxnSp>
      <p:cxnSp>
        <p:nvCxnSpPr>
          <p:cNvPr id="76" name="AutoShape 57"/>
          <p:cNvCxnSpPr>
            <a:cxnSpLocks noChangeShapeType="1"/>
            <a:stCxn id="74" idx="1"/>
          </p:cNvCxnSpPr>
          <p:nvPr/>
        </p:nvCxnSpPr>
        <p:spPr bwMode="auto">
          <a:xfrm rot="10800000" flipV="1">
            <a:off x="3015935" y="2849395"/>
            <a:ext cx="401988" cy="17850"/>
          </a:xfrm>
          <a:prstGeom prst="straightConnector1">
            <a:avLst/>
          </a:prstGeom>
          <a:noFill/>
          <a:ln w="9525">
            <a:solidFill>
              <a:schemeClr val="tx1"/>
            </a:solidFill>
            <a:round/>
            <a:headEnd/>
            <a:tailEnd/>
          </a:ln>
        </p:spPr>
      </p:cxnSp>
      <p:cxnSp>
        <p:nvCxnSpPr>
          <p:cNvPr id="77" name="AutoShape 59"/>
          <p:cNvCxnSpPr>
            <a:cxnSpLocks noChangeShapeType="1"/>
            <a:stCxn id="72" idx="0"/>
            <a:endCxn id="69" idx="4"/>
          </p:cNvCxnSpPr>
          <p:nvPr/>
        </p:nvCxnSpPr>
        <p:spPr bwMode="auto">
          <a:xfrm flipV="1">
            <a:off x="1845075" y="2359461"/>
            <a:ext cx="0" cy="401303"/>
          </a:xfrm>
          <a:prstGeom prst="straightConnector1">
            <a:avLst/>
          </a:prstGeom>
          <a:noFill/>
          <a:ln w="9525">
            <a:solidFill>
              <a:schemeClr val="tx1"/>
            </a:solidFill>
            <a:round/>
            <a:headEnd/>
            <a:tailEnd/>
          </a:ln>
        </p:spPr>
      </p:cxnSp>
      <p:cxnSp>
        <p:nvCxnSpPr>
          <p:cNvPr id="78" name="AutoShape 60"/>
          <p:cNvCxnSpPr>
            <a:cxnSpLocks noChangeShapeType="1"/>
            <a:endCxn id="69" idx="4"/>
          </p:cNvCxnSpPr>
          <p:nvPr/>
        </p:nvCxnSpPr>
        <p:spPr bwMode="auto">
          <a:xfrm flipH="1" flipV="1">
            <a:off x="1845075" y="2359461"/>
            <a:ext cx="1011116" cy="401303"/>
          </a:xfrm>
          <a:prstGeom prst="straightConnector1">
            <a:avLst/>
          </a:prstGeom>
          <a:noFill/>
          <a:ln w="9525">
            <a:solidFill>
              <a:schemeClr val="tx1"/>
            </a:solidFill>
            <a:round/>
            <a:headEnd/>
            <a:tailEnd/>
          </a:ln>
        </p:spPr>
      </p:cxnSp>
      <p:cxnSp>
        <p:nvCxnSpPr>
          <p:cNvPr id="79" name="AutoShape 61"/>
          <p:cNvCxnSpPr>
            <a:cxnSpLocks noChangeShapeType="1"/>
            <a:endCxn id="70" idx="4"/>
          </p:cNvCxnSpPr>
          <p:nvPr/>
        </p:nvCxnSpPr>
        <p:spPr bwMode="auto">
          <a:xfrm flipV="1">
            <a:off x="2856191" y="2359461"/>
            <a:ext cx="0" cy="401303"/>
          </a:xfrm>
          <a:prstGeom prst="straightConnector1">
            <a:avLst/>
          </a:prstGeom>
          <a:noFill/>
          <a:ln w="9525">
            <a:solidFill>
              <a:schemeClr val="tx1"/>
            </a:solidFill>
            <a:round/>
            <a:headEnd/>
            <a:tailEnd/>
          </a:ln>
        </p:spPr>
      </p:cxnSp>
      <p:cxnSp>
        <p:nvCxnSpPr>
          <p:cNvPr id="80" name="AutoShape 62"/>
          <p:cNvCxnSpPr>
            <a:cxnSpLocks noChangeShapeType="1"/>
            <a:stCxn id="72" idx="0"/>
            <a:endCxn id="70" idx="4"/>
          </p:cNvCxnSpPr>
          <p:nvPr/>
        </p:nvCxnSpPr>
        <p:spPr bwMode="auto">
          <a:xfrm flipV="1">
            <a:off x="1845075" y="2359461"/>
            <a:ext cx="1011116" cy="401303"/>
          </a:xfrm>
          <a:prstGeom prst="straightConnector1">
            <a:avLst/>
          </a:prstGeom>
          <a:noFill/>
          <a:ln w="9525">
            <a:solidFill>
              <a:schemeClr val="tx1"/>
            </a:solidFill>
            <a:round/>
            <a:headEnd/>
            <a:tailEnd/>
          </a:ln>
        </p:spPr>
      </p:cxnSp>
      <p:cxnSp>
        <p:nvCxnSpPr>
          <p:cNvPr id="81" name="AutoShape 63"/>
          <p:cNvCxnSpPr>
            <a:cxnSpLocks noChangeShapeType="1"/>
            <a:stCxn id="72" idx="3"/>
          </p:cNvCxnSpPr>
          <p:nvPr/>
        </p:nvCxnSpPr>
        <p:spPr bwMode="auto">
          <a:xfrm>
            <a:off x="2004818" y="2867861"/>
            <a:ext cx="691632" cy="0"/>
          </a:xfrm>
          <a:prstGeom prst="straightConnector1">
            <a:avLst/>
          </a:prstGeom>
          <a:noFill/>
          <a:ln w="9525">
            <a:solidFill>
              <a:schemeClr val="tx1"/>
            </a:solidFill>
            <a:round/>
            <a:headEnd/>
            <a:tailEnd/>
          </a:ln>
        </p:spPr>
      </p:cxnSp>
      <p:cxnSp>
        <p:nvCxnSpPr>
          <p:cNvPr id="82" name="AutoShape 64"/>
          <p:cNvCxnSpPr>
            <a:cxnSpLocks noChangeShapeType="1"/>
          </p:cNvCxnSpPr>
          <p:nvPr/>
        </p:nvCxnSpPr>
        <p:spPr bwMode="auto">
          <a:xfrm rot="5400000" flipH="1" flipV="1">
            <a:off x="1622484" y="2236109"/>
            <a:ext cx="496089" cy="1971326"/>
          </a:xfrm>
          <a:prstGeom prst="straightConnector1">
            <a:avLst/>
          </a:prstGeom>
          <a:noFill/>
          <a:ln w="9525">
            <a:solidFill>
              <a:schemeClr val="tx1"/>
            </a:solidFill>
            <a:round/>
            <a:headEnd/>
            <a:tailEnd/>
          </a:ln>
        </p:spPr>
      </p:cxnSp>
      <p:cxnSp>
        <p:nvCxnSpPr>
          <p:cNvPr id="83" name="AutoShape 65"/>
          <p:cNvCxnSpPr>
            <a:cxnSpLocks noChangeShapeType="1"/>
            <a:endCxn id="72" idx="2"/>
          </p:cNvCxnSpPr>
          <p:nvPr/>
        </p:nvCxnSpPr>
        <p:spPr bwMode="auto">
          <a:xfrm rot="5400000" flipH="1" flipV="1">
            <a:off x="1116926" y="2741667"/>
            <a:ext cx="496089" cy="960210"/>
          </a:xfrm>
          <a:prstGeom prst="straightConnector1">
            <a:avLst/>
          </a:prstGeom>
          <a:noFill/>
          <a:ln w="9525">
            <a:solidFill>
              <a:schemeClr val="tx1"/>
            </a:solidFill>
            <a:round/>
            <a:headEnd/>
            <a:tailEnd/>
          </a:ln>
        </p:spPr>
      </p:cxnSp>
      <p:cxnSp>
        <p:nvCxnSpPr>
          <p:cNvPr id="84" name="AutoShape 66"/>
          <p:cNvCxnSpPr>
            <a:cxnSpLocks noChangeShapeType="1"/>
            <a:endCxn id="72" idx="2"/>
          </p:cNvCxnSpPr>
          <p:nvPr/>
        </p:nvCxnSpPr>
        <p:spPr bwMode="auto">
          <a:xfrm rot="16200000" flipV="1">
            <a:off x="1620639" y="3198165"/>
            <a:ext cx="499783" cy="50906"/>
          </a:xfrm>
          <a:prstGeom prst="straightConnector1">
            <a:avLst/>
          </a:prstGeom>
          <a:noFill/>
          <a:ln w="9525">
            <a:solidFill>
              <a:schemeClr val="tx1"/>
            </a:solidFill>
            <a:round/>
            <a:headEnd/>
            <a:tailEnd/>
          </a:ln>
        </p:spPr>
      </p:cxnSp>
      <p:cxnSp>
        <p:nvCxnSpPr>
          <p:cNvPr id="85" name="AutoShape 67"/>
          <p:cNvCxnSpPr>
            <a:cxnSpLocks noChangeShapeType="1"/>
          </p:cNvCxnSpPr>
          <p:nvPr/>
        </p:nvCxnSpPr>
        <p:spPr bwMode="auto">
          <a:xfrm rot="5400000" flipH="1" flipV="1">
            <a:off x="2126196" y="2743514"/>
            <a:ext cx="499783" cy="960210"/>
          </a:xfrm>
          <a:prstGeom prst="straightConnector1">
            <a:avLst/>
          </a:prstGeom>
          <a:noFill/>
          <a:ln w="9525">
            <a:solidFill>
              <a:schemeClr val="tx1"/>
            </a:solidFill>
            <a:round/>
            <a:headEnd/>
            <a:tailEnd/>
          </a:ln>
        </p:spPr>
      </p:cxnSp>
      <p:sp>
        <p:nvSpPr>
          <p:cNvPr id="104" name="Rectangle 38"/>
          <p:cNvSpPr>
            <a:spLocks noChangeArrowheads="1"/>
          </p:cNvSpPr>
          <p:nvPr/>
        </p:nvSpPr>
        <p:spPr bwMode="auto">
          <a:xfrm>
            <a:off x="1736242" y="3473500"/>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105" name="Rectangle 39"/>
          <p:cNvSpPr>
            <a:spLocks noChangeArrowheads="1"/>
          </p:cNvSpPr>
          <p:nvPr/>
        </p:nvSpPr>
        <p:spPr bwMode="auto">
          <a:xfrm>
            <a:off x="725125" y="3469807"/>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cxnSp>
        <p:nvCxnSpPr>
          <p:cNvPr id="106" name="AutoShape 69"/>
          <p:cNvCxnSpPr>
            <a:cxnSpLocks noChangeShapeType="1"/>
            <a:stCxn id="110" idx="3"/>
            <a:endCxn id="104" idx="2"/>
          </p:cNvCxnSpPr>
          <p:nvPr/>
        </p:nvCxnSpPr>
        <p:spPr bwMode="auto">
          <a:xfrm rot="5400000" flipH="1" flipV="1">
            <a:off x="1174381" y="3399405"/>
            <a:ext cx="434548" cy="1008660"/>
          </a:xfrm>
          <a:prstGeom prst="straightConnector1">
            <a:avLst/>
          </a:prstGeom>
          <a:noFill/>
          <a:ln w="9525">
            <a:solidFill>
              <a:schemeClr val="tx1"/>
            </a:solidFill>
            <a:round/>
            <a:headEnd/>
            <a:tailEnd/>
          </a:ln>
        </p:spPr>
      </p:cxnSp>
      <p:cxnSp>
        <p:nvCxnSpPr>
          <p:cNvPr id="107" name="AutoShape 70"/>
          <p:cNvCxnSpPr>
            <a:cxnSpLocks noChangeShapeType="1"/>
            <a:stCxn id="110" idx="3"/>
            <a:endCxn id="105" idx="2"/>
          </p:cNvCxnSpPr>
          <p:nvPr/>
        </p:nvCxnSpPr>
        <p:spPr bwMode="auto">
          <a:xfrm rot="16200000" flipV="1">
            <a:off x="666977" y="3900661"/>
            <a:ext cx="438240" cy="2457"/>
          </a:xfrm>
          <a:prstGeom prst="straightConnector1">
            <a:avLst/>
          </a:prstGeom>
          <a:noFill/>
          <a:ln w="9525">
            <a:solidFill>
              <a:schemeClr val="tx1"/>
            </a:solidFill>
            <a:round/>
            <a:headEnd/>
            <a:tailEnd/>
          </a:ln>
        </p:spPr>
      </p:cxnSp>
      <p:cxnSp>
        <p:nvCxnSpPr>
          <p:cNvPr id="108" name="AutoShape 71"/>
          <p:cNvCxnSpPr>
            <a:cxnSpLocks noChangeShapeType="1"/>
            <a:stCxn id="111" idx="3"/>
            <a:endCxn id="105" idx="2"/>
          </p:cNvCxnSpPr>
          <p:nvPr/>
        </p:nvCxnSpPr>
        <p:spPr bwMode="auto">
          <a:xfrm rot="16200000" flipV="1">
            <a:off x="1172535" y="3395102"/>
            <a:ext cx="438240" cy="1013574"/>
          </a:xfrm>
          <a:prstGeom prst="straightConnector1">
            <a:avLst/>
          </a:prstGeom>
          <a:noFill/>
          <a:ln w="9525">
            <a:solidFill>
              <a:schemeClr val="tx1"/>
            </a:solidFill>
            <a:round/>
            <a:headEnd/>
            <a:tailEnd/>
          </a:ln>
        </p:spPr>
      </p:cxnSp>
      <p:cxnSp>
        <p:nvCxnSpPr>
          <p:cNvPr id="109" name="AutoShape 72"/>
          <p:cNvCxnSpPr>
            <a:cxnSpLocks noChangeShapeType="1"/>
            <a:stCxn id="111" idx="3"/>
            <a:endCxn id="104" idx="2"/>
          </p:cNvCxnSpPr>
          <p:nvPr/>
        </p:nvCxnSpPr>
        <p:spPr bwMode="auto">
          <a:xfrm rot="16200000" flipV="1">
            <a:off x="1679940" y="3902507"/>
            <a:ext cx="434548" cy="2457"/>
          </a:xfrm>
          <a:prstGeom prst="straightConnector1">
            <a:avLst/>
          </a:prstGeom>
          <a:noFill/>
          <a:ln w="9525">
            <a:solidFill>
              <a:schemeClr val="tx1"/>
            </a:solidFill>
            <a:round/>
            <a:headEnd/>
            <a:tailEnd/>
          </a:ln>
        </p:spPr>
      </p:cxnSp>
      <p:sp>
        <p:nvSpPr>
          <p:cNvPr id="110" name="AutoShape 80"/>
          <p:cNvSpPr>
            <a:spLocks noChangeArrowheads="1"/>
          </p:cNvSpPr>
          <p:nvPr/>
        </p:nvSpPr>
        <p:spPr bwMode="auto">
          <a:xfrm rot="16171351">
            <a:off x="653784" y="4188831"/>
            <a:ext cx="472700" cy="337039"/>
          </a:xfrm>
          <a:prstGeom prst="flowChartPredefinedProcess">
            <a:avLst/>
          </a:prstGeom>
          <a:solidFill>
            <a:srgbClr val="002060">
              <a:alpha val="85097"/>
            </a:srgbClr>
          </a:solidFill>
          <a:ln w="9525">
            <a:solidFill>
              <a:schemeClr val="tx1"/>
            </a:solidFill>
            <a:miter lim="800000"/>
            <a:headEnd/>
            <a:tailEnd/>
          </a:ln>
        </p:spPr>
        <p:txBody>
          <a:bodyPr vert="eaVert" wrap="none" anchor="ctr"/>
          <a:lstStyle/>
          <a:p>
            <a:pPr algn="ctr"/>
            <a:r>
              <a:rPr lang="en-US" sz="1400" dirty="0">
                <a:latin typeface="Verdana" pitchFamily="-38" charset="0"/>
              </a:rPr>
              <a:t>A</a:t>
            </a:r>
          </a:p>
        </p:txBody>
      </p:sp>
      <p:sp>
        <p:nvSpPr>
          <p:cNvPr id="111" name="AutoShape 82"/>
          <p:cNvSpPr>
            <a:spLocks noChangeArrowheads="1"/>
          </p:cNvSpPr>
          <p:nvPr/>
        </p:nvSpPr>
        <p:spPr bwMode="auto">
          <a:xfrm rot="16171351">
            <a:off x="1664901" y="4188831"/>
            <a:ext cx="472700" cy="337039"/>
          </a:xfrm>
          <a:prstGeom prst="flowChartPredefinedProcess">
            <a:avLst/>
          </a:prstGeom>
          <a:solidFill>
            <a:schemeClr val="accent1">
              <a:lumMod val="60000"/>
              <a:lumOff val="40000"/>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2" name="AutoShape 82"/>
          <p:cNvSpPr>
            <a:spLocks noChangeArrowheads="1"/>
          </p:cNvSpPr>
          <p:nvPr/>
        </p:nvSpPr>
        <p:spPr bwMode="auto">
          <a:xfrm rot="16171351">
            <a:off x="1042777" y="4188831"/>
            <a:ext cx="472700" cy="337039"/>
          </a:xfrm>
          <a:prstGeom prst="flowChartPredefinedProcess">
            <a:avLst/>
          </a:prstGeom>
          <a:solidFill>
            <a:srgbClr val="A50021">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13" name="Rectangle 21"/>
          <p:cNvSpPr>
            <a:spLocks noChangeArrowheads="1"/>
          </p:cNvSpPr>
          <p:nvPr/>
        </p:nvSpPr>
        <p:spPr bwMode="auto">
          <a:xfrm>
            <a:off x="1409735" y="4203476"/>
            <a:ext cx="456407" cy="284358"/>
          </a:xfrm>
          <a:prstGeom prst="rect">
            <a:avLst/>
          </a:prstGeom>
          <a:noFill/>
          <a:ln w="9525">
            <a:noFill/>
            <a:miter lim="800000"/>
            <a:headEnd/>
            <a:tailEnd/>
          </a:ln>
        </p:spPr>
        <p:txBody>
          <a:bodyPr wrap="none">
            <a:spAutoFit/>
          </a:bodyPr>
          <a:lstStyle/>
          <a:p>
            <a:r>
              <a:rPr lang="en-US" sz="1800" dirty="0"/>
              <a:t>…</a:t>
            </a:r>
          </a:p>
        </p:txBody>
      </p:sp>
      <p:cxnSp>
        <p:nvCxnSpPr>
          <p:cNvPr id="114" name="AutoShape 69"/>
          <p:cNvCxnSpPr>
            <a:cxnSpLocks noChangeShapeType="1"/>
            <a:endCxn id="104" idx="2"/>
          </p:cNvCxnSpPr>
          <p:nvPr/>
        </p:nvCxnSpPr>
        <p:spPr bwMode="auto">
          <a:xfrm flipV="1">
            <a:off x="1276325" y="3686461"/>
            <a:ext cx="619660" cy="419776"/>
          </a:xfrm>
          <a:prstGeom prst="straightConnector1">
            <a:avLst/>
          </a:prstGeom>
          <a:noFill/>
          <a:ln w="9525">
            <a:solidFill>
              <a:schemeClr val="tx1"/>
            </a:solidFill>
            <a:round/>
            <a:headEnd/>
            <a:tailEnd/>
          </a:ln>
        </p:spPr>
      </p:cxnSp>
      <p:cxnSp>
        <p:nvCxnSpPr>
          <p:cNvPr id="115" name="AutoShape 69"/>
          <p:cNvCxnSpPr>
            <a:cxnSpLocks noChangeShapeType="1"/>
          </p:cNvCxnSpPr>
          <p:nvPr/>
        </p:nvCxnSpPr>
        <p:spPr bwMode="auto">
          <a:xfrm rot="16200000" flipV="1">
            <a:off x="873791" y="3682767"/>
            <a:ext cx="413611" cy="391457"/>
          </a:xfrm>
          <a:prstGeom prst="straightConnector1">
            <a:avLst/>
          </a:prstGeom>
          <a:noFill/>
          <a:ln w="9525">
            <a:solidFill>
              <a:schemeClr val="tx1"/>
            </a:solidFill>
            <a:round/>
            <a:headEnd/>
            <a:tailEnd/>
          </a:ln>
        </p:spPr>
      </p:cxnSp>
      <p:sp>
        <p:nvSpPr>
          <p:cNvPr id="92" name="Rectangle 38"/>
          <p:cNvSpPr>
            <a:spLocks noChangeArrowheads="1"/>
          </p:cNvSpPr>
          <p:nvPr/>
        </p:nvSpPr>
        <p:spPr bwMode="auto">
          <a:xfrm>
            <a:off x="3589961" y="3472269"/>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93" name="Rectangle 39"/>
          <p:cNvSpPr>
            <a:spLocks noChangeArrowheads="1"/>
          </p:cNvSpPr>
          <p:nvPr/>
        </p:nvSpPr>
        <p:spPr bwMode="auto">
          <a:xfrm>
            <a:off x="2578844" y="3468576"/>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dirty="0">
                <a:latin typeface="Verdana" pitchFamily="-38" charset="0"/>
              </a:rPr>
              <a:t>S</a:t>
            </a:r>
          </a:p>
        </p:txBody>
      </p:sp>
      <p:cxnSp>
        <p:nvCxnSpPr>
          <p:cNvPr id="94" name="AutoShape 69"/>
          <p:cNvCxnSpPr>
            <a:cxnSpLocks noChangeShapeType="1"/>
            <a:stCxn id="98" idx="3"/>
            <a:endCxn id="92" idx="2"/>
          </p:cNvCxnSpPr>
          <p:nvPr/>
        </p:nvCxnSpPr>
        <p:spPr bwMode="auto">
          <a:xfrm rot="5400000" flipH="1" flipV="1">
            <a:off x="3028100" y="3398174"/>
            <a:ext cx="434548" cy="1008660"/>
          </a:xfrm>
          <a:prstGeom prst="straightConnector1">
            <a:avLst/>
          </a:prstGeom>
          <a:noFill/>
          <a:ln w="9525">
            <a:solidFill>
              <a:schemeClr val="tx1"/>
            </a:solidFill>
            <a:round/>
            <a:headEnd/>
            <a:tailEnd/>
          </a:ln>
        </p:spPr>
      </p:cxnSp>
      <p:cxnSp>
        <p:nvCxnSpPr>
          <p:cNvPr id="95" name="AutoShape 70"/>
          <p:cNvCxnSpPr>
            <a:cxnSpLocks noChangeShapeType="1"/>
            <a:stCxn id="98" idx="3"/>
            <a:endCxn id="93" idx="2"/>
          </p:cNvCxnSpPr>
          <p:nvPr/>
        </p:nvCxnSpPr>
        <p:spPr bwMode="auto">
          <a:xfrm rot="16200000" flipV="1">
            <a:off x="2520696" y="3899430"/>
            <a:ext cx="438240" cy="2457"/>
          </a:xfrm>
          <a:prstGeom prst="straightConnector1">
            <a:avLst/>
          </a:prstGeom>
          <a:noFill/>
          <a:ln w="9525">
            <a:solidFill>
              <a:schemeClr val="tx1"/>
            </a:solidFill>
            <a:round/>
            <a:headEnd/>
            <a:tailEnd/>
          </a:ln>
        </p:spPr>
      </p:cxnSp>
      <p:cxnSp>
        <p:nvCxnSpPr>
          <p:cNvPr id="96" name="AutoShape 71"/>
          <p:cNvCxnSpPr>
            <a:cxnSpLocks noChangeShapeType="1"/>
            <a:stCxn id="99" idx="3"/>
            <a:endCxn id="93" idx="2"/>
          </p:cNvCxnSpPr>
          <p:nvPr/>
        </p:nvCxnSpPr>
        <p:spPr bwMode="auto">
          <a:xfrm rot="16200000" flipV="1">
            <a:off x="3026254" y="3393871"/>
            <a:ext cx="438240" cy="1013574"/>
          </a:xfrm>
          <a:prstGeom prst="straightConnector1">
            <a:avLst/>
          </a:prstGeom>
          <a:noFill/>
          <a:ln w="9525">
            <a:solidFill>
              <a:schemeClr val="tx1"/>
            </a:solidFill>
            <a:round/>
            <a:headEnd/>
            <a:tailEnd/>
          </a:ln>
        </p:spPr>
      </p:cxnSp>
      <p:cxnSp>
        <p:nvCxnSpPr>
          <p:cNvPr id="97" name="AutoShape 72"/>
          <p:cNvCxnSpPr>
            <a:cxnSpLocks noChangeShapeType="1"/>
            <a:stCxn id="99" idx="3"/>
            <a:endCxn id="92" idx="2"/>
          </p:cNvCxnSpPr>
          <p:nvPr/>
        </p:nvCxnSpPr>
        <p:spPr bwMode="auto">
          <a:xfrm rot="16200000" flipV="1">
            <a:off x="3533659" y="3901276"/>
            <a:ext cx="434548" cy="2457"/>
          </a:xfrm>
          <a:prstGeom prst="straightConnector1">
            <a:avLst/>
          </a:prstGeom>
          <a:noFill/>
          <a:ln w="9525">
            <a:solidFill>
              <a:schemeClr val="tx1"/>
            </a:solidFill>
            <a:round/>
            <a:headEnd/>
            <a:tailEnd/>
          </a:ln>
        </p:spPr>
      </p:cxnSp>
      <p:sp>
        <p:nvSpPr>
          <p:cNvPr id="98" name="AutoShape 80"/>
          <p:cNvSpPr>
            <a:spLocks noChangeArrowheads="1"/>
          </p:cNvSpPr>
          <p:nvPr/>
        </p:nvSpPr>
        <p:spPr bwMode="auto">
          <a:xfrm rot="16171351">
            <a:off x="2507503" y="4187600"/>
            <a:ext cx="472700" cy="337039"/>
          </a:xfrm>
          <a:prstGeom prst="flowChartPredefinedProcess">
            <a:avLst/>
          </a:prstGeom>
          <a:solidFill>
            <a:srgbClr val="FFFF00">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99" name="AutoShape 82"/>
          <p:cNvSpPr>
            <a:spLocks noChangeArrowheads="1"/>
          </p:cNvSpPr>
          <p:nvPr/>
        </p:nvSpPr>
        <p:spPr bwMode="auto">
          <a:xfrm rot="16171351">
            <a:off x="3518620" y="4187600"/>
            <a:ext cx="472700" cy="337039"/>
          </a:xfrm>
          <a:prstGeom prst="flowChartPredefinedProcess">
            <a:avLst/>
          </a:prstGeom>
          <a:solidFill>
            <a:srgbClr val="002060">
              <a:alpha val="85097"/>
            </a:srgbClr>
          </a:solidFill>
          <a:ln w="9525">
            <a:solidFill>
              <a:schemeClr val="tx1"/>
            </a:solidFill>
            <a:miter lim="800000"/>
            <a:headEnd/>
            <a:tailEnd/>
          </a:ln>
        </p:spPr>
        <p:txBody>
          <a:bodyPr vert="eaVert" wrap="none" anchor="ctr"/>
          <a:lstStyle/>
          <a:p>
            <a:pPr algn="ctr"/>
            <a:r>
              <a:rPr lang="en-US" sz="1400" dirty="0">
                <a:latin typeface="Verdana" pitchFamily="-38" charset="0"/>
              </a:rPr>
              <a:t>A</a:t>
            </a:r>
          </a:p>
        </p:txBody>
      </p:sp>
      <p:sp>
        <p:nvSpPr>
          <p:cNvPr id="100" name="AutoShape 82"/>
          <p:cNvSpPr>
            <a:spLocks noChangeArrowheads="1"/>
          </p:cNvSpPr>
          <p:nvPr/>
        </p:nvSpPr>
        <p:spPr bwMode="auto">
          <a:xfrm rot="16171351">
            <a:off x="2896496" y="4187600"/>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101" name="Rectangle 21"/>
          <p:cNvSpPr>
            <a:spLocks noChangeArrowheads="1"/>
          </p:cNvSpPr>
          <p:nvPr/>
        </p:nvSpPr>
        <p:spPr bwMode="auto">
          <a:xfrm>
            <a:off x="3263454" y="4202245"/>
            <a:ext cx="456407" cy="284358"/>
          </a:xfrm>
          <a:prstGeom prst="rect">
            <a:avLst/>
          </a:prstGeom>
          <a:noFill/>
          <a:ln w="9525">
            <a:noFill/>
            <a:miter lim="800000"/>
            <a:headEnd/>
            <a:tailEnd/>
          </a:ln>
        </p:spPr>
        <p:txBody>
          <a:bodyPr wrap="none">
            <a:spAutoFit/>
          </a:bodyPr>
          <a:lstStyle/>
          <a:p>
            <a:r>
              <a:rPr lang="en-US" sz="1800" dirty="0"/>
              <a:t>…</a:t>
            </a:r>
          </a:p>
        </p:txBody>
      </p:sp>
      <p:cxnSp>
        <p:nvCxnSpPr>
          <p:cNvPr id="102" name="AutoShape 69"/>
          <p:cNvCxnSpPr>
            <a:cxnSpLocks noChangeShapeType="1"/>
            <a:endCxn id="92" idx="2"/>
          </p:cNvCxnSpPr>
          <p:nvPr/>
        </p:nvCxnSpPr>
        <p:spPr bwMode="auto">
          <a:xfrm flipV="1">
            <a:off x="3130044" y="3685230"/>
            <a:ext cx="619660" cy="419776"/>
          </a:xfrm>
          <a:prstGeom prst="straightConnector1">
            <a:avLst/>
          </a:prstGeom>
          <a:noFill/>
          <a:ln w="9525">
            <a:solidFill>
              <a:schemeClr val="tx1"/>
            </a:solidFill>
            <a:round/>
            <a:headEnd/>
            <a:tailEnd/>
          </a:ln>
        </p:spPr>
      </p:cxnSp>
      <p:cxnSp>
        <p:nvCxnSpPr>
          <p:cNvPr id="103" name="AutoShape 69"/>
          <p:cNvCxnSpPr>
            <a:cxnSpLocks noChangeShapeType="1"/>
          </p:cNvCxnSpPr>
          <p:nvPr/>
        </p:nvCxnSpPr>
        <p:spPr bwMode="auto">
          <a:xfrm rot="16200000" flipV="1">
            <a:off x="2727510" y="3681536"/>
            <a:ext cx="413611" cy="391457"/>
          </a:xfrm>
          <a:prstGeom prst="straightConnector1">
            <a:avLst/>
          </a:prstGeom>
          <a:noFill/>
          <a:ln w="9525">
            <a:solidFill>
              <a:schemeClr val="tx1"/>
            </a:solidFill>
            <a:round/>
            <a:headEnd/>
            <a:tailEnd/>
          </a:ln>
        </p:spPr>
      </p:cxnSp>
      <p:cxnSp>
        <p:nvCxnSpPr>
          <p:cNvPr id="88" name="AutoShape 64"/>
          <p:cNvCxnSpPr>
            <a:cxnSpLocks noChangeShapeType="1"/>
          </p:cNvCxnSpPr>
          <p:nvPr/>
        </p:nvCxnSpPr>
        <p:spPr bwMode="auto">
          <a:xfrm rot="16200000" flipV="1">
            <a:off x="2554607" y="2232414"/>
            <a:ext cx="496089" cy="1971326"/>
          </a:xfrm>
          <a:prstGeom prst="straightConnector1">
            <a:avLst/>
          </a:prstGeom>
          <a:noFill/>
          <a:ln w="9525">
            <a:solidFill>
              <a:schemeClr val="tx1"/>
            </a:solidFill>
            <a:round/>
            <a:headEnd/>
            <a:tailEnd/>
          </a:ln>
        </p:spPr>
      </p:cxnSp>
      <p:cxnSp>
        <p:nvCxnSpPr>
          <p:cNvPr id="89" name="AutoShape 65"/>
          <p:cNvCxnSpPr>
            <a:cxnSpLocks noChangeShapeType="1"/>
          </p:cNvCxnSpPr>
          <p:nvPr/>
        </p:nvCxnSpPr>
        <p:spPr bwMode="auto">
          <a:xfrm rot="16200000" flipV="1">
            <a:off x="2049049" y="2737972"/>
            <a:ext cx="496089" cy="960210"/>
          </a:xfrm>
          <a:prstGeom prst="straightConnector1">
            <a:avLst/>
          </a:prstGeom>
          <a:noFill/>
          <a:ln w="9525">
            <a:solidFill>
              <a:schemeClr val="tx1"/>
            </a:solidFill>
            <a:round/>
            <a:headEnd/>
            <a:tailEnd/>
          </a:ln>
        </p:spPr>
      </p:cxnSp>
      <p:cxnSp>
        <p:nvCxnSpPr>
          <p:cNvPr id="90" name="AutoShape 66"/>
          <p:cNvCxnSpPr>
            <a:cxnSpLocks noChangeShapeType="1"/>
          </p:cNvCxnSpPr>
          <p:nvPr/>
        </p:nvCxnSpPr>
        <p:spPr bwMode="auto">
          <a:xfrm rot="5400000" flipH="1" flipV="1">
            <a:off x="2552762" y="3194470"/>
            <a:ext cx="499783" cy="50906"/>
          </a:xfrm>
          <a:prstGeom prst="straightConnector1">
            <a:avLst/>
          </a:prstGeom>
          <a:noFill/>
          <a:ln w="9525">
            <a:solidFill>
              <a:schemeClr val="tx1"/>
            </a:solidFill>
            <a:round/>
            <a:headEnd/>
            <a:tailEnd/>
          </a:ln>
        </p:spPr>
      </p:cxnSp>
      <p:cxnSp>
        <p:nvCxnSpPr>
          <p:cNvPr id="91" name="AutoShape 67"/>
          <p:cNvCxnSpPr>
            <a:cxnSpLocks noChangeShapeType="1"/>
          </p:cNvCxnSpPr>
          <p:nvPr/>
        </p:nvCxnSpPr>
        <p:spPr bwMode="auto">
          <a:xfrm rot="16200000" flipV="1">
            <a:off x="3058319" y="2739819"/>
            <a:ext cx="499783" cy="960210"/>
          </a:xfrm>
          <a:prstGeom prst="straightConnector1">
            <a:avLst/>
          </a:prstGeom>
          <a:noFill/>
          <a:ln w="9525">
            <a:solidFill>
              <a:schemeClr val="tx1"/>
            </a:solidFill>
            <a:round/>
            <a:headEnd/>
            <a:tailEnd/>
          </a:ln>
        </p:spPr>
      </p:cxnSp>
      <p:sp>
        <p:nvSpPr>
          <p:cNvPr id="19" name="Rectangle 21"/>
          <p:cNvSpPr>
            <a:spLocks noChangeArrowheads="1"/>
          </p:cNvSpPr>
          <p:nvPr/>
        </p:nvSpPr>
        <p:spPr bwMode="auto">
          <a:xfrm>
            <a:off x="4342661" y="3410728"/>
            <a:ext cx="456407" cy="284359"/>
          </a:xfrm>
          <a:prstGeom prst="rect">
            <a:avLst/>
          </a:prstGeom>
          <a:noFill/>
          <a:ln w="9525">
            <a:noFill/>
            <a:miter lim="800000"/>
            <a:headEnd/>
            <a:tailEnd/>
          </a:ln>
        </p:spPr>
        <p:txBody>
          <a:bodyPr wrap="none">
            <a:spAutoFit/>
          </a:bodyPr>
          <a:lstStyle/>
          <a:p>
            <a:r>
              <a:rPr lang="en-US" sz="1800" dirty="0"/>
              <a:t>…</a:t>
            </a:r>
          </a:p>
        </p:txBody>
      </p:sp>
      <p:cxnSp>
        <p:nvCxnSpPr>
          <p:cNvPr id="20" name="Straight Connector 57"/>
          <p:cNvCxnSpPr>
            <a:cxnSpLocks noChangeShapeType="1"/>
          </p:cNvCxnSpPr>
          <p:nvPr/>
        </p:nvCxnSpPr>
        <p:spPr bwMode="auto">
          <a:xfrm flipV="1">
            <a:off x="0" y="2509284"/>
            <a:ext cx="8739963" cy="15130"/>
          </a:xfrm>
          <a:prstGeom prst="line">
            <a:avLst/>
          </a:prstGeom>
          <a:noFill/>
          <a:ln w="9525" algn="ctr">
            <a:solidFill>
              <a:schemeClr val="tx1"/>
            </a:solidFill>
            <a:prstDash val="sysDot"/>
            <a:round/>
            <a:headEnd/>
            <a:tailEnd/>
          </a:ln>
        </p:spPr>
      </p:cxnSp>
      <p:sp>
        <p:nvSpPr>
          <p:cNvPr id="22" name="Oval 9"/>
          <p:cNvSpPr>
            <a:spLocks noChangeArrowheads="1"/>
          </p:cNvSpPr>
          <p:nvPr/>
        </p:nvSpPr>
        <p:spPr bwMode="auto">
          <a:xfrm>
            <a:off x="6048239" y="2160676"/>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dirty="0">
                <a:latin typeface="Verdana" pitchFamily="-38" charset="0"/>
              </a:rPr>
              <a:t>AR</a:t>
            </a:r>
            <a:endParaRPr lang="en-US" sz="1800" dirty="0">
              <a:latin typeface="Verdana" pitchFamily="-38" charset="0"/>
            </a:endParaRPr>
          </a:p>
        </p:txBody>
      </p:sp>
      <p:sp>
        <p:nvSpPr>
          <p:cNvPr id="23" name="Oval 10"/>
          <p:cNvSpPr>
            <a:spLocks noChangeArrowheads="1"/>
          </p:cNvSpPr>
          <p:nvPr/>
        </p:nvSpPr>
        <p:spPr bwMode="auto">
          <a:xfrm>
            <a:off x="7059355" y="2160676"/>
            <a:ext cx="319485" cy="212961"/>
          </a:xfrm>
          <a:prstGeom prst="ellipse">
            <a:avLst/>
          </a:prstGeom>
          <a:solidFill>
            <a:srgbClr val="99CCFF"/>
          </a:solidFill>
          <a:ln w="9525">
            <a:solidFill>
              <a:schemeClr val="tx1"/>
            </a:solidFill>
            <a:round/>
            <a:headEnd/>
            <a:tailEnd/>
          </a:ln>
        </p:spPr>
        <p:txBody>
          <a:bodyPr wrap="none" anchor="ctr"/>
          <a:lstStyle/>
          <a:p>
            <a:pPr algn="ctr"/>
            <a:r>
              <a:rPr lang="en-US" sz="1400">
                <a:latin typeface="Verdana" pitchFamily="-38" charset="0"/>
              </a:rPr>
              <a:t>AR</a:t>
            </a:r>
            <a:endParaRPr lang="en-US" sz="1800">
              <a:latin typeface="Verdana" pitchFamily="-38" charset="0"/>
            </a:endParaRPr>
          </a:p>
        </p:txBody>
      </p:sp>
      <p:sp>
        <p:nvSpPr>
          <p:cNvPr id="24" name="Rectangle 25"/>
          <p:cNvSpPr>
            <a:spLocks noChangeArrowheads="1"/>
          </p:cNvSpPr>
          <p:nvPr/>
        </p:nvSpPr>
        <p:spPr bwMode="auto">
          <a:xfrm>
            <a:off x="7059355" y="2774941"/>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25" name="Rectangle 26"/>
          <p:cNvSpPr>
            <a:spLocks noChangeArrowheads="1"/>
          </p:cNvSpPr>
          <p:nvPr/>
        </p:nvSpPr>
        <p:spPr bwMode="auto">
          <a:xfrm>
            <a:off x="6048239" y="2774941"/>
            <a:ext cx="319485" cy="212962"/>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26" name="AutoShape 40"/>
          <p:cNvSpPr>
            <a:spLocks noChangeArrowheads="1"/>
          </p:cNvSpPr>
          <p:nvPr/>
        </p:nvSpPr>
        <p:spPr bwMode="auto">
          <a:xfrm>
            <a:off x="5168778" y="2715853"/>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sp>
        <p:nvSpPr>
          <p:cNvPr id="27" name="AutoShape 42"/>
          <p:cNvSpPr>
            <a:spLocks noChangeArrowheads="1"/>
          </p:cNvSpPr>
          <p:nvPr/>
        </p:nvSpPr>
        <p:spPr bwMode="auto">
          <a:xfrm>
            <a:off x="7780828" y="2715853"/>
            <a:ext cx="505558" cy="295438"/>
          </a:xfrm>
          <a:prstGeom prst="roundRect">
            <a:avLst>
              <a:gd name="adj" fmla="val 16667"/>
            </a:avLst>
          </a:prstGeom>
          <a:solidFill>
            <a:srgbClr val="FF99CC"/>
          </a:solidFill>
          <a:ln w="9525">
            <a:solidFill>
              <a:schemeClr val="tx1"/>
            </a:solidFill>
            <a:round/>
            <a:headEnd/>
            <a:tailEnd/>
          </a:ln>
        </p:spPr>
        <p:txBody>
          <a:bodyPr wrap="none" anchor="ctr"/>
          <a:lstStyle/>
          <a:p>
            <a:pPr algn="ctr"/>
            <a:r>
              <a:rPr lang="en-US" sz="1400">
                <a:latin typeface="Verdana" pitchFamily="-38" charset="0"/>
              </a:rPr>
              <a:t>LB</a:t>
            </a:r>
            <a:endParaRPr lang="en-US"/>
          </a:p>
        </p:txBody>
      </p:sp>
      <p:cxnSp>
        <p:nvCxnSpPr>
          <p:cNvPr id="28" name="AutoShape 55"/>
          <p:cNvCxnSpPr>
            <a:cxnSpLocks noChangeShapeType="1"/>
            <a:stCxn id="25" idx="1"/>
            <a:endCxn id="26" idx="3"/>
          </p:cNvCxnSpPr>
          <p:nvPr/>
        </p:nvCxnSpPr>
        <p:spPr bwMode="auto">
          <a:xfrm rot="10800000">
            <a:off x="5674336" y="2863573"/>
            <a:ext cx="373903" cy="17850"/>
          </a:xfrm>
          <a:prstGeom prst="straightConnector1">
            <a:avLst/>
          </a:prstGeom>
          <a:noFill/>
          <a:ln w="9525">
            <a:solidFill>
              <a:schemeClr val="tx1"/>
            </a:solidFill>
            <a:round/>
            <a:headEnd/>
            <a:tailEnd/>
          </a:ln>
        </p:spPr>
      </p:cxnSp>
      <p:cxnSp>
        <p:nvCxnSpPr>
          <p:cNvPr id="29" name="AutoShape 57"/>
          <p:cNvCxnSpPr>
            <a:cxnSpLocks noChangeShapeType="1"/>
            <a:stCxn id="27" idx="1"/>
            <a:endCxn id="24" idx="3"/>
          </p:cNvCxnSpPr>
          <p:nvPr/>
        </p:nvCxnSpPr>
        <p:spPr bwMode="auto">
          <a:xfrm rot="10800000" flipV="1">
            <a:off x="7378841" y="2863571"/>
            <a:ext cx="401988" cy="17850"/>
          </a:xfrm>
          <a:prstGeom prst="straightConnector1">
            <a:avLst/>
          </a:prstGeom>
          <a:noFill/>
          <a:ln w="9525">
            <a:solidFill>
              <a:schemeClr val="tx1"/>
            </a:solidFill>
            <a:round/>
            <a:headEnd/>
            <a:tailEnd/>
          </a:ln>
        </p:spPr>
      </p:cxnSp>
      <p:cxnSp>
        <p:nvCxnSpPr>
          <p:cNvPr id="30" name="AutoShape 59"/>
          <p:cNvCxnSpPr>
            <a:cxnSpLocks noChangeShapeType="1"/>
            <a:stCxn id="25" idx="0"/>
            <a:endCxn id="22" idx="4"/>
          </p:cNvCxnSpPr>
          <p:nvPr/>
        </p:nvCxnSpPr>
        <p:spPr bwMode="auto">
          <a:xfrm flipV="1">
            <a:off x="6207981" y="2373637"/>
            <a:ext cx="0" cy="401303"/>
          </a:xfrm>
          <a:prstGeom prst="straightConnector1">
            <a:avLst/>
          </a:prstGeom>
          <a:noFill/>
          <a:ln w="9525">
            <a:solidFill>
              <a:schemeClr val="tx1"/>
            </a:solidFill>
            <a:round/>
            <a:headEnd/>
            <a:tailEnd/>
          </a:ln>
        </p:spPr>
      </p:cxnSp>
      <p:cxnSp>
        <p:nvCxnSpPr>
          <p:cNvPr id="31" name="AutoShape 60"/>
          <p:cNvCxnSpPr>
            <a:cxnSpLocks noChangeShapeType="1"/>
            <a:stCxn id="24" idx="0"/>
            <a:endCxn id="22" idx="4"/>
          </p:cNvCxnSpPr>
          <p:nvPr/>
        </p:nvCxnSpPr>
        <p:spPr bwMode="auto">
          <a:xfrm flipH="1" flipV="1">
            <a:off x="6207981" y="2373637"/>
            <a:ext cx="1011116" cy="401303"/>
          </a:xfrm>
          <a:prstGeom prst="straightConnector1">
            <a:avLst/>
          </a:prstGeom>
          <a:noFill/>
          <a:ln w="9525">
            <a:solidFill>
              <a:schemeClr val="tx1"/>
            </a:solidFill>
            <a:round/>
            <a:headEnd/>
            <a:tailEnd/>
          </a:ln>
        </p:spPr>
      </p:cxnSp>
      <p:cxnSp>
        <p:nvCxnSpPr>
          <p:cNvPr id="32" name="AutoShape 61"/>
          <p:cNvCxnSpPr>
            <a:cxnSpLocks noChangeShapeType="1"/>
            <a:stCxn id="24" idx="0"/>
            <a:endCxn id="23" idx="4"/>
          </p:cNvCxnSpPr>
          <p:nvPr/>
        </p:nvCxnSpPr>
        <p:spPr bwMode="auto">
          <a:xfrm flipV="1">
            <a:off x="7219097" y="2373637"/>
            <a:ext cx="0" cy="401303"/>
          </a:xfrm>
          <a:prstGeom prst="straightConnector1">
            <a:avLst/>
          </a:prstGeom>
          <a:noFill/>
          <a:ln w="9525">
            <a:solidFill>
              <a:schemeClr val="tx1"/>
            </a:solidFill>
            <a:round/>
            <a:headEnd/>
            <a:tailEnd/>
          </a:ln>
        </p:spPr>
      </p:cxnSp>
      <p:cxnSp>
        <p:nvCxnSpPr>
          <p:cNvPr id="33" name="AutoShape 62"/>
          <p:cNvCxnSpPr>
            <a:cxnSpLocks noChangeShapeType="1"/>
            <a:stCxn id="25" idx="0"/>
            <a:endCxn id="23" idx="4"/>
          </p:cNvCxnSpPr>
          <p:nvPr/>
        </p:nvCxnSpPr>
        <p:spPr bwMode="auto">
          <a:xfrm flipV="1">
            <a:off x="6207981" y="2373637"/>
            <a:ext cx="1011116" cy="401303"/>
          </a:xfrm>
          <a:prstGeom prst="straightConnector1">
            <a:avLst/>
          </a:prstGeom>
          <a:noFill/>
          <a:ln w="9525">
            <a:solidFill>
              <a:schemeClr val="tx1"/>
            </a:solidFill>
            <a:round/>
            <a:headEnd/>
            <a:tailEnd/>
          </a:ln>
        </p:spPr>
      </p:cxnSp>
      <p:cxnSp>
        <p:nvCxnSpPr>
          <p:cNvPr id="34" name="AutoShape 63"/>
          <p:cNvCxnSpPr>
            <a:cxnSpLocks noChangeShapeType="1"/>
            <a:stCxn id="25" idx="3"/>
            <a:endCxn id="24" idx="1"/>
          </p:cNvCxnSpPr>
          <p:nvPr/>
        </p:nvCxnSpPr>
        <p:spPr bwMode="auto">
          <a:xfrm>
            <a:off x="6367724" y="2882037"/>
            <a:ext cx="691632" cy="0"/>
          </a:xfrm>
          <a:prstGeom prst="straightConnector1">
            <a:avLst/>
          </a:prstGeom>
          <a:noFill/>
          <a:ln w="9525">
            <a:solidFill>
              <a:schemeClr val="tx1"/>
            </a:solidFill>
            <a:round/>
            <a:headEnd/>
            <a:tailEnd/>
          </a:ln>
        </p:spPr>
      </p:cxnSp>
      <p:cxnSp>
        <p:nvCxnSpPr>
          <p:cNvPr id="35" name="AutoShape 64"/>
          <p:cNvCxnSpPr>
            <a:cxnSpLocks noChangeShapeType="1"/>
            <a:endCxn id="24" idx="2"/>
          </p:cNvCxnSpPr>
          <p:nvPr/>
        </p:nvCxnSpPr>
        <p:spPr bwMode="auto">
          <a:xfrm rot="5400000" flipH="1" flipV="1">
            <a:off x="5985390" y="2250285"/>
            <a:ext cx="496089" cy="1971326"/>
          </a:xfrm>
          <a:prstGeom prst="straightConnector1">
            <a:avLst/>
          </a:prstGeom>
          <a:noFill/>
          <a:ln w="9525">
            <a:solidFill>
              <a:schemeClr val="tx1"/>
            </a:solidFill>
            <a:round/>
            <a:headEnd/>
            <a:tailEnd/>
          </a:ln>
        </p:spPr>
      </p:cxnSp>
      <p:cxnSp>
        <p:nvCxnSpPr>
          <p:cNvPr id="36" name="AutoShape 65"/>
          <p:cNvCxnSpPr>
            <a:cxnSpLocks noChangeShapeType="1"/>
            <a:endCxn id="25" idx="2"/>
          </p:cNvCxnSpPr>
          <p:nvPr/>
        </p:nvCxnSpPr>
        <p:spPr bwMode="auto">
          <a:xfrm rot="5400000" flipH="1" flipV="1">
            <a:off x="5479832" y="2755843"/>
            <a:ext cx="496089" cy="960210"/>
          </a:xfrm>
          <a:prstGeom prst="straightConnector1">
            <a:avLst/>
          </a:prstGeom>
          <a:noFill/>
          <a:ln w="9525">
            <a:solidFill>
              <a:schemeClr val="tx1"/>
            </a:solidFill>
            <a:round/>
            <a:headEnd/>
            <a:tailEnd/>
          </a:ln>
        </p:spPr>
      </p:cxnSp>
      <p:cxnSp>
        <p:nvCxnSpPr>
          <p:cNvPr id="37" name="AutoShape 66"/>
          <p:cNvCxnSpPr>
            <a:cxnSpLocks noChangeShapeType="1"/>
            <a:endCxn id="25" idx="2"/>
          </p:cNvCxnSpPr>
          <p:nvPr/>
        </p:nvCxnSpPr>
        <p:spPr bwMode="auto">
          <a:xfrm rot="16200000" flipV="1">
            <a:off x="5983545" y="3212341"/>
            <a:ext cx="499783" cy="50906"/>
          </a:xfrm>
          <a:prstGeom prst="straightConnector1">
            <a:avLst/>
          </a:prstGeom>
          <a:noFill/>
          <a:ln w="9525">
            <a:solidFill>
              <a:schemeClr val="tx1"/>
            </a:solidFill>
            <a:round/>
            <a:headEnd/>
            <a:tailEnd/>
          </a:ln>
        </p:spPr>
      </p:cxnSp>
      <p:cxnSp>
        <p:nvCxnSpPr>
          <p:cNvPr id="38" name="AutoShape 67"/>
          <p:cNvCxnSpPr>
            <a:cxnSpLocks noChangeShapeType="1"/>
            <a:endCxn id="24" idx="2"/>
          </p:cNvCxnSpPr>
          <p:nvPr/>
        </p:nvCxnSpPr>
        <p:spPr bwMode="auto">
          <a:xfrm rot="5400000" flipH="1" flipV="1">
            <a:off x="6489102" y="2757690"/>
            <a:ext cx="499783" cy="960210"/>
          </a:xfrm>
          <a:prstGeom prst="straightConnector1">
            <a:avLst/>
          </a:prstGeom>
          <a:noFill/>
          <a:ln w="9525">
            <a:solidFill>
              <a:schemeClr val="tx1"/>
            </a:solidFill>
            <a:round/>
            <a:headEnd/>
            <a:tailEnd/>
          </a:ln>
        </p:spPr>
      </p:cxnSp>
      <p:sp>
        <p:nvSpPr>
          <p:cNvPr id="57" name="Rectangle 38"/>
          <p:cNvSpPr>
            <a:spLocks noChangeArrowheads="1"/>
          </p:cNvSpPr>
          <p:nvPr/>
        </p:nvSpPr>
        <p:spPr bwMode="auto">
          <a:xfrm>
            <a:off x="6099148" y="3487676"/>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58" name="Rectangle 39"/>
          <p:cNvSpPr>
            <a:spLocks noChangeArrowheads="1"/>
          </p:cNvSpPr>
          <p:nvPr/>
        </p:nvSpPr>
        <p:spPr bwMode="auto">
          <a:xfrm>
            <a:off x="5088031" y="3483983"/>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cxnSp>
        <p:nvCxnSpPr>
          <p:cNvPr id="59" name="AutoShape 69"/>
          <p:cNvCxnSpPr>
            <a:cxnSpLocks noChangeShapeType="1"/>
            <a:stCxn id="63" idx="3"/>
            <a:endCxn id="57" idx="2"/>
          </p:cNvCxnSpPr>
          <p:nvPr/>
        </p:nvCxnSpPr>
        <p:spPr bwMode="auto">
          <a:xfrm rot="5400000" flipH="1" flipV="1">
            <a:off x="5537287" y="3413581"/>
            <a:ext cx="434548" cy="1008660"/>
          </a:xfrm>
          <a:prstGeom prst="straightConnector1">
            <a:avLst/>
          </a:prstGeom>
          <a:noFill/>
          <a:ln w="9525">
            <a:solidFill>
              <a:schemeClr val="tx1"/>
            </a:solidFill>
            <a:round/>
            <a:headEnd/>
            <a:tailEnd/>
          </a:ln>
        </p:spPr>
      </p:cxnSp>
      <p:cxnSp>
        <p:nvCxnSpPr>
          <p:cNvPr id="60" name="AutoShape 70"/>
          <p:cNvCxnSpPr>
            <a:cxnSpLocks noChangeShapeType="1"/>
            <a:stCxn id="63" idx="3"/>
            <a:endCxn id="58" idx="2"/>
          </p:cNvCxnSpPr>
          <p:nvPr/>
        </p:nvCxnSpPr>
        <p:spPr bwMode="auto">
          <a:xfrm rot="16200000" flipV="1">
            <a:off x="5029883" y="3914837"/>
            <a:ext cx="438240" cy="2457"/>
          </a:xfrm>
          <a:prstGeom prst="straightConnector1">
            <a:avLst/>
          </a:prstGeom>
          <a:noFill/>
          <a:ln w="9525">
            <a:solidFill>
              <a:schemeClr val="tx1"/>
            </a:solidFill>
            <a:round/>
            <a:headEnd/>
            <a:tailEnd/>
          </a:ln>
        </p:spPr>
      </p:cxnSp>
      <p:cxnSp>
        <p:nvCxnSpPr>
          <p:cNvPr id="61" name="AutoShape 71"/>
          <p:cNvCxnSpPr>
            <a:cxnSpLocks noChangeShapeType="1"/>
            <a:stCxn id="64" idx="3"/>
            <a:endCxn id="58" idx="2"/>
          </p:cNvCxnSpPr>
          <p:nvPr/>
        </p:nvCxnSpPr>
        <p:spPr bwMode="auto">
          <a:xfrm rot="16200000" flipV="1">
            <a:off x="5535441" y="3409278"/>
            <a:ext cx="438240" cy="1013574"/>
          </a:xfrm>
          <a:prstGeom prst="straightConnector1">
            <a:avLst/>
          </a:prstGeom>
          <a:noFill/>
          <a:ln w="9525">
            <a:solidFill>
              <a:schemeClr val="tx1"/>
            </a:solidFill>
            <a:round/>
            <a:headEnd/>
            <a:tailEnd/>
          </a:ln>
        </p:spPr>
      </p:cxnSp>
      <p:cxnSp>
        <p:nvCxnSpPr>
          <p:cNvPr id="62" name="AutoShape 72"/>
          <p:cNvCxnSpPr>
            <a:cxnSpLocks noChangeShapeType="1"/>
            <a:stCxn id="64" idx="3"/>
            <a:endCxn id="57" idx="2"/>
          </p:cNvCxnSpPr>
          <p:nvPr/>
        </p:nvCxnSpPr>
        <p:spPr bwMode="auto">
          <a:xfrm rot="16200000" flipV="1">
            <a:off x="6042846" y="3916683"/>
            <a:ext cx="434548" cy="2457"/>
          </a:xfrm>
          <a:prstGeom prst="straightConnector1">
            <a:avLst/>
          </a:prstGeom>
          <a:noFill/>
          <a:ln w="9525">
            <a:solidFill>
              <a:schemeClr val="tx1"/>
            </a:solidFill>
            <a:round/>
            <a:headEnd/>
            <a:tailEnd/>
          </a:ln>
        </p:spPr>
      </p:cxnSp>
      <p:sp>
        <p:nvSpPr>
          <p:cNvPr id="63" name="AutoShape 80"/>
          <p:cNvSpPr>
            <a:spLocks noChangeArrowheads="1"/>
          </p:cNvSpPr>
          <p:nvPr/>
        </p:nvSpPr>
        <p:spPr bwMode="auto">
          <a:xfrm rot="16171351">
            <a:off x="5016690" y="4203007"/>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4" name="AutoShape 82"/>
          <p:cNvSpPr>
            <a:spLocks noChangeArrowheads="1"/>
          </p:cNvSpPr>
          <p:nvPr/>
        </p:nvSpPr>
        <p:spPr bwMode="auto">
          <a:xfrm rot="16171351">
            <a:off x="6027807" y="4203007"/>
            <a:ext cx="472700" cy="337039"/>
          </a:xfrm>
          <a:prstGeom prst="flowChartPredefinedProcess">
            <a:avLst/>
          </a:prstGeom>
          <a:solidFill>
            <a:srgbClr val="7030A0">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5" name="AutoShape 82"/>
          <p:cNvSpPr>
            <a:spLocks noChangeArrowheads="1"/>
          </p:cNvSpPr>
          <p:nvPr/>
        </p:nvSpPr>
        <p:spPr bwMode="auto">
          <a:xfrm rot="16171351">
            <a:off x="5405683" y="4203007"/>
            <a:ext cx="472700" cy="337039"/>
          </a:xfrm>
          <a:prstGeom prst="flowChartPredefinedProcess">
            <a:avLst/>
          </a:prstGeom>
          <a:solidFill>
            <a:schemeClr val="accent1">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66" name="Rectangle 21"/>
          <p:cNvSpPr>
            <a:spLocks noChangeArrowheads="1"/>
          </p:cNvSpPr>
          <p:nvPr/>
        </p:nvSpPr>
        <p:spPr bwMode="auto">
          <a:xfrm>
            <a:off x="5772641" y="4217652"/>
            <a:ext cx="456407" cy="284358"/>
          </a:xfrm>
          <a:prstGeom prst="rect">
            <a:avLst/>
          </a:prstGeom>
          <a:noFill/>
          <a:ln w="9525">
            <a:noFill/>
            <a:miter lim="800000"/>
            <a:headEnd/>
            <a:tailEnd/>
          </a:ln>
        </p:spPr>
        <p:txBody>
          <a:bodyPr wrap="none">
            <a:spAutoFit/>
          </a:bodyPr>
          <a:lstStyle/>
          <a:p>
            <a:r>
              <a:rPr lang="en-US" sz="1800" dirty="0"/>
              <a:t>…</a:t>
            </a:r>
          </a:p>
        </p:txBody>
      </p:sp>
      <p:cxnSp>
        <p:nvCxnSpPr>
          <p:cNvPr id="67" name="AutoShape 69"/>
          <p:cNvCxnSpPr>
            <a:cxnSpLocks noChangeShapeType="1"/>
            <a:endCxn id="57" idx="2"/>
          </p:cNvCxnSpPr>
          <p:nvPr/>
        </p:nvCxnSpPr>
        <p:spPr bwMode="auto">
          <a:xfrm flipV="1">
            <a:off x="5639231" y="3700637"/>
            <a:ext cx="619660" cy="419776"/>
          </a:xfrm>
          <a:prstGeom prst="straightConnector1">
            <a:avLst/>
          </a:prstGeom>
          <a:noFill/>
          <a:ln w="9525">
            <a:solidFill>
              <a:schemeClr val="tx1"/>
            </a:solidFill>
            <a:round/>
            <a:headEnd/>
            <a:tailEnd/>
          </a:ln>
        </p:spPr>
      </p:cxnSp>
      <p:cxnSp>
        <p:nvCxnSpPr>
          <p:cNvPr id="68" name="AutoShape 69"/>
          <p:cNvCxnSpPr>
            <a:cxnSpLocks noChangeShapeType="1"/>
          </p:cNvCxnSpPr>
          <p:nvPr/>
        </p:nvCxnSpPr>
        <p:spPr bwMode="auto">
          <a:xfrm rot="16200000" flipV="1">
            <a:off x="5236697" y="3696943"/>
            <a:ext cx="413611" cy="391457"/>
          </a:xfrm>
          <a:prstGeom prst="straightConnector1">
            <a:avLst/>
          </a:prstGeom>
          <a:noFill/>
          <a:ln w="9525">
            <a:solidFill>
              <a:schemeClr val="tx1"/>
            </a:solidFill>
            <a:round/>
            <a:headEnd/>
            <a:tailEnd/>
          </a:ln>
        </p:spPr>
      </p:cxnSp>
      <p:sp>
        <p:nvSpPr>
          <p:cNvPr id="45" name="Rectangle 38"/>
          <p:cNvSpPr>
            <a:spLocks noChangeArrowheads="1"/>
          </p:cNvSpPr>
          <p:nvPr/>
        </p:nvSpPr>
        <p:spPr bwMode="auto">
          <a:xfrm>
            <a:off x="7952869" y="3486445"/>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a:latin typeface="Verdana" pitchFamily="-38" charset="0"/>
              </a:rPr>
              <a:t>S</a:t>
            </a:r>
          </a:p>
        </p:txBody>
      </p:sp>
      <p:sp>
        <p:nvSpPr>
          <p:cNvPr id="46" name="Rectangle 39"/>
          <p:cNvSpPr>
            <a:spLocks noChangeArrowheads="1"/>
          </p:cNvSpPr>
          <p:nvPr/>
        </p:nvSpPr>
        <p:spPr bwMode="auto">
          <a:xfrm>
            <a:off x="6941752" y="3482752"/>
            <a:ext cx="319485" cy="212961"/>
          </a:xfrm>
          <a:prstGeom prst="rect">
            <a:avLst/>
          </a:prstGeom>
          <a:solidFill>
            <a:srgbClr val="CCFFCC"/>
          </a:solidFill>
          <a:ln w="9525">
            <a:solidFill>
              <a:schemeClr val="tx1"/>
            </a:solidFill>
            <a:miter lim="800000"/>
            <a:headEnd/>
            <a:tailEnd/>
          </a:ln>
        </p:spPr>
        <p:txBody>
          <a:bodyPr wrap="none" anchor="ctr"/>
          <a:lstStyle/>
          <a:p>
            <a:pPr algn="ctr"/>
            <a:r>
              <a:rPr lang="en-US" sz="1400" dirty="0">
                <a:latin typeface="Verdana" pitchFamily="-38" charset="0"/>
              </a:rPr>
              <a:t>S</a:t>
            </a:r>
          </a:p>
        </p:txBody>
      </p:sp>
      <p:cxnSp>
        <p:nvCxnSpPr>
          <p:cNvPr id="47" name="AutoShape 69"/>
          <p:cNvCxnSpPr>
            <a:cxnSpLocks noChangeShapeType="1"/>
            <a:stCxn id="51" idx="3"/>
            <a:endCxn id="45" idx="2"/>
          </p:cNvCxnSpPr>
          <p:nvPr/>
        </p:nvCxnSpPr>
        <p:spPr bwMode="auto">
          <a:xfrm rot="5400000" flipH="1" flipV="1">
            <a:off x="7391008" y="3412350"/>
            <a:ext cx="434548" cy="1008660"/>
          </a:xfrm>
          <a:prstGeom prst="straightConnector1">
            <a:avLst/>
          </a:prstGeom>
          <a:noFill/>
          <a:ln w="9525">
            <a:solidFill>
              <a:schemeClr val="tx1"/>
            </a:solidFill>
            <a:round/>
            <a:headEnd/>
            <a:tailEnd/>
          </a:ln>
        </p:spPr>
      </p:cxnSp>
      <p:cxnSp>
        <p:nvCxnSpPr>
          <p:cNvPr id="48" name="AutoShape 70"/>
          <p:cNvCxnSpPr>
            <a:cxnSpLocks noChangeShapeType="1"/>
            <a:stCxn id="51" idx="3"/>
            <a:endCxn id="46" idx="2"/>
          </p:cNvCxnSpPr>
          <p:nvPr/>
        </p:nvCxnSpPr>
        <p:spPr bwMode="auto">
          <a:xfrm rot="16200000" flipV="1">
            <a:off x="6883604" y="3913606"/>
            <a:ext cx="438240" cy="2457"/>
          </a:xfrm>
          <a:prstGeom prst="straightConnector1">
            <a:avLst/>
          </a:prstGeom>
          <a:noFill/>
          <a:ln w="9525">
            <a:solidFill>
              <a:schemeClr val="tx1"/>
            </a:solidFill>
            <a:round/>
            <a:headEnd/>
            <a:tailEnd/>
          </a:ln>
        </p:spPr>
      </p:cxnSp>
      <p:cxnSp>
        <p:nvCxnSpPr>
          <p:cNvPr id="49" name="AutoShape 71"/>
          <p:cNvCxnSpPr>
            <a:cxnSpLocks noChangeShapeType="1"/>
            <a:stCxn id="52" idx="3"/>
            <a:endCxn id="46" idx="2"/>
          </p:cNvCxnSpPr>
          <p:nvPr/>
        </p:nvCxnSpPr>
        <p:spPr bwMode="auto">
          <a:xfrm rot="16200000" flipV="1">
            <a:off x="7389162" y="3408047"/>
            <a:ext cx="438240" cy="1013574"/>
          </a:xfrm>
          <a:prstGeom prst="straightConnector1">
            <a:avLst/>
          </a:prstGeom>
          <a:noFill/>
          <a:ln w="9525">
            <a:solidFill>
              <a:schemeClr val="tx1"/>
            </a:solidFill>
            <a:round/>
            <a:headEnd/>
            <a:tailEnd/>
          </a:ln>
        </p:spPr>
      </p:cxnSp>
      <p:cxnSp>
        <p:nvCxnSpPr>
          <p:cNvPr id="50" name="AutoShape 72"/>
          <p:cNvCxnSpPr>
            <a:cxnSpLocks noChangeShapeType="1"/>
            <a:stCxn id="52" idx="3"/>
            <a:endCxn id="45" idx="2"/>
          </p:cNvCxnSpPr>
          <p:nvPr/>
        </p:nvCxnSpPr>
        <p:spPr bwMode="auto">
          <a:xfrm rot="16200000" flipV="1">
            <a:off x="7896567" y="3915452"/>
            <a:ext cx="434548" cy="2457"/>
          </a:xfrm>
          <a:prstGeom prst="straightConnector1">
            <a:avLst/>
          </a:prstGeom>
          <a:noFill/>
          <a:ln w="9525">
            <a:solidFill>
              <a:schemeClr val="tx1"/>
            </a:solidFill>
            <a:round/>
            <a:headEnd/>
            <a:tailEnd/>
          </a:ln>
        </p:spPr>
      </p:cxnSp>
      <p:sp>
        <p:nvSpPr>
          <p:cNvPr id="51" name="AutoShape 80"/>
          <p:cNvSpPr>
            <a:spLocks noChangeArrowheads="1"/>
          </p:cNvSpPr>
          <p:nvPr/>
        </p:nvSpPr>
        <p:spPr bwMode="auto">
          <a:xfrm rot="16171351">
            <a:off x="6870411" y="4201776"/>
            <a:ext cx="472700" cy="337039"/>
          </a:xfrm>
          <a:prstGeom prst="flowChartPredefinedProcess">
            <a:avLst/>
          </a:prstGeom>
          <a:solidFill>
            <a:srgbClr val="C00000">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2" name="AutoShape 82"/>
          <p:cNvSpPr>
            <a:spLocks noChangeArrowheads="1"/>
          </p:cNvSpPr>
          <p:nvPr/>
        </p:nvSpPr>
        <p:spPr bwMode="auto">
          <a:xfrm rot="16171351">
            <a:off x="7881528" y="4201776"/>
            <a:ext cx="472700" cy="337039"/>
          </a:xfrm>
          <a:prstGeom prst="flowChartPredefinedProcess">
            <a:avLst/>
          </a:prstGeom>
          <a:solidFill>
            <a:srgbClr val="FFFF00">
              <a:alpha val="85097"/>
            </a:srgb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3" name="AutoShape 82"/>
          <p:cNvSpPr>
            <a:spLocks noChangeArrowheads="1"/>
          </p:cNvSpPr>
          <p:nvPr/>
        </p:nvSpPr>
        <p:spPr bwMode="auto">
          <a:xfrm rot="16171351">
            <a:off x="7259404" y="4201776"/>
            <a:ext cx="472700" cy="337039"/>
          </a:xfrm>
          <a:prstGeom prst="flowChartPredefinedProcess">
            <a:avLst/>
          </a:prstGeom>
          <a:solidFill>
            <a:schemeClr val="accent1">
              <a:lumMod val="40000"/>
              <a:lumOff val="60000"/>
              <a:alpha val="85097"/>
            </a:schemeClr>
          </a:solidFill>
          <a:ln w="9525">
            <a:solidFill>
              <a:schemeClr val="tx1"/>
            </a:solidFill>
            <a:miter lim="800000"/>
            <a:headEnd/>
            <a:tailEnd/>
          </a:ln>
        </p:spPr>
        <p:txBody>
          <a:bodyPr vert="eaVert" wrap="none" anchor="ctr"/>
          <a:lstStyle/>
          <a:p>
            <a:pPr algn="ctr"/>
            <a:r>
              <a:rPr lang="en-US" sz="1400">
                <a:latin typeface="Verdana" pitchFamily="-38" charset="0"/>
              </a:rPr>
              <a:t>A</a:t>
            </a:r>
          </a:p>
        </p:txBody>
      </p:sp>
      <p:sp>
        <p:nvSpPr>
          <p:cNvPr id="54" name="Rectangle 21"/>
          <p:cNvSpPr>
            <a:spLocks noChangeArrowheads="1"/>
          </p:cNvSpPr>
          <p:nvPr/>
        </p:nvSpPr>
        <p:spPr bwMode="auto">
          <a:xfrm>
            <a:off x="7626362" y="4216421"/>
            <a:ext cx="456407" cy="284358"/>
          </a:xfrm>
          <a:prstGeom prst="rect">
            <a:avLst/>
          </a:prstGeom>
          <a:noFill/>
          <a:ln w="9525">
            <a:noFill/>
            <a:miter lim="800000"/>
            <a:headEnd/>
            <a:tailEnd/>
          </a:ln>
        </p:spPr>
        <p:txBody>
          <a:bodyPr wrap="none">
            <a:spAutoFit/>
          </a:bodyPr>
          <a:lstStyle/>
          <a:p>
            <a:r>
              <a:rPr lang="en-US" sz="1800" dirty="0"/>
              <a:t>…</a:t>
            </a:r>
          </a:p>
        </p:txBody>
      </p:sp>
      <p:cxnSp>
        <p:nvCxnSpPr>
          <p:cNvPr id="55" name="AutoShape 69"/>
          <p:cNvCxnSpPr>
            <a:cxnSpLocks noChangeShapeType="1"/>
            <a:endCxn id="45" idx="2"/>
          </p:cNvCxnSpPr>
          <p:nvPr/>
        </p:nvCxnSpPr>
        <p:spPr bwMode="auto">
          <a:xfrm flipV="1">
            <a:off x="7492952" y="3699406"/>
            <a:ext cx="619660" cy="419776"/>
          </a:xfrm>
          <a:prstGeom prst="straightConnector1">
            <a:avLst/>
          </a:prstGeom>
          <a:noFill/>
          <a:ln w="9525">
            <a:solidFill>
              <a:schemeClr val="tx1"/>
            </a:solidFill>
            <a:round/>
            <a:headEnd/>
            <a:tailEnd/>
          </a:ln>
        </p:spPr>
      </p:cxnSp>
      <p:cxnSp>
        <p:nvCxnSpPr>
          <p:cNvPr id="56" name="AutoShape 69"/>
          <p:cNvCxnSpPr>
            <a:cxnSpLocks noChangeShapeType="1"/>
          </p:cNvCxnSpPr>
          <p:nvPr/>
        </p:nvCxnSpPr>
        <p:spPr bwMode="auto">
          <a:xfrm rot="16200000" flipV="1">
            <a:off x="7090418" y="3695712"/>
            <a:ext cx="413611" cy="391457"/>
          </a:xfrm>
          <a:prstGeom prst="straightConnector1">
            <a:avLst/>
          </a:prstGeom>
          <a:noFill/>
          <a:ln w="9525">
            <a:solidFill>
              <a:schemeClr val="tx1"/>
            </a:solidFill>
            <a:round/>
            <a:headEnd/>
            <a:tailEnd/>
          </a:ln>
        </p:spPr>
      </p:cxnSp>
      <p:cxnSp>
        <p:nvCxnSpPr>
          <p:cNvPr id="41" name="AutoShape 64"/>
          <p:cNvCxnSpPr>
            <a:cxnSpLocks noChangeShapeType="1"/>
          </p:cNvCxnSpPr>
          <p:nvPr/>
        </p:nvCxnSpPr>
        <p:spPr bwMode="auto">
          <a:xfrm rot="16200000" flipV="1">
            <a:off x="6917513" y="2246590"/>
            <a:ext cx="496089" cy="1971326"/>
          </a:xfrm>
          <a:prstGeom prst="straightConnector1">
            <a:avLst/>
          </a:prstGeom>
          <a:noFill/>
          <a:ln w="9525">
            <a:solidFill>
              <a:schemeClr val="tx1"/>
            </a:solidFill>
            <a:round/>
            <a:headEnd/>
            <a:tailEnd/>
          </a:ln>
        </p:spPr>
      </p:cxnSp>
      <p:cxnSp>
        <p:nvCxnSpPr>
          <p:cNvPr id="42" name="AutoShape 65"/>
          <p:cNvCxnSpPr>
            <a:cxnSpLocks noChangeShapeType="1"/>
          </p:cNvCxnSpPr>
          <p:nvPr/>
        </p:nvCxnSpPr>
        <p:spPr bwMode="auto">
          <a:xfrm rot="16200000" flipV="1">
            <a:off x="6411955" y="2752148"/>
            <a:ext cx="496089" cy="960210"/>
          </a:xfrm>
          <a:prstGeom prst="straightConnector1">
            <a:avLst/>
          </a:prstGeom>
          <a:noFill/>
          <a:ln w="9525">
            <a:solidFill>
              <a:schemeClr val="tx1"/>
            </a:solidFill>
            <a:round/>
            <a:headEnd/>
            <a:tailEnd/>
          </a:ln>
        </p:spPr>
      </p:cxnSp>
      <p:cxnSp>
        <p:nvCxnSpPr>
          <p:cNvPr id="43" name="AutoShape 66"/>
          <p:cNvCxnSpPr>
            <a:cxnSpLocks noChangeShapeType="1"/>
          </p:cNvCxnSpPr>
          <p:nvPr/>
        </p:nvCxnSpPr>
        <p:spPr bwMode="auto">
          <a:xfrm rot="5400000" flipH="1" flipV="1">
            <a:off x="6915668" y="3208646"/>
            <a:ext cx="499783" cy="50906"/>
          </a:xfrm>
          <a:prstGeom prst="straightConnector1">
            <a:avLst/>
          </a:prstGeom>
          <a:noFill/>
          <a:ln w="9525">
            <a:solidFill>
              <a:schemeClr val="tx1"/>
            </a:solidFill>
            <a:round/>
            <a:headEnd/>
            <a:tailEnd/>
          </a:ln>
        </p:spPr>
      </p:cxnSp>
      <p:cxnSp>
        <p:nvCxnSpPr>
          <p:cNvPr id="44" name="AutoShape 67"/>
          <p:cNvCxnSpPr>
            <a:cxnSpLocks noChangeShapeType="1"/>
          </p:cNvCxnSpPr>
          <p:nvPr/>
        </p:nvCxnSpPr>
        <p:spPr bwMode="auto">
          <a:xfrm rot="16200000" flipV="1">
            <a:off x="7421225" y="2753995"/>
            <a:ext cx="499783" cy="960210"/>
          </a:xfrm>
          <a:prstGeom prst="straightConnector1">
            <a:avLst/>
          </a:prstGeom>
          <a:noFill/>
          <a:ln w="9525">
            <a:solidFill>
              <a:schemeClr val="tx1"/>
            </a:solidFill>
            <a:round/>
            <a:headEnd/>
            <a:tailEnd/>
          </a:ln>
        </p:spPr>
      </p:cxnSp>
      <p:sp>
        <p:nvSpPr>
          <p:cNvPr id="117" name="TextBox 116"/>
          <p:cNvSpPr txBox="1"/>
          <p:nvPr/>
        </p:nvSpPr>
        <p:spPr>
          <a:xfrm>
            <a:off x="1473511" y="1675129"/>
            <a:ext cx="6100480" cy="2400657"/>
          </a:xfrm>
          <a:prstGeom prst="rect">
            <a:avLst/>
          </a:prstGeom>
          <a:solidFill>
            <a:schemeClr val="bg1">
              <a:alpha val="85000"/>
            </a:schemeClr>
          </a:solidFill>
        </p:spPr>
        <p:txBody>
          <a:bodyPr wrap="square" lIns="274320" tIns="274320" rIns="274320" bIns="274320" rtlCol="0">
            <a:spAutoFit/>
          </a:bodyPr>
          <a:lstStyle/>
          <a:p>
            <a:r>
              <a:rPr lang="en-US" sz="2400" dirty="0" smtClean="0">
                <a:solidFill>
                  <a:srgbClr val="FF0000"/>
                </a:solidFill>
              </a:rPr>
              <a:t>Dynamic reassignment of servers and Map/Reduce-style computations mean traffic matrix is constantly changing</a:t>
            </a:r>
          </a:p>
          <a:p>
            <a:endParaRPr lang="en-US" sz="2400" dirty="0" smtClean="0">
              <a:solidFill>
                <a:srgbClr val="FF0000"/>
              </a:solidFill>
            </a:endParaRPr>
          </a:p>
          <a:p>
            <a:r>
              <a:rPr lang="en-US" sz="2400" dirty="0" smtClean="0">
                <a:solidFill>
                  <a:srgbClr val="FF0000"/>
                </a:solidFill>
              </a:rPr>
              <a:t>Explicit traffic engineering is a nightmare</a:t>
            </a:r>
          </a:p>
        </p:txBody>
      </p:sp>
      <p:sp>
        <p:nvSpPr>
          <p:cNvPr id="4" name="Slide Number Placeholder 3"/>
          <p:cNvSpPr>
            <a:spLocks noGrp="1"/>
          </p:cNvSpPr>
          <p:nvPr>
            <p:ph type="sldNum" sz="quarter" idx="12"/>
          </p:nvPr>
        </p:nvSpPr>
        <p:spPr/>
        <p:txBody>
          <a:bodyPr/>
          <a:lstStyle/>
          <a:p>
            <a:fld id="{7E36F65A-AA6A-2742-B31A-5123DCD351C6}" type="slidenum">
              <a:rPr lang="en-US" smtClean="0"/>
              <a:t>44</a:t>
            </a:fld>
            <a:endParaRPr lang="en-US"/>
          </a:p>
        </p:txBody>
      </p:sp>
    </p:spTree>
    <p:custDataLst>
      <p:tags r:id="rId1"/>
    </p:custDataLst>
    <p:extLst>
      <p:ext uri="{BB962C8B-B14F-4D97-AF65-F5344CB8AC3E}">
        <p14:creationId xmlns:p14="http://schemas.microsoft.com/office/powerpoint/2010/main" val="2864155784"/>
      </p:ext>
    </p:extLst>
  </p:cSld>
  <p:clrMapOvr>
    <a:masterClrMapping/>
  </p:clrMapOvr>
  <p:transition xmlns:p14="http://schemas.microsoft.com/office/powerpoint/2010/main" advTm="2534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Data Center Faults Look Like?</a:t>
            </a:r>
            <a:endParaRPr lang="en-US" dirty="0"/>
          </a:p>
        </p:txBody>
      </p:sp>
      <p:sp>
        <p:nvSpPr>
          <p:cNvPr id="3" name="Content Placeholder 2"/>
          <p:cNvSpPr>
            <a:spLocks noGrp="1"/>
          </p:cNvSpPr>
          <p:nvPr>
            <p:ph idx="1"/>
          </p:nvPr>
        </p:nvSpPr>
        <p:spPr>
          <a:xfrm>
            <a:off x="424543" y="1153885"/>
            <a:ext cx="5029200" cy="5029200"/>
          </a:xfrm>
        </p:spPr>
        <p:txBody>
          <a:bodyPr>
            <a:normAutofit/>
          </a:bodyPr>
          <a:lstStyle/>
          <a:p>
            <a:pPr marL="0" indent="0"/>
            <a:r>
              <a:rPr lang="en-US" dirty="0" smtClean="0"/>
              <a:t>Need very high reliability near top of the tree</a:t>
            </a:r>
          </a:p>
          <a:p>
            <a:pPr marL="688975" lvl="1" indent="-231775"/>
            <a:r>
              <a:rPr lang="en-US" dirty="0" smtClean="0"/>
              <a:t>Very hard to achieve</a:t>
            </a:r>
          </a:p>
          <a:p>
            <a:pPr lvl="2"/>
            <a:r>
              <a:rPr lang="en-US" dirty="0" smtClean="0"/>
              <a:t> Example: failure </a:t>
            </a:r>
            <a:r>
              <a:rPr lang="en-US" dirty="0"/>
              <a:t>of a </a:t>
            </a:r>
            <a:r>
              <a:rPr lang="en-US" dirty="0" smtClean="0"/>
              <a:t>temporarily unpaired core </a:t>
            </a:r>
            <a:r>
              <a:rPr lang="en-US" dirty="0"/>
              <a:t>switch  </a:t>
            </a:r>
            <a:r>
              <a:rPr lang="en-US" dirty="0" smtClean="0"/>
              <a:t>affected </a:t>
            </a:r>
            <a:r>
              <a:rPr lang="en-US" dirty="0"/>
              <a:t>ten million users for </a:t>
            </a:r>
            <a:r>
              <a:rPr lang="en-US" dirty="0" smtClean="0"/>
              <a:t>four hours</a:t>
            </a:r>
          </a:p>
          <a:p>
            <a:pPr lvl="1"/>
            <a:r>
              <a:rPr lang="en-US" dirty="0" smtClean="0"/>
              <a:t>0.3% of failure events knocked out all members of a network redundancy group</a:t>
            </a:r>
            <a:endParaRPr lang="en-US" dirty="0"/>
          </a:p>
        </p:txBody>
      </p:sp>
      <p:grpSp>
        <p:nvGrpSpPr>
          <p:cNvPr id="4" name="Group 5"/>
          <p:cNvGrpSpPr/>
          <p:nvPr/>
        </p:nvGrpSpPr>
        <p:grpSpPr>
          <a:xfrm>
            <a:off x="5356935" y="1268790"/>
            <a:ext cx="3696636" cy="3206157"/>
            <a:chOff x="533758" y="1254276"/>
            <a:chExt cx="7350014" cy="5211964"/>
          </a:xfrm>
        </p:grpSpPr>
        <p:sp>
          <p:nvSpPr>
            <p:cNvPr id="5" name="TextBox 49"/>
            <p:cNvSpPr txBox="1">
              <a:spLocks noChangeArrowheads="1"/>
            </p:cNvSpPr>
            <p:nvPr/>
          </p:nvSpPr>
          <p:spPr bwMode="auto">
            <a:xfrm>
              <a:off x="659691" y="5915883"/>
              <a:ext cx="5007803" cy="550357"/>
            </a:xfrm>
            <a:prstGeom prst="rect">
              <a:avLst/>
            </a:prstGeom>
            <a:noFill/>
            <a:ln w="9525">
              <a:noFill/>
              <a:miter lim="800000"/>
              <a:headEnd/>
              <a:tailEnd/>
            </a:ln>
          </p:spPr>
          <p:txBody>
            <a:bodyPr wrap="none">
              <a:spAutoFit/>
            </a:bodyPr>
            <a:lstStyle/>
            <a:p>
              <a:pPr algn="l" fontAlgn="auto">
                <a:spcBef>
                  <a:spcPts val="0"/>
                </a:spcBef>
                <a:spcAft>
                  <a:spcPts val="0"/>
                </a:spcAft>
              </a:pPr>
              <a:r>
                <a:rPr lang="en-US" sz="800" dirty="0">
                  <a:solidFill>
                    <a:srgbClr val="000000"/>
                  </a:solidFill>
                  <a:latin typeface="Calibri"/>
                  <a:cs typeface="Times New Roman"/>
                </a:rPr>
                <a:t>Ref: Data Center: Load Balancing Data Center </a:t>
              </a:r>
              <a:r>
                <a:rPr lang="en-US" sz="800" dirty="0" smtClean="0">
                  <a:solidFill>
                    <a:srgbClr val="000000"/>
                  </a:solidFill>
                  <a:latin typeface="Calibri"/>
                  <a:cs typeface="Times New Roman"/>
                </a:rPr>
                <a:t>Services, </a:t>
              </a:r>
            </a:p>
            <a:p>
              <a:pPr algn="l" fontAlgn="auto">
                <a:spcBef>
                  <a:spcPts val="0"/>
                </a:spcBef>
                <a:spcAft>
                  <a:spcPts val="0"/>
                </a:spcAft>
              </a:pPr>
              <a:r>
                <a:rPr lang="en-US" sz="800" dirty="0" smtClean="0">
                  <a:solidFill>
                    <a:srgbClr val="000000"/>
                  </a:solidFill>
                  <a:latin typeface="Calibri"/>
                  <a:cs typeface="Times New Roman"/>
                </a:rPr>
                <a:t>Cisco </a:t>
              </a:r>
              <a:r>
                <a:rPr lang="en-US" sz="800" dirty="0">
                  <a:solidFill>
                    <a:srgbClr val="000000"/>
                  </a:solidFill>
                  <a:latin typeface="Calibri"/>
                  <a:cs typeface="Times New Roman"/>
                </a:rPr>
                <a:t>2004</a:t>
              </a:r>
            </a:p>
          </p:txBody>
        </p:sp>
        <p:sp>
          <p:nvSpPr>
            <p:cNvPr id="6" name="Cloud"/>
            <p:cNvSpPr>
              <a:spLocks noChangeAspect="1" noEditPoints="1" noChangeArrowheads="1"/>
            </p:cNvSpPr>
            <p:nvPr/>
          </p:nvSpPr>
          <p:spPr bwMode="auto">
            <a:xfrm>
              <a:off x="3237218" y="1254276"/>
              <a:ext cx="3041387" cy="61582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800" dirty="0">
                <a:solidFill>
                  <a:srgbClr val="000000"/>
                </a:solidFill>
                <a:latin typeface="Calibri"/>
                <a:cs typeface="Times New Roman"/>
              </a:endParaRPr>
            </a:p>
          </p:txBody>
        </p:sp>
        <p:grpSp>
          <p:nvGrpSpPr>
            <p:cNvPr id="7" name="Group 91"/>
            <p:cNvGrpSpPr/>
            <p:nvPr/>
          </p:nvGrpSpPr>
          <p:grpSpPr>
            <a:xfrm>
              <a:off x="533758" y="1339302"/>
              <a:ext cx="7350014" cy="4466358"/>
              <a:chOff x="762000" y="1066800"/>
              <a:chExt cx="6629400" cy="4421188"/>
            </a:xfrm>
          </p:grpSpPr>
          <p:sp>
            <p:nvSpPr>
              <p:cNvPr id="8" name="Oval 7"/>
              <p:cNvSpPr>
                <a:spLocks noChangeArrowheads="1"/>
              </p:cNvSpPr>
              <p:nvPr/>
            </p:nvSpPr>
            <p:spPr bwMode="auto">
              <a:xfrm>
                <a:off x="3744913" y="1447800"/>
                <a:ext cx="288925" cy="274638"/>
              </a:xfrm>
              <a:prstGeom prst="ellipse">
                <a:avLst/>
              </a:prstGeom>
              <a:solidFill>
                <a:srgbClr val="99CCFF"/>
              </a:solidFill>
              <a:ln w="9525">
                <a:solidFill>
                  <a:schemeClr val="tx1"/>
                </a:solidFill>
                <a:round/>
                <a:headEnd/>
                <a:tailEnd/>
              </a:ln>
            </p:spPr>
            <p:txBody>
              <a:bodyPr wrap="none" anchor="ctr"/>
              <a:lstStyle/>
              <a:p>
                <a:pPr fontAlgn="auto">
                  <a:spcBef>
                    <a:spcPts val="0"/>
                  </a:spcBef>
                  <a:spcAft>
                    <a:spcPts val="0"/>
                  </a:spcAft>
                </a:pPr>
                <a:r>
                  <a:rPr lang="en-US" sz="800" dirty="0">
                    <a:solidFill>
                      <a:srgbClr val="000000"/>
                    </a:solidFill>
                    <a:latin typeface="Verdana" pitchFamily="-38" charset="0"/>
                    <a:cs typeface="Times New Roman"/>
                  </a:rPr>
                  <a:t>C</a:t>
                </a:r>
                <a:r>
                  <a:rPr lang="en-US" sz="800" dirty="0" smtClean="0">
                    <a:solidFill>
                      <a:srgbClr val="000000"/>
                    </a:solidFill>
                    <a:latin typeface="Verdana" pitchFamily="-38" charset="0"/>
                    <a:cs typeface="Times New Roman"/>
                  </a:rPr>
                  <a:t>R</a:t>
                </a:r>
                <a:endParaRPr lang="en-US" sz="800" dirty="0">
                  <a:solidFill>
                    <a:srgbClr val="000000"/>
                  </a:solidFill>
                  <a:latin typeface="Verdana" pitchFamily="-38" charset="0"/>
                  <a:cs typeface="Times New Roman"/>
                </a:endParaRPr>
              </a:p>
            </p:txBody>
          </p:sp>
          <p:sp>
            <p:nvSpPr>
              <p:cNvPr id="9" name="Oval 8"/>
              <p:cNvSpPr>
                <a:spLocks noChangeArrowheads="1"/>
              </p:cNvSpPr>
              <p:nvPr/>
            </p:nvSpPr>
            <p:spPr bwMode="auto">
              <a:xfrm>
                <a:off x="5192713" y="1447800"/>
                <a:ext cx="288925" cy="274638"/>
              </a:xfrm>
              <a:prstGeom prst="ellipse">
                <a:avLst/>
              </a:prstGeom>
              <a:solidFill>
                <a:srgbClr val="99CCFF"/>
              </a:solidFill>
              <a:ln w="9525">
                <a:solidFill>
                  <a:schemeClr val="tx1"/>
                </a:solidFill>
                <a:round/>
                <a:headEnd/>
                <a:tailEnd/>
              </a:ln>
            </p:spPr>
            <p:txBody>
              <a:bodyPr wrap="none" anchor="ctr"/>
              <a:lstStyle/>
              <a:p>
                <a:pPr fontAlgn="auto">
                  <a:spcBef>
                    <a:spcPts val="0"/>
                  </a:spcBef>
                  <a:spcAft>
                    <a:spcPts val="0"/>
                  </a:spcAft>
                </a:pPr>
                <a:r>
                  <a:rPr lang="en-US" sz="800" dirty="0">
                    <a:solidFill>
                      <a:srgbClr val="000000"/>
                    </a:solidFill>
                    <a:latin typeface="Verdana" pitchFamily="-38" charset="0"/>
                    <a:cs typeface="Times New Roman"/>
                  </a:rPr>
                  <a:t>C</a:t>
                </a:r>
                <a:r>
                  <a:rPr lang="en-US" sz="800" dirty="0" smtClean="0">
                    <a:solidFill>
                      <a:srgbClr val="000000"/>
                    </a:solidFill>
                    <a:latin typeface="Verdana" pitchFamily="-38" charset="0"/>
                    <a:cs typeface="Times New Roman"/>
                  </a:rPr>
                  <a:t>R</a:t>
                </a:r>
                <a:endParaRPr lang="en-US" sz="800" dirty="0">
                  <a:solidFill>
                    <a:srgbClr val="000000"/>
                  </a:solidFill>
                  <a:latin typeface="Verdana" pitchFamily="-38" charset="0"/>
                  <a:cs typeface="Times New Roman"/>
                </a:endParaRPr>
              </a:p>
            </p:txBody>
          </p:sp>
          <p:sp>
            <p:nvSpPr>
              <p:cNvPr id="10" name="Oval 9"/>
              <p:cNvSpPr>
                <a:spLocks noChangeArrowheads="1"/>
              </p:cNvSpPr>
              <p:nvPr/>
            </p:nvSpPr>
            <p:spPr bwMode="auto">
              <a:xfrm>
                <a:off x="2776538" y="2332038"/>
                <a:ext cx="288925" cy="274637"/>
              </a:xfrm>
              <a:prstGeom prst="ellipse">
                <a:avLst/>
              </a:prstGeom>
              <a:solidFill>
                <a:srgbClr val="99CCFF"/>
              </a:solidFill>
              <a:ln w="9525">
                <a:solidFill>
                  <a:schemeClr val="tx1"/>
                </a:solidFill>
                <a:round/>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AR</a:t>
                </a:r>
              </a:p>
            </p:txBody>
          </p:sp>
          <p:sp>
            <p:nvSpPr>
              <p:cNvPr id="11" name="Oval 10"/>
              <p:cNvSpPr>
                <a:spLocks noChangeArrowheads="1"/>
              </p:cNvSpPr>
              <p:nvPr/>
            </p:nvSpPr>
            <p:spPr bwMode="auto">
              <a:xfrm>
                <a:off x="3690938" y="2332038"/>
                <a:ext cx="288925" cy="274637"/>
              </a:xfrm>
              <a:prstGeom prst="ellipse">
                <a:avLst/>
              </a:prstGeom>
              <a:solidFill>
                <a:srgbClr val="99CCFF"/>
              </a:solidFill>
              <a:ln w="9525">
                <a:solidFill>
                  <a:schemeClr val="tx1"/>
                </a:solidFill>
                <a:round/>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AR</a:t>
                </a:r>
              </a:p>
            </p:txBody>
          </p:sp>
          <p:sp>
            <p:nvSpPr>
              <p:cNvPr id="12" name="Oval 11"/>
              <p:cNvSpPr>
                <a:spLocks noChangeArrowheads="1"/>
              </p:cNvSpPr>
              <p:nvPr/>
            </p:nvSpPr>
            <p:spPr bwMode="auto">
              <a:xfrm>
                <a:off x="5345113" y="2332038"/>
                <a:ext cx="288925" cy="274637"/>
              </a:xfrm>
              <a:prstGeom prst="ellipse">
                <a:avLst/>
              </a:prstGeom>
              <a:solidFill>
                <a:srgbClr val="99CCFF"/>
              </a:solidFill>
              <a:ln w="9525">
                <a:solidFill>
                  <a:schemeClr val="tx1"/>
                </a:solidFill>
                <a:round/>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AR</a:t>
                </a:r>
              </a:p>
            </p:txBody>
          </p:sp>
          <p:sp>
            <p:nvSpPr>
              <p:cNvPr id="13" name="Oval 12"/>
              <p:cNvSpPr>
                <a:spLocks noChangeArrowheads="1"/>
              </p:cNvSpPr>
              <p:nvPr/>
            </p:nvSpPr>
            <p:spPr bwMode="auto">
              <a:xfrm>
                <a:off x="6357938" y="2332038"/>
                <a:ext cx="288925" cy="274637"/>
              </a:xfrm>
              <a:prstGeom prst="ellipse">
                <a:avLst/>
              </a:prstGeom>
              <a:solidFill>
                <a:srgbClr val="99CCFF"/>
              </a:solidFill>
              <a:ln w="9525">
                <a:solidFill>
                  <a:schemeClr val="tx1"/>
                </a:solidFill>
                <a:round/>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AR</a:t>
                </a:r>
              </a:p>
            </p:txBody>
          </p:sp>
          <p:cxnSp>
            <p:nvCxnSpPr>
              <p:cNvPr id="14" name="AutoShape 13"/>
              <p:cNvCxnSpPr>
                <a:cxnSpLocks noChangeShapeType="1"/>
                <a:stCxn id="8" idx="4"/>
                <a:endCxn id="10" idx="0"/>
              </p:cNvCxnSpPr>
              <p:nvPr/>
            </p:nvCxnSpPr>
            <p:spPr bwMode="auto">
              <a:xfrm flipH="1">
                <a:off x="2921000" y="1722438"/>
                <a:ext cx="968375" cy="609600"/>
              </a:xfrm>
              <a:prstGeom prst="straightConnector1">
                <a:avLst/>
              </a:prstGeom>
              <a:noFill/>
              <a:ln w="9525">
                <a:solidFill>
                  <a:schemeClr val="tx1"/>
                </a:solidFill>
                <a:round/>
                <a:headEnd/>
                <a:tailEnd/>
              </a:ln>
            </p:spPr>
          </p:cxnSp>
          <p:cxnSp>
            <p:nvCxnSpPr>
              <p:cNvPr id="15" name="AutoShape 14"/>
              <p:cNvCxnSpPr>
                <a:cxnSpLocks noChangeShapeType="1"/>
                <a:stCxn id="10" idx="0"/>
                <a:endCxn id="9" idx="4"/>
              </p:cNvCxnSpPr>
              <p:nvPr/>
            </p:nvCxnSpPr>
            <p:spPr bwMode="auto">
              <a:xfrm flipV="1">
                <a:off x="2921000" y="1722438"/>
                <a:ext cx="2416175" cy="609600"/>
              </a:xfrm>
              <a:prstGeom prst="straightConnector1">
                <a:avLst/>
              </a:prstGeom>
              <a:noFill/>
              <a:ln w="9525">
                <a:solidFill>
                  <a:schemeClr val="tx1"/>
                </a:solidFill>
                <a:round/>
                <a:headEnd/>
                <a:tailEnd/>
              </a:ln>
            </p:spPr>
          </p:cxnSp>
          <p:cxnSp>
            <p:nvCxnSpPr>
              <p:cNvPr id="16" name="AutoShape 15"/>
              <p:cNvCxnSpPr>
                <a:cxnSpLocks noChangeShapeType="1"/>
                <a:stCxn id="9" idx="4"/>
                <a:endCxn id="11" idx="0"/>
              </p:cNvCxnSpPr>
              <p:nvPr/>
            </p:nvCxnSpPr>
            <p:spPr bwMode="auto">
              <a:xfrm flipH="1">
                <a:off x="3835400" y="1722438"/>
                <a:ext cx="1501775" cy="609600"/>
              </a:xfrm>
              <a:prstGeom prst="straightConnector1">
                <a:avLst/>
              </a:prstGeom>
              <a:noFill/>
              <a:ln w="9525">
                <a:solidFill>
                  <a:schemeClr val="tx1"/>
                </a:solidFill>
                <a:round/>
                <a:headEnd/>
                <a:tailEnd/>
              </a:ln>
            </p:spPr>
          </p:cxnSp>
          <p:cxnSp>
            <p:nvCxnSpPr>
              <p:cNvPr id="17" name="AutoShape 16"/>
              <p:cNvCxnSpPr>
                <a:cxnSpLocks noChangeShapeType="1"/>
                <a:stCxn id="9" idx="4"/>
                <a:endCxn id="12" idx="0"/>
              </p:cNvCxnSpPr>
              <p:nvPr/>
            </p:nvCxnSpPr>
            <p:spPr bwMode="auto">
              <a:xfrm>
                <a:off x="5337175" y="1722438"/>
                <a:ext cx="152400" cy="609600"/>
              </a:xfrm>
              <a:prstGeom prst="straightConnector1">
                <a:avLst/>
              </a:prstGeom>
              <a:noFill/>
              <a:ln w="9525">
                <a:solidFill>
                  <a:schemeClr val="tx1"/>
                </a:solidFill>
                <a:round/>
                <a:headEnd/>
                <a:tailEnd/>
              </a:ln>
            </p:spPr>
          </p:cxnSp>
          <p:cxnSp>
            <p:nvCxnSpPr>
              <p:cNvPr id="18" name="AutoShape 17"/>
              <p:cNvCxnSpPr>
                <a:cxnSpLocks noChangeShapeType="1"/>
                <a:stCxn id="9" idx="4"/>
                <a:endCxn id="13" idx="0"/>
              </p:cNvCxnSpPr>
              <p:nvPr/>
            </p:nvCxnSpPr>
            <p:spPr bwMode="auto">
              <a:xfrm>
                <a:off x="5337175" y="1722438"/>
                <a:ext cx="1165225" cy="609600"/>
              </a:xfrm>
              <a:prstGeom prst="straightConnector1">
                <a:avLst/>
              </a:prstGeom>
              <a:noFill/>
              <a:ln w="9525">
                <a:solidFill>
                  <a:schemeClr val="tx1"/>
                </a:solidFill>
                <a:round/>
                <a:headEnd/>
                <a:tailEnd/>
              </a:ln>
            </p:spPr>
          </p:cxnSp>
          <p:cxnSp>
            <p:nvCxnSpPr>
              <p:cNvPr id="19" name="AutoShape 18"/>
              <p:cNvCxnSpPr>
                <a:cxnSpLocks noChangeShapeType="1"/>
                <a:stCxn id="8" idx="4"/>
                <a:endCxn id="13" idx="0"/>
              </p:cNvCxnSpPr>
              <p:nvPr/>
            </p:nvCxnSpPr>
            <p:spPr bwMode="auto">
              <a:xfrm>
                <a:off x="3889375" y="1722438"/>
                <a:ext cx="2613025" cy="609600"/>
              </a:xfrm>
              <a:prstGeom prst="straightConnector1">
                <a:avLst/>
              </a:prstGeom>
              <a:noFill/>
              <a:ln w="9525">
                <a:solidFill>
                  <a:schemeClr val="tx1"/>
                </a:solidFill>
                <a:round/>
                <a:headEnd/>
                <a:tailEnd/>
              </a:ln>
            </p:spPr>
          </p:cxnSp>
          <p:cxnSp>
            <p:nvCxnSpPr>
              <p:cNvPr id="20" name="AutoShape 19"/>
              <p:cNvCxnSpPr>
                <a:cxnSpLocks noChangeShapeType="1"/>
                <a:stCxn id="8" idx="4"/>
                <a:endCxn id="11" idx="0"/>
              </p:cNvCxnSpPr>
              <p:nvPr/>
            </p:nvCxnSpPr>
            <p:spPr bwMode="auto">
              <a:xfrm flipH="1">
                <a:off x="3835400" y="1722438"/>
                <a:ext cx="53975" cy="609600"/>
              </a:xfrm>
              <a:prstGeom prst="straightConnector1">
                <a:avLst/>
              </a:prstGeom>
              <a:noFill/>
              <a:ln w="9525">
                <a:solidFill>
                  <a:schemeClr val="tx1"/>
                </a:solidFill>
                <a:round/>
                <a:headEnd/>
                <a:tailEnd/>
              </a:ln>
            </p:spPr>
          </p:cxnSp>
          <p:cxnSp>
            <p:nvCxnSpPr>
              <p:cNvPr id="21" name="AutoShape 20"/>
              <p:cNvCxnSpPr>
                <a:cxnSpLocks noChangeShapeType="1"/>
                <a:stCxn id="8" idx="4"/>
                <a:endCxn id="12" idx="0"/>
              </p:cNvCxnSpPr>
              <p:nvPr/>
            </p:nvCxnSpPr>
            <p:spPr bwMode="auto">
              <a:xfrm>
                <a:off x="3889375" y="1722438"/>
                <a:ext cx="1600200" cy="609600"/>
              </a:xfrm>
              <a:prstGeom prst="straightConnector1">
                <a:avLst/>
              </a:prstGeom>
              <a:noFill/>
              <a:ln w="9525">
                <a:solidFill>
                  <a:schemeClr val="tx1"/>
                </a:solidFill>
                <a:round/>
                <a:headEnd/>
                <a:tailEnd/>
              </a:ln>
            </p:spPr>
          </p:cxnSp>
          <p:sp>
            <p:nvSpPr>
              <p:cNvPr id="22" name="Rectangle 21"/>
              <p:cNvSpPr>
                <a:spLocks noChangeArrowheads="1"/>
              </p:cNvSpPr>
              <p:nvPr/>
            </p:nvSpPr>
            <p:spPr bwMode="auto">
              <a:xfrm>
                <a:off x="4452936" y="2255839"/>
                <a:ext cx="458202" cy="346686"/>
              </a:xfrm>
              <a:prstGeom prst="rect">
                <a:avLst/>
              </a:prstGeom>
              <a:noFill/>
              <a:ln w="9525">
                <a:noFill/>
                <a:miter lim="800000"/>
                <a:headEnd/>
                <a:tailEnd/>
              </a:ln>
            </p:spPr>
            <p:txBody>
              <a:bodyPr wrap="none">
                <a:spAutoFit/>
              </a:bodyPr>
              <a:lstStyle/>
              <a:p>
                <a:pPr algn="l" fontAlgn="auto">
                  <a:spcBef>
                    <a:spcPts val="0"/>
                  </a:spcBef>
                  <a:spcAft>
                    <a:spcPts val="0"/>
                  </a:spcAft>
                </a:pPr>
                <a:r>
                  <a:rPr lang="en-US" sz="800" dirty="0">
                    <a:solidFill>
                      <a:srgbClr val="000000"/>
                    </a:solidFill>
                    <a:latin typeface="Calibri"/>
                    <a:cs typeface="Times New Roman"/>
                  </a:rPr>
                  <a:t>…</a:t>
                </a:r>
              </a:p>
            </p:txBody>
          </p:sp>
          <p:sp>
            <p:nvSpPr>
              <p:cNvPr id="23" name="Rectangle 25"/>
              <p:cNvSpPr>
                <a:spLocks noChangeArrowheads="1"/>
              </p:cNvSpPr>
              <p:nvPr/>
            </p:nvSpPr>
            <p:spPr bwMode="auto">
              <a:xfrm>
                <a:off x="3690938" y="3124200"/>
                <a:ext cx="288925" cy="274638"/>
              </a:xfrm>
              <a:prstGeom prst="rect">
                <a:avLst/>
              </a:prstGeom>
              <a:solidFill>
                <a:srgbClr val="CCFFCC"/>
              </a:solidFill>
              <a:ln w="9525">
                <a:solidFill>
                  <a:schemeClr val="tx1"/>
                </a:solidFill>
                <a:miter lim="800000"/>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S</a:t>
                </a:r>
              </a:p>
            </p:txBody>
          </p:sp>
          <p:sp>
            <p:nvSpPr>
              <p:cNvPr id="24" name="Rectangle 26"/>
              <p:cNvSpPr>
                <a:spLocks noChangeArrowheads="1"/>
              </p:cNvSpPr>
              <p:nvPr/>
            </p:nvSpPr>
            <p:spPr bwMode="auto">
              <a:xfrm>
                <a:off x="2776538" y="3124200"/>
                <a:ext cx="288925" cy="274638"/>
              </a:xfrm>
              <a:prstGeom prst="rect">
                <a:avLst/>
              </a:prstGeom>
              <a:solidFill>
                <a:srgbClr val="CCFFCC"/>
              </a:solidFill>
              <a:ln w="9525">
                <a:solidFill>
                  <a:schemeClr val="tx1"/>
                </a:solidFill>
                <a:miter lim="800000"/>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S</a:t>
                </a:r>
              </a:p>
            </p:txBody>
          </p:sp>
          <p:sp>
            <p:nvSpPr>
              <p:cNvPr id="25" name="AutoShape 40"/>
              <p:cNvSpPr>
                <a:spLocks noChangeArrowheads="1"/>
              </p:cNvSpPr>
              <p:nvPr/>
            </p:nvSpPr>
            <p:spPr bwMode="auto">
              <a:xfrm>
                <a:off x="1981200" y="3048000"/>
                <a:ext cx="457200" cy="381000"/>
              </a:xfrm>
              <a:prstGeom prst="roundRect">
                <a:avLst>
                  <a:gd name="adj" fmla="val 16667"/>
                </a:avLst>
              </a:prstGeom>
              <a:solidFill>
                <a:srgbClr val="FF99CC"/>
              </a:solidFill>
              <a:ln w="9525">
                <a:solidFill>
                  <a:schemeClr val="tx1"/>
                </a:solidFill>
                <a:round/>
                <a:headEnd/>
                <a:tailEnd/>
              </a:ln>
            </p:spPr>
            <p:txBody>
              <a:bodyPr wrap="none" anchor="ctr"/>
              <a:lstStyle/>
              <a:p>
                <a:pPr fontAlgn="auto">
                  <a:spcBef>
                    <a:spcPts val="0"/>
                  </a:spcBef>
                  <a:spcAft>
                    <a:spcPts val="0"/>
                  </a:spcAft>
                </a:pPr>
                <a:r>
                  <a:rPr lang="en-US" sz="800" dirty="0">
                    <a:solidFill>
                      <a:srgbClr val="000000"/>
                    </a:solidFill>
                    <a:latin typeface="Verdana" pitchFamily="-38" charset="0"/>
                    <a:cs typeface="Times New Roman"/>
                  </a:rPr>
                  <a:t>LB</a:t>
                </a:r>
                <a:endParaRPr lang="en-US" sz="800" dirty="0">
                  <a:solidFill>
                    <a:srgbClr val="000000"/>
                  </a:solidFill>
                  <a:latin typeface="Calibri"/>
                  <a:cs typeface="Times New Roman"/>
                </a:endParaRPr>
              </a:p>
            </p:txBody>
          </p:sp>
          <p:sp>
            <p:nvSpPr>
              <p:cNvPr id="26" name="AutoShape 42"/>
              <p:cNvSpPr>
                <a:spLocks noChangeArrowheads="1"/>
              </p:cNvSpPr>
              <p:nvPr/>
            </p:nvSpPr>
            <p:spPr bwMode="auto">
              <a:xfrm>
                <a:off x="4343400" y="3048000"/>
                <a:ext cx="457200" cy="381000"/>
              </a:xfrm>
              <a:prstGeom prst="roundRect">
                <a:avLst>
                  <a:gd name="adj" fmla="val 16667"/>
                </a:avLst>
              </a:prstGeom>
              <a:solidFill>
                <a:srgbClr val="FF99CC"/>
              </a:solidFill>
              <a:ln w="9525">
                <a:solidFill>
                  <a:schemeClr val="tx1"/>
                </a:solidFill>
                <a:round/>
                <a:headEnd/>
                <a:tailEnd/>
              </a:ln>
            </p:spPr>
            <p:txBody>
              <a:bodyPr wrap="none" anchor="ctr"/>
              <a:lstStyle/>
              <a:p>
                <a:pPr fontAlgn="auto">
                  <a:spcBef>
                    <a:spcPts val="0"/>
                  </a:spcBef>
                  <a:spcAft>
                    <a:spcPts val="0"/>
                  </a:spcAft>
                </a:pPr>
                <a:r>
                  <a:rPr lang="en-US" sz="800" dirty="0">
                    <a:solidFill>
                      <a:srgbClr val="000000"/>
                    </a:solidFill>
                    <a:latin typeface="Verdana" pitchFamily="-38" charset="0"/>
                    <a:cs typeface="Times New Roman"/>
                  </a:rPr>
                  <a:t>LB</a:t>
                </a:r>
                <a:endParaRPr lang="en-US" sz="800" dirty="0">
                  <a:solidFill>
                    <a:srgbClr val="000000"/>
                  </a:solidFill>
                  <a:latin typeface="Calibri"/>
                  <a:cs typeface="Times New Roman"/>
                </a:endParaRPr>
              </a:p>
            </p:txBody>
          </p:sp>
          <p:cxnSp>
            <p:nvCxnSpPr>
              <p:cNvPr id="27" name="AutoShape 55"/>
              <p:cNvCxnSpPr>
                <a:cxnSpLocks noChangeShapeType="1"/>
                <a:stCxn id="24" idx="1"/>
                <a:endCxn id="25" idx="3"/>
              </p:cNvCxnSpPr>
              <p:nvPr/>
            </p:nvCxnSpPr>
            <p:spPr bwMode="auto">
              <a:xfrm rot="10800000">
                <a:off x="2438400" y="3238501"/>
                <a:ext cx="338138" cy="23019"/>
              </a:xfrm>
              <a:prstGeom prst="straightConnector1">
                <a:avLst/>
              </a:prstGeom>
              <a:noFill/>
              <a:ln w="9525">
                <a:solidFill>
                  <a:schemeClr val="tx1"/>
                </a:solidFill>
                <a:round/>
                <a:headEnd/>
                <a:tailEnd/>
              </a:ln>
            </p:spPr>
          </p:cxnSp>
          <p:cxnSp>
            <p:nvCxnSpPr>
              <p:cNvPr id="28" name="AutoShape 57"/>
              <p:cNvCxnSpPr>
                <a:cxnSpLocks noChangeShapeType="1"/>
                <a:stCxn id="26" idx="1"/>
                <a:endCxn id="23" idx="3"/>
              </p:cNvCxnSpPr>
              <p:nvPr/>
            </p:nvCxnSpPr>
            <p:spPr bwMode="auto">
              <a:xfrm rot="10800000" flipV="1">
                <a:off x="3979864" y="3238499"/>
                <a:ext cx="363537" cy="23019"/>
              </a:xfrm>
              <a:prstGeom prst="straightConnector1">
                <a:avLst/>
              </a:prstGeom>
              <a:noFill/>
              <a:ln w="9525">
                <a:solidFill>
                  <a:schemeClr val="tx1"/>
                </a:solidFill>
                <a:round/>
                <a:headEnd/>
                <a:tailEnd/>
              </a:ln>
            </p:spPr>
          </p:cxnSp>
          <p:cxnSp>
            <p:nvCxnSpPr>
              <p:cNvPr id="29" name="AutoShape 59"/>
              <p:cNvCxnSpPr>
                <a:cxnSpLocks noChangeShapeType="1"/>
                <a:stCxn id="24" idx="0"/>
                <a:endCxn id="10" idx="4"/>
              </p:cNvCxnSpPr>
              <p:nvPr/>
            </p:nvCxnSpPr>
            <p:spPr bwMode="auto">
              <a:xfrm flipV="1">
                <a:off x="2921000" y="2606675"/>
                <a:ext cx="0" cy="517525"/>
              </a:xfrm>
              <a:prstGeom prst="straightConnector1">
                <a:avLst/>
              </a:prstGeom>
              <a:noFill/>
              <a:ln w="9525">
                <a:solidFill>
                  <a:schemeClr val="tx1"/>
                </a:solidFill>
                <a:round/>
                <a:headEnd/>
                <a:tailEnd/>
              </a:ln>
            </p:spPr>
          </p:cxnSp>
          <p:cxnSp>
            <p:nvCxnSpPr>
              <p:cNvPr id="30" name="AutoShape 60"/>
              <p:cNvCxnSpPr>
                <a:cxnSpLocks noChangeShapeType="1"/>
                <a:stCxn id="23" idx="0"/>
                <a:endCxn id="10" idx="4"/>
              </p:cNvCxnSpPr>
              <p:nvPr/>
            </p:nvCxnSpPr>
            <p:spPr bwMode="auto">
              <a:xfrm flipH="1" flipV="1">
                <a:off x="2921000" y="2606675"/>
                <a:ext cx="914400" cy="517525"/>
              </a:xfrm>
              <a:prstGeom prst="straightConnector1">
                <a:avLst/>
              </a:prstGeom>
              <a:noFill/>
              <a:ln w="9525">
                <a:solidFill>
                  <a:schemeClr val="tx1"/>
                </a:solidFill>
                <a:round/>
                <a:headEnd/>
                <a:tailEnd/>
              </a:ln>
            </p:spPr>
          </p:cxnSp>
          <p:cxnSp>
            <p:nvCxnSpPr>
              <p:cNvPr id="31" name="AutoShape 61"/>
              <p:cNvCxnSpPr>
                <a:cxnSpLocks noChangeShapeType="1"/>
                <a:stCxn id="23" idx="0"/>
                <a:endCxn id="11" idx="4"/>
              </p:cNvCxnSpPr>
              <p:nvPr/>
            </p:nvCxnSpPr>
            <p:spPr bwMode="auto">
              <a:xfrm flipV="1">
                <a:off x="3835400" y="2606675"/>
                <a:ext cx="0" cy="517525"/>
              </a:xfrm>
              <a:prstGeom prst="straightConnector1">
                <a:avLst/>
              </a:prstGeom>
              <a:noFill/>
              <a:ln w="9525">
                <a:solidFill>
                  <a:schemeClr val="tx1"/>
                </a:solidFill>
                <a:round/>
                <a:headEnd/>
                <a:tailEnd/>
              </a:ln>
            </p:spPr>
          </p:cxnSp>
          <p:cxnSp>
            <p:nvCxnSpPr>
              <p:cNvPr id="32" name="AutoShape 62"/>
              <p:cNvCxnSpPr>
                <a:cxnSpLocks noChangeShapeType="1"/>
                <a:stCxn id="24" idx="0"/>
                <a:endCxn id="11" idx="4"/>
              </p:cNvCxnSpPr>
              <p:nvPr/>
            </p:nvCxnSpPr>
            <p:spPr bwMode="auto">
              <a:xfrm flipV="1">
                <a:off x="2921000" y="2606675"/>
                <a:ext cx="914400" cy="517525"/>
              </a:xfrm>
              <a:prstGeom prst="straightConnector1">
                <a:avLst/>
              </a:prstGeom>
              <a:noFill/>
              <a:ln w="9525">
                <a:solidFill>
                  <a:schemeClr val="tx1"/>
                </a:solidFill>
                <a:round/>
                <a:headEnd/>
                <a:tailEnd/>
              </a:ln>
            </p:spPr>
          </p:cxnSp>
          <p:cxnSp>
            <p:nvCxnSpPr>
              <p:cNvPr id="33" name="AutoShape 63"/>
              <p:cNvCxnSpPr>
                <a:cxnSpLocks noChangeShapeType="1"/>
                <a:stCxn id="24" idx="3"/>
                <a:endCxn id="23" idx="1"/>
              </p:cNvCxnSpPr>
              <p:nvPr/>
            </p:nvCxnSpPr>
            <p:spPr bwMode="auto">
              <a:xfrm>
                <a:off x="3065463" y="3262313"/>
                <a:ext cx="625475" cy="0"/>
              </a:xfrm>
              <a:prstGeom prst="straightConnector1">
                <a:avLst/>
              </a:prstGeom>
              <a:noFill/>
              <a:ln w="9525">
                <a:solidFill>
                  <a:schemeClr val="tx1"/>
                </a:solidFill>
                <a:round/>
                <a:headEnd/>
                <a:tailEnd/>
              </a:ln>
            </p:spPr>
          </p:cxnSp>
          <p:cxnSp>
            <p:nvCxnSpPr>
              <p:cNvPr id="34" name="AutoShape 64"/>
              <p:cNvCxnSpPr>
                <a:cxnSpLocks noChangeShapeType="1"/>
                <a:stCxn id="63" idx="0"/>
                <a:endCxn id="23" idx="2"/>
              </p:cNvCxnSpPr>
              <p:nvPr/>
            </p:nvCxnSpPr>
            <p:spPr bwMode="auto">
              <a:xfrm rot="5400000" flipH="1" flipV="1">
                <a:off x="2624138" y="2827338"/>
                <a:ext cx="639762" cy="1782763"/>
              </a:xfrm>
              <a:prstGeom prst="straightConnector1">
                <a:avLst/>
              </a:prstGeom>
              <a:noFill/>
              <a:ln w="9525">
                <a:solidFill>
                  <a:schemeClr val="tx1"/>
                </a:solidFill>
                <a:round/>
                <a:headEnd/>
                <a:tailEnd/>
              </a:ln>
            </p:spPr>
          </p:cxnSp>
          <p:cxnSp>
            <p:nvCxnSpPr>
              <p:cNvPr id="35" name="AutoShape 65"/>
              <p:cNvCxnSpPr>
                <a:cxnSpLocks noChangeShapeType="1"/>
                <a:stCxn id="63" idx="0"/>
                <a:endCxn id="24" idx="2"/>
              </p:cNvCxnSpPr>
              <p:nvPr/>
            </p:nvCxnSpPr>
            <p:spPr bwMode="auto">
              <a:xfrm rot="5400000" flipH="1" flipV="1">
                <a:off x="2166938" y="3284538"/>
                <a:ext cx="639762" cy="868363"/>
              </a:xfrm>
              <a:prstGeom prst="straightConnector1">
                <a:avLst/>
              </a:prstGeom>
              <a:noFill/>
              <a:ln w="9525">
                <a:solidFill>
                  <a:schemeClr val="tx1"/>
                </a:solidFill>
                <a:round/>
                <a:headEnd/>
                <a:tailEnd/>
              </a:ln>
            </p:spPr>
          </p:cxnSp>
          <p:cxnSp>
            <p:nvCxnSpPr>
              <p:cNvPr id="36" name="AutoShape 66"/>
              <p:cNvCxnSpPr>
                <a:cxnSpLocks noChangeShapeType="1"/>
                <a:stCxn id="62" idx="0"/>
                <a:endCxn id="24" idx="2"/>
              </p:cNvCxnSpPr>
              <p:nvPr/>
            </p:nvCxnSpPr>
            <p:spPr bwMode="auto">
              <a:xfrm rot="16200000" flipV="1">
                <a:off x="2621758" y="3698082"/>
                <a:ext cx="644525" cy="46037"/>
              </a:xfrm>
              <a:prstGeom prst="straightConnector1">
                <a:avLst/>
              </a:prstGeom>
              <a:noFill/>
              <a:ln w="9525">
                <a:solidFill>
                  <a:schemeClr val="tx1"/>
                </a:solidFill>
                <a:round/>
                <a:headEnd/>
                <a:tailEnd/>
              </a:ln>
            </p:spPr>
          </p:cxnSp>
          <p:cxnSp>
            <p:nvCxnSpPr>
              <p:cNvPr id="37" name="AutoShape 67"/>
              <p:cNvCxnSpPr>
                <a:cxnSpLocks noChangeShapeType="1"/>
                <a:stCxn id="62" idx="0"/>
                <a:endCxn id="23" idx="2"/>
              </p:cNvCxnSpPr>
              <p:nvPr/>
            </p:nvCxnSpPr>
            <p:spPr bwMode="auto">
              <a:xfrm rot="5400000" flipH="1" flipV="1">
                <a:off x="3078957" y="3286920"/>
                <a:ext cx="644525" cy="868363"/>
              </a:xfrm>
              <a:prstGeom prst="straightConnector1">
                <a:avLst/>
              </a:prstGeom>
              <a:noFill/>
              <a:ln w="9525">
                <a:solidFill>
                  <a:schemeClr val="tx1"/>
                </a:solidFill>
                <a:round/>
                <a:headEnd/>
                <a:tailEnd/>
              </a:ln>
            </p:spPr>
          </p:cxnSp>
          <p:cxnSp>
            <p:nvCxnSpPr>
              <p:cNvPr id="38" name="Straight Connector 57"/>
              <p:cNvCxnSpPr>
                <a:cxnSpLocks noChangeShapeType="1"/>
              </p:cNvCxnSpPr>
              <p:nvPr/>
            </p:nvCxnSpPr>
            <p:spPr bwMode="auto">
              <a:xfrm>
                <a:off x="838200" y="1522413"/>
                <a:ext cx="6553200" cy="1587"/>
              </a:xfrm>
              <a:prstGeom prst="line">
                <a:avLst/>
              </a:prstGeom>
              <a:noFill/>
              <a:ln w="9525" algn="ctr">
                <a:solidFill>
                  <a:schemeClr val="tx1"/>
                </a:solidFill>
                <a:prstDash val="sysDot"/>
                <a:round/>
                <a:headEnd/>
                <a:tailEnd/>
              </a:ln>
            </p:spPr>
          </p:cxnSp>
          <p:sp>
            <p:nvSpPr>
              <p:cNvPr id="39" name="TextBox 58"/>
              <p:cNvSpPr txBox="1">
                <a:spLocks noChangeArrowheads="1"/>
              </p:cNvSpPr>
              <p:nvPr/>
            </p:nvSpPr>
            <p:spPr bwMode="auto">
              <a:xfrm>
                <a:off x="838200" y="1600200"/>
                <a:ext cx="331173" cy="346686"/>
              </a:xfrm>
              <a:prstGeom prst="rect">
                <a:avLst/>
              </a:prstGeom>
              <a:noFill/>
              <a:ln w="9525">
                <a:noFill/>
                <a:miter lim="800000"/>
                <a:headEnd/>
                <a:tailEnd/>
              </a:ln>
            </p:spPr>
            <p:txBody>
              <a:bodyPr wrap="none">
                <a:spAutoFit/>
              </a:bodyPr>
              <a:lstStyle/>
              <a:p>
                <a:pPr algn="l" fontAlgn="auto">
                  <a:spcBef>
                    <a:spcPts val="0"/>
                  </a:spcBef>
                  <a:spcAft>
                    <a:spcPts val="0"/>
                  </a:spcAft>
                </a:pPr>
                <a:endParaRPr lang="en-US" sz="800" dirty="0">
                  <a:solidFill>
                    <a:srgbClr val="000000"/>
                  </a:solidFill>
                  <a:latin typeface="Calibri"/>
                  <a:cs typeface="Times New Roman"/>
                </a:endParaRPr>
              </a:p>
            </p:txBody>
          </p:sp>
          <p:sp>
            <p:nvSpPr>
              <p:cNvPr id="40" name="TextBox 59"/>
              <p:cNvSpPr txBox="1">
                <a:spLocks noChangeArrowheads="1"/>
              </p:cNvSpPr>
              <p:nvPr/>
            </p:nvSpPr>
            <p:spPr bwMode="auto">
              <a:xfrm>
                <a:off x="838200" y="1066800"/>
                <a:ext cx="331173" cy="346686"/>
              </a:xfrm>
              <a:prstGeom prst="rect">
                <a:avLst/>
              </a:prstGeom>
              <a:noFill/>
              <a:ln w="9525">
                <a:noFill/>
                <a:miter lim="800000"/>
                <a:headEnd/>
                <a:tailEnd/>
              </a:ln>
            </p:spPr>
            <p:txBody>
              <a:bodyPr wrap="none">
                <a:spAutoFit/>
              </a:bodyPr>
              <a:lstStyle/>
              <a:p>
                <a:pPr algn="l" fontAlgn="auto">
                  <a:spcBef>
                    <a:spcPts val="0"/>
                  </a:spcBef>
                  <a:spcAft>
                    <a:spcPts val="0"/>
                  </a:spcAft>
                </a:pPr>
                <a:endParaRPr lang="en-US" sz="800" dirty="0">
                  <a:solidFill>
                    <a:srgbClr val="000000"/>
                  </a:solidFill>
                  <a:latin typeface="Calibri"/>
                  <a:cs typeface="Times New Roman"/>
                </a:endParaRPr>
              </a:p>
            </p:txBody>
          </p:sp>
          <p:grpSp>
            <p:nvGrpSpPr>
              <p:cNvPr id="41" name="Group 89"/>
              <p:cNvGrpSpPr/>
              <p:nvPr/>
            </p:nvGrpSpPr>
            <p:grpSpPr>
              <a:xfrm>
                <a:off x="1905000" y="4038600"/>
                <a:ext cx="1219200" cy="1449388"/>
                <a:chOff x="1905000" y="4038600"/>
                <a:chExt cx="1219200" cy="1449388"/>
              </a:xfrm>
            </p:grpSpPr>
            <p:sp>
              <p:nvSpPr>
                <p:cNvPr id="62" name="Rectangle 38"/>
                <p:cNvSpPr>
                  <a:spLocks noChangeArrowheads="1"/>
                </p:cNvSpPr>
                <p:nvPr/>
              </p:nvSpPr>
              <p:spPr bwMode="auto">
                <a:xfrm>
                  <a:off x="2822575" y="4043363"/>
                  <a:ext cx="288925" cy="274637"/>
                </a:xfrm>
                <a:prstGeom prst="rect">
                  <a:avLst/>
                </a:prstGeom>
                <a:solidFill>
                  <a:srgbClr val="CCFFCC"/>
                </a:solidFill>
                <a:ln w="9525">
                  <a:solidFill>
                    <a:schemeClr val="tx1"/>
                  </a:solidFill>
                  <a:miter lim="800000"/>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S</a:t>
                  </a:r>
                </a:p>
              </p:txBody>
            </p:sp>
            <p:sp>
              <p:nvSpPr>
                <p:cNvPr id="63" name="Rectangle 39"/>
                <p:cNvSpPr>
                  <a:spLocks noChangeArrowheads="1"/>
                </p:cNvSpPr>
                <p:nvPr/>
              </p:nvSpPr>
              <p:spPr bwMode="auto">
                <a:xfrm>
                  <a:off x="1908175" y="4038600"/>
                  <a:ext cx="288925" cy="274638"/>
                </a:xfrm>
                <a:prstGeom prst="rect">
                  <a:avLst/>
                </a:prstGeom>
                <a:solidFill>
                  <a:srgbClr val="CCFFCC"/>
                </a:solidFill>
                <a:ln w="9525">
                  <a:solidFill>
                    <a:schemeClr val="tx1"/>
                  </a:solidFill>
                  <a:miter lim="800000"/>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S</a:t>
                  </a:r>
                </a:p>
              </p:txBody>
            </p:sp>
            <p:cxnSp>
              <p:nvCxnSpPr>
                <p:cNvPr id="64" name="AutoShape 69"/>
                <p:cNvCxnSpPr>
                  <a:cxnSpLocks noChangeShapeType="1"/>
                  <a:stCxn id="68" idx="3"/>
                  <a:endCxn id="62" idx="2"/>
                </p:cNvCxnSpPr>
                <p:nvPr/>
              </p:nvCxnSpPr>
              <p:spPr bwMode="auto">
                <a:xfrm rot="5400000" flipH="1" flipV="1">
                  <a:off x="2230750" y="4142111"/>
                  <a:ext cx="560399" cy="912178"/>
                </a:xfrm>
                <a:prstGeom prst="straightConnector1">
                  <a:avLst/>
                </a:prstGeom>
                <a:noFill/>
                <a:ln w="9525">
                  <a:solidFill>
                    <a:schemeClr val="tx1"/>
                  </a:solidFill>
                  <a:round/>
                  <a:headEnd/>
                  <a:tailEnd/>
                </a:ln>
              </p:spPr>
            </p:cxnSp>
            <p:cxnSp>
              <p:nvCxnSpPr>
                <p:cNvPr id="65" name="AutoShape 70"/>
                <p:cNvCxnSpPr>
                  <a:cxnSpLocks noChangeShapeType="1"/>
                  <a:stCxn id="68" idx="3"/>
                  <a:endCxn id="63" idx="2"/>
                </p:cNvCxnSpPr>
                <p:nvPr/>
              </p:nvCxnSpPr>
              <p:spPr bwMode="auto">
                <a:xfrm rot="16200000" flipV="1">
                  <a:off x="1771169" y="4594708"/>
                  <a:ext cx="565161" cy="2222"/>
                </a:xfrm>
                <a:prstGeom prst="straightConnector1">
                  <a:avLst/>
                </a:prstGeom>
                <a:noFill/>
                <a:ln w="9525">
                  <a:solidFill>
                    <a:schemeClr val="tx1"/>
                  </a:solidFill>
                  <a:round/>
                  <a:headEnd/>
                  <a:tailEnd/>
                </a:ln>
              </p:spPr>
            </p:cxnSp>
            <p:cxnSp>
              <p:nvCxnSpPr>
                <p:cNvPr id="66" name="AutoShape 71"/>
                <p:cNvCxnSpPr>
                  <a:cxnSpLocks noChangeShapeType="1"/>
                  <a:stCxn id="69" idx="3"/>
                  <a:endCxn id="63" idx="2"/>
                </p:cNvCxnSpPr>
                <p:nvPr/>
              </p:nvCxnSpPr>
              <p:spPr bwMode="auto">
                <a:xfrm rot="16200000" flipV="1">
                  <a:off x="2228369" y="4137508"/>
                  <a:ext cx="565161" cy="916622"/>
                </a:xfrm>
                <a:prstGeom prst="straightConnector1">
                  <a:avLst/>
                </a:prstGeom>
                <a:noFill/>
                <a:ln w="9525">
                  <a:solidFill>
                    <a:schemeClr val="tx1"/>
                  </a:solidFill>
                  <a:round/>
                  <a:headEnd/>
                  <a:tailEnd/>
                </a:ln>
              </p:spPr>
            </p:cxnSp>
            <p:cxnSp>
              <p:nvCxnSpPr>
                <p:cNvPr id="67" name="AutoShape 72"/>
                <p:cNvCxnSpPr>
                  <a:cxnSpLocks noChangeShapeType="1"/>
                  <a:stCxn id="69" idx="3"/>
                  <a:endCxn id="62" idx="2"/>
                </p:cNvCxnSpPr>
                <p:nvPr/>
              </p:nvCxnSpPr>
              <p:spPr bwMode="auto">
                <a:xfrm rot="16200000" flipV="1">
                  <a:off x="2687950" y="4597089"/>
                  <a:ext cx="560399" cy="2222"/>
                </a:xfrm>
                <a:prstGeom prst="straightConnector1">
                  <a:avLst/>
                </a:prstGeom>
                <a:noFill/>
                <a:ln w="9525">
                  <a:solidFill>
                    <a:schemeClr val="tx1"/>
                  </a:solidFill>
                  <a:round/>
                  <a:headEnd/>
                  <a:tailEnd/>
                </a:ln>
              </p:spPr>
            </p:cxnSp>
            <p:sp>
              <p:nvSpPr>
                <p:cNvPr id="68" name="AutoShape 80"/>
                <p:cNvSpPr>
                  <a:spLocks noChangeArrowheads="1"/>
                </p:cNvSpPr>
                <p:nvPr/>
              </p:nvSpPr>
              <p:spPr bwMode="auto">
                <a:xfrm rot="16171351">
                  <a:off x="1752600" y="5030788"/>
                  <a:ext cx="609600" cy="304800"/>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fontAlgn="auto">
                    <a:spcBef>
                      <a:spcPts val="0"/>
                    </a:spcBef>
                    <a:spcAft>
                      <a:spcPts val="0"/>
                    </a:spcAft>
                  </a:pPr>
                  <a:r>
                    <a:rPr lang="en-US" sz="800">
                      <a:solidFill>
                        <a:srgbClr val="000000"/>
                      </a:solidFill>
                      <a:latin typeface="Verdana" pitchFamily="-38" charset="0"/>
                      <a:cs typeface="Times New Roman"/>
                    </a:rPr>
                    <a:t>A</a:t>
                  </a:r>
                </a:p>
              </p:txBody>
            </p:sp>
            <p:sp>
              <p:nvSpPr>
                <p:cNvPr id="69" name="AutoShape 82"/>
                <p:cNvSpPr>
                  <a:spLocks noChangeArrowheads="1"/>
                </p:cNvSpPr>
                <p:nvPr/>
              </p:nvSpPr>
              <p:spPr bwMode="auto">
                <a:xfrm rot="16171351">
                  <a:off x="2667000" y="5030788"/>
                  <a:ext cx="609600" cy="304800"/>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fontAlgn="auto">
                    <a:spcBef>
                      <a:spcPts val="0"/>
                    </a:spcBef>
                    <a:spcAft>
                      <a:spcPts val="0"/>
                    </a:spcAft>
                  </a:pPr>
                  <a:r>
                    <a:rPr lang="en-US" sz="800">
                      <a:solidFill>
                        <a:srgbClr val="000000"/>
                      </a:solidFill>
                      <a:latin typeface="Verdana" pitchFamily="-38" charset="0"/>
                      <a:cs typeface="Times New Roman"/>
                    </a:rPr>
                    <a:t>A</a:t>
                  </a:r>
                </a:p>
              </p:txBody>
            </p:sp>
            <p:sp>
              <p:nvSpPr>
                <p:cNvPr id="70" name="AutoShape 82"/>
                <p:cNvSpPr>
                  <a:spLocks noChangeArrowheads="1"/>
                </p:cNvSpPr>
                <p:nvPr/>
              </p:nvSpPr>
              <p:spPr bwMode="auto">
                <a:xfrm rot="16171351">
                  <a:off x="2104385" y="5030788"/>
                  <a:ext cx="609600" cy="304800"/>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fontAlgn="auto">
                    <a:spcBef>
                      <a:spcPts val="0"/>
                    </a:spcBef>
                    <a:spcAft>
                      <a:spcPts val="0"/>
                    </a:spcAft>
                  </a:pPr>
                  <a:r>
                    <a:rPr lang="en-US" sz="800">
                      <a:solidFill>
                        <a:srgbClr val="000000"/>
                      </a:solidFill>
                      <a:latin typeface="Verdana" pitchFamily="-38" charset="0"/>
                      <a:cs typeface="Times New Roman"/>
                    </a:rPr>
                    <a:t>A</a:t>
                  </a:r>
                </a:p>
              </p:txBody>
            </p:sp>
            <p:sp>
              <p:nvSpPr>
                <p:cNvPr id="71" name="Rectangle 21"/>
                <p:cNvSpPr>
                  <a:spLocks noChangeArrowheads="1"/>
                </p:cNvSpPr>
                <p:nvPr/>
              </p:nvSpPr>
              <p:spPr bwMode="auto">
                <a:xfrm>
                  <a:off x="2527299" y="4984750"/>
                  <a:ext cx="458202" cy="346686"/>
                </a:xfrm>
                <a:prstGeom prst="rect">
                  <a:avLst/>
                </a:prstGeom>
                <a:noFill/>
                <a:ln w="9525">
                  <a:noFill/>
                  <a:miter lim="800000"/>
                  <a:headEnd/>
                  <a:tailEnd/>
                </a:ln>
              </p:spPr>
              <p:txBody>
                <a:bodyPr wrap="none">
                  <a:spAutoFit/>
                </a:bodyPr>
                <a:lstStyle/>
                <a:p>
                  <a:pPr algn="l" fontAlgn="auto">
                    <a:spcBef>
                      <a:spcPts val="0"/>
                    </a:spcBef>
                    <a:spcAft>
                      <a:spcPts val="0"/>
                    </a:spcAft>
                  </a:pPr>
                  <a:r>
                    <a:rPr lang="en-US" sz="800" dirty="0">
                      <a:solidFill>
                        <a:srgbClr val="000000"/>
                      </a:solidFill>
                      <a:latin typeface="Calibri"/>
                      <a:cs typeface="Times New Roman"/>
                    </a:rPr>
                    <a:t>…</a:t>
                  </a:r>
                </a:p>
              </p:txBody>
            </p:sp>
            <p:cxnSp>
              <p:nvCxnSpPr>
                <p:cNvPr id="72" name="AutoShape 69"/>
                <p:cNvCxnSpPr>
                  <a:cxnSpLocks noChangeShapeType="1"/>
                  <a:endCxn id="62" idx="2"/>
                </p:cNvCxnSpPr>
                <p:nvPr/>
              </p:nvCxnSpPr>
              <p:spPr bwMode="auto">
                <a:xfrm flipV="1">
                  <a:off x="2406651" y="4318000"/>
                  <a:ext cx="560387" cy="541349"/>
                </a:xfrm>
                <a:prstGeom prst="straightConnector1">
                  <a:avLst/>
                </a:prstGeom>
                <a:noFill/>
                <a:ln w="9525">
                  <a:solidFill>
                    <a:schemeClr val="tx1"/>
                  </a:solidFill>
                  <a:round/>
                  <a:headEnd/>
                  <a:tailEnd/>
                </a:ln>
              </p:spPr>
            </p:cxnSp>
            <p:cxnSp>
              <p:nvCxnSpPr>
                <p:cNvPr id="73" name="AutoShape 69"/>
                <p:cNvCxnSpPr>
                  <a:cxnSpLocks noChangeShapeType="1"/>
                </p:cNvCxnSpPr>
                <p:nvPr/>
              </p:nvCxnSpPr>
              <p:spPr bwMode="auto">
                <a:xfrm rot="16200000" flipV="1">
                  <a:off x="1962945" y="4388644"/>
                  <a:ext cx="533399" cy="354013"/>
                </a:xfrm>
                <a:prstGeom prst="straightConnector1">
                  <a:avLst/>
                </a:prstGeom>
                <a:noFill/>
                <a:ln w="9525">
                  <a:solidFill>
                    <a:schemeClr val="tx1"/>
                  </a:solidFill>
                  <a:round/>
                  <a:headEnd/>
                  <a:tailEnd/>
                </a:ln>
              </p:spPr>
            </p:cxnSp>
          </p:grpSp>
          <p:grpSp>
            <p:nvGrpSpPr>
              <p:cNvPr id="42" name="Group 90"/>
              <p:cNvGrpSpPr/>
              <p:nvPr/>
            </p:nvGrpSpPr>
            <p:grpSpPr>
              <a:xfrm>
                <a:off x="3581400" y="4037012"/>
                <a:ext cx="1219200" cy="1449388"/>
                <a:chOff x="3581400" y="4037012"/>
                <a:chExt cx="1219200" cy="1449388"/>
              </a:xfrm>
            </p:grpSpPr>
            <p:sp>
              <p:nvSpPr>
                <p:cNvPr id="50" name="Rectangle 38"/>
                <p:cNvSpPr>
                  <a:spLocks noChangeArrowheads="1"/>
                </p:cNvSpPr>
                <p:nvPr/>
              </p:nvSpPr>
              <p:spPr bwMode="auto">
                <a:xfrm>
                  <a:off x="4498975" y="4041775"/>
                  <a:ext cx="288925" cy="274637"/>
                </a:xfrm>
                <a:prstGeom prst="rect">
                  <a:avLst/>
                </a:prstGeom>
                <a:solidFill>
                  <a:srgbClr val="CCFFCC"/>
                </a:solidFill>
                <a:ln w="9525">
                  <a:solidFill>
                    <a:schemeClr val="tx1"/>
                  </a:solidFill>
                  <a:miter lim="800000"/>
                  <a:headEnd/>
                  <a:tailEnd/>
                </a:ln>
              </p:spPr>
              <p:txBody>
                <a:bodyPr wrap="none" anchor="ctr"/>
                <a:lstStyle/>
                <a:p>
                  <a:pPr fontAlgn="auto">
                    <a:spcBef>
                      <a:spcPts val="0"/>
                    </a:spcBef>
                    <a:spcAft>
                      <a:spcPts val="0"/>
                    </a:spcAft>
                  </a:pPr>
                  <a:r>
                    <a:rPr lang="en-US" sz="800">
                      <a:solidFill>
                        <a:srgbClr val="000000"/>
                      </a:solidFill>
                      <a:latin typeface="Verdana" pitchFamily="-38" charset="0"/>
                      <a:cs typeface="Times New Roman"/>
                    </a:rPr>
                    <a:t>S</a:t>
                  </a:r>
                </a:p>
              </p:txBody>
            </p:sp>
            <p:sp>
              <p:nvSpPr>
                <p:cNvPr id="51" name="Rectangle 39"/>
                <p:cNvSpPr>
                  <a:spLocks noChangeArrowheads="1"/>
                </p:cNvSpPr>
                <p:nvPr/>
              </p:nvSpPr>
              <p:spPr bwMode="auto">
                <a:xfrm>
                  <a:off x="3584575" y="4037012"/>
                  <a:ext cx="288925" cy="274638"/>
                </a:xfrm>
                <a:prstGeom prst="rect">
                  <a:avLst/>
                </a:prstGeom>
                <a:solidFill>
                  <a:srgbClr val="CCFFCC"/>
                </a:solidFill>
                <a:ln w="9525">
                  <a:solidFill>
                    <a:schemeClr val="tx1"/>
                  </a:solidFill>
                  <a:miter lim="800000"/>
                  <a:headEnd/>
                  <a:tailEnd/>
                </a:ln>
              </p:spPr>
              <p:txBody>
                <a:bodyPr wrap="none" anchor="ctr"/>
                <a:lstStyle/>
                <a:p>
                  <a:pPr fontAlgn="auto">
                    <a:spcBef>
                      <a:spcPts val="0"/>
                    </a:spcBef>
                    <a:spcAft>
                      <a:spcPts val="0"/>
                    </a:spcAft>
                  </a:pPr>
                  <a:r>
                    <a:rPr lang="en-US" sz="800" dirty="0">
                      <a:solidFill>
                        <a:srgbClr val="000000"/>
                      </a:solidFill>
                      <a:latin typeface="Verdana" pitchFamily="-38" charset="0"/>
                      <a:cs typeface="Times New Roman"/>
                    </a:rPr>
                    <a:t>S</a:t>
                  </a:r>
                </a:p>
              </p:txBody>
            </p:sp>
            <p:cxnSp>
              <p:nvCxnSpPr>
                <p:cNvPr id="52" name="AutoShape 69"/>
                <p:cNvCxnSpPr>
                  <a:cxnSpLocks noChangeShapeType="1"/>
                  <a:stCxn id="56" idx="3"/>
                  <a:endCxn id="50" idx="2"/>
                </p:cNvCxnSpPr>
                <p:nvPr/>
              </p:nvCxnSpPr>
              <p:spPr bwMode="auto">
                <a:xfrm rot="5400000" flipH="1" flipV="1">
                  <a:off x="3907150" y="4140523"/>
                  <a:ext cx="560399" cy="912178"/>
                </a:xfrm>
                <a:prstGeom prst="straightConnector1">
                  <a:avLst/>
                </a:prstGeom>
                <a:noFill/>
                <a:ln w="9525">
                  <a:solidFill>
                    <a:schemeClr val="tx1"/>
                  </a:solidFill>
                  <a:round/>
                  <a:headEnd/>
                  <a:tailEnd/>
                </a:ln>
              </p:spPr>
            </p:cxnSp>
            <p:cxnSp>
              <p:nvCxnSpPr>
                <p:cNvPr id="53" name="AutoShape 70"/>
                <p:cNvCxnSpPr>
                  <a:cxnSpLocks noChangeShapeType="1"/>
                  <a:stCxn id="56" idx="3"/>
                  <a:endCxn id="51" idx="2"/>
                </p:cNvCxnSpPr>
                <p:nvPr/>
              </p:nvCxnSpPr>
              <p:spPr bwMode="auto">
                <a:xfrm rot="16200000" flipV="1">
                  <a:off x="3447569" y="4593120"/>
                  <a:ext cx="565161" cy="2222"/>
                </a:xfrm>
                <a:prstGeom prst="straightConnector1">
                  <a:avLst/>
                </a:prstGeom>
                <a:noFill/>
                <a:ln w="9525">
                  <a:solidFill>
                    <a:schemeClr val="tx1"/>
                  </a:solidFill>
                  <a:round/>
                  <a:headEnd/>
                  <a:tailEnd/>
                </a:ln>
              </p:spPr>
            </p:cxnSp>
            <p:cxnSp>
              <p:nvCxnSpPr>
                <p:cNvPr id="54" name="AutoShape 71"/>
                <p:cNvCxnSpPr>
                  <a:cxnSpLocks noChangeShapeType="1"/>
                  <a:stCxn id="57" idx="3"/>
                  <a:endCxn id="51" idx="2"/>
                </p:cNvCxnSpPr>
                <p:nvPr/>
              </p:nvCxnSpPr>
              <p:spPr bwMode="auto">
                <a:xfrm rot="16200000" flipV="1">
                  <a:off x="3904769" y="4135920"/>
                  <a:ext cx="565161" cy="916622"/>
                </a:xfrm>
                <a:prstGeom prst="straightConnector1">
                  <a:avLst/>
                </a:prstGeom>
                <a:noFill/>
                <a:ln w="9525">
                  <a:solidFill>
                    <a:schemeClr val="tx1"/>
                  </a:solidFill>
                  <a:round/>
                  <a:headEnd/>
                  <a:tailEnd/>
                </a:ln>
              </p:spPr>
            </p:cxnSp>
            <p:cxnSp>
              <p:nvCxnSpPr>
                <p:cNvPr id="55" name="AutoShape 72"/>
                <p:cNvCxnSpPr>
                  <a:cxnSpLocks noChangeShapeType="1"/>
                  <a:stCxn id="57" idx="3"/>
                  <a:endCxn id="50" idx="2"/>
                </p:cNvCxnSpPr>
                <p:nvPr/>
              </p:nvCxnSpPr>
              <p:spPr bwMode="auto">
                <a:xfrm rot="16200000" flipV="1">
                  <a:off x="4364350" y="4595501"/>
                  <a:ext cx="560399" cy="2222"/>
                </a:xfrm>
                <a:prstGeom prst="straightConnector1">
                  <a:avLst/>
                </a:prstGeom>
                <a:noFill/>
                <a:ln w="9525">
                  <a:solidFill>
                    <a:schemeClr val="tx1"/>
                  </a:solidFill>
                  <a:round/>
                  <a:headEnd/>
                  <a:tailEnd/>
                </a:ln>
              </p:spPr>
            </p:cxnSp>
            <p:sp>
              <p:nvSpPr>
                <p:cNvPr id="56" name="AutoShape 80"/>
                <p:cNvSpPr>
                  <a:spLocks noChangeArrowheads="1"/>
                </p:cNvSpPr>
                <p:nvPr/>
              </p:nvSpPr>
              <p:spPr bwMode="auto">
                <a:xfrm rot="16171351">
                  <a:off x="3429000" y="5029200"/>
                  <a:ext cx="609600" cy="304800"/>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fontAlgn="auto">
                    <a:spcBef>
                      <a:spcPts val="0"/>
                    </a:spcBef>
                    <a:spcAft>
                      <a:spcPts val="0"/>
                    </a:spcAft>
                  </a:pPr>
                  <a:r>
                    <a:rPr lang="en-US" sz="800" dirty="0">
                      <a:solidFill>
                        <a:srgbClr val="000000"/>
                      </a:solidFill>
                      <a:latin typeface="Verdana" pitchFamily="-38" charset="0"/>
                      <a:cs typeface="Times New Roman"/>
                    </a:rPr>
                    <a:t>A</a:t>
                  </a:r>
                </a:p>
              </p:txBody>
            </p:sp>
            <p:sp>
              <p:nvSpPr>
                <p:cNvPr id="57" name="AutoShape 82"/>
                <p:cNvSpPr>
                  <a:spLocks noChangeArrowheads="1"/>
                </p:cNvSpPr>
                <p:nvPr/>
              </p:nvSpPr>
              <p:spPr bwMode="auto">
                <a:xfrm rot="16171351">
                  <a:off x="4343400" y="5029200"/>
                  <a:ext cx="609600" cy="304800"/>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fontAlgn="auto">
                    <a:spcBef>
                      <a:spcPts val="0"/>
                    </a:spcBef>
                    <a:spcAft>
                      <a:spcPts val="0"/>
                    </a:spcAft>
                  </a:pPr>
                  <a:r>
                    <a:rPr lang="en-US" sz="800">
                      <a:solidFill>
                        <a:srgbClr val="000000"/>
                      </a:solidFill>
                      <a:latin typeface="Verdana" pitchFamily="-38" charset="0"/>
                      <a:cs typeface="Times New Roman"/>
                    </a:rPr>
                    <a:t>A</a:t>
                  </a:r>
                </a:p>
              </p:txBody>
            </p:sp>
            <p:sp>
              <p:nvSpPr>
                <p:cNvPr id="58" name="AutoShape 82"/>
                <p:cNvSpPr>
                  <a:spLocks noChangeArrowheads="1"/>
                </p:cNvSpPr>
                <p:nvPr/>
              </p:nvSpPr>
              <p:spPr bwMode="auto">
                <a:xfrm rot="16171351">
                  <a:off x="3780785" y="5029200"/>
                  <a:ext cx="609600" cy="304800"/>
                </a:xfrm>
                <a:prstGeom prst="flowChartPredefinedProcess">
                  <a:avLst/>
                </a:prstGeom>
                <a:solidFill>
                  <a:srgbClr val="CCCCCC">
                    <a:alpha val="85097"/>
                  </a:srgbClr>
                </a:solidFill>
                <a:ln w="9525">
                  <a:solidFill>
                    <a:schemeClr val="tx1"/>
                  </a:solidFill>
                  <a:miter lim="800000"/>
                  <a:headEnd/>
                  <a:tailEnd/>
                </a:ln>
              </p:spPr>
              <p:txBody>
                <a:bodyPr vert="eaVert" wrap="none" anchor="ctr"/>
                <a:lstStyle/>
                <a:p>
                  <a:pPr fontAlgn="auto">
                    <a:spcBef>
                      <a:spcPts val="0"/>
                    </a:spcBef>
                    <a:spcAft>
                      <a:spcPts val="0"/>
                    </a:spcAft>
                  </a:pPr>
                  <a:r>
                    <a:rPr lang="en-US" sz="800">
                      <a:solidFill>
                        <a:srgbClr val="000000"/>
                      </a:solidFill>
                      <a:latin typeface="Verdana" pitchFamily="-38" charset="0"/>
                      <a:cs typeface="Times New Roman"/>
                    </a:rPr>
                    <a:t>A</a:t>
                  </a:r>
                </a:p>
              </p:txBody>
            </p:sp>
            <p:sp>
              <p:nvSpPr>
                <p:cNvPr id="59" name="Rectangle 21"/>
                <p:cNvSpPr>
                  <a:spLocks noChangeArrowheads="1"/>
                </p:cNvSpPr>
                <p:nvPr/>
              </p:nvSpPr>
              <p:spPr bwMode="auto">
                <a:xfrm>
                  <a:off x="4203699" y="4983162"/>
                  <a:ext cx="458202" cy="346686"/>
                </a:xfrm>
                <a:prstGeom prst="rect">
                  <a:avLst/>
                </a:prstGeom>
                <a:noFill/>
                <a:ln w="9525">
                  <a:noFill/>
                  <a:miter lim="800000"/>
                  <a:headEnd/>
                  <a:tailEnd/>
                </a:ln>
              </p:spPr>
              <p:txBody>
                <a:bodyPr wrap="none">
                  <a:spAutoFit/>
                </a:bodyPr>
                <a:lstStyle/>
                <a:p>
                  <a:pPr algn="l" fontAlgn="auto">
                    <a:spcBef>
                      <a:spcPts val="0"/>
                    </a:spcBef>
                    <a:spcAft>
                      <a:spcPts val="0"/>
                    </a:spcAft>
                  </a:pPr>
                  <a:r>
                    <a:rPr lang="en-US" sz="800" dirty="0">
                      <a:solidFill>
                        <a:srgbClr val="000000"/>
                      </a:solidFill>
                      <a:latin typeface="Calibri"/>
                      <a:cs typeface="Times New Roman"/>
                    </a:rPr>
                    <a:t>…</a:t>
                  </a:r>
                </a:p>
              </p:txBody>
            </p:sp>
            <p:cxnSp>
              <p:nvCxnSpPr>
                <p:cNvPr id="60" name="AutoShape 69"/>
                <p:cNvCxnSpPr>
                  <a:cxnSpLocks noChangeShapeType="1"/>
                  <a:endCxn id="50" idx="2"/>
                </p:cNvCxnSpPr>
                <p:nvPr/>
              </p:nvCxnSpPr>
              <p:spPr bwMode="auto">
                <a:xfrm flipV="1">
                  <a:off x="4083051" y="4316412"/>
                  <a:ext cx="560387" cy="541349"/>
                </a:xfrm>
                <a:prstGeom prst="straightConnector1">
                  <a:avLst/>
                </a:prstGeom>
                <a:noFill/>
                <a:ln w="9525">
                  <a:solidFill>
                    <a:schemeClr val="tx1"/>
                  </a:solidFill>
                  <a:round/>
                  <a:headEnd/>
                  <a:tailEnd/>
                </a:ln>
              </p:spPr>
            </p:cxnSp>
            <p:cxnSp>
              <p:nvCxnSpPr>
                <p:cNvPr id="61" name="AutoShape 69"/>
                <p:cNvCxnSpPr>
                  <a:cxnSpLocks noChangeShapeType="1"/>
                </p:cNvCxnSpPr>
                <p:nvPr/>
              </p:nvCxnSpPr>
              <p:spPr bwMode="auto">
                <a:xfrm rot="16200000" flipV="1">
                  <a:off x="3639345" y="4387056"/>
                  <a:ext cx="533399" cy="354013"/>
                </a:xfrm>
                <a:prstGeom prst="straightConnector1">
                  <a:avLst/>
                </a:prstGeom>
                <a:noFill/>
                <a:ln w="9525">
                  <a:solidFill>
                    <a:schemeClr val="tx1"/>
                  </a:solidFill>
                  <a:round/>
                  <a:headEnd/>
                  <a:tailEnd/>
                </a:ln>
              </p:spPr>
            </p:cxnSp>
          </p:grpSp>
          <p:cxnSp>
            <p:nvCxnSpPr>
              <p:cNvPr id="43" name="AutoShape 64"/>
              <p:cNvCxnSpPr>
                <a:cxnSpLocks noChangeShapeType="1"/>
              </p:cNvCxnSpPr>
              <p:nvPr/>
            </p:nvCxnSpPr>
            <p:spPr bwMode="auto">
              <a:xfrm rot="16200000" flipV="1">
                <a:off x="3467101" y="2822573"/>
                <a:ext cx="639762" cy="1782763"/>
              </a:xfrm>
              <a:prstGeom prst="straightConnector1">
                <a:avLst/>
              </a:prstGeom>
              <a:noFill/>
              <a:ln w="9525">
                <a:solidFill>
                  <a:schemeClr val="tx1"/>
                </a:solidFill>
                <a:round/>
                <a:headEnd/>
                <a:tailEnd/>
              </a:ln>
            </p:spPr>
          </p:cxnSp>
          <p:cxnSp>
            <p:nvCxnSpPr>
              <p:cNvPr id="44" name="AutoShape 65"/>
              <p:cNvCxnSpPr>
                <a:cxnSpLocks noChangeShapeType="1"/>
              </p:cNvCxnSpPr>
              <p:nvPr/>
            </p:nvCxnSpPr>
            <p:spPr bwMode="auto">
              <a:xfrm rot="16200000" flipV="1">
                <a:off x="3009901" y="3279773"/>
                <a:ext cx="639762" cy="868363"/>
              </a:xfrm>
              <a:prstGeom prst="straightConnector1">
                <a:avLst/>
              </a:prstGeom>
              <a:noFill/>
              <a:ln w="9525">
                <a:solidFill>
                  <a:schemeClr val="tx1"/>
                </a:solidFill>
                <a:round/>
                <a:headEnd/>
                <a:tailEnd/>
              </a:ln>
            </p:spPr>
          </p:cxnSp>
          <p:cxnSp>
            <p:nvCxnSpPr>
              <p:cNvPr id="45" name="AutoShape 66"/>
              <p:cNvCxnSpPr>
                <a:cxnSpLocks noChangeShapeType="1"/>
              </p:cNvCxnSpPr>
              <p:nvPr/>
            </p:nvCxnSpPr>
            <p:spPr bwMode="auto">
              <a:xfrm rot="5400000" flipH="1" flipV="1">
                <a:off x="3464721" y="3693317"/>
                <a:ext cx="644525" cy="46037"/>
              </a:xfrm>
              <a:prstGeom prst="straightConnector1">
                <a:avLst/>
              </a:prstGeom>
              <a:noFill/>
              <a:ln w="9525">
                <a:solidFill>
                  <a:schemeClr val="tx1"/>
                </a:solidFill>
                <a:round/>
                <a:headEnd/>
                <a:tailEnd/>
              </a:ln>
            </p:spPr>
          </p:cxnSp>
          <p:cxnSp>
            <p:nvCxnSpPr>
              <p:cNvPr id="46" name="AutoShape 67"/>
              <p:cNvCxnSpPr>
                <a:cxnSpLocks noChangeShapeType="1"/>
              </p:cNvCxnSpPr>
              <p:nvPr/>
            </p:nvCxnSpPr>
            <p:spPr bwMode="auto">
              <a:xfrm rot="16200000" flipV="1">
                <a:off x="3921920" y="3282155"/>
                <a:ext cx="644525" cy="868363"/>
              </a:xfrm>
              <a:prstGeom prst="straightConnector1">
                <a:avLst/>
              </a:prstGeom>
              <a:noFill/>
              <a:ln w="9525">
                <a:solidFill>
                  <a:schemeClr val="tx1"/>
                </a:solidFill>
                <a:round/>
                <a:headEnd/>
                <a:tailEnd/>
              </a:ln>
            </p:spPr>
          </p:cxnSp>
          <p:sp>
            <p:nvSpPr>
              <p:cNvPr id="47" name="Rectangle 21"/>
              <p:cNvSpPr>
                <a:spLocks noChangeArrowheads="1"/>
              </p:cNvSpPr>
              <p:nvPr/>
            </p:nvSpPr>
            <p:spPr bwMode="auto">
              <a:xfrm>
                <a:off x="4800601" y="3962399"/>
                <a:ext cx="458202" cy="346686"/>
              </a:xfrm>
              <a:prstGeom prst="rect">
                <a:avLst/>
              </a:prstGeom>
              <a:noFill/>
              <a:ln w="9525">
                <a:noFill/>
                <a:miter lim="800000"/>
                <a:headEnd/>
                <a:tailEnd/>
              </a:ln>
            </p:spPr>
            <p:txBody>
              <a:bodyPr wrap="none">
                <a:spAutoFit/>
              </a:bodyPr>
              <a:lstStyle/>
              <a:p>
                <a:pPr algn="l" fontAlgn="auto">
                  <a:spcBef>
                    <a:spcPts val="0"/>
                  </a:spcBef>
                  <a:spcAft>
                    <a:spcPts val="0"/>
                  </a:spcAft>
                </a:pPr>
                <a:r>
                  <a:rPr lang="en-US" sz="800" dirty="0">
                    <a:solidFill>
                      <a:srgbClr val="000000"/>
                    </a:solidFill>
                    <a:latin typeface="Calibri"/>
                    <a:cs typeface="Times New Roman"/>
                  </a:rPr>
                  <a:t>…</a:t>
                </a:r>
              </a:p>
            </p:txBody>
          </p:sp>
          <p:cxnSp>
            <p:nvCxnSpPr>
              <p:cNvPr id="48" name="Straight Connector 57"/>
              <p:cNvCxnSpPr>
                <a:cxnSpLocks noChangeShapeType="1"/>
              </p:cNvCxnSpPr>
              <p:nvPr/>
            </p:nvCxnSpPr>
            <p:spPr bwMode="auto">
              <a:xfrm>
                <a:off x="762000" y="2819400"/>
                <a:ext cx="6629400" cy="1588"/>
              </a:xfrm>
              <a:prstGeom prst="line">
                <a:avLst/>
              </a:prstGeom>
              <a:noFill/>
              <a:ln w="9525" algn="ctr">
                <a:solidFill>
                  <a:schemeClr val="tx1"/>
                </a:solidFill>
                <a:prstDash val="sysDot"/>
                <a:round/>
                <a:headEnd/>
                <a:tailEnd/>
              </a:ln>
            </p:spPr>
          </p:cxnSp>
          <p:sp>
            <p:nvSpPr>
              <p:cNvPr id="49" name="TextBox 58"/>
              <p:cNvSpPr txBox="1">
                <a:spLocks noChangeArrowheads="1"/>
              </p:cNvSpPr>
              <p:nvPr/>
            </p:nvSpPr>
            <p:spPr bwMode="auto">
              <a:xfrm>
                <a:off x="838200" y="2897188"/>
                <a:ext cx="331173" cy="346686"/>
              </a:xfrm>
              <a:prstGeom prst="rect">
                <a:avLst/>
              </a:prstGeom>
              <a:noFill/>
              <a:ln w="9525">
                <a:noFill/>
                <a:miter lim="800000"/>
                <a:headEnd/>
                <a:tailEnd/>
              </a:ln>
            </p:spPr>
            <p:txBody>
              <a:bodyPr wrap="none">
                <a:spAutoFit/>
              </a:bodyPr>
              <a:lstStyle/>
              <a:p>
                <a:pPr algn="l" fontAlgn="auto">
                  <a:spcBef>
                    <a:spcPts val="0"/>
                  </a:spcBef>
                  <a:spcAft>
                    <a:spcPts val="0"/>
                  </a:spcAft>
                </a:pPr>
                <a:endParaRPr lang="en-US" sz="800" dirty="0">
                  <a:solidFill>
                    <a:srgbClr val="000000"/>
                  </a:solidFill>
                  <a:latin typeface="Calibri"/>
                  <a:cs typeface="Times New Roman"/>
                </a:endParaRPr>
              </a:p>
            </p:txBody>
          </p:sp>
        </p:grpSp>
      </p:grpSp>
      <p:sp>
        <p:nvSpPr>
          <p:cNvPr id="74" name="Slide Number Placeholder 73"/>
          <p:cNvSpPr>
            <a:spLocks noGrp="1"/>
          </p:cNvSpPr>
          <p:nvPr>
            <p:ph type="sldNum" sz="quarter" idx="12"/>
          </p:nvPr>
        </p:nvSpPr>
        <p:spPr/>
        <p:txBody>
          <a:bodyPr/>
          <a:lstStyle/>
          <a:p>
            <a:fld id="{7E36F65A-AA6A-2742-B31A-5123DCD351C6}" type="slidenum">
              <a:rPr lang="en-US" smtClean="0"/>
              <a:t>45</a:t>
            </a:fld>
            <a:endParaRPr lang="en-US"/>
          </a:p>
        </p:txBody>
      </p:sp>
    </p:spTree>
    <p:extLst>
      <p:ext uri="{BB962C8B-B14F-4D97-AF65-F5344CB8AC3E}">
        <p14:creationId xmlns:p14="http://schemas.microsoft.com/office/powerpoint/2010/main" val="31325206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4B375CC-FF4E-4484-8C6F-6C3D12B51E5B}" type="slidenum">
              <a:rPr lang="en-US" smtClean="0"/>
              <a:pPr/>
              <a:t>46</a:t>
            </a:fld>
            <a:endParaRPr lang="en-US" dirty="0"/>
          </a:p>
        </p:txBody>
      </p:sp>
      <p:sp>
        <p:nvSpPr>
          <p:cNvPr id="2" name="Title 1"/>
          <p:cNvSpPr>
            <a:spLocks noGrp="1"/>
          </p:cNvSpPr>
          <p:nvPr>
            <p:ph type="title"/>
          </p:nvPr>
        </p:nvSpPr>
        <p:spPr>
          <a:xfrm>
            <a:off x="277906" y="0"/>
            <a:ext cx="8588188" cy="1143000"/>
          </a:xfrm>
        </p:spPr>
        <p:txBody>
          <a:bodyPr lIns="0" rIns="0">
            <a:noAutofit/>
          </a:bodyPr>
          <a:lstStyle/>
          <a:p>
            <a:r>
              <a:rPr lang="en-US" dirty="0" smtClean="0"/>
              <a:t>Data Center: Challenges</a:t>
            </a:r>
            <a:endParaRPr lang="en-US" dirty="0"/>
          </a:p>
        </p:txBody>
      </p:sp>
      <p:sp>
        <p:nvSpPr>
          <p:cNvPr id="55" name="Content Placeholder 54"/>
          <p:cNvSpPr>
            <a:spLocks noGrp="1"/>
          </p:cNvSpPr>
          <p:nvPr>
            <p:ph idx="1"/>
          </p:nvPr>
        </p:nvSpPr>
        <p:spPr>
          <a:xfrm>
            <a:off x="263981" y="1143000"/>
            <a:ext cx="8596990" cy="5181600"/>
          </a:xfrm>
        </p:spPr>
        <p:txBody>
          <a:bodyPr lIns="0" rIns="0">
            <a:noAutofit/>
          </a:bodyPr>
          <a:lstStyle/>
          <a:p>
            <a:pPr marL="457200" indent="-338138">
              <a:tabLst>
                <a:tab pos="60325" algn="l"/>
                <a:tab pos="517525" algn="l"/>
              </a:tabLst>
            </a:pPr>
            <a:r>
              <a:rPr lang="en-US" dirty="0" smtClean="0"/>
              <a:t>From a large cluster used for data mining and identified distinctive traffic patterns</a:t>
            </a:r>
            <a:br>
              <a:rPr lang="en-US" dirty="0" smtClean="0"/>
            </a:br>
            <a:endParaRPr lang="en-US" sz="900" dirty="0" smtClean="0"/>
          </a:p>
          <a:p>
            <a:pPr marL="457200" indent="-338138">
              <a:buClr>
                <a:schemeClr val="tx1"/>
              </a:buClr>
            </a:pPr>
            <a:r>
              <a:rPr lang="en-US" dirty="0" smtClean="0"/>
              <a:t>Traffic patterns are </a:t>
            </a:r>
            <a:r>
              <a:rPr lang="en-US" b="1" dirty="0" smtClean="0">
                <a:solidFill>
                  <a:srgbClr val="0070C0"/>
                </a:solidFill>
              </a:rPr>
              <a:t>highly volatile</a:t>
            </a:r>
          </a:p>
          <a:p>
            <a:pPr marL="739775" lvl="1" indent="-388938"/>
            <a:r>
              <a:rPr lang="en-US" dirty="0" smtClean="0"/>
              <a:t>A large number of distinctive patterns even in a day</a:t>
            </a:r>
          </a:p>
          <a:p>
            <a:pPr lvl="3"/>
            <a:endParaRPr lang="en-US" sz="900" dirty="0" smtClean="0"/>
          </a:p>
          <a:p>
            <a:pPr marL="457200" indent="-338138">
              <a:buClr>
                <a:schemeClr val="tx1"/>
              </a:buClr>
            </a:pPr>
            <a:r>
              <a:rPr lang="en-US" dirty="0" smtClean="0"/>
              <a:t>Traffic patterns are </a:t>
            </a:r>
            <a:r>
              <a:rPr lang="en-US" b="1" dirty="0" smtClean="0">
                <a:solidFill>
                  <a:srgbClr val="0070C0"/>
                </a:solidFill>
              </a:rPr>
              <a:t>unpredictable</a:t>
            </a:r>
          </a:p>
          <a:p>
            <a:pPr marL="746125" lvl="1" indent="-395288"/>
            <a:r>
              <a:rPr lang="en-US" dirty="0" smtClean="0"/>
              <a:t>Correlation between patterns very weak</a:t>
            </a:r>
          </a:p>
        </p:txBody>
      </p:sp>
    </p:spTree>
    <p:custDataLst>
      <p:tags r:id="rId1"/>
    </p:custDataLst>
    <p:extLst>
      <p:ext uri="{BB962C8B-B14F-4D97-AF65-F5344CB8AC3E}">
        <p14:creationId xmlns:p14="http://schemas.microsoft.com/office/powerpoint/2010/main" val="2252090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0"/>
            <a:ext cx="8606118" cy="1178169"/>
          </a:xfrm>
        </p:spPr>
        <p:txBody>
          <a:bodyPr>
            <a:normAutofit/>
          </a:bodyPr>
          <a:lstStyle/>
          <a:p>
            <a:r>
              <a:rPr lang="en-US" dirty="0" smtClean="0"/>
              <a:t>Data Center: Opportunities</a:t>
            </a:r>
            <a:endParaRPr lang="en-US" dirty="0"/>
          </a:p>
        </p:txBody>
      </p:sp>
      <p:sp>
        <p:nvSpPr>
          <p:cNvPr id="3" name="Content Placeholder 2"/>
          <p:cNvSpPr>
            <a:spLocks noGrp="1"/>
          </p:cNvSpPr>
          <p:nvPr>
            <p:ph idx="1"/>
          </p:nvPr>
        </p:nvSpPr>
        <p:spPr>
          <a:xfrm>
            <a:off x="276045" y="1188720"/>
            <a:ext cx="8591910" cy="5288280"/>
          </a:xfrm>
        </p:spPr>
        <p:txBody>
          <a:bodyPr>
            <a:normAutofit/>
          </a:bodyPr>
          <a:lstStyle/>
          <a:p>
            <a:r>
              <a:rPr lang="en-US" dirty="0" smtClean="0"/>
              <a:t>DC controller knows </a:t>
            </a:r>
            <a:r>
              <a:rPr lang="en-US" b="1" dirty="0" smtClean="0">
                <a:solidFill>
                  <a:srgbClr val="0070C0"/>
                </a:solidFill>
              </a:rPr>
              <a:t>everything</a:t>
            </a:r>
            <a:r>
              <a:rPr lang="en-US" dirty="0" smtClean="0"/>
              <a:t> about </a:t>
            </a:r>
            <a:r>
              <a:rPr lang="en-US" b="1" dirty="0" smtClean="0">
                <a:solidFill>
                  <a:srgbClr val="0070C0"/>
                </a:solidFill>
              </a:rPr>
              <a:t>hosts</a:t>
            </a:r>
          </a:p>
          <a:p>
            <a:pPr lvl="1"/>
            <a:endParaRPr lang="en-US" sz="800" dirty="0" smtClean="0"/>
          </a:p>
          <a:p>
            <a:r>
              <a:rPr lang="en-US" dirty="0" smtClean="0"/>
              <a:t>Host OS’s are easily </a:t>
            </a:r>
            <a:r>
              <a:rPr lang="en-US" b="1" dirty="0" smtClean="0">
                <a:solidFill>
                  <a:srgbClr val="0070C0"/>
                </a:solidFill>
              </a:rPr>
              <a:t>customizable</a:t>
            </a:r>
            <a:r>
              <a:rPr lang="en-US" dirty="0" smtClean="0">
                <a:solidFill>
                  <a:srgbClr val="0070C0"/>
                </a:solidFill>
              </a:rPr>
              <a:t> </a:t>
            </a:r>
          </a:p>
          <a:p>
            <a:pPr lvl="1"/>
            <a:endParaRPr lang="en-US" sz="800" dirty="0" smtClean="0"/>
          </a:p>
          <a:p>
            <a:pPr>
              <a:buClr>
                <a:schemeClr val="tx1"/>
              </a:buClr>
            </a:pPr>
            <a:r>
              <a:rPr lang="en-US" b="1" dirty="0" smtClean="0">
                <a:solidFill>
                  <a:srgbClr val="0070C0"/>
                </a:solidFill>
              </a:rPr>
              <a:t>Probabilistic</a:t>
            </a:r>
            <a:r>
              <a:rPr lang="en-US" dirty="0" smtClean="0"/>
              <a:t> flow distribution would work well enough, because …</a:t>
            </a:r>
          </a:p>
          <a:p>
            <a:pPr lvl="1"/>
            <a:r>
              <a:rPr lang="en-US" dirty="0" smtClean="0"/>
              <a:t>Flows are numerous and not huge – no elephants!</a:t>
            </a:r>
          </a:p>
          <a:p>
            <a:pPr lvl="1"/>
            <a:r>
              <a:rPr lang="en-US" dirty="0" smtClean="0"/>
              <a:t>Commodity switch-to-switch links are substantially thicker (~ 10x) than the maximum thickness of a flow</a:t>
            </a:r>
          </a:p>
        </p:txBody>
      </p:sp>
      <p:sp>
        <p:nvSpPr>
          <p:cNvPr id="4" name="Slide Number Placeholder 3"/>
          <p:cNvSpPr>
            <a:spLocks noGrp="1"/>
          </p:cNvSpPr>
          <p:nvPr>
            <p:ph type="sldNum" sz="quarter" idx="11"/>
          </p:nvPr>
        </p:nvSpPr>
        <p:spPr/>
        <p:txBody>
          <a:bodyPr/>
          <a:lstStyle/>
          <a:p>
            <a:fld id="{B4B375CC-FF4E-4484-8C6F-6C3D12B51E5B}" type="slidenum">
              <a:rPr lang="en-US" smtClean="0"/>
              <a:pPr/>
              <a:t>47</a:t>
            </a:fld>
            <a:endParaRPr lang="en-US" dirty="0"/>
          </a:p>
        </p:txBody>
      </p:sp>
    </p:spTree>
    <p:custDataLst>
      <p:tags r:id="rId1"/>
    </p:custDataLst>
    <p:extLst>
      <p:ext uri="{BB962C8B-B14F-4D97-AF65-F5344CB8AC3E}">
        <p14:creationId xmlns:p14="http://schemas.microsoft.com/office/powerpoint/2010/main" val="1603210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4B375CC-FF4E-4484-8C6F-6C3D12B51E5B}" type="slidenum">
              <a:rPr lang="en-US" smtClean="0"/>
              <a:pPr/>
              <a:t>48</a:t>
            </a:fld>
            <a:endParaRPr lang="en-US" dirty="0"/>
          </a:p>
        </p:txBody>
      </p:sp>
      <p:sp>
        <p:nvSpPr>
          <p:cNvPr id="278" name="Title 1"/>
          <p:cNvSpPr>
            <a:spLocks noGrp="1"/>
          </p:cNvSpPr>
          <p:nvPr>
            <p:ph type="title"/>
          </p:nvPr>
        </p:nvSpPr>
        <p:spPr>
          <a:xfrm>
            <a:off x="152400" y="152400"/>
            <a:ext cx="8839200" cy="1447800"/>
          </a:xfrm>
        </p:spPr>
        <p:txBody>
          <a:bodyPr>
            <a:normAutofit/>
          </a:bodyPr>
          <a:lstStyle/>
          <a:p>
            <a:r>
              <a:rPr lang="en-US" sz="4200" dirty="0" smtClean="0"/>
              <a:t>Sometimes we just wish we had a huge L2 switch (L2: data-link)</a:t>
            </a:r>
            <a:endParaRPr lang="en-US" sz="4200" dirty="0"/>
          </a:p>
        </p:txBody>
      </p:sp>
      <p:sp>
        <p:nvSpPr>
          <p:cNvPr id="5" name="Rounded Rectangle 4"/>
          <p:cNvSpPr/>
          <p:nvPr/>
        </p:nvSpPr>
        <p:spPr>
          <a:xfrm>
            <a:off x="914400" y="1752600"/>
            <a:ext cx="7315200" cy="3421168"/>
          </a:xfrm>
          <a:prstGeom prst="roundRect">
            <a:avLst>
              <a:gd name="adj" fmla="val 20796"/>
            </a:avLst>
          </a:prstGeom>
          <a:solidFill>
            <a:schemeClr val="tx2">
              <a:lumMod val="60000"/>
              <a:lumOff val="40000"/>
            </a:schemeClr>
          </a:solidFill>
          <a:ln>
            <a:solidFill>
              <a:schemeClr val="tx2">
                <a:lumMod val="60000"/>
                <a:lumOff val="40000"/>
              </a:schemeClr>
            </a:solidFill>
          </a:ln>
          <a:scene3d>
            <a:camera prst="isometricOffAxis2Top">
              <a:rot lat="20099985" lon="0" rev="0"/>
            </a:camera>
            <a:lightRig rig="flat" dir="t"/>
          </a:scene3d>
          <a:sp3d extrusionH="76200" contourW="12700" prstMaterial="clear">
            <a:bevelT w="165100" h="254000" prst="softRound"/>
            <a:bevelB w="139700" h="254000" prst="softRound"/>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200" b="1" dirty="0" smtClean="0">
                <a:solidFill>
                  <a:schemeClr val="tx2">
                    <a:lumMod val="75000"/>
                  </a:schemeClr>
                </a:solidFill>
              </a:rPr>
              <a:t>The Illusion of a Huge L2 Switch</a:t>
            </a:r>
            <a:endParaRPr lang="en-US" sz="3200" b="1" dirty="0">
              <a:solidFill>
                <a:schemeClr val="tx2">
                  <a:lumMod val="75000"/>
                </a:schemeClr>
              </a:solidFill>
            </a:endParaRPr>
          </a:p>
        </p:txBody>
      </p:sp>
      <p:sp>
        <p:nvSpPr>
          <p:cNvPr id="285" name="Rounded Rectangle 284"/>
          <p:cNvSpPr/>
          <p:nvPr/>
        </p:nvSpPr>
        <p:spPr>
          <a:xfrm>
            <a:off x="3184070" y="2743200"/>
            <a:ext cx="2607130" cy="80729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300" b="1" dirty="0" smtClean="0"/>
              <a:t>1. L2 semantics</a:t>
            </a:r>
            <a:endParaRPr lang="en-US" sz="2300" b="1" dirty="0"/>
          </a:p>
        </p:txBody>
      </p:sp>
      <p:sp>
        <p:nvSpPr>
          <p:cNvPr id="286" name="Rounded Rectangle 285"/>
          <p:cNvSpPr/>
          <p:nvPr/>
        </p:nvSpPr>
        <p:spPr>
          <a:xfrm>
            <a:off x="1600200" y="3802380"/>
            <a:ext cx="2658834" cy="8072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300" b="1" dirty="0" smtClean="0"/>
              <a:t>2. Uniform high capacity</a:t>
            </a:r>
            <a:endParaRPr lang="en-US" sz="2300" b="1" dirty="0"/>
          </a:p>
        </p:txBody>
      </p:sp>
      <p:sp>
        <p:nvSpPr>
          <p:cNvPr id="287" name="Rounded Rectangle 286"/>
          <p:cNvSpPr/>
          <p:nvPr/>
        </p:nvSpPr>
        <p:spPr>
          <a:xfrm>
            <a:off x="4724400" y="3802380"/>
            <a:ext cx="2623458" cy="807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dirty="0" smtClean="0"/>
              <a:t>3. Performance isolation</a:t>
            </a:r>
            <a:endParaRPr lang="en-US" sz="2300" b="1" dirty="0"/>
          </a:p>
        </p:txBody>
      </p:sp>
      <p:cxnSp>
        <p:nvCxnSpPr>
          <p:cNvPr id="275" name="AutoShape 69"/>
          <p:cNvCxnSpPr>
            <a:cxnSpLocks noChangeShapeType="1"/>
            <a:stCxn id="280" idx="3"/>
          </p:cNvCxnSpPr>
          <p:nvPr/>
        </p:nvCxnSpPr>
        <p:spPr bwMode="auto">
          <a:xfrm rot="5400000" flipH="1" flipV="1">
            <a:off x="1562708" y="4900502"/>
            <a:ext cx="422129" cy="896299"/>
          </a:xfrm>
          <a:prstGeom prst="straightConnector1">
            <a:avLst/>
          </a:prstGeom>
          <a:noFill/>
          <a:ln w="9525">
            <a:solidFill>
              <a:schemeClr val="tx1"/>
            </a:solidFill>
            <a:round/>
            <a:headEnd/>
            <a:tailEnd/>
          </a:ln>
        </p:spPr>
      </p:cxnSp>
      <p:cxnSp>
        <p:nvCxnSpPr>
          <p:cNvPr id="276" name="AutoShape 70"/>
          <p:cNvCxnSpPr>
            <a:cxnSpLocks noChangeShapeType="1"/>
            <a:stCxn id="280" idx="3"/>
          </p:cNvCxnSpPr>
          <p:nvPr/>
        </p:nvCxnSpPr>
        <p:spPr bwMode="auto">
          <a:xfrm rot="16200000" flipV="1">
            <a:off x="1113204" y="5347296"/>
            <a:ext cx="422129" cy="2710"/>
          </a:xfrm>
          <a:prstGeom prst="straightConnector1">
            <a:avLst/>
          </a:prstGeom>
          <a:noFill/>
          <a:ln w="9525">
            <a:solidFill>
              <a:schemeClr val="tx1"/>
            </a:solidFill>
            <a:round/>
            <a:headEnd/>
            <a:tailEnd/>
          </a:ln>
        </p:spPr>
      </p:cxnSp>
      <p:cxnSp>
        <p:nvCxnSpPr>
          <p:cNvPr id="277" name="AutoShape 71"/>
          <p:cNvCxnSpPr>
            <a:cxnSpLocks noChangeShapeType="1"/>
            <a:stCxn id="281" idx="3"/>
          </p:cNvCxnSpPr>
          <p:nvPr/>
        </p:nvCxnSpPr>
        <p:spPr bwMode="auto">
          <a:xfrm rot="16200000" flipV="1">
            <a:off x="1562709" y="4897791"/>
            <a:ext cx="422129" cy="901720"/>
          </a:xfrm>
          <a:prstGeom prst="straightConnector1">
            <a:avLst/>
          </a:prstGeom>
          <a:noFill/>
          <a:ln w="9525">
            <a:solidFill>
              <a:schemeClr val="tx1"/>
            </a:solidFill>
            <a:round/>
            <a:headEnd/>
            <a:tailEnd/>
          </a:ln>
        </p:spPr>
      </p:cxnSp>
      <p:cxnSp>
        <p:nvCxnSpPr>
          <p:cNvPr id="279" name="AutoShape 72"/>
          <p:cNvCxnSpPr>
            <a:cxnSpLocks noChangeShapeType="1"/>
            <a:stCxn id="281" idx="3"/>
          </p:cNvCxnSpPr>
          <p:nvPr/>
        </p:nvCxnSpPr>
        <p:spPr bwMode="auto">
          <a:xfrm rot="16200000" flipV="1">
            <a:off x="2012214" y="5347295"/>
            <a:ext cx="422129" cy="2711"/>
          </a:xfrm>
          <a:prstGeom prst="straightConnector1">
            <a:avLst/>
          </a:prstGeom>
          <a:noFill/>
          <a:ln w="9525">
            <a:solidFill>
              <a:schemeClr val="tx1"/>
            </a:solidFill>
            <a:round/>
            <a:headEnd/>
            <a:tailEnd/>
          </a:ln>
        </p:spPr>
      </p:cxnSp>
      <p:sp>
        <p:nvSpPr>
          <p:cNvPr id="280" name="AutoShape 80"/>
          <p:cNvSpPr>
            <a:spLocks noChangeArrowheads="1"/>
          </p:cNvSpPr>
          <p:nvPr/>
        </p:nvSpPr>
        <p:spPr bwMode="auto">
          <a:xfrm rot="16171351">
            <a:off x="1091242" y="56462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281" name="AutoShape 82"/>
          <p:cNvSpPr>
            <a:spLocks noChangeArrowheads="1"/>
          </p:cNvSpPr>
          <p:nvPr/>
        </p:nvSpPr>
        <p:spPr bwMode="auto">
          <a:xfrm rot="16171351">
            <a:off x="1990252" y="56462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282" name="AutoShape 82"/>
          <p:cNvSpPr>
            <a:spLocks noChangeArrowheads="1"/>
          </p:cNvSpPr>
          <p:nvPr/>
        </p:nvSpPr>
        <p:spPr bwMode="auto">
          <a:xfrm rot="16171351">
            <a:off x="1437107" y="56462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283" name="Rectangle 21"/>
          <p:cNvSpPr>
            <a:spLocks noChangeArrowheads="1"/>
          </p:cNvSpPr>
          <p:nvPr/>
        </p:nvSpPr>
        <p:spPr bwMode="auto">
          <a:xfrm>
            <a:off x="1789584" y="5642183"/>
            <a:ext cx="343365" cy="369332"/>
          </a:xfrm>
          <a:prstGeom prst="rect">
            <a:avLst/>
          </a:prstGeom>
          <a:noFill/>
          <a:ln w="9525">
            <a:noFill/>
            <a:miter lim="800000"/>
            <a:headEnd/>
            <a:tailEnd/>
          </a:ln>
        </p:spPr>
        <p:txBody>
          <a:bodyPr wrap="none">
            <a:spAutoFit/>
          </a:bodyPr>
          <a:lstStyle/>
          <a:p>
            <a:r>
              <a:rPr lang="en-US" sz="1800" dirty="0">
                <a:latin typeface="+mn-lt"/>
              </a:rPr>
              <a:t>…</a:t>
            </a:r>
          </a:p>
        </p:txBody>
      </p:sp>
      <p:cxnSp>
        <p:nvCxnSpPr>
          <p:cNvPr id="284" name="AutoShape 69"/>
          <p:cNvCxnSpPr>
            <a:cxnSpLocks noChangeShapeType="1"/>
            <a:stCxn id="282" idx="3"/>
          </p:cNvCxnSpPr>
          <p:nvPr/>
        </p:nvCxnSpPr>
        <p:spPr bwMode="auto">
          <a:xfrm rot="5400000" flipH="1" flipV="1">
            <a:off x="1735640" y="5073434"/>
            <a:ext cx="422129" cy="550435"/>
          </a:xfrm>
          <a:prstGeom prst="straightConnector1">
            <a:avLst/>
          </a:prstGeom>
          <a:noFill/>
          <a:ln w="9525">
            <a:solidFill>
              <a:schemeClr val="tx1"/>
            </a:solidFill>
            <a:round/>
            <a:headEnd/>
            <a:tailEnd/>
          </a:ln>
        </p:spPr>
      </p:cxnSp>
      <p:cxnSp>
        <p:nvCxnSpPr>
          <p:cNvPr id="288" name="AutoShape 69"/>
          <p:cNvCxnSpPr>
            <a:cxnSpLocks noChangeShapeType="1"/>
            <a:stCxn id="282" idx="3"/>
          </p:cNvCxnSpPr>
          <p:nvPr/>
        </p:nvCxnSpPr>
        <p:spPr bwMode="auto">
          <a:xfrm rot="16200000" flipV="1">
            <a:off x="1286136" y="5174364"/>
            <a:ext cx="422129" cy="348574"/>
          </a:xfrm>
          <a:prstGeom prst="straightConnector1">
            <a:avLst/>
          </a:prstGeom>
          <a:noFill/>
          <a:ln w="9525">
            <a:solidFill>
              <a:schemeClr val="tx1"/>
            </a:solidFill>
            <a:round/>
            <a:headEnd/>
            <a:tailEnd/>
          </a:ln>
        </p:spPr>
      </p:cxnSp>
      <p:cxnSp>
        <p:nvCxnSpPr>
          <p:cNvPr id="291" name="AutoShape 69"/>
          <p:cNvCxnSpPr>
            <a:cxnSpLocks noChangeShapeType="1"/>
            <a:stCxn id="295" idx="3"/>
          </p:cNvCxnSpPr>
          <p:nvPr/>
        </p:nvCxnSpPr>
        <p:spPr bwMode="auto">
          <a:xfrm rot="5400000" flipH="1" flipV="1">
            <a:off x="3269260" y="4899885"/>
            <a:ext cx="420898" cy="896300"/>
          </a:xfrm>
          <a:prstGeom prst="straightConnector1">
            <a:avLst/>
          </a:prstGeom>
          <a:noFill/>
          <a:ln w="9525">
            <a:solidFill>
              <a:schemeClr val="tx1"/>
            </a:solidFill>
            <a:round/>
            <a:headEnd/>
            <a:tailEnd/>
          </a:ln>
        </p:spPr>
      </p:cxnSp>
      <p:cxnSp>
        <p:nvCxnSpPr>
          <p:cNvPr id="292" name="AutoShape 70"/>
          <p:cNvCxnSpPr>
            <a:cxnSpLocks noChangeShapeType="1"/>
            <a:stCxn id="295" idx="3"/>
          </p:cNvCxnSpPr>
          <p:nvPr/>
        </p:nvCxnSpPr>
        <p:spPr bwMode="auto">
          <a:xfrm rot="16200000" flipV="1">
            <a:off x="2819755" y="5346680"/>
            <a:ext cx="420898" cy="2709"/>
          </a:xfrm>
          <a:prstGeom prst="straightConnector1">
            <a:avLst/>
          </a:prstGeom>
          <a:noFill/>
          <a:ln w="9525">
            <a:solidFill>
              <a:schemeClr val="tx1"/>
            </a:solidFill>
            <a:round/>
            <a:headEnd/>
            <a:tailEnd/>
          </a:ln>
        </p:spPr>
      </p:cxnSp>
      <p:cxnSp>
        <p:nvCxnSpPr>
          <p:cNvPr id="293" name="AutoShape 71"/>
          <p:cNvCxnSpPr>
            <a:cxnSpLocks noChangeShapeType="1"/>
            <a:stCxn id="296" idx="3"/>
          </p:cNvCxnSpPr>
          <p:nvPr/>
        </p:nvCxnSpPr>
        <p:spPr bwMode="auto">
          <a:xfrm rot="16200000" flipV="1">
            <a:off x="3269260" y="4897175"/>
            <a:ext cx="420898" cy="901719"/>
          </a:xfrm>
          <a:prstGeom prst="straightConnector1">
            <a:avLst/>
          </a:prstGeom>
          <a:noFill/>
          <a:ln w="9525">
            <a:solidFill>
              <a:schemeClr val="tx1"/>
            </a:solidFill>
            <a:round/>
            <a:headEnd/>
            <a:tailEnd/>
          </a:ln>
        </p:spPr>
      </p:cxnSp>
      <p:cxnSp>
        <p:nvCxnSpPr>
          <p:cNvPr id="294" name="AutoShape 72"/>
          <p:cNvCxnSpPr>
            <a:cxnSpLocks noChangeShapeType="1"/>
            <a:stCxn id="296" idx="3"/>
          </p:cNvCxnSpPr>
          <p:nvPr/>
        </p:nvCxnSpPr>
        <p:spPr bwMode="auto">
          <a:xfrm rot="16200000" flipV="1">
            <a:off x="3718765" y="5346680"/>
            <a:ext cx="420898" cy="2709"/>
          </a:xfrm>
          <a:prstGeom prst="straightConnector1">
            <a:avLst/>
          </a:prstGeom>
          <a:noFill/>
          <a:ln w="9525">
            <a:solidFill>
              <a:schemeClr val="tx1"/>
            </a:solidFill>
            <a:round/>
            <a:headEnd/>
            <a:tailEnd/>
          </a:ln>
        </p:spPr>
      </p:cxnSp>
      <p:sp>
        <p:nvSpPr>
          <p:cNvPr id="295" name="AutoShape 80"/>
          <p:cNvSpPr>
            <a:spLocks noChangeArrowheads="1"/>
          </p:cNvSpPr>
          <p:nvPr/>
        </p:nvSpPr>
        <p:spPr bwMode="auto">
          <a:xfrm rot="16171351">
            <a:off x="2797178" y="56449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296" name="AutoShape 82"/>
          <p:cNvSpPr>
            <a:spLocks noChangeArrowheads="1"/>
          </p:cNvSpPr>
          <p:nvPr/>
        </p:nvSpPr>
        <p:spPr bwMode="auto">
          <a:xfrm rot="16171351">
            <a:off x="3696187" y="56449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297" name="AutoShape 82"/>
          <p:cNvSpPr>
            <a:spLocks noChangeArrowheads="1"/>
          </p:cNvSpPr>
          <p:nvPr/>
        </p:nvSpPr>
        <p:spPr bwMode="auto">
          <a:xfrm rot="16171351">
            <a:off x="3143042" y="56449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a:t>A</a:t>
            </a:r>
          </a:p>
        </p:txBody>
      </p:sp>
      <p:sp>
        <p:nvSpPr>
          <p:cNvPr id="298" name="Rectangle 21"/>
          <p:cNvSpPr>
            <a:spLocks noChangeArrowheads="1"/>
          </p:cNvSpPr>
          <p:nvPr/>
        </p:nvSpPr>
        <p:spPr bwMode="auto">
          <a:xfrm>
            <a:off x="3480721" y="5640952"/>
            <a:ext cx="343365" cy="369332"/>
          </a:xfrm>
          <a:prstGeom prst="rect">
            <a:avLst/>
          </a:prstGeom>
          <a:noFill/>
          <a:ln w="9525">
            <a:noFill/>
            <a:miter lim="800000"/>
            <a:headEnd/>
            <a:tailEnd/>
          </a:ln>
        </p:spPr>
        <p:txBody>
          <a:bodyPr wrap="none">
            <a:spAutoFit/>
          </a:bodyPr>
          <a:lstStyle/>
          <a:p>
            <a:r>
              <a:rPr lang="en-US" sz="1800" dirty="0">
                <a:latin typeface="+mn-lt"/>
              </a:rPr>
              <a:t>…</a:t>
            </a:r>
          </a:p>
        </p:txBody>
      </p:sp>
      <p:cxnSp>
        <p:nvCxnSpPr>
          <p:cNvPr id="299" name="AutoShape 69"/>
          <p:cNvCxnSpPr>
            <a:cxnSpLocks noChangeShapeType="1"/>
            <a:stCxn id="297" idx="3"/>
          </p:cNvCxnSpPr>
          <p:nvPr/>
        </p:nvCxnSpPr>
        <p:spPr bwMode="auto">
          <a:xfrm rot="5400000" flipH="1" flipV="1">
            <a:off x="3442192" y="5072817"/>
            <a:ext cx="420898" cy="550436"/>
          </a:xfrm>
          <a:prstGeom prst="straightConnector1">
            <a:avLst/>
          </a:prstGeom>
          <a:noFill/>
          <a:ln w="9525">
            <a:solidFill>
              <a:schemeClr val="tx1"/>
            </a:solidFill>
            <a:round/>
            <a:headEnd/>
            <a:tailEnd/>
          </a:ln>
        </p:spPr>
      </p:cxnSp>
      <p:cxnSp>
        <p:nvCxnSpPr>
          <p:cNvPr id="300" name="AutoShape 69"/>
          <p:cNvCxnSpPr>
            <a:cxnSpLocks noChangeShapeType="1"/>
            <a:stCxn id="297" idx="3"/>
          </p:cNvCxnSpPr>
          <p:nvPr/>
        </p:nvCxnSpPr>
        <p:spPr bwMode="auto">
          <a:xfrm rot="16200000" flipV="1">
            <a:off x="2992687" y="5173748"/>
            <a:ext cx="420898" cy="348573"/>
          </a:xfrm>
          <a:prstGeom prst="straightConnector1">
            <a:avLst/>
          </a:prstGeom>
          <a:noFill/>
          <a:ln w="9525">
            <a:solidFill>
              <a:schemeClr val="tx1"/>
            </a:solidFill>
            <a:round/>
            <a:headEnd/>
            <a:tailEnd/>
          </a:ln>
        </p:spPr>
      </p:cxnSp>
      <p:cxnSp>
        <p:nvCxnSpPr>
          <p:cNvPr id="325" name="AutoShape 69"/>
          <p:cNvCxnSpPr>
            <a:cxnSpLocks noChangeShapeType="1"/>
            <a:stCxn id="329" idx="3"/>
          </p:cNvCxnSpPr>
          <p:nvPr/>
        </p:nvCxnSpPr>
        <p:spPr bwMode="auto">
          <a:xfrm rot="5400000" flipH="1" flipV="1">
            <a:off x="5460323" y="4876402"/>
            <a:ext cx="422129" cy="896299"/>
          </a:xfrm>
          <a:prstGeom prst="straightConnector1">
            <a:avLst/>
          </a:prstGeom>
          <a:noFill/>
          <a:ln w="9525">
            <a:solidFill>
              <a:schemeClr val="tx1"/>
            </a:solidFill>
            <a:round/>
            <a:headEnd/>
            <a:tailEnd/>
          </a:ln>
        </p:spPr>
      </p:cxnSp>
      <p:cxnSp>
        <p:nvCxnSpPr>
          <p:cNvPr id="326" name="AutoShape 70"/>
          <p:cNvCxnSpPr>
            <a:cxnSpLocks noChangeShapeType="1"/>
            <a:stCxn id="329" idx="3"/>
          </p:cNvCxnSpPr>
          <p:nvPr/>
        </p:nvCxnSpPr>
        <p:spPr bwMode="auto">
          <a:xfrm rot="16200000" flipV="1">
            <a:off x="5010819" y="5323196"/>
            <a:ext cx="422129" cy="2710"/>
          </a:xfrm>
          <a:prstGeom prst="straightConnector1">
            <a:avLst/>
          </a:prstGeom>
          <a:noFill/>
          <a:ln w="9525">
            <a:solidFill>
              <a:schemeClr val="tx1"/>
            </a:solidFill>
            <a:round/>
            <a:headEnd/>
            <a:tailEnd/>
          </a:ln>
        </p:spPr>
      </p:cxnSp>
      <p:cxnSp>
        <p:nvCxnSpPr>
          <p:cNvPr id="327" name="AutoShape 71"/>
          <p:cNvCxnSpPr>
            <a:cxnSpLocks noChangeShapeType="1"/>
            <a:stCxn id="330" idx="3"/>
          </p:cNvCxnSpPr>
          <p:nvPr/>
        </p:nvCxnSpPr>
        <p:spPr bwMode="auto">
          <a:xfrm rot="16200000" flipV="1">
            <a:off x="5460324" y="4873691"/>
            <a:ext cx="422129" cy="901720"/>
          </a:xfrm>
          <a:prstGeom prst="straightConnector1">
            <a:avLst/>
          </a:prstGeom>
          <a:noFill/>
          <a:ln w="9525">
            <a:solidFill>
              <a:schemeClr val="tx1"/>
            </a:solidFill>
            <a:round/>
            <a:headEnd/>
            <a:tailEnd/>
          </a:ln>
        </p:spPr>
      </p:cxnSp>
      <p:cxnSp>
        <p:nvCxnSpPr>
          <p:cNvPr id="328" name="AutoShape 72"/>
          <p:cNvCxnSpPr>
            <a:cxnSpLocks noChangeShapeType="1"/>
            <a:stCxn id="330" idx="3"/>
          </p:cNvCxnSpPr>
          <p:nvPr/>
        </p:nvCxnSpPr>
        <p:spPr bwMode="auto">
          <a:xfrm rot="16200000" flipV="1">
            <a:off x="5909829" y="5323195"/>
            <a:ext cx="422129" cy="2711"/>
          </a:xfrm>
          <a:prstGeom prst="straightConnector1">
            <a:avLst/>
          </a:prstGeom>
          <a:noFill/>
          <a:ln w="9525">
            <a:solidFill>
              <a:schemeClr val="tx1"/>
            </a:solidFill>
            <a:round/>
            <a:headEnd/>
            <a:tailEnd/>
          </a:ln>
        </p:spPr>
      </p:cxnSp>
      <p:sp>
        <p:nvSpPr>
          <p:cNvPr id="329" name="AutoShape 80"/>
          <p:cNvSpPr>
            <a:spLocks noChangeArrowheads="1"/>
          </p:cNvSpPr>
          <p:nvPr/>
        </p:nvSpPr>
        <p:spPr bwMode="auto">
          <a:xfrm rot="16171351">
            <a:off x="4988857" y="56221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a:t>A</a:t>
            </a:r>
          </a:p>
        </p:txBody>
      </p:sp>
      <p:sp>
        <p:nvSpPr>
          <p:cNvPr id="330" name="AutoShape 82"/>
          <p:cNvSpPr>
            <a:spLocks noChangeArrowheads="1"/>
          </p:cNvSpPr>
          <p:nvPr/>
        </p:nvSpPr>
        <p:spPr bwMode="auto">
          <a:xfrm rot="16171351">
            <a:off x="5887867" y="56221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331" name="AutoShape 82"/>
          <p:cNvSpPr>
            <a:spLocks noChangeArrowheads="1"/>
          </p:cNvSpPr>
          <p:nvPr/>
        </p:nvSpPr>
        <p:spPr bwMode="auto">
          <a:xfrm rot="16171351">
            <a:off x="5334722" y="56221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latin typeface="+mn-lt"/>
              </a:rPr>
              <a:t>A</a:t>
            </a:r>
          </a:p>
        </p:txBody>
      </p:sp>
      <p:sp>
        <p:nvSpPr>
          <p:cNvPr id="332" name="Rectangle 21"/>
          <p:cNvSpPr>
            <a:spLocks noChangeArrowheads="1"/>
          </p:cNvSpPr>
          <p:nvPr/>
        </p:nvSpPr>
        <p:spPr bwMode="auto">
          <a:xfrm>
            <a:off x="5687199" y="5618083"/>
            <a:ext cx="343365" cy="369332"/>
          </a:xfrm>
          <a:prstGeom prst="rect">
            <a:avLst/>
          </a:prstGeom>
          <a:noFill/>
          <a:ln w="9525">
            <a:noFill/>
            <a:miter lim="800000"/>
            <a:headEnd/>
            <a:tailEnd/>
          </a:ln>
        </p:spPr>
        <p:txBody>
          <a:bodyPr wrap="none">
            <a:spAutoFit/>
          </a:bodyPr>
          <a:lstStyle/>
          <a:p>
            <a:r>
              <a:rPr lang="en-US" sz="1800" dirty="0">
                <a:latin typeface="+mn-lt"/>
              </a:rPr>
              <a:t>…</a:t>
            </a:r>
          </a:p>
        </p:txBody>
      </p:sp>
      <p:cxnSp>
        <p:nvCxnSpPr>
          <p:cNvPr id="333" name="AutoShape 69"/>
          <p:cNvCxnSpPr>
            <a:cxnSpLocks noChangeShapeType="1"/>
            <a:stCxn id="331" idx="3"/>
          </p:cNvCxnSpPr>
          <p:nvPr/>
        </p:nvCxnSpPr>
        <p:spPr bwMode="auto">
          <a:xfrm rot="5400000" flipH="1" flipV="1">
            <a:off x="5633255" y="5049334"/>
            <a:ext cx="422129" cy="550435"/>
          </a:xfrm>
          <a:prstGeom prst="straightConnector1">
            <a:avLst/>
          </a:prstGeom>
          <a:noFill/>
          <a:ln w="9525">
            <a:solidFill>
              <a:schemeClr val="tx1"/>
            </a:solidFill>
            <a:round/>
            <a:headEnd/>
            <a:tailEnd/>
          </a:ln>
        </p:spPr>
      </p:cxnSp>
      <p:cxnSp>
        <p:nvCxnSpPr>
          <p:cNvPr id="334" name="AutoShape 69"/>
          <p:cNvCxnSpPr>
            <a:cxnSpLocks noChangeShapeType="1"/>
            <a:stCxn id="331" idx="3"/>
          </p:cNvCxnSpPr>
          <p:nvPr/>
        </p:nvCxnSpPr>
        <p:spPr bwMode="auto">
          <a:xfrm rot="16200000" flipV="1">
            <a:off x="5183751" y="5150264"/>
            <a:ext cx="422129" cy="348574"/>
          </a:xfrm>
          <a:prstGeom prst="straightConnector1">
            <a:avLst/>
          </a:prstGeom>
          <a:noFill/>
          <a:ln w="9525">
            <a:solidFill>
              <a:schemeClr val="tx1"/>
            </a:solidFill>
            <a:round/>
            <a:headEnd/>
            <a:tailEnd/>
          </a:ln>
        </p:spPr>
      </p:cxnSp>
      <p:cxnSp>
        <p:nvCxnSpPr>
          <p:cNvPr id="337" name="AutoShape 69"/>
          <p:cNvCxnSpPr>
            <a:cxnSpLocks noChangeShapeType="1"/>
            <a:stCxn id="341" idx="3"/>
          </p:cNvCxnSpPr>
          <p:nvPr/>
        </p:nvCxnSpPr>
        <p:spPr bwMode="auto">
          <a:xfrm rot="5400000" flipH="1" flipV="1">
            <a:off x="7166875" y="4875785"/>
            <a:ext cx="420898" cy="896300"/>
          </a:xfrm>
          <a:prstGeom prst="straightConnector1">
            <a:avLst/>
          </a:prstGeom>
          <a:noFill/>
          <a:ln w="9525">
            <a:solidFill>
              <a:schemeClr val="tx1"/>
            </a:solidFill>
            <a:round/>
            <a:headEnd/>
            <a:tailEnd/>
          </a:ln>
        </p:spPr>
      </p:cxnSp>
      <p:cxnSp>
        <p:nvCxnSpPr>
          <p:cNvPr id="338" name="AutoShape 70"/>
          <p:cNvCxnSpPr>
            <a:cxnSpLocks noChangeShapeType="1"/>
            <a:stCxn id="341" idx="3"/>
          </p:cNvCxnSpPr>
          <p:nvPr/>
        </p:nvCxnSpPr>
        <p:spPr bwMode="auto">
          <a:xfrm rot="16200000" flipV="1">
            <a:off x="6717370" y="5322580"/>
            <a:ext cx="420898" cy="2709"/>
          </a:xfrm>
          <a:prstGeom prst="straightConnector1">
            <a:avLst/>
          </a:prstGeom>
          <a:noFill/>
          <a:ln w="9525">
            <a:solidFill>
              <a:schemeClr val="tx1"/>
            </a:solidFill>
            <a:round/>
            <a:headEnd/>
            <a:tailEnd/>
          </a:ln>
        </p:spPr>
      </p:cxnSp>
      <p:cxnSp>
        <p:nvCxnSpPr>
          <p:cNvPr id="339" name="AutoShape 71"/>
          <p:cNvCxnSpPr>
            <a:cxnSpLocks noChangeShapeType="1"/>
            <a:stCxn id="342" idx="3"/>
          </p:cNvCxnSpPr>
          <p:nvPr/>
        </p:nvCxnSpPr>
        <p:spPr bwMode="auto">
          <a:xfrm rot="16200000" flipV="1">
            <a:off x="7166875" y="4873075"/>
            <a:ext cx="420898" cy="901719"/>
          </a:xfrm>
          <a:prstGeom prst="straightConnector1">
            <a:avLst/>
          </a:prstGeom>
          <a:noFill/>
          <a:ln w="9525">
            <a:solidFill>
              <a:schemeClr val="tx1"/>
            </a:solidFill>
            <a:round/>
            <a:headEnd/>
            <a:tailEnd/>
          </a:ln>
        </p:spPr>
      </p:cxnSp>
      <p:cxnSp>
        <p:nvCxnSpPr>
          <p:cNvPr id="340" name="AutoShape 72"/>
          <p:cNvCxnSpPr>
            <a:cxnSpLocks noChangeShapeType="1"/>
            <a:stCxn id="342" idx="3"/>
          </p:cNvCxnSpPr>
          <p:nvPr/>
        </p:nvCxnSpPr>
        <p:spPr bwMode="auto">
          <a:xfrm rot="16200000" flipV="1">
            <a:off x="7616380" y="5322580"/>
            <a:ext cx="420898" cy="2709"/>
          </a:xfrm>
          <a:prstGeom prst="straightConnector1">
            <a:avLst/>
          </a:prstGeom>
          <a:noFill/>
          <a:ln w="9525">
            <a:solidFill>
              <a:schemeClr val="tx1"/>
            </a:solidFill>
            <a:round/>
            <a:headEnd/>
            <a:tailEnd/>
          </a:ln>
        </p:spPr>
      </p:cxnSp>
      <p:sp>
        <p:nvSpPr>
          <p:cNvPr id="341" name="AutoShape 80"/>
          <p:cNvSpPr>
            <a:spLocks noChangeArrowheads="1"/>
          </p:cNvSpPr>
          <p:nvPr/>
        </p:nvSpPr>
        <p:spPr bwMode="auto">
          <a:xfrm rot="16171351">
            <a:off x="6694793" y="56208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342" name="AutoShape 82"/>
          <p:cNvSpPr>
            <a:spLocks noChangeArrowheads="1"/>
          </p:cNvSpPr>
          <p:nvPr/>
        </p:nvSpPr>
        <p:spPr bwMode="auto">
          <a:xfrm rot="16171351">
            <a:off x="7593802" y="56208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dirty="0"/>
              <a:t>A</a:t>
            </a:r>
          </a:p>
        </p:txBody>
      </p:sp>
      <p:sp>
        <p:nvSpPr>
          <p:cNvPr id="343" name="AutoShape 82"/>
          <p:cNvSpPr>
            <a:spLocks noChangeArrowheads="1"/>
          </p:cNvSpPr>
          <p:nvPr/>
        </p:nvSpPr>
        <p:spPr bwMode="auto">
          <a:xfrm rot="16171351">
            <a:off x="7040657" y="56208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algn="ctr"/>
            <a:r>
              <a:rPr lang="en-US" sz="1600"/>
              <a:t>A</a:t>
            </a:r>
          </a:p>
        </p:txBody>
      </p:sp>
      <p:sp>
        <p:nvSpPr>
          <p:cNvPr id="344" name="Rectangle 21"/>
          <p:cNvSpPr>
            <a:spLocks noChangeArrowheads="1"/>
          </p:cNvSpPr>
          <p:nvPr/>
        </p:nvSpPr>
        <p:spPr bwMode="auto">
          <a:xfrm>
            <a:off x="7378336" y="5616852"/>
            <a:ext cx="343365" cy="369332"/>
          </a:xfrm>
          <a:prstGeom prst="rect">
            <a:avLst/>
          </a:prstGeom>
          <a:noFill/>
          <a:ln w="9525">
            <a:noFill/>
            <a:miter lim="800000"/>
            <a:headEnd/>
            <a:tailEnd/>
          </a:ln>
        </p:spPr>
        <p:txBody>
          <a:bodyPr wrap="none">
            <a:spAutoFit/>
          </a:bodyPr>
          <a:lstStyle/>
          <a:p>
            <a:r>
              <a:rPr lang="en-US" sz="1800" dirty="0">
                <a:latin typeface="+mn-lt"/>
              </a:rPr>
              <a:t>…</a:t>
            </a:r>
          </a:p>
        </p:txBody>
      </p:sp>
      <p:cxnSp>
        <p:nvCxnSpPr>
          <p:cNvPr id="345" name="AutoShape 69"/>
          <p:cNvCxnSpPr>
            <a:cxnSpLocks noChangeShapeType="1"/>
            <a:stCxn id="343" idx="3"/>
          </p:cNvCxnSpPr>
          <p:nvPr/>
        </p:nvCxnSpPr>
        <p:spPr bwMode="auto">
          <a:xfrm rot="5400000" flipH="1" flipV="1">
            <a:off x="7339807" y="5048717"/>
            <a:ext cx="420898" cy="550436"/>
          </a:xfrm>
          <a:prstGeom prst="straightConnector1">
            <a:avLst/>
          </a:prstGeom>
          <a:noFill/>
          <a:ln w="9525">
            <a:solidFill>
              <a:schemeClr val="tx1"/>
            </a:solidFill>
            <a:round/>
            <a:headEnd/>
            <a:tailEnd/>
          </a:ln>
        </p:spPr>
      </p:cxnSp>
      <p:cxnSp>
        <p:nvCxnSpPr>
          <p:cNvPr id="346" name="AutoShape 69"/>
          <p:cNvCxnSpPr>
            <a:cxnSpLocks noChangeShapeType="1"/>
            <a:stCxn id="343" idx="3"/>
          </p:cNvCxnSpPr>
          <p:nvPr/>
        </p:nvCxnSpPr>
        <p:spPr bwMode="auto">
          <a:xfrm rot="16200000" flipV="1">
            <a:off x="6890302" y="5149648"/>
            <a:ext cx="420898" cy="348573"/>
          </a:xfrm>
          <a:prstGeom prst="straightConnector1">
            <a:avLst/>
          </a:prstGeom>
          <a:noFill/>
          <a:ln w="9525">
            <a:solidFill>
              <a:schemeClr val="tx1"/>
            </a:solidFill>
            <a:round/>
            <a:headEnd/>
            <a:tailEnd/>
          </a:ln>
        </p:spPr>
      </p:cxnSp>
      <p:sp>
        <p:nvSpPr>
          <p:cNvPr id="115" name="AutoShape 82"/>
          <p:cNvSpPr>
            <a:spLocks noChangeArrowheads="1"/>
          </p:cNvSpPr>
          <p:nvPr/>
        </p:nvSpPr>
        <p:spPr bwMode="auto">
          <a:xfrm rot="16171351">
            <a:off x="7039445" y="5621781"/>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en-US" sz="1600"/>
              <a:t>A</a:t>
            </a:r>
          </a:p>
        </p:txBody>
      </p:sp>
      <p:sp>
        <p:nvSpPr>
          <p:cNvPr id="117" name="AutoShape 82"/>
          <p:cNvSpPr>
            <a:spLocks noChangeArrowheads="1"/>
          </p:cNvSpPr>
          <p:nvPr/>
        </p:nvSpPr>
        <p:spPr bwMode="auto">
          <a:xfrm rot="16171351">
            <a:off x="5333269" y="5621324"/>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en-US" sz="1600" dirty="0"/>
              <a:t>A</a:t>
            </a:r>
          </a:p>
        </p:txBody>
      </p:sp>
      <p:sp>
        <p:nvSpPr>
          <p:cNvPr id="118" name="AutoShape 82"/>
          <p:cNvSpPr>
            <a:spLocks noChangeArrowheads="1"/>
          </p:cNvSpPr>
          <p:nvPr/>
        </p:nvSpPr>
        <p:spPr bwMode="auto">
          <a:xfrm rot="16171351">
            <a:off x="2797010" y="5645709"/>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en-US" sz="1600"/>
              <a:t>A</a:t>
            </a:r>
          </a:p>
        </p:txBody>
      </p:sp>
      <p:sp>
        <p:nvSpPr>
          <p:cNvPr id="119" name="AutoShape 82"/>
          <p:cNvSpPr>
            <a:spLocks noChangeArrowheads="1"/>
          </p:cNvSpPr>
          <p:nvPr/>
        </p:nvSpPr>
        <p:spPr bwMode="auto">
          <a:xfrm rot="16171351">
            <a:off x="1434788" y="5646448"/>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en-US" sz="1600"/>
              <a:t>A</a:t>
            </a:r>
          </a:p>
        </p:txBody>
      </p:sp>
      <p:sp>
        <p:nvSpPr>
          <p:cNvPr id="120" name="AutoShape 82"/>
          <p:cNvSpPr>
            <a:spLocks noChangeArrowheads="1"/>
          </p:cNvSpPr>
          <p:nvPr/>
        </p:nvSpPr>
        <p:spPr bwMode="auto">
          <a:xfrm rot="16171351">
            <a:off x="7592807" y="5622693"/>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21" name="AutoShape 82"/>
          <p:cNvSpPr>
            <a:spLocks noChangeArrowheads="1"/>
          </p:cNvSpPr>
          <p:nvPr/>
        </p:nvSpPr>
        <p:spPr bwMode="auto">
          <a:xfrm rot="16171351">
            <a:off x="5886339" y="5622693"/>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22" name="AutoShape 82"/>
          <p:cNvSpPr>
            <a:spLocks noChangeArrowheads="1"/>
          </p:cNvSpPr>
          <p:nvPr/>
        </p:nvSpPr>
        <p:spPr bwMode="auto">
          <a:xfrm rot="16171351">
            <a:off x="3143639" y="564446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23" name="AutoShape 82"/>
          <p:cNvSpPr>
            <a:spLocks noChangeArrowheads="1"/>
          </p:cNvSpPr>
          <p:nvPr/>
        </p:nvSpPr>
        <p:spPr bwMode="auto">
          <a:xfrm rot="16171351">
            <a:off x="1989952" y="564654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24" name="AutoShape 82"/>
          <p:cNvSpPr>
            <a:spLocks noChangeArrowheads="1"/>
          </p:cNvSpPr>
          <p:nvPr/>
        </p:nvSpPr>
        <p:spPr bwMode="auto">
          <a:xfrm rot="16171351">
            <a:off x="6690499" y="5622693"/>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a:t>A</a:t>
            </a:r>
          </a:p>
        </p:txBody>
      </p:sp>
      <p:sp>
        <p:nvSpPr>
          <p:cNvPr id="125" name="AutoShape 82"/>
          <p:cNvSpPr>
            <a:spLocks noChangeArrowheads="1"/>
          </p:cNvSpPr>
          <p:nvPr/>
        </p:nvSpPr>
        <p:spPr bwMode="auto">
          <a:xfrm rot="16171351">
            <a:off x="4987760" y="5620788"/>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dirty="0"/>
              <a:t>A</a:t>
            </a:r>
          </a:p>
        </p:txBody>
      </p:sp>
      <p:sp>
        <p:nvSpPr>
          <p:cNvPr id="126" name="AutoShape 82"/>
          <p:cNvSpPr>
            <a:spLocks noChangeArrowheads="1"/>
          </p:cNvSpPr>
          <p:nvPr/>
        </p:nvSpPr>
        <p:spPr bwMode="auto">
          <a:xfrm rot="16171351">
            <a:off x="3693645" y="5645972"/>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a:t>A</a:t>
            </a:r>
          </a:p>
        </p:txBody>
      </p:sp>
      <p:sp>
        <p:nvSpPr>
          <p:cNvPr id="127" name="AutoShape 82"/>
          <p:cNvSpPr>
            <a:spLocks noChangeArrowheads="1"/>
          </p:cNvSpPr>
          <p:nvPr/>
        </p:nvSpPr>
        <p:spPr bwMode="auto">
          <a:xfrm rot="16171351">
            <a:off x="1088144" y="5648451"/>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a:t>A</a:t>
            </a:r>
          </a:p>
        </p:txBody>
      </p:sp>
      <p:sp>
        <p:nvSpPr>
          <p:cNvPr id="128" name="AutoShape 82"/>
          <p:cNvSpPr>
            <a:spLocks noChangeArrowheads="1"/>
          </p:cNvSpPr>
          <p:nvPr/>
        </p:nvSpPr>
        <p:spPr bwMode="auto">
          <a:xfrm rot="16171351">
            <a:off x="1433826" y="5643532"/>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dirty="0"/>
              <a:t>A</a:t>
            </a:r>
          </a:p>
        </p:txBody>
      </p:sp>
      <p:sp>
        <p:nvSpPr>
          <p:cNvPr id="129" name="AutoShape 82"/>
          <p:cNvSpPr>
            <a:spLocks noChangeArrowheads="1"/>
          </p:cNvSpPr>
          <p:nvPr/>
        </p:nvSpPr>
        <p:spPr bwMode="auto">
          <a:xfrm rot="16171351">
            <a:off x="5333674" y="5616236"/>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a:t>A</a:t>
            </a:r>
          </a:p>
        </p:txBody>
      </p:sp>
      <p:sp>
        <p:nvSpPr>
          <p:cNvPr id="130" name="AutoShape 82"/>
          <p:cNvSpPr>
            <a:spLocks noChangeArrowheads="1"/>
          </p:cNvSpPr>
          <p:nvPr/>
        </p:nvSpPr>
        <p:spPr bwMode="auto">
          <a:xfrm rot="16171351">
            <a:off x="5879521" y="5625550"/>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a:t>A</a:t>
            </a:r>
          </a:p>
        </p:txBody>
      </p:sp>
      <p:sp>
        <p:nvSpPr>
          <p:cNvPr id="131" name="AutoShape 82"/>
          <p:cNvSpPr>
            <a:spLocks noChangeArrowheads="1"/>
          </p:cNvSpPr>
          <p:nvPr/>
        </p:nvSpPr>
        <p:spPr bwMode="auto">
          <a:xfrm rot="16171351">
            <a:off x="7037370" y="5616236"/>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a:t>A</a:t>
            </a:r>
          </a:p>
        </p:txBody>
      </p:sp>
      <p:sp>
        <p:nvSpPr>
          <p:cNvPr id="132" name="AutoShape 82"/>
          <p:cNvSpPr>
            <a:spLocks noChangeArrowheads="1"/>
          </p:cNvSpPr>
          <p:nvPr/>
        </p:nvSpPr>
        <p:spPr bwMode="auto">
          <a:xfrm rot="16171351">
            <a:off x="7592378" y="5621924"/>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algn="ctr"/>
            <a:r>
              <a:rPr lang="en-US" sz="1600"/>
              <a:t>A</a:t>
            </a:r>
          </a:p>
        </p:txBody>
      </p:sp>
      <p:sp>
        <p:nvSpPr>
          <p:cNvPr id="133" name="AutoShape 82"/>
          <p:cNvSpPr>
            <a:spLocks noChangeArrowheads="1"/>
          </p:cNvSpPr>
          <p:nvPr/>
        </p:nvSpPr>
        <p:spPr bwMode="auto">
          <a:xfrm rot="16171351">
            <a:off x="3692530" y="565035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34" name="AutoShape 82"/>
          <p:cNvSpPr>
            <a:spLocks noChangeArrowheads="1"/>
          </p:cNvSpPr>
          <p:nvPr/>
        </p:nvSpPr>
        <p:spPr bwMode="auto">
          <a:xfrm rot="16171351">
            <a:off x="4979970" y="562555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35" name="AutoShape 82"/>
          <p:cNvSpPr>
            <a:spLocks noChangeArrowheads="1"/>
          </p:cNvSpPr>
          <p:nvPr/>
        </p:nvSpPr>
        <p:spPr bwMode="auto">
          <a:xfrm rot="16171351">
            <a:off x="7592378" y="562306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dirty="0"/>
              <a:t>A</a:t>
            </a:r>
          </a:p>
        </p:txBody>
      </p:sp>
      <p:sp>
        <p:nvSpPr>
          <p:cNvPr id="136" name="AutoShape 82"/>
          <p:cNvSpPr>
            <a:spLocks noChangeArrowheads="1"/>
          </p:cNvSpPr>
          <p:nvPr/>
        </p:nvSpPr>
        <p:spPr bwMode="auto">
          <a:xfrm rot="16171351">
            <a:off x="5332473" y="562306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37" name="AutoShape 82"/>
          <p:cNvSpPr>
            <a:spLocks noChangeArrowheads="1"/>
          </p:cNvSpPr>
          <p:nvPr/>
        </p:nvSpPr>
        <p:spPr bwMode="auto">
          <a:xfrm rot="16171351">
            <a:off x="7038506" y="561623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
        <p:nvSpPr>
          <p:cNvPr id="138" name="AutoShape 82"/>
          <p:cNvSpPr>
            <a:spLocks noChangeArrowheads="1"/>
          </p:cNvSpPr>
          <p:nvPr/>
        </p:nvSpPr>
        <p:spPr bwMode="auto">
          <a:xfrm rot="16171351">
            <a:off x="5879521" y="5629884"/>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en-US" sz="1600"/>
              <a:t>A</a:t>
            </a:r>
          </a:p>
        </p:txBody>
      </p:sp>
      <p:sp>
        <p:nvSpPr>
          <p:cNvPr id="139" name="AutoShape 82"/>
          <p:cNvSpPr>
            <a:spLocks noChangeArrowheads="1"/>
          </p:cNvSpPr>
          <p:nvPr/>
        </p:nvSpPr>
        <p:spPr bwMode="auto">
          <a:xfrm rot="16171351">
            <a:off x="6691626" y="5632374"/>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algn="ctr"/>
            <a:r>
              <a:rPr lang="en-US" sz="1600"/>
              <a:t>A</a:t>
            </a:r>
          </a:p>
        </p:txBody>
      </p:sp>
      <p:sp>
        <p:nvSpPr>
          <p:cNvPr id="140" name="AutoShape 82"/>
          <p:cNvSpPr>
            <a:spLocks noChangeArrowheads="1"/>
          </p:cNvSpPr>
          <p:nvPr/>
        </p:nvSpPr>
        <p:spPr bwMode="auto">
          <a:xfrm rot="16171351">
            <a:off x="5881858" y="562306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algn="ctr"/>
            <a:r>
              <a:rPr lang="en-US" sz="1600"/>
              <a:t>A</a:t>
            </a:r>
          </a:p>
        </p:txBody>
      </p:sp>
    </p:spTree>
    <p:custDataLst>
      <p:tags r:id="rId1"/>
    </p:custDataLst>
    <p:extLst>
      <p:ext uri="{BB962C8B-B14F-4D97-AF65-F5344CB8AC3E}">
        <p14:creationId xmlns:p14="http://schemas.microsoft.com/office/powerpoint/2010/main" val="4187901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ounded Rectangle 230"/>
          <p:cNvSpPr>
            <a:spLocks noChangeArrowheads="1"/>
          </p:cNvSpPr>
          <p:nvPr/>
        </p:nvSpPr>
        <p:spPr bwMode="auto">
          <a:xfrm>
            <a:off x="2228850" y="3756025"/>
            <a:ext cx="1609725"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2" name="Rounded Rectangle 231"/>
          <p:cNvSpPr>
            <a:spLocks noChangeArrowheads="1"/>
          </p:cNvSpPr>
          <p:nvPr/>
        </p:nvSpPr>
        <p:spPr bwMode="auto">
          <a:xfrm>
            <a:off x="3873500" y="3756025"/>
            <a:ext cx="1609725"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3" name="Rounded Rectangle 232"/>
          <p:cNvSpPr>
            <a:spLocks noChangeArrowheads="1"/>
          </p:cNvSpPr>
          <p:nvPr/>
        </p:nvSpPr>
        <p:spPr bwMode="auto">
          <a:xfrm>
            <a:off x="5635625" y="3756025"/>
            <a:ext cx="1611313"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30" name="Rounded Rectangle 229"/>
          <p:cNvSpPr>
            <a:spLocks noChangeArrowheads="1"/>
          </p:cNvSpPr>
          <p:nvPr/>
        </p:nvSpPr>
        <p:spPr bwMode="auto">
          <a:xfrm>
            <a:off x="466725" y="3756025"/>
            <a:ext cx="1609725" cy="1608138"/>
          </a:xfrm>
          <a:prstGeom prst="roundRect">
            <a:avLst>
              <a:gd name="adj" fmla="val 16667"/>
            </a:avLst>
          </a:prstGeom>
          <a:solidFill>
            <a:srgbClr val="D9D9D9"/>
          </a:solidFill>
          <a:ln w="9525">
            <a:solidFill>
              <a:srgbClr val="7F7F7F"/>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462" name="Title 1"/>
          <p:cNvSpPr>
            <a:spLocks noGrp="1"/>
          </p:cNvSpPr>
          <p:nvPr>
            <p:ph type="title" idx="4294967295"/>
          </p:nvPr>
        </p:nvSpPr>
        <p:spPr/>
        <p:txBody>
          <a:bodyPr anchor="ctr"/>
          <a:lstStyle/>
          <a:p>
            <a:pPr eaLnBrk="1" hangingPunct="1"/>
            <a:r>
              <a:rPr lang="en-US" sz="4000" b="1" dirty="0">
                <a:latin typeface="Calibri"/>
                <a:ea typeface="Calibri"/>
                <a:cs typeface="Calibri"/>
              </a:rPr>
              <a:t>Fat Tree Topology</a:t>
            </a:r>
            <a:r>
              <a:rPr lang="en-US" dirty="0">
                <a:latin typeface="Calibri"/>
                <a:ea typeface="Calibri"/>
                <a:cs typeface="Calibri"/>
              </a:rPr>
              <a:t> </a:t>
            </a:r>
            <a:r>
              <a:rPr lang="en-US" dirty="0" smtClean="0">
                <a:latin typeface="Calibri"/>
                <a:ea typeface="Calibri"/>
                <a:cs typeface="Calibri"/>
              </a:rPr>
              <a:t/>
            </a:r>
            <a:br>
              <a:rPr lang="en-US" dirty="0" smtClean="0">
                <a:latin typeface="Calibri"/>
                <a:ea typeface="Calibri"/>
                <a:cs typeface="Calibri"/>
              </a:rPr>
            </a:br>
            <a:r>
              <a:rPr lang="en-US" sz="2000" dirty="0">
                <a:latin typeface="Calibri"/>
                <a:ea typeface="Calibri"/>
                <a:cs typeface="Calibri"/>
              </a:rPr>
              <a:t>(</a:t>
            </a:r>
            <a:r>
              <a:rPr lang="en-US" sz="2000" dirty="0" smtClean="0">
                <a:latin typeface="Calibri"/>
                <a:ea typeface="Calibri"/>
                <a:cs typeface="Calibri"/>
              </a:rPr>
              <a:t>Fares </a:t>
            </a:r>
            <a:r>
              <a:rPr lang="en-US" sz="2000" dirty="0">
                <a:latin typeface="Calibri"/>
                <a:ea typeface="Calibri"/>
                <a:cs typeface="Calibri"/>
              </a:rPr>
              <a:t>et al., 2008; Clos, </a:t>
            </a:r>
            <a:r>
              <a:rPr lang="en-US" sz="2000" dirty="0" smtClean="0">
                <a:latin typeface="Calibri"/>
                <a:ea typeface="Calibri"/>
                <a:cs typeface="Calibri"/>
              </a:rPr>
              <a:t>1953)</a:t>
            </a:r>
            <a:endParaRPr lang="en-US" sz="2000" dirty="0">
              <a:latin typeface="Calibri"/>
              <a:ea typeface="Calibri"/>
              <a:cs typeface="Calibri"/>
            </a:endParaRPr>
          </a:p>
        </p:txBody>
      </p:sp>
      <p:sp>
        <p:nvSpPr>
          <p:cNvPr id="5" name="Rectangle 4"/>
          <p:cNvSpPr>
            <a:spLocks noChangeArrowheads="1"/>
          </p:cNvSpPr>
          <p:nvPr/>
        </p:nvSpPr>
        <p:spPr bwMode="auto">
          <a:xfrm>
            <a:off x="600075" y="380682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6" name="Rectangle 5"/>
          <p:cNvSpPr>
            <a:spLocks noChangeArrowheads="1"/>
          </p:cNvSpPr>
          <p:nvPr/>
        </p:nvSpPr>
        <p:spPr bwMode="auto">
          <a:xfrm>
            <a:off x="2036763" y="1935163"/>
            <a:ext cx="452437"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7" name="Rectangle 6"/>
          <p:cNvSpPr>
            <a:spLocks noChangeArrowheads="1"/>
          </p:cNvSpPr>
          <p:nvPr/>
        </p:nvSpPr>
        <p:spPr bwMode="auto">
          <a:xfrm>
            <a:off x="2333625" y="380682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 name="Rectangle 7"/>
          <p:cNvSpPr>
            <a:spLocks noChangeArrowheads="1"/>
          </p:cNvSpPr>
          <p:nvPr/>
        </p:nvSpPr>
        <p:spPr bwMode="auto">
          <a:xfrm>
            <a:off x="3971925" y="380682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 name="Rectangle 8"/>
          <p:cNvSpPr>
            <a:spLocks noChangeArrowheads="1"/>
          </p:cNvSpPr>
          <p:nvPr/>
        </p:nvSpPr>
        <p:spPr bwMode="auto">
          <a:xfrm>
            <a:off x="600075" y="491807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 name="Rectangle 9"/>
          <p:cNvSpPr>
            <a:spLocks noChangeArrowheads="1"/>
          </p:cNvSpPr>
          <p:nvPr/>
        </p:nvSpPr>
        <p:spPr bwMode="auto">
          <a:xfrm>
            <a:off x="1506538"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1" name="Rectangle 10"/>
          <p:cNvSpPr>
            <a:spLocks noChangeArrowheads="1"/>
          </p:cNvSpPr>
          <p:nvPr/>
        </p:nvSpPr>
        <p:spPr bwMode="auto">
          <a:xfrm>
            <a:off x="2333625" y="4918075"/>
            <a:ext cx="452438"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 name="Rectangle 11"/>
          <p:cNvSpPr>
            <a:spLocks noChangeArrowheads="1"/>
          </p:cNvSpPr>
          <p:nvPr/>
        </p:nvSpPr>
        <p:spPr bwMode="auto">
          <a:xfrm>
            <a:off x="3317875"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3" name="Rectangle 12"/>
          <p:cNvSpPr>
            <a:spLocks noChangeArrowheads="1"/>
          </p:cNvSpPr>
          <p:nvPr/>
        </p:nvSpPr>
        <p:spPr bwMode="auto">
          <a:xfrm>
            <a:off x="4011613" y="4918075"/>
            <a:ext cx="452437"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4" name="Rectangle 13"/>
          <p:cNvSpPr>
            <a:spLocks noChangeArrowheads="1"/>
          </p:cNvSpPr>
          <p:nvPr/>
        </p:nvSpPr>
        <p:spPr bwMode="auto">
          <a:xfrm>
            <a:off x="4957763"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9473" name="Straight Connector 15"/>
          <p:cNvCxnSpPr>
            <a:cxnSpLocks noChangeShapeType="1"/>
            <a:stCxn id="5" idx="0"/>
            <a:endCxn id="6" idx="2"/>
          </p:cNvCxnSpPr>
          <p:nvPr/>
        </p:nvCxnSpPr>
        <p:spPr bwMode="auto">
          <a:xfrm rot="5400000" flipH="1" flipV="1">
            <a:off x="804069" y="2347119"/>
            <a:ext cx="1482725" cy="14366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74" name="Straight Connector 17"/>
          <p:cNvCxnSpPr>
            <a:cxnSpLocks noChangeShapeType="1"/>
            <a:stCxn id="7" idx="0"/>
            <a:endCxn id="6" idx="2"/>
          </p:cNvCxnSpPr>
          <p:nvPr/>
        </p:nvCxnSpPr>
        <p:spPr bwMode="auto">
          <a:xfrm rot="16200000" flipV="1">
            <a:off x="1670844" y="2917031"/>
            <a:ext cx="1482725" cy="2968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75" name="Straight Connector 19"/>
          <p:cNvCxnSpPr>
            <a:cxnSpLocks noChangeShapeType="1"/>
            <a:stCxn id="8" idx="0"/>
            <a:endCxn id="6" idx="2"/>
          </p:cNvCxnSpPr>
          <p:nvPr/>
        </p:nvCxnSpPr>
        <p:spPr bwMode="auto">
          <a:xfrm rot="16200000" flipV="1">
            <a:off x="2489994" y="2097881"/>
            <a:ext cx="1482725" cy="19351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76" name="Straight Connector 29"/>
          <p:cNvCxnSpPr>
            <a:cxnSpLocks noChangeShapeType="1"/>
            <a:stCxn id="9" idx="0"/>
            <a:endCxn id="5" idx="2"/>
          </p:cNvCxnSpPr>
          <p:nvPr/>
        </p:nvCxnSpPr>
        <p:spPr bwMode="auto">
          <a:xfrm rot="5400000" flipH="1" flipV="1">
            <a:off x="465931" y="4556919"/>
            <a:ext cx="720725"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77" name="Straight Connector 31"/>
          <p:cNvCxnSpPr>
            <a:cxnSpLocks noChangeShapeType="1"/>
            <a:stCxn id="10" idx="0"/>
            <a:endCxn id="5" idx="2"/>
          </p:cNvCxnSpPr>
          <p:nvPr/>
        </p:nvCxnSpPr>
        <p:spPr bwMode="auto">
          <a:xfrm rot="16200000" flipV="1">
            <a:off x="919163" y="4103688"/>
            <a:ext cx="722312" cy="9064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88" name="Rectangle 87"/>
          <p:cNvSpPr>
            <a:spLocks noChangeArrowheads="1"/>
          </p:cNvSpPr>
          <p:nvPr/>
        </p:nvSpPr>
        <p:spPr bwMode="auto">
          <a:xfrm>
            <a:off x="1506538"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89" name="Rectangle 88"/>
          <p:cNvSpPr>
            <a:spLocks noChangeArrowheads="1"/>
          </p:cNvSpPr>
          <p:nvPr/>
        </p:nvSpPr>
        <p:spPr bwMode="auto">
          <a:xfrm>
            <a:off x="3240088"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0" name="Rectangle 89"/>
          <p:cNvSpPr>
            <a:spLocks noChangeArrowheads="1"/>
          </p:cNvSpPr>
          <p:nvPr/>
        </p:nvSpPr>
        <p:spPr bwMode="auto">
          <a:xfrm>
            <a:off x="4879975" y="3808413"/>
            <a:ext cx="452438"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9481" name="Straight Connector 91"/>
          <p:cNvCxnSpPr>
            <a:cxnSpLocks noChangeShapeType="1"/>
            <a:stCxn id="9" idx="0"/>
            <a:endCxn id="88" idx="2"/>
          </p:cNvCxnSpPr>
          <p:nvPr/>
        </p:nvCxnSpPr>
        <p:spPr bwMode="auto">
          <a:xfrm rot="5400000" flipH="1" flipV="1">
            <a:off x="919956" y="4104482"/>
            <a:ext cx="720725" cy="9064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82" name="Straight Connector 94"/>
          <p:cNvCxnSpPr>
            <a:cxnSpLocks noChangeShapeType="1"/>
            <a:stCxn id="10" idx="0"/>
            <a:endCxn id="88" idx="2"/>
          </p:cNvCxnSpPr>
          <p:nvPr/>
        </p:nvCxnSpPr>
        <p:spPr bwMode="auto">
          <a:xfrm rot="5400000" flipH="1" flipV="1">
            <a:off x="1373187" y="4557713"/>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04" name="Rectangle 103"/>
          <p:cNvSpPr>
            <a:spLocks noChangeArrowheads="1"/>
          </p:cNvSpPr>
          <p:nvPr/>
        </p:nvSpPr>
        <p:spPr bwMode="auto">
          <a:xfrm>
            <a:off x="3170238" y="1935163"/>
            <a:ext cx="452437"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5" name="Rectangle 104"/>
          <p:cNvSpPr>
            <a:spLocks noChangeArrowheads="1"/>
          </p:cNvSpPr>
          <p:nvPr/>
        </p:nvSpPr>
        <p:spPr bwMode="auto">
          <a:xfrm>
            <a:off x="4354513" y="193516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6" name="Rectangle 105"/>
          <p:cNvSpPr>
            <a:spLocks noChangeArrowheads="1"/>
          </p:cNvSpPr>
          <p:nvPr/>
        </p:nvSpPr>
        <p:spPr bwMode="auto">
          <a:xfrm>
            <a:off x="5511800" y="1935163"/>
            <a:ext cx="452438"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9486" name="Straight Connector 106"/>
          <p:cNvCxnSpPr>
            <a:cxnSpLocks noChangeShapeType="1"/>
            <a:stCxn id="5" idx="0"/>
            <a:endCxn id="104" idx="2"/>
          </p:cNvCxnSpPr>
          <p:nvPr/>
        </p:nvCxnSpPr>
        <p:spPr bwMode="auto">
          <a:xfrm rot="5400000" flipH="1" flipV="1">
            <a:off x="1370013" y="1781175"/>
            <a:ext cx="1482725" cy="25685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87" name="Straight Connector 109"/>
          <p:cNvCxnSpPr>
            <a:cxnSpLocks noChangeShapeType="1"/>
            <a:stCxn id="7" idx="0"/>
            <a:endCxn id="104" idx="2"/>
          </p:cNvCxnSpPr>
          <p:nvPr/>
        </p:nvCxnSpPr>
        <p:spPr bwMode="auto">
          <a:xfrm rot="5400000" flipH="1" flipV="1">
            <a:off x="2236788" y="2647950"/>
            <a:ext cx="1482725" cy="8350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88" name="Straight Connector 112"/>
          <p:cNvCxnSpPr>
            <a:cxnSpLocks noChangeShapeType="1"/>
            <a:stCxn id="8" idx="0"/>
            <a:endCxn id="104" idx="2"/>
          </p:cNvCxnSpPr>
          <p:nvPr/>
        </p:nvCxnSpPr>
        <p:spPr bwMode="auto">
          <a:xfrm rot="16200000" flipV="1">
            <a:off x="3055938" y="2663825"/>
            <a:ext cx="1482725" cy="8032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89" name="Straight Connector 115"/>
          <p:cNvCxnSpPr>
            <a:cxnSpLocks noChangeShapeType="1"/>
          </p:cNvCxnSpPr>
          <p:nvPr/>
        </p:nvCxnSpPr>
        <p:spPr bwMode="auto">
          <a:xfrm rot="5400000" flipH="1" flipV="1">
            <a:off x="2200276" y="4556125"/>
            <a:ext cx="722312"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90" name="Straight Connector 116"/>
          <p:cNvCxnSpPr>
            <a:cxnSpLocks noChangeShapeType="1"/>
          </p:cNvCxnSpPr>
          <p:nvPr/>
        </p:nvCxnSpPr>
        <p:spPr bwMode="auto">
          <a:xfrm rot="16200000" flipV="1">
            <a:off x="26550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91" name="Straight Connector 117"/>
          <p:cNvCxnSpPr>
            <a:cxnSpLocks noChangeShapeType="1"/>
          </p:cNvCxnSpPr>
          <p:nvPr/>
        </p:nvCxnSpPr>
        <p:spPr bwMode="auto">
          <a:xfrm rot="5400000" flipH="1" flipV="1">
            <a:off x="26550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92" name="Straight Connector 118"/>
          <p:cNvCxnSpPr>
            <a:cxnSpLocks noChangeShapeType="1"/>
          </p:cNvCxnSpPr>
          <p:nvPr/>
        </p:nvCxnSpPr>
        <p:spPr bwMode="auto">
          <a:xfrm rot="5400000" flipH="1" flipV="1">
            <a:off x="31083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93" name="Straight Connector 119"/>
          <p:cNvCxnSpPr>
            <a:cxnSpLocks noChangeShapeType="1"/>
          </p:cNvCxnSpPr>
          <p:nvPr/>
        </p:nvCxnSpPr>
        <p:spPr bwMode="auto">
          <a:xfrm rot="5400000" flipH="1" flipV="1">
            <a:off x="3839369" y="4555332"/>
            <a:ext cx="720725"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94" name="Straight Connector 120"/>
          <p:cNvCxnSpPr>
            <a:cxnSpLocks noChangeShapeType="1"/>
          </p:cNvCxnSpPr>
          <p:nvPr/>
        </p:nvCxnSpPr>
        <p:spPr bwMode="auto">
          <a:xfrm rot="16200000" flipV="1">
            <a:off x="4291806" y="4101307"/>
            <a:ext cx="722313" cy="908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95" name="Straight Connector 121"/>
          <p:cNvCxnSpPr>
            <a:cxnSpLocks noChangeShapeType="1"/>
          </p:cNvCxnSpPr>
          <p:nvPr/>
        </p:nvCxnSpPr>
        <p:spPr bwMode="auto">
          <a:xfrm rot="5400000" flipH="1" flipV="1">
            <a:off x="4292600" y="4102101"/>
            <a:ext cx="720725" cy="908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496" name="Straight Connector 122"/>
          <p:cNvCxnSpPr>
            <a:cxnSpLocks noChangeShapeType="1"/>
          </p:cNvCxnSpPr>
          <p:nvPr/>
        </p:nvCxnSpPr>
        <p:spPr bwMode="auto">
          <a:xfrm rot="5400000" flipH="1" flipV="1">
            <a:off x="47466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24" name="Rectangle 123"/>
          <p:cNvSpPr>
            <a:spLocks noChangeArrowheads="1"/>
          </p:cNvSpPr>
          <p:nvPr/>
        </p:nvSpPr>
        <p:spPr bwMode="auto">
          <a:xfrm>
            <a:off x="5738813"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5" name="Rectangle 124"/>
          <p:cNvSpPr>
            <a:spLocks noChangeArrowheads="1"/>
          </p:cNvSpPr>
          <p:nvPr/>
        </p:nvSpPr>
        <p:spPr bwMode="auto">
          <a:xfrm>
            <a:off x="5776913"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6" name="Rectangle 125"/>
          <p:cNvSpPr>
            <a:spLocks noChangeArrowheads="1"/>
          </p:cNvSpPr>
          <p:nvPr/>
        </p:nvSpPr>
        <p:spPr bwMode="auto">
          <a:xfrm>
            <a:off x="6723063" y="4918075"/>
            <a:ext cx="454025" cy="388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27" name="Rectangle 126"/>
          <p:cNvSpPr>
            <a:spLocks noChangeArrowheads="1"/>
          </p:cNvSpPr>
          <p:nvPr/>
        </p:nvSpPr>
        <p:spPr bwMode="auto">
          <a:xfrm>
            <a:off x="6645275" y="3808413"/>
            <a:ext cx="454025" cy="388937"/>
          </a:xfrm>
          <a:prstGeom prst="rect">
            <a:avLst/>
          </a:prstGeom>
          <a:gradFill rotWithShape="1">
            <a:gsLst>
              <a:gs pos="0">
                <a:srgbClr val="9BC1FF"/>
              </a:gs>
              <a:gs pos="100000">
                <a:srgbClr val="3F80CD"/>
              </a:gs>
            </a:gsLst>
            <a:lin ang="5400000"/>
          </a:gradFill>
          <a:ln w="9525">
            <a:solidFill>
              <a:srgbClr val="4A7EBB"/>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9501" name="Straight Connector 127"/>
          <p:cNvCxnSpPr>
            <a:cxnSpLocks noChangeShapeType="1"/>
          </p:cNvCxnSpPr>
          <p:nvPr/>
        </p:nvCxnSpPr>
        <p:spPr bwMode="auto">
          <a:xfrm rot="5400000" flipH="1" flipV="1">
            <a:off x="5603876" y="4556125"/>
            <a:ext cx="722312" cy="15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2" name="Straight Connector 128"/>
          <p:cNvCxnSpPr>
            <a:cxnSpLocks noChangeShapeType="1"/>
          </p:cNvCxnSpPr>
          <p:nvPr/>
        </p:nvCxnSpPr>
        <p:spPr bwMode="auto">
          <a:xfrm rot="16200000" flipV="1">
            <a:off x="60586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3" name="Straight Connector 129"/>
          <p:cNvCxnSpPr>
            <a:cxnSpLocks noChangeShapeType="1"/>
          </p:cNvCxnSpPr>
          <p:nvPr/>
        </p:nvCxnSpPr>
        <p:spPr bwMode="auto">
          <a:xfrm rot="5400000" flipH="1" flipV="1">
            <a:off x="6058694" y="4102894"/>
            <a:ext cx="720725" cy="906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4" name="Straight Connector 130"/>
          <p:cNvCxnSpPr>
            <a:cxnSpLocks noChangeShapeType="1"/>
          </p:cNvCxnSpPr>
          <p:nvPr/>
        </p:nvCxnSpPr>
        <p:spPr bwMode="auto">
          <a:xfrm rot="5400000" flipH="1" flipV="1">
            <a:off x="6511925" y="4556126"/>
            <a:ext cx="720725"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5" name="Straight Connector 131"/>
          <p:cNvCxnSpPr>
            <a:cxnSpLocks noChangeShapeType="1"/>
            <a:stCxn id="124" idx="0"/>
            <a:endCxn id="6" idx="2"/>
          </p:cNvCxnSpPr>
          <p:nvPr/>
        </p:nvCxnSpPr>
        <p:spPr bwMode="auto">
          <a:xfrm rot="16200000" flipV="1">
            <a:off x="3372643" y="1215232"/>
            <a:ext cx="1484313" cy="37020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6" name="Straight Connector 132"/>
          <p:cNvCxnSpPr>
            <a:cxnSpLocks noChangeShapeType="1"/>
            <a:stCxn id="124" idx="0"/>
            <a:endCxn id="104" idx="2"/>
          </p:cNvCxnSpPr>
          <p:nvPr/>
        </p:nvCxnSpPr>
        <p:spPr bwMode="auto">
          <a:xfrm rot="16200000" flipV="1">
            <a:off x="3938587" y="1781176"/>
            <a:ext cx="1484313" cy="257016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7" name="Straight Connector 140"/>
          <p:cNvCxnSpPr>
            <a:cxnSpLocks noChangeShapeType="1"/>
            <a:stCxn id="88" idx="0"/>
            <a:endCxn id="106" idx="2"/>
          </p:cNvCxnSpPr>
          <p:nvPr/>
        </p:nvCxnSpPr>
        <p:spPr bwMode="auto">
          <a:xfrm rot="5400000" flipH="1" flipV="1">
            <a:off x="2993231" y="1064419"/>
            <a:ext cx="1484313" cy="40036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8" name="Straight Connector 141"/>
          <p:cNvCxnSpPr>
            <a:cxnSpLocks noChangeShapeType="1"/>
            <a:stCxn id="88" idx="0"/>
            <a:endCxn id="105" idx="2"/>
          </p:cNvCxnSpPr>
          <p:nvPr/>
        </p:nvCxnSpPr>
        <p:spPr bwMode="auto">
          <a:xfrm rot="5400000" flipH="1" flipV="1">
            <a:off x="2415381" y="1642269"/>
            <a:ext cx="1484313" cy="284797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09" name="Straight Connector 147"/>
          <p:cNvCxnSpPr>
            <a:cxnSpLocks noChangeShapeType="1"/>
            <a:stCxn id="89" idx="0"/>
            <a:endCxn id="105" idx="2"/>
          </p:cNvCxnSpPr>
          <p:nvPr/>
        </p:nvCxnSpPr>
        <p:spPr bwMode="auto">
          <a:xfrm rot="5400000" flipH="1" flipV="1">
            <a:off x="3282156" y="2509044"/>
            <a:ext cx="1484313" cy="11144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10" name="Straight Connector 149"/>
          <p:cNvCxnSpPr>
            <a:cxnSpLocks noChangeShapeType="1"/>
            <a:stCxn id="89" idx="0"/>
            <a:endCxn id="106" idx="2"/>
          </p:cNvCxnSpPr>
          <p:nvPr/>
        </p:nvCxnSpPr>
        <p:spPr bwMode="auto">
          <a:xfrm rot="5400000" flipH="1" flipV="1">
            <a:off x="3860006" y="1931194"/>
            <a:ext cx="1484313" cy="22701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11" name="Straight Connector 151"/>
          <p:cNvCxnSpPr>
            <a:cxnSpLocks noChangeShapeType="1"/>
            <a:stCxn id="90" idx="0"/>
            <a:endCxn id="105" idx="2"/>
          </p:cNvCxnSpPr>
          <p:nvPr/>
        </p:nvCxnSpPr>
        <p:spPr bwMode="auto">
          <a:xfrm rot="16200000" flipV="1">
            <a:off x="4102100" y="2803525"/>
            <a:ext cx="1484313" cy="5254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12" name="Straight Connector 154"/>
          <p:cNvCxnSpPr>
            <a:cxnSpLocks noChangeShapeType="1"/>
            <a:stCxn id="90" idx="0"/>
            <a:endCxn id="106" idx="2"/>
          </p:cNvCxnSpPr>
          <p:nvPr/>
        </p:nvCxnSpPr>
        <p:spPr bwMode="auto">
          <a:xfrm rot="5400000" flipH="1" flipV="1">
            <a:off x="4679950" y="2751138"/>
            <a:ext cx="1484313" cy="63023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13" name="Straight Connector 156"/>
          <p:cNvCxnSpPr>
            <a:cxnSpLocks noChangeShapeType="1"/>
            <a:stCxn id="127" idx="0"/>
            <a:endCxn id="105" idx="2"/>
          </p:cNvCxnSpPr>
          <p:nvPr/>
        </p:nvCxnSpPr>
        <p:spPr bwMode="auto">
          <a:xfrm rot="16200000" flipV="1">
            <a:off x="4984750" y="1920875"/>
            <a:ext cx="1484313" cy="22907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14" name="Straight Connector 158"/>
          <p:cNvCxnSpPr>
            <a:cxnSpLocks noChangeShapeType="1"/>
            <a:stCxn id="127" idx="0"/>
            <a:endCxn id="106" idx="2"/>
          </p:cNvCxnSpPr>
          <p:nvPr/>
        </p:nvCxnSpPr>
        <p:spPr bwMode="auto">
          <a:xfrm rot="16200000" flipV="1">
            <a:off x="5562600" y="2498725"/>
            <a:ext cx="1484313" cy="11350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83" name="Rounded Rectangle 182"/>
          <p:cNvSpPr>
            <a:spLocks noChangeArrowheads="1"/>
          </p:cNvSpPr>
          <p:nvPr/>
        </p:nvSpPr>
        <p:spPr bwMode="auto">
          <a:xfrm>
            <a:off x="479425" y="5629275"/>
            <a:ext cx="679450"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9518" name="Straight Connector 189"/>
          <p:cNvCxnSpPr>
            <a:cxnSpLocks noChangeShapeType="1"/>
            <a:stCxn id="183" idx="0"/>
            <a:endCxn id="9" idx="2"/>
          </p:cNvCxnSpPr>
          <p:nvPr/>
        </p:nvCxnSpPr>
        <p:spPr bwMode="auto">
          <a:xfrm rot="5400000" flipH="1" flipV="1">
            <a:off x="661988" y="5464175"/>
            <a:ext cx="322262"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91" name="Rounded Rectangle 190"/>
          <p:cNvSpPr>
            <a:spLocks noChangeArrowheads="1"/>
          </p:cNvSpPr>
          <p:nvPr/>
        </p:nvSpPr>
        <p:spPr bwMode="auto">
          <a:xfrm>
            <a:off x="1409700" y="5626100"/>
            <a:ext cx="679450"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2" name="Rectangle 191"/>
          <p:cNvSpPr>
            <a:spLocks noChangeArrowheads="1"/>
          </p:cNvSpPr>
          <p:nvPr/>
        </p:nvSpPr>
        <p:spPr bwMode="auto">
          <a:xfrm>
            <a:off x="1522413" y="5718175"/>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3" name="Rectangle 192"/>
          <p:cNvSpPr>
            <a:spLocks noChangeArrowheads="1"/>
          </p:cNvSpPr>
          <p:nvPr/>
        </p:nvSpPr>
        <p:spPr bwMode="auto">
          <a:xfrm>
            <a:off x="1519238" y="5973763"/>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9522" name="Straight Connector 193"/>
          <p:cNvCxnSpPr>
            <a:cxnSpLocks noChangeShapeType="1"/>
          </p:cNvCxnSpPr>
          <p:nvPr/>
        </p:nvCxnSpPr>
        <p:spPr bwMode="auto">
          <a:xfrm rot="5400000" flipH="1" flipV="1">
            <a:off x="1575594" y="5455444"/>
            <a:ext cx="323850"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95" name="Rounded Rectangle 194"/>
          <p:cNvSpPr>
            <a:spLocks noChangeArrowheads="1"/>
          </p:cNvSpPr>
          <p:nvPr/>
        </p:nvSpPr>
        <p:spPr bwMode="auto">
          <a:xfrm>
            <a:off x="2263775" y="5632450"/>
            <a:ext cx="679450"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6" name="Rectangle 195"/>
          <p:cNvSpPr>
            <a:spLocks noChangeArrowheads="1"/>
          </p:cNvSpPr>
          <p:nvPr/>
        </p:nvSpPr>
        <p:spPr bwMode="auto">
          <a:xfrm>
            <a:off x="2376488" y="5724525"/>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7" name="Rectangle 196"/>
          <p:cNvSpPr>
            <a:spLocks noChangeArrowheads="1"/>
          </p:cNvSpPr>
          <p:nvPr/>
        </p:nvSpPr>
        <p:spPr bwMode="auto">
          <a:xfrm>
            <a:off x="2373313" y="5980113"/>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8" name="Rounded Rectangle 197"/>
          <p:cNvSpPr>
            <a:spLocks noChangeArrowheads="1"/>
          </p:cNvSpPr>
          <p:nvPr/>
        </p:nvSpPr>
        <p:spPr bwMode="auto">
          <a:xfrm>
            <a:off x="3192463" y="5629275"/>
            <a:ext cx="681037"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99" name="Rectangle 198"/>
          <p:cNvSpPr>
            <a:spLocks noChangeArrowheads="1"/>
          </p:cNvSpPr>
          <p:nvPr/>
        </p:nvSpPr>
        <p:spPr bwMode="auto">
          <a:xfrm>
            <a:off x="3306763" y="5721350"/>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0" name="Rectangle 199"/>
          <p:cNvSpPr>
            <a:spLocks noChangeArrowheads="1"/>
          </p:cNvSpPr>
          <p:nvPr/>
        </p:nvSpPr>
        <p:spPr bwMode="auto">
          <a:xfrm>
            <a:off x="3303588" y="5976938"/>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1" name="Rounded Rectangle 200"/>
          <p:cNvSpPr>
            <a:spLocks noChangeArrowheads="1"/>
          </p:cNvSpPr>
          <p:nvPr/>
        </p:nvSpPr>
        <p:spPr bwMode="auto">
          <a:xfrm>
            <a:off x="3971925" y="5635625"/>
            <a:ext cx="681038"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2" name="Rectangle 201"/>
          <p:cNvSpPr>
            <a:spLocks noChangeArrowheads="1"/>
          </p:cNvSpPr>
          <p:nvPr/>
        </p:nvSpPr>
        <p:spPr bwMode="auto">
          <a:xfrm>
            <a:off x="4086225" y="5726113"/>
            <a:ext cx="452438" cy="182562"/>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dirty="0" smtClean="0">
              <a:solidFill>
                <a:schemeClr val="lt1"/>
              </a:solidFill>
              <a:latin typeface="+mn-lt"/>
              <a:ea typeface="+mn-ea"/>
              <a:cs typeface="+mn-cs"/>
            </a:endParaRPr>
          </a:p>
          <a:p>
            <a:pPr algn="ctr" defTabSz="457200" eaLnBrk="1" fontAlgn="auto" hangingPunct="1">
              <a:spcBef>
                <a:spcPts val="0"/>
              </a:spcBef>
              <a:spcAft>
                <a:spcPts val="0"/>
              </a:spcAft>
              <a:defRPr/>
            </a:pPr>
            <a:endParaRPr lang="en-US" sz="1800" dirty="0">
              <a:solidFill>
                <a:schemeClr val="lt1"/>
              </a:solidFill>
              <a:latin typeface="+mn-lt"/>
              <a:ea typeface="+mn-ea"/>
              <a:cs typeface="+mn-cs"/>
            </a:endParaRPr>
          </a:p>
        </p:txBody>
      </p:sp>
      <p:sp>
        <p:nvSpPr>
          <p:cNvPr id="204" name="Rounded Rectangle 203"/>
          <p:cNvSpPr>
            <a:spLocks noChangeArrowheads="1"/>
          </p:cNvSpPr>
          <p:nvPr/>
        </p:nvSpPr>
        <p:spPr bwMode="auto">
          <a:xfrm>
            <a:off x="4902200" y="5632450"/>
            <a:ext cx="681038"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5" name="Rectangle 204"/>
          <p:cNvSpPr>
            <a:spLocks noChangeArrowheads="1"/>
          </p:cNvSpPr>
          <p:nvPr/>
        </p:nvSpPr>
        <p:spPr bwMode="auto">
          <a:xfrm>
            <a:off x="5016500" y="5724525"/>
            <a:ext cx="452438"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6" name="Rectangle 205"/>
          <p:cNvSpPr>
            <a:spLocks noChangeArrowheads="1"/>
          </p:cNvSpPr>
          <p:nvPr/>
        </p:nvSpPr>
        <p:spPr bwMode="auto">
          <a:xfrm>
            <a:off x="5013325" y="5980113"/>
            <a:ext cx="452438"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7" name="Rounded Rectangle 206"/>
          <p:cNvSpPr>
            <a:spLocks noChangeArrowheads="1"/>
          </p:cNvSpPr>
          <p:nvPr/>
        </p:nvSpPr>
        <p:spPr bwMode="auto">
          <a:xfrm>
            <a:off x="5684838" y="5616575"/>
            <a:ext cx="681037"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8" name="Rectangle 207"/>
          <p:cNvSpPr>
            <a:spLocks noChangeArrowheads="1"/>
          </p:cNvSpPr>
          <p:nvPr/>
        </p:nvSpPr>
        <p:spPr bwMode="auto">
          <a:xfrm>
            <a:off x="5799138" y="5707063"/>
            <a:ext cx="454025" cy="182562"/>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09" name="Rectangle 208"/>
          <p:cNvSpPr>
            <a:spLocks noChangeArrowheads="1"/>
          </p:cNvSpPr>
          <p:nvPr/>
        </p:nvSpPr>
        <p:spPr bwMode="auto">
          <a:xfrm>
            <a:off x="5795963" y="5964238"/>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0" name="Rounded Rectangle 209"/>
          <p:cNvSpPr>
            <a:spLocks noChangeArrowheads="1"/>
          </p:cNvSpPr>
          <p:nvPr/>
        </p:nvSpPr>
        <p:spPr bwMode="auto">
          <a:xfrm>
            <a:off x="6615113" y="5613400"/>
            <a:ext cx="681037" cy="693738"/>
          </a:xfrm>
          <a:prstGeom prst="roundRect">
            <a:avLst>
              <a:gd name="adj" fmla="val 16667"/>
            </a:avLst>
          </a:prstGeom>
          <a:solidFill>
            <a:schemeClr val="bg1">
              <a:lumMod val="85000"/>
            </a:schemeClr>
          </a:solidFill>
          <a:ln w="9525">
            <a:solidFill>
              <a:srgbClr val="4A7EBB"/>
            </a:solidFill>
            <a:round/>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1" name="Rectangle 210"/>
          <p:cNvSpPr>
            <a:spLocks noChangeArrowheads="1"/>
          </p:cNvSpPr>
          <p:nvPr/>
        </p:nvSpPr>
        <p:spPr bwMode="auto">
          <a:xfrm>
            <a:off x="6729413" y="5703888"/>
            <a:ext cx="452437" cy="182562"/>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212" name="Rectangle 211"/>
          <p:cNvSpPr>
            <a:spLocks noChangeArrowheads="1"/>
          </p:cNvSpPr>
          <p:nvPr/>
        </p:nvSpPr>
        <p:spPr bwMode="auto">
          <a:xfrm>
            <a:off x="6726238" y="5961063"/>
            <a:ext cx="452437"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cxnSp>
        <p:nvCxnSpPr>
          <p:cNvPr id="19541" name="Straight Connector 212"/>
          <p:cNvCxnSpPr>
            <a:cxnSpLocks noChangeShapeType="1"/>
          </p:cNvCxnSpPr>
          <p:nvPr/>
        </p:nvCxnSpPr>
        <p:spPr bwMode="auto">
          <a:xfrm rot="5400000" flipH="1" flipV="1">
            <a:off x="2405063" y="5461000"/>
            <a:ext cx="322262" cy="793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42" name="Straight Connector 213"/>
          <p:cNvCxnSpPr>
            <a:cxnSpLocks noChangeShapeType="1"/>
            <a:stCxn id="198" idx="0"/>
            <a:endCxn id="12" idx="2"/>
          </p:cNvCxnSpPr>
          <p:nvPr/>
        </p:nvCxnSpPr>
        <p:spPr bwMode="auto">
          <a:xfrm rot="5400000" flipH="1" flipV="1">
            <a:off x="3378201" y="5462587"/>
            <a:ext cx="322262" cy="111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43" name="Straight Connector 216"/>
          <p:cNvCxnSpPr>
            <a:cxnSpLocks noChangeShapeType="1"/>
            <a:stCxn id="201" idx="0"/>
            <a:endCxn id="13" idx="2"/>
          </p:cNvCxnSpPr>
          <p:nvPr/>
        </p:nvCxnSpPr>
        <p:spPr bwMode="auto">
          <a:xfrm rot="16200000" flipV="1">
            <a:off x="4111626" y="5434012"/>
            <a:ext cx="328612" cy="746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9544" name="TextBox 219"/>
          <p:cNvSpPr txBox="1">
            <a:spLocks noChangeArrowheads="1"/>
          </p:cNvSpPr>
          <p:nvPr/>
        </p:nvSpPr>
        <p:spPr bwMode="auto">
          <a:xfrm>
            <a:off x="3581400" y="1447800"/>
            <a:ext cx="803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K=4</a:t>
            </a:r>
          </a:p>
        </p:txBody>
      </p:sp>
      <p:cxnSp>
        <p:nvCxnSpPr>
          <p:cNvPr id="19545" name="Straight Connector 220"/>
          <p:cNvCxnSpPr>
            <a:cxnSpLocks noChangeShapeType="1"/>
            <a:stCxn id="204" idx="0"/>
            <a:endCxn id="14" idx="2"/>
          </p:cNvCxnSpPr>
          <p:nvPr/>
        </p:nvCxnSpPr>
        <p:spPr bwMode="auto">
          <a:xfrm rot="16200000" flipV="1">
            <a:off x="5050631" y="5441157"/>
            <a:ext cx="325437" cy="571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46" name="Straight Connector 223"/>
          <p:cNvCxnSpPr>
            <a:cxnSpLocks noChangeShapeType="1"/>
            <a:stCxn id="207" idx="0"/>
            <a:endCxn id="125" idx="2"/>
          </p:cNvCxnSpPr>
          <p:nvPr/>
        </p:nvCxnSpPr>
        <p:spPr bwMode="auto">
          <a:xfrm rot="16200000" flipV="1">
            <a:off x="5860257" y="5450681"/>
            <a:ext cx="309562" cy="2222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19547" name="Straight Connector 226"/>
          <p:cNvCxnSpPr>
            <a:cxnSpLocks noChangeShapeType="1"/>
            <a:stCxn id="210" idx="0"/>
            <a:endCxn id="126" idx="2"/>
          </p:cNvCxnSpPr>
          <p:nvPr/>
        </p:nvCxnSpPr>
        <p:spPr bwMode="auto">
          <a:xfrm rot="16200000" flipV="1">
            <a:off x="6800056" y="5457032"/>
            <a:ext cx="306387" cy="635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9548" name="TextBox 234"/>
          <p:cNvSpPr txBox="1">
            <a:spLocks noChangeArrowheads="1"/>
          </p:cNvSpPr>
          <p:nvPr/>
        </p:nvSpPr>
        <p:spPr bwMode="auto">
          <a:xfrm>
            <a:off x="933450" y="2746375"/>
            <a:ext cx="1109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rPr>
              <a:t>1Gbps</a:t>
            </a:r>
          </a:p>
        </p:txBody>
      </p:sp>
      <p:sp>
        <p:nvSpPr>
          <p:cNvPr id="19549" name="TextBox 235"/>
          <p:cNvSpPr txBox="1">
            <a:spLocks noChangeArrowheads="1"/>
          </p:cNvSpPr>
          <p:nvPr/>
        </p:nvSpPr>
        <p:spPr bwMode="auto">
          <a:xfrm>
            <a:off x="98425" y="4357688"/>
            <a:ext cx="1109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alibri" charset="0"/>
              </a:rPr>
              <a:t>1Gbps</a:t>
            </a:r>
          </a:p>
        </p:txBody>
      </p:sp>
      <p:sp>
        <p:nvSpPr>
          <p:cNvPr id="19550" name="TextBox 67"/>
          <p:cNvSpPr txBox="1">
            <a:spLocks noChangeArrowheads="1"/>
          </p:cNvSpPr>
          <p:nvPr/>
        </p:nvSpPr>
        <p:spPr bwMode="auto">
          <a:xfrm>
            <a:off x="6956425" y="1768475"/>
            <a:ext cx="2220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a:ea typeface="Calibri"/>
                <a:cs typeface="Calibri"/>
              </a:rPr>
              <a:t>Aggregation Switches</a:t>
            </a:r>
          </a:p>
        </p:txBody>
      </p:sp>
      <p:sp>
        <p:nvSpPr>
          <p:cNvPr id="19551" name="TextBox 175"/>
          <p:cNvSpPr txBox="1">
            <a:spLocks noChangeArrowheads="1"/>
          </p:cNvSpPr>
          <p:nvPr/>
        </p:nvSpPr>
        <p:spPr bwMode="auto">
          <a:xfrm>
            <a:off x="7134225" y="3932238"/>
            <a:ext cx="2220913"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a:ea typeface="Calibri"/>
                <a:cs typeface="Calibri"/>
              </a:rPr>
              <a:t>K Pods </a:t>
            </a:r>
            <a:r>
              <a:rPr lang="en-US" dirty="0" smtClean="0">
                <a:latin typeface="Calibri"/>
                <a:ea typeface="Calibri"/>
                <a:cs typeface="Calibri"/>
              </a:rPr>
              <a:t>with</a:t>
            </a:r>
            <a:endParaRPr lang="en-US" dirty="0">
              <a:latin typeface="Calibri"/>
              <a:ea typeface="Calibri"/>
              <a:cs typeface="Calibri"/>
            </a:endParaRPr>
          </a:p>
          <a:p>
            <a:pPr algn="ctr" eaLnBrk="1" hangingPunct="1"/>
            <a:r>
              <a:rPr lang="en-US" dirty="0">
                <a:latin typeface="Calibri"/>
                <a:ea typeface="Calibri"/>
                <a:cs typeface="Calibri"/>
              </a:rPr>
              <a:t> K Switches </a:t>
            </a:r>
          </a:p>
          <a:p>
            <a:pPr algn="ctr" eaLnBrk="1" hangingPunct="1"/>
            <a:r>
              <a:rPr lang="en-US" dirty="0">
                <a:latin typeface="Calibri"/>
                <a:ea typeface="Calibri"/>
                <a:cs typeface="Calibri"/>
              </a:rPr>
              <a:t>each</a:t>
            </a:r>
          </a:p>
        </p:txBody>
      </p:sp>
      <p:sp>
        <p:nvSpPr>
          <p:cNvPr id="19552" name="TextBox 233"/>
          <p:cNvSpPr txBox="1">
            <a:spLocks noChangeArrowheads="1"/>
          </p:cNvSpPr>
          <p:nvPr/>
        </p:nvSpPr>
        <p:spPr bwMode="auto">
          <a:xfrm>
            <a:off x="7191375" y="5468938"/>
            <a:ext cx="2178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a:ea typeface="Calibri"/>
                <a:cs typeface="Calibri"/>
              </a:rPr>
              <a:t>Racks of </a:t>
            </a:r>
          </a:p>
          <a:p>
            <a:pPr algn="ctr" eaLnBrk="1" hangingPunct="1"/>
            <a:r>
              <a:rPr lang="en-US" dirty="0">
                <a:latin typeface="Calibri"/>
                <a:ea typeface="Calibri"/>
                <a:cs typeface="Calibri"/>
              </a:rPr>
              <a:t>servers</a:t>
            </a:r>
          </a:p>
        </p:txBody>
      </p:sp>
      <p:sp>
        <p:nvSpPr>
          <p:cNvPr id="97" name="Rectangle 96"/>
          <p:cNvSpPr>
            <a:spLocks noChangeArrowheads="1"/>
          </p:cNvSpPr>
          <p:nvPr/>
        </p:nvSpPr>
        <p:spPr bwMode="auto">
          <a:xfrm>
            <a:off x="592137" y="5700710"/>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98" name="Rectangle 97"/>
          <p:cNvSpPr>
            <a:spLocks noChangeArrowheads="1"/>
          </p:cNvSpPr>
          <p:nvPr/>
        </p:nvSpPr>
        <p:spPr bwMode="auto">
          <a:xfrm>
            <a:off x="4086225" y="5980113"/>
            <a:ext cx="452438" cy="182562"/>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dirty="0" smtClean="0">
              <a:solidFill>
                <a:schemeClr val="lt1"/>
              </a:solidFill>
              <a:latin typeface="+mn-lt"/>
              <a:ea typeface="+mn-ea"/>
              <a:cs typeface="+mn-cs"/>
            </a:endParaRPr>
          </a:p>
          <a:p>
            <a:pPr algn="ctr" defTabSz="457200" eaLnBrk="1" fontAlgn="auto" hangingPunct="1">
              <a:spcBef>
                <a:spcPts val="0"/>
              </a:spcBef>
              <a:spcAft>
                <a:spcPts val="0"/>
              </a:spcAft>
              <a:defRPr/>
            </a:pPr>
            <a:endParaRPr lang="en-US" sz="1800" dirty="0">
              <a:solidFill>
                <a:schemeClr val="lt1"/>
              </a:solidFill>
              <a:latin typeface="+mn-lt"/>
              <a:ea typeface="+mn-ea"/>
              <a:cs typeface="+mn-cs"/>
            </a:endParaRPr>
          </a:p>
        </p:txBody>
      </p:sp>
      <p:sp>
        <p:nvSpPr>
          <p:cNvPr id="99" name="Rectangle 98"/>
          <p:cNvSpPr>
            <a:spLocks noChangeArrowheads="1"/>
          </p:cNvSpPr>
          <p:nvPr/>
        </p:nvSpPr>
        <p:spPr bwMode="auto">
          <a:xfrm>
            <a:off x="592137" y="5981700"/>
            <a:ext cx="454025" cy="180975"/>
          </a:xfrm>
          <a:prstGeom prst="rect">
            <a:avLst/>
          </a:prstGeom>
          <a:solidFill>
            <a:schemeClr val="accent2"/>
          </a:solidFill>
          <a:ln w="9525">
            <a:solidFill>
              <a:srgbClr val="800000"/>
            </a:solidFill>
            <a:miter lim="800000"/>
            <a:headEnd/>
            <a:tailEnd/>
          </a:ln>
          <a:effectLst/>
        </p:spPr>
        <p:txBody>
          <a:bodyPr anchor="ctr"/>
          <a:lstStyle/>
          <a:p>
            <a:pPr algn="ctr" defTabSz="457200" eaLnBrk="1" fontAlgn="auto" hangingPunct="1">
              <a:spcBef>
                <a:spcPts val="0"/>
              </a:spcBef>
              <a:spcAft>
                <a:spcPts val="0"/>
              </a:spcAft>
              <a:defRPr/>
            </a:pPr>
            <a:endParaRPr lang="en-US" sz="1800">
              <a:solidFill>
                <a:schemeClr val="lt1"/>
              </a:solidFill>
              <a:latin typeface="+mn-lt"/>
              <a:ea typeface="+mn-ea"/>
              <a:cs typeface="+mn-cs"/>
            </a:endParaRPr>
          </a:p>
        </p:txBody>
      </p:sp>
      <p:sp>
        <p:nvSpPr>
          <p:cNvPr id="100" name="AutoShape 262"/>
          <p:cNvSpPr>
            <a:spLocks noChangeArrowheads="1"/>
          </p:cNvSpPr>
          <p:nvPr/>
        </p:nvSpPr>
        <p:spPr bwMode="auto">
          <a:xfrm rot="20231705">
            <a:off x="1781581" y="2772622"/>
            <a:ext cx="4928192" cy="1200804"/>
          </a:xfrm>
          <a:prstGeom prst="flowChartAlternateProcess">
            <a:avLst/>
          </a:prstGeom>
          <a:solidFill>
            <a:schemeClr val="accent3"/>
          </a:solidFill>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defTabSz="914400" eaLnBrk="0" fontAlgn="base" hangingPunct="0">
              <a:spcBef>
                <a:spcPct val="0"/>
              </a:spcBef>
              <a:spcAft>
                <a:spcPct val="0"/>
              </a:spcAft>
              <a:defRPr/>
            </a:pPr>
            <a:r>
              <a:rPr lang="en-US" sz="2400" b="1" dirty="0" smtClean="0">
                <a:solidFill>
                  <a:srgbClr val="000000"/>
                </a:solidFill>
                <a:latin typeface="Calibri"/>
                <a:ea typeface="ＭＳ Ｐゴシック"/>
                <a:cs typeface="Calibri"/>
              </a:rPr>
              <a:t>Hard </a:t>
            </a:r>
            <a:r>
              <a:rPr lang="en-US" sz="2400" b="1" dirty="0">
                <a:solidFill>
                  <a:srgbClr val="000000"/>
                </a:solidFill>
                <a:latin typeface="Calibri"/>
                <a:ea typeface="ＭＳ Ｐゴシック"/>
                <a:cs typeface="Calibri"/>
              </a:rPr>
              <a:t>to </a:t>
            </a:r>
            <a:r>
              <a:rPr lang="en-US" sz="2400" b="1" dirty="0" smtClean="0">
                <a:solidFill>
                  <a:srgbClr val="000000"/>
                </a:solidFill>
                <a:latin typeface="Calibri"/>
                <a:ea typeface="ＭＳ Ｐゴシック"/>
                <a:cs typeface="Calibri"/>
              </a:rPr>
              <a:t>construct</a:t>
            </a:r>
          </a:p>
          <a:p>
            <a:pPr algn="ctr" defTabSz="914400" eaLnBrk="0" fontAlgn="base" hangingPunct="0">
              <a:spcBef>
                <a:spcPct val="0"/>
              </a:spcBef>
              <a:spcAft>
                <a:spcPct val="0"/>
              </a:spcAft>
              <a:defRPr/>
            </a:pPr>
            <a:r>
              <a:rPr lang="en-US" sz="2400" b="1" dirty="0" smtClean="0">
                <a:solidFill>
                  <a:srgbClr val="000000"/>
                </a:solidFill>
                <a:latin typeface="Calibri"/>
                <a:ea typeface="ＭＳ Ｐゴシック"/>
                <a:cs typeface="Calibri"/>
              </a:rPr>
              <a:t>Expensive &amp; Complex</a:t>
            </a:r>
            <a:endParaRPr lang="en-US" sz="2400" b="1" dirty="0">
              <a:solidFill>
                <a:srgbClr val="000000"/>
              </a:solidFill>
              <a:latin typeface="Calibri"/>
              <a:ea typeface="ＭＳ Ｐゴシック"/>
              <a:cs typeface="Calibri"/>
            </a:endParaRPr>
          </a:p>
        </p:txBody>
      </p:sp>
      <p:pic>
        <p:nvPicPr>
          <p:cNvPr id="2" name="Picture 1"/>
          <p:cNvPicPr>
            <a:picLocks noChangeAspect="1"/>
          </p:cNvPicPr>
          <p:nvPr/>
        </p:nvPicPr>
        <p:blipFill>
          <a:blip r:embed="rId3"/>
          <a:stretch>
            <a:fillRect/>
          </a:stretch>
        </p:blipFill>
        <p:spPr>
          <a:xfrm rot="20189887">
            <a:off x="5750335" y="1788588"/>
            <a:ext cx="1614143" cy="1210607"/>
          </a:xfrm>
          <a:prstGeom prst="rect">
            <a:avLst/>
          </a:prstGeom>
        </p:spPr>
      </p:pic>
      <p:sp>
        <p:nvSpPr>
          <p:cNvPr id="3" name="Slide Number Placeholder 2"/>
          <p:cNvSpPr>
            <a:spLocks noGrp="1"/>
          </p:cNvSpPr>
          <p:nvPr>
            <p:ph type="sldNum" sz="quarter" idx="12"/>
          </p:nvPr>
        </p:nvSpPr>
        <p:spPr/>
        <p:txBody>
          <a:bodyPr/>
          <a:lstStyle/>
          <a:p>
            <a:fld id="{7E36F65A-AA6A-2742-B31A-5123DCD351C6}" type="slidenum">
              <a:rPr lang="en-US" smtClean="0"/>
              <a:t>49</a:t>
            </a:fld>
            <a:endParaRPr lang="en-US"/>
          </a:p>
        </p:txBody>
      </p:sp>
    </p:spTree>
    <p:extLst>
      <p:ext uri="{BB962C8B-B14F-4D97-AF65-F5344CB8AC3E}">
        <p14:creationId xmlns:p14="http://schemas.microsoft.com/office/powerpoint/2010/main" val="3103058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Rack, Array</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5</a:t>
            </a:fld>
            <a:endParaRPr lang="en-US"/>
          </a:p>
        </p:txBody>
      </p:sp>
      <p:pic>
        <p:nvPicPr>
          <p:cNvPr id="9" name="Picture 8" descr="rack2.jpg"/>
          <p:cNvPicPr>
            <a:picLocks noChangeAspect="1"/>
          </p:cNvPicPr>
          <p:nvPr/>
        </p:nvPicPr>
        <p:blipFill>
          <a:blip r:embed="rId2"/>
          <a:stretch>
            <a:fillRect/>
          </a:stretch>
        </p:blipFill>
        <p:spPr>
          <a:xfrm>
            <a:off x="1925281" y="1845733"/>
            <a:ext cx="2211493" cy="4334933"/>
          </a:xfrm>
          <a:prstGeom prst="rect">
            <a:avLst/>
          </a:prstGeom>
        </p:spPr>
      </p:pic>
      <p:pic>
        <p:nvPicPr>
          <p:cNvPr id="12" name="Picture 11" descr="server.jpg"/>
          <p:cNvPicPr>
            <a:picLocks noChangeAspect="1"/>
          </p:cNvPicPr>
          <p:nvPr/>
        </p:nvPicPr>
        <p:blipFill>
          <a:blip r:embed="rId3"/>
          <a:stretch>
            <a:fillRect/>
          </a:stretch>
        </p:blipFill>
        <p:spPr>
          <a:xfrm>
            <a:off x="203200" y="3926641"/>
            <a:ext cx="1557867" cy="395881"/>
          </a:xfrm>
          <a:prstGeom prst="rect">
            <a:avLst/>
          </a:prstGeom>
        </p:spPr>
      </p:pic>
      <p:pic>
        <p:nvPicPr>
          <p:cNvPr id="8" name="Picture 7" descr="Data Center Informatio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814" y="1978342"/>
            <a:ext cx="4050772" cy="2703890"/>
          </a:xfrm>
          <a:prstGeom prst="rect">
            <a:avLst/>
          </a:prstGeom>
        </p:spPr>
      </p:pic>
      <p:pic>
        <p:nvPicPr>
          <p:cNvPr id="4" name="Picture 3"/>
          <p:cNvPicPr>
            <a:picLocks noChangeAspect="1"/>
          </p:cNvPicPr>
          <p:nvPr/>
        </p:nvPicPr>
        <p:blipFill>
          <a:blip r:embed="rId5"/>
          <a:stretch>
            <a:fillRect/>
          </a:stretch>
        </p:blipFill>
        <p:spPr>
          <a:xfrm>
            <a:off x="5344196" y="3730805"/>
            <a:ext cx="3799803" cy="2849852"/>
          </a:xfrm>
          <a:prstGeom prst="rect">
            <a:avLst/>
          </a:prstGeom>
        </p:spPr>
      </p:pic>
    </p:spTree>
    <p:extLst>
      <p:ext uri="{BB962C8B-B14F-4D97-AF65-F5344CB8AC3E}">
        <p14:creationId xmlns:p14="http://schemas.microsoft.com/office/powerpoint/2010/main" val="241917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 Box 340"/>
          <p:cNvSpPr txBox="1">
            <a:spLocks noChangeArrowheads="1"/>
          </p:cNvSpPr>
          <p:nvPr/>
        </p:nvSpPr>
        <p:spPr bwMode="auto">
          <a:xfrm>
            <a:off x="3746843" y="5116564"/>
            <a:ext cx="19203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zh-CN" sz="2000" b="1" i="0" u="none" strike="noStrike" kern="0" cap="none" spc="0" normalizeH="0" baseline="0" noProof="0" dirty="0" err="1" smtClean="0">
                <a:ln>
                  <a:noFill/>
                </a:ln>
                <a:solidFill>
                  <a:srgbClr val="000000"/>
                </a:solidFill>
                <a:effectLst/>
                <a:uLnTx/>
                <a:uFillTx/>
                <a:latin typeface="Calibri"/>
                <a:ea typeface="宋体" charset="0"/>
                <a:cs typeface="Calibri"/>
              </a:rPr>
              <a:t>BCube</a:t>
            </a:r>
            <a:endParaRPr kumimoji="0" lang="en-US" altLang="zh-CN" sz="2000" b="1" i="0" u="none" strike="noStrike" kern="0" cap="none" spc="0" normalizeH="0" baseline="0" noProof="0" dirty="0" smtClean="0">
              <a:ln>
                <a:noFill/>
              </a:ln>
              <a:solidFill>
                <a:srgbClr val="000000"/>
              </a:solidFill>
              <a:effectLst/>
              <a:uLnTx/>
              <a:uFillTx/>
              <a:latin typeface="Calibri"/>
              <a:ea typeface="宋体" charset="0"/>
              <a:cs typeface="Calibri"/>
            </a:endParaRPr>
          </a:p>
        </p:txBody>
      </p:sp>
      <p:sp>
        <p:nvSpPr>
          <p:cNvPr id="385" name="Line 342"/>
          <p:cNvSpPr>
            <a:spLocks noChangeShapeType="1"/>
          </p:cNvSpPr>
          <p:nvPr/>
        </p:nvSpPr>
        <p:spPr bwMode="auto">
          <a:xfrm flipH="1">
            <a:off x="1910499" y="4170135"/>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86" name="Line 344"/>
          <p:cNvSpPr>
            <a:spLocks noChangeShapeType="1"/>
          </p:cNvSpPr>
          <p:nvPr/>
        </p:nvSpPr>
        <p:spPr bwMode="auto">
          <a:xfrm flipH="1">
            <a:off x="2005075" y="4170135"/>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87" name="Line 346"/>
          <p:cNvSpPr>
            <a:spLocks noChangeShapeType="1"/>
          </p:cNvSpPr>
          <p:nvPr/>
        </p:nvSpPr>
        <p:spPr bwMode="auto">
          <a:xfrm flipH="1">
            <a:off x="2068127" y="4170135"/>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88" name="Line 347"/>
          <p:cNvSpPr>
            <a:spLocks noChangeShapeType="1"/>
          </p:cNvSpPr>
          <p:nvPr/>
        </p:nvSpPr>
        <p:spPr bwMode="auto">
          <a:xfrm>
            <a:off x="2098967" y="4170135"/>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89" name="Line 348"/>
          <p:cNvSpPr>
            <a:spLocks noChangeShapeType="1"/>
          </p:cNvSpPr>
          <p:nvPr/>
        </p:nvSpPr>
        <p:spPr bwMode="auto">
          <a:xfrm>
            <a:off x="2102877" y="4169771"/>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0" name="Line 350"/>
          <p:cNvSpPr>
            <a:spLocks noChangeShapeType="1"/>
          </p:cNvSpPr>
          <p:nvPr/>
        </p:nvSpPr>
        <p:spPr bwMode="auto">
          <a:xfrm>
            <a:off x="2098967" y="4170135"/>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1" name="Line 342"/>
          <p:cNvSpPr>
            <a:spLocks noChangeShapeType="1"/>
          </p:cNvSpPr>
          <p:nvPr/>
        </p:nvSpPr>
        <p:spPr bwMode="auto">
          <a:xfrm flipH="1">
            <a:off x="2376381" y="4170135"/>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2" name="Line 344"/>
          <p:cNvSpPr>
            <a:spLocks noChangeShapeType="1"/>
          </p:cNvSpPr>
          <p:nvPr/>
        </p:nvSpPr>
        <p:spPr bwMode="auto">
          <a:xfrm flipH="1">
            <a:off x="2470957" y="4170135"/>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3" name="Line 346"/>
          <p:cNvSpPr>
            <a:spLocks noChangeShapeType="1"/>
          </p:cNvSpPr>
          <p:nvPr/>
        </p:nvSpPr>
        <p:spPr bwMode="auto">
          <a:xfrm flipH="1">
            <a:off x="2534008" y="4170135"/>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4" name="Line 347"/>
          <p:cNvSpPr>
            <a:spLocks noChangeShapeType="1"/>
          </p:cNvSpPr>
          <p:nvPr/>
        </p:nvSpPr>
        <p:spPr bwMode="auto">
          <a:xfrm>
            <a:off x="2564848" y="4170135"/>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5" name="Line 348"/>
          <p:cNvSpPr>
            <a:spLocks noChangeShapeType="1"/>
          </p:cNvSpPr>
          <p:nvPr/>
        </p:nvSpPr>
        <p:spPr bwMode="auto">
          <a:xfrm>
            <a:off x="2568758" y="4169771"/>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6" name="Line 350"/>
          <p:cNvSpPr>
            <a:spLocks noChangeShapeType="1"/>
          </p:cNvSpPr>
          <p:nvPr/>
        </p:nvSpPr>
        <p:spPr bwMode="auto">
          <a:xfrm>
            <a:off x="2564848" y="4170135"/>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7" name="Line 342"/>
          <p:cNvSpPr>
            <a:spLocks noChangeShapeType="1"/>
          </p:cNvSpPr>
          <p:nvPr/>
        </p:nvSpPr>
        <p:spPr bwMode="auto">
          <a:xfrm flipH="1">
            <a:off x="2852168" y="4178310"/>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8" name="Line 344"/>
          <p:cNvSpPr>
            <a:spLocks noChangeShapeType="1"/>
          </p:cNvSpPr>
          <p:nvPr/>
        </p:nvSpPr>
        <p:spPr bwMode="auto">
          <a:xfrm flipH="1">
            <a:off x="2946744" y="4178310"/>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399" name="Line 346"/>
          <p:cNvSpPr>
            <a:spLocks noChangeShapeType="1"/>
          </p:cNvSpPr>
          <p:nvPr/>
        </p:nvSpPr>
        <p:spPr bwMode="auto">
          <a:xfrm flipH="1">
            <a:off x="3009795" y="4178310"/>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0" name="Line 347"/>
          <p:cNvSpPr>
            <a:spLocks noChangeShapeType="1"/>
          </p:cNvSpPr>
          <p:nvPr/>
        </p:nvSpPr>
        <p:spPr bwMode="auto">
          <a:xfrm>
            <a:off x="3040635" y="4178310"/>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1" name="Line 348"/>
          <p:cNvSpPr>
            <a:spLocks noChangeShapeType="1"/>
          </p:cNvSpPr>
          <p:nvPr/>
        </p:nvSpPr>
        <p:spPr bwMode="auto">
          <a:xfrm>
            <a:off x="3044546" y="4177946"/>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2" name="Line 350"/>
          <p:cNvSpPr>
            <a:spLocks noChangeShapeType="1"/>
          </p:cNvSpPr>
          <p:nvPr/>
        </p:nvSpPr>
        <p:spPr bwMode="auto">
          <a:xfrm>
            <a:off x="3040635" y="4178310"/>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3" name="Line 342"/>
          <p:cNvSpPr>
            <a:spLocks noChangeShapeType="1"/>
          </p:cNvSpPr>
          <p:nvPr/>
        </p:nvSpPr>
        <p:spPr bwMode="auto">
          <a:xfrm flipH="1">
            <a:off x="3321254" y="4175778"/>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4" name="Line 344"/>
          <p:cNvSpPr>
            <a:spLocks noChangeShapeType="1"/>
          </p:cNvSpPr>
          <p:nvPr/>
        </p:nvSpPr>
        <p:spPr bwMode="auto">
          <a:xfrm flipH="1">
            <a:off x="3415831" y="4175778"/>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5" name="Line 346"/>
          <p:cNvSpPr>
            <a:spLocks noChangeShapeType="1"/>
          </p:cNvSpPr>
          <p:nvPr/>
        </p:nvSpPr>
        <p:spPr bwMode="auto">
          <a:xfrm flipH="1">
            <a:off x="3478882" y="4175778"/>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6" name="Line 347"/>
          <p:cNvSpPr>
            <a:spLocks noChangeShapeType="1"/>
          </p:cNvSpPr>
          <p:nvPr/>
        </p:nvSpPr>
        <p:spPr bwMode="auto">
          <a:xfrm>
            <a:off x="3509723" y="4175778"/>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7" name="Line 348"/>
          <p:cNvSpPr>
            <a:spLocks noChangeShapeType="1"/>
          </p:cNvSpPr>
          <p:nvPr/>
        </p:nvSpPr>
        <p:spPr bwMode="auto">
          <a:xfrm>
            <a:off x="3513632" y="4175416"/>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8" name="Line 350"/>
          <p:cNvSpPr>
            <a:spLocks noChangeShapeType="1"/>
          </p:cNvSpPr>
          <p:nvPr/>
        </p:nvSpPr>
        <p:spPr bwMode="auto">
          <a:xfrm>
            <a:off x="3509723" y="4175778"/>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09" name="Line 342"/>
          <p:cNvSpPr>
            <a:spLocks noChangeShapeType="1"/>
          </p:cNvSpPr>
          <p:nvPr/>
        </p:nvSpPr>
        <p:spPr bwMode="auto">
          <a:xfrm flipH="1">
            <a:off x="3795684" y="4170135"/>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0" name="Line 344"/>
          <p:cNvSpPr>
            <a:spLocks noChangeShapeType="1"/>
          </p:cNvSpPr>
          <p:nvPr/>
        </p:nvSpPr>
        <p:spPr bwMode="auto">
          <a:xfrm flipH="1">
            <a:off x="3890261" y="4170135"/>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1" name="Line 346"/>
          <p:cNvSpPr>
            <a:spLocks noChangeShapeType="1"/>
          </p:cNvSpPr>
          <p:nvPr/>
        </p:nvSpPr>
        <p:spPr bwMode="auto">
          <a:xfrm flipH="1">
            <a:off x="3953312" y="4170135"/>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2" name="Line 347"/>
          <p:cNvSpPr>
            <a:spLocks noChangeShapeType="1"/>
          </p:cNvSpPr>
          <p:nvPr/>
        </p:nvSpPr>
        <p:spPr bwMode="auto">
          <a:xfrm>
            <a:off x="3984153" y="4170135"/>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3" name="Line 348"/>
          <p:cNvSpPr>
            <a:spLocks noChangeShapeType="1"/>
          </p:cNvSpPr>
          <p:nvPr/>
        </p:nvSpPr>
        <p:spPr bwMode="auto">
          <a:xfrm>
            <a:off x="3988062" y="4169771"/>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4" name="Line 350"/>
          <p:cNvSpPr>
            <a:spLocks noChangeShapeType="1"/>
          </p:cNvSpPr>
          <p:nvPr/>
        </p:nvSpPr>
        <p:spPr bwMode="auto">
          <a:xfrm>
            <a:off x="3984153" y="4170135"/>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5" name="Line 342"/>
          <p:cNvSpPr>
            <a:spLocks noChangeShapeType="1"/>
          </p:cNvSpPr>
          <p:nvPr/>
        </p:nvSpPr>
        <p:spPr bwMode="auto">
          <a:xfrm flipH="1">
            <a:off x="1454523" y="4170135"/>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6" name="Line 344"/>
          <p:cNvSpPr>
            <a:spLocks noChangeShapeType="1"/>
          </p:cNvSpPr>
          <p:nvPr/>
        </p:nvSpPr>
        <p:spPr bwMode="auto">
          <a:xfrm flipH="1">
            <a:off x="1549100" y="4170135"/>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7" name="Line 346"/>
          <p:cNvSpPr>
            <a:spLocks noChangeShapeType="1"/>
          </p:cNvSpPr>
          <p:nvPr/>
        </p:nvSpPr>
        <p:spPr bwMode="auto">
          <a:xfrm flipH="1">
            <a:off x="1612151" y="4170135"/>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8" name="Line 347"/>
          <p:cNvSpPr>
            <a:spLocks noChangeShapeType="1"/>
          </p:cNvSpPr>
          <p:nvPr/>
        </p:nvSpPr>
        <p:spPr bwMode="auto">
          <a:xfrm>
            <a:off x="1642991" y="4170135"/>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19" name="Line 348"/>
          <p:cNvSpPr>
            <a:spLocks noChangeShapeType="1"/>
          </p:cNvSpPr>
          <p:nvPr/>
        </p:nvSpPr>
        <p:spPr bwMode="auto">
          <a:xfrm>
            <a:off x="1646901" y="4169771"/>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20" name="Line 350"/>
          <p:cNvSpPr>
            <a:spLocks noChangeShapeType="1"/>
          </p:cNvSpPr>
          <p:nvPr/>
        </p:nvSpPr>
        <p:spPr bwMode="auto">
          <a:xfrm>
            <a:off x="1642991" y="4170135"/>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28" name="Line 421"/>
          <p:cNvSpPr>
            <a:spLocks noChangeShapeType="1"/>
          </p:cNvSpPr>
          <p:nvPr/>
        </p:nvSpPr>
        <p:spPr bwMode="auto">
          <a:xfrm flipV="1">
            <a:off x="1453362" y="3593097"/>
            <a:ext cx="65793" cy="1016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29" name="Line 422"/>
          <p:cNvSpPr>
            <a:spLocks noChangeShapeType="1"/>
          </p:cNvSpPr>
          <p:nvPr/>
        </p:nvSpPr>
        <p:spPr bwMode="auto">
          <a:xfrm flipV="1">
            <a:off x="1486257" y="3545374"/>
            <a:ext cx="526340"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0" name="Line 423"/>
          <p:cNvSpPr>
            <a:spLocks noChangeShapeType="1"/>
          </p:cNvSpPr>
          <p:nvPr/>
        </p:nvSpPr>
        <p:spPr bwMode="auto">
          <a:xfrm flipH="1" flipV="1">
            <a:off x="1552050" y="3593097"/>
            <a:ext cx="361859"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1" name="Line 424"/>
          <p:cNvSpPr>
            <a:spLocks noChangeShapeType="1"/>
          </p:cNvSpPr>
          <p:nvPr/>
        </p:nvSpPr>
        <p:spPr bwMode="auto">
          <a:xfrm flipH="1" flipV="1">
            <a:off x="1584947" y="3593097"/>
            <a:ext cx="822406"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2" name="Line 425"/>
          <p:cNvSpPr>
            <a:spLocks noChangeShapeType="1"/>
          </p:cNvSpPr>
          <p:nvPr/>
        </p:nvSpPr>
        <p:spPr bwMode="auto">
          <a:xfrm flipH="1" flipV="1">
            <a:off x="1634291" y="3577189"/>
            <a:ext cx="1233609" cy="10658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3" name="Line 426"/>
          <p:cNvSpPr>
            <a:spLocks noChangeShapeType="1"/>
          </p:cNvSpPr>
          <p:nvPr/>
        </p:nvSpPr>
        <p:spPr bwMode="auto">
          <a:xfrm flipH="1" flipV="1">
            <a:off x="1700083" y="3577189"/>
            <a:ext cx="1628364" cy="10658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4" name="Line 427"/>
          <p:cNvSpPr>
            <a:spLocks noChangeShapeType="1"/>
          </p:cNvSpPr>
          <p:nvPr/>
        </p:nvSpPr>
        <p:spPr bwMode="auto">
          <a:xfrm flipH="1" flipV="1">
            <a:off x="1765876" y="3577189"/>
            <a:ext cx="2056016" cy="10658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5" name="Line 428"/>
          <p:cNvSpPr>
            <a:spLocks noChangeShapeType="1"/>
          </p:cNvSpPr>
          <p:nvPr/>
        </p:nvSpPr>
        <p:spPr bwMode="auto">
          <a:xfrm flipV="1">
            <a:off x="1979701" y="3545374"/>
            <a:ext cx="6579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6" name="Line 429"/>
          <p:cNvSpPr>
            <a:spLocks noChangeShapeType="1"/>
          </p:cNvSpPr>
          <p:nvPr/>
        </p:nvSpPr>
        <p:spPr bwMode="auto">
          <a:xfrm flipH="1" flipV="1">
            <a:off x="2078390" y="3545374"/>
            <a:ext cx="361859"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7" name="Line 430"/>
          <p:cNvSpPr>
            <a:spLocks noChangeShapeType="1"/>
          </p:cNvSpPr>
          <p:nvPr/>
        </p:nvSpPr>
        <p:spPr bwMode="auto">
          <a:xfrm flipH="1" flipV="1">
            <a:off x="2111286" y="3545374"/>
            <a:ext cx="789510"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8" name="Line 431"/>
          <p:cNvSpPr>
            <a:spLocks noChangeShapeType="1"/>
          </p:cNvSpPr>
          <p:nvPr/>
        </p:nvSpPr>
        <p:spPr bwMode="auto">
          <a:xfrm flipH="1" flipV="1">
            <a:off x="2144182" y="3545374"/>
            <a:ext cx="1250058"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39" name="Line 432"/>
          <p:cNvSpPr>
            <a:spLocks noChangeShapeType="1"/>
          </p:cNvSpPr>
          <p:nvPr/>
        </p:nvSpPr>
        <p:spPr bwMode="auto">
          <a:xfrm flipH="1" flipV="1">
            <a:off x="2209975" y="3545374"/>
            <a:ext cx="164481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1" name="Line 434"/>
          <p:cNvSpPr>
            <a:spLocks noChangeShapeType="1"/>
          </p:cNvSpPr>
          <p:nvPr/>
        </p:nvSpPr>
        <p:spPr bwMode="auto">
          <a:xfrm flipV="1">
            <a:off x="1552050" y="3593097"/>
            <a:ext cx="888199" cy="10499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2" name="Line 435"/>
          <p:cNvSpPr>
            <a:spLocks noChangeShapeType="1"/>
          </p:cNvSpPr>
          <p:nvPr/>
        </p:nvSpPr>
        <p:spPr bwMode="auto">
          <a:xfrm flipV="1">
            <a:off x="2012598" y="3545374"/>
            <a:ext cx="460548"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3" name="Line 436"/>
          <p:cNvSpPr>
            <a:spLocks noChangeShapeType="1"/>
          </p:cNvSpPr>
          <p:nvPr/>
        </p:nvSpPr>
        <p:spPr bwMode="auto">
          <a:xfrm flipV="1">
            <a:off x="2473145" y="3545374"/>
            <a:ext cx="32896"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4" name="Line 437"/>
          <p:cNvSpPr>
            <a:spLocks noChangeShapeType="1"/>
          </p:cNvSpPr>
          <p:nvPr/>
        </p:nvSpPr>
        <p:spPr bwMode="auto">
          <a:xfrm flipH="1" flipV="1">
            <a:off x="2538937" y="3545374"/>
            <a:ext cx="427651"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5" name="Line 438"/>
          <p:cNvSpPr>
            <a:spLocks noChangeShapeType="1"/>
          </p:cNvSpPr>
          <p:nvPr/>
        </p:nvSpPr>
        <p:spPr bwMode="auto">
          <a:xfrm flipH="1" flipV="1">
            <a:off x="2571834" y="3545374"/>
            <a:ext cx="85530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6" name="Line 439"/>
          <p:cNvSpPr>
            <a:spLocks noChangeShapeType="1"/>
          </p:cNvSpPr>
          <p:nvPr/>
        </p:nvSpPr>
        <p:spPr bwMode="auto">
          <a:xfrm flipH="1" flipV="1">
            <a:off x="2615695" y="3545374"/>
            <a:ext cx="1337781"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8" name="Line 441"/>
          <p:cNvSpPr>
            <a:spLocks noChangeShapeType="1"/>
          </p:cNvSpPr>
          <p:nvPr/>
        </p:nvSpPr>
        <p:spPr bwMode="auto">
          <a:xfrm flipV="1">
            <a:off x="1584947" y="3545374"/>
            <a:ext cx="138164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49" name="Line 442"/>
          <p:cNvSpPr>
            <a:spLocks noChangeShapeType="1"/>
          </p:cNvSpPr>
          <p:nvPr/>
        </p:nvSpPr>
        <p:spPr bwMode="auto">
          <a:xfrm flipV="1">
            <a:off x="2045494" y="3545374"/>
            <a:ext cx="986888"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0" name="Line 443"/>
          <p:cNvSpPr>
            <a:spLocks noChangeShapeType="1"/>
          </p:cNvSpPr>
          <p:nvPr/>
        </p:nvSpPr>
        <p:spPr bwMode="auto">
          <a:xfrm flipV="1">
            <a:off x="2506041" y="3545374"/>
            <a:ext cx="559236"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1" name="Line 444"/>
          <p:cNvSpPr>
            <a:spLocks noChangeShapeType="1"/>
          </p:cNvSpPr>
          <p:nvPr/>
        </p:nvSpPr>
        <p:spPr bwMode="auto">
          <a:xfrm flipV="1">
            <a:off x="2966589" y="3545374"/>
            <a:ext cx="131585"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2" name="Line 445"/>
          <p:cNvSpPr>
            <a:spLocks noChangeShapeType="1"/>
          </p:cNvSpPr>
          <p:nvPr/>
        </p:nvSpPr>
        <p:spPr bwMode="auto">
          <a:xfrm flipH="1" flipV="1">
            <a:off x="3131070" y="3545374"/>
            <a:ext cx="361859"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3" name="Line 446"/>
          <p:cNvSpPr>
            <a:spLocks noChangeShapeType="1"/>
          </p:cNvSpPr>
          <p:nvPr/>
        </p:nvSpPr>
        <p:spPr bwMode="auto">
          <a:xfrm flipH="1" flipV="1">
            <a:off x="3163966" y="3545374"/>
            <a:ext cx="855303" cy="12407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4" name="Line 447"/>
          <p:cNvSpPr>
            <a:spLocks noChangeShapeType="1"/>
          </p:cNvSpPr>
          <p:nvPr/>
        </p:nvSpPr>
        <p:spPr bwMode="auto">
          <a:xfrm flipV="1">
            <a:off x="1617842" y="3545374"/>
            <a:ext cx="1809294"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5" name="Line 448"/>
          <p:cNvSpPr>
            <a:spLocks noChangeShapeType="1"/>
          </p:cNvSpPr>
          <p:nvPr/>
        </p:nvSpPr>
        <p:spPr bwMode="auto">
          <a:xfrm flipV="1">
            <a:off x="2012598" y="3545374"/>
            <a:ext cx="1447435"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6" name="Line 449"/>
          <p:cNvSpPr>
            <a:spLocks noChangeShapeType="1"/>
          </p:cNvSpPr>
          <p:nvPr/>
        </p:nvSpPr>
        <p:spPr bwMode="auto">
          <a:xfrm flipV="1">
            <a:off x="2407352" y="3545374"/>
            <a:ext cx="1118473" cy="12407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7" name="Line 450"/>
          <p:cNvSpPr>
            <a:spLocks noChangeShapeType="1"/>
          </p:cNvSpPr>
          <p:nvPr/>
        </p:nvSpPr>
        <p:spPr bwMode="auto">
          <a:xfrm flipV="1">
            <a:off x="2966589" y="3545374"/>
            <a:ext cx="608581"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8" name="Line 451"/>
          <p:cNvSpPr>
            <a:spLocks noChangeShapeType="1"/>
          </p:cNvSpPr>
          <p:nvPr/>
        </p:nvSpPr>
        <p:spPr bwMode="auto">
          <a:xfrm flipV="1">
            <a:off x="3460033" y="3545374"/>
            <a:ext cx="148033" cy="128851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59" name="Line 452"/>
          <p:cNvSpPr>
            <a:spLocks noChangeShapeType="1"/>
          </p:cNvSpPr>
          <p:nvPr/>
        </p:nvSpPr>
        <p:spPr bwMode="auto">
          <a:xfrm flipH="1" flipV="1">
            <a:off x="3640963" y="3545374"/>
            <a:ext cx="378306" cy="128851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60" name="Line 453"/>
          <p:cNvSpPr>
            <a:spLocks noChangeShapeType="1"/>
          </p:cNvSpPr>
          <p:nvPr/>
        </p:nvSpPr>
        <p:spPr bwMode="auto">
          <a:xfrm flipV="1">
            <a:off x="1552050" y="3545374"/>
            <a:ext cx="2302738"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61" name="Line 454"/>
          <p:cNvSpPr>
            <a:spLocks noChangeShapeType="1"/>
          </p:cNvSpPr>
          <p:nvPr/>
        </p:nvSpPr>
        <p:spPr bwMode="auto">
          <a:xfrm flipV="1">
            <a:off x="1946805" y="3545374"/>
            <a:ext cx="2006672"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62" name="Line 455"/>
          <p:cNvSpPr>
            <a:spLocks noChangeShapeType="1"/>
          </p:cNvSpPr>
          <p:nvPr/>
        </p:nvSpPr>
        <p:spPr bwMode="auto">
          <a:xfrm flipV="1">
            <a:off x="2440249" y="3545374"/>
            <a:ext cx="1579020"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63" name="Line 456"/>
          <p:cNvSpPr>
            <a:spLocks noChangeShapeType="1"/>
          </p:cNvSpPr>
          <p:nvPr/>
        </p:nvSpPr>
        <p:spPr bwMode="auto">
          <a:xfrm flipV="1">
            <a:off x="2933693" y="3553327"/>
            <a:ext cx="1140404" cy="12328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64" name="Line 457"/>
          <p:cNvSpPr>
            <a:spLocks noChangeShapeType="1"/>
          </p:cNvSpPr>
          <p:nvPr/>
        </p:nvSpPr>
        <p:spPr bwMode="auto">
          <a:xfrm flipV="1">
            <a:off x="3492929" y="3553327"/>
            <a:ext cx="614064" cy="11373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65" name="Line 458"/>
          <p:cNvSpPr>
            <a:spLocks noChangeShapeType="1"/>
          </p:cNvSpPr>
          <p:nvPr/>
        </p:nvSpPr>
        <p:spPr bwMode="auto">
          <a:xfrm flipV="1">
            <a:off x="3986373" y="3545374"/>
            <a:ext cx="164481"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pic>
        <p:nvPicPr>
          <p:cNvPr id="469"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696" y="4606601"/>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672" y="4606601"/>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553" y="4606601"/>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341" y="4614774"/>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3"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6428" y="4612244"/>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857" y="4606601"/>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 name="Line 342"/>
          <p:cNvSpPr>
            <a:spLocks noChangeShapeType="1"/>
          </p:cNvSpPr>
          <p:nvPr/>
        </p:nvSpPr>
        <p:spPr bwMode="auto">
          <a:xfrm flipH="1">
            <a:off x="5210356" y="4181388"/>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76" name="Line 344"/>
          <p:cNvSpPr>
            <a:spLocks noChangeShapeType="1"/>
          </p:cNvSpPr>
          <p:nvPr/>
        </p:nvSpPr>
        <p:spPr bwMode="auto">
          <a:xfrm flipH="1">
            <a:off x="5304932" y="4181388"/>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77" name="Line 346"/>
          <p:cNvSpPr>
            <a:spLocks noChangeShapeType="1"/>
          </p:cNvSpPr>
          <p:nvPr/>
        </p:nvSpPr>
        <p:spPr bwMode="auto">
          <a:xfrm flipH="1">
            <a:off x="5367984" y="4181388"/>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78" name="Line 347"/>
          <p:cNvSpPr>
            <a:spLocks noChangeShapeType="1"/>
          </p:cNvSpPr>
          <p:nvPr/>
        </p:nvSpPr>
        <p:spPr bwMode="auto">
          <a:xfrm>
            <a:off x="5398823" y="4181388"/>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79" name="Line 348"/>
          <p:cNvSpPr>
            <a:spLocks noChangeShapeType="1"/>
          </p:cNvSpPr>
          <p:nvPr/>
        </p:nvSpPr>
        <p:spPr bwMode="auto">
          <a:xfrm>
            <a:off x="5402733" y="4181024"/>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0" name="Line 350"/>
          <p:cNvSpPr>
            <a:spLocks noChangeShapeType="1"/>
          </p:cNvSpPr>
          <p:nvPr/>
        </p:nvSpPr>
        <p:spPr bwMode="auto">
          <a:xfrm>
            <a:off x="5398823" y="4181388"/>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1" name="Line 342"/>
          <p:cNvSpPr>
            <a:spLocks noChangeShapeType="1"/>
          </p:cNvSpPr>
          <p:nvPr/>
        </p:nvSpPr>
        <p:spPr bwMode="auto">
          <a:xfrm flipH="1">
            <a:off x="5676237" y="4181388"/>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2" name="Line 344"/>
          <p:cNvSpPr>
            <a:spLocks noChangeShapeType="1"/>
          </p:cNvSpPr>
          <p:nvPr/>
        </p:nvSpPr>
        <p:spPr bwMode="auto">
          <a:xfrm flipH="1">
            <a:off x="5770813" y="4181388"/>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3" name="Line 346"/>
          <p:cNvSpPr>
            <a:spLocks noChangeShapeType="1"/>
          </p:cNvSpPr>
          <p:nvPr/>
        </p:nvSpPr>
        <p:spPr bwMode="auto">
          <a:xfrm flipH="1">
            <a:off x="5833865" y="4181388"/>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4" name="Line 347"/>
          <p:cNvSpPr>
            <a:spLocks noChangeShapeType="1"/>
          </p:cNvSpPr>
          <p:nvPr/>
        </p:nvSpPr>
        <p:spPr bwMode="auto">
          <a:xfrm>
            <a:off x="5864704" y="4181388"/>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5" name="Line 348"/>
          <p:cNvSpPr>
            <a:spLocks noChangeShapeType="1"/>
          </p:cNvSpPr>
          <p:nvPr/>
        </p:nvSpPr>
        <p:spPr bwMode="auto">
          <a:xfrm>
            <a:off x="5868615" y="4181024"/>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6" name="Line 350"/>
          <p:cNvSpPr>
            <a:spLocks noChangeShapeType="1"/>
          </p:cNvSpPr>
          <p:nvPr/>
        </p:nvSpPr>
        <p:spPr bwMode="auto">
          <a:xfrm>
            <a:off x="5864704" y="4181388"/>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7" name="Line 342"/>
          <p:cNvSpPr>
            <a:spLocks noChangeShapeType="1"/>
          </p:cNvSpPr>
          <p:nvPr/>
        </p:nvSpPr>
        <p:spPr bwMode="auto">
          <a:xfrm flipH="1">
            <a:off x="6152025" y="4189562"/>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8" name="Line 344"/>
          <p:cNvSpPr>
            <a:spLocks noChangeShapeType="1"/>
          </p:cNvSpPr>
          <p:nvPr/>
        </p:nvSpPr>
        <p:spPr bwMode="auto">
          <a:xfrm flipH="1">
            <a:off x="6246601" y="4189562"/>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89" name="Line 346"/>
          <p:cNvSpPr>
            <a:spLocks noChangeShapeType="1"/>
          </p:cNvSpPr>
          <p:nvPr/>
        </p:nvSpPr>
        <p:spPr bwMode="auto">
          <a:xfrm flipH="1">
            <a:off x="6309651" y="4189562"/>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0" name="Line 347"/>
          <p:cNvSpPr>
            <a:spLocks noChangeShapeType="1"/>
          </p:cNvSpPr>
          <p:nvPr/>
        </p:nvSpPr>
        <p:spPr bwMode="auto">
          <a:xfrm>
            <a:off x="6340492" y="4189562"/>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1" name="Line 348"/>
          <p:cNvSpPr>
            <a:spLocks noChangeShapeType="1"/>
          </p:cNvSpPr>
          <p:nvPr/>
        </p:nvSpPr>
        <p:spPr bwMode="auto">
          <a:xfrm>
            <a:off x="6344402" y="4189199"/>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2" name="Line 350"/>
          <p:cNvSpPr>
            <a:spLocks noChangeShapeType="1"/>
          </p:cNvSpPr>
          <p:nvPr/>
        </p:nvSpPr>
        <p:spPr bwMode="auto">
          <a:xfrm>
            <a:off x="6340492" y="4189562"/>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3" name="Line 342"/>
          <p:cNvSpPr>
            <a:spLocks noChangeShapeType="1"/>
          </p:cNvSpPr>
          <p:nvPr/>
        </p:nvSpPr>
        <p:spPr bwMode="auto">
          <a:xfrm flipH="1">
            <a:off x="6621111" y="4187031"/>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4" name="Line 344"/>
          <p:cNvSpPr>
            <a:spLocks noChangeShapeType="1"/>
          </p:cNvSpPr>
          <p:nvPr/>
        </p:nvSpPr>
        <p:spPr bwMode="auto">
          <a:xfrm flipH="1">
            <a:off x="6715688" y="4187031"/>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5" name="Line 346"/>
          <p:cNvSpPr>
            <a:spLocks noChangeShapeType="1"/>
          </p:cNvSpPr>
          <p:nvPr/>
        </p:nvSpPr>
        <p:spPr bwMode="auto">
          <a:xfrm flipH="1">
            <a:off x="6778739" y="4187031"/>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6" name="Line 347"/>
          <p:cNvSpPr>
            <a:spLocks noChangeShapeType="1"/>
          </p:cNvSpPr>
          <p:nvPr/>
        </p:nvSpPr>
        <p:spPr bwMode="auto">
          <a:xfrm>
            <a:off x="6809579" y="4187031"/>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7" name="Line 348"/>
          <p:cNvSpPr>
            <a:spLocks noChangeShapeType="1"/>
          </p:cNvSpPr>
          <p:nvPr/>
        </p:nvSpPr>
        <p:spPr bwMode="auto">
          <a:xfrm>
            <a:off x="6813488" y="4186668"/>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8" name="Line 350"/>
          <p:cNvSpPr>
            <a:spLocks noChangeShapeType="1"/>
          </p:cNvSpPr>
          <p:nvPr/>
        </p:nvSpPr>
        <p:spPr bwMode="auto">
          <a:xfrm>
            <a:off x="6809579" y="4187031"/>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499" name="Line 342"/>
          <p:cNvSpPr>
            <a:spLocks noChangeShapeType="1"/>
          </p:cNvSpPr>
          <p:nvPr/>
        </p:nvSpPr>
        <p:spPr bwMode="auto">
          <a:xfrm flipH="1">
            <a:off x="7095541" y="4181388"/>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0" name="Line 344"/>
          <p:cNvSpPr>
            <a:spLocks noChangeShapeType="1"/>
          </p:cNvSpPr>
          <p:nvPr/>
        </p:nvSpPr>
        <p:spPr bwMode="auto">
          <a:xfrm flipH="1">
            <a:off x="7190118" y="4181388"/>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1" name="Line 346"/>
          <p:cNvSpPr>
            <a:spLocks noChangeShapeType="1"/>
          </p:cNvSpPr>
          <p:nvPr/>
        </p:nvSpPr>
        <p:spPr bwMode="auto">
          <a:xfrm flipH="1">
            <a:off x="7253169" y="4181388"/>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2" name="Line 347"/>
          <p:cNvSpPr>
            <a:spLocks noChangeShapeType="1"/>
          </p:cNvSpPr>
          <p:nvPr/>
        </p:nvSpPr>
        <p:spPr bwMode="auto">
          <a:xfrm>
            <a:off x="7284009" y="4181388"/>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3" name="Line 348"/>
          <p:cNvSpPr>
            <a:spLocks noChangeShapeType="1"/>
          </p:cNvSpPr>
          <p:nvPr/>
        </p:nvSpPr>
        <p:spPr bwMode="auto">
          <a:xfrm>
            <a:off x="7287918" y="4181024"/>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4" name="Line 350"/>
          <p:cNvSpPr>
            <a:spLocks noChangeShapeType="1"/>
          </p:cNvSpPr>
          <p:nvPr/>
        </p:nvSpPr>
        <p:spPr bwMode="auto">
          <a:xfrm>
            <a:off x="7284009" y="4181388"/>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5" name="Line 342"/>
          <p:cNvSpPr>
            <a:spLocks noChangeShapeType="1"/>
          </p:cNvSpPr>
          <p:nvPr/>
        </p:nvSpPr>
        <p:spPr bwMode="auto">
          <a:xfrm flipH="1">
            <a:off x="4754380" y="4181388"/>
            <a:ext cx="188468"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6" name="Line 344"/>
          <p:cNvSpPr>
            <a:spLocks noChangeShapeType="1"/>
          </p:cNvSpPr>
          <p:nvPr/>
        </p:nvSpPr>
        <p:spPr bwMode="auto">
          <a:xfrm flipH="1">
            <a:off x="4848956" y="4181388"/>
            <a:ext cx="93891"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7" name="Line 346"/>
          <p:cNvSpPr>
            <a:spLocks noChangeShapeType="1"/>
          </p:cNvSpPr>
          <p:nvPr/>
        </p:nvSpPr>
        <p:spPr bwMode="auto">
          <a:xfrm flipH="1">
            <a:off x="4912008" y="4181388"/>
            <a:ext cx="30840" cy="46132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8" name="Line 347"/>
          <p:cNvSpPr>
            <a:spLocks noChangeShapeType="1"/>
          </p:cNvSpPr>
          <p:nvPr/>
        </p:nvSpPr>
        <p:spPr bwMode="auto">
          <a:xfrm>
            <a:off x="4942847" y="4181388"/>
            <a:ext cx="28486" cy="50254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09" name="Line 348"/>
          <p:cNvSpPr>
            <a:spLocks noChangeShapeType="1"/>
          </p:cNvSpPr>
          <p:nvPr/>
        </p:nvSpPr>
        <p:spPr bwMode="auto">
          <a:xfrm>
            <a:off x="4946758" y="4181024"/>
            <a:ext cx="86186" cy="579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10" name="Line 350"/>
          <p:cNvSpPr>
            <a:spLocks noChangeShapeType="1"/>
          </p:cNvSpPr>
          <p:nvPr/>
        </p:nvSpPr>
        <p:spPr bwMode="auto">
          <a:xfrm>
            <a:off x="4942847" y="4181388"/>
            <a:ext cx="201589" cy="540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18" name="Line 421"/>
          <p:cNvSpPr>
            <a:spLocks noChangeShapeType="1"/>
          </p:cNvSpPr>
          <p:nvPr/>
        </p:nvSpPr>
        <p:spPr bwMode="auto">
          <a:xfrm flipV="1">
            <a:off x="4753219" y="3604349"/>
            <a:ext cx="65793" cy="1016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19" name="Line 422"/>
          <p:cNvSpPr>
            <a:spLocks noChangeShapeType="1"/>
          </p:cNvSpPr>
          <p:nvPr/>
        </p:nvSpPr>
        <p:spPr bwMode="auto">
          <a:xfrm flipV="1">
            <a:off x="4786114" y="3556626"/>
            <a:ext cx="526340"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0" name="Line 423"/>
          <p:cNvSpPr>
            <a:spLocks noChangeShapeType="1"/>
          </p:cNvSpPr>
          <p:nvPr/>
        </p:nvSpPr>
        <p:spPr bwMode="auto">
          <a:xfrm flipH="1" flipV="1">
            <a:off x="4851906" y="3604349"/>
            <a:ext cx="361859"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1" name="Line 424"/>
          <p:cNvSpPr>
            <a:spLocks noChangeShapeType="1"/>
          </p:cNvSpPr>
          <p:nvPr/>
        </p:nvSpPr>
        <p:spPr bwMode="auto">
          <a:xfrm flipH="1" flipV="1">
            <a:off x="4884804" y="3604349"/>
            <a:ext cx="822406"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2" name="Line 425"/>
          <p:cNvSpPr>
            <a:spLocks noChangeShapeType="1"/>
          </p:cNvSpPr>
          <p:nvPr/>
        </p:nvSpPr>
        <p:spPr bwMode="auto">
          <a:xfrm flipH="1" flipV="1">
            <a:off x="4934147" y="3588441"/>
            <a:ext cx="1233609" cy="10658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3" name="Line 426"/>
          <p:cNvSpPr>
            <a:spLocks noChangeShapeType="1"/>
          </p:cNvSpPr>
          <p:nvPr/>
        </p:nvSpPr>
        <p:spPr bwMode="auto">
          <a:xfrm flipH="1" flipV="1">
            <a:off x="4999940" y="3588441"/>
            <a:ext cx="1628364" cy="10658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4" name="Line 427"/>
          <p:cNvSpPr>
            <a:spLocks noChangeShapeType="1"/>
          </p:cNvSpPr>
          <p:nvPr/>
        </p:nvSpPr>
        <p:spPr bwMode="auto">
          <a:xfrm flipH="1" flipV="1">
            <a:off x="5065732" y="3588441"/>
            <a:ext cx="2056016" cy="106581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5" name="Line 428"/>
          <p:cNvSpPr>
            <a:spLocks noChangeShapeType="1"/>
          </p:cNvSpPr>
          <p:nvPr/>
        </p:nvSpPr>
        <p:spPr bwMode="auto">
          <a:xfrm flipV="1">
            <a:off x="5279558" y="3556626"/>
            <a:ext cx="6579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6" name="Line 429"/>
          <p:cNvSpPr>
            <a:spLocks noChangeShapeType="1"/>
          </p:cNvSpPr>
          <p:nvPr/>
        </p:nvSpPr>
        <p:spPr bwMode="auto">
          <a:xfrm flipH="1" flipV="1">
            <a:off x="5378246" y="3556626"/>
            <a:ext cx="361859"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7" name="Line 430"/>
          <p:cNvSpPr>
            <a:spLocks noChangeShapeType="1"/>
          </p:cNvSpPr>
          <p:nvPr/>
        </p:nvSpPr>
        <p:spPr bwMode="auto">
          <a:xfrm flipH="1" flipV="1">
            <a:off x="5411143" y="3556626"/>
            <a:ext cx="789510"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8" name="Line 431"/>
          <p:cNvSpPr>
            <a:spLocks noChangeShapeType="1"/>
          </p:cNvSpPr>
          <p:nvPr/>
        </p:nvSpPr>
        <p:spPr bwMode="auto">
          <a:xfrm flipH="1" flipV="1">
            <a:off x="5444039" y="3556626"/>
            <a:ext cx="1250058"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29" name="Line 432"/>
          <p:cNvSpPr>
            <a:spLocks noChangeShapeType="1"/>
          </p:cNvSpPr>
          <p:nvPr/>
        </p:nvSpPr>
        <p:spPr bwMode="auto">
          <a:xfrm flipH="1" flipV="1">
            <a:off x="5509831" y="3556626"/>
            <a:ext cx="164481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1" name="Line 434"/>
          <p:cNvSpPr>
            <a:spLocks noChangeShapeType="1"/>
          </p:cNvSpPr>
          <p:nvPr/>
        </p:nvSpPr>
        <p:spPr bwMode="auto">
          <a:xfrm flipV="1">
            <a:off x="4851906" y="3604349"/>
            <a:ext cx="888199" cy="10499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2" name="Line 435"/>
          <p:cNvSpPr>
            <a:spLocks noChangeShapeType="1"/>
          </p:cNvSpPr>
          <p:nvPr/>
        </p:nvSpPr>
        <p:spPr bwMode="auto">
          <a:xfrm flipV="1">
            <a:off x="5312455" y="3556626"/>
            <a:ext cx="460548"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3" name="Line 436"/>
          <p:cNvSpPr>
            <a:spLocks noChangeShapeType="1"/>
          </p:cNvSpPr>
          <p:nvPr/>
        </p:nvSpPr>
        <p:spPr bwMode="auto">
          <a:xfrm flipV="1">
            <a:off x="5773001" y="3556626"/>
            <a:ext cx="32896"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4" name="Line 437"/>
          <p:cNvSpPr>
            <a:spLocks noChangeShapeType="1"/>
          </p:cNvSpPr>
          <p:nvPr/>
        </p:nvSpPr>
        <p:spPr bwMode="auto">
          <a:xfrm flipH="1" flipV="1">
            <a:off x="5838794" y="3556626"/>
            <a:ext cx="427651"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5" name="Line 438"/>
          <p:cNvSpPr>
            <a:spLocks noChangeShapeType="1"/>
          </p:cNvSpPr>
          <p:nvPr/>
        </p:nvSpPr>
        <p:spPr bwMode="auto">
          <a:xfrm flipH="1" flipV="1">
            <a:off x="5871690" y="3556626"/>
            <a:ext cx="85530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6" name="Line 439"/>
          <p:cNvSpPr>
            <a:spLocks noChangeShapeType="1"/>
          </p:cNvSpPr>
          <p:nvPr/>
        </p:nvSpPr>
        <p:spPr bwMode="auto">
          <a:xfrm flipH="1" flipV="1">
            <a:off x="5915552" y="3556626"/>
            <a:ext cx="1337781"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8" name="Line 441"/>
          <p:cNvSpPr>
            <a:spLocks noChangeShapeType="1"/>
          </p:cNvSpPr>
          <p:nvPr/>
        </p:nvSpPr>
        <p:spPr bwMode="auto">
          <a:xfrm flipV="1">
            <a:off x="4884804" y="3556626"/>
            <a:ext cx="1381643"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39" name="Line 442"/>
          <p:cNvSpPr>
            <a:spLocks noChangeShapeType="1"/>
          </p:cNvSpPr>
          <p:nvPr/>
        </p:nvSpPr>
        <p:spPr bwMode="auto">
          <a:xfrm flipV="1">
            <a:off x="5345350" y="3556626"/>
            <a:ext cx="986888"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0" name="Line 443"/>
          <p:cNvSpPr>
            <a:spLocks noChangeShapeType="1"/>
          </p:cNvSpPr>
          <p:nvPr/>
        </p:nvSpPr>
        <p:spPr bwMode="auto">
          <a:xfrm flipV="1">
            <a:off x="5805898" y="3556626"/>
            <a:ext cx="559236"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1" name="Line 444"/>
          <p:cNvSpPr>
            <a:spLocks noChangeShapeType="1"/>
          </p:cNvSpPr>
          <p:nvPr/>
        </p:nvSpPr>
        <p:spPr bwMode="auto">
          <a:xfrm flipV="1">
            <a:off x="6266445" y="3556626"/>
            <a:ext cx="131585"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2" name="Line 445"/>
          <p:cNvSpPr>
            <a:spLocks noChangeShapeType="1"/>
          </p:cNvSpPr>
          <p:nvPr/>
        </p:nvSpPr>
        <p:spPr bwMode="auto">
          <a:xfrm flipH="1" flipV="1">
            <a:off x="6430927" y="3556626"/>
            <a:ext cx="361859"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3" name="Line 446"/>
          <p:cNvSpPr>
            <a:spLocks noChangeShapeType="1"/>
          </p:cNvSpPr>
          <p:nvPr/>
        </p:nvSpPr>
        <p:spPr bwMode="auto">
          <a:xfrm flipH="1" flipV="1">
            <a:off x="6463823" y="3556626"/>
            <a:ext cx="855303" cy="12407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4" name="Line 447"/>
          <p:cNvSpPr>
            <a:spLocks noChangeShapeType="1"/>
          </p:cNvSpPr>
          <p:nvPr/>
        </p:nvSpPr>
        <p:spPr bwMode="auto">
          <a:xfrm flipV="1">
            <a:off x="4917699" y="3556626"/>
            <a:ext cx="1809294"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5" name="Line 448"/>
          <p:cNvSpPr>
            <a:spLocks noChangeShapeType="1"/>
          </p:cNvSpPr>
          <p:nvPr/>
        </p:nvSpPr>
        <p:spPr bwMode="auto">
          <a:xfrm flipV="1">
            <a:off x="5312455" y="3556626"/>
            <a:ext cx="1447435"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6" name="Line 449"/>
          <p:cNvSpPr>
            <a:spLocks noChangeShapeType="1"/>
          </p:cNvSpPr>
          <p:nvPr/>
        </p:nvSpPr>
        <p:spPr bwMode="auto">
          <a:xfrm flipV="1">
            <a:off x="5707209" y="3556626"/>
            <a:ext cx="1118473" cy="12407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7" name="Line 450"/>
          <p:cNvSpPr>
            <a:spLocks noChangeShapeType="1"/>
          </p:cNvSpPr>
          <p:nvPr/>
        </p:nvSpPr>
        <p:spPr bwMode="auto">
          <a:xfrm flipV="1">
            <a:off x="6266445" y="3556626"/>
            <a:ext cx="608581"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8" name="Line 451"/>
          <p:cNvSpPr>
            <a:spLocks noChangeShapeType="1"/>
          </p:cNvSpPr>
          <p:nvPr/>
        </p:nvSpPr>
        <p:spPr bwMode="auto">
          <a:xfrm flipV="1">
            <a:off x="6759889" y="3556626"/>
            <a:ext cx="148033" cy="128851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49" name="Line 452"/>
          <p:cNvSpPr>
            <a:spLocks noChangeShapeType="1"/>
          </p:cNvSpPr>
          <p:nvPr/>
        </p:nvSpPr>
        <p:spPr bwMode="auto">
          <a:xfrm flipH="1" flipV="1">
            <a:off x="6940819" y="3556626"/>
            <a:ext cx="378306" cy="128851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50" name="Line 453"/>
          <p:cNvSpPr>
            <a:spLocks noChangeShapeType="1"/>
          </p:cNvSpPr>
          <p:nvPr/>
        </p:nvSpPr>
        <p:spPr bwMode="auto">
          <a:xfrm flipV="1">
            <a:off x="4851906" y="3556626"/>
            <a:ext cx="2302738" cy="11453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51" name="Line 454"/>
          <p:cNvSpPr>
            <a:spLocks noChangeShapeType="1"/>
          </p:cNvSpPr>
          <p:nvPr/>
        </p:nvSpPr>
        <p:spPr bwMode="auto">
          <a:xfrm flipV="1">
            <a:off x="5246661" y="3556626"/>
            <a:ext cx="2006672"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52" name="Line 455"/>
          <p:cNvSpPr>
            <a:spLocks noChangeShapeType="1"/>
          </p:cNvSpPr>
          <p:nvPr/>
        </p:nvSpPr>
        <p:spPr bwMode="auto">
          <a:xfrm flipV="1">
            <a:off x="5740105" y="3556626"/>
            <a:ext cx="1579020" cy="11930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53" name="Line 456"/>
          <p:cNvSpPr>
            <a:spLocks noChangeShapeType="1"/>
          </p:cNvSpPr>
          <p:nvPr/>
        </p:nvSpPr>
        <p:spPr bwMode="auto">
          <a:xfrm flipV="1">
            <a:off x="6233549" y="3564579"/>
            <a:ext cx="1140404" cy="12328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54" name="Line 457"/>
          <p:cNvSpPr>
            <a:spLocks noChangeShapeType="1"/>
          </p:cNvSpPr>
          <p:nvPr/>
        </p:nvSpPr>
        <p:spPr bwMode="auto">
          <a:xfrm flipV="1">
            <a:off x="6792785" y="3564579"/>
            <a:ext cx="614064" cy="11373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55" name="Line 458"/>
          <p:cNvSpPr>
            <a:spLocks noChangeShapeType="1"/>
          </p:cNvSpPr>
          <p:nvPr/>
        </p:nvSpPr>
        <p:spPr bwMode="auto">
          <a:xfrm flipV="1">
            <a:off x="7286229" y="3556626"/>
            <a:ext cx="164481" cy="109762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pic>
        <p:nvPicPr>
          <p:cNvPr id="559"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552" y="4617853"/>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528" y="4617853"/>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410" y="4617853"/>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197" y="4626027"/>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6284" y="4623496"/>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 name="Picture 467" descr="D:\research\data-center\HotNets\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713" y="4617853"/>
            <a:ext cx="471513" cy="40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 name="Line 421"/>
          <p:cNvSpPr>
            <a:spLocks noChangeShapeType="1"/>
          </p:cNvSpPr>
          <p:nvPr/>
        </p:nvSpPr>
        <p:spPr bwMode="auto">
          <a:xfrm flipV="1">
            <a:off x="1469635" y="2725889"/>
            <a:ext cx="947293" cy="185825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78" name="Line 421"/>
          <p:cNvSpPr>
            <a:spLocks noChangeShapeType="1"/>
          </p:cNvSpPr>
          <p:nvPr/>
        </p:nvSpPr>
        <p:spPr bwMode="auto">
          <a:xfrm flipV="1">
            <a:off x="1522955" y="2725889"/>
            <a:ext cx="1285216" cy="185825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79" name="Line 421"/>
          <p:cNvSpPr>
            <a:spLocks noChangeShapeType="1"/>
          </p:cNvSpPr>
          <p:nvPr/>
        </p:nvSpPr>
        <p:spPr bwMode="auto">
          <a:xfrm flipV="1">
            <a:off x="1601204" y="2725889"/>
            <a:ext cx="1519962" cy="185825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0" name="Line 421"/>
          <p:cNvSpPr>
            <a:spLocks noChangeShapeType="1"/>
          </p:cNvSpPr>
          <p:nvPr/>
        </p:nvSpPr>
        <p:spPr bwMode="auto">
          <a:xfrm flipV="1">
            <a:off x="1642751" y="2725889"/>
            <a:ext cx="1791409" cy="18668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1" name="Line 421"/>
          <p:cNvSpPr>
            <a:spLocks noChangeShapeType="1"/>
          </p:cNvSpPr>
          <p:nvPr/>
        </p:nvSpPr>
        <p:spPr bwMode="auto">
          <a:xfrm flipV="1">
            <a:off x="1712691" y="2725889"/>
            <a:ext cx="2112713" cy="18668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2" name="Line 421"/>
          <p:cNvSpPr>
            <a:spLocks noChangeShapeType="1"/>
          </p:cNvSpPr>
          <p:nvPr/>
        </p:nvSpPr>
        <p:spPr bwMode="auto">
          <a:xfrm flipV="1">
            <a:off x="1799249" y="2725889"/>
            <a:ext cx="2339149" cy="185803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3" name="Line 421"/>
          <p:cNvSpPr>
            <a:spLocks noChangeShapeType="1"/>
          </p:cNvSpPr>
          <p:nvPr/>
        </p:nvSpPr>
        <p:spPr bwMode="auto">
          <a:xfrm flipV="1">
            <a:off x="1914198" y="2725889"/>
            <a:ext cx="2615443" cy="189235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4" name="Line 421"/>
          <p:cNvSpPr>
            <a:spLocks noChangeShapeType="1"/>
          </p:cNvSpPr>
          <p:nvPr/>
        </p:nvSpPr>
        <p:spPr bwMode="auto">
          <a:xfrm flipV="1">
            <a:off x="1980675" y="2725889"/>
            <a:ext cx="2861961" cy="18837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5" name="Line 421"/>
          <p:cNvSpPr>
            <a:spLocks noChangeShapeType="1"/>
          </p:cNvSpPr>
          <p:nvPr/>
        </p:nvSpPr>
        <p:spPr bwMode="auto">
          <a:xfrm flipV="1">
            <a:off x="2083852" y="2725889"/>
            <a:ext cx="3150027" cy="18837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6" name="Line 421"/>
          <p:cNvSpPr>
            <a:spLocks noChangeShapeType="1"/>
          </p:cNvSpPr>
          <p:nvPr/>
        </p:nvSpPr>
        <p:spPr bwMode="auto">
          <a:xfrm flipV="1">
            <a:off x="2148944" y="2725889"/>
            <a:ext cx="3476178" cy="18837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7" name="Line 421"/>
          <p:cNvSpPr>
            <a:spLocks noChangeShapeType="1"/>
          </p:cNvSpPr>
          <p:nvPr/>
        </p:nvSpPr>
        <p:spPr bwMode="auto">
          <a:xfrm flipV="1">
            <a:off x="2190492" y="2725889"/>
            <a:ext cx="3747624" cy="190092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8" name="Line 421"/>
          <p:cNvSpPr>
            <a:spLocks noChangeShapeType="1"/>
          </p:cNvSpPr>
          <p:nvPr/>
        </p:nvSpPr>
        <p:spPr bwMode="auto">
          <a:xfrm flipV="1">
            <a:off x="2268740" y="2725889"/>
            <a:ext cx="3982370" cy="188734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89" name="Line 421"/>
          <p:cNvSpPr>
            <a:spLocks noChangeShapeType="1"/>
          </p:cNvSpPr>
          <p:nvPr/>
        </p:nvSpPr>
        <p:spPr bwMode="auto">
          <a:xfrm flipH="1" flipV="1">
            <a:off x="2573425" y="2725889"/>
            <a:ext cx="2190962" cy="185825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0" name="Line 421"/>
          <p:cNvSpPr>
            <a:spLocks noChangeShapeType="1"/>
          </p:cNvSpPr>
          <p:nvPr/>
        </p:nvSpPr>
        <p:spPr bwMode="auto">
          <a:xfrm flipH="1" flipV="1">
            <a:off x="2964669" y="2725889"/>
            <a:ext cx="1836419" cy="188399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1" name="Line 421"/>
          <p:cNvSpPr>
            <a:spLocks noChangeShapeType="1"/>
          </p:cNvSpPr>
          <p:nvPr/>
        </p:nvSpPr>
        <p:spPr bwMode="auto">
          <a:xfrm flipH="1" flipV="1">
            <a:off x="3277663" y="2734468"/>
            <a:ext cx="1573282" cy="18837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2" name="Line 421"/>
          <p:cNvSpPr>
            <a:spLocks noChangeShapeType="1"/>
          </p:cNvSpPr>
          <p:nvPr/>
        </p:nvSpPr>
        <p:spPr bwMode="auto">
          <a:xfrm flipH="1" flipV="1">
            <a:off x="3668906" y="2725889"/>
            <a:ext cx="1272060" cy="190092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3" name="Line 421"/>
          <p:cNvSpPr>
            <a:spLocks noChangeShapeType="1"/>
          </p:cNvSpPr>
          <p:nvPr/>
        </p:nvSpPr>
        <p:spPr bwMode="auto">
          <a:xfrm flipH="1" flipV="1">
            <a:off x="3981901" y="2725889"/>
            <a:ext cx="1033851" cy="190092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4" name="Line 421"/>
          <p:cNvSpPr>
            <a:spLocks noChangeShapeType="1"/>
          </p:cNvSpPr>
          <p:nvPr/>
        </p:nvSpPr>
        <p:spPr bwMode="auto">
          <a:xfrm flipH="1" flipV="1">
            <a:off x="4373144" y="2725889"/>
            <a:ext cx="729166" cy="190950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5" name="Line 421"/>
          <p:cNvSpPr>
            <a:spLocks noChangeShapeType="1"/>
          </p:cNvSpPr>
          <p:nvPr/>
        </p:nvSpPr>
        <p:spPr bwMode="auto">
          <a:xfrm flipH="1" flipV="1">
            <a:off x="4686138" y="2725889"/>
            <a:ext cx="511040" cy="190092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6" name="Line 421"/>
          <p:cNvSpPr>
            <a:spLocks noChangeShapeType="1"/>
          </p:cNvSpPr>
          <p:nvPr/>
        </p:nvSpPr>
        <p:spPr bwMode="auto">
          <a:xfrm flipH="1" flipV="1">
            <a:off x="5077381" y="2725889"/>
            <a:ext cx="206355" cy="190092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7" name="Line 421"/>
          <p:cNvSpPr>
            <a:spLocks noChangeShapeType="1"/>
          </p:cNvSpPr>
          <p:nvPr/>
        </p:nvSpPr>
        <p:spPr bwMode="auto">
          <a:xfrm flipV="1">
            <a:off x="5328746" y="2725889"/>
            <a:ext cx="61630" cy="18837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8" name="Line 421"/>
          <p:cNvSpPr>
            <a:spLocks noChangeShapeType="1"/>
          </p:cNvSpPr>
          <p:nvPr/>
        </p:nvSpPr>
        <p:spPr bwMode="auto">
          <a:xfrm flipV="1">
            <a:off x="5373757" y="2725889"/>
            <a:ext cx="407862" cy="18837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599" name="Line 421"/>
          <p:cNvSpPr>
            <a:spLocks noChangeShapeType="1"/>
          </p:cNvSpPr>
          <p:nvPr/>
        </p:nvSpPr>
        <p:spPr bwMode="auto">
          <a:xfrm flipV="1">
            <a:off x="5452005" y="2725889"/>
            <a:ext cx="642608" cy="187519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00" name="Line 421"/>
          <p:cNvSpPr>
            <a:spLocks noChangeShapeType="1"/>
          </p:cNvSpPr>
          <p:nvPr/>
        </p:nvSpPr>
        <p:spPr bwMode="auto">
          <a:xfrm flipV="1">
            <a:off x="5566955" y="2725889"/>
            <a:ext cx="918902" cy="187519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25" name="Line 424"/>
          <p:cNvSpPr>
            <a:spLocks noChangeShapeType="1"/>
          </p:cNvSpPr>
          <p:nvPr/>
        </p:nvSpPr>
        <p:spPr bwMode="auto">
          <a:xfrm flipV="1">
            <a:off x="2378599" y="2402752"/>
            <a:ext cx="116578" cy="222860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26" name="Line 424"/>
          <p:cNvSpPr>
            <a:spLocks noChangeShapeType="1"/>
          </p:cNvSpPr>
          <p:nvPr/>
        </p:nvSpPr>
        <p:spPr bwMode="auto">
          <a:xfrm flipV="1">
            <a:off x="2416928" y="2402753"/>
            <a:ext cx="391243" cy="222860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27" name="Line 424"/>
          <p:cNvSpPr>
            <a:spLocks noChangeShapeType="1"/>
          </p:cNvSpPr>
          <p:nvPr/>
        </p:nvSpPr>
        <p:spPr bwMode="auto">
          <a:xfrm flipV="1">
            <a:off x="2495177" y="2402753"/>
            <a:ext cx="704238" cy="222860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28" name="Line 424"/>
          <p:cNvSpPr>
            <a:spLocks noChangeShapeType="1"/>
          </p:cNvSpPr>
          <p:nvPr/>
        </p:nvSpPr>
        <p:spPr bwMode="auto">
          <a:xfrm flipV="1">
            <a:off x="2531878" y="2402753"/>
            <a:ext cx="980531" cy="222860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29" name="Line 424"/>
          <p:cNvSpPr>
            <a:spLocks noChangeShapeType="1"/>
          </p:cNvSpPr>
          <p:nvPr/>
        </p:nvSpPr>
        <p:spPr bwMode="auto">
          <a:xfrm flipV="1">
            <a:off x="2635055" y="2402753"/>
            <a:ext cx="1190348" cy="22154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0" name="Line 424"/>
          <p:cNvSpPr>
            <a:spLocks noChangeShapeType="1"/>
          </p:cNvSpPr>
          <p:nvPr/>
        </p:nvSpPr>
        <p:spPr bwMode="auto">
          <a:xfrm flipV="1">
            <a:off x="2704994" y="2402753"/>
            <a:ext cx="1511653" cy="220690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1" name="Line 424"/>
          <p:cNvSpPr>
            <a:spLocks noChangeShapeType="1"/>
          </p:cNvSpPr>
          <p:nvPr/>
        </p:nvSpPr>
        <p:spPr bwMode="auto">
          <a:xfrm flipV="1">
            <a:off x="2841409" y="2402753"/>
            <a:ext cx="1688232"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2" name="Line 424"/>
          <p:cNvSpPr>
            <a:spLocks noChangeShapeType="1"/>
          </p:cNvSpPr>
          <p:nvPr/>
        </p:nvSpPr>
        <p:spPr bwMode="auto">
          <a:xfrm flipV="1">
            <a:off x="2886420" y="2402753"/>
            <a:ext cx="2034464"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3" name="Line 424"/>
          <p:cNvSpPr>
            <a:spLocks noChangeShapeType="1"/>
          </p:cNvSpPr>
          <p:nvPr/>
        </p:nvSpPr>
        <p:spPr bwMode="auto">
          <a:xfrm flipV="1">
            <a:off x="2939740" y="2402753"/>
            <a:ext cx="2294139" cy="22276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4" name="Line 424"/>
          <p:cNvSpPr>
            <a:spLocks noChangeShapeType="1"/>
          </p:cNvSpPr>
          <p:nvPr/>
        </p:nvSpPr>
        <p:spPr bwMode="auto">
          <a:xfrm flipV="1">
            <a:off x="3026298" y="2402753"/>
            <a:ext cx="2520575"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5" name="Line 424"/>
          <p:cNvSpPr>
            <a:spLocks noChangeShapeType="1"/>
          </p:cNvSpPr>
          <p:nvPr/>
        </p:nvSpPr>
        <p:spPr bwMode="auto">
          <a:xfrm flipV="1">
            <a:off x="3112856" y="2402753"/>
            <a:ext cx="2825260"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6" name="Line 424"/>
          <p:cNvSpPr>
            <a:spLocks noChangeShapeType="1"/>
          </p:cNvSpPr>
          <p:nvPr/>
        </p:nvSpPr>
        <p:spPr bwMode="auto">
          <a:xfrm flipV="1">
            <a:off x="3199414" y="2402753"/>
            <a:ext cx="3051696"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7" name="Line 424"/>
          <p:cNvSpPr>
            <a:spLocks noChangeShapeType="1"/>
          </p:cNvSpPr>
          <p:nvPr/>
        </p:nvSpPr>
        <p:spPr bwMode="auto">
          <a:xfrm flipH="1" flipV="1">
            <a:off x="2651674" y="2402753"/>
            <a:ext cx="3026768"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8" name="Line 424"/>
          <p:cNvSpPr>
            <a:spLocks noChangeShapeType="1"/>
          </p:cNvSpPr>
          <p:nvPr/>
        </p:nvSpPr>
        <p:spPr bwMode="auto">
          <a:xfrm flipH="1" flipV="1">
            <a:off x="2964669" y="2402753"/>
            <a:ext cx="2771940"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39" name="Line 424"/>
          <p:cNvSpPr>
            <a:spLocks noChangeShapeType="1"/>
          </p:cNvSpPr>
          <p:nvPr/>
        </p:nvSpPr>
        <p:spPr bwMode="auto">
          <a:xfrm flipH="1" flipV="1">
            <a:off x="3355912" y="2402753"/>
            <a:ext cx="2447173"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0" name="Line 424"/>
          <p:cNvSpPr>
            <a:spLocks noChangeShapeType="1"/>
          </p:cNvSpPr>
          <p:nvPr/>
        </p:nvSpPr>
        <p:spPr bwMode="auto">
          <a:xfrm flipH="1" flipV="1">
            <a:off x="3668906" y="2402753"/>
            <a:ext cx="2192346"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1" name="Line 424"/>
          <p:cNvSpPr>
            <a:spLocks noChangeShapeType="1"/>
          </p:cNvSpPr>
          <p:nvPr/>
        </p:nvSpPr>
        <p:spPr bwMode="auto">
          <a:xfrm flipH="1" flipV="1">
            <a:off x="3981901" y="2402753"/>
            <a:ext cx="1956216"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2" name="Line 424"/>
          <p:cNvSpPr>
            <a:spLocks noChangeShapeType="1"/>
          </p:cNvSpPr>
          <p:nvPr/>
        </p:nvSpPr>
        <p:spPr bwMode="auto">
          <a:xfrm flipH="1" flipV="1">
            <a:off x="4373144" y="2402753"/>
            <a:ext cx="1643221"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3" name="Line 424"/>
          <p:cNvSpPr>
            <a:spLocks noChangeShapeType="1"/>
          </p:cNvSpPr>
          <p:nvPr/>
        </p:nvSpPr>
        <p:spPr bwMode="auto">
          <a:xfrm flipH="1" flipV="1">
            <a:off x="4764387" y="2402753"/>
            <a:ext cx="1375237" cy="22104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4" name="Line 424"/>
          <p:cNvSpPr>
            <a:spLocks noChangeShapeType="1"/>
          </p:cNvSpPr>
          <p:nvPr/>
        </p:nvSpPr>
        <p:spPr bwMode="auto">
          <a:xfrm flipH="1" flipV="1">
            <a:off x="5077381" y="2402753"/>
            <a:ext cx="1140491"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5" name="Line 424"/>
          <p:cNvSpPr>
            <a:spLocks noChangeShapeType="1"/>
          </p:cNvSpPr>
          <p:nvPr/>
        </p:nvSpPr>
        <p:spPr bwMode="auto">
          <a:xfrm flipH="1" flipV="1">
            <a:off x="5390376" y="2402753"/>
            <a:ext cx="860735"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6" name="Line 424"/>
          <p:cNvSpPr>
            <a:spLocks noChangeShapeType="1"/>
          </p:cNvSpPr>
          <p:nvPr/>
        </p:nvSpPr>
        <p:spPr bwMode="auto">
          <a:xfrm flipH="1" flipV="1">
            <a:off x="5781619" y="2402753"/>
            <a:ext cx="547740"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7" name="Line 424"/>
          <p:cNvSpPr>
            <a:spLocks noChangeShapeType="1"/>
          </p:cNvSpPr>
          <p:nvPr/>
        </p:nvSpPr>
        <p:spPr bwMode="auto">
          <a:xfrm flipH="1" flipV="1">
            <a:off x="6094614" y="2402753"/>
            <a:ext cx="296375"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8" name="Line 424"/>
          <p:cNvSpPr>
            <a:spLocks noChangeShapeType="1"/>
          </p:cNvSpPr>
          <p:nvPr/>
        </p:nvSpPr>
        <p:spPr bwMode="auto">
          <a:xfrm flipH="1" flipV="1">
            <a:off x="6424227" y="2402753"/>
            <a:ext cx="61630" cy="221906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49" name="Line 424"/>
          <p:cNvSpPr>
            <a:spLocks noChangeShapeType="1"/>
          </p:cNvSpPr>
          <p:nvPr/>
        </p:nvSpPr>
        <p:spPr bwMode="auto">
          <a:xfrm flipH="1" flipV="1">
            <a:off x="2495177" y="2079616"/>
            <a:ext cx="830715" cy="253458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0" name="Line 424"/>
          <p:cNvSpPr>
            <a:spLocks noChangeShapeType="1"/>
          </p:cNvSpPr>
          <p:nvPr/>
        </p:nvSpPr>
        <p:spPr bwMode="auto">
          <a:xfrm flipH="1" flipV="1">
            <a:off x="2886420" y="2079616"/>
            <a:ext cx="492792"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1" name="Line 424"/>
          <p:cNvSpPr>
            <a:spLocks noChangeShapeType="1"/>
          </p:cNvSpPr>
          <p:nvPr/>
        </p:nvSpPr>
        <p:spPr bwMode="auto">
          <a:xfrm flipH="1" flipV="1">
            <a:off x="3199414" y="2079616"/>
            <a:ext cx="249736"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2" name="Line 424"/>
          <p:cNvSpPr>
            <a:spLocks noChangeShapeType="1"/>
          </p:cNvSpPr>
          <p:nvPr/>
        </p:nvSpPr>
        <p:spPr bwMode="auto">
          <a:xfrm flipV="1">
            <a:off x="3512409" y="2079616"/>
            <a:ext cx="78249"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3" name="Line 424"/>
          <p:cNvSpPr>
            <a:spLocks noChangeShapeType="1"/>
          </p:cNvSpPr>
          <p:nvPr/>
        </p:nvSpPr>
        <p:spPr bwMode="auto">
          <a:xfrm flipV="1">
            <a:off x="3590658" y="2079616"/>
            <a:ext cx="312995"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4" name="Line 424"/>
          <p:cNvSpPr>
            <a:spLocks noChangeShapeType="1"/>
          </p:cNvSpPr>
          <p:nvPr/>
        </p:nvSpPr>
        <p:spPr bwMode="auto">
          <a:xfrm flipV="1">
            <a:off x="3668906" y="2079616"/>
            <a:ext cx="547740"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5" name="Line 424"/>
          <p:cNvSpPr>
            <a:spLocks noChangeShapeType="1"/>
          </p:cNvSpPr>
          <p:nvPr/>
        </p:nvSpPr>
        <p:spPr bwMode="auto">
          <a:xfrm flipV="1">
            <a:off x="3792165" y="2079616"/>
            <a:ext cx="815724" cy="252146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6" name="Line 424"/>
          <p:cNvSpPr>
            <a:spLocks noChangeShapeType="1"/>
          </p:cNvSpPr>
          <p:nvPr/>
        </p:nvSpPr>
        <p:spPr bwMode="auto">
          <a:xfrm flipV="1">
            <a:off x="3825403" y="2079616"/>
            <a:ext cx="1095481" cy="252146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7" name="Line 424"/>
          <p:cNvSpPr>
            <a:spLocks noChangeShapeType="1"/>
          </p:cNvSpPr>
          <p:nvPr/>
        </p:nvSpPr>
        <p:spPr bwMode="auto">
          <a:xfrm flipV="1">
            <a:off x="3878723" y="2079616"/>
            <a:ext cx="1433404" cy="252146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8" name="Line 424"/>
          <p:cNvSpPr>
            <a:spLocks noChangeShapeType="1"/>
          </p:cNvSpPr>
          <p:nvPr/>
        </p:nvSpPr>
        <p:spPr bwMode="auto">
          <a:xfrm flipV="1">
            <a:off x="3940353" y="2079616"/>
            <a:ext cx="1684769" cy="252146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59" name="Line 424"/>
          <p:cNvSpPr>
            <a:spLocks noChangeShapeType="1"/>
          </p:cNvSpPr>
          <p:nvPr/>
        </p:nvSpPr>
        <p:spPr bwMode="auto">
          <a:xfrm flipV="1">
            <a:off x="4018602" y="2079616"/>
            <a:ext cx="1919515"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0" name="Line 424"/>
          <p:cNvSpPr>
            <a:spLocks noChangeShapeType="1"/>
          </p:cNvSpPr>
          <p:nvPr/>
        </p:nvSpPr>
        <p:spPr bwMode="auto">
          <a:xfrm flipV="1">
            <a:off x="4138398" y="2079616"/>
            <a:ext cx="2190962"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1" name="Line 424"/>
          <p:cNvSpPr>
            <a:spLocks noChangeShapeType="1"/>
          </p:cNvSpPr>
          <p:nvPr/>
        </p:nvSpPr>
        <p:spPr bwMode="auto">
          <a:xfrm flipH="1" flipV="1">
            <a:off x="2651674" y="2079616"/>
            <a:ext cx="3957442" cy="25472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2" name="Line 424"/>
          <p:cNvSpPr>
            <a:spLocks noChangeShapeType="1"/>
          </p:cNvSpPr>
          <p:nvPr/>
        </p:nvSpPr>
        <p:spPr bwMode="auto">
          <a:xfrm flipH="1" flipV="1">
            <a:off x="3042917" y="2079616"/>
            <a:ext cx="3627828" cy="25472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3" name="Line 424"/>
          <p:cNvSpPr>
            <a:spLocks noChangeShapeType="1"/>
          </p:cNvSpPr>
          <p:nvPr/>
        </p:nvSpPr>
        <p:spPr bwMode="auto">
          <a:xfrm flipH="1" flipV="1">
            <a:off x="3355912" y="2079616"/>
            <a:ext cx="3368154" cy="25472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4" name="Line 424"/>
          <p:cNvSpPr>
            <a:spLocks noChangeShapeType="1"/>
          </p:cNvSpPr>
          <p:nvPr/>
        </p:nvSpPr>
        <p:spPr bwMode="auto">
          <a:xfrm flipH="1" flipV="1">
            <a:off x="3668906" y="2079616"/>
            <a:ext cx="3105016" cy="25472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5" name="Line 424"/>
          <p:cNvSpPr>
            <a:spLocks noChangeShapeType="1"/>
          </p:cNvSpPr>
          <p:nvPr/>
        </p:nvSpPr>
        <p:spPr bwMode="auto">
          <a:xfrm flipH="1" flipV="1">
            <a:off x="4060149" y="2079616"/>
            <a:ext cx="2792022" cy="25472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6" name="Line 424"/>
          <p:cNvSpPr>
            <a:spLocks noChangeShapeType="1"/>
          </p:cNvSpPr>
          <p:nvPr/>
        </p:nvSpPr>
        <p:spPr bwMode="auto">
          <a:xfrm flipH="1" flipV="1">
            <a:off x="4373144" y="2079616"/>
            <a:ext cx="2537194" cy="25472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7" name="Line 424"/>
          <p:cNvSpPr>
            <a:spLocks noChangeShapeType="1"/>
          </p:cNvSpPr>
          <p:nvPr/>
        </p:nvSpPr>
        <p:spPr bwMode="auto">
          <a:xfrm flipH="1" flipV="1">
            <a:off x="4842636" y="2079616"/>
            <a:ext cx="2224200" cy="254720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8" name="Line 424"/>
          <p:cNvSpPr>
            <a:spLocks noChangeShapeType="1"/>
          </p:cNvSpPr>
          <p:nvPr/>
        </p:nvSpPr>
        <p:spPr bwMode="auto">
          <a:xfrm flipH="1" flipV="1">
            <a:off x="5155630" y="2079616"/>
            <a:ext cx="1961063" cy="25386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69" name="Line 424"/>
          <p:cNvSpPr>
            <a:spLocks noChangeShapeType="1"/>
          </p:cNvSpPr>
          <p:nvPr/>
        </p:nvSpPr>
        <p:spPr bwMode="auto">
          <a:xfrm flipH="1" flipV="1">
            <a:off x="5468625" y="2079616"/>
            <a:ext cx="1726317" cy="25386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70" name="Line 424"/>
          <p:cNvSpPr>
            <a:spLocks noChangeShapeType="1"/>
          </p:cNvSpPr>
          <p:nvPr/>
        </p:nvSpPr>
        <p:spPr bwMode="auto">
          <a:xfrm flipH="1" flipV="1">
            <a:off x="5781619" y="2079616"/>
            <a:ext cx="1491571" cy="25386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71" name="Line 424"/>
          <p:cNvSpPr>
            <a:spLocks noChangeShapeType="1"/>
          </p:cNvSpPr>
          <p:nvPr/>
        </p:nvSpPr>
        <p:spPr bwMode="auto">
          <a:xfrm flipH="1" flipV="1">
            <a:off x="6094614" y="2079616"/>
            <a:ext cx="1228434" cy="253862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sp>
        <p:nvSpPr>
          <p:cNvPr id="672" name="Line 424"/>
          <p:cNvSpPr>
            <a:spLocks noChangeShapeType="1"/>
          </p:cNvSpPr>
          <p:nvPr/>
        </p:nvSpPr>
        <p:spPr bwMode="auto">
          <a:xfrm flipH="1" flipV="1">
            <a:off x="6485857" y="2079616"/>
            <a:ext cx="932058" cy="25128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Calibri"/>
              <a:ea typeface="ＭＳ Ｐゴシック" charset="0"/>
              <a:cs typeface="Calibri"/>
            </a:endParaRPr>
          </a:p>
        </p:txBody>
      </p:sp>
      <p:pic>
        <p:nvPicPr>
          <p:cNvPr id="427"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551" y="332167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064" y="332167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577" y="332167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116" y="332167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603" y="332167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089" y="332167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408" y="333292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921" y="333292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433" y="333292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972" y="333292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7"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8460" y="333292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946" y="333292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Picture 3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620" y="4082256"/>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 name="Picture 3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133" y="4082256"/>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 name="Picture 3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646" y="4082256"/>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 name="Picture 3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159" y="4082256"/>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 name="Picture 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72" y="4082256"/>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6" name="Picture 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185" y="4082256"/>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 name="Picture 3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477" y="409350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 name="Picture 3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89" y="409350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3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502" y="409350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3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016" y="409350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528" y="409350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 name="Picture 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041" y="409350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928"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182"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856"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573"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645"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568"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022"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276"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950"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667"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739"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662" y="2454465"/>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928"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2"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182"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3"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856"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573"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645"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568"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022"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276"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9"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950"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0"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667"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739"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2"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662" y="2131329"/>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939"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192"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867"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583"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55"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578"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 name="Picture 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032"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 name="Picture 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286"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 name="Picture 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960"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2" name="Picture 4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677"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 name="Picture 4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749"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 name="Picture 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672" y="1808192"/>
            <a:ext cx="386531" cy="2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 name="Title 1"/>
          <p:cNvSpPr>
            <a:spLocks noGrp="1"/>
          </p:cNvSpPr>
          <p:nvPr>
            <p:ph type="title" idx="4294967295"/>
          </p:nvPr>
        </p:nvSpPr>
        <p:spPr>
          <a:xfrm>
            <a:off x="457200" y="274638"/>
            <a:ext cx="8229600" cy="1143000"/>
          </a:xfrm>
        </p:spPr>
        <p:txBody>
          <a:bodyPr anchor="ctr"/>
          <a:lstStyle/>
          <a:p>
            <a:pPr eaLnBrk="1" hangingPunct="1"/>
            <a:r>
              <a:rPr lang="en-US" sz="4000" b="1" dirty="0" smtClean="0">
                <a:latin typeface="Calibri"/>
                <a:ea typeface="Calibri"/>
                <a:cs typeface="Calibri"/>
              </a:rPr>
              <a:t>B-Tree </a:t>
            </a:r>
            <a:r>
              <a:rPr lang="en-US" sz="4000" b="1" dirty="0">
                <a:latin typeface="Calibri"/>
                <a:ea typeface="Calibri"/>
                <a:cs typeface="Calibri"/>
              </a:rPr>
              <a:t>Topology</a:t>
            </a:r>
            <a:r>
              <a:rPr lang="en-US" dirty="0">
                <a:latin typeface="Calibri"/>
                <a:ea typeface="Calibri"/>
                <a:cs typeface="Calibri"/>
              </a:rPr>
              <a:t> </a:t>
            </a:r>
            <a:r>
              <a:rPr lang="en-US" dirty="0" smtClean="0">
                <a:latin typeface="Calibri"/>
                <a:ea typeface="Calibri"/>
                <a:cs typeface="Calibri"/>
              </a:rPr>
              <a:t/>
            </a:r>
            <a:br>
              <a:rPr lang="en-US" dirty="0" smtClean="0">
                <a:latin typeface="Calibri"/>
                <a:ea typeface="Calibri"/>
                <a:cs typeface="Calibri"/>
              </a:rPr>
            </a:br>
            <a:r>
              <a:rPr lang="en-US" sz="2000" dirty="0" smtClean="0">
                <a:latin typeface="Calibri"/>
                <a:ea typeface="Calibri"/>
                <a:cs typeface="Calibri"/>
              </a:rPr>
              <a:t>(</a:t>
            </a:r>
            <a:r>
              <a:rPr lang="en-US" sz="2000" dirty="0" err="1" smtClean="0">
                <a:latin typeface="Calibri"/>
                <a:ea typeface="Calibri"/>
                <a:cs typeface="Calibri"/>
              </a:rPr>
              <a:t>Guo</a:t>
            </a:r>
            <a:r>
              <a:rPr lang="en-US" sz="2000" dirty="0" smtClean="0">
                <a:latin typeface="Calibri"/>
                <a:ea typeface="Calibri"/>
                <a:cs typeface="Calibri"/>
              </a:rPr>
              <a:t> et </a:t>
            </a:r>
            <a:r>
              <a:rPr lang="en-US" sz="2000" dirty="0">
                <a:latin typeface="Calibri"/>
                <a:ea typeface="Calibri"/>
                <a:cs typeface="Calibri"/>
              </a:rPr>
              <a:t>al., </a:t>
            </a:r>
            <a:r>
              <a:rPr lang="en-US" sz="2000" dirty="0" smtClean="0">
                <a:latin typeface="Calibri"/>
                <a:ea typeface="Calibri"/>
                <a:cs typeface="Calibri"/>
              </a:rPr>
              <a:t>2009)</a:t>
            </a:r>
            <a:endParaRPr lang="en-US" sz="2000" dirty="0">
              <a:latin typeface="Calibri"/>
              <a:ea typeface="Calibri"/>
              <a:cs typeface="Calibri"/>
            </a:endParaRPr>
          </a:p>
        </p:txBody>
      </p:sp>
      <p:sp>
        <p:nvSpPr>
          <p:cNvPr id="674" name="AutoShape 262"/>
          <p:cNvSpPr>
            <a:spLocks noChangeArrowheads="1"/>
          </p:cNvSpPr>
          <p:nvPr/>
        </p:nvSpPr>
        <p:spPr bwMode="auto">
          <a:xfrm rot="19822380">
            <a:off x="4891290" y="4638236"/>
            <a:ext cx="4099057" cy="1328023"/>
          </a:xfrm>
          <a:prstGeom prst="flowChartAlternateProcess">
            <a:avLst/>
          </a:prstGeom>
          <a:solidFill>
            <a:srgbClr val="9BBB59"/>
          </a:solidFill>
          <a:ln>
            <a:solidFill>
              <a:srgbClr val="000000"/>
            </a:solidFill>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defTabSz="914400" eaLnBrk="0" fontAlgn="base" hangingPunct="0">
              <a:spcBef>
                <a:spcPct val="0"/>
              </a:spcBef>
              <a:spcAft>
                <a:spcPct val="0"/>
              </a:spcAft>
              <a:defRPr/>
            </a:pPr>
            <a:r>
              <a:rPr lang="en-US" sz="2400" b="1" dirty="0" smtClean="0">
                <a:solidFill>
                  <a:srgbClr val="000000"/>
                </a:solidFill>
                <a:latin typeface="Calibri"/>
                <a:ea typeface="ＭＳ Ｐゴシック"/>
                <a:cs typeface="Calibri"/>
              </a:rPr>
              <a:t>Modular!</a:t>
            </a:r>
          </a:p>
          <a:p>
            <a:pPr algn="ctr" defTabSz="914400" eaLnBrk="0" fontAlgn="base" hangingPunct="0">
              <a:spcBef>
                <a:spcPct val="0"/>
              </a:spcBef>
              <a:spcAft>
                <a:spcPct val="0"/>
              </a:spcAft>
              <a:defRPr/>
            </a:pPr>
            <a:r>
              <a:rPr lang="en-US" sz="2400" b="1" dirty="0" smtClean="0">
                <a:solidFill>
                  <a:srgbClr val="000000"/>
                </a:solidFill>
                <a:latin typeface="Calibri"/>
                <a:ea typeface="ＭＳ Ｐゴシック"/>
                <a:cs typeface="Calibri"/>
              </a:rPr>
              <a:t>but… </a:t>
            </a:r>
            <a:r>
              <a:rPr lang="en-US" sz="2400" b="1" dirty="0">
                <a:solidFill>
                  <a:srgbClr val="000000"/>
                </a:solidFill>
                <a:latin typeface="Calibri"/>
                <a:ea typeface="ＭＳ Ｐゴシック"/>
                <a:cs typeface="Calibri"/>
              </a:rPr>
              <a:t>h</a:t>
            </a:r>
            <a:r>
              <a:rPr lang="en-US" sz="2400" b="1" dirty="0" smtClean="0">
                <a:solidFill>
                  <a:srgbClr val="000000"/>
                </a:solidFill>
                <a:latin typeface="Calibri"/>
                <a:ea typeface="ＭＳ Ｐゴシック"/>
                <a:cs typeface="Calibri"/>
              </a:rPr>
              <a:t>ard </a:t>
            </a:r>
            <a:r>
              <a:rPr lang="en-US" sz="2400" b="1" dirty="0">
                <a:solidFill>
                  <a:srgbClr val="000000"/>
                </a:solidFill>
                <a:latin typeface="Calibri"/>
                <a:ea typeface="ＭＳ Ｐゴシック"/>
                <a:cs typeface="Calibri"/>
              </a:rPr>
              <a:t>to </a:t>
            </a:r>
            <a:r>
              <a:rPr lang="en-US" sz="2400" b="1" dirty="0" smtClean="0">
                <a:solidFill>
                  <a:srgbClr val="000000"/>
                </a:solidFill>
                <a:latin typeface="Calibri"/>
                <a:ea typeface="ＭＳ Ｐゴシック"/>
                <a:cs typeface="Calibri"/>
              </a:rPr>
              <a:t>expand </a:t>
            </a:r>
            <a:r>
              <a:rPr lang="en-US" sz="2400" b="1" dirty="0" smtClean="0">
                <a:solidFill>
                  <a:srgbClr val="000000"/>
                </a:solidFill>
                <a:latin typeface="Wingdings"/>
                <a:ea typeface="Wingdings"/>
                <a:cs typeface="Wingdings"/>
                <a:sym typeface="Wingdings"/>
              </a:rPr>
              <a:t></a:t>
            </a:r>
            <a:endParaRPr lang="en-US" sz="2400" b="1" dirty="0" smtClean="0">
              <a:solidFill>
                <a:srgbClr val="000000"/>
              </a:solidFill>
              <a:latin typeface="Calibri"/>
              <a:ea typeface="ＭＳ Ｐゴシック"/>
              <a:cs typeface="Calibri"/>
            </a:endParaRPr>
          </a:p>
          <a:p>
            <a:pPr algn="ctr" defTabSz="914400" eaLnBrk="0" fontAlgn="base" hangingPunct="0">
              <a:spcBef>
                <a:spcPct val="0"/>
              </a:spcBef>
              <a:spcAft>
                <a:spcPct val="0"/>
              </a:spcAft>
              <a:defRPr/>
            </a:pPr>
            <a:r>
              <a:rPr lang="en-US" sz="2400" b="1" dirty="0" smtClean="0">
                <a:solidFill>
                  <a:srgbClr val="000000"/>
                </a:solidFill>
                <a:latin typeface="Calibri"/>
                <a:ea typeface="ＭＳ Ｐゴシック"/>
                <a:cs typeface="Calibri"/>
              </a:rPr>
              <a:t>hard to interconnect modules</a:t>
            </a:r>
            <a:endParaRPr lang="en-US" sz="2400" b="1" dirty="0">
              <a:solidFill>
                <a:srgbClr val="000000"/>
              </a:solidFill>
              <a:latin typeface="Calibri"/>
              <a:ea typeface="ＭＳ Ｐゴシック"/>
              <a:cs typeface="Calibri"/>
            </a:endParaRPr>
          </a:p>
        </p:txBody>
      </p:sp>
      <p:sp>
        <p:nvSpPr>
          <p:cNvPr id="2" name="Slide Number Placeholder 1"/>
          <p:cNvSpPr>
            <a:spLocks noGrp="1"/>
          </p:cNvSpPr>
          <p:nvPr>
            <p:ph type="sldNum" sz="quarter" idx="12"/>
          </p:nvPr>
        </p:nvSpPr>
        <p:spPr/>
        <p:txBody>
          <a:bodyPr/>
          <a:lstStyle/>
          <a:p>
            <a:fld id="{7E36F65A-AA6A-2742-B31A-5123DCD351C6}" type="slidenum">
              <a:rPr lang="en-US" smtClean="0"/>
              <a:t>50</a:t>
            </a:fld>
            <a:endParaRPr lang="en-US"/>
          </a:p>
        </p:txBody>
      </p:sp>
    </p:spTree>
    <p:extLst>
      <p:ext uri="{BB962C8B-B14F-4D97-AF65-F5344CB8AC3E}">
        <p14:creationId xmlns:p14="http://schemas.microsoft.com/office/powerpoint/2010/main" val="157820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wipe(left)">
                                      <p:cBhvr>
                                        <p:cTn id="7"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altLang="zh-CN">
                <a:effectLst>
                  <a:outerShdw blurRad="38100" dist="38100" dir="2700000" algn="tl">
                    <a:srgbClr val="DDDDDD"/>
                  </a:outerShdw>
                </a:effectLst>
                <a:ea typeface="宋体" charset="0"/>
                <a:cs typeface="宋体" charset="0"/>
              </a:rPr>
              <a:t>An alternative: hybrid packet/circuit switched data center network</a:t>
            </a:r>
          </a:p>
        </p:txBody>
      </p:sp>
      <p:sp>
        <p:nvSpPr>
          <p:cNvPr id="28675" name="Slide Number Placeholder 3"/>
          <p:cNvSpPr txBox="1">
            <a:spLocks noGrp="1"/>
          </p:cNvSpPr>
          <p:nvPr/>
        </p:nvSpPr>
        <p:spPr bwMode="auto">
          <a:xfrm>
            <a:off x="6705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pPr>
            <a:fld id="{1DF78423-9EC1-7849-9A15-CA4CDB30971D}" type="slidenum">
              <a:rPr lang="en-GB" sz="1600" b="1" smtClean="0">
                <a:solidFill>
                  <a:srgbClr val="CC9900"/>
                </a:solidFill>
                <a:latin typeface="Calibri"/>
                <a:ea typeface="宋体" charset="0"/>
                <a:cs typeface="Calibri"/>
              </a:rPr>
              <a:pPr algn="r" defTabSz="914400" fontAlgn="base">
                <a:spcBef>
                  <a:spcPct val="0"/>
                </a:spcBef>
                <a:spcAft>
                  <a:spcPct val="0"/>
                </a:spcAft>
              </a:pPr>
              <a:t>51</a:t>
            </a:fld>
            <a:endParaRPr lang="en-GB" sz="1600" b="1" dirty="0" smtClean="0">
              <a:solidFill>
                <a:srgbClr val="CC9900"/>
              </a:solidFill>
              <a:latin typeface="Calibri"/>
              <a:ea typeface="宋体" charset="0"/>
              <a:cs typeface="Calibri"/>
            </a:endParaRPr>
          </a:p>
        </p:txBody>
      </p:sp>
      <p:grpSp>
        <p:nvGrpSpPr>
          <p:cNvPr id="3" name="Group 16"/>
          <p:cNvGrpSpPr>
            <a:grpSpLocks/>
          </p:cNvGrpSpPr>
          <p:nvPr/>
        </p:nvGrpSpPr>
        <p:grpSpPr bwMode="auto">
          <a:xfrm>
            <a:off x="533400" y="5011738"/>
            <a:ext cx="8382000" cy="1312862"/>
            <a:chOff x="533400" y="5011519"/>
            <a:chExt cx="8153400" cy="1219200"/>
          </a:xfrm>
        </p:grpSpPr>
        <p:sp>
          <p:nvSpPr>
            <p:cNvPr id="13" name="AutoShape 262"/>
            <p:cNvSpPr>
              <a:spLocks noChangeArrowheads="1"/>
            </p:cNvSpPr>
            <p:nvPr/>
          </p:nvSpPr>
          <p:spPr bwMode="auto">
            <a:xfrm>
              <a:off x="551536" y="5011519"/>
              <a:ext cx="7754264" cy="1219200"/>
            </a:xfrm>
            <a:prstGeom prst="flowChartAlternateProcess">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zh-CN" altLang="en-US" sz="2400" b="1" dirty="0" smtClean="0">
                <a:solidFill>
                  <a:srgbClr val="FFFFFF"/>
                </a:solidFill>
                <a:latin typeface="Calibri"/>
                <a:ea typeface="宋体" charset="0"/>
                <a:cs typeface="Calibri"/>
              </a:endParaRPr>
            </a:p>
          </p:txBody>
        </p:sp>
        <p:sp>
          <p:nvSpPr>
            <p:cNvPr id="28680" name="Rectangle 263"/>
            <p:cNvSpPr>
              <a:spLocks noChangeArrowheads="1"/>
            </p:cNvSpPr>
            <p:nvPr/>
          </p:nvSpPr>
          <p:spPr bwMode="auto">
            <a:xfrm>
              <a:off x="533400" y="5029200"/>
              <a:ext cx="8153400" cy="112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075" indent="-346075" defTabSz="914400" eaLnBrk="0" fontAlgn="base" hangingPunct="0">
                <a:lnSpc>
                  <a:spcPct val="85000"/>
                </a:lnSpc>
                <a:spcBef>
                  <a:spcPct val="20000"/>
                </a:spcBef>
                <a:spcAft>
                  <a:spcPct val="0"/>
                </a:spcAft>
                <a:buClr>
                  <a:srgbClr val="000000"/>
                </a:buClr>
                <a:buFont typeface="Wingdings" charset="0"/>
                <a:buChar char="l"/>
              </a:pPr>
              <a:r>
                <a:rPr lang="en-US" altLang="zh-CN" sz="2400" b="1" dirty="0" smtClean="0">
                  <a:solidFill>
                    <a:srgbClr val="FFFFFF"/>
                  </a:solidFill>
                  <a:latin typeface="Calibri"/>
                  <a:ea typeface="宋体" charset="0"/>
                  <a:cs typeface="Calibri"/>
                </a:rPr>
                <a:t>Goal of this work: </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Feasibility: software design that enables efficient use of optical circuits</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Applicability: application performance over a hybrid network</a:t>
              </a:r>
            </a:p>
          </p:txBody>
        </p:sp>
      </p:grpSp>
      <p:grpSp>
        <p:nvGrpSpPr>
          <p:cNvPr id="28681" name="Group 7"/>
          <p:cNvGrpSpPr>
            <a:grpSpLocks/>
          </p:cNvGrpSpPr>
          <p:nvPr/>
        </p:nvGrpSpPr>
        <p:grpSpPr bwMode="auto">
          <a:xfrm>
            <a:off x="1866900" y="1295400"/>
            <a:ext cx="4991100" cy="2465388"/>
            <a:chOff x="1296" y="816"/>
            <a:chExt cx="3144" cy="1644"/>
          </a:xfrm>
        </p:grpSpPr>
        <p:sp>
          <p:nvSpPr>
            <p:cNvPr id="28682" name="Line 8"/>
            <p:cNvSpPr>
              <a:spLocks noChangeShapeType="1"/>
            </p:cNvSpPr>
            <p:nvPr/>
          </p:nvSpPr>
          <p:spPr bwMode="auto">
            <a:xfrm flipV="1">
              <a:off x="1613" y="1532"/>
              <a:ext cx="268" cy="32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83" name="Line 9"/>
            <p:cNvSpPr>
              <a:spLocks noChangeShapeType="1"/>
            </p:cNvSpPr>
            <p:nvPr/>
          </p:nvSpPr>
          <p:spPr bwMode="auto">
            <a:xfrm flipH="1" flipV="1">
              <a:off x="2029" y="1497"/>
              <a:ext cx="129" cy="36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84" name="Line 10"/>
            <p:cNvSpPr>
              <a:spLocks noChangeShapeType="1"/>
            </p:cNvSpPr>
            <p:nvPr/>
          </p:nvSpPr>
          <p:spPr bwMode="auto">
            <a:xfrm flipV="1">
              <a:off x="2623" y="1532"/>
              <a:ext cx="187" cy="32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85" name="Line 11"/>
            <p:cNvSpPr>
              <a:spLocks noChangeShapeType="1"/>
            </p:cNvSpPr>
            <p:nvPr/>
          </p:nvSpPr>
          <p:spPr bwMode="auto">
            <a:xfrm flipH="1" flipV="1">
              <a:off x="2979" y="1548"/>
              <a:ext cx="158" cy="3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86" name="Line 12"/>
            <p:cNvSpPr>
              <a:spLocks noChangeShapeType="1"/>
            </p:cNvSpPr>
            <p:nvPr/>
          </p:nvSpPr>
          <p:spPr bwMode="auto">
            <a:xfrm flipV="1">
              <a:off x="3613" y="1548"/>
              <a:ext cx="105" cy="3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87" name="Line 13"/>
            <p:cNvSpPr>
              <a:spLocks noChangeShapeType="1"/>
            </p:cNvSpPr>
            <p:nvPr/>
          </p:nvSpPr>
          <p:spPr bwMode="auto">
            <a:xfrm flipH="1" flipV="1">
              <a:off x="3989" y="1502"/>
              <a:ext cx="264" cy="35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88" name="Line 14"/>
            <p:cNvSpPr>
              <a:spLocks noChangeShapeType="1"/>
            </p:cNvSpPr>
            <p:nvPr/>
          </p:nvSpPr>
          <p:spPr bwMode="auto">
            <a:xfrm flipV="1">
              <a:off x="2029" y="944"/>
              <a:ext cx="739" cy="4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89" name="Line 15"/>
            <p:cNvSpPr>
              <a:spLocks noChangeShapeType="1"/>
            </p:cNvSpPr>
            <p:nvPr/>
          </p:nvSpPr>
          <p:spPr bwMode="auto">
            <a:xfrm>
              <a:off x="2873" y="894"/>
              <a:ext cx="0" cy="55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90" name="Line 16"/>
            <p:cNvSpPr>
              <a:spLocks noChangeShapeType="1"/>
            </p:cNvSpPr>
            <p:nvPr/>
          </p:nvSpPr>
          <p:spPr bwMode="auto">
            <a:xfrm>
              <a:off x="2979" y="944"/>
              <a:ext cx="845" cy="5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pic>
          <p:nvPicPr>
            <p:cNvPr id="2869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 y="1365"/>
              <a:ext cx="44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18" descr="D:\research\data-center\HotNets\r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 y="2192"/>
              <a:ext cx="528"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3" name="Line 19"/>
            <p:cNvSpPr>
              <a:spLocks noChangeShapeType="1"/>
            </p:cNvSpPr>
            <p:nvPr/>
          </p:nvSpPr>
          <p:spPr bwMode="auto">
            <a:xfrm flipH="1">
              <a:off x="1358" y="1905"/>
              <a:ext cx="211"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94" name="Line 20"/>
            <p:cNvSpPr>
              <a:spLocks noChangeShapeType="1"/>
            </p:cNvSpPr>
            <p:nvPr/>
          </p:nvSpPr>
          <p:spPr bwMode="auto">
            <a:xfrm flipH="1">
              <a:off x="1410" y="1905"/>
              <a:ext cx="159"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95" name="Line 21"/>
            <p:cNvSpPr>
              <a:spLocks noChangeShapeType="1"/>
            </p:cNvSpPr>
            <p:nvPr/>
          </p:nvSpPr>
          <p:spPr bwMode="auto">
            <a:xfrm flipH="1">
              <a:off x="1463" y="1905"/>
              <a:ext cx="106"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96" name="Line 22"/>
            <p:cNvSpPr>
              <a:spLocks noChangeShapeType="1"/>
            </p:cNvSpPr>
            <p:nvPr/>
          </p:nvSpPr>
          <p:spPr bwMode="auto">
            <a:xfrm flipH="1">
              <a:off x="1498" y="1905"/>
              <a:ext cx="71"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97" name="Line 23"/>
            <p:cNvSpPr>
              <a:spLocks noChangeShapeType="1"/>
            </p:cNvSpPr>
            <p:nvPr/>
          </p:nvSpPr>
          <p:spPr bwMode="auto">
            <a:xfrm flipH="1">
              <a:off x="1534" y="1905"/>
              <a:ext cx="35"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98" name="Line 24"/>
            <p:cNvSpPr>
              <a:spLocks noChangeShapeType="1"/>
            </p:cNvSpPr>
            <p:nvPr/>
          </p:nvSpPr>
          <p:spPr bwMode="auto">
            <a:xfrm flipH="1">
              <a:off x="1569" y="1905"/>
              <a:ext cx="0"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699" name="Line 25"/>
            <p:cNvSpPr>
              <a:spLocks noChangeShapeType="1"/>
            </p:cNvSpPr>
            <p:nvPr/>
          </p:nvSpPr>
          <p:spPr bwMode="auto">
            <a:xfrm>
              <a:off x="1569" y="1855"/>
              <a:ext cx="35" cy="33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00" name="Line 26"/>
            <p:cNvSpPr>
              <a:spLocks noChangeShapeType="1"/>
            </p:cNvSpPr>
            <p:nvPr/>
          </p:nvSpPr>
          <p:spPr bwMode="auto">
            <a:xfrm>
              <a:off x="1569" y="1855"/>
              <a:ext cx="70" cy="34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01" name="Line 27"/>
            <p:cNvSpPr>
              <a:spLocks noChangeShapeType="1"/>
            </p:cNvSpPr>
            <p:nvPr/>
          </p:nvSpPr>
          <p:spPr bwMode="auto">
            <a:xfrm>
              <a:off x="1569" y="1905"/>
              <a:ext cx="114" cy="29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02" name="Line 28"/>
            <p:cNvSpPr>
              <a:spLocks noChangeShapeType="1"/>
            </p:cNvSpPr>
            <p:nvPr/>
          </p:nvSpPr>
          <p:spPr bwMode="auto">
            <a:xfrm>
              <a:off x="1569" y="1905"/>
              <a:ext cx="149"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03" name="Line 29"/>
            <p:cNvSpPr>
              <a:spLocks noChangeShapeType="1"/>
            </p:cNvSpPr>
            <p:nvPr/>
          </p:nvSpPr>
          <p:spPr bwMode="auto">
            <a:xfrm>
              <a:off x="1569" y="1905"/>
              <a:ext cx="185"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04" name="Line 30"/>
            <p:cNvSpPr>
              <a:spLocks noChangeShapeType="1"/>
            </p:cNvSpPr>
            <p:nvPr/>
          </p:nvSpPr>
          <p:spPr bwMode="auto">
            <a:xfrm>
              <a:off x="1569" y="1905"/>
              <a:ext cx="211" cy="29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pic>
          <p:nvPicPr>
            <p:cNvPr id="2870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6"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7"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8"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9"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1"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 y="1377"/>
              <a:ext cx="4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2"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 y="1379"/>
              <a:ext cx="44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3"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 y="816"/>
              <a:ext cx="44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76"/>
          <p:cNvGrpSpPr>
            <a:grpSpLocks/>
          </p:cNvGrpSpPr>
          <p:nvPr/>
        </p:nvGrpSpPr>
        <p:grpSpPr bwMode="auto">
          <a:xfrm>
            <a:off x="2273300" y="2979738"/>
            <a:ext cx="4165600" cy="1592262"/>
            <a:chOff x="1778000" y="3055938"/>
            <a:chExt cx="4165600" cy="1592262"/>
          </a:xfrm>
        </p:grpSpPr>
        <p:grpSp>
          <p:nvGrpSpPr>
            <p:cNvPr id="28715" name="Group 99"/>
            <p:cNvGrpSpPr>
              <a:grpSpLocks/>
            </p:cNvGrpSpPr>
            <p:nvPr/>
          </p:nvGrpSpPr>
          <p:grpSpPr bwMode="auto">
            <a:xfrm>
              <a:off x="1778000" y="3055938"/>
              <a:ext cx="4165600" cy="1592262"/>
              <a:chOff x="976" y="1968"/>
              <a:chExt cx="2624" cy="1099"/>
            </a:xfrm>
          </p:grpSpPr>
          <p:grpSp>
            <p:nvGrpSpPr>
              <p:cNvPr id="28716" name="Group 47"/>
              <p:cNvGrpSpPr>
                <a:grpSpLocks/>
              </p:cNvGrpSpPr>
              <p:nvPr/>
            </p:nvGrpSpPr>
            <p:grpSpPr bwMode="auto">
              <a:xfrm>
                <a:off x="976" y="1968"/>
                <a:ext cx="2624" cy="1008"/>
                <a:chOff x="1552" y="1968"/>
                <a:chExt cx="2624" cy="1008"/>
              </a:xfrm>
            </p:grpSpPr>
            <p:grpSp>
              <p:nvGrpSpPr>
                <p:cNvPr id="28717" name="Group 48"/>
                <p:cNvGrpSpPr>
                  <a:grpSpLocks/>
                </p:cNvGrpSpPr>
                <p:nvPr/>
              </p:nvGrpSpPr>
              <p:grpSpPr bwMode="auto">
                <a:xfrm>
                  <a:off x="2568" y="1976"/>
                  <a:ext cx="88" cy="712"/>
                  <a:chOff x="2568" y="1976"/>
                  <a:chExt cx="88" cy="712"/>
                </a:xfrm>
              </p:grpSpPr>
              <p:sp>
                <p:nvSpPr>
                  <p:cNvPr id="28718" name="Line 49"/>
                  <p:cNvSpPr>
                    <a:spLocks noChangeShapeType="1"/>
                  </p:cNvSpPr>
                  <p:nvPr/>
                </p:nvSpPr>
                <p:spPr bwMode="auto">
                  <a:xfrm>
                    <a:off x="2568" y="2112"/>
                    <a:ext cx="48" cy="57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19" name="Line 50"/>
                  <p:cNvSpPr>
                    <a:spLocks noChangeShapeType="1"/>
                  </p:cNvSpPr>
                  <p:nvPr/>
                </p:nvSpPr>
                <p:spPr bwMode="auto">
                  <a:xfrm flipH="1">
                    <a:off x="2568" y="1976"/>
                    <a:ext cx="0" cy="19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20" name="Line 51"/>
                  <p:cNvSpPr>
                    <a:spLocks noChangeShapeType="1"/>
                  </p:cNvSpPr>
                  <p:nvPr/>
                </p:nvSpPr>
                <p:spPr bwMode="auto">
                  <a:xfrm flipH="1">
                    <a:off x="2592" y="2688"/>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28721" name="Group 52"/>
                <p:cNvGrpSpPr>
                  <a:grpSpLocks/>
                </p:cNvGrpSpPr>
                <p:nvPr/>
              </p:nvGrpSpPr>
              <p:grpSpPr bwMode="auto">
                <a:xfrm>
                  <a:off x="3069" y="1968"/>
                  <a:ext cx="99" cy="720"/>
                  <a:chOff x="3069" y="1968"/>
                  <a:chExt cx="99" cy="720"/>
                </a:xfrm>
              </p:grpSpPr>
              <p:sp>
                <p:nvSpPr>
                  <p:cNvPr id="28722" name="Line 53"/>
                  <p:cNvSpPr>
                    <a:spLocks noChangeShapeType="1"/>
                  </p:cNvSpPr>
                  <p:nvPr/>
                </p:nvSpPr>
                <p:spPr bwMode="auto">
                  <a:xfrm flipH="1">
                    <a:off x="3120" y="2112"/>
                    <a:ext cx="48" cy="57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23" name="Line 54"/>
                  <p:cNvSpPr>
                    <a:spLocks noChangeShapeType="1"/>
                  </p:cNvSpPr>
                  <p:nvPr/>
                </p:nvSpPr>
                <p:spPr bwMode="auto">
                  <a:xfrm flipH="1">
                    <a:off x="3168" y="1968"/>
                    <a:ext cx="0" cy="19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24" name="Line 55"/>
                  <p:cNvSpPr>
                    <a:spLocks noChangeShapeType="1"/>
                  </p:cNvSpPr>
                  <p:nvPr/>
                </p:nvSpPr>
                <p:spPr bwMode="auto">
                  <a:xfrm flipH="1">
                    <a:off x="3069" y="2669"/>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28725" name="Group 56"/>
                <p:cNvGrpSpPr>
                  <a:grpSpLocks/>
                </p:cNvGrpSpPr>
                <p:nvPr/>
              </p:nvGrpSpPr>
              <p:grpSpPr bwMode="auto">
                <a:xfrm>
                  <a:off x="3072" y="1976"/>
                  <a:ext cx="576" cy="840"/>
                  <a:chOff x="3072" y="1976"/>
                  <a:chExt cx="576" cy="840"/>
                </a:xfrm>
              </p:grpSpPr>
              <p:sp>
                <p:nvSpPr>
                  <p:cNvPr id="28726" name="Line 57"/>
                  <p:cNvSpPr>
                    <a:spLocks noChangeShapeType="1"/>
                  </p:cNvSpPr>
                  <p:nvPr/>
                </p:nvSpPr>
                <p:spPr bwMode="auto">
                  <a:xfrm flipH="1">
                    <a:off x="3120" y="2048"/>
                    <a:ext cx="528" cy="768"/>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27" name="Line 58"/>
                  <p:cNvSpPr>
                    <a:spLocks noChangeShapeType="1"/>
                  </p:cNvSpPr>
                  <p:nvPr/>
                </p:nvSpPr>
                <p:spPr bwMode="auto">
                  <a:xfrm flipH="1">
                    <a:off x="3072" y="2809"/>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28" name="Line 59"/>
                  <p:cNvSpPr>
                    <a:spLocks noChangeShapeType="1"/>
                  </p:cNvSpPr>
                  <p:nvPr/>
                </p:nvSpPr>
                <p:spPr bwMode="auto">
                  <a:xfrm flipH="1">
                    <a:off x="3643" y="1976"/>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28729" name="Group 60"/>
                <p:cNvGrpSpPr>
                  <a:grpSpLocks/>
                </p:cNvGrpSpPr>
                <p:nvPr/>
              </p:nvGrpSpPr>
              <p:grpSpPr bwMode="auto">
                <a:xfrm>
                  <a:off x="2992" y="1984"/>
                  <a:ext cx="1184" cy="992"/>
                  <a:chOff x="2992" y="1984"/>
                  <a:chExt cx="1184" cy="992"/>
                </a:xfrm>
              </p:grpSpPr>
              <p:sp>
                <p:nvSpPr>
                  <p:cNvPr id="28730" name="Line 61"/>
                  <p:cNvSpPr>
                    <a:spLocks noChangeShapeType="1"/>
                  </p:cNvSpPr>
                  <p:nvPr/>
                </p:nvSpPr>
                <p:spPr bwMode="auto">
                  <a:xfrm flipH="1">
                    <a:off x="3168" y="2064"/>
                    <a:ext cx="1008" cy="91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31" name="Line 62"/>
                  <p:cNvSpPr>
                    <a:spLocks noChangeShapeType="1"/>
                  </p:cNvSpPr>
                  <p:nvPr/>
                </p:nvSpPr>
                <p:spPr bwMode="auto">
                  <a:xfrm flipH="1">
                    <a:off x="2992" y="2976"/>
                    <a:ext cx="192"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32" name="Line 63"/>
                  <p:cNvSpPr>
                    <a:spLocks noChangeShapeType="1"/>
                  </p:cNvSpPr>
                  <p:nvPr/>
                </p:nvSpPr>
                <p:spPr bwMode="auto">
                  <a:xfrm flipH="1">
                    <a:off x="4176" y="1984"/>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28733" name="Group 64"/>
                <p:cNvGrpSpPr>
                  <a:grpSpLocks/>
                </p:cNvGrpSpPr>
                <p:nvPr/>
              </p:nvGrpSpPr>
              <p:grpSpPr bwMode="auto">
                <a:xfrm>
                  <a:off x="2064" y="1984"/>
                  <a:ext cx="528" cy="848"/>
                  <a:chOff x="2064" y="1984"/>
                  <a:chExt cx="528" cy="848"/>
                </a:xfrm>
              </p:grpSpPr>
              <p:sp>
                <p:nvSpPr>
                  <p:cNvPr id="28734" name="Line 65"/>
                  <p:cNvSpPr>
                    <a:spLocks noChangeShapeType="1"/>
                  </p:cNvSpPr>
                  <p:nvPr/>
                </p:nvSpPr>
                <p:spPr bwMode="auto">
                  <a:xfrm>
                    <a:off x="2064" y="2064"/>
                    <a:ext cx="528" cy="768"/>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35" name="Line 66"/>
                  <p:cNvSpPr>
                    <a:spLocks noChangeShapeType="1"/>
                  </p:cNvSpPr>
                  <p:nvPr/>
                </p:nvSpPr>
                <p:spPr bwMode="auto">
                  <a:xfrm flipH="1">
                    <a:off x="2067" y="1984"/>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28736" name="Group 68"/>
                <p:cNvGrpSpPr>
                  <a:grpSpLocks/>
                </p:cNvGrpSpPr>
                <p:nvPr/>
              </p:nvGrpSpPr>
              <p:grpSpPr bwMode="auto">
                <a:xfrm>
                  <a:off x="1552" y="1970"/>
                  <a:ext cx="1115" cy="1006"/>
                  <a:chOff x="1552" y="1970"/>
                  <a:chExt cx="1115" cy="1006"/>
                </a:xfrm>
              </p:grpSpPr>
              <p:sp>
                <p:nvSpPr>
                  <p:cNvPr id="28737" name="Line 69"/>
                  <p:cNvSpPr>
                    <a:spLocks noChangeShapeType="1"/>
                  </p:cNvSpPr>
                  <p:nvPr/>
                </p:nvSpPr>
                <p:spPr bwMode="auto">
                  <a:xfrm>
                    <a:off x="1552" y="2040"/>
                    <a:ext cx="992" cy="93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38" name="Line 70"/>
                  <p:cNvSpPr>
                    <a:spLocks noChangeShapeType="1"/>
                  </p:cNvSpPr>
                  <p:nvPr/>
                </p:nvSpPr>
                <p:spPr bwMode="auto">
                  <a:xfrm flipH="1">
                    <a:off x="2531" y="2975"/>
                    <a:ext cx="136"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39" name="Line 71"/>
                  <p:cNvSpPr>
                    <a:spLocks noChangeShapeType="1"/>
                  </p:cNvSpPr>
                  <p:nvPr/>
                </p:nvSpPr>
                <p:spPr bwMode="auto">
                  <a:xfrm flipH="1">
                    <a:off x="1563" y="1970"/>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grpSp>
            <p:nvGrpSpPr>
              <p:cNvPr id="28740" name="Group 72"/>
              <p:cNvGrpSpPr>
                <a:grpSpLocks/>
              </p:cNvGrpSpPr>
              <p:nvPr/>
            </p:nvGrpSpPr>
            <p:grpSpPr bwMode="auto">
              <a:xfrm>
                <a:off x="2064" y="2544"/>
                <a:ext cx="432" cy="523"/>
                <a:chOff x="288" y="1440"/>
                <a:chExt cx="432" cy="523"/>
              </a:xfrm>
            </p:grpSpPr>
            <p:sp>
              <p:nvSpPr>
                <p:cNvPr id="28741" name="Freeform 73"/>
                <p:cNvSpPr>
                  <a:spLocks/>
                </p:cNvSpPr>
                <p:nvPr/>
              </p:nvSpPr>
              <p:spPr bwMode="auto">
                <a:xfrm>
                  <a:off x="288" y="1440"/>
                  <a:ext cx="432" cy="58"/>
                </a:xfrm>
                <a:custGeom>
                  <a:avLst/>
                  <a:gdLst>
                    <a:gd name="T0" fmla="*/ 0 w 648"/>
                    <a:gd name="T1" fmla="*/ 2 h 71"/>
                    <a:gd name="T2" fmla="*/ 1 w 648"/>
                    <a:gd name="T3" fmla="*/ 0 h 71"/>
                    <a:gd name="T4" fmla="*/ 1 w 648"/>
                    <a:gd name="T5" fmla="*/ 0 h 71"/>
                    <a:gd name="T6" fmla="*/ 1 w 648"/>
                    <a:gd name="T7" fmla="*/ 2 h 71"/>
                    <a:gd name="T8" fmla="*/ 0 w 648"/>
                    <a:gd name="T9" fmla="*/ 2 h 71"/>
                    <a:gd name="T10" fmla="*/ 0 60000 65536"/>
                    <a:gd name="T11" fmla="*/ 0 60000 65536"/>
                    <a:gd name="T12" fmla="*/ 0 60000 65536"/>
                    <a:gd name="T13" fmla="*/ 0 60000 65536"/>
                    <a:gd name="T14" fmla="*/ 0 60000 65536"/>
                    <a:gd name="T15" fmla="*/ 0 w 648"/>
                    <a:gd name="T16" fmla="*/ 0 h 71"/>
                    <a:gd name="T17" fmla="*/ 648 w 648"/>
                    <a:gd name="T18" fmla="*/ 71 h 71"/>
                  </a:gdLst>
                  <a:ahLst/>
                  <a:cxnLst>
                    <a:cxn ang="T10">
                      <a:pos x="T0" y="T1"/>
                    </a:cxn>
                    <a:cxn ang="T11">
                      <a:pos x="T2" y="T3"/>
                    </a:cxn>
                    <a:cxn ang="T12">
                      <a:pos x="T4" y="T5"/>
                    </a:cxn>
                    <a:cxn ang="T13">
                      <a:pos x="T6" y="T7"/>
                    </a:cxn>
                    <a:cxn ang="T14">
                      <a:pos x="T8" y="T9"/>
                    </a:cxn>
                  </a:cxnLst>
                  <a:rect l="T15" t="T16" r="T17" b="T18"/>
                  <a:pathLst>
                    <a:path w="648" h="71">
                      <a:moveTo>
                        <a:pt x="0" y="71"/>
                      </a:moveTo>
                      <a:lnTo>
                        <a:pt x="73" y="0"/>
                      </a:lnTo>
                      <a:lnTo>
                        <a:pt x="648" y="0"/>
                      </a:lnTo>
                      <a:lnTo>
                        <a:pt x="577" y="71"/>
                      </a:lnTo>
                      <a:lnTo>
                        <a:pt x="0" y="71"/>
                      </a:lnTo>
                      <a:close/>
                    </a:path>
                  </a:pathLst>
                </a:cu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42" name="Freeform 74"/>
                <p:cNvSpPr>
                  <a:spLocks/>
                </p:cNvSpPr>
                <p:nvPr/>
              </p:nvSpPr>
              <p:spPr bwMode="auto">
                <a:xfrm>
                  <a:off x="288" y="1440"/>
                  <a:ext cx="432" cy="58"/>
                </a:xfrm>
                <a:custGeom>
                  <a:avLst/>
                  <a:gdLst>
                    <a:gd name="T0" fmla="*/ 0 w 648"/>
                    <a:gd name="T1" fmla="*/ 2 h 71"/>
                    <a:gd name="T2" fmla="*/ 1 w 648"/>
                    <a:gd name="T3" fmla="*/ 0 h 71"/>
                    <a:gd name="T4" fmla="*/ 1 w 648"/>
                    <a:gd name="T5" fmla="*/ 0 h 71"/>
                    <a:gd name="T6" fmla="*/ 1 w 648"/>
                    <a:gd name="T7" fmla="*/ 2 h 71"/>
                    <a:gd name="T8" fmla="*/ 0 w 648"/>
                    <a:gd name="T9" fmla="*/ 2 h 71"/>
                    <a:gd name="T10" fmla="*/ 0 60000 65536"/>
                    <a:gd name="T11" fmla="*/ 0 60000 65536"/>
                    <a:gd name="T12" fmla="*/ 0 60000 65536"/>
                    <a:gd name="T13" fmla="*/ 0 60000 65536"/>
                    <a:gd name="T14" fmla="*/ 0 60000 65536"/>
                    <a:gd name="T15" fmla="*/ 0 w 648"/>
                    <a:gd name="T16" fmla="*/ 0 h 71"/>
                    <a:gd name="T17" fmla="*/ 648 w 648"/>
                    <a:gd name="T18" fmla="*/ 71 h 71"/>
                  </a:gdLst>
                  <a:ahLst/>
                  <a:cxnLst>
                    <a:cxn ang="T10">
                      <a:pos x="T0" y="T1"/>
                    </a:cxn>
                    <a:cxn ang="T11">
                      <a:pos x="T2" y="T3"/>
                    </a:cxn>
                    <a:cxn ang="T12">
                      <a:pos x="T4" y="T5"/>
                    </a:cxn>
                    <a:cxn ang="T13">
                      <a:pos x="T6" y="T7"/>
                    </a:cxn>
                    <a:cxn ang="T14">
                      <a:pos x="T8" y="T9"/>
                    </a:cxn>
                  </a:cxnLst>
                  <a:rect l="T15" t="T16" r="T17" b="T18"/>
                  <a:pathLst>
                    <a:path w="648" h="71">
                      <a:moveTo>
                        <a:pt x="0" y="71"/>
                      </a:moveTo>
                      <a:lnTo>
                        <a:pt x="73" y="0"/>
                      </a:lnTo>
                      <a:lnTo>
                        <a:pt x="648" y="0"/>
                      </a:lnTo>
                      <a:lnTo>
                        <a:pt x="577" y="71"/>
                      </a:lnTo>
                      <a:lnTo>
                        <a:pt x="0" y="71"/>
                      </a:lnTo>
                      <a:close/>
                    </a:path>
                  </a:pathLst>
                </a:cu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43" name="Rectangle 75"/>
                <p:cNvSpPr>
                  <a:spLocks noChangeArrowheads="1"/>
                </p:cNvSpPr>
                <p:nvPr/>
              </p:nvSpPr>
              <p:spPr bwMode="auto">
                <a:xfrm>
                  <a:off x="289" y="1498"/>
                  <a:ext cx="384" cy="465"/>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28744" name="Freeform 76"/>
                <p:cNvSpPr>
                  <a:spLocks/>
                </p:cNvSpPr>
                <p:nvPr/>
              </p:nvSpPr>
              <p:spPr bwMode="auto">
                <a:xfrm>
                  <a:off x="673" y="1440"/>
                  <a:ext cx="47" cy="523"/>
                </a:xfrm>
                <a:custGeom>
                  <a:avLst/>
                  <a:gdLst>
                    <a:gd name="T0" fmla="*/ 0 w 71"/>
                    <a:gd name="T1" fmla="*/ 2 h 640"/>
                    <a:gd name="T2" fmla="*/ 1 w 71"/>
                    <a:gd name="T3" fmla="*/ 0 h 640"/>
                    <a:gd name="T4" fmla="*/ 1 w 71"/>
                    <a:gd name="T5" fmla="*/ 2 h 640"/>
                    <a:gd name="T6" fmla="*/ 0 w 71"/>
                    <a:gd name="T7" fmla="*/ 2 h 640"/>
                    <a:gd name="T8" fmla="*/ 0 w 71"/>
                    <a:gd name="T9" fmla="*/ 2 h 640"/>
                    <a:gd name="T10" fmla="*/ 0 60000 65536"/>
                    <a:gd name="T11" fmla="*/ 0 60000 65536"/>
                    <a:gd name="T12" fmla="*/ 0 60000 65536"/>
                    <a:gd name="T13" fmla="*/ 0 60000 65536"/>
                    <a:gd name="T14" fmla="*/ 0 60000 65536"/>
                    <a:gd name="T15" fmla="*/ 0 w 71"/>
                    <a:gd name="T16" fmla="*/ 0 h 640"/>
                    <a:gd name="T17" fmla="*/ 71 w 71"/>
                    <a:gd name="T18" fmla="*/ 640 h 640"/>
                  </a:gdLst>
                  <a:ahLst/>
                  <a:cxnLst>
                    <a:cxn ang="T10">
                      <a:pos x="T0" y="T1"/>
                    </a:cxn>
                    <a:cxn ang="T11">
                      <a:pos x="T2" y="T3"/>
                    </a:cxn>
                    <a:cxn ang="T12">
                      <a:pos x="T4" y="T5"/>
                    </a:cxn>
                    <a:cxn ang="T13">
                      <a:pos x="T6" y="T7"/>
                    </a:cxn>
                    <a:cxn ang="T14">
                      <a:pos x="T8" y="T9"/>
                    </a:cxn>
                  </a:cxnLst>
                  <a:rect l="T15" t="T16" r="T17" b="T18"/>
                  <a:pathLst>
                    <a:path w="71" h="640">
                      <a:moveTo>
                        <a:pt x="0" y="71"/>
                      </a:moveTo>
                      <a:lnTo>
                        <a:pt x="71" y="0"/>
                      </a:lnTo>
                      <a:lnTo>
                        <a:pt x="71" y="567"/>
                      </a:lnTo>
                      <a:lnTo>
                        <a:pt x="0" y="640"/>
                      </a:lnTo>
                      <a:lnTo>
                        <a:pt x="0" y="71"/>
                      </a:lnTo>
                      <a:close/>
                    </a:path>
                  </a:pathLst>
                </a:custGeom>
                <a:solidFill>
                  <a:srgbClr val="003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45" name="Freeform 77"/>
                <p:cNvSpPr>
                  <a:spLocks/>
                </p:cNvSpPr>
                <p:nvPr/>
              </p:nvSpPr>
              <p:spPr bwMode="auto">
                <a:xfrm>
                  <a:off x="673" y="1440"/>
                  <a:ext cx="47" cy="523"/>
                </a:xfrm>
                <a:custGeom>
                  <a:avLst/>
                  <a:gdLst>
                    <a:gd name="T0" fmla="*/ 0 w 71"/>
                    <a:gd name="T1" fmla="*/ 2 h 640"/>
                    <a:gd name="T2" fmla="*/ 1 w 71"/>
                    <a:gd name="T3" fmla="*/ 0 h 640"/>
                    <a:gd name="T4" fmla="*/ 1 w 71"/>
                    <a:gd name="T5" fmla="*/ 2 h 640"/>
                    <a:gd name="T6" fmla="*/ 0 w 71"/>
                    <a:gd name="T7" fmla="*/ 2 h 640"/>
                    <a:gd name="T8" fmla="*/ 0 w 71"/>
                    <a:gd name="T9" fmla="*/ 2 h 640"/>
                    <a:gd name="T10" fmla="*/ 0 60000 65536"/>
                    <a:gd name="T11" fmla="*/ 0 60000 65536"/>
                    <a:gd name="T12" fmla="*/ 0 60000 65536"/>
                    <a:gd name="T13" fmla="*/ 0 60000 65536"/>
                    <a:gd name="T14" fmla="*/ 0 60000 65536"/>
                    <a:gd name="T15" fmla="*/ 0 w 71"/>
                    <a:gd name="T16" fmla="*/ 0 h 640"/>
                    <a:gd name="T17" fmla="*/ 71 w 71"/>
                    <a:gd name="T18" fmla="*/ 640 h 640"/>
                  </a:gdLst>
                  <a:ahLst/>
                  <a:cxnLst>
                    <a:cxn ang="T10">
                      <a:pos x="T0" y="T1"/>
                    </a:cxn>
                    <a:cxn ang="T11">
                      <a:pos x="T2" y="T3"/>
                    </a:cxn>
                    <a:cxn ang="T12">
                      <a:pos x="T4" y="T5"/>
                    </a:cxn>
                    <a:cxn ang="T13">
                      <a:pos x="T6" y="T7"/>
                    </a:cxn>
                    <a:cxn ang="T14">
                      <a:pos x="T8" y="T9"/>
                    </a:cxn>
                  </a:cxnLst>
                  <a:rect l="T15" t="T16" r="T17" b="T18"/>
                  <a:pathLst>
                    <a:path w="71" h="640">
                      <a:moveTo>
                        <a:pt x="0" y="71"/>
                      </a:moveTo>
                      <a:lnTo>
                        <a:pt x="71" y="0"/>
                      </a:lnTo>
                      <a:lnTo>
                        <a:pt x="71" y="567"/>
                      </a:lnTo>
                      <a:lnTo>
                        <a:pt x="0" y="640"/>
                      </a:lnTo>
                      <a:lnTo>
                        <a:pt x="0" y="71"/>
                      </a:lnTo>
                      <a:close/>
                    </a:path>
                  </a:pathLst>
                </a:custGeom>
                <a:solidFill>
                  <a:srgbClr val="003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46" name="Freeform 78"/>
                <p:cNvSpPr>
                  <a:spLocks/>
                </p:cNvSpPr>
                <p:nvPr/>
              </p:nvSpPr>
              <p:spPr bwMode="auto">
                <a:xfrm>
                  <a:off x="314" y="1520"/>
                  <a:ext cx="339" cy="267"/>
                </a:xfrm>
                <a:custGeom>
                  <a:avLst/>
                  <a:gdLst>
                    <a:gd name="T0" fmla="*/ 1 w 509"/>
                    <a:gd name="T1" fmla="*/ 0 h 488"/>
                    <a:gd name="T2" fmla="*/ 1 w 509"/>
                    <a:gd name="T3" fmla="*/ 1 h 488"/>
                    <a:gd name="T4" fmla="*/ 1 w 509"/>
                    <a:gd name="T5" fmla="*/ 1 h 488"/>
                    <a:gd name="T6" fmla="*/ 1 w 509"/>
                    <a:gd name="T7" fmla="*/ 1 h 488"/>
                    <a:gd name="T8" fmla="*/ 1 w 509"/>
                    <a:gd name="T9" fmla="*/ 1 h 488"/>
                    <a:gd name="T10" fmla="*/ 1 w 509"/>
                    <a:gd name="T11" fmla="*/ 1 h 488"/>
                    <a:gd name="T12" fmla="*/ 1 w 509"/>
                    <a:gd name="T13" fmla="*/ 0 h 488"/>
                    <a:gd name="T14" fmla="*/ 1 w 509"/>
                    <a:gd name="T15" fmla="*/ 1 h 488"/>
                    <a:gd name="T16" fmla="*/ 1 w 509"/>
                    <a:gd name="T17" fmla="*/ 1 h 488"/>
                    <a:gd name="T18" fmla="*/ 1 w 509"/>
                    <a:gd name="T19" fmla="*/ 1 h 488"/>
                    <a:gd name="T20" fmla="*/ 1 w 509"/>
                    <a:gd name="T21" fmla="*/ 1 h 488"/>
                    <a:gd name="T22" fmla="*/ 1 w 509"/>
                    <a:gd name="T23" fmla="*/ 1 h 488"/>
                    <a:gd name="T24" fmla="*/ 1 w 509"/>
                    <a:gd name="T25" fmla="*/ 1 h 488"/>
                    <a:gd name="T26" fmla="*/ 1 w 509"/>
                    <a:gd name="T27" fmla="*/ 1 h 488"/>
                    <a:gd name="T28" fmla="*/ 1 w 509"/>
                    <a:gd name="T29" fmla="*/ 1 h 488"/>
                    <a:gd name="T30" fmla="*/ 1 w 509"/>
                    <a:gd name="T31" fmla="*/ 1 h 488"/>
                    <a:gd name="T32" fmla="*/ 1 w 509"/>
                    <a:gd name="T33" fmla="*/ 1 h 488"/>
                    <a:gd name="T34" fmla="*/ 1 w 509"/>
                    <a:gd name="T35" fmla="*/ 1 h 488"/>
                    <a:gd name="T36" fmla="*/ 1 w 509"/>
                    <a:gd name="T37" fmla="*/ 1 h 488"/>
                    <a:gd name="T38" fmla="*/ 1 w 509"/>
                    <a:gd name="T39" fmla="*/ 1 h 488"/>
                    <a:gd name="T40" fmla="*/ 1 w 509"/>
                    <a:gd name="T41" fmla="*/ 1 h 488"/>
                    <a:gd name="T42" fmla="*/ 1 w 509"/>
                    <a:gd name="T43" fmla="*/ 1 h 488"/>
                    <a:gd name="T44" fmla="*/ 1 w 509"/>
                    <a:gd name="T45" fmla="*/ 1 h 488"/>
                    <a:gd name="T46" fmla="*/ 0 w 509"/>
                    <a:gd name="T47" fmla="*/ 1 h 488"/>
                    <a:gd name="T48" fmla="*/ 1 w 509"/>
                    <a:gd name="T49" fmla="*/ 1 h 488"/>
                    <a:gd name="T50" fmla="*/ 1 w 509"/>
                    <a:gd name="T51" fmla="*/ 1 h 488"/>
                    <a:gd name="T52" fmla="*/ 1 w 509"/>
                    <a:gd name="T53" fmla="*/ 1 h 488"/>
                    <a:gd name="T54" fmla="*/ 1 w 509"/>
                    <a:gd name="T55" fmla="*/ 1 h 488"/>
                    <a:gd name="T56" fmla="*/ 1 w 509"/>
                    <a:gd name="T57" fmla="*/ 1 h 488"/>
                    <a:gd name="T58" fmla="*/ 1 w 509"/>
                    <a:gd name="T59" fmla="*/ 1 h 488"/>
                    <a:gd name="T60" fmla="*/ 1 w 509"/>
                    <a:gd name="T61" fmla="*/ 1 h 488"/>
                    <a:gd name="T62" fmla="*/ 0 w 509"/>
                    <a:gd name="T63" fmla="*/ 1 h 488"/>
                    <a:gd name="T64" fmla="*/ 1 w 509"/>
                    <a:gd name="T65" fmla="*/ 0 h 4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9"/>
                    <a:gd name="T100" fmla="*/ 0 h 488"/>
                    <a:gd name="T101" fmla="*/ 509 w 509"/>
                    <a:gd name="T102" fmla="*/ 488 h 4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9" h="488">
                      <a:moveTo>
                        <a:pt x="75" y="0"/>
                      </a:moveTo>
                      <a:lnTo>
                        <a:pt x="75" y="59"/>
                      </a:lnTo>
                      <a:lnTo>
                        <a:pt x="192" y="59"/>
                      </a:lnTo>
                      <a:lnTo>
                        <a:pt x="255" y="191"/>
                      </a:lnTo>
                      <a:lnTo>
                        <a:pt x="318" y="59"/>
                      </a:lnTo>
                      <a:lnTo>
                        <a:pt x="434" y="59"/>
                      </a:lnTo>
                      <a:lnTo>
                        <a:pt x="434" y="0"/>
                      </a:lnTo>
                      <a:lnTo>
                        <a:pt x="509" y="75"/>
                      </a:lnTo>
                      <a:lnTo>
                        <a:pt x="434" y="150"/>
                      </a:lnTo>
                      <a:lnTo>
                        <a:pt x="434" y="98"/>
                      </a:lnTo>
                      <a:lnTo>
                        <a:pt x="351" y="98"/>
                      </a:lnTo>
                      <a:lnTo>
                        <a:pt x="280" y="245"/>
                      </a:lnTo>
                      <a:lnTo>
                        <a:pt x="351" y="393"/>
                      </a:lnTo>
                      <a:lnTo>
                        <a:pt x="434" y="393"/>
                      </a:lnTo>
                      <a:lnTo>
                        <a:pt x="434" y="337"/>
                      </a:lnTo>
                      <a:lnTo>
                        <a:pt x="509" y="412"/>
                      </a:lnTo>
                      <a:lnTo>
                        <a:pt x="434" y="488"/>
                      </a:lnTo>
                      <a:lnTo>
                        <a:pt x="434" y="432"/>
                      </a:lnTo>
                      <a:lnTo>
                        <a:pt x="318" y="432"/>
                      </a:lnTo>
                      <a:lnTo>
                        <a:pt x="255" y="296"/>
                      </a:lnTo>
                      <a:lnTo>
                        <a:pt x="192" y="432"/>
                      </a:lnTo>
                      <a:lnTo>
                        <a:pt x="75" y="432"/>
                      </a:lnTo>
                      <a:lnTo>
                        <a:pt x="75" y="486"/>
                      </a:lnTo>
                      <a:lnTo>
                        <a:pt x="0" y="412"/>
                      </a:lnTo>
                      <a:lnTo>
                        <a:pt x="75" y="337"/>
                      </a:lnTo>
                      <a:lnTo>
                        <a:pt x="75" y="393"/>
                      </a:lnTo>
                      <a:lnTo>
                        <a:pt x="156" y="393"/>
                      </a:lnTo>
                      <a:lnTo>
                        <a:pt x="229" y="245"/>
                      </a:lnTo>
                      <a:lnTo>
                        <a:pt x="158" y="98"/>
                      </a:lnTo>
                      <a:lnTo>
                        <a:pt x="75" y="98"/>
                      </a:lnTo>
                      <a:lnTo>
                        <a:pt x="75" y="148"/>
                      </a:lnTo>
                      <a:lnTo>
                        <a:pt x="0" y="75"/>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8747" name="AutoShape 79"/>
                <p:cNvSpPr>
                  <a:spLocks noChangeArrowheads="1"/>
                </p:cNvSpPr>
                <p:nvPr/>
              </p:nvSpPr>
              <p:spPr bwMode="auto">
                <a:xfrm>
                  <a:off x="323" y="1848"/>
                  <a:ext cx="328" cy="80"/>
                </a:xfrm>
                <a:prstGeom prst="leftRightArrow">
                  <a:avLst>
                    <a:gd name="adj1" fmla="val 50000"/>
                    <a:gd name="adj2" fmla="val 82000"/>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grpSp>
        </p:grpSp>
        <p:sp>
          <p:nvSpPr>
            <p:cNvPr id="28748" name="Line 58"/>
            <p:cNvSpPr>
              <a:spLocks noChangeShapeType="1"/>
            </p:cNvSpPr>
            <p:nvPr/>
          </p:nvSpPr>
          <p:spPr bwMode="auto">
            <a:xfrm flipH="1">
              <a:off x="3403368" y="4288270"/>
              <a:ext cx="101600"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cxnSp>
        <p:nvCxnSpPr>
          <p:cNvPr id="28749" name="Straight Connector 171"/>
          <p:cNvCxnSpPr>
            <a:cxnSpLocks noChangeShapeType="1"/>
          </p:cNvCxnSpPr>
          <p:nvPr/>
        </p:nvCxnSpPr>
        <p:spPr bwMode="auto">
          <a:xfrm>
            <a:off x="1549400" y="2970213"/>
            <a:ext cx="5715000" cy="1587"/>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cxnSp>
      <p:sp>
        <p:nvSpPr>
          <p:cNvPr id="4" name="Slide Number Placeholder 3"/>
          <p:cNvSpPr>
            <a:spLocks noGrp="1"/>
          </p:cNvSpPr>
          <p:nvPr>
            <p:ph type="sldNum" sz="quarter" idx="10"/>
          </p:nvPr>
        </p:nvSpPr>
        <p:spPr/>
        <p:txBody>
          <a:bodyPr/>
          <a:lstStyle/>
          <a:p>
            <a:fld id="{FE467CB0-F5C8-9A41-9684-434EE11FBEDC}" type="slidenum">
              <a:rPr lang="en-GB" smtClean="0"/>
              <a:pPr/>
              <a:t>51</a:t>
            </a:fld>
            <a:endParaRPr lang="en-GB" dirty="0"/>
          </a:p>
        </p:txBody>
      </p:sp>
    </p:spTree>
    <p:custDataLst>
      <p:tags r:id="rId1"/>
    </p:custDataLst>
    <p:extLst>
      <p:ext uri="{BB962C8B-B14F-4D97-AF65-F5344CB8AC3E}">
        <p14:creationId xmlns:p14="http://schemas.microsoft.com/office/powerpoint/2010/main" val="143762123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nip Same Side Corner Rectangle 66"/>
          <p:cNvSpPr>
            <a:spLocks/>
          </p:cNvSpPr>
          <p:nvPr/>
        </p:nvSpPr>
        <p:spPr bwMode="auto">
          <a:xfrm>
            <a:off x="2876550" y="1757363"/>
            <a:ext cx="5378450" cy="4513262"/>
          </a:xfrm>
          <a:custGeom>
            <a:avLst/>
            <a:gdLst>
              <a:gd name="T0" fmla="*/ 5378843 w 5378843"/>
              <a:gd name="T1" fmla="*/ 2256422 h 4512843"/>
              <a:gd name="T2" fmla="*/ 2689422 w 5378843"/>
              <a:gd name="T3" fmla="*/ 4512843 h 4512843"/>
              <a:gd name="T4" fmla="*/ 0 w 5378843"/>
              <a:gd name="T5" fmla="*/ 2256422 h 4512843"/>
              <a:gd name="T6" fmla="*/ 2689422 w 5378843"/>
              <a:gd name="T7" fmla="*/ 0 h 4512843"/>
              <a:gd name="T8" fmla="*/ 0 60000 65536"/>
              <a:gd name="T9" fmla="*/ 5898240 60000 65536"/>
              <a:gd name="T10" fmla="*/ 11796480 60000 65536"/>
              <a:gd name="T11" fmla="*/ 17694720 60000 65536"/>
              <a:gd name="T12" fmla="*/ 976444 w 5378843"/>
              <a:gd name="T13" fmla="*/ 976444 h 4512843"/>
              <a:gd name="T14" fmla="*/ 4402399 w 5378843"/>
              <a:gd name="T15" fmla="*/ 4512841 h 4512843"/>
            </a:gdLst>
            <a:ahLst/>
            <a:cxnLst>
              <a:cxn ang="T8">
                <a:pos x="T0" y="T1"/>
              </a:cxn>
              <a:cxn ang="T9">
                <a:pos x="T2" y="T3"/>
              </a:cxn>
              <a:cxn ang="T10">
                <a:pos x="T4" y="T5"/>
              </a:cxn>
              <a:cxn ang="T11">
                <a:pos x="T6" y="T7"/>
              </a:cxn>
            </a:cxnLst>
            <a:rect l="T12" t="T13" r="T14" b="T15"/>
            <a:pathLst>
              <a:path w="5378843" h="4512843">
                <a:moveTo>
                  <a:pt x="1952888" y="0"/>
                </a:moveTo>
                <a:lnTo>
                  <a:pt x="3425955" y="0"/>
                </a:lnTo>
                <a:lnTo>
                  <a:pt x="5378843" y="1952888"/>
                </a:lnTo>
                <a:lnTo>
                  <a:pt x="5378843" y="4512843"/>
                </a:lnTo>
                <a:lnTo>
                  <a:pt x="0" y="4512843"/>
                </a:lnTo>
                <a:lnTo>
                  <a:pt x="0" y="1952888"/>
                </a:lnTo>
                <a:close/>
              </a:path>
            </a:pathLst>
          </a:custGeom>
          <a:gradFill rotWithShape="1">
            <a:gsLst>
              <a:gs pos="0">
                <a:srgbClr val="3F80CD">
                  <a:alpha val="50000"/>
                </a:srgbClr>
              </a:gs>
              <a:gs pos="100000">
                <a:srgbClr val="9BC1FF">
                  <a:alpha val="50000"/>
                </a:srgbClr>
              </a:gs>
            </a:gsLst>
            <a:lin ang="16200000"/>
          </a:gradFill>
          <a:ln w="9525" cap="flat" cmpd="sng">
            <a:solidFill>
              <a:srgbClr val="4A7EBB"/>
            </a:solidFill>
            <a:prstDash val="solid"/>
            <a:round/>
            <a:headEnd/>
            <a:tailEnd/>
          </a:ln>
          <a:effectLst>
            <a:outerShdw blurRad="63500" dist="23000" dir="5400000" rotWithShape="0">
              <a:srgbClr val="000000">
                <a:alpha val="34999"/>
              </a:srgbClr>
            </a:outerShdw>
          </a:effectLst>
        </p:spPr>
        <p:txBody>
          <a:bodyPr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0723" name="Title 6"/>
          <p:cNvSpPr>
            <a:spLocks noGrp="1"/>
          </p:cNvSpPr>
          <p:nvPr>
            <p:ph type="title"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a typeface="宋体" charset="0"/>
                <a:cs typeface="宋体" charset="0"/>
              </a:rPr>
              <a:t>Optical Circuit Switch</a:t>
            </a:r>
          </a:p>
        </p:txBody>
      </p:sp>
      <p:sp>
        <p:nvSpPr>
          <p:cNvPr id="4" name="Date Placeholder 3"/>
          <p:cNvSpPr txBox="1">
            <a:spLocks noGrp="1"/>
          </p:cNvSpPr>
          <p:nvPr/>
        </p:nvSpPr>
        <p:spPr>
          <a:xfrm>
            <a:off x="457200" y="6356350"/>
            <a:ext cx="2133600" cy="365125"/>
          </a:xfrm>
          <a:prstGeom prst="rect">
            <a:avLst/>
          </a:prstGeom>
          <a:noFill/>
        </p:spPr>
        <p:txBody>
          <a:bodyPr anchor="ctr"/>
          <a:lstStyle/>
          <a:p>
            <a:pPr defTabSz="914400">
              <a:defRPr/>
            </a:pPr>
            <a:r>
              <a:rPr lang="en-US" sz="1200" dirty="0">
                <a:solidFill>
                  <a:srgbClr val="FFFFFF">
                    <a:tint val="75000"/>
                  </a:srgbClr>
                </a:solidFill>
                <a:latin typeface="Calibri"/>
                <a:ea typeface="ＭＳ Ｐゴシック"/>
                <a:cs typeface="Calibri"/>
              </a:rPr>
              <a:t>2010-09-02 SIGCOMM</a:t>
            </a:r>
          </a:p>
        </p:txBody>
      </p:sp>
      <p:sp>
        <p:nvSpPr>
          <p:cNvPr id="5" name="Footer Placeholder 4"/>
          <p:cNvSpPr txBox="1">
            <a:spLocks noGrp="1"/>
          </p:cNvSpPr>
          <p:nvPr/>
        </p:nvSpPr>
        <p:spPr>
          <a:xfrm>
            <a:off x="3124200" y="6356350"/>
            <a:ext cx="2895600" cy="365125"/>
          </a:xfrm>
          <a:prstGeom prst="rect">
            <a:avLst/>
          </a:prstGeom>
          <a:noFill/>
        </p:spPr>
        <p:txBody>
          <a:bodyPr anchor="ctr"/>
          <a:lstStyle/>
          <a:p>
            <a:pPr algn="ctr" defTabSz="914400">
              <a:defRPr/>
            </a:pPr>
            <a:r>
              <a:rPr lang="en-US" sz="1200" dirty="0">
                <a:solidFill>
                  <a:srgbClr val="FFFFFF">
                    <a:tint val="75000"/>
                  </a:srgbClr>
                </a:solidFill>
                <a:latin typeface="Calibri"/>
                <a:ea typeface="ＭＳ Ｐゴシック"/>
                <a:cs typeface="Calibri"/>
              </a:rPr>
              <a:t>Nathan Farrington</a:t>
            </a:r>
          </a:p>
        </p:txBody>
      </p:sp>
      <p:sp>
        <p:nvSpPr>
          <p:cNvPr id="6" name="Slide Number Placeholder 5"/>
          <p:cNvSpPr txBox="1">
            <a:spLocks noGrp="1"/>
          </p:cNvSpPr>
          <p:nvPr/>
        </p:nvSpPr>
        <p:spPr>
          <a:xfrm>
            <a:off x="6553200" y="6356350"/>
            <a:ext cx="2133600" cy="365125"/>
          </a:xfrm>
          <a:prstGeom prst="rect">
            <a:avLst/>
          </a:prstGeom>
          <a:noFill/>
        </p:spPr>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pPr>
            <a:fld id="{F15E793A-8EF5-E841-B1AA-5003B77C80ED}" type="slidenum">
              <a:rPr lang="zh-CN" altLang="en-US" sz="1200" smtClean="0">
                <a:solidFill>
                  <a:srgbClr val="898989"/>
                </a:solidFill>
                <a:latin typeface="Calibri" charset="0"/>
                <a:ea typeface="宋体" charset="0"/>
                <a:cs typeface="宋体" charset="0"/>
              </a:rPr>
              <a:pPr algn="r" defTabSz="914400" fontAlgn="base">
                <a:spcBef>
                  <a:spcPct val="0"/>
                </a:spcBef>
                <a:spcAft>
                  <a:spcPct val="0"/>
                </a:spcAft>
              </a:pPr>
              <a:t>52</a:t>
            </a:fld>
            <a:endParaRPr lang="en-US" altLang="zh-CN" sz="1200" smtClean="0">
              <a:solidFill>
                <a:srgbClr val="898989"/>
              </a:solidFill>
              <a:latin typeface="Calibri" charset="0"/>
              <a:ea typeface="宋体" charset="0"/>
              <a:cs typeface="宋体" charset="0"/>
            </a:endParaRPr>
          </a:p>
        </p:txBody>
      </p:sp>
      <p:sp>
        <p:nvSpPr>
          <p:cNvPr id="8" name="Rectangle 7"/>
          <p:cNvSpPr>
            <a:spLocks noChangeArrowheads="1"/>
          </p:cNvSpPr>
          <p:nvPr/>
        </p:nvSpPr>
        <p:spPr bwMode="auto">
          <a:xfrm rot="2629415">
            <a:off x="6251575" y="3000375"/>
            <a:ext cx="1828800" cy="92075"/>
          </a:xfrm>
          <a:prstGeom prst="rect">
            <a:avLst/>
          </a:prstGeom>
          <a:solidFill>
            <a:srgbClr val="BFBFBF"/>
          </a:solidFill>
          <a:ln w="9525">
            <a:solidFill>
              <a:srgbClr val="000000"/>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9" name="Rectangle 8"/>
          <p:cNvSpPr>
            <a:spLocks noChangeArrowheads="1"/>
          </p:cNvSpPr>
          <p:nvPr/>
        </p:nvSpPr>
        <p:spPr bwMode="auto">
          <a:xfrm>
            <a:off x="4419600" y="5549900"/>
            <a:ext cx="3175000" cy="228600"/>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10" name="Rectangle 9"/>
          <p:cNvSpPr>
            <a:spLocks noChangeArrowheads="1"/>
          </p:cNvSpPr>
          <p:nvPr/>
        </p:nvSpPr>
        <p:spPr bwMode="auto">
          <a:xfrm rot="8100000">
            <a:off x="3000375" y="3811588"/>
            <a:ext cx="623888" cy="173037"/>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11" name="Rectangle 10"/>
          <p:cNvSpPr>
            <a:spLocks noChangeArrowheads="1"/>
          </p:cNvSpPr>
          <p:nvPr/>
        </p:nvSpPr>
        <p:spPr bwMode="auto">
          <a:xfrm rot="8100000">
            <a:off x="3563938" y="3248025"/>
            <a:ext cx="623887" cy="173038"/>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12" name="Rectangle 11"/>
          <p:cNvSpPr>
            <a:spLocks noChangeArrowheads="1"/>
          </p:cNvSpPr>
          <p:nvPr/>
        </p:nvSpPr>
        <p:spPr bwMode="auto">
          <a:xfrm rot="8100000">
            <a:off x="4127500" y="2692400"/>
            <a:ext cx="623888" cy="173038"/>
          </a:xfrm>
          <a:prstGeom prst="rect">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13" name="Right Arrow 12"/>
          <p:cNvSpPr>
            <a:spLocks noChangeArrowheads="1"/>
          </p:cNvSpPr>
          <p:nvPr/>
        </p:nvSpPr>
        <p:spPr bwMode="auto">
          <a:xfrm rot="2700000">
            <a:off x="3191669" y="4553744"/>
            <a:ext cx="1970088" cy="228600"/>
          </a:xfrm>
          <a:prstGeom prst="rightArrow">
            <a:avLst>
              <a:gd name="adj1" fmla="val 50000"/>
              <a:gd name="adj2" fmla="val 50033"/>
            </a:avLst>
          </a:prstGeom>
          <a:gradFill rotWithShape="1">
            <a:gsLst>
              <a:gs pos="0">
                <a:srgbClr val="FF0000"/>
              </a:gs>
              <a:gs pos="13000">
                <a:srgbClr val="FF6600"/>
              </a:gs>
              <a:gs pos="25999">
                <a:srgbClr val="FFFF00"/>
              </a:gs>
              <a:gs pos="39999">
                <a:srgbClr val="CCFFCC"/>
              </a:gs>
              <a:gs pos="55000">
                <a:srgbClr val="008000"/>
              </a:gs>
              <a:gs pos="72000">
                <a:srgbClr val="3366FF"/>
              </a:gs>
              <a:gs pos="87000">
                <a:srgbClr val="0000FF"/>
              </a:gs>
              <a:gs pos="100000">
                <a:srgbClr val="000090"/>
              </a:gs>
            </a:gsLst>
            <a:lin ang="0"/>
          </a:gra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0" name="Rectangle 19"/>
          <p:cNvSpPr>
            <a:spLocks noChangeArrowheads="1"/>
          </p:cNvSpPr>
          <p:nvPr/>
        </p:nvSpPr>
        <p:spPr bwMode="auto">
          <a:xfrm>
            <a:off x="4721225" y="5472113"/>
            <a:ext cx="457200" cy="90487"/>
          </a:xfrm>
          <a:prstGeom prst="rect">
            <a:avLst/>
          </a:prstGeom>
          <a:solidFill>
            <a:srgbClr val="BFBFBF"/>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21" name="Right Arrow 20"/>
          <p:cNvSpPr>
            <a:spLocks noChangeArrowheads="1"/>
          </p:cNvSpPr>
          <p:nvPr/>
        </p:nvSpPr>
        <p:spPr bwMode="auto">
          <a:xfrm rot="-2400917">
            <a:off x="4660900" y="4243388"/>
            <a:ext cx="3074988" cy="228600"/>
          </a:xfrm>
          <a:prstGeom prst="rightArrow">
            <a:avLst>
              <a:gd name="adj1" fmla="val 50000"/>
              <a:gd name="adj2" fmla="val 50007"/>
            </a:avLst>
          </a:prstGeom>
          <a:gradFill rotWithShape="1">
            <a:gsLst>
              <a:gs pos="0">
                <a:srgbClr val="FF0000"/>
              </a:gs>
              <a:gs pos="13000">
                <a:srgbClr val="FF6600"/>
              </a:gs>
              <a:gs pos="25999">
                <a:srgbClr val="FFFF00"/>
              </a:gs>
              <a:gs pos="39999">
                <a:srgbClr val="CCFFCC"/>
              </a:gs>
              <a:gs pos="55000">
                <a:srgbClr val="008000"/>
              </a:gs>
              <a:gs pos="72000">
                <a:srgbClr val="3366FF"/>
              </a:gs>
              <a:gs pos="87000">
                <a:srgbClr val="0000FF"/>
              </a:gs>
              <a:gs pos="100000">
                <a:srgbClr val="000090"/>
              </a:gs>
            </a:gsLst>
            <a:lin ang="0"/>
          </a:gra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3" name="Right Arrow 22"/>
          <p:cNvSpPr>
            <a:spLocks noChangeArrowheads="1"/>
          </p:cNvSpPr>
          <p:nvPr/>
        </p:nvSpPr>
        <p:spPr bwMode="auto">
          <a:xfrm rot="-8100000">
            <a:off x="4053682" y="4020344"/>
            <a:ext cx="3484562" cy="228600"/>
          </a:xfrm>
          <a:prstGeom prst="rightArrow">
            <a:avLst>
              <a:gd name="adj1" fmla="val 50000"/>
              <a:gd name="adj2" fmla="val 49963"/>
            </a:avLst>
          </a:prstGeom>
          <a:gradFill rotWithShape="1">
            <a:gsLst>
              <a:gs pos="0">
                <a:srgbClr val="FF0000"/>
              </a:gs>
              <a:gs pos="13000">
                <a:srgbClr val="FF6600"/>
              </a:gs>
              <a:gs pos="25999">
                <a:srgbClr val="FFFF00"/>
              </a:gs>
              <a:gs pos="39999">
                <a:srgbClr val="CCFFCC"/>
              </a:gs>
              <a:gs pos="55000">
                <a:srgbClr val="008000"/>
              </a:gs>
              <a:gs pos="72000">
                <a:srgbClr val="3366FF"/>
              </a:gs>
              <a:gs pos="87000">
                <a:srgbClr val="0000FF"/>
              </a:gs>
              <a:gs pos="100000">
                <a:srgbClr val="000090"/>
              </a:gs>
            </a:gsLst>
            <a:lin ang="0"/>
          </a:gra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4" name="Rectangle 23"/>
          <p:cNvSpPr>
            <a:spLocks noChangeArrowheads="1"/>
          </p:cNvSpPr>
          <p:nvPr/>
        </p:nvSpPr>
        <p:spPr bwMode="auto">
          <a:xfrm>
            <a:off x="5772150" y="5472113"/>
            <a:ext cx="457200" cy="90487"/>
          </a:xfrm>
          <a:prstGeom prst="rect">
            <a:avLst/>
          </a:prstGeom>
          <a:solidFill>
            <a:srgbClr val="BFBFBF"/>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25" name="Rectangle 24"/>
          <p:cNvSpPr>
            <a:spLocks noChangeArrowheads="1"/>
          </p:cNvSpPr>
          <p:nvPr/>
        </p:nvSpPr>
        <p:spPr bwMode="auto">
          <a:xfrm>
            <a:off x="6942138" y="5484813"/>
            <a:ext cx="457200" cy="92075"/>
          </a:xfrm>
          <a:prstGeom prst="rect">
            <a:avLst/>
          </a:prstGeom>
          <a:solidFill>
            <a:srgbClr val="BFBFBF"/>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sp>
        <p:nvSpPr>
          <p:cNvPr id="30738" name="TextBox 25"/>
          <p:cNvSpPr txBox="1">
            <a:spLocks noChangeArrowheads="1"/>
          </p:cNvSpPr>
          <p:nvPr/>
        </p:nvSpPr>
        <p:spPr bwMode="auto">
          <a:xfrm>
            <a:off x="4721225" y="2192338"/>
            <a:ext cx="11064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ltLang="zh-CN" sz="2600" b="1" smtClean="0">
                <a:solidFill>
                  <a:srgbClr val="FFFFFF"/>
                </a:solidFill>
                <a:latin typeface="Calibri" charset="0"/>
                <a:ea typeface="宋体" charset="0"/>
                <a:cs typeface="宋体" charset="0"/>
              </a:rPr>
              <a:t>Lenses</a:t>
            </a:r>
          </a:p>
        </p:txBody>
      </p:sp>
      <p:sp>
        <p:nvSpPr>
          <p:cNvPr id="30739" name="TextBox 26"/>
          <p:cNvSpPr txBox="1">
            <a:spLocks noChangeArrowheads="1"/>
          </p:cNvSpPr>
          <p:nvPr/>
        </p:nvSpPr>
        <p:spPr bwMode="auto">
          <a:xfrm>
            <a:off x="7399338" y="1992313"/>
            <a:ext cx="10890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2600" b="1" smtClean="0">
                <a:solidFill>
                  <a:srgbClr val="FFFFFF"/>
                </a:solidFill>
                <a:latin typeface="Calibri" charset="0"/>
                <a:ea typeface="宋体" charset="0"/>
                <a:cs typeface="宋体" charset="0"/>
              </a:rPr>
              <a:t>Fixed</a:t>
            </a:r>
          </a:p>
          <a:p>
            <a:pPr algn="ctr" defTabSz="914400" fontAlgn="base">
              <a:spcBef>
                <a:spcPct val="0"/>
              </a:spcBef>
              <a:spcAft>
                <a:spcPct val="0"/>
              </a:spcAft>
            </a:pPr>
            <a:r>
              <a:rPr lang="en-US" altLang="zh-CN" sz="2600" b="1" smtClean="0">
                <a:solidFill>
                  <a:srgbClr val="FFFFFF"/>
                </a:solidFill>
                <a:latin typeface="Calibri" charset="0"/>
                <a:ea typeface="宋体" charset="0"/>
                <a:cs typeface="宋体" charset="0"/>
              </a:rPr>
              <a:t>Mirror</a:t>
            </a:r>
          </a:p>
        </p:txBody>
      </p:sp>
      <p:sp>
        <p:nvSpPr>
          <p:cNvPr id="30740" name="TextBox 27"/>
          <p:cNvSpPr txBox="1">
            <a:spLocks noChangeArrowheads="1"/>
          </p:cNvSpPr>
          <p:nvPr/>
        </p:nvSpPr>
        <p:spPr bwMode="auto">
          <a:xfrm>
            <a:off x="4627563" y="5778500"/>
            <a:ext cx="2736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ltLang="zh-CN" sz="2600" b="1" smtClean="0">
                <a:solidFill>
                  <a:srgbClr val="FFFFFF"/>
                </a:solidFill>
                <a:latin typeface="Calibri" charset="0"/>
                <a:ea typeface="宋体" charset="0"/>
                <a:cs typeface="宋体" charset="0"/>
              </a:rPr>
              <a:t>Mirrors on Motors</a:t>
            </a:r>
          </a:p>
        </p:txBody>
      </p:sp>
      <p:sp>
        <p:nvSpPr>
          <p:cNvPr id="29" name="Right Arrow 28"/>
          <p:cNvSpPr>
            <a:spLocks noChangeArrowheads="1"/>
          </p:cNvSpPr>
          <p:nvPr/>
        </p:nvSpPr>
        <p:spPr bwMode="auto">
          <a:xfrm rot="5746469">
            <a:off x="6384132" y="4325144"/>
            <a:ext cx="1992312" cy="228600"/>
          </a:xfrm>
          <a:prstGeom prst="rightArrow">
            <a:avLst>
              <a:gd name="adj1" fmla="val 50000"/>
              <a:gd name="adj2" fmla="val 49992"/>
            </a:avLst>
          </a:prstGeom>
          <a:gradFill rotWithShape="1">
            <a:gsLst>
              <a:gs pos="0">
                <a:srgbClr val="FF0000"/>
              </a:gs>
              <a:gs pos="13000">
                <a:srgbClr val="FF6600"/>
              </a:gs>
              <a:gs pos="25999">
                <a:srgbClr val="FFFF00"/>
              </a:gs>
              <a:gs pos="39999">
                <a:srgbClr val="CCFFCC"/>
              </a:gs>
              <a:gs pos="55000">
                <a:srgbClr val="008000"/>
              </a:gs>
              <a:gs pos="72000">
                <a:srgbClr val="3366FF"/>
              </a:gs>
              <a:gs pos="87000">
                <a:srgbClr val="0000FF"/>
              </a:gs>
              <a:gs pos="100000">
                <a:srgbClr val="000090"/>
              </a:gs>
            </a:gsLst>
            <a:lin ang="0"/>
          </a:gra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0" name="Right Arrow 29"/>
          <p:cNvSpPr>
            <a:spLocks noChangeArrowheads="1"/>
          </p:cNvSpPr>
          <p:nvPr/>
        </p:nvSpPr>
        <p:spPr bwMode="auto">
          <a:xfrm rot="-3557742">
            <a:off x="4292600" y="3892551"/>
            <a:ext cx="3076575" cy="228600"/>
          </a:xfrm>
          <a:prstGeom prst="rightArrow">
            <a:avLst>
              <a:gd name="adj1" fmla="val 50000"/>
              <a:gd name="adj2" fmla="val 50033"/>
            </a:avLst>
          </a:prstGeom>
          <a:gradFill rotWithShape="1">
            <a:gsLst>
              <a:gs pos="0">
                <a:srgbClr val="FF0000"/>
              </a:gs>
              <a:gs pos="13000">
                <a:srgbClr val="FF6600"/>
              </a:gs>
              <a:gs pos="25999">
                <a:srgbClr val="FFFF00"/>
              </a:gs>
              <a:gs pos="39999">
                <a:srgbClr val="CCFFCC"/>
              </a:gs>
              <a:gs pos="55000">
                <a:srgbClr val="008000"/>
              </a:gs>
              <a:gs pos="72000">
                <a:srgbClr val="3366FF"/>
              </a:gs>
              <a:gs pos="87000">
                <a:srgbClr val="0000FF"/>
              </a:gs>
              <a:gs pos="100000">
                <a:srgbClr val="000090"/>
              </a:gs>
            </a:gsLst>
            <a:lin ang="0"/>
          </a:gra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1" name="Right Arrow 30"/>
          <p:cNvSpPr>
            <a:spLocks noChangeArrowheads="1"/>
          </p:cNvSpPr>
          <p:nvPr/>
        </p:nvSpPr>
        <p:spPr bwMode="auto">
          <a:xfrm rot="6212916">
            <a:off x="5059363" y="3973513"/>
            <a:ext cx="2743200" cy="228600"/>
          </a:xfrm>
          <a:prstGeom prst="rightArrow">
            <a:avLst>
              <a:gd name="adj1" fmla="val 50000"/>
              <a:gd name="adj2" fmla="val 50000"/>
            </a:avLst>
          </a:prstGeom>
          <a:gradFill rotWithShape="1">
            <a:gsLst>
              <a:gs pos="0">
                <a:srgbClr val="FF0000"/>
              </a:gs>
              <a:gs pos="13000">
                <a:srgbClr val="FF6600"/>
              </a:gs>
              <a:gs pos="25999">
                <a:srgbClr val="FFFF00"/>
              </a:gs>
              <a:gs pos="39999">
                <a:srgbClr val="CCFFCC"/>
              </a:gs>
              <a:gs pos="55000">
                <a:srgbClr val="008000"/>
              </a:gs>
              <a:gs pos="72000">
                <a:srgbClr val="3366FF"/>
              </a:gs>
              <a:gs pos="87000">
                <a:srgbClr val="0000FF"/>
              </a:gs>
              <a:gs pos="100000">
                <a:srgbClr val="000090"/>
              </a:gs>
            </a:gsLst>
            <a:lin ang="0"/>
          </a:gra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2" name="Rectangle 31"/>
          <p:cNvSpPr>
            <a:spLocks noChangeArrowheads="1"/>
          </p:cNvSpPr>
          <p:nvPr/>
        </p:nvSpPr>
        <p:spPr bwMode="auto">
          <a:xfrm rot="-1520892">
            <a:off x="4718050" y="5426075"/>
            <a:ext cx="457200" cy="90488"/>
          </a:xfrm>
          <a:prstGeom prst="rect">
            <a:avLst/>
          </a:prstGeom>
          <a:solidFill>
            <a:srgbClr val="BFBFBF"/>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defTabSz="914400" fontAlgn="base">
              <a:spcBef>
                <a:spcPct val="0"/>
              </a:spcBef>
              <a:spcAft>
                <a:spcPct val="0"/>
              </a:spcAft>
            </a:pPr>
            <a:endParaRPr lang="zh-CN" altLang="en-US" smtClean="0">
              <a:solidFill>
                <a:srgbClr val="FFFFFF"/>
              </a:solidFill>
              <a:latin typeface="Calibri" charset="0"/>
              <a:ea typeface="宋体" charset="0"/>
              <a:cs typeface="宋体" charset="0"/>
            </a:endParaRPr>
          </a:p>
        </p:txBody>
      </p:sp>
      <p:cxnSp>
        <p:nvCxnSpPr>
          <p:cNvPr id="37" name="Curved Connector 36"/>
          <p:cNvCxnSpPr>
            <a:cxnSpLocks noChangeShapeType="1"/>
            <a:stCxn id="30749" idx="3"/>
            <a:endCxn id="10" idx="2"/>
          </p:cNvCxnSpPr>
          <p:nvPr/>
        </p:nvCxnSpPr>
        <p:spPr bwMode="auto">
          <a:xfrm>
            <a:off x="1757363" y="2624138"/>
            <a:ext cx="1495425" cy="1212850"/>
          </a:xfrm>
          <a:prstGeom prst="curvedConnector2">
            <a:avLst/>
          </a:prstGeom>
          <a:noFill/>
          <a:ln w="57150">
            <a:solidFill>
              <a:srgbClr val="FFFF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0" name="Curved Connector 39"/>
          <p:cNvCxnSpPr>
            <a:cxnSpLocks noChangeShapeType="1"/>
            <a:stCxn id="30750" idx="3"/>
            <a:endCxn id="11" idx="2"/>
          </p:cNvCxnSpPr>
          <p:nvPr/>
        </p:nvCxnSpPr>
        <p:spPr bwMode="auto">
          <a:xfrm>
            <a:off x="1900238" y="2190750"/>
            <a:ext cx="1916112" cy="1082675"/>
          </a:xfrm>
          <a:prstGeom prst="curvedConnector2">
            <a:avLst/>
          </a:prstGeom>
          <a:noFill/>
          <a:ln w="57150">
            <a:solidFill>
              <a:srgbClr val="FFFF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2" name="Curved Connector 41"/>
          <p:cNvCxnSpPr>
            <a:cxnSpLocks noChangeShapeType="1"/>
            <a:stCxn id="30751" idx="3"/>
            <a:endCxn id="12" idx="2"/>
          </p:cNvCxnSpPr>
          <p:nvPr/>
        </p:nvCxnSpPr>
        <p:spPr bwMode="auto">
          <a:xfrm>
            <a:off x="1900238" y="1755775"/>
            <a:ext cx="2479675" cy="962025"/>
          </a:xfrm>
          <a:prstGeom prst="curvedConnector2">
            <a:avLst/>
          </a:prstGeom>
          <a:noFill/>
          <a:ln w="57150">
            <a:solidFill>
              <a:srgbClr val="FFFF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0748" name="TextBox 48"/>
          <p:cNvSpPr txBox="1">
            <a:spLocks noChangeArrowheads="1"/>
          </p:cNvSpPr>
          <p:nvPr/>
        </p:nvSpPr>
        <p:spPr bwMode="auto">
          <a:xfrm>
            <a:off x="1008063" y="3170238"/>
            <a:ext cx="167163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2600" b="1" smtClean="0">
                <a:solidFill>
                  <a:srgbClr val="000000"/>
                </a:solidFill>
                <a:latin typeface="Calibri" charset="0"/>
                <a:ea typeface="宋体" charset="0"/>
                <a:cs typeface="宋体" charset="0"/>
              </a:rPr>
              <a:t>Glass Fiber</a:t>
            </a:r>
          </a:p>
          <a:p>
            <a:pPr algn="ctr" defTabSz="914400" fontAlgn="base">
              <a:spcBef>
                <a:spcPct val="0"/>
              </a:spcBef>
              <a:spcAft>
                <a:spcPct val="0"/>
              </a:spcAft>
            </a:pPr>
            <a:r>
              <a:rPr lang="en-US" altLang="zh-CN" sz="2600" b="1" smtClean="0">
                <a:solidFill>
                  <a:srgbClr val="000000"/>
                </a:solidFill>
                <a:latin typeface="Calibri" charset="0"/>
                <a:ea typeface="宋体" charset="0"/>
                <a:cs typeface="宋体" charset="0"/>
              </a:rPr>
              <a:t>Bundle</a:t>
            </a:r>
          </a:p>
        </p:txBody>
      </p:sp>
      <p:sp>
        <p:nvSpPr>
          <p:cNvPr id="30749" name="TextBox 57"/>
          <p:cNvSpPr txBox="1">
            <a:spLocks noChangeArrowheads="1"/>
          </p:cNvSpPr>
          <p:nvPr/>
        </p:nvSpPr>
        <p:spPr bwMode="auto">
          <a:xfrm>
            <a:off x="560388" y="2379663"/>
            <a:ext cx="1196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ltLang="zh-CN" sz="2600" smtClean="0">
                <a:solidFill>
                  <a:srgbClr val="000000"/>
                </a:solidFill>
                <a:latin typeface="Calibri" charset="0"/>
                <a:ea typeface="宋体" charset="0"/>
                <a:cs typeface="宋体" charset="0"/>
              </a:rPr>
              <a:t>Input</a:t>
            </a:r>
            <a:r>
              <a:rPr lang="en-US" altLang="zh-CN" sz="2600" smtClean="0">
                <a:solidFill>
                  <a:srgbClr val="FFFFFF"/>
                </a:solidFill>
                <a:latin typeface="Calibri" charset="0"/>
                <a:ea typeface="宋体" charset="0"/>
                <a:cs typeface="宋体" charset="0"/>
              </a:rPr>
              <a:t> 1</a:t>
            </a:r>
          </a:p>
        </p:txBody>
      </p:sp>
      <p:sp>
        <p:nvSpPr>
          <p:cNvPr id="30750" name="TextBox 59"/>
          <p:cNvSpPr txBox="1">
            <a:spLocks noChangeArrowheads="1"/>
          </p:cNvSpPr>
          <p:nvPr/>
        </p:nvSpPr>
        <p:spPr bwMode="auto">
          <a:xfrm>
            <a:off x="446088" y="1946275"/>
            <a:ext cx="145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ltLang="zh-CN" sz="2600" smtClean="0">
                <a:solidFill>
                  <a:srgbClr val="000000"/>
                </a:solidFill>
                <a:latin typeface="Calibri" charset="0"/>
                <a:ea typeface="宋体" charset="0"/>
                <a:cs typeface="宋体" charset="0"/>
              </a:rPr>
              <a:t>Output</a:t>
            </a:r>
            <a:r>
              <a:rPr lang="en-US" altLang="zh-CN" sz="2600" smtClean="0">
                <a:solidFill>
                  <a:srgbClr val="FFFFFF"/>
                </a:solidFill>
                <a:latin typeface="Calibri" charset="0"/>
                <a:ea typeface="宋体" charset="0"/>
                <a:cs typeface="宋体" charset="0"/>
              </a:rPr>
              <a:t> 2</a:t>
            </a:r>
          </a:p>
        </p:txBody>
      </p:sp>
      <p:sp>
        <p:nvSpPr>
          <p:cNvPr id="30751" name="TextBox 60"/>
          <p:cNvSpPr txBox="1">
            <a:spLocks noChangeArrowheads="1"/>
          </p:cNvSpPr>
          <p:nvPr/>
        </p:nvSpPr>
        <p:spPr bwMode="auto">
          <a:xfrm>
            <a:off x="446088" y="1511300"/>
            <a:ext cx="145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r>
              <a:rPr lang="en-US" altLang="zh-CN" sz="2600" smtClean="0">
                <a:solidFill>
                  <a:srgbClr val="000000"/>
                </a:solidFill>
                <a:latin typeface="Calibri" charset="0"/>
                <a:ea typeface="宋体" charset="0"/>
                <a:cs typeface="宋体" charset="0"/>
              </a:rPr>
              <a:t>Output</a:t>
            </a:r>
            <a:r>
              <a:rPr lang="en-US" altLang="zh-CN" sz="2600" smtClean="0">
                <a:solidFill>
                  <a:srgbClr val="FFFFFF"/>
                </a:solidFill>
                <a:latin typeface="Calibri" charset="0"/>
                <a:ea typeface="宋体" charset="0"/>
                <a:cs typeface="宋体" charset="0"/>
              </a:rPr>
              <a:t> 1</a:t>
            </a:r>
          </a:p>
        </p:txBody>
      </p:sp>
      <p:sp>
        <p:nvSpPr>
          <p:cNvPr id="22" name="Right Arrow 21"/>
          <p:cNvSpPr>
            <a:spLocks noChangeArrowheads="1"/>
          </p:cNvSpPr>
          <p:nvPr/>
        </p:nvSpPr>
        <p:spPr bwMode="auto">
          <a:xfrm rot="-8100000">
            <a:off x="3639344" y="4294982"/>
            <a:ext cx="2668587" cy="228600"/>
          </a:xfrm>
          <a:prstGeom prst="rightArrow">
            <a:avLst>
              <a:gd name="adj1" fmla="val 50000"/>
              <a:gd name="adj2" fmla="val 49991"/>
            </a:avLst>
          </a:prstGeom>
          <a:gradFill rotWithShape="1">
            <a:gsLst>
              <a:gs pos="0">
                <a:srgbClr val="FF0000"/>
              </a:gs>
              <a:gs pos="13000">
                <a:srgbClr val="FF6600"/>
              </a:gs>
              <a:gs pos="25999">
                <a:srgbClr val="FFFF00"/>
              </a:gs>
              <a:gs pos="39999">
                <a:srgbClr val="CCFFCC"/>
              </a:gs>
              <a:gs pos="55000">
                <a:srgbClr val="008000"/>
              </a:gs>
              <a:gs pos="72000">
                <a:srgbClr val="3366FF"/>
              </a:gs>
              <a:gs pos="87000">
                <a:srgbClr val="0000FF"/>
              </a:gs>
              <a:gs pos="100000">
                <a:srgbClr val="000090"/>
              </a:gs>
            </a:gsLst>
            <a:lin ang="0"/>
          </a:gra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65" name="TextBox 64"/>
          <p:cNvSpPr txBox="1">
            <a:spLocks noChangeArrowheads="1"/>
          </p:cNvSpPr>
          <p:nvPr/>
        </p:nvSpPr>
        <p:spPr bwMode="auto">
          <a:xfrm>
            <a:off x="3883025" y="4476750"/>
            <a:ext cx="2079625" cy="492125"/>
          </a:xfrm>
          <a:prstGeom prst="rect">
            <a:avLst/>
          </a:prstGeom>
          <a:gradFill rotWithShape="1">
            <a:gsLst>
              <a:gs pos="0">
                <a:srgbClr val="D1403C"/>
              </a:gs>
              <a:gs pos="100000">
                <a:srgbClr val="FF9A99"/>
              </a:gs>
            </a:gsLst>
            <a:lin ang="16200000"/>
          </a:gradFill>
          <a:ln w="9525">
            <a:solidFill>
              <a:srgbClr val="BE4B48"/>
            </a:solidFill>
            <a:miter lim="800000"/>
            <a:headEnd/>
            <a:tailEnd/>
          </a:ln>
          <a:effectLst>
            <a:outerShdw blurRad="63500" dist="23000" dir="5400000" rotWithShape="0">
              <a:srgbClr val="000000">
                <a:alpha val="34999"/>
              </a:srgbClr>
            </a:outerShdw>
          </a:effectLst>
        </p:spPr>
        <p:txBody>
          <a:bodyPr wrap="none">
            <a:spAutoFit/>
          </a:bodyPr>
          <a:lstStyle/>
          <a:p>
            <a:pPr algn="ctr" defTabSz="914400">
              <a:defRPr/>
            </a:pPr>
            <a:r>
              <a:rPr lang="en-US" sz="2600" b="1" dirty="0">
                <a:solidFill>
                  <a:srgbClr val="FFFFFF"/>
                </a:solidFill>
                <a:latin typeface="Calibri"/>
                <a:ea typeface="ＭＳ Ｐゴシック"/>
                <a:cs typeface="Calibri"/>
              </a:rPr>
              <a:t>Rotate Mirror</a:t>
            </a:r>
          </a:p>
        </p:txBody>
      </p:sp>
      <p:sp>
        <p:nvSpPr>
          <p:cNvPr id="30755" name="TextBox 48"/>
          <p:cNvSpPr txBox="1">
            <a:spLocks noChangeArrowheads="1"/>
          </p:cNvSpPr>
          <p:nvPr/>
        </p:nvSpPr>
        <p:spPr bwMode="auto">
          <a:xfrm>
            <a:off x="0" y="4495800"/>
            <a:ext cx="320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pPr>
            <a:endParaRPr lang="zh-CN" altLang="en-US" b="1" dirty="0" smtClean="0">
              <a:solidFill>
                <a:srgbClr val="000000"/>
              </a:solidFill>
              <a:latin typeface="Calibri"/>
              <a:ea typeface="宋体" charset="0"/>
              <a:cs typeface="宋体" charset="0"/>
            </a:endParaRPr>
          </a:p>
          <a:p>
            <a:pPr defTabSz="914400" fontAlgn="base">
              <a:spcBef>
                <a:spcPct val="0"/>
              </a:spcBef>
              <a:spcAft>
                <a:spcPct val="0"/>
              </a:spcAft>
              <a:buFontTx/>
              <a:buChar char="•"/>
            </a:pPr>
            <a:r>
              <a:rPr lang="en-US" altLang="zh-CN" b="1" dirty="0" smtClean="0">
                <a:solidFill>
                  <a:srgbClr val="000000"/>
                </a:solidFill>
                <a:latin typeface="Calibri"/>
                <a:ea typeface="宋体" charset="0"/>
                <a:cs typeface="宋体" charset="0"/>
              </a:rPr>
              <a:t>Does not decode packets</a:t>
            </a:r>
          </a:p>
          <a:p>
            <a:pPr defTabSz="914400" fontAlgn="base">
              <a:spcBef>
                <a:spcPct val="0"/>
              </a:spcBef>
              <a:spcAft>
                <a:spcPct val="0"/>
              </a:spcAft>
              <a:buFontTx/>
              <a:buChar char="•"/>
            </a:pPr>
            <a:r>
              <a:rPr lang="en-US" altLang="zh-CN" b="1" dirty="0" smtClean="0">
                <a:solidFill>
                  <a:srgbClr val="000000"/>
                </a:solidFill>
                <a:latin typeface="Calibri"/>
                <a:ea typeface="宋体" charset="0"/>
                <a:cs typeface="宋体" charset="0"/>
              </a:rPr>
              <a:t>Needs take time to reconfigure</a:t>
            </a:r>
          </a:p>
        </p:txBody>
      </p:sp>
      <p:sp>
        <p:nvSpPr>
          <p:cNvPr id="2" name="Slide Number Placeholder 1"/>
          <p:cNvSpPr>
            <a:spLocks noGrp="1"/>
          </p:cNvSpPr>
          <p:nvPr>
            <p:ph type="sldNum" sz="quarter" idx="10"/>
          </p:nvPr>
        </p:nvSpPr>
        <p:spPr/>
        <p:txBody>
          <a:bodyPr/>
          <a:lstStyle/>
          <a:p>
            <a:fld id="{FE467CB0-F5C8-9A41-9684-434EE11FBEDC}" type="slidenum">
              <a:rPr lang="en-GB" smtClean="0"/>
              <a:pPr/>
              <a:t>52</a:t>
            </a:fld>
            <a:endParaRPr lang="en-GB" dirty="0"/>
          </a:p>
        </p:txBody>
      </p:sp>
    </p:spTree>
    <p:extLst>
      <p:ext uri="{BB962C8B-B14F-4D97-AF65-F5344CB8AC3E}">
        <p14:creationId xmlns:p14="http://schemas.microsoft.com/office/powerpoint/2010/main" val="427571906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nodeType="afterGroup">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par>
                          <p:cTn id="37" fill="hold" nodeType="afterGroup">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65"/>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2"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par>
                          <p:cTn id="48" fill="hold" nodeType="afterGroup">
                            <p:stCondLst>
                              <p:cond delay="0"/>
                            </p:stCondLst>
                            <p:childTnLst>
                              <p:par>
                                <p:cTn id="49" presetID="22" presetClass="entr" presetSubtype="4"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nodeType="afterGroup">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childTnLst>
                          </p:cTn>
                        </p:par>
                        <p:par>
                          <p:cTn id="56" fill="hold" nodeType="afterGroup">
                            <p:stCondLst>
                              <p:cond delay="1000"/>
                            </p:stCondLst>
                            <p:childTnLst>
                              <p:par>
                                <p:cTn id="57" presetID="22" presetClass="entr" presetSubtype="4"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0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20" grpId="0" animBg="1"/>
      <p:bldP spid="21" grpId="0" animBg="1"/>
      <p:bldP spid="21" grpId="1" animBg="1"/>
      <p:bldP spid="23" grpId="0" animBg="1"/>
      <p:bldP spid="23" grpId="1" animBg="1"/>
      <p:bldP spid="29" grpId="0" animBg="1"/>
      <p:bldP spid="29" grpId="1" animBg="1"/>
      <p:bldP spid="30" grpId="0" animBg="1"/>
      <p:bldP spid="31" grpId="0" animBg="1"/>
      <p:bldP spid="32" grpId="0" animBg="1"/>
      <p:bldP spid="22" grpId="0" animBg="1"/>
      <p:bldP spid="65" grpId="0" animBg="1"/>
      <p:bldP spid="65" grpId="1" animBg="1"/>
      <p:bldP spid="3075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73" name="Group 57"/>
          <p:cNvGraphicFramePr>
            <a:graphicFrameLocks noGrp="1"/>
          </p:cNvGraphicFramePr>
          <p:nvPr/>
        </p:nvGraphicFramePr>
        <p:xfrm>
          <a:off x="533400" y="1676400"/>
          <a:ext cx="8001000" cy="4114800"/>
        </p:xfrm>
        <a:graphic>
          <a:graphicData uri="http://schemas.openxmlformats.org/drawingml/2006/table">
            <a:tbl>
              <a:tblPr/>
              <a:tblGrid>
                <a:gridCol w="1901825"/>
                <a:gridCol w="3009900"/>
                <a:gridCol w="3089275"/>
              </a:tblGrid>
              <a:tr h="717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a:ln>
                          <a:noFill/>
                        </a:ln>
                        <a:solidFill>
                          <a:srgbClr val="FFFFFF"/>
                        </a:solidFill>
                        <a:effectLst/>
                        <a:latin typeface="Times New Roman" charset="0"/>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Calibri"/>
                          <a:ea typeface="宋体" charset="0"/>
                          <a:cs typeface="宋体" charset="0"/>
                        </a:rPr>
                        <a:t>Electrical packet switching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Calibri"/>
                          <a:ea typeface="宋体" charset="0"/>
                          <a:cs typeface="宋体" charset="0"/>
                        </a:rPr>
                        <a:t>Optical circuit switching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717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Calibri"/>
                          <a:ea typeface="宋体" charset="0"/>
                          <a:cs typeface="宋体" charset="0"/>
                        </a:rPr>
                        <a:t>Switching technology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Calibri"/>
                          <a:ea typeface="宋体" charset="0"/>
                          <a:cs typeface="宋体" charset="0"/>
                        </a:rPr>
                        <a:t>Store and forward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Calibri"/>
                          <a:ea typeface="宋体" charset="0"/>
                          <a:cs typeface="宋体" charset="0"/>
                        </a:rPr>
                        <a:t>Circuit switching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r>
              <a:tr h="717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Calibri"/>
                          <a:ea typeface="宋体" charset="0"/>
                          <a:cs typeface="宋体" charset="0"/>
                        </a:rPr>
                        <a:t>Switching capacity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000000"/>
                        </a:solidFill>
                        <a:effectLst/>
                        <a:latin typeface="Calibri"/>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000000"/>
                        </a:solidFill>
                        <a:effectLst/>
                        <a:latin typeface="Calibri"/>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r>
              <a:tr h="717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Calibri"/>
                          <a:ea typeface="宋体" charset="0"/>
                          <a:cs typeface="宋体" charset="0"/>
                        </a:rPr>
                        <a:t>Switching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000000"/>
                        </a:solidFill>
                        <a:effectLst/>
                        <a:latin typeface="Calibri"/>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FF0000"/>
                        </a:solidFill>
                        <a:effectLst/>
                        <a:latin typeface="Calibri"/>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DEFF"/>
                    </a:solidFill>
                  </a:tcPr>
                </a:tc>
              </a:tr>
              <a:tr h="717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000000"/>
                          </a:solidFill>
                          <a:effectLst/>
                          <a:latin typeface="Calibri"/>
                          <a:ea typeface="宋体" charset="0"/>
                          <a:cs typeface="宋体" charset="0"/>
                        </a:rPr>
                        <a:t>Switching traffic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chemeClr val="bg2"/>
                        </a:solidFill>
                        <a:effectLst/>
                        <a:latin typeface="Calibri"/>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chemeClr val="bg2"/>
                        </a:solidFill>
                        <a:effectLst/>
                        <a:latin typeface="Calibri"/>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FFF"/>
                    </a:solidFill>
                  </a:tcPr>
                </a:tc>
              </a:tr>
            </a:tbl>
          </a:graphicData>
        </a:graphic>
      </p:graphicFrame>
      <p:sp>
        <p:nvSpPr>
          <p:cNvPr id="2" name="Title 1"/>
          <p:cNvSpPr>
            <a:spLocks noGrp="1"/>
          </p:cNvSpPr>
          <p:nvPr>
            <p:ph type="title" idx="4294967295"/>
          </p:nvPr>
        </p:nvSpPr>
        <p:spPr/>
        <p:txBody>
          <a:bodyPr/>
          <a:lstStyle/>
          <a:p>
            <a:r>
              <a:rPr lang="en-US" altLang="zh-CN" sz="3200">
                <a:effectLst>
                  <a:outerShdw blurRad="38100" dist="38100" dir="2700000" algn="tl">
                    <a:srgbClr val="DDDDDD"/>
                  </a:outerShdw>
                </a:effectLst>
                <a:ea typeface="宋体" charset="0"/>
                <a:cs typeface="宋体" charset="0"/>
              </a:rPr>
              <a:t>Optical circuit switching v.s. </a:t>
            </a:r>
            <a:br>
              <a:rPr lang="en-US" altLang="zh-CN" sz="3200">
                <a:effectLst>
                  <a:outerShdw blurRad="38100" dist="38100" dir="2700000" algn="tl">
                    <a:srgbClr val="DDDDDD"/>
                  </a:outerShdw>
                </a:effectLst>
                <a:ea typeface="宋体" charset="0"/>
                <a:cs typeface="宋体" charset="0"/>
              </a:rPr>
            </a:br>
            <a:r>
              <a:rPr lang="en-US" altLang="zh-CN" sz="3200">
                <a:effectLst>
                  <a:outerShdw blurRad="38100" dist="38100" dir="2700000" algn="tl">
                    <a:srgbClr val="DDDDDD"/>
                  </a:outerShdw>
                </a:effectLst>
                <a:ea typeface="宋体" charset="0"/>
                <a:cs typeface="宋体" charset="0"/>
              </a:rPr>
              <a:t>			Electrical packet switching</a:t>
            </a:r>
          </a:p>
        </p:txBody>
      </p:sp>
      <p:sp>
        <p:nvSpPr>
          <p:cNvPr id="34841" name="Slide Number Placeholder 3"/>
          <p:cNvSpPr txBox="1">
            <a:spLocks noGrp="1"/>
          </p:cNvSpPr>
          <p:nvPr/>
        </p:nvSpPr>
        <p:spPr bwMode="auto">
          <a:xfrm>
            <a:off x="67056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pPr>
            <a:fld id="{1E22A83D-020C-224F-A35D-18FD92EFB1F0}" type="slidenum">
              <a:rPr lang="en-GB" sz="1600" b="1" smtClean="0">
                <a:solidFill>
                  <a:srgbClr val="CC9900"/>
                </a:solidFill>
                <a:latin typeface="Calibri"/>
                <a:ea typeface="宋体" charset="0"/>
                <a:cs typeface="Calibri"/>
              </a:rPr>
              <a:pPr algn="r" defTabSz="914400" fontAlgn="base">
                <a:spcBef>
                  <a:spcPct val="0"/>
                </a:spcBef>
                <a:spcAft>
                  <a:spcPct val="0"/>
                </a:spcAft>
              </a:pPr>
              <a:t>53</a:t>
            </a:fld>
            <a:endParaRPr lang="en-GB" sz="1600" b="1" dirty="0" smtClean="0">
              <a:solidFill>
                <a:srgbClr val="CC9900"/>
              </a:solidFill>
              <a:latin typeface="Calibri"/>
              <a:ea typeface="宋体" charset="0"/>
              <a:cs typeface="Calibri"/>
            </a:endParaRPr>
          </a:p>
        </p:txBody>
      </p:sp>
      <p:grpSp>
        <p:nvGrpSpPr>
          <p:cNvPr id="23" name="Group 22"/>
          <p:cNvGrpSpPr>
            <a:grpSpLocks/>
          </p:cNvGrpSpPr>
          <p:nvPr/>
        </p:nvGrpSpPr>
        <p:grpSpPr bwMode="auto">
          <a:xfrm>
            <a:off x="2438400" y="3365500"/>
            <a:ext cx="6389688" cy="774700"/>
            <a:chOff x="2438400" y="3365863"/>
            <a:chExt cx="6389915" cy="775063"/>
          </a:xfrm>
        </p:grpSpPr>
        <p:sp>
          <p:nvSpPr>
            <p:cNvPr id="21" name="Content Placeholder 2"/>
            <p:cNvSpPr txBox="1">
              <a:spLocks/>
            </p:cNvSpPr>
            <p:nvPr/>
          </p:nvSpPr>
          <p:spPr bwMode="auto">
            <a:xfrm>
              <a:off x="2438400" y="3365863"/>
              <a:ext cx="3048108" cy="762357"/>
            </a:xfrm>
            <a:prstGeom prst="rect">
              <a:avLst/>
            </a:prstGeom>
            <a:noFill/>
            <a:ln w="9525">
              <a:noFill/>
              <a:miter lim="800000"/>
              <a:headEnd/>
              <a:tailEnd/>
            </a:ln>
          </p:spPr>
          <p:txBody>
            <a:bodyPr/>
            <a:lstStyle/>
            <a:p>
              <a:pPr algn="ctr" defTabSz="914400" eaLnBrk="0" fontAlgn="base" hangingPunct="0">
                <a:spcBef>
                  <a:spcPct val="0"/>
                </a:spcBef>
                <a:spcAft>
                  <a:spcPct val="0"/>
                </a:spcAft>
                <a:defRPr/>
              </a:pPr>
              <a:r>
                <a:rPr lang="en-US" sz="2000" dirty="0">
                  <a:solidFill>
                    <a:srgbClr val="FF0000"/>
                  </a:solidFill>
                  <a:latin typeface="Calibri"/>
                  <a:ea typeface="宋体" pitchFamily="2" charset="-122"/>
                  <a:cs typeface="Calibri"/>
                </a:rPr>
                <a:t>16x40Gbps</a:t>
              </a:r>
              <a:r>
                <a:rPr lang="en-US" sz="2000" dirty="0">
                  <a:solidFill>
                    <a:srgbClr val="000000"/>
                  </a:solidFill>
                  <a:latin typeface="Calibri"/>
                  <a:ea typeface="宋体" pitchFamily="2" charset="-122"/>
                  <a:cs typeface="Calibri"/>
                </a:rPr>
                <a:t> at high end </a:t>
              </a:r>
            </a:p>
            <a:p>
              <a:pPr algn="ctr" defTabSz="914400" eaLnBrk="0" fontAlgn="base" hangingPunct="0">
                <a:spcBef>
                  <a:spcPct val="0"/>
                </a:spcBef>
                <a:spcAft>
                  <a:spcPct val="0"/>
                </a:spcAft>
                <a:defRPr/>
              </a:pPr>
              <a:r>
                <a:rPr lang="en-US" sz="2000" dirty="0">
                  <a:solidFill>
                    <a:srgbClr val="000000"/>
                  </a:solidFill>
                  <a:latin typeface="Calibri"/>
                  <a:ea typeface="宋体" pitchFamily="2" charset="-122"/>
                  <a:cs typeface="Calibri"/>
                </a:rPr>
                <a:t>e.g. Cisco CRS-1</a:t>
              </a:r>
              <a:endParaRPr lang="en-US" sz="2000" kern="0" dirty="0">
                <a:solidFill>
                  <a:srgbClr val="000000"/>
                </a:solidFill>
                <a:latin typeface="Calibri"/>
                <a:ea typeface="ＭＳ Ｐゴシック"/>
                <a:cs typeface="Calibri"/>
              </a:endParaRPr>
            </a:p>
          </p:txBody>
        </p:sp>
        <p:sp>
          <p:nvSpPr>
            <p:cNvPr id="34844" name="Content Placeholder 2"/>
            <p:cNvSpPr txBox="1">
              <a:spLocks/>
            </p:cNvSpPr>
            <p:nvPr/>
          </p:nvSpPr>
          <p:spPr bwMode="auto">
            <a:xfrm>
              <a:off x="5170715" y="3378926"/>
              <a:ext cx="365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altLang="zh-CN" sz="2000" dirty="0" smtClean="0">
                  <a:solidFill>
                    <a:srgbClr val="FF0000"/>
                  </a:solidFill>
                  <a:latin typeface="Calibri"/>
                  <a:ea typeface="宋体" charset="0"/>
                  <a:cs typeface="Calibri"/>
                </a:rPr>
                <a:t>320x100Gbps</a:t>
              </a:r>
              <a:r>
                <a:rPr lang="en-US" altLang="zh-CN" sz="2000" dirty="0" smtClean="0">
                  <a:solidFill>
                    <a:srgbClr val="000000"/>
                  </a:solidFill>
                  <a:latin typeface="Calibri"/>
                  <a:ea typeface="宋体" charset="0"/>
                  <a:cs typeface="Calibri"/>
                </a:rPr>
                <a:t> on market,    e.g. </a:t>
              </a:r>
              <a:r>
                <a:rPr lang="en-US" altLang="zh-CN" sz="2000" dirty="0" err="1" smtClean="0">
                  <a:solidFill>
                    <a:srgbClr val="000000"/>
                  </a:solidFill>
                  <a:latin typeface="Calibri"/>
                  <a:ea typeface="宋体" charset="0"/>
                  <a:cs typeface="Calibri"/>
                </a:rPr>
                <a:t>Calient</a:t>
              </a:r>
              <a:r>
                <a:rPr lang="en-US" altLang="zh-CN" sz="2000" dirty="0" smtClean="0">
                  <a:solidFill>
                    <a:srgbClr val="000000"/>
                  </a:solidFill>
                  <a:latin typeface="Calibri"/>
                  <a:ea typeface="宋体" charset="0"/>
                  <a:cs typeface="Calibri"/>
                </a:rPr>
                <a:t> </a:t>
              </a:r>
              <a:r>
                <a:rPr lang="en-US" altLang="zh-CN" sz="2000" dirty="0" err="1" smtClean="0">
                  <a:solidFill>
                    <a:srgbClr val="000000"/>
                  </a:solidFill>
                  <a:latin typeface="Calibri"/>
                  <a:ea typeface="宋体" charset="0"/>
                  <a:cs typeface="Calibri"/>
                </a:rPr>
                <a:t>FiberConnect</a:t>
              </a:r>
              <a:r>
                <a:rPr lang="en-US" altLang="zh-CN" sz="2000" dirty="0" smtClean="0">
                  <a:solidFill>
                    <a:srgbClr val="000000"/>
                  </a:solidFill>
                  <a:latin typeface="Calibri"/>
                  <a:ea typeface="宋体" charset="0"/>
                  <a:cs typeface="Calibri"/>
                </a:rPr>
                <a:t> </a:t>
              </a:r>
            </a:p>
          </p:txBody>
        </p:sp>
      </p:grpSp>
      <p:grpSp>
        <p:nvGrpSpPr>
          <p:cNvPr id="27" name="Group 26"/>
          <p:cNvGrpSpPr>
            <a:grpSpLocks/>
          </p:cNvGrpSpPr>
          <p:nvPr/>
        </p:nvGrpSpPr>
        <p:grpSpPr bwMode="auto">
          <a:xfrm>
            <a:off x="2438400" y="4191000"/>
            <a:ext cx="6045200" cy="762000"/>
            <a:chOff x="2438400" y="4191000"/>
            <a:chExt cx="6045926" cy="762000"/>
          </a:xfrm>
        </p:grpSpPr>
        <p:sp>
          <p:nvSpPr>
            <p:cNvPr id="3" name="Content Placeholder 2"/>
            <p:cNvSpPr txBox="1">
              <a:spLocks/>
            </p:cNvSpPr>
            <p:nvPr/>
          </p:nvSpPr>
          <p:spPr bwMode="auto">
            <a:xfrm>
              <a:off x="2438400" y="4191000"/>
              <a:ext cx="3048366" cy="762000"/>
            </a:xfrm>
            <a:prstGeom prst="rect">
              <a:avLst/>
            </a:prstGeom>
            <a:noFill/>
            <a:ln w="9525">
              <a:noFill/>
              <a:miter lim="800000"/>
              <a:headEnd/>
              <a:tailEnd/>
            </a:ln>
          </p:spPr>
          <p:txBody>
            <a:bodyPr/>
            <a:lstStyle/>
            <a:p>
              <a:pPr algn="ctr" defTabSz="914400" eaLnBrk="0" fontAlgn="base" hangingPunct="0">
                <a:spcBef>
                  <a:spcPct val="0"/>
                </a:spcBef>
                <a:spcAft>
                  <a:spcPct val="0"/>
                </a:spcAft>
                <a:defRPr/>
              </a:pPr>
              <a:r>
                <a:rPr lang="en-US" sz="2000" dirty="0">
                  <a:solidFill>
                    <a:srgbClr val="FF0000"/>
                  </a:solidFill>
                  <a:latin typeface="Calibri"/>
                  <a:ea typeface="宋体" pitchFamily="2" charset="-122"/>
                  <a:cs typeface="Calibri"/>
                </a:rPr>
                <a:t>Packet</a:t>
              </a:r>
              <a:r>
                <a:rPr lang="en-US" sz="2000" dirty="0">
                  <a:solidFill>
                    <a:srgbClr val="000000"/>
                  </a:solidFill>
                  <a:latin typeface="Calibri"/>
                  <a:ea typeface="宋体" pitchFamily="2" charset="-122"/>
                  <a:cs typeface="Calibri"/>
                </a:rPr>
                <a:t> granularity</a:t>
              </a:r>
              <a:endParaRPr lang="en-US" sz="2000" kern="0" dirty="0">
                <a:solidFill>
                  <a:srgbClr val="000000"/>
                </a:solidFill>
                <a:latin typeface="Calibri"/>
                <a:ea typeface="ＭＳ Ｐゴシック"/>
                <a:cs typeface="Calibri"/>
              </a:endParaRPr>
            </a:p>
          </p:txBody>
        </p:sp>
        <p:sp>
          <p:nvSpPr>
            <p:cNvPr id="4" name="Content Placeholder 2"/>
            <p:cNvSpPr txBox="1">
              <a:spLocks/>
            </p:cNvSpPr>
            <p:nvPr/>
          </p:nvSpPr>
          <p:spPr bwMode="auto">
            <a:xfrm>
              <a:off x="5435960" y="4191000"/>
              <a:ext cx="3048366" cy="762000"/>
            </a:xfrm>
            <a:prstGeom prst="rect">
              <a:avLst/>
            </a:prstGeom>
            <a:noFill/>
            <a:ln w="9525">
              <a:noFill/>
              <a:miter lim="800000"/>
              <a:headEnd/>
              <a:tailEnd/>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altLang="zh-CN" sz="2000" dirty="0" smtClean="0">
                  <a:solidFill>
                    <a:srgbClr val="000000"/>
                  </a:solidFill>
                  <a:latin typeface="Calibri"/>
                  <a:ea typeface="宋体" charset="0"/>
                  <a:cs typeface="Calibri"/>
                </a:rPr>
                <a:t>Less than </a:t>
              </a:r>
              <a:r>
                <a:rPr lang="en-US" altLang="zh-CN" sz="2000" dirty="0" smtClean="0">
                  <a:solidFill>
                    <a:srgbClr val="FF0000"/>
                  </a:solidFill>
                  <a:latin typeface="Calibri"/>
                  <a:ea typeface="宋体" charset="0"/>
                  <a:cs typeface="Calibri"/>
                </a:rPr>
                <a:t>10ms</a:t>
              </a:r>
              <a:endParaRPr lang="en-US" altLang="zh-CN" sz="2000" dirty="0" smtClean="0">
                <a:solidFill>
                  <a:srgbClr val="000000"/>
                </a:solidFill>
                <a:latin typeface="Calibri"/>
                <a:ea typeface="宋体" charset="0"/>
                <a:cs typeface="Calibri"/>
              </a:endParaRPr>
            </a:p>
          </p:txBody>
        </p:sp>
      </p:grpSp>
      <p:grpSp>
        <p:nvGrpSpPr>
          <p:cNvPr id="5" name="Group 26"/>
          <p:cNvGrpSpPr>
            <a:grpSpLocks/>
          </p:cNvGrpSpPr>
          <p:nvPr/>
        </p:nvGrpSpPr>
        <p:grpSpPr bwMode="auto">
          <a:xfrm>
            <a:off x="2438400" y="4953000"/>
            <a:ext cx="6045200" cy="762000"/>
            <a:chOff x="2438400" y="4191000"/>
            <a:chExt cx="6045926" cy="762000"/>
          </a:xfrm>
        </p:grpSpPr>
        <p:sp>
          <p:nvSpPr>
            <p:cNvPr id="24" name="Content Placeholder 2"/>
            <p:cNvSpPr txBox="1">
              <a:spLocks/>
            </p:cNvSpPr>
            <p:nvPr/>
          </p:nvSpPr>
          <p:spPr bwMode="auto">
            <a:xfrm>
              <a:off x="2438400" y="4191000"/>
              <a:ext cx="3048366" cy="762000"/>
            </a:xfrm>
            <a:prstGeom prst="rect">
              <a:avLst/>
            </a:prstGeom>
            <a:noFill/>
            <a:ln w="9525">
              <a:noFill/>
              <a:miter lim="800000"/>
              <a:headEnd/>
              <a:tailEnd/>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altLang="zh-CN" sz="2000" dirty="0" smtClean="0">
                  <a:solidFill>
                    <a:srgbClr val="000000"/>
                  </a:solidFill>
                  <a:latin typeface="Calibri"/>
                  <a:ea typeface="宋体" charset="0"/>
                  <a:cs typeface="宋体" charset="0"/>
                </a:rPr>
                <a:t>For </a:t>
              </a:r>
              <a:r>
                <a:rPr lang="en-US" altLang="zh-CN" sz="2000" dirty="0" err="1" smtClean="0">
                  <a:solidFill>
                    <a:srgbClr val="FF0000"/>
                  </a:solidFill>
                  <a:latin typeface="Calibri"/>
                  <a:ea typeface="宋体" charset="0"/>
                  <a:cs typeface="宋体" charset="0"/>
                </a:rPr>
                <a:t>bursty</a:t>
              </a:r>
              <a:r>
                <a:rPr lang="en-US" altLang="zh-CN" sz="2000" dirty="0" smtClean="0">
                  <a:solidFill>
                    <a:srgbClr val="FF0000"/>
                  </a:solidFill>
                  <a:latin typeface="Calibri"/>
                  <a:ea typeface="宋体" charset="0"/>
                  <a:cs typeface="宋体" charset="0"/>
                </a:rPr>
                <a:t>, uniform</a:t>
              </a:r>
              <a:r>
                <a:rPr lang="en-US" altLang="zh-CN" sz="2000" dirty="0" smtClean="0">
                  <a:solidFill>
                    <a:srgbClr val="000000"/>
                  </a:solidFill>
                  <a:latin typeface="Calibri"/>
                  <a:ea typeface="宋体" charset="0"/>
                  <a:cs typeface="宋体" charset="0"/>
                </a:rPr>
                <a:t> traffic</a:t>
              </a:r>
            </a:p>
          </p:txBody>
        </p:sp>
        <p:sp>
          <p:nvSpPr>
            <p:cNvPr id="26" name="Content Placeholder 2"/>
            <p:cNvSpPr txBox="1">
              <a:spLocks/>
            </p:cNvSpPr>
            <p:nvPr/>
          </p:nvSpPr>
          <p:spPr bwMode="auto">
            <a:xfrm>
              <a:off x="5435960" y="4191000"/>
              <a:ext cx="3048366" cy="762000"/>
            </a:xfrm>
            <a:prstGeom prst="rect">
              <a:avLst/>
            </a:prstGeom>
            <a:noFill/>
            <a:ln w="9525">
              <a:noFill/>
              <a:miter lim="800000"/>
              <a:headEnd/>
              <a:tailEnd/>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altLang="zh-CN" sz="2000" dirty="0" smtClean="0">
                  <a:solidFill>
                    <a:srgbClr val="000000"/>
                  </a:solidFill>
                  <a:latin typeface="Calibri"/>
                  <a:ea typeface="宋体" charset="0"/>
                  <a:cs typeface="宋体" charset="0"/>
                </a:rPr>
                <a:t>For </a:t>
              </a:r>
              <a:r>
                <a:rPr lang="en-US" altLang="zh-CN" sz="2000" dirty="0" smtClean="0">
                  <a:solidFill>
                    <a:srgbClr val="FF0000"/>
                  </a:solidFill>
                  <a:latin typeface="Calibri"/>
                  <a:ea typeface="宋体" charset="0"/>
                  <a:cs typeface="宋体" charset="0"/>
                </a:rPr>
                <a:t>stable, pair-wise</a:t>
              </a:r>
              <a:r>
                <a:rPr lang="en-US" altLang="zh-CN" sz="2000" dirty="0" smtClean="0">
                  <a:solidFill>
                    <a:srgbClr val="000000"/>
                  </a:solidFill>
                  <a:latin typeface="Calibri"/>
                  <a:ea typeface="宋体" charset="0"/>
                  <a:cs typeface="宋体" charset="0"/>
                </a:rPr>
                <a:t> traffic</a:t>
              </a:r>
            </a:p>
          </p:txBody>
        </p:sp>
      </p:grpSp>
      <p:sp>
        <p:nvSpPr>
          <p:cNvPr id="6" name="Slide Number Placeholder 5"/>
          <p:cNvSpPr>
            <a:spLocks noGrp="1"/>
          </p:cNvSpPr>
          <p:nvPr>
            <p:ph type="sldNum" sz="quarter" idx="10"/>
          </p:nvPr>
        </p:nvSpPr>
        <p:spPr/>
        <p:txBody>
          <a:bodyPr/>
          <a:lstStyle/>
          <a:p>
            <a:fld id="{FE467CB0-F5C8-9A41-9684-434EE11FBEDC}" type="slidenum">
              <a:rPr lang="en-GB" smtClean="0"/>
              <a:pPr/>
              <a:t>53</a:t>
            </a:fld>
            <a:endParaRPr lang="en-GB" dirty="0"/>
          </a:p>
        </p:txBody>
      </p:sp>
    </p:spTree>
    <p:custDataLst>
      <p:tags r:id="rId1"/>
    </p:custDataLst>
    <p:extLst>
      <p:ext uri="{BB962C8B-B14F-4D97-AF65-F5344CB8AC3E}">
        <p14:creationId xmlns:p14="http://schemas.microsoft.com/office/powerpoint/2010/main" val="120108507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1066800" y="76200"/>
            <a:ext cx="7924800" cy="990600"/>
          </a:xfrm>
        </p:spPr>
        <p:txBody>
          <a:bodyPr/>
          <a:lstStyle/>
          <a:p>
            <a:r>
              <a:rPr lang="en-US" altLang="zh-CN" sz="3200">
                <a:effectLst>
                  <a:outerShdw blurRad="38100" dist="38100" dir="2700000" algn="tl">
                    <a:srgbClr val="DDDDDD"/>
                  </a:outerShdw>
                </a:effectLst>
                <a:ea typeface="宋体" charset="0"/>
                <a:cs typeface="宋体" charset="0"/>
              </a:rPr>
              <a:t>Hybrid packet/circuit switched </a:t>
            </a:r>
            <a:br>
              <a:rPr lang="en-US" altLang="zh-CN" sz="3200">
                <a:effectLst>
                  <a:outerShdw blurRad="38100" dist="38100" dir="2700000" algn="tl">
                    <a:srgbClr val="DDDDDD"/>
                  </a:outerShdw>
                </a:effectLst>
                <a:ea typeface="宋体" charset="0"/>
                <a:cs typeface="宋体" charset="0"/>
              </a:rPr>
            </a:br>
            <a:r>
              <a:rPr lang="en-US" altLang="zh-CN" sz="3200">
                <a:effectLst>
                  <a:outerShdw blurRad="38100" dist="38100" dir="2700000" algn="tl">
                    <a:srgbClr val="DDDDDD"/>
                  </a:outerShdw>
                </a:effectLst>
                <a:ea typeface="宋体" charset="0"/>
                <a:cs typeface="宋体" charset="0"/>
              </a:rPr>
              <a:t>network architecture</a:t>
            </a:r>
          </a:p>
        </p:txBody>
      </p:sp>
      <p:grpSp>
        <p:nvGrpSpPr>
          <p:cNvPr id="38915" name="Group 7"/>
          <p:cNvGrpSpPr>
            <a:grpSpLocks/>
          </p:cNvGrpSpPr>
          <p:nvPr/>
        </p:nvGrpSpPr>
        <p:grpSpPr bwMode="auto">
          <a:xfrm>
            <a:off x="1143000" y="1371600"/>
            <a:ext cx="4991100" cy="2465388"/>
            <a:chOff x="1296" y="816"/>
            <a:chExt cx="3144" cy="1644"/>
          </a:xfrm>
        </p:grpSpPr>
        <p:sp>
          <p:nvSpPr>
            <p:cNvPr id="38916" name="Line 8"/>
            <p:cNvSpPr>
              <a:spLocks noChangeShapeType="1"/>
            </p:cNvSpPr>
            <p:nvPr/>
          </p:nvSpPr>
          <p:spPr bwMode="auto">
            <a:xfrm flipV="1">
              <a:off x="1613" y="1532"/>
              <a:ext cx="268" cy="32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17" name="Line 9"/>
            <p:cNvSpPr>
              <a:spLocks noChangeShapeType="1"/>
            </p:cNvSpPr>
            <p:nvPr/>
          </p:nvSpPr>
          <p:spPr bwMode="auto">
            <a:xfrm flipH="1" flipV="1">
              <a:off x="2029" y="1497"/>
              <a:ext cx="129" cy="36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18" name="Line 10"/>
            <p:cNvSpPr>
              <a:spLocks noChangeShapeType="1"/>
            </p:cNvSpPr>
            <p:nvPr/>
          </p:nvSpPr>
          <p:spPr bwMode="auto">
            <a:xfrm flipV="1">
              <a:off x="2623" y="1532"/>
              <a:ext cx="187" cy="32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19" name="Line 11"/>
            <p:cNvSpPr>
              <a:spLocks noChangeShapeType="1"/>
            </p:cNvSpPr>
            <p:nvPr/>
          </p:nvSpPr>
          <p:spPr bwMode="auto">
            <a:xfrm flipH="1" flipV="1">
              <a:off x="2979" y="1548"/>
              <a:ext cx="158" cy="3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20" name="Line 12"/>
            <p:cNvSpPr>
              <a:spLocks noChangeShapeType="1"/>
            </p:cNvSpPr>
            <p:nvPr/>
          </p:nvSpPr>
          <p:spPr bwMode="auto">
            <a:xfrm flipV="1">
              <a:off x="3613" y="1548"/>
              <a:ext cx="105" cy="3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21" name="Line 13"/>
            <p:cNvSpPr>
              <a:spLocks noChangeShapeType="1"/>
            </p:cNvSpPr>
            <p:nvPr/>
          </p:nvSpPr>
          <p:spPr bwMode="auto">
            <a:xfrm flipH="1" flipV="1">
              <a:off x="3989" y="1502"/>
              <a:ext cx="264" cy="35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22" name="Line 14"/>
            <p:cNvSpPr>
              <a:spLocks noChangeShapeType="1"/>
            </p:cNvSpPr>
            <p:nvPr/>
          </p:nvSpPr>
          <p:spPr bwMode="auto">
            <a:xfrm flipV="1">
              <a:off x="2029" y="944"/>
              <a:ext cx="739" cy="4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23" name="Line 15"/>
            <p:cNvSpPr>
              <a:spLocks noChangeShapeType="1"/>
            </p:cNvSpPr>
            <p:nvPr/>
          </p:nvSpPr>
          <p:spPr bwMode="auto">
            <a:xfrm>
              <a:off x="2873" y="894"/>
              <a:ext cx="0" cy="55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24" name="Line 16"/>
            <p:cNvSpPr>
              <a:spLocks noChangeShapeType="1"/>
            </p:cNvSpPr>
            <p:nvPr/>
          </p:nvSpPr>
          <p:spPr bwMode="auto">
            <a:xfrm>
              <a:off x="2979" y="944"/>
              <a:ext cx="845" cy="5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pic>
          <p:nvPicPr>
            <p:cNvPr id="3892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 y="1365"/>
              <a:ext cx="44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8" descr="D:\research\data-center\HotNets\r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 y="2192"/>
              <a:ext cx="528"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Line 19"/>
            <p:cNvSpPr>
              <a:spLocks noChangeShapeType="1"/>
            </p:cNvSpPr>
            <p:nvPr/>
          </p:nvSpPr>
          <p:spPr bwMode="auto">
            <a:xfrm flipH="1">
              <a:off x="1358" y="1905"/>
              <a:ext cx="211"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28" name="Line 20"/>
            <p:cNvSpPr>
              <a:spLocks noChangeShapeType="1"/>
            </p:cNvSpPr>
            <p:nvPr/>
          </p:nvSpPr>
          <p:spPr bwMode="auto">
            <a:xfrm flipH="1">
              <a:off x="1410" y="1905"/>
              <a:ext cx="159"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29" name="Line 21"/>
            <p:cNvSpPr>
              <a:spLocks noChangeShapeType="1"/>
            </p:cNvSpPr>
            <p:nvPr/>
          </p:nvSpPr>
          <p:spPr bwMode="auto">
            <a:xfrm flipH="1">
              <a:off x="1463" y="1905"/>
              <a:ext cx="106"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0" name="Line 22"/>
            <p:cNvSpPr>
              <a:spLocks noChangeShapeType="1"/>
            </p:cNvSpPr>
            <p:nvPr/>
          </p:nvSpPr>
          <p:spPr bwMode="auto">
            <a:xfrm flipH="1">
              <a:off x="1498" y="1905"/>
              <a:ext cx="71"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1" name="Line 23"/>
            <p:cNvSpPr>
              <a:spLocks noChangeShapeType="1"/>
            </p:cNvSpPr>
            <p:nvPr/>
          </p:nvSpPr>
          <p:spPr bwMode="auto">
            <a:xfrm flipH="1">
              <a:off x="1534" y="1905"/>
              <a:ext cx="35"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2" name="Line 24"/>
            <p:cNvSpPr>
              <a:spLocks noChangeShapeType="1"/>
            </p:cNvSpPr>
            <p:nvPr/>
          </p:nvSpPr>
          <p:spPr bwMode="auto">
            <a:xfrm flipH="1">
              <a:off x="1569" y="1905"/>
              <a:ext cx="0"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3" name="Line 25"/>
            <p:cNvSpPr>
              <a:spLocks noChangeShapeType="1"/>
            </p:cNvSpPr>
            <p:nvPr/>
          </p:nvSpPr>
          <p:spPr bwMode="auto">
            <a:xfrm>
              <a:off x="1569" y="1855"/>
              <a:ext cx="35" cy="33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4" name="Line 26"/>
            <p:cNvSpPr>
              <a:spLocks noChangeShapeType="1"/>
            </p:cNvSpPr>
            <p:nvPr/>
          </p:nvSpPr>
          <p:spPr bwMode="auto">
            <a:xfrm>
              <a:off x="1569" y="1855"/>
              <a:ext cx="70" cy="34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5" name="Line 27"/>
            <p:cNvSpPr>
              <a:spLocks noChangeShapeType="1"/>
            </p:cNvSpPr>
            <p:nvPr/>
          </p:nvSpPr>
          <p:spPr bwMode="auto">
            <a:xfrm>
              <a:off x="1569" y="1905"/>
              <a:ext cx="114" cy="29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6" name="Line 28"/>
            <p:cNvSpPr>
              <a:spLocks noChangeShapeType="1"/>
            </p:cNvSpPr>
            <p:nvPr/>
          </p:nvSpPr>
          <p:spPr bwMode="auto">
            <a:xfrm>
              <a:off x="1569" y="1905"/>
              <a:ext cx="149"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7" name="Line 29"/>
            <p:cNvSpPr>
              <a:spLocks noChangeShapeType="1"/>
            </p:cNvSpPr>
            <p:nvPr/>
          </p:nvSpPr>
          <p:spPr bwMode="auto">
            <a:xfrm>
              <a:off x="1569" y="1905"/>
              <a:ext cx="185" cy="30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38" name="Line 30"/>
            <p:cNvSpPr>
              <a:spLocks noChangeShapeType="1"/>
            </p:cNvSpPr>
            <p:nvPr/>
          </p:nvSpPr>
          <p:spPr bwMode="auto">
            <a:xfrm>
              <a:off x="1569" y="1905"/>
              <a:ext cx="211" cy="29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pic>
          <p:nvPicPr>
            <p:cNvPr id="38939"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1"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 y="1377"/>
              <a:ext cx="4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6"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 y="1379"/>
              <a:ext cx="44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7"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 y="816"/>
              <a:ext cx="44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5072" name="Line 96"/>
          <p:cNvSpPr>
            <a:spLocks noChangeShapeType="1"/>
          </p:cNvSpPr>
          <p:nvPr/>
        </p:nvSpPr>
        <p:spPr bwMode="auto">
          <a:xfrm>
            <a:off x="1066800" y="3043238"/>
            <a:ext cx="6934200" cy="0"/>
          </a:xfrm>
          <a:prstGeom prst="line">
            <a:avLst/>
          </a:prstGeom>
          <a:noFill/>
          <a:ln w="3175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255073" name="Rectangle 97"/>
          <p:cNvSpPr>
            <a:spLocks noChangeArrowheads="1"/>
          </p:cNvSpPr>
          <p:nvPr/>
        </p:nvSpPr>
        <p:spPr bwMode="auto">
          <a:xfrm>
            <a:off x="5029200" y="3894138"/>
            <a:ext cx="35814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60000"/>
              </a:spcBef>
              <a:spcAft>
                <a:spcPct val="0"/>
              </a:spcAft>
            </a:pPr>
            <a:r>
              <a:rPr lang="en-US" altLang="zh-CN" sz="2000" dirty="0" smtClean="0">
                <a:solidFill>
                  <a:srgbClr val="000000"/>
                </a:solidFill>
                <a:latin typeface="Calibri"/>
                <a:ea typeface="宋体" charset="0"/>
                <a:cs typeface="Calibri"/>
              </a:rPr>
              <a:t>Optical circuit-switched network for </a:t>
            </a:r>
            <a:r>
              <a:rPr lang="en-US" altLang="zh-CN" sz="2000" b="1" dirty="0" smtClean="0">
                <a:solidFill>
                  <a:srgbClr val="FF0000"/>
                </a:solidFill>
                <a:latin typeface="Calibri"/>
                <a:ea typeface="宋体" charset="0"/>
                <a:cs typeface="Calibri"/>
              </a:rPr>
              <a:t>high capacity </a:t>
            </a:r>
            <a:r>
              <a:rPr lang="en-US" altLang="zh-CN" sz="2000" dirty="0" smtClean="0">
                <a:solidFill>
                  <a:srgbClr val="000000"/>
                </a:solidFill>
                <a:latin typeface="Calibri"/>
                <a:ea typeface="宋体" charset="0"/>
                <a:cs typeface="Calibri"/>
              </a:rPr>
              <a:t>transfer </a:t>
            </a:r>
          </a:p>
        </p:txBody>
      </p:sp>
      <p:sp>
        <p:nvSpPr>
          <p:cNvPr id="255074" name="Rectangle 98"/>
          <p:cNvSpPr>
            <a:spLocks noChangeArrowheads="1"/>
          </p:cNvSpPr>
          <p:nvPr/>
        </p:nvSpPr>
        <p:spPr bwMode="auto">
          <a:xfrm>
            <a:off x="5029200" y="1531938"/>
            <a:ext cx="39624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fontAlgn="base">
              <a:spcBef>
                <a:spcPct val="60000"/>
              </a:spcBef>
              <a:spcAft>
                <a:spcPct val="0"/>
              </a:spcAft>
            </a:pPr>
            <a:r>
              <a:rPr lang="en-US" altLang="zh-CN" sz="2000" dirty="0" smtClean="0">
                <a:solidFill>
                  <a:srgbClr val="000000"/>
                </a:solidFill>
                <a:latin typeface="Calibri"/>
                <a:ea typeface="宋体" charset="0"/>
                <a:cs typeface="Calibri"/>
              </a:rPr>
              <a:t>Electrical packet-switched network for </a:t>
            </a:r>
            <a:r>
              <a:rPr lang="en-US" altLang="zh-CN" sz="2000" b="1" dirty="0" smtClean="0">
                <a:solidFill>
                  <a:srgbClr val="FF0000"/>
                </a:solidFill>
                <a:latin typeface="Calibri"/>
                <a:ea typeface="宋体" charset="0"/>
                <a:cs typeface="Calibri"/>
              </a:rPr>
              <a:t>low latency </a:t>
            </a:r>
            <a:r>
              <a:rPr lang="en-US" altLang="zh-CN" sz="2000" dirty="0" smtClean="0">
                <a:solidFill>
                  <a:srgbClr val="000000"/>
                </a:solidFill>
                <a:latin typeface="Calibri"/>
                <a:ea typeface="宋体" charset="0"/>
                <a:cs typeface="Calibri"/>
              </a:rPr>
              <a:t>delivery</a:t>
            </a:r>
          </a:p>
        </p:txBody>
      </p:sp>
      <p:grpSp>
        <p:nvGrpSpPr>
          <p:cNvPr id="3" name="Group 261"/>
          <p:cNvGrpSpPr>
            <a:grpSpLocks/>
          </p:cNvGrpSpPr>
          <p:nvPr/>
        </p:nvGrpSpPr>
        <p:grpSpPr bwMode="auto">
          <a:xfrm>
            <a:off x="457200" y="5181600"/>
            <a:ext cx="8355013" cy="1219200"/>
            <a:chOff x="768" y="1104"/>
            <a:chExt cx="1962" cy="974"/>
          </a:xfrm>
        </p:grpSpPr>
        <p:sp>
          <p:nvSpPr>
            <p:cNvPr id="83" name="AutoShape 262"/>
            <p:cNvSpPr>
              <a:spLocks noChangeArrowheads="1"/>
            </p:cNvSpPr>
            <p:nvPr/>
          </p:nvSpPr>
          <p:spPr bwMode="auto">
            <a:xfrm>
              <a:off x="768" y="1104"/>
              <a:ext cx="1932" cy="974"/>
            </a:xfrm>
            <a:prstGeom prst="flowChartAlternateProcess">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zh-CN" altLang="en-US" sz="2400" b="1" dirty="0" smtClean="0">
                <a:solidFill>
                  <a:srgbClr val="FFFFFF"/>
                </a:solidFill>
                <a:latin typeface="Calibri"/>
                <a:ea typeface="宋体" charset="0"/>
                <a:cs typeface="Calibri"/>
              </a:endParaRPr>
            </a:p>
          </p:txBody>
        </p:sp>
        <p:sp>
          <p:nvSpPr>
            <p:cNvPr id="38955" name="Rectangle 263"/>
            <p:cNvSpPr>
              <a:spLocks noChangeArrowheads="1"/>
            </p:cNvSpPr>
            <p:nvPr/>
          </p:nvSpPr>
          <p:spPr bwMode="auto">
            <a:xfrm>
              <a:off x="768" y="1151"/>
              <a:ext cx="1962" cy="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075" indent="-346075" defTabSz="914400" eaLnBrk="0" fontAlgn="base" hangingPunct="0">
                <a:lnSpc>
                  <a:spcPct val="85000"/>
                </a:lnSpc>
                <a:spcBef>
                  <a:spcPct val="20000"/>
                </a:spcBef>
                <a:spcAft>
                  <a:spcPct val="0"/>
                </a:spcAft>
                <a:buClr>
                  <a:srgbClr val="000000"/>
                </a:buClr>
                <a:buFont typeface="Wingdings" charset="0"/>
                <a:buChar char="l"/>
              </a:pPr>
              <a:r>
                <a:rPr lang="en-US" altLang="zh-CN" sz="2400" dirty="0" smtClean="0">
                  <a:solidFill>
                    <a:srgbClr val="FFFFFF"/>
                  </a:solidFill>
                  <a:latin typeface="Calibri"/>
                  <a:ea typeface="宋体" charset="0"/>
                  <a:cs typeface="Calibri"/>
                </a:rPr>
                <a:t>Optical paths are provisioned rack-to-rack</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A simple and cost-effective choice  </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Aggregate traffic on per-rack basis to better utilize optical circuits</a:t>
              </a:r>
            </a:p>
          </p:txBody>
        </p:sp>
      </p:grpSp>
      <p:grpSp>
        <p:nvGrpSpPr>
          <p:cNvPr id="4" name="Group 76"/>
          <p:cNvGrpSpPr>
            <a:grpSpLocks/>
          </p:cNvGrpSpPr>
          <p:nvPr/>
        </p:nvGrpSpPr>
        <p:grpSpPr bwMode="auto">
          <a:xfrm>
            <a:off x="1549400" y="3055938"/>
            <a:ext cx="4165600" cy="1592262"/>
            <a:chOff x="1778000" y="3055938"/>
            <a:chExt cx="4165600" cy="1592262"/>
          </a:xfrm>
        </p:grpSpPr>
        <p:grpSp>
          <p:nvGrpSpPr>
            <p:cNvPr id="38957" name="Group 99"/>
            <p:cNvGrpSpPr>
              <a:grpSpLocks/>
            </p:cNvGrpSpPr>
            <p:nvPr/>
          </p:nvGrpSpPr>
          <p:grpSpPr bwMode="auto">
            <a:xfrm>
              <a:off x="1778000" y="3055938"/>
              <a:ext cx="4165600" cy="1592262"/>
              <a:chOff x="976" y="1968"/>
              <a:chExt cx="2624" cy="1099"/>
            </a:xfrm>
          </p:grpSpPr>
          <p:grpSp>
            <p:nvGrpSpPr>
              <p:cNvPr id="38958" name="Group 47"/>
              <p:cNvGrpSpPr>
                <a:grpSpLocks/>
              </p:cNvGrpSpPr>
              <p:nvPr/>
            </p:nvGrpSpPr>
            <p:grpSpPr bwMode="auto">
              <a:xfrm>
                <a:off x="976" y="1968"/>
                <a:ext cx="2624" cy="1008"/>
                <a:chOff x="1552" y="1968"/>
                <a:chExt cx="2624" cy="1008"/>
              </a:xfrm>
            </p:grpSpPr>
            <p:grpSp>
              <p:nvGrpSpPr>
                <p:cNvPr id="38959" name="Group 48"/>
                <p:cNvGrpSpPr>
                  <a:grpSpLocks/>
                </p:cNvGrpSpPr>
                <p:nvPr/>
              </p:nvGrpSpPr>
              <p:grpSpPr bwMode="auto">
                <a:xfrm>
                  <a:off x="2568" y="1976"/>
                  <a:ext cx="88" cy="712"/>
                  <a:chOff x="2568" y="1976"/>
                  <a:chExt cx="88" cy="712"/>
                </a:xfrm>
              </p:grpSpPr>
              <p:sp>
                <p:nvSpPr>
                  <p:cNvPr id="38960" name="Line 49"/>
                  <p:cNvSpPr>
                    <a:spLocks noChangeShapeType="1"/>
                  </p:cNvSpPr>
                  <p:nvPr/>
                </p:nvSpPr>
                <p:spPr bwMode="auto">
                  <a:xfrm>
                    <a:off x="2568" y="2112"/>
                    <a:ext cx="48" cy="57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61" name="Line 50"/>
                  <p:cNvSpPr>
                    <a:spLocks noChangeShapeType="1"/>
                  </p:cNvSpPr>
                  <p:nvPr/>
                </p:nvSpPr>
                <p:spPr bwMode="auto">
                  <a:xfrm flipH="1">
                    <a:off x="2568" y="1976"/>
                    <a:ext cx="0" cy="19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62" name="Line 51"/>
                  <p:cNvSpPr>
                    <a:spLocks noChangeShapeType="1"/>
                  </p:cNvSpPr>
                  <p:nvPr/>
                </p:nvSpPr>
                <p:spPr bwMode="auto">
                  <a:xfrm flipH="1">
                    <a:off x="2592" y="2688"/>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38963" name="Group 52"/>
                <p:cNvGrpSpPr>
                  <a:grpSpLocks/>
                </p:cNvGrpSpPr>
                <p:nvPr/>
              </p:nvGrpSpPr>
              <p:grpSpPr bwMode="auto">
                <a:xfrm>
                  <a:off x="3069" y="1968"/>
                  <a:ext cx="99" cy="720"/>
                  <a:chOff x="3069" y="1968"/>
                  <a:chExt cx="99" cy="720"/>
                </a:xfrm>
              </p:grpSpPr>
              <p:sp>
                <p:nvSpPr>
                  <p:cNvPr id="38964" name="Line 53"/>
                  <p:cNvSpPr>
                    <a:spLocks noChangeShapeType="1"/>
                  </p:cNvSpPr>
                  <p:nvPr/>
                </p:nvSpPr>
                <p:spPr bwMode="auto">
                  <a:xfrm flipH="1">
                    <a:off x="3120" y="2112"/>
                    <a:ext cx="48" cy="57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65" name="Line 54"/>
                  <p:cNvSpPr>
                    <a:spLocks noChangeShapeType="1"/>
                  </p:cNvSpPr>
                  <p:nvPr/>
                </p:nvSpPr>
                <p:spPr bwMode="auto">
                  <a:xfrm flipH="1">
                    <a:off x="3168" y="1968"/>
                    <a:ext cx="0" cy="19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66" name="Line 55"/>
                  <p:cNvSpPr>
                    <a:spLocks noChangeShapeType="1"/>
                  </p:cNvSpPr>
                  <p:nvPr/>
                </p:nvSpPr>
                <p:spPr bwMode="auto">
                  <a:xfrm flipH="1">
                    <a:off x="3069" y="2669"/>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38967" name="Group 56"/>
                <p:cNvGrpSpPr>
                  <a:grpSpLocks/>
                </p:cNvGrpSpPr>
                <p:nvPr/>
              </p:nvGrpSpPr>
              <p:grpSpPr bwMode="auto">
                <a:xfrm>
                  <a:off x="3072" y="1976"/>
                  <a:ext cx="576" cy="840"/>
                  <a:chOff x="3072" y="1976"/>
                  <a:chExt cx="576" cy="840"/>
                </a:xfrm>
              </p:grpSpPr>
              <p:sp>
                <p:nvSpPr>
                  <p:cNvPr id="38968" name="Line 57"/>
                  <p:cNvSpPr>
                    <a:spLocks noChangeShapeType="1"/>
                  </p:cNvSpPr>
                  <p:nvPr/>
                </p:nvSpPr>
                <p:spPr bwMode="auto">
                  <a:xfrm flipH="1">
                    <a:off x="3120" y="2048"/>
                    <a:ext cx="528" cy="768"/>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69" name="Line 58"/>
                  <p:cNvSpPr>
                    <a:spLocks noChangeShapeType="1"/>
                  </p:cNvSpPr>
                  <p:nvPr/>
                </p:nvSpPr>
                <p:spPr bwMode="auto">
                  <a:xfrm flipH="1">
                    <a:off x="3072" y="2809"/>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70" name="Line 59"/>
                  <p:cNvSpPr>
                    <a:spLocks noChangeShapeType="1"/>
                  </p:cNvSpPr>
                  <p:nvPr/>
                </p:nvSpPr>
                <p:spPr bwMode="auto">
                  <a:xfrm flipH="1">
                    <a:off x="3643" y="1976"/>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38971" name="Group 60"/>
                <p:cNvGrpSpPr>
                  <a:grpSpLocks/>
                </p:cNvGrpSpPr>
                <p:nvPr/>
              </p:nvGrpSpPr>
              <p:grpSpPr bwMode="auto">
                <a:xfrm>
                  <a:off x="2992" y="1984"/>
                  <a:ext cx="1184" cy="992"/>
                  <a:chOff x="2992" y="1984"/>
                  <a:chExt cx="1184" cy="992"/>
                </a:xfrm>
              </p:grpSpPr>
              <p:sp>
                <p:nvSpPr>
                  <p:cNvPr id="38972" name="Line 61"/>
                  <p:cNvSpPr>
                    <a:spLocks noChangeShapeType="1"/>
                  </p:cNvSpPr>
                  <p:nvPr/>
                </p:nvSpPr>
                <p:spPr bwMode="auto">
                  <a:xfrm flipH="1">
                    <a:off x="3168" y="2064"/>
                    <a:ext cx="1008" cy="91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73" name="Line 62"/>
                  <p:cNvSpPr>
                    <a:spLocks noChangeShapeType="1"/>
                  </p:cNvSpPr>
                  <p:nvPr/>
                </p:nvSpPr>
                <p:spPr bwMode="auto">
                  <a:xfrm flipH="1">
                    <a:off x="2992" y="2976"/>
                    <a:ext cx="192"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74" name="Line 63"/>
                  <p:cNvSpPr>
                    <a:spLocks noChangeShapeType="1"/>
                  </p:cNvSpPr>
                  <p:nvPr/>
                </p:nvSpPr>
                <p:spPr bwMode="auto">
                  <a:xfrm flipH="1">
                    <a:off x="4176" y="1984"/>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38975" name="Group 64"/>
                <p:cNvGrpSpPr>
                  <a:grpSpLocks/>
                </p:cNvGrpSpPr>
                <p:nvPr/>
              </p:nvGrpSpPr>
              <p:grpSpPr bwMode="auto">
                <a:xfrm>
                  <a:off x="2064" y="1984"/>
                  <a:ext cx="528" cy="848"/>
                  <a:chOff x="2064" y="1984"/>
                  <a:chExt cx="528" cy="848"/>
                </a:xfrm>
              </p:grpSpPr>
              <p:sp>
                <p:nvSpPr>
                  <p:cNvPr id="38976" name="Line 65"/>
                  <p:cNvSpPr>
                    <a:spLocks noChangeShapeType="1"/>
                  </p:cNvSpPr>
                  <p:nvPr/>
                </p:nvSpPr>
                <p:spPr bwMode="auto">
                  <a:xfrm>
                    <a:off x="2064" y="2064"/>
                    <a:ext cx="528" cy="768"/>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77" name="Line 66"/>
                  <p:cNvSpPr>
                    <a:spLocks noChangeShapeType="1"/>
                  </p:cNvSpPr>
                  <p:nvPr/>
                </p:nvSpPr>
                <p:spPr bwMode="auto">
                  <a:xfrm flipH="1">
                    <a:off x="2067" y="1984"/>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38978" name="Group 68"/>
                <p:cNvGrpSpPr>
                  <a:grpSpLocks/>
                </p:cNvGrpSpPr>
                <p:nvPr/>
              </p:nvGrpSpPr>
              <p:grpSpPr bwMode="auto">
                <a:xfrm>
                  <a:off x="1552" y="1970"/>
                  <a:ext cx="1115" cy="1006"/>
                  <a:chOff x="1552" y="1970"/>
                  <a:chExt cx="1115" cy="1006"/>
                </a:xfrm>
              </p:grpSpPr>
              <p:sp>
                <p:nvSpPr>
                  <p:cNvPr id="38979" name="Line 69"/>
                  <p:cNvSpPr>
                    <a:spLocks noChangeShapeType="1"/>
                  </p:cNvSpPr>
                  <p:nvPr/>
                </p:nvSpPr>
                <p:spPr bwMode="auto">
                  <a:xfrm>
                    <a:off x="1552" y="2040"/>
                    <a:ext cx="992" cy="93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80" name="Line 70"/>
                  <p:cNvSpPr>
                    <a:spLocks noChangeShapeType="1"/>
                  </p:cNvSpPr>
                  <p:nvPr/>
                </p:nvSpPr>
                <p:spPr bwMode="auto">
                  <a:xfrm flipH="1">
                    <a:off x="2531" y="2975"/>
                    <a:ext cx="136"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81" name="Line 71"/>
                  <p:cNvSpPr>
                    <a:spLocks noChangeShapeType="1"/>
                  </p:cNvSpPr>
                  <p:nvPr/>
                </p:nvSpPr>
                <p:spPr bwMode="auto">
                  <a:xfrm flipH="1">
                    <a:off x="1563" y="1970"/>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grpSp>
            <p:nvGrpSpPr>
              <p:cNvPr id="38982" name="Group 72"/>
              <p:cNvGrpSpPr>
                <a:grpSpLocks/>
              </p:cNvGrpSpPr>
              <p:nvPr/>
            </p:nvGrpSpPr>
            <p:grpSpPr bwMode="auto">
              <a:xfrm>
                <a:off x="2064" y="2544"/>
                <a:ext cx="432" cy="523"/>
                <a:chOff x="288" y="1440"/>
                <a:chExt cx="432" cy="523"/>
              </a:xfrm>
            </p:grpSpPr>
            <p:sp>
              <p:nvSpPr>
                <p:cNvPr id="38983" name="Freeform 73"/>
                <p:cNvSpPr>
                  <a:spLocks/>
                </p:cNvSpPr>
                <p:nvPr/>
              </p:nvSpPr>
              <p:spPr bwMode="auto">
                <a:xfrm>
                  <a:off x="288" y="1440"/>
                  <a:ext cx="432" cy="58"/>
                </a:xfrm>
                <a:custGeom>
                  <a:avLst/>
                  <a:gdLst>
                    <a:gd name="T0" fmla="*/ 0 w 648"/>
                    <a:gd name="T1" fmla="*/ 2 h 71"/>
                    <a:gd name="T2" fmla="*/ 1 w 648"/>
                    <a:gd name="T3" fmla="*/ 0 h 71"/>
                    <a:gd name="T4" fmla="*/ 1 w 648"/>
                    <a:gd name="T5" fmla="*/ 0 h 71"/>
                    <a:gd name="T6" fmla="*/ 1 w 648"/>
                    <a:gd name="T7" fmla="*/ 2 h 71"/>
                    <a:gd name="T8" fmla="*/ 0 w 648"/>
                    <a:gd name="T9" fmla="*/ 2 h 71"/>
                    <a:gd name="T10" fmla="*/ 0 60000 65536"/>
                    <a:gd name="T11" fmla="*/ 0 60000 65536"/>
                    <a:gd name="T12" fmla="*/ 0 60000 65536"/>
                    <a:gd name="T13" fmla="*/ 0 60000 65536"/>
                    <a:gd name="T14" fmla="*/ 0 60000 65536"/>
                    <a:gd name="T15" fmla="*/ 0 w 648"/>
                    <a:gd name="T16" fmla="*/ 0 h 71"/>
                    <a:gd name="T17" fmla="*/ 648 w 648"/>
                    <a:gd name="T18" fmla="*/ 71 h 71"/>
                  </a:gdLst>
                  <a:ahLst/>
                  <a:cxnLst>
                    <a:cxn ang="T10">
                      <a:pos x="T0" y="T1"/>
                    </a:cxn>
                    <a:cxn ang="T11">
                      <a:pos x="T2" y="T3"/>
                    </a:cxn>
                    <a:cxn ang="T12">
                      <a:pos x="T4" y="T5"/>
                    </a:cxn>
                    <a:cxn ang="T13">
                      <a:pos x="T6" y="T7"/>
                    </a:cxn>
                    <a:cxn ang="T14">
                      <a:pos x="T8" y="T9"/>
                    </a:cxn>
                  </a:cxnLst>
                  <a:rect l="T15" t="T16" r="T17" b="T18"/>
                  <a:pathLst>
                    <a:path w="648" h="71">
                      <a:moveTo>
                        <a:pt x="0" y="71"/>
                      </a:moveTo>
                      <a:lnTo>
                        <a:pt x="73" y="0"/>
                      </a:lnTo>
                      <a:lnTo>
                        <a:pt x="648" y="0"/>
                      </a:lnTo>
                      <a:lnTo>
                        <a:pt x="577" y="71"/>
                      </a:lnTo>
                      <a:lnTo>
                        <a:pt x="0" y="71"/>
                      </a:lnTo>
                      <a:close/>
                    </a:path>
                  </a:pathLst>
                </a:cu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84" name="Freeform 74"/>
                <p:cNvSpPr>
                  <a:spLocks/>
                </p:cNvSpPr>
                <p:nvPr/>
              </p:nvSpPr>
              <p:spPr bwMode="auto">
                <a:xfrm>
                  <a:off x="288" y="1440"/>
                  <a:ext cx="432" cy="58"/>
                </a:xfrm>
                <a:custGeom>
                  <a:avLst/>
                  <a:gdLst>
                    <a:gd name="T0" fmla="*/ 0 w 648"/>
                    <a:gd name="T1" fmla="*/ 2 h 71"/>
                    <a:gd name="T2" fmla="*/ 1 w 648"/>
                    <a:gd name="T3" fmla="*/ 0 h 71"/>
                    <a:gd name="T4" fmla="*/ 1 w 648"/>
                    <a:gd name="T5" fmla="*/ 0 h 71"/>
                    <a:gd name="T6" fmla="*/ 1 w 648"/>
                    <a:gd name="T7" fmla="*/ 2 h 71"/>
                    <a:gd name="T8" fmla="*/ 0 w 648"/>
                    <a:gd name="T9" fmla="*/ 2 h 71"/>
                    <a:gd name="T10" fmla="*/ 0 60000 65536"/>
                    <a:gd name="T11" fmla="*/ 0 60000 65536"/>
                    <a:gd name="T12" fmla="*/ 0 60000 65536"/>
                    <a:gd name="T13" fmla="*/ 0 60000 65536"/>
                    <a:gd name="T14" fmla="*/ 0 60000 65536"/>
                    <a:gd name="T15" fmla="*/ 0 w 648"/>
                    <a:gd name="T16" fmla="*/ 0 h 71"/>
                    <a:gd name="T17" fmla="*/ 648 w 648"/>
                    <a:gd name="T18" fmla="*/ 71 h 71"/>
                  </a:gdLst>
                  <a:ahLst/>
                  <a:cxnLst>
                    <a:cxn ang="T10">
                      <a:pos x="T0" y="T1"/>
                    </a:cxn>
                    <a:cxn ang="T11">
                      <a:pos x="T2" y="T3"/>
                    </a:cxn>
                    <a:cxn ang="T12">
                      <a:pos x="T4" y="T5"/>
                    </a:cxn>
                    <a:cxn ang="T13">
                      <a:pos x="T6" y="T7"/>
                    </a:cxn>
                    <a:cxn ang="T14">
                      <a:pos x="T8" y="T9"/>
                    </a:cxn>
                  </a:cxnLst>
                  <a:rect l="T15" t="T16" r="T17" b="T18"/>
                  <a:pathLst>
                    <a:path w="648" h="71">
                      <a:moveTo>
                        <a:pt x="0" y="71"/>
                      </a:moveTo>
                      <a:lnTo>
                        <a:pt x="73" y="0"/>
                      </a:lnTo>
                      <a:lnTo>
                        <a:pt x="648" y="0"/>
                      </a:lnTo>
                      <a:lnTo>
                        <a:pt x="577" y="71"/>
                      </a:lnTo>
                      <a:lnTo>
                        <a:pt x="0" y="71"/>
                      </a:lnTo>
                      <a:close/>
                    </a:path>
                  </a:pathLst>
                </a:cu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85" name="Rectangle 75"/>
                <p:cNvSpPr>
                  <a:spLocks noChangeArrowheads="1"/>
                </p:cNvSpPr>
                <p:nvPr/>
              </p:nvSpPr>
              <p:spPr bwMode="auto">
                <a:xfrm>
                  <a:off x="289" y="1498"/>
                  <a:ext cx="384" cy="465"/>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38986" name="Freeform 76"/>
                <p:cNvSpPr>
                  <a:spLocks/>
                </p:cNvSpPr>
                <p:nvPr/>
              </p:nvSpPr>
              <p:spPr bwMode="auto">
                <a:xfrm>
                  <a:off x="673" y="1440"/>
                  <a:ext cx="47" cy="523"/>
                </a:xfrm>
                <a:custGeom>
                  <a:avLst/>
                  <a:gdLst>
                    <a:gd name="T0" fmla="*/ 0 w 71"/>
                    <a:gd name="T1" fmla="*/ 2 h 640"/>
                    <a:gd name="T2" fmla="*/ 1 w 71"/>
                    <a:gd name="T3" fmla="*/ 0 h 640"/>
                    <a:gd name="T4" fmla="*/ 1 w 71"/>
                    <a:gd name="T5" fmla="*/ 2 h 640"/>
                    <a:gd name="T6" fmla="*/ 0 w 71"/>
                    <a:gd name="T7" fmla="*/ 2 h 640"/>
                    <a:gd name="T8" fmla="*/ 0 w 71"/>
                    <a:gd name="T9" fmla="*/ 2 h 640"/>
                    <a:gd name="T10" fmla="*/ 0 60000 65536"/>
                    <a:gd name="T11" fmla="*/ 0 60000 65536"/>
                    <a:gd name="T12" fmla="*/ 0 60000 65536"/>
                    <a:gd name="T13" fmla="*/ 0 60000 65536"/>
                    <a:gd name="T14" fmla="*/ 0 60000 65536"/>
                    <a:gd name="T15" fmla="*/ 0 w 71"/>
                    <a:gd name="T16" fmla="*/ 0 h 640"/>
                    <a:gd name="T17" fmla="*/ 71 w 71"/>
                    <a:gd name="T18" fmla="*/ 640 h 640"/>
                  </a:gdLst>
                  <a:ahLst/>
                  <a:cxnLst>
                    <a:cxn ang="T10">
                      <a:pos x="T0" y="T1"/>
                    </a:cxn>
                    <a:cxn ang="T11">
                      <a:pos x="T2" y="T3"/>
                    </a:cxn>
                    <a:cxn ang="T12">
                      <a:pos x="T4" y="T5"/>
                    </a:cxn>
                    <a:cxn ang="T13">
                      <a:pos x="T6" y="T7"/>
                    </a:cxn>
                    <a:cxn ang="T14">
                      <a:pos x="T8" y="T9"/>
                    </a:cxn>
                  </a:cxnLst>
                  <a:rect l="T15" t="T16" r="T17" b="T18"/>
                  <a:pathLst>
                    <a:path w="71" h="640">
                      <a:moveTo>
                        <a:pt x="0" y="71"/>
                      </a:moveTo>
                      <a:lnTo>
                        <a:pt x="71" y="0"/>
                      </a:lnTo>
                      <a:lnTo>
                        <a:pt x="71" y="567"/>
                      </a:lnTo>
                      <a:lnTo>
                        <a:pt x="0" y="640"/>
                      </a:lnTo>
                      <a:lnTo>
                        <a:pt x="0" y="71"/>
                      </a:lnTo>
                      <a:close/>
                    </a:path>
                  </a:pathLst>
                </a:custGeom>
                <a:solidFill>
                  <a:srgbClr val="003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87" name="Freeform 77"/>
                <p:cNvSpPr>
                  <a:spLocks/>
                </p:cNvSpPr>
                <p:nvPr/>
              </p:nvSpPr>
              <p:spPr bwMode="auto">
                <a:xfrm>
                  <a:off x="673" y="1440"/>
                  <a:ext cx="47" cy="523"/>
                </a:xfrm>
                <a:custGeom>
                  <a:avLst/>
                  <a:gdLst>
                    <a:gd name="T0" fmla="*/ 0 w 71"/>
                    <a:gd name="T1" fmla="*/ 2 h 640"/>
                    <a:gd name="T2" fmla="*/ 1 w 71"/>
                    <a:gd name="T3" fmla="*/ 0 h 640"/>
                    <a:gd name="T4" fmla="*/ 1 w 71"/>
                    <a:gd name="T5" fmla="*/ 2 h 640"/>
                    <a:gd name="T6" fmla="*/ 0 w 71"/>
                    <a:gd name="T7" fmla="*/ 2 h 640"/>
                    <a:gd name="T8" fmla="*/ 0 w 71"/>
                    <a:gd name="T9" fmla="*/ 2 h 640"/>
                    <a:gd name="T10" fmla="*/ 0 60000 65536"/>
                    <a:gd name="T11" fmla="*/ 0 60000 65536"/>
                    <a:gd name="T12" fmla="*/ 0 60000 65536"/>
                    <a:gd name="T13" fmla="*/ 0 60000 65536"/>
                    <a:gd name="T14" fmla="*/ 0 60000 65536"/>
                    <a:gd name="T15" fmla="*/ 0 w 71"/>
                    <a:gd name="T16" fmla="*/ 0 h 640"/>
                    <a:gd name="T17" fmla="*/ 71 w 71"/>
                    <a:gd name="T18" fmla="*/ 640 h 640"/>
                  </a:gdLst>
                  <a:ahLst/>
                  <a:cxnLst>
                    <a:cxn ang="T10">
                      <a:pos x="T0" y="T1"/>
                    </a:cxn>
                    <a:cxn ang="T11">
                      <a:pos x="T2" y="T3"/>
                    </a:cxn>
                    <a:cxn ang="T12">
                      <a:pos x="T4" y="T5"/>
                    </a:cxn>
                    <a:cxn ang="T13">
                      <a:pos x="T6" y="T7"/>
                    </a:cxn>
                    <a:cxn ang="T14">
                      <a:pos x="T8" y="T9"/>
                    </a:cxn>
                  </a:cxnLst>
                  <a:rect l="T15" t="T16" r="T17" b="T18"/>
                  <a:pathLst>
                    <a:path w="71" h="640">
                      <a:moveTo>
                        <a:pt x="0" y="71"/>
                      </a:moveTo>
                      <a:lnTo>
                        <a:pt x="71" y="0"/>
                      </a:lnTo>
                      <a:lnTo>
                        <a:pt x="71" y="567"/>
                      </a:lnTo>
                      <a:lnTo>
                        <a:pt x="0" y="640"/>
                      </a:lnTo>
                      <a:lnTo>
                        <a:pt x="0" y="71"/>
                      </a:lnTo>
                      <a:close/>
                    </a:path>
                  </a:pathLst>
                </a:custGeom>
                <a:solidFill>
                  <a:srgbClr val="003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88" name="Freeform 78"/>
                <p:cNvSpPr>
                  <a:spLocks/>
                </p:cNvSpPr>
                <p:nvPr/>
              </p:nvSpPr>
              <p:spPr bwMode="auto">
                <a:xfrm>
                  <a:off x="314" y="1520"/>
                  <a:ext cx="339" cy="267"/>
                </a:xfrm>
                <a:custGeom>
                  <a:avLst/>
                  <a:gdLst>
                    <a:gd name="T0" fmla="*/ 1 w 509"/>
                    <a:gd name="T1" fmla="*/ 0 h 488"/>
                    <a:gd name="T2" fmla="*/ 1 w 509"/>
                    <a:gd name="T3" fmla="*/ 1 h 488"/>
                    <a:gd name="T4" fmla="*/ 1 w 509"/>
                    <a:gd name="T5" fmla="*/ 1 h 488"/>
                    <a:gd name="T6" fmla="*/ 1 w 509"/>
                    <a:gd name="T7" fmla="*/ 1 h 488"/>
                    <a:gd name="T8" fmla="*/ 1 w 509"/>
                    <a:gd name="T9" fmla="*/ 1 h 488"/>
                    <a:gd name="T10" fmla="*/ 1 w 509"/>
                    <a:gd name="T11" fmla="*/ 1 h 488"/>
                    <a:gd name="T12" fmla="*/ 1 w 509"/>
                    <a:gd name="T13" fmla="*/ 0 h 488"/>
                    <a:gd name="T14" fmla="*/ 1 w 509"/>
                    <a:gd name="T15" fmla="*/ 1 h 488"/>
                    <a:gd name="T16" fmla="*/ 1 w 509"/>
                    <a:gd name="T17" fmla="*/ 1 h 488"/>
                    <a:gd name="T18" fmla="*/ 1 w 509"/>
                    <a:gd name="T19" fmla="*/ 1 h 488"/>
                    <a:gd name="T20" fmla="*/ 1 w 509"/>
                    <a:gd name="T21" fmla="*/ 1 h 488"/>
                    <a:gd name="T22" fmla="*/ 1 w 509"/>
                    <a:gd name="T23" fmla="*/ 1 h 488"/>
                    <a:gd name="T24" fmla="*/ 1 w 509"/>
                    <a:gd name="T25" fmla="*/ 1 h 488"/>
                    <a:gd name="T26" fmla="*/ 1 w 509"/>
                    <a:gd name="T27" fmla="*/ 1 h 488"/>
                    <a:gd name="T28" fmla="*/ 1 w 509"/>
                    <a:gd name="T29" fmla="*/ 1 h 488"/>
                    <a:gd name="T30" fmla="*/ 1 w 509"/>
                    <a:gd name="T31" fmla="*/ 1 h 488"/>
                    <a:gd name="T32" fmla="*/ 1 w 509"/>
                    <a:gd name="T33" fmla="*/ 1 h 488"/>
                    <a:gd name="T34" fmla="*/ 1 w 509"/>
                    <a:gd name="T35" fmla="*/ 1 h 488"/>
                    <a:gd name="T36" fmla="*/ 1 w 509"/>
                    <a:gd name="T37" fmla="*/ 1 h 488"/>
                    <a:gd name="T38" fmla="*/ 1 w 509"/>
                    <a:gd name="T39" fmla="*/ 1 h 488"/>
                    <a:gd name="T40" fmla="*/ 1 w 509"/>
                    <a:gd name="T41" fmla="*/ 1 h 488"/>
                    <a:gd name="T42" fmla="*/ 1 w 509"/>
                    <a:gd name="T43" fmla="*/ 1 h 488"/>
                    <a:gd name="T44" fmla="*/ 1 w 509"/>
                    <a:gd name="T45" fmla="*/ 1 h 488"/>
                    <a:gd name="T46" fmla="*/ 0 w 509"/>
                    <a:gd name="T47" fmla="*/ 1 h 488"/>
                    <a:gd name="T48" fmla="*/ 1 w 509"/>
                    <a:gd name="T49" fmla="*/ 1 h 488"/>
                    <a:gd name="T50" fmla="*/ 1 w 509"/>
                    <a:gd name="T51" fmla="*/ 1 h 488"/>
                    <a:gd name="T52" fmla="*/ 1 w 509"/>
                    <a:gd name="T53" fmla="*/ 1 h 488"/>
                    <a:gd name="T54" fmla="*/ 1 w 509"/>
                    <a:gd name="T55" fmla="*/ 1 h 488"/>
                    <a:gd name="T56" fmla="*/ 1 w 509"/>
                    <a:gd name="T57" fmla="*/ 1 h 488"/>
                    <a:gd name="T58" fmla="*/ 1 w 509"/>
                    <a:gd name="T59" fmla="*/ 1 h 488"/>
                    <a:gd name="T60" fmla="*/ 1 w 509"/>
                    <a:gd name="T61" fmla="*/ 1 h 488"/>
                    <a:gd name="T62" fmla="*/ 0 w 509"/>
                    <a:gd name="T63" fmla="*/ 1 h 488"/>
                    <a:gd name="T64" fmla="*/ 1 w 509"/>
                    <a:gd name="T65" fmla="*/ 0 h 4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9"/>
                    <a:gd name="T100" fmla="*/ 0 h 488"/>
                    <a:gd name="T101" fmla="*/ 509 w 509"/>
                    <a:gd name="T102" fmla="*/ 488 h 4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9" h="488">
                      <a:moveTo>
                        <a:pt x="75" y="0"/>
                      </a:moveTo>
                      <a:lnTo>
                        <a:pt x="75" y="59"/>
                      </a:lnTo>
                      <a:lnTo>
                        <a:pt x="192" y="59"/>
                      </a:lnTo>
                      <a:lnTo>
                        <a:pt x="255" y="191"/>
                      </a:lnTo>
                      <a:lnTo>
                        <a:pt x="318" y="59"/>
                      </a:lnTo>
                      <a:lnTo>
                        <a:pt x="434" y="59"/>
                      </a:lnTo>
                      <a:lnTo>
                        <a:pt x="434" y="0"/>
                      </a:lnTo>
                      <a:lnTo>
                        <a:pt x="509" y="75"/>
                      </a:lnTo>
                      <a:lnTo>
                        <a:pt x="434" y="150"/>
                      </a:lnTo>
                      <a:lnTo>
                        <a:pt x="434" y="98"/>
                      </a:lnTo>
                      <a:lnTo>
                        <a:pt x="351" y="98"/>
                      </a:lnTo>
                      <a:lnTo>
                        <a:pt x="280" y="245"/>
                      </a:lnTo>
                      <a:lnTo>
                        <a:pt x="351" y="393"/>
                      </a:lnTo>
                      <a:lnTo>
                        <a:pt x="434" y="393"/>
                      </a:lnTo>
                      <a:lnTo>
                        <a:pt x="434" y="337"/>
                      </a:lnTo>
                      <a:lnTo>
                        <a:pt x="509" y="412"/>
                      </a:lnTo>
                      <a:lnTo>
                        <a:pt x="434" y="488"/>
                      </a:lnTo>
                      <a:lnTo>
                        <a:pt x="434" y="432"/>
                      </a:lnTo>
                      <a:lnTo>
                        <a:pt x="318" y="432"/>
                      </a:lnTo>
                      <a:lnTo>
                        <a:pt x="255" y="296"/>
                      </a:lnTo>
                      <a:lnTo>
                        <a:pt x="192" y="432"/>
                      </a:lnTo>
                      <a:lnTo>
                        <a:pt x="75" y="432"/>
                      </a:lnTo>
                      <a:lnTo>
                        <a:pt x="75" y="486"/>
                      </a:lnTo>
                      <a:lnTo>
                        <a:pt x="0" y="412"/>
                      </a:lnTo>
                      <a:lnTo>
                        <a:pt x="75" y="337"/>
                      </a:lnTo>
                      <a:lnTo>
                        <a:pt x="75" y="393"/>
                      </a:lnTo>
                      <a:lnTo>
                        <a:pt x="156" y="393"/>
                      </a:lnTo>
                      <a:lnTo>
                        <a:pt x="229" y="245"/>
                      </a:lnTo>
                      <a:lnTo>
                        <a:pt x="158" y="98"/>
                      </a:lnTo>
                      <a:lnTo>
                        <a:pt x="75" y="98"/>
                      </a:lnTo>
                      <a:lnTo>
                        <a:pt x="75" y="148"/>
                      </a:lnTo>
                      <a:lnTo>
                        <a:pt x="0" y="75"/>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89" name="AutoShape 79"/>
                <p:cNvSpPr>
                  <a:spLocks noChangeArrowheads="1"/>
                </p:cNvSpPr>
                <p:nvPr/>
              </p:nvSpPr>
              <p:spPr bwMode="auto">
                <a:xfrm>
                  <a:off x="323" y="1848"/>
                  <a:ext cx="328" cy="80"/>
                </a:xfrm>
                <a:prstGeom prst="leftRightArrow">
                  <a:avLst>
                    <a:gd name="adj1" fmla="val 50000"/>
                    <a:gd name="adj2" fmla="val 82000"/>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grpSp>
        </p:grpSp>
        <p:sp>
          <p:nvSpPr>
            <p:cNvPr id="38990" name="Line 58"/>
            <p:cNvSpPr>
              <a:spLocks noChangeShapeType="1"/>
            </p:cNvSpPr>
            <p:nvPr/>
          </p:nvSpPr>
          <p:spPr bwMode="auto">
            <a:xfrm flipH="1">
              <a:off x="3403368" y="4288270"/>
              <a:ext cx="101600"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14" name="Group 167"/>
          <p:cNvGrpSpPr>
            <a:grpSpLocks/>
          </p:cNvGrpSpPr>
          <p:nvPr/>
        </p:nvGrpSpPr>
        <p:grpSpPr bwMode="auto">
          <a:xfrm>
            <a:off x="3276600" y="3973513"/>
            <a:ext cx="609600" cy="674687"/>
            <a:chOff x="7086600" y="3810000"/>
            <a:chExt cx="609600" cy="673705"/>
          </a:xfrm>
        </p:grpSpPr>
        <p:sp>
          <p:nvSpPr>
            <p:cNvPr id="38992" name="Rectangle 75"/>
            <p:cNvSpPr>
              <a:spLocks noChangeArrowheads="1"/>
            </p:cNvSpPr>
            <p:nvPr/>
          </p:nvSpPr>
          <p:spPr bwMode="auto">
            <a:xfrm>
              <a:off x="7086600" y="3810000"/>
              <a:ext cx="609600" cy="673705"/>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38993" name="AutoShape 79"/>
            <p:cNvSpPr>
              <a:spLocks noChangeArrowheads="1"/>
            </p:cNvSpPr>
            <p:nvPr/>
          </p:nvSpPr>
          <p:spPr bwMode="auto">
            <a:xfrm>
              <a:off x="7140575" y="4295574"/>
              <a:ext cx="520700" cy="115906"/>
            </a:xfrm>
            <a:prstGeom prst="leftRightArrow">
              <a:avLst>
                <a:gd name="adj1" fmla="val 50000"/>
                <a:gd name="adj2" fmla="val 82008"/>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38994" name="AutoShape 79"/>
            <p:cNvSpPr>
              <a:spLocks noChangeArrowheads="1"/>
            </p:cNvSpPr>
            <p:nvPr/>
          </p:nvSpPr>
          <p:spPr bwMode="auto">
            <a:xfrm>
              <a:off x="7143226" y="4085852"/>
              <a:ext cx="520700" cy="115906"/>
            </a:xfrm>
            <a:prstGeom prst="leftRightArrow">
              <a:avLst>
                <a:gd name="adj1" fmla="val 50000"/>
                <a:gd name="adj2" fmla="val 82008"/>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38995" name="AutoShape 79"/>
            <p:cNvSpPr>
              <a:spLocks noChangeArrowheads="1"/>
            </p:cNvSpPr>
            <p:nvPr/>
          </p:nvSpPr>
          <p:spPr bwMode="auto">
            <a:xfrm>
              <a:off x="7140390" y="3886200"/>
              <a:ext cx="520700" cy="115906"/>
            </a:xfrm>
            <a:prstGeom prst="leftRightArrow">
              <a:avLst>
                <a:gd name="adj1" fmla="val 50000"/>
                <a:gd name="adj2" fmla="val 82008"/>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grpSp>
      <p:grpSp>
        <p:nvGrpSpPr>
          <p:cNvPr id="15" name="Group 87"/>
          <p:cNvGrpSpPr>
            <a:grpSpLocks/>
          </p:cNvGrpSpPr>
          <p:nvPr/>
        </p:nvGrpSpPr>
        <p:grpSpPr bwMode="auto">
          <a:xfrm>
            <a:off x="3278188" y="3975100"/>
            <a:ext cx="609600" cy="674688"/>
            <a:chOff x="5562600" y="4136797"/>
            <a:chExt cx="609600" cy="674688"/>
          </a:xfrm>
        </p:grpSpPr>
        <p:sp>
          <p:nvSpPr>
            <p:cNvPr id="38997" name="Rectangle 75"/>
            <p:cNvSpPr>
              <a:spLocks noChangeArrowheads="1"/>
            </p:cNvSpPr>
            <p:nvPr/>
          </p:nvSpPr>
          <p:spPr bwMode="auto">
            <a:xfrm>
              <a:off x="5562600" y="4136797"/>
              <a:ext cx="609600" cy="674688"/>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38998" name="Freeform 78"/>
            <p:cNvSpPr>
              <a:spLocks/>
            </p:cNvSpPr>
            <p:nvPr/>
          </p:nvSpPr>
          <p:spPr bwMode="auto">
            <a:xfrm>
              <a:off x="5594848" y="4389815"/>
              <a:ext cx="538163" cy="386837"/>
            </a:xfrm>
            <a:custGeom>
              <a:avLst/>
              <a:gdLst>
                <a:gd name="T0" fmla="*/ 2147483647 w 509"/>
                <a:gd name="T1" fmla="*/ 0 h 488"/>
                <a:gd name="T2" fmla="*/ 2147483647 w 509"/>
                <a:gd name="T3" fmla="*/ 2147483647 h 488"/>
                <a:gd name="T4" fmla="*/ 2147483647 w 509"/>
                <a:gd name="T5" fmla="*/ 2147483647 h 488"/>
                <a:gd name="T6" fmla="*/ 2147483647 w 509"/>
                <a:gd name="T7" fmla="*/ 2147483647 h 488"/>
                <a:gd name="T8" fmla="*/ 2147483647 w 509"/>
                <a:gd name="T9" fmla="*/ 2147483647 h 488"/>
                <a:gd name="T10" fmla="*/ 2147483647 w 509"/>
                <a:gd name="T11" fmla="*/ 2147483647 h 488"/>
                <a:gd name="T12" fmla="*/ 2147483647 w 509"/>
                <a:gd name="T13" fmla="*/ 0 h 488"/>
                <a:gd name="T14" fmla="*/ 2147483647 w 509"/>
                <a:gd name="T15" fmla="*/ 2147483647 h 488"/>
                <a:gd name="T16" fmla="*/ 2147483647 w 509"/>
                <a:gd name="T17" fmla="*/ 2147483647 h 488"/>
                <a:gd name="T18" fmla="*/ 2147483647 w 509"/>
                <a:gd name="T19" fmla="*/ 2147483647 h 488"/>
                <a:gd name="T20" fmla="*/ 2147483647 w 509"/>
                <a:gd name="T21" fmla="*/ 2147483647 h 488"/>
                <a:gd name="T22" fmla="*/ 2147483647 w 509"/>
                <a:gd name="T23" fmla="*/ 2147483647 h 488"/>
                <a:gd name="T24" fmla="*/ 2147483647 w 509"/>
                <a:gd name="T25" fmla="*/ 2147483647 h 488"/>
                <a:gd name="T26" fmla="*/ 2147483647 w 509"/>
                <a:gd name="T27" fmla="*/ 2147483647 h 488"/>
                <a:gd name="T28" fmla="*/ 2147483647 w 509"/>
                <a:gd name="T29" fmla="*/ 2147483647 h 488"/>
                <a:gd name="T30" fmla="*/ 2147483647 w 509"/>
                <a:gd name="T31" fmla="*/ 2147483647 h 488"/>
                <a:gd name="T32" fmla="*/ 2147483647 w 509"/>
                <a:gd name="T33" fmla="*/ 2147483647 h 488"/>
                <a:gd name="T34" fmla="*/ 2147483647 w 509"/>
                <a:gd name="T35" fmla="*/ 2147483647 h 488"/>
                <a:gd name="T36" fmla="*/ 2147483647 w 509"/>
                <a:gd name="T37" fmla="*/ 2147483647 h 488"/>
                <a:gd name="T38" fmla="*/ 2147483647 w 509"/>
                <a:gd name="T39" fmla="*/ 2147483647 h 488"/>
                <a:gd name="T40" fmla="*/ 2147483647 w 509"/>
                <a:gd name="T41" fmla="*/ 2147483647 h 488"/>
                <a:gd name="T42" fmla="*/ 2147483647 w 509"/>
                <a:gd name="T43" fmla="*/ 2147483647 h 488"/>
                <a:gd name="T44" fmla="*/ 2147483647 w 509"/>
                <a:gd name="T45" fmla="*/ 2147483647 h 488"/>
                <a:gd name="T46" fmla="*/ 0 w 509"/>
                <a:gd name="T47" fmla="*/ 2147483647 h 488"/>
                <a:gd name="T48" fmla="*/ 2147483647 w 509"/>
                <a:gd name="T49" fmla="*/ 2147483647 h 488"/>
                <a:gd name="T50" fmla="*/ 2147483647 w 509"/>
                <a:gd name="T51" fmla="*/ 2147483647 h 488"/>
                <a:gd name="T52" fmla="*/ 2147483647 w 509"/>
                <a:gd name="T53" fmla="*/ 2147483647 h 488"/>
                <a:gd name="T54" fmla="*/ 2147483647 w 509"/>
                <a:gd name="T55" fmla="*/ 2147483647 h 488"/>
                <a:gd name="T56" fmla="*/ 2147483647 w 509"/>
                <a:gd name="T57" fmla="*/ 2147483647 h 488"/>
                <a:gd name="T58" fmla="*/ 2147483647 w 509"/>
                <a:gd name="T59" fmla="*/ 2147483647 h 488"/>
                <a:gd name="T60" fmla="*/ 2147483647 w 509"/>
                <a:gd name="T61" fmla="*/ 2147483647 h 488"/>
                <a:gd name="T62" fmla="*/ 0 w 509"/>
                <a:gd name="T63" fmla="*/ 2147483647 h 488"/>
                <a:gd name="T64" fmla="*/ 2147483647 w 509"/>
                <a:gd name="T65" fmla="*/ 0 h 4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9"/>
                <a:gd name="T100" fmla="*/ 0 h 488"/>
                <a:gd name="T101" fmla="*/ 509 w 509"/>
                <a:gd name="T102" fmla="*/ 488 h 4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9" h="488">
                  <a:moveTo>
                    <a:pt x="75" y="0"/>
                  </a:moveTo>
                  <a:lnTo>
                    <a:pt x="75" y="59"/>
                  </a:lnTo>
                  <a:lnTo>
                    <a:pt x="192" y="59"/>
                  </a:lnTo>
                  <a:lnTo>
                    <a:pt x="255" y="191"/>
                  </a:lnTo>
                  <a:lnTo>
                    <a:pt x="318" y="59"/>
                  </a:lnTo>
                  <a:lnTo>
                    <a:pt x="434" y="59"/>
                  </a:lnTo>
                  <a:lnTo>
                    <a:pt x="434" y="0"/>
                  </a:lnTo>
                  <a:lnTo>
                    <a:pt x="509" y="75"/>
                  </a:lnTo>
                  <a:lnTo>
                    <a:pt x="434" y="150"/>
                  </a:lnTo>
                  <a:lnTo>
                    <a:pt x="434" y="98"/>
                  </a:lnTo>
                  <a:lnTo>
                    <a:pt x="351" y="98"/>
                  </a:lnTo>
                  <a:lnTo>
                    <a:pt x="280" y="245"/>
                  </a:lnTo>
                  <a:lnTo>
                    <a:pt x="351" y="393"/>
                  </a:lnTo>
                  <a:lnTo>
                    <a:pt x="434" y="393"/>
                  </a:lnTo>
                  <a:lnTo>
                    <a:pt x="434" y="337"/>
                  </a:lnTo>
                  <a:lnTo>
                    <a:pt x="509" y="412"/>
                  </a:lnTo>
                  <a:lnTo>
                    <a:pt x="434" y="488"/>
                  </a:lnTo>
                  <a:lnTo>
                    <a:pt x="434" y="432"/>
                  </a:lnTo>
                  <a:lnTo>
                    <a:pt x="318" y="432"/>
                  </a:lnTo>
                  <a:lnTo>
                    <a:pt x="255" y="296"/>
                  </a:lnTo>
                  <a:lnTo>
                    <a:pt x="192" y="432"/>
                  </a:lnTo>
                  <a:lnTo>
                    <a:pt x="75" y="432"/>
                  </a:lnTo>
                  <a:lnTo>
                    <a:pt x="75" y="486"/>
                  </a:lnTo>
                  <a:lnTo>
                    <a:pt x="0" y="412"/>
                  </a:lnTo>
                  <a:lnTo>
                    <a:pt x="75" y="337"/>
                  </a:lnTo>
                  <a:lnTo>
                    <a:pt x="75" y="393"/>
                  </a:lnTo>
                  <a:lnTo>
                    <a:pt x="156" y="393"/>
                  </a:lnTo>
                  <a:lnTo>
                    <a:pt x="229" y="245"/>
                  </a:lnTo>
                  <a:lnTo>
                    <a:pt x="158" y="98"/>
                  </a:lnTo>
                  <a:lnTo>
                    <a:pt x="75" y="98"/>
                  </a:lnTo>
                  <a:lnTo>
                    <a:pt x="75" y="148"/>
                  </a:lnTo>
                  <a:lnTo>
                    <a:pt x="0" y="75"/>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38999" name="AutoShape 79"/>
            <p:cNvSpPr>
              <a:spLocks noChangeArrowheads="1"/>
            </p:cNvSpPr>
            <p:nvPr/>
          </p:nvSpPr>
          <p:spPr bwMode="auto">
            <a:xfrm>
              <a:off x="5614489" y="4204063"/>
              <a:ext cx="520700" cy="115906"/>
            </a:xfrm>
            <a:prstGeom prst="leftRightArrow">
              <a:avLst>
                <a:gd name="adj1" fmla="val 50000"/>
                <a:gd name="adj2" fmla="val 82008"/>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grpSp>
      <p:sp>
        <p:nvSpPr>
          <p:cNvPr id="2" name="Slide Number Placeholder 1"/>
          <p:cNvSpPr>
            <a:spLocks noGrp="1"/>
          </p:cNvSpPr>
          <p:nvPr>
            <p:ph type="sldNum" sz="quarter" idx="10"/>
          </p:nvPr>
        </p:nvSpPr>
        <p:spPr/>
        <p:txBody>
          <a:bodyPr/>
          <a:lstStyle/>
          <a:p>
            <a:fld id="{FE467CB0-F5C8-9A41-9684-434EE11FBEDC}" type="slidenum">
              <a:rPr lang="en-GB" smtClean="0"/>
              <a:pPr/>
              <a:t>54</a:t>
            </a:fld>
            <a:endParaRPr lang="en-GB" dirty="0"/>
          </a:p>
        </p:txBody>
      </p:sp>
    </p:spTree>
    <p:custDataLst>
      <p:tags r:id="rId1"/>
    </p:custDataLst>
    <p:extLst>
      <p:ext uri="{BB962C8B-B14F-4D97-AF65-F5344CB8AC3E}">
        <p14:creationId xmlns:p14="http://schemas.microsoft.com/office/powerpoint/2010/main" val="70638065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5072"/>
                                        </p:tgtEl>
                                        <p:attrNameLst>
                                          <p:attrName>style.visibility</p:attrName>
                                        </p:attrNameLst>
                                      </p:cBhvr>
                                      <p:to>
                                        <p:strVal val="visible"/>
                                      </p:to>
                                    </p:set>
                                    <p:animEffect transition="in" filter="wipe(left)">
                                      <p:cBhvr>
                                        <p:cTn id="12" dur="500"/>
                                        <p:tgtEl>
                                          <p:spTgt spid="2550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55074"/>
                                        </p:tgtEl>
                                        <p:attrNameLst>
                                          <p:attrName>style.visibility</p:attrName>
                                        </p:attrNameLst>
                                      </p:cBhvr>
                                      <p:to>
                                        <p:strVal val="visible"/>
                                      </p:to>
                                    </p:set>
                                    <p:animEffect transition="in" filter="barn(outVertical)">
                                      <p:cBhvr>
                                        <p:cTn id="17" dur="500"/>
                                        <p:tgtEl>
                                          <p:spTgt spid="2550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55073"/>
                                        </p:tgtEl>
                                        <p:attrNameLst>
                                          <p:attrName>style.visibility</p:attrName>
                                        </p:attrNameLst>
                                      </p:cBhvr>
                                      <p:to>
                                        <p:strVal val="visible"/>
                                      </p:to>
                                    </p:set>
                                    <p:animEffect transition="in" filter="barn(outVertical)">
                                      <p:cBhvr>
                                        <p:cTn id="22" dur="500"/>
                                        <p:tgtEl>
                                          <p:spTgt spid="2550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72" grpId="0" animBg="1"/>
      <p:bldP spid="255073" grpId="0" autoUpdateAnimBg="0"/>
      <p:bldP spid="255074"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93"/>
          <p:cNvGrpSpPr>
            <a:grpSpLocks/>
          </p:cNvGrpSpPr>
          <p:nvPr/>
        </p:nvGrpSpPr>
        <p:grpSpPr bwMode="auto">
          <a:xfrm>
            <a:off x="1828800" y="1219200"/>
            <a:ext cx="5032375" cy="2508250"/>
            <a:chOff x="1828800" y="1219200"/>
            <a:chExt cx="5032375" cy="2507475"/>
          </a:xfrm>
        </p:grpSpPr>
        <p:grpSp>
          <p:nvGrpSpPr>
            <p:cNvPr id="43011" name="Group 92"/>
            <p:cNvGrpSpPr>
              <a:grpSpLocks/>
            </p:cNvGrpSpPr>
            <p:nvPr/>
          </p:nvGrpSpPr>
          <p:grpSpPr bwMode="auto">
            <a:xfrm>
              <a:off x="1828800" y="2819400"/>
              <a:ext cx="838200" cy="907275"/>
              <a:chOff x="1828800" y="2819400"/>
              <a:chExt cx="838200" cy="907275"/>
            </a:xfrm>
          </p:grpSpPr>
          <p:pic>
            <p:nvPicPr>
              <p:cNvPr id="43012" name="Picture 18" descr="D:\research\data-center\HotNets\r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324775"/>
                <a:ext cx="838200" cy="4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Line 19"/>
              <p:cNvSpPr>
                <a:spLocks noChangeShapeType="1"/>
              </p:cNvSpPr>
              <p:nvPr/>
            </p:nvSpPr>
            <p:spPr bwMode="auto">
              <a:xfrm flipH="1">
                <a:off x="1927225" y="2894382"/>
                <a:ext cx="334963"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14" name="Line 20"/>
              <p:cNvSpPr>
                <a:spLocks noChangeShapeType="1"/>
              </p:cNvSpPr>
              <p:nvPr/>
            </p:nvSpPr>
            <p:spPr bwMode="auto">
              <a:xfrm flipH="1">
                <a:off x="2009775" y="2894382"/>
                <a:ext cx="252413"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15" name="Line 21"/>
              <p:cNvSpPr>
                <a:spLocks noChangeShapeType="1"/>
              </p:cNvSpPr>
              <p:nvPr/>
            </p:nvSpPr>
            <p:spPr bwMode="auto">
              <a:xfrm flipH="1">
                <a:off x="2093913" y="2894382"/>
                <a:ext cx="168275"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16" name="Line 22"/>
              <p:cNvSpPr>
                <a:spLocks noChangeShapeType="1"/>
              </p:cNvSpPr>
              <p:nvPr/>
            </p:nvSpPr>
            <p:spPr bwMode="auto">
              <a:xfrm flipH="1">
                <a:off x="2149475" y="2894382"/>
                <a:ext cx="112713"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17" name="Line 23"/>
              <p:cNvSpPr>
                <a:spLocks noChangeShapeType="1"/>
              </p:cNvSpPr>
              <p:nvPr/>
            </p:nvSpPr>
            <p:spPr bwMode="auto">
              <a:xfrm flipH="1">
                <a:off x="2206625" y="2894382"/>
                <a:ext cx="55563"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18" name="Line 24"/>
              <p:cNvSpPr>
                <a:spLocks noChangeShapeType="1"/>
              </p:cNvSpPr>
              <p:nvPr/>
            </p:nvSpPr>
            <p:spPr bwMode="auto">
              <a:xfrm flipH="1">
                <a:off x="2262188" y="2894382"/>
                <a:ext cx="0"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19" name="Line 25"/>
              <p:cNvSpPr>
                <a:spLocks noChangeShapeType="1"/>
              </p:cNvSpPr>
              <p:nvPr/>
            </p:nvSpPr>
            <p:spPr bwMode="auto">
              <a:xfrm>
                <a:off x="2262188" y="2819400"/>
                <a:ext cx="55563" cy="50537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0" name="Line 26"/>
              <p:cNvSpPr>
                <a:spLocks noChangeShapeType="1"/>
              </p:cNvSpPr>
              <p:nvPr/>
            </p:nvSpPr>
            <p:spPr bwMode="auto">
              <a:xfrm>
                <a:off x="2262188" y="2819400"/>
                <a:ext cx="111125" cy="51437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1" name="Line 27"/>
              <p:cNvSpPr>
                <a:spLocks noChangeShapeType="1"/>
              </p:cNvSpPr>
              <p:nvPr/>
            </p:nvSpPr>
            <p:spPr bwMode="auto">
              <a:xfrm>
                <a:off x="2262188" y="2894382"/>
                <a:ext cx="180975" cy="43939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2" name="Line 28"/>
              <p:cNvSpPr>
                <a:spLocks noChangeShapeType="1"/>
              </p:cNvSpPr>
              <p:nvPr/>
            </p:nvSpPr>
            <p:spPr bwMode="auto">
              <a:xfrm>
                <a:off x="2262188" y="2894382"/>
                <a:ext cx="236538"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3" name="Line 29"/>
              <p:cNvSpPr>
                <a:spLocks noChangeShapeType="1"/>
              </p:cNvSpPr>
              <p:nvPr/>
            </p:nvSpPr>
            <p:spPr bwMode="auto">
              <a:xfrm>
                <a:off x="2262188" y="2894382"/>
                <a:ext cx="293688" cy="45438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4" name="Line 30"/>
              <p:cNvSpPr>
                <a:spLocks noChangeShapeType="1"/>
              </p:cNvSpPr>
              <p:nvPr/>
            </p:nvSpPr>
            <p:spPr bwMode="auto">
              <a:xfrm>
                <a:off x="2262188" y="2894382"/>
                <a:ext cx="334963" cy="43939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43025" name="Group 7"/>
            <p:cNvGrpSpPr>
              <a:grpSpLocks/>
            </p:cNvGrpSpPr>
            <p:nvPr/>
          </p:nvGrpSpPr>
          <p:grpSpPr bwMode="auto">
            <a:xfrm>
              <a:off x="1981200" y="1219200"/>
              <a:ext cx="4879975" cy="1784350"/>
              <a:chOff x="1366" y="816"/>
              <a:chExt cx="3074" cy="1190"/>
            </a:xfrm>
          </p:grpSpPr>
          <p:sp>
            <p:nvSpPr>
              <p:cNvPr id="43026" name="Line 8"/>
              <p:cNvSpPr>
                <a:spLocks noChangeShapeType="1"/>
              </p:cNvSpPr>
              <p:nvPr/>
            </p:nvSpPr>
            <p:spPr bwMode="auto">
              <a:xfrm flipV="1">
                <a:off x="1613" y="1532"/>
                <a:ext cx="268" cy="32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7" name="Line 9"/>
              <p:cNvSpPr>
                <a:spLocks noChangeShapeType="1"/>
              </p:cNvSpPr>
              <p:nvPr/>
            </p:nvSpPr>
            <p:spPr bwMode="auto">
              <a:xfrm flipH="1" flipV="1">
                <a:off x="2029" y="1497"/>
                <a:ext cx="129" cy="36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8" name="Line 10"/>
              <p:cNvSpPr>
                <a:spLocks noChangeShapeType="1"/>
              </p:cNvSpPr>
              <p:nvPr/>
            </p:nvSpPr>
            <p:spPr bwMode="auto">
              <a:xfrm flipV="1">
                <a:off x="2623" y="1532"/>
                <a:ext cx="187" cy="32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29" name="Line 11"/>
              <p:cNvSpPr>
                <a:spLocks noChangeShapeType="1"/>
              </p:cNvSpPr>
              <p:nvPr/>
            </p:nvSpPr>
            <p:spPr bwMode="auto">
              <a:xfrm flipH="1" flipV="1">
                <a:off x="2979" y="1548"/>
                <a:ext cx="158" cy="3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30" name="Line 12"/>
              <p:cNvSpPr>
                <a:spLocks noChangeShapeType="1"/>
              </p:cNvSpPr>
              <p:nvPr/>
            </p:nvSpPr>
            <p:spPr bwMode="auto">
              <a:xfrm flipV="1">
                <a:off x="3613" y="1548"/>
                <a:ext cx="105" cy="3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31" name="Line 13"/>
              <p:cNvSpPr>
                <a:spLocks noChangeShapeType="1"/>
              </p:cNvSpPr>
              <p:nvPr/>
            </p:nvSpPr>
            <p:spPr bwMode="auto">
              <a:xfrm flipH="1" flipV="1">
                <a:off x="3989" y="1502"/>
                <a:ext cx="264" cy="35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32" name="Line 14"/>
              <p:cNvSpPr>
                <a:spLocks noChangeShapeType="1"/>
              </p:cNvSpPr>
              <p:nvPr/>
            </p:nvSpPr>
            <p:spPr bwMode="auto">
              <a:xfrm flipV="1">
                <a:off x="2029" y="944"/>
                <a:ext cx="739" cy="45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33" name="Line 15"/>
              <p:cNvSpPr>
                <a:spLocks noChangeShapeType="1"/>
              </p:cNvSpPr>
              <p:nvPr/>
            </p:nvSpPr>
            <p:spPr bwMode="auto">
              <a:xfrm>
                <a:off x="2873" y="894"/>
                <a:ext cx="0" cy="55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34" name="Line 16"/>
              <p:cNvSpPr>
                <a:spLocks noChangeShapeType="1"/>
              </p:cNvSpPr>
              <p:nvPr/>
            </p:nvSpPr>
            <p:spPr bwMode="auto">
              <a:xfrm>
                <a:off x="2979" y="944"/>
                <a:ext cx="845" cy="5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pic>
            <p:nvPicPr>
              <p:cNvPr id="4303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 y="1365"/>
                <a:ext cx="44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6"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7"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1"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 y="1827"/>
                <a:ext cx="43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2"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 y="1377"/>
                <a:ext cx="4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3"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 y="1379"/>
                <a:ext cx="44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4"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 y="816"/>
                <a:ext cx="44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3045" name="Group 122"/>
          <p:cNvGrpSpPr>
            <a:grpSpLocks/>
          </p:cNvGrpSpPr>
          <p:nvPr/>
        </p:nvGrpSpPr>
        <p:grpSpPr bwMode="auto">
          <a:xfrm>
            <a:off x="2330450" y="2938463"/>
            <a:ext cx="4165600" cy="1592262"/>
            <a:chOff x="1778000" y="3055938"/>
            <a:chExt cx="4165600" cy="1592262"/>
          </a:xfrm>
        </p:grpSpPr>
        <p:grpSp>
          <p:nvGrpSpPr>
            <p:cNvPr id="43046" name="Group 99"/>
            <p:cNvGrpSpPr>
              <a:grpSpLocks/>
            </p:cNvGrpSpPr>
            <p:nvPr/>
          </p:nvGrpSpPr>
          <p:grpSpPr bwMode="auto">
            <a:xfrm>
              <a:off x="1778000" y="3055938"/>
              <a:ext cx="4165600" cy="1592262"/>
              <a:chOff x="976" y="1968"/>
              <a:chExt cx="2624" cy="1099"/>
            </a:xfrm>
          </p:grpSpPr>
          <p:grpSp>
            <p:nvGrpSpPr>
              <p:cNvPr id="43047" name="Group 47"/>
              <p:cNvGrpSpPr>
                <a:grpSpLocks/>
              </p:cNvGrpSpPr>
              <p:nvPr/>
            </p:nvGrpSpPr>
            <p:grpSpPr bwMode="auto">
              <a:xfrm>
                <a:off x="976" y="1968"/>
                <a:ext cx="2624" cy="1008"/>
                <a:chOff x="1552" y="1968"/>
                <a:chExt cx="2624" cy="1008"/>
              </a:xfrm>
            </p:grpSpPr>
            <p:grpSp>
              <p:nvGrpSpPr>
                <p:cNvPr id="43048" name="Group 48"/>
                <p:cNvGrpSpPr>
                  <a:grpSpLocks/>
                </p:cNvGrpSpPr>
                <p:nvPr/>
              </p:nvGrpSpPr>
              <p:grpSpPr bwMode="auto">
                <a:xfrm>
                  <a:off x="2568" y="1976"/>
                  <a:ext cx="88" cy="712"/>
                  <a:chOff x="2568" y="1976"/>
                  <a:chExt cx="88" cy="712"/>
                </a:xfrm>
              </p:grpSpPr>
              <p:sp>
                <p:nvSpPr>
                  <p:cNvPr id="43049" name="Line 49"/>
                  <p:cNvSpPr>
                    <a:spLocks noChangeShapeType="1"/>
                  </p:cNvSpPr>
                  <p:nvPr/>
                </p:nvSpPr>
                <p:spPr bwMode="auto">
                  <a:xfrm>
                    <a:off x="2568" y="2112"/>
                    <a:ext cx="48" cy="57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50" name="Line 50"/>
                  <p:cNvSpPr>
                    <a:spLocks noChangeShapeType="1"/>
                  </p:cNvSpPr>
                  <p:nvPr/>
                </p:nvSpPr>
                <p:spPr bwMode="auto">
                  <a:xfrm flipH="1">
                    <a:off x="2568" y="1976"/>
                    <a:ext cx="0" cy="19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51" name="Line 51"/>
                  <p:cNvSpPr>
                    <a:spLocks noChangeShapeType="1"/>
                  </p:cNvSpPr>
                  <p:nvPr/>
                </p:nvSpPr>
                <p:spPr bwMode="auto">
                  <a:xfrm flipH="1">
                    <a:off x="2592" y="2688"/>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43052" name="Group 52"/>
                <p:cNvGrpSpPr>
                  <a:grpSpLocks/>
                </p:cNvGrpSpPr>
                <p:nvPr/>
              </p:nvGrpSpPr>
              <p:grpSpPr bwMode="auto">
                <a:xfrm>
                  <a:off x="3069" y="1968"/>
                  <a:ext cx="99" cy="720"/>
                  <a:chOff x="3069" y="1968"/>
                  <a:chExt cx="99" cy="720"/>
                </a:xfrm>
              </p:grpSpPr>
              <p:sp>
                <p:nvSpPr>
                  <p:cNvPr id="43053" name="Line 53"/>
                  <p:cNvSpPr>
                    <a:spLocks noChangeShapeType="1"/>
                  </p:cNvSpPr>
                  <p:nvPr/>
                </p:nvSpPr>
                <p:spPr bwMode="auto">
                  <a:xfrm flipH="1">
                    <a:off x="3120" y="2112"/>
                    <a:ext cx="48" cy="57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54" name="Line 54"/>
                  <p:cNvSpPr>
                    <a:spLocks noChangeShapeType="1"/>
                  </p:cNvSpPr>
                  <p:nvPr/>
                </p:nvSpPr>
                <p:spPr bwMode="auto">
                  <a:xfrm flipH="1">
                    <a:off x="3168" y="1968"/>
                    <a:ext cx="0" cy="19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55" name="Line 55"/>
                  <p:cNvSpPr>
                    <a:spLocks noChangeShapeType="1"/>
                  </p:cNvSpPr>
                  <p:nvPr/>
                </p:nvSpPr>
                <p:spPr bwMode="auto">
                  <a:xfrm flipH="1">
                    <a:off x="3069" y="2669"/>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43056" name="Group 56"/>
                <p:cNvGrpSpPr>
                  <a:grpSpLocks/>
                </p:cNvGrpSpPr>
                <p:nvPr/>
              </p:nvGrpSpPr>
              <p:grpSpPr bwMode="auto">
                <a:xfrm>
                  <a:off x="3072" y="1976"/>
                  <a:ext cx="576" cy="840"/>
                  <a:chOff x="3072" y="1976"/>
                  <a:chExt cx="576" cy="840"/>
                </a:xfrm>
              </p:grpSpPr>
              <p:sp>
                <p:nvSpPr>
                  <p:cNvPr id="43057" name="Line 57"/>
                  <p:cNvSpPr>
                    <a:spLocks noChangeShapeType="1"/>
                  </p:cNvSpPr>
                  <p:nvPr/>
                </p:nvSpPr>
                <p:spPr bwMode="auto">
                  <a:xfrm flipH="1">
                    <a:off x="3120" y="2048"/>
                    <a:ext cx="528" cy="768"/>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58" name="Line 58"/>
                  <p:cNvSpPr>
                    <a:spLocks noChangeShapeType="1"/>
                  </p:cNvSpPr>
                  <p:nvPr/>
                </p:nvSpPr>
                <p:spPr bwMode="auto">
                  <a:xfrm flipH="1">
                    <a:off x="3072" y="2809"/>
                    <a:ext cx="64"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59" name="Line 59"/>
                  <p:cNvSpPr>
                    <a:spLocks noChangeShapeType="1"/>
                  </p:cNvSpPr>
                  <p:nvPr/>
                </p:nvSpPr>
                <p:spPr bwMode="auto">
                  <a:xfrm flipH="1">
                    <a:off x="3643" y="1976"/>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43060" name="Group 60"/>
                <p:cNvGrpSpPr>
                  <a:grpSpLocks/>
                </p:cNvGrpSpPr>
                <p:nvPr/>
              </p:nvGrpSpPr>
              <p:grpSpPr bwMode="auto">
                <a:xfrm>
                  <a:off x="2992" y="1984"/>
                  <a:ext cx="1184" cy="992"/>
                  <a:chOff x="2992" y="1984"/>
                  <a:chExt cx="1184" cy="992"/>
                </a:xfrm>
              </p:grpSpPr>
              <p:sp>
                <p:nvSpPr>
                  <p:cNvPr id="43061" name="Line 61"/>
                  <p:cNvSpPr>
                    <a:spLocks noChangeShapeType="1"/>
                  </p:cNvSpPr>
                  <p:nvPr/>
                </p:nvSpPr>
                <p:spPr bwMode="auto">
                  <a:xfrm flipH="1">
                    <a:off x="3168" y="2064"/>
                    <a:ext cx="1008" cy="91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62" name="Line 62"/>
                  <p:cNvSpPr>
                    <a:spLocks noChangeShapeType="1"/>
                  </p:cNvSpPr>
                  <p:nvPr/>
                </p:nvSpPr>
                <p:spPr bwMode="auto">
                  <a:xfrm flipH="1">
                    <a:off x="2992" y="2976"/>
                    <a:ext cx="192"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63" name="Line 63"/>
                  <p:cNvSpPr>
                    <a:spLocks noChangeShapeType="1"/>
                  </p:cNvSpPr>
                  <p:nvPr/>
                </p:nvSpPr>
                <p:spPr bwMode="auto">
                  <a:xfrm flipH="1">
                    <a:off x="4176" y="1984"/>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43064" name="Group 64"/>
                <p:cNvGrpSpPr>
                  <a:grpSpLocks/>
                </p:cNvGrpSpPr>
                <p:nvPr/>
              </p:nvGrpSpPr>
              <p:grpSpPr bwMode="auto">
                <a:xfrm>
                  <a:off x="2064" y="1984"/>
                  <a:ext cx="528" cy="848"/>
                  <a:chOff x="2064" y="1984"/>
                  <a:chExt cx="528" cy="848"/>
                </a:xfrm>
              </p:grpSpPr>
              <p:sp>
                <p:nvSpPr>
                  <p:cNvPr id="43065" name="Line 65"/>
                  <p:cNvSpPr>
                    <a:spLocks noChangeShapeType="1"/>
                  </p:cNvSpPr>
                  <p:nvPr/>
                </p:nvSpPr>
                <p:spPr bwMode="auto">
                  <a:xfrm>
                    <a:off x="2064" y="2064"/>
                    <a:ext cx="528" cy="768"/>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66" name="Line 66"/>
                  <p:cNvSpPr>
                    <a:spLocks noChangeShapeType="1"/>
                  </p:cNvSpPr>
                  <p:nvPr/>
                </p:nvSpPr>
                <p:spPr bwMode="auto">
                  <a:xfrm flipH="1">
                    <a:off x="2067" y="1984"/>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nvGrpSpPr>
                <p:cNvPr id="43067" name="Group 68"/>
                <p:cNvGrpSpPr>
                  <a:grpSpLocks/>
                </p:cNvGrpSpPr>
                <p:nvPr/>
              </p:nvGrpSpPr>
              <p:grpSpPr bwMode="auto">
                <a:xfrm>
                  <a:off x="1552" y="1970"/>
                  <a:ext cx="1115" cy="1006"/>
                  <a:chOff x="1552" y="1970"/>
                  <a:chExt cx="1115" cy="1006"/>
                </a:xfrm>
              </p:grpSpPr>
              <p:sp>
                <p:nvSpPr>
                  <p:cNvPr id="43068" name="Line 69"/>
                  <p:cNvSpPr>
                    <a:spLocks noChangeShapeType="1"/>
                  </p:cNvSpPr>
                  <p:nvPr/>
                </p:nvSpPr>
                <p:spPr bwMode="auto">
                  <a:xfrm>
                    <a:off x="1552" y="2040"/>
                    <a:ext cx="992" cy="93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69" name="Line 70"/>
                  <p:cNvSpPr>
                    <a:spLocks noChangeShapeType="1"/>
                  </p:cNvSpPr>
                  <p:nvPr/>
                </p:nvSpPr>
                <p:spPr bwMode="auto">
                  <a:xfrm flipH="1">
                    <a:off x="2531" y="2975"/>
                    <a:ext cx="136"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70" name="Line 71"/>
                  <p:cNvSpPr>
                    <a:spLocks noChangeShapeType="1"/>
                  </p:cNvSpPr>
                  <p:nvPr/>
                </p:nvSpPr>
                <p:spPr bwMode="auto">
                  <a:xfrm flipH="1">
                    <a:off x="1563" y="1970"/>
                    <a:ext cx="0" cy="96"/>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grpSp>
          <p:grpSp>
            <p:nvGrpSpPr>
              <p:cNvPr id="43071" name="Group 72"/>
              <p:cNvGrpSpPr>
                <a:grpSpLocks/>
              </p:cNvGrpSpPr>
              <p:nvPr/>
            </p:nvGrpSpPr>
            <p:grpSpPr bwMode="auto">
              <a:xfrm>
                <a:off x="2064" y="2544"/>
                <a:ext cx="432" cy="523"/>
                <a:chOff x="288" y="1440"/>
                <a:chExt cx="432" cy="523"/>
              </a:xfrm>
            </p:grpSpPr>
            <p:sp>
              <p:nvSpPr>
                <p:cNvPr id="43072" name="Freeform 73"/>
                <p:cNvSpPr>
                  <a:spLocks/>
                </p:cNvSpPr>
                <p:nvPr/>
              </p:nvSpPr>
              <p:spPr bwMode="auto">
                <a:xfrm>
                  <a:off x="288" y="1440"/>
                  <a:ext cx="432" cy="58"/>
                </a:xfrm>
                <a:custGeom>
                  <a:avLst/>
                  <a:gdLst>
                    <a:gd name="T0" fmla="*/ 0 w 648"/>
                    <a:gd name="T1" fmla="*/ 2 h 71"/>
                    <a:gd name="T2" fmla="*/ 1 w 648"/>
                    <a:gd name="T3" fmla="*/ 0 h 71"/>
                    <a:gd name="T4" fmla="*/ 1 w 648"/>
                    <a:gd name="T5" fmla="*/ 0 h 71"/>
                    <a:gd name="T6" fmla="*/ 1 w 648"/>
                    <a:gd name="T7" fmla="*/ 2 h 71"/>
                    <a:gd name="T8" fmla="*/ 0 w 648"/>
                    <a:gd name="T9" fmla="*/ 2 h 71"/>
                    <a:gd name="T10" fmla="*/ 0 60000 65536"/>
                    <a:gd name="T11" fmla="*/ 0 60000 65536"/>
                    <a:gd name="T12" fmla="*/ 0 60000 65536"/>
                    <a:gd name="T13" fmla="*/ 0 60000 65536"/>
                    <a:gd name="T14" fmla="*/ 0 60000 65536"/>
                    <a:gd name="T15" fmla="*/ 0 w 648"/>
                    <a:gd name="T16" fmla="*/ 0 h 71"/>
                    <a:gd name="T17" fmla="*/ 648 w 648"/>
                    <a:gd name="T18" fmla="*/ 71 h 71"/>
                  </a:gdLst>
                  <a:ahLst/>
                  <a:cxnLst>
                    <a:cxn ang="T10">
                      <a:pos x="T0" y="T1"/>
                    </a:cxn>
                    <a:cxn ang="T11">
                      <a:pos x="T2" y="T3"/>
                    </a:cxn>
                    <a:cxn ang="T12">
                      <a:pos x="T4" y="T5"/>
                    </a:cxn>
                    <a:cxn ang="T13">
                      <a:pos x="T6" y="T7"/>
                    </a:cxn>
                    <a:cxn ang="T14">
                      <a:pos x="T8" y="T9"/>
                    </a:cxn>
                  </a:cxnLst>
                  <a:rect l="T15" t="T16" r="T17" b="T18"/>
                  <a:pathLst>
                    <a:path w="648" h="71">
                      <a:moveTo>
                        <a:pt x="0" y="71"/>
                      </a:moveTo>
                      <a:lnTo>
                        <a:pt x="73" y="0"/>
                      </a:lnTo>
                      <a:lnTo>
                        <a:pt x="648" y="0"/>
                      </a:lnTo>
                      <a:lnTo>
                        <a:pt x="577" y="71"/>
                      </a:lnTo>
                      <a:lnTo>
                        <a:pt x="0" y="71"/>
                      </a:lnTo>
                      <a:close/>
                    </a:path>
                  </a:pathLst>
                </a:cu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73" name="Freeform 74"/>
                <p:cNvSpPr>
                  <a:spLocks/>
                </p:cNvSpPr>
                <p:nvPr/>
              </p:nvSpPr>
              <p:spPr bwMode="auto">
                <a:xfrm>
                  <a:off x="288" y="1440"/>
                  <a:ext cx="432" cy="58"/>
                </a:xfrm>
                <a:custGeom>
                  <a:avLst/>
                  <a:gdLst>
                    <a:gd name="T0" fmla="*/ 0 w 648"/>
                    <a:gd name="T1" fmla="*/ 2 h 71"/>
                    <a:gd name="T2" fmla="*/ 1 w 648"/>
                    <a:gd name="T3" fmla="*/ 0 h 71"/>
                    <a:gd name="T4" fmla="*/ 1 w 648"/>
                    <a:gd name="T5" fmla="*/ 0 h 71"/>
                    <a:gd name="T6" fmla="*/ 1 w 648"/>
                    <a:gd name="T7" fmla="*/ 2 h 71"/>
                    <a:gd name="T8" fmla="*/ 0 w 648"/>
                    <a:gd name="T9" fmla="*/ 2 h 71"/>
                    <a:gd name="T10" fmla="*/ 0 60000 65536"/>
                    <a:gd name="T11" fmla="*/ 0 60000 65536"/>
                    <a:gd name="T12" fmla="*/ 0 60000 65536"/>
                    <a:gd name="T13" fmla="*/ 0 60000 65536"/>
                    <a:gd name="T14" fmla="*/ 0 60000 65536"/>
                    <a:gd name="T15" fmla="*/ 0 w 648"/>
                    <a:gd name="T16" fmla="*/ 0 h 71"/>
                    <a:gd name="T17" fmla="*/ 648 w 648"/>
                    <a:gd name="T18" fmla="*/ 71 h 71"/>
                  </a:gdLst>
                  <a:ahLst/>
                  <a:cxnLst>
                    <a:cxn ang="T10">
                      <a:pos x="T0" y="T1"/>
                    </a:cxn>
                    <a:cxn ang="T11">
                      <a:pos x="T2" y="T3"/>
                    </a:cxn>
                    <a:cxn ang="T12">
                      <a:pos x="T4" y="T5"/>
                    </a:cxn>
                    <a:cxn ang="T13">
                      <a:pos x="T6" y="T7"/>
                    </a:cxn>
                    <a:cxn ang="T14">
                      <a:pos x="T8" y="T9"/>
                    </a:cxn>
                  </a:cxnLst>
                  <a:rect l="T15" t="T16" r="T17" b="T18"/>
                  <a:pathLst>
                    <a:path w="648" h="71">
                      <a:moveTo>
                        <a:pt x="0" y="71"/>
                      </a:moveTo>
                      <a:lnTo>
                        <a:pt x="73" y="0"/>
                      </a:lnTo>
                      <a:lnTo>
                        <a:pt x="648" y="0"/>
                      </a:lnTo>
                      <a:lnTo>
                        <a:pt x="577" y="71"/>
                      </a:lnTo>
                      <a:lnTo>
                        <a:pt x="0" y="71"/>
                      </a:lnTo>
                      <a:close/>
                    </a:path>
                  </a:pathLst>
                </a:cu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74" name="Rectangle 75"/>
                <p:cNvSpPr>
                  <a:spLocks noChangeArrowheads="1"/>
                </p:cNvSpPr>
                <p:nvPr/>
              </p:nvSpPr>
              <p:spPr bwMode="auto">
                <a:xfrm>
                  <a:off x="289" y="1498"/>
                  <a:ext cx="384" cy="465"/>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43075" name="Freeform 76"/>
                <p:cNvSpPr>
                  <a:spLocks/>
                </p:cNvSpPr>
                <p:nvPr/>
              </p:nvSpPr>
              <p:spPr bwMode="auto">
                <a:xfrm>
                  <a:off x="673" y="1440"/>
                  <a:ext cx="47" cy="523"/>
                </a:xfrm>
                <a:custGeom>
                  <a:avLst/>
                  <a:gdLst>
                    <a:gd name="T0" fmla="*/ 0 w 71"/>
                    <a:gd name="T1" fmla="*/ 2 h 640"/>
                    <a:gd name="T2" fmla="*/ 1 w 71"/>
                    <a:gd name="T3" fmla="*/ 0 h 640"/>
                    <a:gd name="T4" fmla="*/ 1 w 71"/>
                    <a:gd name="T5" fmla="*/ 2 h 640"/>
                    <a:gd name="T6" fmla="*/ 0 w 71"/>
                    <a:gd name="T7" fmla="*/ 2 h 640"/>
                    <a:gd name="T8" fmla="*/ 0 w 71"/>
                    <a:gd name="T9" fmla="*/ 2 h 640"/>
                    <a:gd name="T10" fmla="*/ 0 60000 65536"/>
                    <a:gd name="T11" fmla="*/ 0 60000 65536"/>
                    <a:gd name="T12" fmla="*/ 0 60000 65536"/>
                    <a:gd name="T13" fmla="*/ 0 60000 65536"/>
                    <a:gd name="T14" fmla="*/ 0 60000 65536"/>
                    <a:gd name="T15" fmla="*/ 0 w 71"/>
                    <a:gd name="T16" fmla="*/ 0 h 640"/>
                    <a:gd name="T17" fmla="*/ 71 w 71"/>
                    <a:gd name="T18" fmla="*/ 640 h 640"/>
                  </a:gdLst>
                  <a:ahLst/>
                  <a:cxnLst>
                    <a:cxn ang="T10">
                      <a:pos x="T0" y="T1"/>
                    </a:cxn>
                    <a:cxn ang="T11">
                      <a:pos x="T2" y="T3"/>
                    </a:cxn>
                    <a:cxn ang="T12">
                      <a:pos x="T4" y="T5"/>
                    </a:cxn>
                    <a:cxn ang="T13">
                      <a:pos x="T6" y="T7"/>
                    </a:cxn>
                    <a:cxn ang="T14">
                      <a:pos x="T8" y="T9"/>
                    </a:cxn>
                  </a:cxnLst>
                  <a:rect l="T15" t="T16" r="T17" b="T18"/>
                  <a:pathLst>
                    <a:path w="71" h="640">
                      <a:moveTo>
                        <a:pt x="0" y="71"/>
                      </a:moveTo>
                      <a:lnTo>
                        <a:pt x="71" y="0"/>
                      </a:lnTo>
                      <a:lnTo>
                        <a:pt x="71" y="567"/>
                      </a:lnTo>
                      <a:lnTo>
                        <a:pt x="0" y="640"/>
                      </a:lnTo>
                      <a:lnTo>
                        <a:pt x="0" y="71"/>
                      </a:lnTo>
                      <a:close/>
                    </a:path>
                  </a:pathLst>
                </a:custGeom>
                <a:solidFill>
                  <a:srgbClr val="003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76" name="Freeform 77"/>
                <p:cNvSpPr>
                  <a:spLocks/>
                </p:cNvSpPr>
                <p:nvPr/>
              </p:nvSpPr>
              <p:spPr bwMode="auto">
                <a:xfrm>
                  <a:off x="673" y="1440"/>
                  <a:ext cx="47" cy="523"/>
                </a:xfrm>
                <a:custGeom>
                  <a:avLst/>
                  <a:gdLst>
                    <a:gd name="T0" fmla="*/ 0 w 71"/>
                    <a:gd name="T1" fmla="*/ 2 h 640"/>
                    <a:gd name="T2" fmla="*/ 1 w 71"/>
                    <a:gd name="T3" fmla="*/ 0 h 640"/>
                    <a:gd name="T4" fmla="*/ 1 w 71"/>
                    <a:gd name="T5" fmla="*/ 2 h 640"/>
                    <a:gd name="T6" fmla="*/ 0 w 71"/>
                    <a:gd name="T7" fmla="*/ 2 h 640"/>
                    <a:gd name="T8" fmla="*/ 0 w 71"/>
                    <a:gd name="T9" fmla="*/ 2 h 640"/>
                    <a:gd name="T10" fmla="*/ 0 60000 65536"/>
                    <a:gd name="T11" fmla="*/ 0 60000 65536"/>
                    <a:gd name="T12" fmla="*/ 0 60000 65536"/>
                    <a:gd name="T13" fmla="*/ 0 60000 65536"/>
                    <a:gd name="T14" fmla="*/ 0 60000 65536"/>
                    <a:gd name="T15" fmla="*/ 0 w 71"/>
                    <a:gd name="T16" fmla="*/ 0 h 640"/>
                    <a:gd name="T17" fmla="*/ 71 w 71"/>
                    <a:gd name="T18" fmla="*/ 640 h 640"/>
                  </a:gdLst>
                  <a:ahLst/>
                  <a:cxnLst>
                    <a:cxn ang="T10">
                      <a:pos x="T0" y="T1"/>
                    </a:cxn>
                    <a:cxn ang="T11">
                      <a:pos x="T2" y="T3"/>
                    </a:cxn>
                    <a:cxn ang="T12">
                      <a:pos x="T4" y="T5"/>
                    </a:cxn>
                    <a:cxn ang="T13">
                      <a:pos x="T6" y="T7"/>
                    </a:cxn>
                    <a:cxn ang="T14">
                      <a:pos x="T8" y="T9"/>
                    </a:cxn>
                  </a:cxnLst>
                  <a:rect l="T15" t="T16" r="T17" b="T18"/>
                  <a:pathLst>
                    <a:path w="71" h="640">
                      <a:moveTo>
                        <a:pt x="0" y="71"/>
                      </a:moveTo>
                      <a:lnTo>
                        <a:pt x="71" y="0"/>
                      </a:lnTo>
                      <a:lnTo>
                        <a:pt x="71" y="567"/>
                      </a:lnTo>
                      <a:lnTo>
                        <a:pt x="0" y="640"/>
                      </a:lnTo>
                      <a:lnTo>
                        <a:pt x="0" y="71"/>
                      </a:lnTo>
                      <a:close/>
                    </a:path>
                  </a:pathLst>
                </a:custGeom>
                <a:solidFill>
                  <a:srgbClr val="003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77" name="Freeform 78"/>
                <p:cNvSpPr>
                  <a:spLocks/>
                </p:cNvSpPr>
                <p:nvPr/>
              </p:nvSpPr>
              <p:spPr bwMode="auto">
                <a:xfrm>
                  <a:off x="314" y="1520"/>
                  <a:ext cx="339" cy="267"/>
                </a:xfrm>
                <a:custGeom>
                  <a:avLst/>
                  <a:gdLst>
                    <a:gd name="T0" fmla="*/ 1 w 509"/>
                    <a:gd name="T1" fmla="*/ 0 h 488"/>
                    <a:gd name="T2" fmla="*/ 1 w 509"/>
                    <a:gd name="T3" fmla="*/ 1 h 488"/>
                    <a:gd name="T4" fmla="*/ 1 w 509"/>
                    <a:gd name="T5" fmla="*/ 1 h 488"/>
                    <a:gd name="T6" fmla="*/ 1 w 509"/>
                    <a:gd name="T7" fmla="*/ 1 h 488"/>
                    <a:gd name="T8" fmla="*/ 1 w 509"/>
                    <a:gd name="T9" fmla="*/ 1 h 488"/>
                    <a:gd name="T10" fmla="*/ 1 w 509"/>
                    <a:gd name="T11" fmla="*/ 1 h 488"/>
                    <a:gd name="T12" fmla="*/ 1 w 509"/>
                    <a:gd name="T13" fmla="*/ 0 h 488"/>
                    <a:gd name="T14" fmla="*/ 1 w 509"/>
                    <a:gd name="T15" fmla="*/ 1 h 488"/>
                    <a:gd name="T16" fmla="*/ 1 w 509"/>
                    <a:gd name="T17" fmla="*/ 1 h 488"/>
                    <a:gd name="T18" fmla="*/ 1 w 509"/>
                    <a:gd name="T19" fmla="*/ 1 h 488"/>
                    <a:gd name="T20" fmla="*/ 1 w 509"/>
                    <a:gd name="T21" fmla="*/ 1 h 488"/>
                    <a:gd name="T22" fmla="*/ 1 w 509"/>
                    <a:gd name="T23" fmla="*/ 1 h 488"/>
                    <a:gd name="T24" fmla="*/ 1 w 509"/>
                    <a:gd name="T25" fmla="*/ 1 h 488"/>
                    <a:gd name="T26" fmla="*/ 1 w 509"/>
                    <a:gd name="T27" fmla="*/ 1 h 488"/>
                    <a:gd name="T28" fmla="*/ 1 w 509"/>
                    <a:gd name="T29" fmla="*/ 1 h 488"/>
                    <a:gd name="T30" fmla="*/ 1 w 509"/>
                    <a:gd name="T31" fmla="*/ 1 h 488"/>
                    <a:gd name="T32" fmla="*/ 1 w 509"/>
                    <a:gd name="T33" fmla="*/ 1 h 488"/>
                    <a:gd name="T34" fmla="*/ 1 w 509"/>
                    <a:gd name="T35" fmla="*/ 1 h 488"/>
                    <a:gd name="T36" fmla="*/ 1 w 509"/>
                    <a:gd name="T37" fmla="*/ 1 h 488"/>
                    <a:gd name="T38" fmla="*/ 1 w 509"/>
                    <a:gd name="T39" fmla="*/ 1 h 488"/>
                    <a:gd name="T40" fmla="*/ 1 w 509"/>
                    <a:gd name="T41" fmla="*/ 1 h 488"/>
                    <a:gd name="T42" fmla="*/ 1 w 509"/>
                    <a:gd name="T43" fmla="*/ 1 h 488"/>
                    <a:gd name="T44" fmla="*/ 1 w 509"/>
                    <a:gd name="T45" fmla="*/ 1 h 488"/>
                    <a:gd name="T46" fmla="*/ 0 w 509"/>
                    <a:gd name="T47" fmla="*/ 1 h 488"/>
                    <a:gd name="T48" fmla="*/ 1 w 509"/>
                    <a:gd name="T49" fmla="*/ 1 h 488"/>
                    <a:gd name="T50" fmla="*/ 1 w 509"/>
                    <a:gd name="T51" fmla="*/ 1 h 488"/>
                    <a:gd name="T52" fmla="*/ 1 w 509"/>
                    <a:gd name="T53" fmla="*/ 1 h 488"/>
                    <a:gd name="T54" fmla="*/ 1 w 509"/>
                    <a:gd name="T55" fmla="*/ 1 h 488"/>
                    <a:gd name="T56" fmla="*/ 1 w 509"/>
                    <a:gd name="T57" fmla="*/ 1 h 488"/>
                    <a:gd name="T58" fmla="*/ 1 w 509"/>
                    <a:gd name="T59" fmla="*/ 1 h 488"/>
                    <a:gd name="T60" fmla="*/ 1 w 509"/>
                    <a:gd name="T61" fmla="*/ 1 h 488"/>
                    <a:gd name="T62" fmla="*/ 0 w 509"/>
                    <a:gd name="T63" fmla="*/ 1 h 488"/>
                    <a:gd name="T64" fmla="*/ 1 w 509"/>
                    <a:gd name="T65" fmla="*/ 0 h 4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9"/>
                    <a:gd name="T100" fmla="*/ 0 h 488"/>
                    <a:gd name="T101" fmla="*/ 509 w 509"/>
                    <a:gd name="T102" fmla="*/ 488 h 4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9" h="488">
                      <a:moveTo>
                        <a:pt x="75" y="0"/>
                      </a:moveTo>
                      <a:lnTo>
                        <a:pt x="75" y="59"/>
                      </a:lnTo>
                      <a:lnTo>
                        <a:pt x="192" y="59"/>
                      </a:lnTo>
                      <a:lnTo>
                        <a:pt x="255" y="191"/>
                      </a:lnTo>
                      <a:lnTo>
                        <a:pt x="318" y="59"/>
                      </a:lnTo>
                      <a:lnTo>
                        <a:pt x="434" y="59"/>
                      </a:lnTo>
                      <a:lnTo>
                        <a:pt x="434" y="0"/>
                      </a:lnTo>
                      <a:lnTo>
                        <a:pt x="509" y="75"/>
                      </a:lnTo>
                      <a:lnTo>
                        <a:pt x="434" y="150"/>
                      </a:lnTo>
                      <a:lnTo>
                        <a:pt x="434" y="98"/>
                      </a:lnTo>
                      <a:lnTo>
                        <a:pt x="351" y="98"/>
                      </a:lnTo>
                      <a:lnTo>
                        <a:pt x="280" y="245"/>
                      </a:lnTo>
                      <a:lnTo>
                        <a:pt x="351" y="393"/>
                      </a:lnTo>
                      <a:lnTo>
                        <a:pt x="434" y="393"/>
                      </a:lnTo>
                      <a:lnTo>
                        <a:pt x="434" y="337"/>
                      </a:lnTo>
                      <a:lnTo>
                        <a:pt x="509" y="412"/>
                      </a:lnTo>
                      <a:lnTo>
                        <a:pt x="434" y="488"/>
                      </a:lnTo>
                      <a:lnTo>
                        <a:pt x="434" y="432"/>
                      </a:lnTo>
                      <a:lnTo>
                        <a:pt x="318" y="432"/>
                      </a:lnTo>
                      <a:lnTo>
                        <a:pt x="255" y="296"/>
                      </a:lnTo>
                      <a:lnTo>
                        <a:pt x="192" y="432"/>
                      </a:lnTo>
                      <a:lnTo>
                        <a:pt x="75" y="432"/>
                      </a:lnTo>
                      <a:lnTo>
                        <a:pt x="75" y="486"/>
                      </a:lnTo>
                      <a:lnTo>
                        <a:pt x="0" y="412"/>
                      </a:lnTo>
                      <a:lnTo>
                        <a:pt x="75" y="337"/>
                      </a:lnTo>
                      <a:lnTo>
                        <a:pt x="75" y="393"/>
                      </a:lnTo>
                      <a:lnTo>
                        <a:pt x="156" y="393"/>
                      </a:lnTo>
                      <a:lnTo>
                        <a:pt x="229" y="245"/>
                      </a:lnTo>
                      <a:lnTo>
                        <a:pt x="158" y="98"/>
                      </a:lnTo>
                      <a:lnTo>
                        <a:pt x="75" y="98"/>
                      </a:lnTo>
                      <a:lnTo>
                        <a:pt x="75" y="148"/>
                      </a:lnTo>
                      <a:lnTo>
                        <a:pt x="0" y="75"/>
                      </a:lnTo>
                      <a:lnTo>
                        <a:pt x="7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3078" name="AutoShape 79"/>
                <p:cNvSpPr>
                  <a:spLocks noChangeArrowheads="1"/>
                </p:cNvSpPr>
                <p:nvPr/>
              </p:nvSpPr>
              <p:spPr bwMode="auto">
                <a:xfrm>
                  <a:off x="323" y="1848"/>
                  <a:ext cx="328" cy="80"/>
                </a:xfrm>
                <a:prstGeom prst="leftRightArrow">
                  <a:avLst>
                    <a:gd name="adj1" fmla="val 50000"/>
                    <a:gd name="adj2" fmla="val 82000"/>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grpSp>
        </p:grpSp>
        <p:sp>
          <p:nvSpPr>
            <p:cNvPr id="43079" name="Line 58"/>
            <p:cNvSpPr>
              <a:spLocks noChangeShapeType="1"/>
            </p:cNvSpPr>
            <p:nvPr/>
          </p:nvSpPr>
          <p:spPr bwMode="auto">
            <a:xfrm flipH="1">
              <a:off x="3403368" y="4288270"/>
              <a:ext cx="101600" cy="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sp>
        <p:nvSpPr>
          <p:cNvPr id="2" name="Title 1"/>
          <p:cNvSpPr>
            <a:spLocks noGrp="1"/>
          </p:cNvSpPr>
          <p:nvPr>
            <p:ph type="title" idx="4294967295"/>
          </p:nvPr>
        </p:nvSpPr>
        <p:spPr/>
        <p:txBody>
          <a:bodyPr/>
          <a:lstStyle/>
          <a:p>
            <a:r>
              <a:rPr lang="en-US" altLang="zh-CN">
                <a:effectLst>
                  <a:outerShdw blurRad="38100" dist="38100" dir="2700000" algn="tl">
                    <a:srgbClr val="DDDDDD"/>
                  </a:outerShdw>
                </a:effectLst>
                <a:ea typeface="宋体" charset="0"/>
                <a:cs typeface="宋体" charset="0"/>
              </a:rPr>
              <a:t>Design requirements</a:t>
            </a:r>
          </a:p>
        </p:txBody>
      </p:sp>
      <p:sp>
        <p:nvSpPr>
          <p:cNvPr id="43081" name="Slide Number Placeholder 3"/>
          <p:cNvSpPr txBox="1">
            <a:spLocks noGrp="1"/>
          </p:cNvSpPr>
          <p:nvPr/>
        </p:nvSpPr>
        <p:spPr bwMode="auto">
          <a:xfrm>
            <a:off x="67056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pPr>
            <a:fld id="{D7B14DD6-03DB-FA4A-A8EC-4AF038C587F8}" type="slidenum">
              <a:rPr lang="en-GB" sz="1600" b="1" smtClean="0">
                <a:solidFill>
                  <a:srgbClr val="CC9900"/>
                </a:solidFill>
                <a:latin typeface="Calibri"/>
                <a:ea typeface="宋体" charset="0"/>
                <a:cs typeface="Calibri"/>
              </a:rPr>
              <a:pPr algn="r" defTabSz="914400" fontAlgn="base">
                <a:spcBef>
                  <a:spcPct val="0"/>
                </a:spcBef>
                <a:spcAft>
                  <a:spcPct val="0"/>
                </a:spcAft>
              </a:pPr>
              <a:t>55</a:t>
            </a:fld>
            <a:endParaRPr lang="en-GB" sz="1600" b="1" dirty="0" smtClean="0">
              <a:solidFill>
                <a:srgbClr val="CC9900"/>
              </a:solidFill>
              <a:latin typeface="Calibri"/>
              <a:ea typeface="宋体" charset="0"/>
              <a:cs typeface="Calibri"/>
            </a:endParaRPr>
          </a:p>
        </p:txBody>
      </p:sp>
      <p:grpSp>
        <p:nvGrpSpPr>
          <p:cNvPr id="17" name="Group 198"/>
          <p:cNvGrpSpPr>
            <a:grpSpLocks/>
          </p:cNvGrpSpPr>
          <p:nvPr/>
        </p:nvGrpSpPr>
        <p:grpSpPr bwMode="auto">
          <a:xfrm>
            <a:off x="228600" y="4953000"/>
            <a:ext cx="4343400" cy="1295400"/>
            <a:chOff x="395868" y="4953000"/>
            <a:chExt cx="4099932" cy="1295400"/>
          </a:xfrm>
        </p:grpSpPr>
        <p:sp>
          <p:nvSpPr>
            <p:cNvPr id="13413" name="AutoShape 265"/>
            <p:cNvSpPr>
              <a:spLocks noChangeArrowheads="1"/>
            </p:cNvSpPr>
            <p:nvPr/>
          </p:nvSpPr>
          <p:spPr bwMode="auto">
            <a:xfrm>
              <a:off x="457200" y="4953000"/>
              <a:ext cx="3733800" cy="1295400"/>
            </a:xfrm>
            <a:prstGeom prst="flowChartAlternateProcess">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zh-CN" altLang="en-US" sz="2400" b="1" dirty="0" smtClean="0">
                <a:solidFill>
                  <a:srgbClr val="FFFFFF"/>
                </a:solidFill>
                <a:latin typeface="Calibri"/>
                <a:ea typeface="宋体" charset="0"/>
                <a:cs typeface="Calibri"/>
              </a:endParaRPr>
            </a:p>
          </p:txBody>
        </p:sp>
        <p:sp>
          <p:nvSpPr>
            <p:cNvPr id="43086" name="Rectangle 266"/>
            <p:cNvSpPr>
              <a:spLocks noChangeArrowheads="1"/>
            </p:cNvSpPr>
            <p:nvPr/>
          </p:nvSpPr>
          <p:spPr bwMode="auto">
            <a:xfrm>
              <a:off x="395868" y="4999264"/>
              <a:ext cx="4099932" cy="124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075" indent="-346075" defTabSz="914400" eaLnBrk="0" fontAlgn="base" hangingPunct="0">
                <a:lnSpc>
                  <a:spcPct val="85000"/>
                </a:lnSpc>
                <a:spcBef>
                  <a:spcPct val="20000"/>
                </a:spcBef>
                <a:spcAft>
                  <a:spcPct val="0"/>
                </a:spcAft>
                <a:buClr>
                  <a:srgbClr val="000000"/>
                </a:buClr>
                <a:buFont typeface="Wingdings" charset="0"/>
                <a:buChar char="l"/>
              </a:pPr>
              <a:r>
                <a:rPr lang="en-US" altLang="zh-CN" sz="2400" dirty="0" smtClean="0">
                  <a:solidFill>
                    <a:srgbClr val="FFFFFF"/>
                  </a:solidFill>
                  <a:latin typeface="Calibri"/>
                  <a:ea typeface="宋体" charset="0"/>
                  <a:cs typeface="Calibri"/>
                </a:rPr>
                <a:t>Control plane:</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Traffic demand estimation </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Optical circuit configuration</a:t>
              </a:r>
            </a:p>
          </p:txBody>
        </p:sp>
      </p:grpSp>
      <p:grpSp>
        <p:nvGrpSpPr>
          <p:cNvPr id="18" name="Group 199"/>
          <p:cNvGrpSpPr>
            <a:grpSpLocks/>
          </p:cNvGrpSpPr>
          <p:nvPr/>
        </p:nvGrpSpPr>
        <p:grpSpPr bwMode="auto">
          <a:xfrm>
            <a:off x="4495800" y="4953000"/>
            <a:ext cx="4648200" cy="1295400"/>
            <a:chOff x="4495842" y="4953000"/>
            <a:chExt cx="4418975" cy="1295400"/>
          </a:xfrm>
        </p:grpSpPr>
        <p:sp>
          <p:nvSpPr>
            <p:cNvPr id="13411" name="AutoShape 265"/>
            <p:cNvSpPr>
              <a:spLocks noChangeArrowheads="1"/>
            </p:cNvSpPr>
            <p:nvPr/>
          </p:nvSpPr>
          <p:spPr bwMode="auto">
            <a:xfrm>
              <a:off x="4495842" y="4953000"/>
              <a:ext cx="4266595" cy="1295400"/>
            </a:xfrm>
            <a:prstGeom prst="flowChartAlternateProcess">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zh-CN" altLang="en-US" sz="2400" b="1" dirty="0" smtClean="0">
                <a:solidFill>
                  <a:srgbClr val="FFFFFF"/>
                </a:solidFill>
                <a:latin typeface="Calibri"/>
                <a:ea typeface="宋体" charset="0"/>
                <a:cs typeface="Calibri"/>
              </a:endParaRPr>
            </a:p>
          </p:txBody>
        </p:sp>
        <p:sp>
          <p:nvSpPr>
            <p:cNvPr id="43091" name="Rectangle 266"/>
            <p:cNvSpPr>
              <a:spLocks noChangeArrowheads="1"/>
            </p:cNvSpPr>
            <p:nvPr/>
          </p:nvSpPr>
          <p:spPr bwMode="auto">
            <a:xfrm>
              <a:off x="4495842" y="4999264"/>
              <a:ext cx="4418975" cy="124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075" indent="-346075" defTabSz="914400" eaLnBrk="0" fontAlgn="base" hangingPunct="0">
                <a:lnSpc>
                  <a:spcPct val="85000"/>
                </a:lnSpc>
                <a:spcBef>
                  <a:spcPct val="20000"/>
                </a:spcBef>
                <a:spcAft>
                  <a:spcPct val="0"/>
                </a:spcAft>
                <a:buClr>
                  <a:srgbClr val="000000"/>
                </a:buClr>
                <a:buFont typeface="Wingdings" charset="0"/>
                <a:buChar char="l"/>
              </a:pPr>
              <a:r>
                <a:rPr lang="en-US" altLang="zh-CN" sz="2400" dirty="0" smtClean="0">
                  <a:solidFill>
                    <a:srgbClr val="FFFFFF"/>
                  </a:solidFill>
                  <a:latin typeface="Calibri"/>
                  <a:ea typeface="宋体" charset="0"/>
                  <a:cs typeface="Calibri"/>
                </a:rPr>
                <a:t>Data plane:</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Dynamic traffic de-multiplexing</a:t>
              </a:r>
            </a:p>
            <a:p>
              <a:pPr marL="742950" lvl="1" indent="-285750" defTabSz="914400" eaLnBrk="0" fontAlgn="base" hangingPunct="0">
                <a:lnSpc>
                  <a:spcPct val="85000"/>
                </a:lnSpc>
                <a:spcBef>
                  <a:spcPct val="0"/>
                </a:spcBef>
                <a:spcAft>
                  <a:spcPct val="0"/>
                </a:spcAft>
                <a:buClr>
                  <a:srgbClr val="000000"/>
                </a:buClr>
                <a:buFontTx/>
                <a:buChar char="–"/>
              </a:pPr>
              <a:r>
                <a:rPr lang="en-US" altLang="zh-CN" sz="2000" dirty="0" smtClean="0">
                  <a:solidFill>
                    <a:srgbClr val="FFFFFF"/>
                  </a:solidFill>
                  <a:latin typeface="Calibri"/>
                  <a:ea typeface="宋体" charset="0"/>
                  <a:cs typeface="Calibri"/>
                </a:rPr>
                <a:t>Optimizing circuit utilization (optional)</a:t>
              </a:r>
            </a:p>
          </p:txBody>
        </p:sp>
      </p:grpSp>
      <p:sp>
        <p:nvSpPr>
          <p:cNvPr id="190" name="Left Arrow 189"/>
          <p:cNvSpPr/>
          <p:nvPr/>
        </p:nvSpPr>
        <p:spPr bwMode="auto">
          <a:xfrm rot="8089383">
            <a:off x="2601772" y="2412023"/>
            <a:ext cx="511454" cy="243719"/>
          </a:xfrm>
          <a:prstGeom prst="leftArrow">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wrap="none"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cxnSp>
        <p:nvCxnSpPr>
          <p:cNvPr id="43095" name="Straight Connector 171"/>
          <p:cNvCxnSpPr>
            <a:cxnSpLocks noChangeShapeType="1"/>
          </p:cNvCxnSpPr>
          <p:nvPr/>
        </p:nvCxnSpPr>
        <p:spPr bwMode="auto">
          <a:xfrm>
            <a:off x="1524000" y="2909888"/>
            <a:ext cx="5715000" cy="1587"/>
          </a:xfrm>
          <a:prstGeom prst="line">
            <a:avLst/>
          </a:prstGeom>
          <a:noFill/>
          <a:ln w="19050">
            <a:solidFill>
              <a:schemeClr val="bg2"/>
            </a:solidFill>
            <a:prstDash val="dash"/>
            <a:round/>
            <a:headEnd/>
            <a:tailEnd/>
          </a:ln>
          <a:extLst>
            <a:ext uri="{909E8E84-426E-40dd-AFC4-6F175D3DCCD1}">
              <a14:hiddenFill xmlns:a14="http://schemas.microsoft.com/office/drawing/2010/main">
                <a:noFill/>
              </a14:hiddenFill>
            </a:ext>
          </a:extLst>
        </p:spPr>
      </p:cxnSp>
      <p:sp>
        <p:nvSpPr>
          <p:cNvPr id="175" name="Left Arrow 174"/>
          <p:cNvSpPr/>
          <p:nvPr/>
        </p:nvSpPr>
        <p:spPr bwMode="auto">
          <a:xfrm rot="13049009">
            <a:off x="2577631" y="3014952"/>
            <a:ext cx="529592" cy="235482"/>
          </a:xfrm>
          <a:prstGeom prst="leftArrow">
            <a:avLst/>
          </a:prstGeom>
          <a:ln>
            <a:headEnd type="none" w="med" len="med"/>
            <a:tailEnd type="triangle" w="med" len="med"/>
          </a:ln>
        </p:spPr>
        <p:style>
          <a:lnRef idx="0">
            <a:schemeClr val="accent3"/>
          </a:lnRef>
          <a:fillRef idx="3">
            <a:schemeClr val="accent3"/>
          </a:fillRef>
          <a:effectRef idx="3">
            <a:schemeClr val="accent3"/>
          </a:effectRef>
          <a:fontRef idx="minor">
            <a:schemeClr val="lt1"/>
          </a:fontRef>
        </p:style>
        <p:txBody>
          <a:bodyPr wrap="none"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grpSp>
        <p:nvGrpSpPr>
          <p:cNvPr id="19" name="Group 167"/>
          <p:cNvGrpSpPr>
            <a:grpSpLocks/>
          </p:cNvGrpSpPr>
          <p:nvPr/>
        </p:nvGrpSpPr>
        <p:grpSpPr bwMode="auto">
          <a:xfrm>
            <a:off x="4062413" y="3863975"/>
            <a:ext cx="609600" cy="674688"/>
            <a:chOff x="7086600" y="3810000"/>
            <a:chExt cx="609600" cy="673705"/>
          </a:xfrm>
        </p:grpSpPr>
        <p:sp>
          <p:nvSpPr>
            <p:cNvPr id="43100" name="Rectangle 75"/>
            <p:cNvSpPr>
              <a:spLocks noChangeArrowheads="1"/>
            </p:cNvSpPr>
            <p:nvPr/>
          </p:nvSpPr>
          <p:spPr bwMode="auto">
            <a:xfrm>
              <a:off x="7086600" y="3810000"/>
              <a:ext cx="609600" cy="673705"/>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43101" name="AutoShape 79"/>
            <p:cNvSpPr>
              <a:spLocks noChangeArrowheads="1"/>
            </p:cNvSpPr>
            <p:nvPr/>
          </p:nvSpPr>
          <p:spPr bwMode="auto">
            <a:xfrm>
              <a:off x="7140575" y="4295574"/>
              <a:ext cx="520700" cy="115906"/>
            </a:xfrm>
            <a:prstGeom prst="leftRightArrow">
              <a:avLst>
                <a:gd name="adj1" fmla="val 50000"/>
                <a:gd name="adj2" fmla="val 82008"/>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43102" name="AutoShape 79"/>
            <p:cNvSpPr>
              <a:spLocks noChangeArrowheads="1"/>
            </p:cNvSpPr>
            <p:nvPr/>
          </p:nvSpPr>
          <p:spPr bwMode="auto">
            <a:xfrm>
              <a:off x="7143226" y="4085852"/>
              <a:ext cx="520700" cy="115906"/>
            </a:xfrm>
            <a:prstGeom prst="leftRightArrow">
              <a:avLst>
                <a:gd name="adj1" fmla="val 50000"/>
                <a:gd name="adj2" fmla="val 82008"/>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sp>
          <p:nvSpPr>
            <p:cNvPr id="43103" name="AutoShape 79"/>
            <p:cNvSpPr>
              <a:spLocks noChangeArrowheads="1"/>
            </p:cNvSpPr>
            <p:nvPr/>
          </p:nvSpPr>
          <p:spPr bwMode="auto">
            <a:xfrm>
              <a:off x="7140390" y="3886200"/>
              <a:ext cx="520700" cy="115906"/>
            </a:xfrm>
            <a:prstGeom prst="leftRightArrow">
              <a:avLst>
                <a:gd name="adj1" fmla="val 50000"/>
                <a:gd name="adj2" fmla="val 82008"/>
              </a:avLst>
            </a:prstGeom>
            <a:solidFill>
              <a:srgbClr val="FF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b="1" dirty="0" smtClean="0">
                <a:solidFill>
                  <a:srgbClr val="00FF00"/>
                </a:solidFill>
                <a:latin typeface="Calibri"/>
                <a:ea typeface="宋体" charset="0"/>
                <a:cs typeface="Calibri"/>
              </a:endParaRPr>
            </a:p>
          </p:txBody>
        </p:sp>
      </p:grpSp>
      <p:sp>
        <p:nvSpPr>
          <p:cNvPr id="11285" name="Freeform 182"/>
          <p:cNvSpPr>
            <a:spLocks/>
          </p:cNvSpPr>
          <p:nvPr/>
        </p:nvSpPr>
        <p:spPr bwMode="auto">
          <a:xfrm>
            <a:off x="2514600" y="3048000"/>
            <a:ext cx="3657600" cy="1447800"/>
          </a:xfrm>
          <a:custGeom>
            <a:avLst/>
            <a:gdLst>
              <a:gd name="T0" fmla="*/ 0 w 2356"/>
              <a:gd name="T1" fmla="*/ 0 h 759"/>
              <a:gd name="T2" fmla="*/ 2147483647 w 2356"/>
              <a:gd name="T3" fmla="*/ 2147483647 h 759"/>
              <a:gd name="T4" fmla="*/ 2147483647 w 2356"/>
              <a:gd name="T5" fmla="*/ 2147483647 h 759"/>
              <a:gd name="T6" fmla="*/ 2147483647 w 2356"/>
              <a:gd name="T7" fmla="*/ 2147483647 h 759"/>
              <a:gd name="T8" fmla="*/ 0 60000 65536"/>
              <a:gd name="T9" fmla="*/ 0 60000 65536"/>
              <a:gd name="T10" fmla="*/ 0 60000 65536"/>
              <a:gd name="T11" fmla="*/ 0 60000 65536"/>
              <a:gd name="T12" fmla="*/ 0 w 2356"/>
              <a:gd name="T13" fmla="*/ 0 h 759"/>
              <a:gd name="T14" fmla="*/ 2356 w 2356"/>
              <a:gd name="T15" fmla="*/ 759 h 759"/>
            </a:gdLst>
            <a:ahLst/>
            <a:cxnLst>
              <a:cxn ang="T8">
                <a:pos x="T0" y="T1"/>
              </a:cxn>
              <a:cxn ang="T9">
                <a:pos x="T2" y="T3"/>
              </a:cxn>
              <a:cxn ang="T10">
                <a:pos x="T4" y="T5"/>
              </a:cxn>
              <a:cxn ang="T11">
                <a:pos x="T6" y="T7"/>
              </a:cxn>
            </a:cxnLst>
            <a:rect l="T12" t="T13" r="T14" b="T15"/>
            <a:pathLst>
              <a:path w="2356" h="759">
                <a:moveTo>
                  <a:pt x="0" y="0"/>
                </a:moveTo>
                <a:cubicBezTo>
                  <a:pt x="296" y="252"/>
                  <a:pt x="592" y="504"/>
                  <a:pt x="845" y="614"/>
                </a:cubicBezTo>
                <a:cubicBezTo>
                  <a:pt x="1098" y="724"/>
                  <a:pt x="1267" y="759"/>
                  <a:pt x="1519" y="658"/>
                </a:cubicBezTo>
                <a:cubicBezTo>
                  <a:pt x="1771" y="557"/>
                  <a:pt x="2063" y="282"/>
                  <a:pt x="2356" y="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11283" name="Freeform 180"/>
          <p:cNvSpPr>
            <a:spLocks/>
          </p:cNvSpPr>
          <p:nvPr/>
        </p:nvSpPr>
        <p:spPr bwMode="auto">
          <a:xfrm>
            <a:off x="3352800" y="3048000"/>
            <a:ext cx="2057400" cy="1219200"/>
          </a:xfrm>
          <a:custGeom>
            <a:avLst/>
            <a:gdLst>
              <a:gd name="T0" fmla="*/ 0 w 1301"/>
              <a:gd name="T1" fmla="*/ 0 h 478"/>
              <a:gd name="T2" fmla="*/ 2147483647 w 1301"/>
              <a:gd name="T3" fmla="*/ 2147483647 h 478"/>
              <a:gd name="T4" fmla="*/ 2147483647 w 1301"/>
              <a:gd name="T5" fmla="*/ 2147483647 h 478"/>
              <a:gd name="T6" fmla="*/ 2147483647 w 1301"/>
              <a:gd name="T7" fmla="*/ 0 h 478"/>
              <a:gd name="T8" fmla="*/ 0 60000 65536"/>
              <a:gd name="T9" fmla="*/ 0 60000 65536"/>
              <a:gd name="T10" fmla="*/ 0 60000 65536"/>
              <a:gd name="T11" fmla="*/ 0 60000 65536"/>
              <a:gd name="T12" fmla="*/ 0 w 1301"/>
              <a:gd name="T13" fmla="*/ 0 h 478"/>
              <a:gd name="T14" fmla="*/ 1301 w 1301"/>
              <a:gd name="T15" fmla="*/ 478 h 478"/>
            </a:gdLst>
            <a:ahLst/>
            <a:cxnLst>
              <a:cxn ang="T8">
                <a:pos x="T0" y="T1"/>
              </a:cxn>
              <a:cxn ang="T9">
                <a:pos x="T2" y="T3"/>
              </a:cxn>
              <a:cxn ang="T10">
                <a:pos x="T4" y="T5"/>
              </a:cxn>
              <a:cxn ang="T11">
                <a:pos x="T6" y="T7"/>
              </a:cxn>
            </a:cxnLst>
            <a:rect l="T12" t="T13" r="T14" b="T15"/>
            <a:pathLst>
              <a:path w="1301" h="478">
                <a:moveTo>
                  <a:pt x="0" y="0"/>
                </a:moveTo>
                <a:cubicBezTo>
                  <a:pt x="119" y="164"/>
                  <a:pt x="238" y="328"/>
                  <a:pt x="396" y="397"/>
                </a:cubicBezTo>
                <a:cubicBezTo>
                  <a:pt x="554" y="466"/>
                  <a:pt x="799" y="478"/>
                  <a:pt x="950" y="412"/>
                </a:cubicBezTo>
                <a:cubicBezTo>
                  <a:pt x="1101" y="346"/>
                  <a:pt x="1201" y="173"/>
                  <a:pt x="1301"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sp>
        <p:nvSpPr>
          <p:cNvPr id="4" name="Freeform 178"/>
          <p:cNvSpPr>
            <a:spLocks/>
          </p:cNvSpPr>
          <p:nvPr/>
        </p:nvSpPr>
        <p:spPr bwMode="auto">
          <a:xfrm>
            <a:off x="4114800" y="3048000"/>
            <a:ext cx="631825" cy="914400"/>
          </a:xfrm>
          <a:custGeom>
            <a:avLst/>
            <a:gdLst>
              <a:gd name="T0" fmla="*/ 0 w 344"/>
              <a:gd name="T1" fmla="*/ 0 h 233"/>
              <a:gd name="T2" fmla="*/ 2147483647 w 344"/>
              <a:gd name="T3" fmla="*/ 2147483647 h 233"/>
              <a:gd name="T4" fmla="*/ 2147483647 w 344"/>
              <a:gd name="T5" fmla="*/ 2147483647 h 233"/>
              <a:gd name="T6" fmla="*/ 0 60000 65536"/>
              <a:gd name="T7" fmla="*/ 0 60000 65536"/>
              <a:gd name="T8" fmla="*/ 0 60000 65536"/>
              <a:gd name="T9" fmla="*/ 0 w 344"/>
              <a:gd name="T10" fmla="*/ 0 h 233"/>
              <a:gd name="T11" fmla="*/ 344 w 344"/>
              <a:gd name="T12" fmla="*/ 233 h 233"/>
            </a:gdLst>
            <a:ahLst/>
            <a:cxnLst>
              <a:cxn ang="T6">
                <a:pos x="T0" y="T1"/>
              </a:cxn>
              <a:cxn ang="T7">
                <a:pos x="T2" y="T3"/>
              </a:cxn>
              <a:cxn ang="T8">
                <a:pos x="T4" y="T5"/>
              </a:cxn>
            </a:cxnLst>
            <a:rect l="T9" t="T10" r="T11" b="T12"/>
            <a:pathLst>
              <a:path w="344" h="233">
                <a:moveTo>
                  <a:pt x="0" y="0"/>
                </a:moveTo>
                <a:cubicBezTo>
                  <a:pt x="35" y="115"/>
                  <a:pt x="70" y="231"/>
                  <a:pt x="127" y="232"/>
                </a:cubicBezTo>
                <a:cubicBezTo>
                  <a:pt x="184" y="233"/>
                  <a:pt x="264" y="120"/>
                  <a:pt x="344" y="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dirty="0" smtClean="0">
              <a:solidFill>
                <a:srgbClr val="FFFFFF"/>
              </a:solidFill>
              <a:latin typeface="Calibri"/>
              <a:ea typeface="ＭＳ Ｐゴシック" charset="0"/>
              <a:cs typeface="Calibri"/>
            </a:endParaRPr>
          </a:p>
        </p:txBody>
      </p:sp>
      <p:grpSp>
        <p:nvGrpSpPr>
          <p:cNvPr id="20" name="Group 154"/>
          <p:cNvGrpSpPr>
            <a:grpSpLocks/>
          </p:cNvGrpSpPr>
          <p:nvPr/>
        </p:nvGrpSpPr>
        <p:grpSpPr bwMode="auto">
          <a:xfrm>
            <a:off x="5657850" y="3090863"/>
            <a:ext cx="2419350" cy="1481137"/>
            <a:chOff x="5657088" y="3090672"/>
            <a:chExt cx="2420112" cy="1481328"/>
          </a:xfrm>
        </p:grpSpPr>
        <p:sp>
          <p:nvSpPr>
            <p:cNvPr id="153" name="Bent Arrow 152"/>
            <p:cNvSpPr/>
            <p:nvPr/>
          </p:nvSpPr>
          <p:spPr bwMode="auto">
            <a:xfrm flipH="1" flipV="1">
              <a:off x="5715000" y="3124200"/>
              <a:ext cx="1066800" cy="1371600"/>
            </a:xfrm>
            <a:prstGeom prst="bentArrow">
              <a:avLst>
                <a:gd name="adj1" fmla="val 12582"/>
                <a:gd name="adj2" fmla="val 18571"/>
                <a:gd name="adj3" fmla="val 25000"/>
                <a:gd name="adj4" fmla="val 20893"/>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eaLnBrk="0" fontAlgn="base" hangingPunct="0">
                <a:spcBef>
                  <a:spcPct val="0"/>
                </a:spcBef>
                <a:spcAft>
                  <a:spcPct val="0"/>
                </a:spcAft>
              </a:pPr>
              <a:endParaRPr lang="zh-CN" altLang="en-US" sz="2400" b="1" dirty="0" smtClean="0">
                <a:solidFill>
                  <a:srgbClr val="FFFFFF"/>
                </a:solidFill>
                <a:latin typeface="Calibri"/>
                <a:ea typeface="宋体" charset="0"/>
                <a:cs typeface="Calibri"/>
              </a:endParaRPr>
            </a:p>
          </p:txBody>
        </p:sp>
        <p:sp>
          <p:nvSpPr>
            <p:cNvPr id="43111" name="Text Box 21"/>
            <p:cNvSpPr txBox="1">
              <a:spLocks noChangeArrowheads="1"/>
            </p:cNvSpPr>
            <p:nvPr/>
          </p:nvSpPr>
          <p:spPr bwMode="auto">
            <a:xfrm rot="10800000" flipV="1">
              <a:off x="6705600" y="3289300"/>
              <a:ext cx="137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50000"/>
                </a:spcBef>
                <a:spcAft>
                  <a:spcPct val="0"/>
                </a:spcAft>
              </a:pPr>
              <a:r>
                <a:rPr kumimoji="1" lang="en-US" altLang="zh-CN" sz="2000" b="1" dirty="0" smtClean="0">
                  <a:solidFill>
                    <a:srgbClr val="000000"/>
                  </a:solidFill>
                  <a:latin typeface="Calibri"/>
                  <a:ea typeface="宋体" charset="0"/>
                  <a:cs typeface="Calibri"/>
                </a:rPr>
                <a:t>Traffic demands</a:t>
              </a:r>
            </a:p>
          </p:txBody>
        </p:sp>
      </p:grpSp>
      <p:sp>
        <p:nvSpPr>
          <p:cNvPr id="3" name="Slide Number Placeholder 2"/>
          <p:cNvSpPr>
            <a:spLocks noGrp="1"/>
          </p:cNvSpPr>
          <p:nvPr>
            <p:ph type="sldNum" sz="quarter" idx="10"/>
          </p:nvPr>
        </p:nvSpPr>
        <p:spPr/>
        <p:txBody>
          <a:bodyPr/>
          <a:lstStyle/>
          <a:p>
            <a:fld id="{FE467CB0-F5C8-9A41-9684-434EE11FBEDC}" type="slidenum">
              <a:rPr lang="en-GB" smtClean="0"/>
              <a:pPr/>
              <a:t>55</a:t>
            </a:fld>
            <a:endParaRPr lang="en-GB" dirty="0"/>
          </a:p>
        </p:txBody>
      </p:sp>
    </p:spTree>
    <p:extLst>
      <p:ext uri="{BB962C8B-B14F-4D97-AF65-F5344CB8AC3E}">
        <p14:creationId xmlns:p14="http://schemas.microsoft.com/office/powerpoint/2010/main" val="137286763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285"/>
                                        </p:tgtEl>
                                        <p:attrNameLst>
                                          <p:attrName>style.visibility</p:attrName>
                                        </p:attrNameLst>
                                      </p:cBhvr>
                                      <p:to>
                                        <p:strVal val="visible"/>
                                      </p:to>
                                    </p:set>
                                    <p:animEffect transition="in" filter="wipe(down)">
                                      <p:cBhvr>
                                        <p:cTn id="23" dur="500"/>
                                        <p:tgtEl>
                                          <p:spTgt spid="1128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283"/>
                                        </p:tgtEl>
                                        <p:attrNameLst>
                                          <p:attrName>style.visibility</p:attrName>
                                        </p:attrNameLst>
                                      </p:cBhvr>
                                      <p:to>
                                        <p:strVal val="visible"/>
                                      </p:to>
                                    </p:set>
                                    <p:animEffect transition="in" filter="wipe(down)">
                                      <p:cBhvr>
                                        <p:cTn id="26" dur="500"/>
                                        <p:tgtEl>
                                          <p:spTgt spid="1128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3" fill="hold" nodeType="clickEffect">
                                  <p:stCondLst>
                                    <p:cond delay="0"/>
                                  </p:stCondLst>
                                  <p:childTnLst>
                                    <p:set>
                                      <p:cBhvr>
                                        <p:cTn id="33" dur="1" fill="hold">
                                          <p:stCondLst>
                                            <p:cond delay="0"/>
                                          </p:stCondLst>
                                        </p:cTn>
                                        <p:tgtEl>
                                          <p:spTgt spid="190"/>
                                        </p:tgtEl>
                                        <p:attrNameLst>
                                          <p:attrName>style.visibility</p:attrName>
                                        </p:attrNameLst>
                                      </p:cBhvr>
                                      <p:to>
                                        <p:strVal val="visible"/>
                                      </p:to>
                                    </p:set>
                                    <p:animEffect transition="in" filter="strips(upRight)">
                                      <p:cBhvr>
                                        <p:cTn id="34" dur="500"/>
                                        <p:tgtEl>
                                          <p:spTgt spid="190"/>
                                        </p:tgtEl>
                                      </p:cBhvr>
                                    </p:animEffect>
                                  </p:childTnLst>
                                </p:cTn>
                              </p:par>
                              <p:par>
                                <p:cTn id="35" presetID="18" presetClass="entr" presetSubtype="6" fill="hold" nodeType="withEffect">
                                  <p:stCondLst>
                                    <p:cond delay="0"/>
                                  </p:stCondLst>
                                  <p:childTnLst>
                                    <p:set>
                                      <p:cBhvr>
                                        <p:cTn id="36" dur="1" fill="hold">
                                          <p:stCondLst>
                                            <p:cond delay="0"/>
                                          </p:stCondLst>
                                        </p:cTn>
                                        <p:tgtEl>
                                          <p:spTgt spid="175"/>
                                        </p:tgtEl>
                                        <p:attrNameLst>
                                          <p:attrName>style.visibility</p:attrName>
                                        </p:attrNameLst>
                                      </p:cBhvr>
                                      <p:to>
                                        <p:strVal val="visible"/>
                                      </p:to>
                                    </p:set>
                                    <p:animEffect transition="in" filter="strips(downRight)">
                                      <p:cBhvr>
                                        <p:cTn id="37" dur="500"/>
                                        <p:tgtEl>
                                          <p:spTgt spid="1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5" grpId="0" animBg="1"/>
      <p:bldP spid="1128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08500"/>
            <a:ext cx="7772400" cy="990600"/>
          </a:xfrm>
        </p:spPr>
        <p:txBody>
          <a:bodyPr/>
          <a:lstStyle/>
          <a:p>
            <a:r>
              <a:rPr lang="en-US" b="1" dirty="0" smtClean="0"/>
              <a:t>An alternative to Optical links:</a:t>
            </a:r>
            <a:br>
              <a:rPr lang="en-US" b="1" dirty="0" smtClean="0"/>
            </a:br>
            <a:r>
              <a:rPr lang="en-US" b="1" dirty="0" smtClean="0"/>
              <a:t>Link Racks by radio</a:t>
            </a:r>
            <a:br>
              <a:rPr lang="en-US" b="1" dirty="0" smtClean="0"/>
            </a:br>
            <a:r>
              <a:rPr lang="en-US" sz="2400" b="1" dirty="0" smtClean="0"/>
              <a:t>(60GHz gives about 2Gbps at 5m)  </a:t>
            </a:r>
            <a:endParaRPr lang="en-US"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43" y="2123683"/>
            <a:ext cx="7622812" cy="3541572"/>
          </a:xfrm>
          <a:prstGeom prst="rect">
            <a:avLst/>
          </a:prstGeo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F38DF745-7D3F-47F4-83A3-874385CFAA69}" type="slidenum">
              <a:rPr lang="en-US" smtClean="0"/>
              <a:pPr/>
              <a:t>56</a:t>
            </a:fld>
            <a:endParaRPr lang="en-US"/>
          </a:p>
        </p:txBody>
      </p:sp>
    </p:spTree>
    <p:extLst>
      <p:ext uri="{BB962C8B-B14F-4D97-AF65-F5344CB8AC3E}">
        <p14:creationId xmlns:p14="http://schemas.microsoft.com/office/powerpoint/2010/main" val="1478289715"/>
      </p:ext>
    </p:extLst>
  </p:cSld>
  <p:clrMapOvr>
    <a:masterClrMapping/>
  </p:clrMapOvr>
  <mc:AlternateContent xmlns:mc="http://schemas.openxmlformats.org/markup-compatibility/2006" xmlns:p14="http://schemas.microsoft.com/office/powerpoint/2010/main">
    <mc:Choice Requires="p14">
      <p:transition spd="slow" p14:dur="2000" advTm="25899"/>
    </mc:Choice>
    <mc:Fallback xmlns="">
      <p:transition xmlns:p14="http://schemas.microsoft.com/office/powerpoint/2010/main" spd="slow" advTm="25899"/>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CamCube</a:t>
            </a:r>
            <a:endParaRPr lang="en-GB" dirty="0"/>
          </a:p>
        </p:txBody>
      </p:sp>
      <p:sp>
        <p:nvSpPr>
          <p:cNvPr id="3" name="Content Placeholder 2"/>
          <p:cNvSpPr>
            <a:spLocks noGrp="1"/>
          </p:cNvSpPr>
          <p:nvPr>
            <p:ph idx="1"/>
          </p:nvPr>
        </p:nvSpPr>
        <p:spPr/>
        <p:txBody>
          <a:bodyPr>
            <a:normAutofit fontScale="55000" lnSpcReduction="20000"/>
          </a:bodyPr>
          <a:lstStyle/>
          <a:p>
            <a:r>
              <a:rPr lang="en-GB" dirty="0" smtClean="0"/>
              <a:t>Nodes are commodity x86 servers with local storage</a:t>
            </a:r>
          </a:p>
          <a:p>
            <a:pPr lvl="1"/>
            <a:r>
              <a:rPr lang="en-GB" dirty="0" smtClean="0"/>
              <a:t>Container-based model 1,500-2,500 servers</a:t>
            </a:r>
          </a:p>
          <a:p>
            <a:pPr lvl="1"/>
            <a:endParaRPr lang="en-GB" dirty="0" smtClean="0"/>
          </a:p>
          <a:p>
            <a:r>
              <a:rPr lang="en-GB" dirty="0" smtClean="0"/>
              <a:t>Direct-connect 3D torus topology</a:t>
            </a:r>
          </a:p>
          <a:p>
            <a:pPr lvl="1"/>
            <a:r>
              <a:rPr lang="en-GB" dirty="0" smtClean="0"/>
              <a:t>Six Ethernet ports / server</a:t>
            </a:r>
          </a:p>
          <a:p>
            <a:pPr lvl="1"/>
            <a:r>
              <a:rPr lang="en-GB" dirty="0" smtClean="0"/>
              <a:t>Servers have (</a:t>
            </a:r>
            <a:r>
              <a:rPr lang="en-GB" dirty="0" err="1" smtClean="0"/>
              <a:t>x,y,z</a:t>
            </a:r>
            <a:r>
              <a:rPr lang="en-GB" dirty="0" smtClean="0"/>
              <a:t>) coordinates</a:t>
            </a:r>
          </a:p>
          <a:p>
            <a:pPr lvl="2"/>
            <a:r>
              <a:rPr lang="en-GB" dirty="0" smtClean="0"/>
              <a:t>Defines coordinate space</a:t>
            </a:r>
          </a:p>
          <a:p>
            <a:pPr lvl="1"/>
            <a:r>
              <a:rPr lang="en-GB" dirty="0" smtClean="0"/>
              <a:t>Simple 1-hop API</a:t>
            </a:r>
          </a:p>
          <a:p>
            <a:pPr lvl="2"/>
            <a:r>
              <a:rPr lang="en-GB" dirty="0" smtClean="0"/>
              <a:t>Send/receive packets to/from 1-hop neighbours</a:t>
            </a:r>
          </a:p>
          <a:p>
            <a:pPr lvl="2"/>
            <a:r>
              <a:rPr lang="en-GB" dirty="0" smtClean="0"/>
              <a:t>Not using TCP/IP</a:t>
            </a:r>
          </a:p>
          <a:p>
            <a:pPr lvl="2"/>
            <a:endParaRPr lang="en-GB" dirty="0" smtClean="0"/>
          </a:p>
          <a:p>
            <a:r>
              <a:rPr lang="en-GB" dirty="0" smtClean="0"/>
              <a:t>Everything is a service</a:t>
            </a:r>
          </a:p>
          <a:p>
            <a:pPr lvl="1"/>
            <a:r>
              <a:rPr lang="en-GB" dirty="0" smtClean="0"/>
              <a:t>Run on all servers</a:t>
            </a:r>
          </a:p>
          <a:p>
            <a:endParaRPr lang="en-GB" dirty="0" smtClean="0"/>
          </a:p>
          <a:p>
            <a:r>
              <a:rPr lang="en-GB" dirty="0" smtClean="0"/>
              <a:t>Multi-hop routing is a service</a:t>
            </a:r>
          </a:p>
          <a:p>
            <a:pPr lvl="1"/>
            <a:r>
              <a:rPr lang="en-GB" dirty="0" smtClean="0"/>
              <a:t>Simple link state protocol</a:t>
            </a:r>
          </a:p>
          <a:p>
            <a:pPr lvl="1"/>
            <a:r>
              <a:rPr lang="en-GB" dirty="0" smtClean="0"/>
              <a:t>Route packets along shortest paths from source to destination</a:t>
            </a:r>
          </a:p>
        </p:txBody>
      </p:sp>
      <p:sp>
        <p:nvSpPr>
          <p:cNvPr id="5" name="Slide Number Placeholder 4"/>
          <p:cNvSpPr>
            <a:spLocks noGrp="1"/>
          </p:cNvSpPr>
          <p:nvPr>
            <p:ph type="sldNum" sz="quarter" idx="12"/>
          </p:nvPr>
        </p:nvSpPr>
        <p:spPr/>
        <p:txBody>
          <a:bodyPr/>
          <a:lstStyle/>
          <a:p>
            <a:fld id="{6E2D2B3B-882E-40F3-A32F-6DD516915044}" type="slidenum">
              <a:rPr lang="en-US" smtClean="0"/>
              <a:pPr/>
              <a:t>57</a:t>
            </a:fld>
            <a:endParaRPr lang="en-US"/>
          </a:p>
        </p:txBody>
      </p:sp>
      <p:grpSp>
        <p:nvGrpSpPr>
          <p:cNvPr id="6" name="Group 5"/>
          <p:cNvGrpSpPr/>
          <p:nvPr/>
        </p:nvGrpSpPr>
        <p:grpSpPr>
          <a:xfrm>
            <a:off x="6358637" y="2904734"/>
            <a:ext cx="1831526" cy="1726094"/>
            <a:chOff x="1663894" y="2882867"/>
            <a:chExt cx="1831526" cy="1726094"/>
          </a:xfrm>
        </p:grpSpPr>
        <p:sp>
          <p:nvSpPr>
            <p:cNvPr id="7" name="Parallelogram 6"/>
            <p:cNvSpPr/>
            <p:nvPr/>
          </p:nvSpPr>
          <p:spPr>
            <a:xfrm>
              <a:off x="1749201" y="2883301"/>
              <a:ext cx="1660843" cy="417874"/>
            </a:xfrm>
            <a:prstGeom prst="parallelogram">
              <a:avLst>
                <a:gd name="adj" fmla="val 100178"/>
              </a:avLst>
            </a:prstGeom>
            <a:noFill/>
            <a:ln w="6350"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Tahoma"/>
                <a:ea typeface="+mn-ea"/>
                <a:cs typeface="Tahoma"/>
              </a:endParaRPr>
            </a:p>
          </p:txBody>
        </p:sp>
        <p:sp>
          <p:nvSpPr>
            <p:cNvPr id="8" name="Parallelogram 7"/>
            <p:cNvSpPr/>
            <p:nvPr/>
          </p:nvSpPr>
          <p:spPr>
            <a:xfrm>
              <a:off x="1747379" y="3539075"/>
              <a:ext cx="1660843" cy="417874"/>
            </a:xfrm>
            <a:prstGeom prst="parallelogram">
              <a:avLst>
                <a:gd name="adj" fmla="val 100178"/>
              </a:avLst>
            </a:prstGeom>
            <a:noFill/>
            <a:ln w="6350"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Tahoma"/>
                <a:ea typeface="+mn-ea"/>
                <a:cs typeface="Tahoma"/>
              </a:endParaRPr>
            </a:p>
          </p:txBody>
        </p:sp>
        <p:sp>
          <p:nvSpPr>
            <p:cNvPr id="9" name="Parallelogram 8"/>
            <p:cNvSpPr/>
            <p:nvPr/>
          </p:nvSpPr>
          <p:spPr>
            <a:xfrm>
              <a:off x="1746415" y="4190165"/>
              <a:ext cx="1660843" cy="417874"/>
            </a:xfrm>
            <a:prstGeom prst="parallelogram">
              <a:avLst>
                <a:gd name="adj" fmla="val 100178"/>
              </a:avLst>
            </a:prstGeom>
            <a:noFill/>
            <a:ln w="6350" cap="rnd" cmpd="sng" algn="ctr">
              <a:solidFill>
                <a:srgbClr val="FF0000"/>
              </a:solidFill>
              <a:prstDash val="solid"/>
            </a:ln>
            <a:effectLst>
              <a:outerShdw blurRad="45000" dist="25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Tahoma"/>
                <a:ea typeface="+mn-ea"/>
                <a:cs typeface="Tahoma"/>
              </a:endParaRPr>
            </a:p>
          </p:txBody>
        </p:sp>
        <p:cxnSp>
          <p:nvCxnSpPr>
            <p:cNvPr id="10" name="Straight Connector 9"/>
            <p:cNvCxnSpPr/>
            <p:nvPr/>
          </p:nvCxnSpPr>
          <p:spPr>
            <a:xfrm>
              <a:off x="2239955" y="4190165"/>
              <a:ext cx="469776" cy="461"/>
            </a:xfrm>
            <a:prstGeom prst="line">
              <a:avLst/>
            </a:prstGeom>
            <a:noFill/>
            <a:ln w="12700" cap="flat" cmpd="sng" algn="ctr">
              <a:solidFill>
                <a:srgbClr val="FF0000"/>
              </a:solidFill>
              <a:prstDash val="solid"/>
            </a:ln>
            <a:effectLst/>
          </p:spPr>
        </p:cxnSp>
        <p:cxnSp>
          <p:nvCxnSpPr>
            <p:cNvPr id="11" name="Straight Connector 10"/>
            <p:cNvCxnSpPr/>
            <p:nvPr/>
          </p:nvCxnSpPr>
          <p:spPr>
            <a:xfrm>
              <a:off x="2867457" y="4190165"/>
              <a:ext cx="469776" cy="461"/>
            </a:xfrm>
            <a:prstGeom prst="line">
              <a:avLst/>
            </a:prstGeom>
            <a:noFill/>
            <a:ln w="12700" cap="flat" cmpd="sng" algn="ctr">
              <a:solidFill>
                <a:srgbClr val="FF0000"/>
              </a:solidFill>
              <a:prstDash val="solid"/>
            </a:ln>
            <a:effectLst/>
          </p:spPr>
        </p:cxnSp>
        <p:cxnSp>
          <p:nvCxnSpPr>
            <p:cNvPr id="12" name="Straight Connector 11"/>
            <p:cNvCxnSpPr/>
            <p:nvPr/>
          </p:nvCxnSpPr>
          <p:spPr>
            <a:xfrm rot="5400000" flipH="1" flipV="1">
              <a:off x="3053526" y="4455097"/>
              <a:ext cx="97638" cy="97638"/>
            </a:xfrm>
            <a:prstGeom prst="line">
              <a:avLst/>
            </a:prstGeom>
            <a:noFill/>
            <a:ln w="12700" cap="flat" cmpd="sng" algn="ctr">
              <a:solidFill>
                <a:srgbClr val="FF0000"/>
              </a:solidFill>
              <a:prstDash val="solid"/>
            </a:ln>
            <a:effectLst/>
          </p:spPr>
        </p:cxnSp>
        <p:cxnSp>
          <p:nvCxnSpPr>
            <p:cNvPr id="13" name="Straight Connector 12"/>
            <p:cNvCxnSpPr/>
            <p:nvPr/>
          </p:nvCxnSpPr>
          <p:spPr>
            <a:xfrm rot="5400000" flipH="1" flipV="1">
              <a:off x="3262693" y="4245929"/>
              <a:ext cx="97638" cy="97638"/>
            </a:xfrm>
            <a:prstGeom prst="line">
              <a:avLst/>
            </a:prstGeom>
            <a:noFill/>
            <a:ln w="12700" cap="flat" cmpd="sng" algn="ctr">
              <a:solidFill>
                <a:srgbClr val="FF0000"/>
              </a:solidFill>
              <a:prstDash val="solid"/>
            </a:ln>
            <a:effectLst/>
          </p:spPr>
        </p:cxnSp>
        <p:cxnSp>
          <p:nvCxnSpPr>
            <p:cNvPr id="14" name="Straight Connector 13"/>
            <p:cNvCxnSpPr/>
            <p:nvPr/>
          </p:nvCxnSpPr>
          <p:spPr>
            <a:xfrm rot="10800000">
              <a:off x="2449122" y="4608500"/>
              <a:ext cx="469776" cy="461"/>
            </a:xfrm>
            <a:prstGeom prst="line">
              <a:avLst/>
            </a:prstGeom>
            <a:noFill/>
            <a:ln w="12700" cap="flat" cmpd="sng" algn="ctr">
              <a:solidFill>
                <a:srgbClr val="FF0000"/>
              </a:solidFill>
              <a:prstDash val="solid"/>
            </a:ln>
            <a:effectLst/>
          </p:spPr>
        </p:cxnSp>
        <p:cxnSp>
          <p:nvCxnSpPr>
            <p:cNvPr id="15" name="Straight Connector 14"/>
            <p:cNvCxnSpPr/>
            <p:nvPr/>
          </p:nvCxnSpPr>
          <p:spPr>
            <a:xfrm rot="10800000">
              <a:off x="1821620" y="4608500"/>
              <a:ext cx="469776" cy="461"/>
            </a:xfrm>
            <a:prstGeom prst="line">
              <a:avLst/>
            </a:prstGeom>
            <a:noFill/>
            <a:ln w="12700" cap="flat" cmpd="sng" algn="ctr">
              <a:solidFill>
                <a:srgbClr val="FF0000"/>
              </a:solidFill>
              <a:prstDash val="solid"/>
            </a:ln>
            <a:effectLst/>
          </p:spPr>
        </p:cxnSp>
        <p:cxnSp>
          <p:nvCxnSpPr>
            <p:cNvPr id="16" name="Straight Connector 15"/>
            <p:cNvCxnSpPr/>
            <p:nvPr/>
          </p:nvCxnSpPr>
          <p:spPr>
            <a:xfrm>
              <a:off x="2030787" y="4399332"/>
              <a:ext cx="469776" cy="461"/>
            </a:xfrm>
            <a:prstGeom prst="line">
              <a:avLst/>
            </a:prstGeom>
            <a:noFill/>
            <a:ln w="12700" cap="flat" cmpd="sng" algn="ctr">
              <a:solidFill>
                <a:srgbClr val="FF0000"/>
              </a:solidFill>
              <a:prstDash val="solid"/>
            </a:ln>
            <a:effectLst/>
          </p:spPr>
        </p:cxnSp>
        <p:cxnSp>
          <p:nvCxnSpPr>
            <p:cNvPr id="17" name="Straight Connector 16"/>
            <p:cNvCxnSpPr/>
            <p:nvPr/>
          </p:nvCxnSpPr>
          <p:spPr>
            <a:xfrm>
              <a:off x="2658289" y="4399332"/>
              <a:ext cx="469776" cy="461"/>
            </a:xfrm>
            <a:prstGeom prst="line">
              <a:avLst/>
            </a:prstGeom>
            <a:noFill/>
            <a:ln w="12700" cap="flat" cmpd="sng" algn="ctr">
              <a:solidFill>
                <a:srgbClr val="FF0000"/>
              </a:solidFill>
              <a:prstDash val="solid"/>
            </a:ln>
            <a:effectLst/>
          </p:spPr>
        </p:cxnSp>
        <p:cxnSp>
          <p:nvCxnSpPr>
            <p:cNvPr id="18" name="Straight Connector 17"/>
            <p:cNvCxnSpPr/>
            <p:nvPr/>
          </p:nvCxnSpPr>
          <p:spPr>
            <a:xfrm rot="5400000">
              <a:off x="2007689" y="4245929"/>
              <a:ext cx="97638" cy="97638"/>
            </a:xfrm>
            <a:prstGeom prst="line">
              <a:avLst/>
            </a:prstGeom>
            <a:noFill/>
            <a:ln w="12700" cap="flat" cmpd="sng" algn="ctr">
              <a:solidFill>
                <a:srgbClr val="FF0000"/>
              </a:solidFill>
              <a:prstDash val="solid"/>
            </a:ln>
            <a:effectLst/>
          </p:spPr>
        </p:cxnSp>
        <p:cxnSp>
          <p:nvCxnSpPr>
            <p:cNvPr id="19" name="Straight Connector 18"/>
            <p:cNvCxnSpPr/>
            <p:nvPr/>
          </p:nvCxnSpPr>
          <p:spPr>
            <a:xfrm rot="5400000">
              <a:off x="1798522" y="4455097"/>
              <a:ext cx="97638" cy="97638"/>
            </a:xfrm>
            <a:prstGeom prst="line">
              <a:avLst/>
            </a:prstGeom>
            <a:noFill/>
            <a:ln w="12700" cap="flat" cmpd="sng" algn="ctr">
              <a:solidFill>
                <a:srgbClr val="FF0000"/>
              </a:solidFill>
              <a:prstDash val="solid"/>
            </a:ln>
            <a:effectLst/>
          </p:spPr>
        </p:cxnSp>
        <p:cxnSp>
          <p:nvCxnSpPr>
            <p:cNvPr id="20" name="Straight Connector 19"/>
            <p:cNvCxnSpPr/>
            <p:nvPr/>
          </p:nvCxnSpPr>
          <p:spPr>
            <a:xfrm rot="5400000" flipH="1" flipV="1">
              <a:off x="2426024" y="4455097"/>
              <a:ext cx="97638" cy="97638"/>
            </a:xfrm>
            <a:prstGeom prst="line">
              <a:avLst/>
            </a:prstGeom>
            <a:noFill/>
            <a:ln w="12700" cap="flat" cmpd="sng" algn="ctr">
              <a:solidFill>
                <a:srgbClr val="FF0000"/>
              </a:solidFill>
              <a:prstDash val="solid"/>
            </a:ln>
            <a:effectLst/>
          </p:spPr>
        </p:cxnSp>
        <p:cxnSp>
          <p:nvCxnSpPr>
            <p:cNvPr id="21" name="Straight Connector 20"/>
            <p:cNvCxnSpPr/>
            <p:nvPr/>
          </p:nvCxnSpPr>
          <p:spPr>
            <a:xfrm rot="5400000" flipH="1" flipV="1">
              <a:off x="2635191" y="4245929"/>
              <a:ext cx="97638" cy="97638"/>
            </a:xfrm>
            <a:prstGeom prst="line">
              <a:avLst/>
            </a:prstGeom>
            <a:noFill/>
            <a:ln w="12700" cap="flat" cmpd="sng" algn="ctr">
              <a:solidFill>
                <a:srgbClr val="FF0000"/>
              </a:solidFill>
              <a:prstDash val="solid"/>
            </a:ln>
            <a:effectLst/>
          </p:spPr>
        </p:cxnSp>
        <p:cxnSp>
          <p:nvCxnSpPr>
            <p:cNvPr id="22" name="Shape 219"/>
            <p:cNvCxnSpPr/>
            <p:nvPr/>
          </p:nvCxnSpPr>
          <p:spPr>
            <a:xfrm rot="10800000" flipH="1">
              <a:off x="2082229" y="4190165"/>
              <a:ext cx="1412730" cy="461"/>
            </a:xfrm>
            <a:prstGeom prst="curvedConnector5">
              <a:avLst>
                <a:gd name="adj1" fmla="val -4701"/>
                <a:gd name="adj2" fmla="val 26483069"/>
                <a:gd name="adj3" fmla="val 104701"/>
              </a:avLst>
            </a:prstGeom>
            <a:noFill/>
            <a:ln w="12700" cap="flat" cmpd="sng" algn="ctr">
              <a:solidFill>
                <a:srgbClr val="FF0000"/>
              </a:solidFill>
              <a:prstDash val="solid"/>
            </a:ln>
            <a:effectLst/>
          </p:spPr>
        </p:cxnSp>
        <p:cxnSp>
          <p:nvCxnSpPr>
            <p:cNvPr id="23" name="Curved Connector 250"/>
            <p:cNvCxnSpPr/>
            <p:nvPr/>
          </p:nvCxnSpPr>
          <p:spPr>
            <a:xfrm rot="10800000" flipH="1">
              <a:off x="1873061" y="4399332"/>
              <a:ext cx="1412730" cy="461"/>
            </a:xfrm>
            <a:prstGeom prst="curvedConnector5">
              <a:avLst>
                <a:gd name="adj1" fmla="val -4701"/>
                <a:gd name="adj2" fmla="val 25982313"/>
                <a:gd name="adj3" fmla="val 104701"/>
              </a:avLst>
            </a:prstGeom>
            <a:noFill/>
            <a:ln w="12700" cap="flat" cmpd="sng" algn="ctr">
              <a:solidFill>
                <a:srgbClr val="FF0000"/>
              </a:solidFill>
              <a:prstDash val="solid"/>
            </a:ln>
            <a:effectLst/>
          </p:spPr>
        </p:cxnSp>
        <p:cxnSp>
          <p:nvCxnSpPr>
            <p:cNvPr id="24" name="Curved Connector 261"/>
            <p:cNvCxnSpPr/>
            <p:nvPr/>
          </p:nvCxnSpPr>
          <p:spPr>
            <a:xfrm rot="10800000" flipH="1">
              <a:off x="1663894" y="4608500"/>
              <a:ext cx="1412730" cy="461"/>
            </a:xfrm>
            <a:prstGeom prst="curvedConnector5">
              <a:avLst>
                <a:gd name="adj1" fmla="val -4701"/>
                <a:gd name="adj2" fmla="val 26483006"/>
                <a:gd name="adj3" fmla="val 104701"/>
              </a:avLst>
            </a:prstGeom>
            <a:noFill/>
            <a:ln w="12700" cap="flat" cmpd="sng" algn="ctr">
              <a:solidFill>
                <a:srgbClr val="FF0000"/>
              </a:solidFill>
              <a:prstDash val="solid"/>
            </a:ln>
            <a:effectLst/>
          </p:spPr>
        </p:cxnSp>
        <p:cxnSp>
          <p:nvCxnSpPr>
            <p:cNvPr id="25" name="Shape 222"/>
            <p:cNvCxnSpPr/>
            <p:nvPr/>
          </p:nvCxnSpPr>
          <p:spPr>
            <a:xfrm flipV="1">
              <a:off x="3076624" y="4245929"/>
              <a:ext cx="395236" cy="362571"/>
            </a:xfrm>
            <a:prstGeom prst="curvedConnector2">
              <a:avLst/>
            </a:prstGeom>
            <a:noFill/>
            <a:ln w="12700" cap="flat" cmpd="sng" algn="ctr">
              <a:solidFill>
                <a:srgbClr val="FF0000"/>
              </a:solidFill>
              <a:prstDash val="solid"/>
            </a:ln>
            <a:effectLst/>
          </p:spPr>
        </p:cxnSp>
        <p:cxnSp>
          <p:nvCxnSpPr>
            <p:cNvPr id="26" name="Shape 223"/>
            <p:cNvCxnSpPr/>
            <p:nvPr/>
          </p:nvCxnSpPr>
          <p:spPr>
            <a:xfrm flipV="1">
              <a:off x="2449122" y="4245929"/>
              <a:ext cx="395236" cy="362571"/>
            </a:xfrm>
            <a:prstGeom prst="curvedConnector2">
              <a:avLst/>
            </a:prstGeom>
            <a:noFill/>
            <a:ln w="12700" cap="flat" cmpd="sng" algn="ctr">
              <a:solidFill>
                <a:srgbClr val="FF0000"/>
              </a:solidFill>
              <a:prstDash val="solid"/>
            </a:ln>
            <a:effectLst/>
          </p:spPr>
        </p:cxnSp>
        <p:cxnSp>
          <p:nvCxnSpPr>
            <p:cNvPr id="27" name="Shape 224"/>
            <p:cNvCxnSpPr/>
            <p:nvPr/>
          </p:nvCxnSpPr>
          <p:spPr>
            <a:xfrm flipV="1">
              <a:off x="1821620" y="4245929"/>
              <a:ext cx="395236" cy="362571"/>
            </a:xfrm>
            <a:prstGeom prst="curvedConnector2">
              <a:avLst/>
            </a:prstGeom>
            <a:noFill/>
            <a:ln w="12700" cap="flat" cmpd="sng" algn="ctr">
              <a:solidFill>
                <a:srgbClr val="FF0000"/>
              </a:solidFill>
              <a:prstDash val="solid"/>
            </a:ln>
            <a:effectLst/>
          </p:spPr>
        </p:cxnSp>
        <p:cxnSp>
          <p:nvCxnSpPr>
            <p:cNvPr id="28" name="Straight Connector 27"/>
            <p:cNvCxnSpPr/>
            <p:nvPr/>
          </p:nvCxnSpPr>
          <p:spPr>
            <a:xfrm>
              <a:off x="2239955" y="3536516"/>
              <a:ext cx="469776" cy="461"/>
            </a:xfrm>
            <a:prstGeom prst="line">
              <a:avLst/>
            </a:prstGeom>
            <a:solidFill>
              <a:srgbClr val="FFFFFF">
                <a:lumMod val="85000"/>
              </a:srgbClr>
            </a:solidFill>
            <a:ln w="12700" cap="flat" cmpd="sng" algn="ctr">
              <a:solidFill>
                <a:srgbClr val="FF0000"/>
              </a:solidFill>
              <a:prstDash val="solid"/>
            </a:ln>
            <a:effectLst/>
          </p:spPr>
        </p:cxnSp>
        <p:cxnSp>
          <p:nvCxnSpPr>
            <p:cNvPr id="29" name="Straight Connector 28"/>
            <p:cNvCxnSpPr/>
            <p:nvPr/>
          </p:nvCxnSpPr>
          <p:spPr>
            <a:xfrm>
              <a:off x="2867457" y="3536516"/>
              <a:ext cx="469776" cy="461"/>
            </a:xfrm>
            <a:prstGeom prst="line">
              <a:avLst/>
            </a:prstGeom>
            <a:solidFill>
              <a:srgbClr val="FFFFFF">
                <a:lumMod val="85000"/>
              </a:srgbClr>
            </a:solidFill>
            <a:ln w="12700" cap="flat" cmpd="sng" algn="ctr">
              <a:solidFill>
                <a:srgbClr val="FF0000"/>
              </a:solidFill>
              <a:prstDash val="solid"/>
            </a:ln>
            <a:effectLst/>
          </p:spPr>
        </p:cxnSp>
        <p:cxnSp>
          <p:nvCxnSpPr>
            <p:cNvPr id="30" name="Straight Connector 29"/>
            <p:cNvCxnSpPr/>
            <p:nvPr/>
          </p:nvCxnSpPr>
          <p:spPr>
            <a:xfrm rot="5400000" flipH="1" flipV="1">
              <a:off x="3053526" y="3801448"/>
              <a:ext cx="97638" cy="97638"/>
            </a:xfrm>
            <a:prstGeom prst="line">
              <a:avLst/>
            </a:prstGeom>
            <a:solidFill>
              <a:srgbClr val="FFFFFF">
                <a:lumMod val="85000"/>
              </a:srgbClr>
            </a:solidFill>
            <a:ln w="12700" cap="flat" cmpd="sng" algn="ctr">
              <a:solidFill>
                <a:srgbClr val="FF0000"/>
              </a:solidFill>
              <a:prstDash val="solid"/>
            </a:ln>
            <a:effectLst/>
          </p:spPr>
        </p:cxnSp>
        <p:cxnSp>
          <p:nvCxnSpPr>
            <p:cNvPr id="31" name="Straight Connector 30"/>
            <p:cNvCxnSpPr/>
            <p:nvPr/>
          </p:nvCxnSpPr>
          <p:spPr>
            <a:xfrm rot="5400000" flipH="1" flipV="1">
              <a:off x="3262693" y="3592281"/>
              <a:ext cx="97638" cy="97638"/>
            </a:xfrm>
            <a:prstGeom prst="line">
              <a:avLst/>
            </a:prstGeom>
            <a:solidFill>
              <a:srgbClr val="FFFFFF">
                <a:lumMod val="85000"/>
              </a:srgbClr>
            </a:solidFill>
            <a:ln w="12700" cap="flat" cmpd="sng" algn="ctr">
              <a:solidFill>
                <a:srgbClr val="FF0000"/>
              </a:solidFill>
              <a:prstDash val="solid"/>
            </a:ln>
            <a:effectLst/>
          </p:spPr>
        </p:cxnSp>
        <p:cxnSp>
          <p:nvCxnSpPr>
            <p:cNvPr id="32" name="Straight Connector 31"/>
            <p:cNvCxnSpPr/>
            <p:nvPr/>
          </p:nvCxnSpPr>
          <p:spPr>
            <a:xfrm rot="10800000">
              <a:off x="2449122" y="3954851"/>
              <a:ext cx="469776" cy="461"/>
            </a:xfrm>
            <a:prstGeom prst="line">
              <a:avLst/>
            </a:prstGeom>
            <a:solidFill>
              <a:srgbClr val="FFFFFF">
                <a:lumMod val="85000"/>
              </a:srgbClr>
            </a:solidFill>
            <a:ln w="12700" cap="flat" cmpd="sng" algn="ctr">
              <a:solidFill>
                <a:srgbClr val="FF0000"/>
              </a:solidFill>
              <a:prstDash val="solid"/>
            </a:ln>
            <a:effectLst/>
          </p:spPr>
        </p:cxnSp>
        <p:cxnSp>
          <p:nvCxnSpPr>
            <p:cNvPr id="33" name="Straight Connector 32"/>
            <p:cNvCxnSpPr/>
            <p:nvPr/>
          </p:nvCxnSpPr>
          <p:spPr>
            <a:xfrm rot="10800000">
              <a:off x="1821620" y="3954851"/>
              <a:ext cx="469776" cy="461"/>
            </a:xfrm>
            <a:prstGeom prst="line">
              <a:avLst/>
            </a:prstGeom>
            <a:solidFill>
              <a:srgbClr val="FFFFFF">
                <a:lumMod val="85000"/>
              </a:srgbClr>
            </a:solidFill>
            <a:ln w="12700" cap="flat" cmpd="sng" algn="ctr">
              <a:solidFill>
                <a:srgbClr val="FF0000"/>
              </a:solidFill>
              <a:prstDash val="solid"/>
            </a:ln>
            <a:effectLst/>
          </p:spPr>
        </p:cxnSp>
        <p:cxnSp>
          <p:nvCxnSpPr>
            <p:cNvPr id="34" name="Straight Connector 33"/>
            <p:cNvCxnSpPr/>
            <p:nvPr/>
          </p:nvCxnSpPr>
          <p:spPr>
            <a:xfrm>
              <a:off x="2030787" y="3745684"/>
              <a:ext cx="469776" cy="461"/>
            </a:xfrm>
            <a:prstGeom prst="line">
              <a:avLst/>
            </a:prstGeom>
            <a:solidFill>
              <a:srgbClr val="FFFFFF">
                <a:lumMod val="85000"/>
              </a:srgbClr>
            </a:solidFill>
            <a:ln w="12700" cap="flat" cmpd="sng" algn="ctr">
              <a:solidFill>
                <a:srgbClr val="FF0000"/>
              </a:solidFill>
              <a:prstDash val="solid"/>
            </a:ln>
            <a:effectLst/>
          </p:spPr>
        </p:cxnSp>
        <p:cxnSp>
          <p:nvCxnSpPr>
            <p:cNvPr id="35" name="Straight Connector 34"/>
            <p:cNvCxnSpPr/>
            <p:nvPr/>
          </p:nvCxnSpPr>
          <p:spPr>
            <a:xfrm>
              <a:off x="2658289" y="3745684"/>
              <a:ext cx="469776" cy="461"/>
            </a:xfrm>
            <a:prstGeom prst="line">
              <a:avLst/>
            </a:prstGeom>
            <a:solidFill>
              <a:srgbClr val="FFFFFF">
                <a:lumMod val="85000"/>
              </a:srgbClr>
            </a:solidFill>
            <a:ln w="12700" cap="flat" cmpd="sng" algn="ctr">
              <a:solidFill>
                <a:srgbClr val="FF0000"/>
              </a:solidFill>
              <a:prstDash val="solid"/>
            </a:ln>
            <a:effectLst/>
          </p:spPr>
        </p:cxnSp>
        <p:cxnSp>
          <p:nvCxnSpPr>
            <p:cNvPr id="36" name="Straight Connector 35"/>
            <p:cNvCxnSpPr/>
            <p:nvPr/>
          </p:nvCxnSpPr>
          <p:spPr>
            <a:xfrm rot="5400000">
              <a:off x="2007689" y="3592281"/>
              <a:ext cx="97638" cy="97638"/>
            </a:xfrm>
            <a:prstGeom prst="line">
              <a:avLst/>
            </a:prstGeom>
            <a:solidFill>
              <a:srgbClr val="FFFFFF">
                <a:lumMod val="85000"/>
              </a:srgbClr>
            </a:solidFill>
            <a:ln w="12700" cap="flat" cmpd="sng" algn="ctr">
              <a:solidFill>
                <a:srgbClr val="FF0000"/>
              </a:solidFill>
              <a:prstDash val="solid"/>
            </a:ln>
            <a:effectLst/>
          </p:spPr>
        </p:cxnSp>
        <p:cxnSp>
          <p:nvCxnSpPr>
            <p:cNvPr id="37" name="Straight Connector 36"/>
            <p:cNvCxnSpPr/>
            <p:nvPr/>
          </p:nvCxnSpPr>
          <p:spPr>
            <a:xfrm rot="5400000">
              <a:off x="1798522" y="3801448"/>
              <a:ext cx="97638" cy="97638"/>
            </a:xfrm>
            <a:prstGeom prst="line">
              <a:avLst/>
            </a:prstGeom>
            <a:solidFill>
              <a:srgbClr val="FFFFFF">
                <a:lumMod val="85000"/>
              </a:srgbClr>
            </a:solidFill>
            <a:ln w="12700" cap="flat" cmpd="sng" algn="ctr">
              <a:solidFill>
                <a:srgbClr val="FF0000"/>
              </a:solidFill>
              <a:prstDash val="solid"/>
            </a:ln>
            <a:effectLst/>
          </p:spPr>
        </p:cxnSp>
        <p:cxnSp>
          <p:nvCxnSpPr>
            <p:cNvPr id="38" name="Straight Connector 37"/>
            <p:cNvCxnSpPr/>
            <p:nvPr/>
          </p:nvCxnSpPr>
          <p:spPr>
            <a:xfrm rot="5400000" flipH="1" flipV="1">
              <a:off x="2426024" y="3801448"/>
              <a:ext cx="97638" cy="97638"/>
            </a:xfrm>
            <a:prstGeom prst="line">
              <a:avLst/>
            </a:prstGeom>
            <a:solidFill>
              <a:srgbClr val="FFFFFF">
                <a:lumMod val="85000"/>
              </a:srgbClr>
            </a:solidFill>
            <a:ln w="12700" cap="flat" cmpd="sng" algn="ctr">
              <a:solidFill>
                <a:srgbClr val="FF0000"/>
              </a:solidFill>
              <a:prstDash val="solid"/>
            </a:ln>
            <a:effectLst/>
          </p:spPr>
        </p:cxnSp>
        <p:cxnSp>
          <p:nvCxnSpPr>
            <p:cNvPr id="39" name="Straight Connector 38"/>
            <p:cNvCxnSpPr/>
            <p:nvPr/>
          </p:nvCxnSpPr>
          <p:spPr>
            <a:xfrm rot="5400000" flipH="1" flipV="1">
              <a:off x="2635191" y="3592281"/>
              <a:ext cx="97638" cy="97638"/>
            </a:xfrm>
            <a:prstGeom prst="line">
              <a:avLst/>
            </a:prstGeom>
            <a:solidFill>
              <a:srgbClr val="FFFFFF">
                <a:lumMod val="85000"/>
              </a:srgbClr>
            </a:solidFill>
            <a:ln w="12700" cap="flat" cmpd="sng" algn="ctr">
              <a:solidFill>
                <a:srgbClr val="FF0000"/>
              </a:solidFill>
              <a:prstDash val="solid"/>
            </a:ln>
            <a:effectLst/>
          </p:spPr>
        </p:cxnSp>
        <p:cxnSp>
          <p:nvCxnSpPr>
            <p:cNvPr id="40" name="Shape 246"/>
            <p:cNvCxnSpPr/>
            <p:nvPr/>
          </p:nvCxnSpPr>
          <p:spPr>
            <a:xfrm rot="10800000" flipH="1">
              <a:off x="2082229" y="3536516"/>
              <a:ext cx="1412730" cy="461"/>
            </a:xfrm>
            <a:prstGeom prst="curvedConnector5">
              <a:avLst>
                <a:gd name="adj1" fmla="val -4701"/>
                <a:gd name="adj2" fmla="val 26483069"/>
                <a:gd name="adj3" fmla="val 104701"/>
              </a:avLst>
            </a:prstGeom>
            <a:solidFill>
              <a:srgbClr val="FFFFFF">
                <a:lumMod val="85000"/>
              </a:srgbClr>
            </a:solidFill>
            <a:ln w="12700" cap="flat" cmpd="sng" algn="ctr">
              <a:solidFill>
                <a:srgbClr val="FF0000"/>
              </a:solidFill>
              <a:prstDash val="solid"/>
            </a:ln>
            <a:effectLst/>
          </p:spPr>
        </p:cxnSp>
        <p:cxnSp>
          <p:nvCxnSpPr>
            <p:cNvPr id="41" name="Curved Connector 250"/>
            <p:cNvCxnSpPr/>
            <p:nvPr/>
          </p:nvCxnSpPr>
          <p:spPr>
            <a:xfrm rot="10800000" flipH="1">
              <a:off x="1873061" y="3745684"/>
              <a:ext cx="1412730" cy="461"/>
            </a:xfrm>
            <a:prstGeom prst="curvedConnector5">
              <a:avLst>
                <a:gd name="adj1" fmla="val -4701"/>
                <a:gd name="adj2" fmla="val 25982313"/>
                <a:gd name="adj3" fmla="val 104701"/>
              </a:avLst>
            </a:prstGeom>
            <a:solidFill>
              <a:srgbClr val="FFFFFF">
                <a:lumMod val="85000"/>
              </a:srgbClr>
            </a:solidFill>
            <a:ln w="12700" cap="flat" cmpd="sng" algn="ctr">
              <a:solidFill>
                <a:srgbClr val="FF0000"/>
              </a:solidFill>
              <a:prstDash val="solid"/>
            </a:ln>
            <a:effectLst/>
          </p:spPr>
        </p:cxnSp>
        <p:cxnSp>
          <p:nvCxnSpPr>
            <p:cNvPr id="42" name="Curved Connector 261"/>
            <p:cNvCxnSpPr/>
            <p:nvPr/>
          </p:nvCxnSpPr>
          <p:spPr>
            <a:xfrm rot="10800000" flipH="1">
              <a:off x="1663894" y="3954851"/>
              <a:ext cx="1412730" cy="461"/>
            </a:xfrm>
            <a:prstGeom prst="curvedConnector5">
              <a:avLst>
                <a:gd name="adj1" fmla="val -4701"/>
                <a:gd name="adj2" fmla="val 26483006"/>
                <a:gd name="adj3" fmla="val 104701"/>
              </a:avLst>
            </a:prstGeom>
            <a:solidFill>
              <a:srgbClr val="FFFFFF">
                <a:lumMod val="85000"/>
              </a:srgbClr>
            </a:solidFill>
            <a:ln w="12700" cap="flat" cmpd="sng" algn="ctr">
              <a:solidFill>
                <a:srgbClr val="FF0000"/>
              </a:solidFill>
              <a:prstDash val="solid"/>
            </a:ln>
            <a:effectLst/>
          </p:spPr>
        </p:cxnSp>
        <p:cxnSp>
          <p:nvCxnSpPr>
            <p:cNvPr id="43" name="Shape 249"/>
            <p:cNvCxnSpPr/>
            <p:nvPr/>
          </p:nvCxnSpPr>
          <p:spPr>
            <a:xfrm flipV="1">
              <a:off x="3076624" y="3592281"/>
              <a:ext cx="395236" cy="362571"/>
            </a:xfrm>
            <a:prstGeom prst="curvedConnector2">
              <a:avLst/>
            </a:prstGeom>
            <a:solidFill>
              <a:srgbClr val="FFFFFF">
                <a:lumMod val="85000"/>
              </a:srgbClr>
            </a:solidFill>
            <a:ln w="12700" cap="flat" cmpd="sng" algn="ctr">
              <a:solidFill>
                <a:srgbClr val="FF0000"/>
              </a:solidFill>
              <a:prstDash val="solid"/>
            </a:ln>
            <a:effectLst/>
          </p:spPr>
        </p:cxnSp>
        <p:cxnSp>
          <p:nvCxnSpPr>
            <p:cNvPr id="44" name="Shape 250"/>
            <p:cNvCxnSpPr/>
            <p:nvPr/>
          </p:nvCxnSpPr>
          <p:spPr>
            <a:xfrm flipV="1">
              <a:off x="2449122" y="3592281"/>
              <a:ext cx="395236" cy="362571"/>
            </a:xfrm>
            <a:prstGeom prst="curvedConnector2">
              <a:avLst/>
            </a:prstGeom>
            <a:solidFill>
              <a:srgbClr val="FFFFFF">
                <a:lumMod val="85000"/>
              </a:srgbClr>
            </a:solidFill>
            <a:ln w="12700" cap="flat" cmpd="sng" algn="ctr">
              <a:solidFill>
                <a:srgbClr val="FF0000"/>
              </a:solidFill>
              <a:prstDash val="solid"/>
            </a:ln>
            <a:effectLst/>
          </p:spPr>
        </p:cxnSp>
        <p:cxnSp>
          <p:nvCxnSpPr>
            <p:cNvPr id="45" name="Shape 251"/>
            <p:cNvCxnSpPr/>
            <p:nvPr/>
          </p:nvCxnSpPr>
          <p:spPr>
            <a:xfrm flipV="1">
              <a:off x="1821620" y="3592281"/>
              <a:ext cx="395236" cy="362571"/>
            </a:xfrm>
            <a:prstGeom prst="curvedConnector2">
              <a:avLst/>
            </a:prstGeom>
            <a:solidFill>
              <a:srgbClr val="FFFFFF">
                <a:lumMod val="85000"/>
              </a:srgbClr>
            </a:solidFill>
            <a:ln w="12700" cap="flat" cmpd="sng" algn="ctr">
              <a:solidFill>
                <a:srgbClr val="FF0000"/>
              </a:solidFill>
              <a:prstDash val="solid"/>
            </a:ln>
            <a:effectLst/>
          </p:spPr>
        </p:cxnSp>
        <p:cxnSp>
          <p:nvCxnSpPr>
            <p:cNvPr id="46" name="Straight Connector 45"/>
            <p:cNvCxnSpPr/>
            <p:nvPr/>
          </p:nvCxnSpPr>
          <p:spPr>
            <a:xfrm>
              <a:off x="2239955" y="2882867"/>
              <a:ext cx="469776" cy="461"/>
            </a:xfrm>
            <a:prstGeom prst="line">
              <a:avLst/>
            </a:prstGeom>
            <a:solidFill>
              <a:srgbClr val="FFFFFF">
                <a:lumMod val="50000"/>
              </a:srgbClr>
            </a:solidFill>
            <a:ln w="12700" cap="flat" cmpd="sng" algn="ctr">
              <a:solidFill>
                <a:srgbClr val="FF0000"/>
              </a:solidFill>
              <a:prstDash val="solid"/>
            </a:ln>
            <a:effectLst/>
          </p:spPr>
        </p:cxnSp>
        <p:cxnSp>
          <p:nvCxnSpPr>
            <p:cNvPr id="47" name="Straight Connector 46"/>
            <p:cNvCxnSpPr/>
            <p:nvPr/>
          </p:nvCxnSpPr>
          <p:spPr>
            <a:xfrm>
              <a:off x="2867457" y="2882867"/>
              <a:ext cx="469776" cy="461"/>
            </a:xfrm>
            <a:prstGeom prst="line">
              <a:avLst/>
            </a:prstGeom>
            <a:solidFill>
              <a:srgbClr val="FFFFFF">
                <a:lumMod val="50000"/>
              </a:srgbClr>
            </a:solidFill>
            <a:ln w="12700" cap="flat" cmpd="sng" algn="ctr">
              <a:solidFill>
                <a:srgbClr val="FF0000"/>
              </a:solidFill>
              <a:prstDash val="solid"/>
            </a:ln>
            <a:effectLst/>
          </p:spPr>
        </p:cxnSp>
        <p:cxnSp>
          <p:nvCxnSpPr>
            <p:cNvPr id="48" name="Straight Connector 47"/>
            <p:cNvCxnSpPr/>
            <p:nvPr/>
          </p:nvCxnSpPr>
          <p:spPr>
            <a:xfrm rot="5400000" flipH="1" flipV="1">
              <a:off x="3053526" y="3147799"/>
              <a:ext cx="97638" cy="97638"/>
            </a:xfrm>
            <a:prstGeom prst="line">
              <a:avLst/>
            </a:prstGeom>
            <a:solidFill>
              <a:srgbClr val="FFFFFF">
                <a:lumMod val="50000"/>
              </a:srgbClr>
            </a:solidFill>
            <a:ln w="12700" cap="flat" cmpd="sng" algn="ctr">
              <a:solidFill>
                <a:srgbClr val="FF0000"/>
              </a:solidFill>
              <a:prstDash val="solid"/>
            </a:ln>
            <a:effectLst/>
          </p:spPr>
        </p:cxnSp>
        <p:cxnSp>
          <p:nvCxnSpPr>
            <p:cNvPr id="49" name="Straight Connector 48"/>
            <p:cNvCxnSpPr/>
            <p:nvPr/>
          </p:nvCxnSpPr>
          <p:spPr>
            <a:xfrm rot="5400000" flipH="1" flipV="1">
              <a:off x="3262693" y="2938632"/>
              <a:ext cx="97638" cy="97638"/>
            </a:xfrm>
            <a:prstGeom prst="line">
              <a:avLst/>
            </a:prstGeom>
            <a:solidFill>
              <a:srgbClr val="FFFFFF">
                <a:lumMod val="50000"/>
              </a:srgbClr>
            </a:solidFill>
            <a:ln w="12700" cap="flat" cmpd="sng" algn="ctr">
              <a:solidFill>
                <a:srgbClr val="FF0000"/>
              </a:solidFill>
              <a:prstDash val="solid"/>
            </a:ln>
            <a:effectLst/>
          </p:spPr>
        </p:cxnSp>
        <p:cxnSp>
          <p:nvCxnSpPr>
            <p:cNvPr id="50" name="Straight Connector 49"/>
            <p:cNvCxnSpPr/>
            <p:nvPr/>
          </p:nvCxnSpPr>
          <p:spPr>
            <a:xfrm rot="10800000">
              <a:off x="2449122" y="3301202"/>
              <a:ext cx="469776" cy="461"/>
            </a:xfrm>
            <a:prstGeom prst="line">
              <a:avLst/>
            </a:prstGeom>
            <a:solidFill>
              <a:srgbClr val="FFFFFF">
                <a:lumMod val="50000"/>
              </a:srgbClr>
            </a:solidFill>
            <a:ln w="12700" cap="flat" cmpd="sng" algn="ctr">
              <a:solidFill>
                <a:srgbClr val="FF0000"/>
              </a:solidFill>
              <a:prstDash val="solid"/>
            </a:ln>
            <a:effectLst/>
          </p:spPr>
        </p:cxnSp>
        <p:cxnSp>
          <p:nvCxnSpPr>
            <p:cNvPr id="51" name="Straight Connector 50"/>
            <p:cNvCxnSpPr/>
            <p:nvPr/>
          </p:nvCxnSpPr>
          <p:spPr>
            <a:xfrm rot="10800000">
              <a:off x="1821620" y="3301202"/>
              <a:ext cx="469776" cy="461"/>
            </a:xfrm>
            <a:prstGeom prst="line">
              <a:avLst/>
            </a:prstGeom>
            <a:solidFill>
              <a:srgbClr val="FFFFFF">
                <a:lumMod val="50000"/>
              </a:srgbClr>
            </a:solidFill>
            <a:ln w="12700" cap="flat" cmpd="sng" algn="ctr">
              <a:solidFill>
                <a:srgbClr val="FF0000"/>
              </a:solidFill>
              <a:prstDash val="solid"/>
            </a:ln>
            <a:effectLst/>
          </p:spPr>
        </p:cxnSp>
        <p:cxnSp>
          <p:nvCxnSpPr>
            <p:cNvPr id="52" name="Straight Connector 51"/>
            <p:cNvCxnSpPr/>
            <p:nvPr/>
          </p:nvCxnSpPr>
          <p:spPr>
            <a:xfrm>
              <a:off x="2030787" y="3092035"/>
              <a:ext cx="469776" cy="461"/>
            </a:xfrm>
            <a:prstGeom prst="line">
              <a:avLst/>
            </a:prstGeom>
            <a:solidFill>
              <a:srgbClr val="FFFFFF">
                <a:lumMod val="50000"/>
              </a:srgbClr>
            </a:solidFill>
            <a:ln w="12700" cap="flat" cmpd="sng" algn="ctr">
              <a:solidFill>
                <a:srgbClr val="FF0000"/>
              </a:solidFill>
              <a:prstDash val="solid"/>
            </a:ln>
            <a:effectLst/>
          </p:spPr>
        </p:cxnSp>
        <p:cxnSp>
          <p:nvCxnSpPr>
            <p:cNvPr id="53" name="Straight Connector 52"/>
            <p:cNvCxnSpPr/>
            <p:nvPr/>
          </p:nvCxnSpPr>
          <p:spPr>
            <a:xfrm>
              <a:off x="2658289" y="3092035"/>
              <a:ext cx="469776" cy="461"/>
            </a:xfrm>
            <a:prstGeom prst="line">
              <a:avLst/>
            </a:prstGeom>
            <a:solidFill>
              <a:srgbClr val="FFFFFF">
                <a:lumMod val="50000"/>
              </a:srgbClr>
            </a:solidFill>
            <a:ln w="12700" cap="flat" cmpd="sng" algn="ctr">
              <a:solidFill>
                <a:srgbClr val="FF0000"/>
              </a:solidFill>
              <a:prstDash val="solid"/>
            </a:ln>
            <a:effectLst/>
          </p:spPr>
        </p:cxnSp>
        <p:cxnSp>
          <p:nvCxnSpPr>
            <p:cNvPr id="54" name="Straight Connector 53"/>
            <p:cNvCxnSpPr/>
            <p:nvPr/>
          </p:nvCxnSpPr>
          <p:spPr>
            <a:xfrm rot="5400000">
              <a:off x="2007689" y="2938632"/>
              <a:ext cx="97638" cy="97638"/>
            </a:xfrm>
            <a:prstGeom prst="line">
              <a:avLst/>
            </a:prstGeom>
            <a:solidFill>
              <a:srgbClr val="FFFFFF">
                <a:lumMod val="50000"/>
              </a:srgbClr>
            </a:solidFill>
            <a:ln w="12700" cap="flat" cmpd="sng" algn="ctr">
              <a:solidFill>
                <a:srgbClr val="FF0000"/>
              </a:solidFill>
              <a:prstDash val="solid"/>
            </a:ln>
            <a:effectLst/>
          </p:spPr>
        </p:cxnSp>
        <p:cxnSp>
          <p:nvCxnSpPr>
            <p:cNvPr id="55" name="Straight Connector 54"/>
            <p:cNvCxnSpPr/>
            <p:nvPr/>
          </p:nvCxnSpPr>
          <p:spPr>
            <a:xfrm rot="5400000">
              <a:off x="1798522" y="3147799"/>
              <a:ext cx="97638" cy="97638"/>
            </a:xfrm>
            <a:prstGeom prst="line">
              <a:avLst/>
            </a:prstGeom>
            <a:solidFill>
              <a:srgbClr val="FFFFFF">
                <a:lumMod val="50000"/>
              </a:srgbClr>
            </a:solidFill>
            <a:ln w="12700" cap="flat" cmpd="sng" algn="ctr">
              <a:solidFill>
                <a:srgbClr val="FF0000"/>
              </a:solidFill>
              <a:prstDash val="solid"/>
            </a:ln>
            <a:effectLst/>
          </p:spPr>
        </p:cxnSp>
        <p:cxnSp>
          <p:nvCxnSpPr>
            <p:cNvPr id="56" name="Straight Connector 55"/>
            <p:cNvCxnSpPr/>
            <p:nvPr/>
          </p:nvCxnSpPr>
          <p:spPr>
            <a:xfrm rot="5400000" flipH="1" flipV="1">
              <a:off x="2426024" y="3147799"/>
              <a:ext cx="97638" cy="97638"/>
            </a:xfrm>
            <a:prstGeom prst="line">
              <a:avLst/>
            </a:prstGeom>
            <a:solidFill>
              <a:srgbClr val="FFFFFF">
                <a:lumMod val="50000"/>
              </a:srgbClr>
            </a:solidFill>
            <a:ln w="12700" cap="flat" cmpd="sng" algn="ctr">
              <a:solidFill>
                <a:srgbClr val="FF0000"/>
              </a:solidFill>
              <a:prstDash val="solid"/>
            </a:ln>
            <a:effectLst/>
          </p:spPr>
        </p:cxnSp>
        <p:cxnSp>
          <p:nvCxnSpPr>
            <p:cNvPr id="57" name="Straight Connector 56"/>
            <p:cNvCxnSpPr/>
            <p:nvPr/>
          </p:nvCxnSpPr>
          <p:spPr>
            <a:xfrm rot="5400000" flipH="1" flipV="1">
              <a:off x="2635191" y="2938632"/>
              <a:ext cx="97638" cy="97638"/>
            </a:xfrm>
            <a:prstGeom prst="line">
              <a:avLst/>
            </a:prstGeom>
            <a:solidFill>
              <a:srgbClr val="FFFFFF">
                <a:lumMod val="50000"/>
              </a:srgbClr>
            </a:solidFill>
            <a:ln w="12700" cap="flat" cmpd="sng" algn="ctr">
              <a:solidFill>
                <a:srgbClr val="FF0000"/>
              </a:solidFill>
              <a:prstDash val="solid"/>
            </a:ln>
            <a:effectLst/>
          </p:spPr>
        </p:cxnSp>
        <p:cxnSp>
          <p:nvCxnSpPr>
            <p:cNvPr id="58" name="Shape 273"/>
            <p:cNvCxnSpPr/>
            <p:nvPr/>
          </p:nvCxnSpPr>
          <p:spPr>
            <a:xfrm rot="10800000" flipH="1">
              <a:off x="2082229" y="2882867"/>
              <a:ext cx="1412730" cy="461"/>
            </a:xfrm>
            <a:prstGeom prst="curvedConnector5">
              <a:avLst>
                <a:gd name="adj1" fmla="val -4701"/>
                <a:gd name="adj2" fmla="val 26483069"/>
                <a:gd name="adj3" fmla="val 104701"/>
              </a:avLst>
            </a:prstGeom>
            <a:solidFill>
              <a:srgbClr val="FFFFFF">
                <a:lumMod val="50000"/>
              </a:srgbClr>
            </a:solidFill>
            <a:ln w="12700" cap="flat" cmpd="sng" algn="ctr">
              <a:solidFill>
                <a:srgbClr val="FF0000"/>
              </a:solidFill>
              <a:prstDash val="solid"/>
            </a:ln>
            <a:effectLst/>
          </p:spPr>
        </p:cxnSp>
        <p:cxnSp>
          <p:nvCxnSpPr>
            <p:cNvPr id="59" name="Curved Connector 250"/>
            <p:cNvCxnSpPr/>
            <p:nvPr/>
          </p:nvCxnSpPr>
          <p:spPr>
            <a:xfrm rot="10800000" flipH="1">
              <a:off x="1873061" y="3092035"/>
              <a:ext cx="1412730" cy="461"/>
            </a:xfrm>
            <a:prstGeom prst="curvedConnector5">
              <a:avLst>
                <a:gd name="adj1" fmla="val -4701"/>
                <a:gd name="adj2" fmla="val 25982313"/>
                <a:gd name="adj3" fmla="val 104701"/>
              </a:avLst>
            </a:prstGeom>
            <a:solidFill>
              <a:srgbClr val="FFFFFF">
                <a:lumMod val="50000"/>
              </a:srgbClr>
            </a:solidFill>
            <a:ln w="12700" cap="flat" cmpd="sng" algn="ctr">
              <a:solidFill>
                <a:srgbClr val="FF0000"/>
              </a:solidFill>
              <a:prstDash val="solid"/>
            </a:ln>
            <a:effectLst/>
          </p:spPr>
        </p:cxnSp>
        <p:cxnSp>
          <p:nvCxnSpPr>
            <p:cNvPr id="60" name="Curved Connector 261"/>
            <p:cNvCxnSpPr/>
            <p:nvPr/>
          </p:nvCxnSpPr>
          <p:spPr>
            <a:xfrm rot="10800000" flipH="1">
              <a:off x="1663894" y="3301202"/>
              <a:ext cx="1412730" cy="461"/>
            </a:xfrm>
            <a:prstGeom prst="curvedConnector5">
              <a:avLst>
                <a:gd name="adj1" fmla="val -4701"/>
                <a:gd name="adj2" fmla="val 26483006"/>
                <a:gd name="adj3" fmla="val 104701"/>
              </a:avLst>
            </a:prstGeom>
            <a:solidFill>
              <a:srgbClr val="FFFFFF">
                <a:lumMod val="50000"/>
              </a:srgbClr>
            </a:solidFill>
            <a:ln w="12700" cap="flat" cmpd="sng" algn="ctr">
              <a:solidFill>
                <a:srgbClr val="FF0000"/>
              </a:solidFill>
              <a:prstDash val="solid"/>
            </a:ln>
            <a:effectLst/>
          </p:spPr>
        </p:cxnSp>
        <p:cxnSp>
          <p:nvCxnSpPr>
            <p:cNvPr id="61" name="Shape 276"/>
            <p:cNvCxnSpPr/>
            <p:nvPr/>
          </p:nvCxnSpPr>
          <p:spPr>
            <a:xfrm flipV="1">
              <a:off x="3076624" y="2938632"/>
              <a:ext cx="395236" cy="362571"/>
            </a:xfrm>
            <a:prstGeom prst="curvedConnector2">
              <a:avLst/>
            </a:prstGeom>
            <a:solidFill>
              <a:srgbClr val="FFFFFF">
                <a:lumMod val="50000"/>
              </a:srgbClr>
            </a:solidFill>
            <a:ln w="12700" cap="flat" cmpd="sng" algn="ctr">
              <a:solidFill>
                <a:srgbClr val="FF0000"/>
              </a:solidFill>
              <a:prstDash val="solid"/>
            </a:ln>
            <a:effectLst/>
          </p:spPr>
        </p:cxnSp>
        <p:cxnSp>
          <p:nvCxnSpPr>
            <p:cNvPr id="62" name="Shape 277"/>
            <p:cNvCxnSpPr/>
            <p:nvPr/>
          </p:nvCxnSpPr>
          <p:spPr>
            <a:xfrm flipV="1">
              <a:off x="2449122" y="2938632"/>
              <a:ext cx="395236" cy="362571"/>
            </a:xfrm>
            <a:prstGeom prst="curvedConnector2">
              <a:avLst/>
            </a:prstGeom>
            <a:solidFill>
              <a:srgbClr val="FFFFFF">
                <a:lumMod val="50000"/>
              </a:srgbClr>
            </a:solidFill>
            <a:ln w="12700" cap="flat" cmpd="sng" algn="ctr">
              <a:solidFill>
                <a:srgbClr val="FF0000"/>
              </a:solidFill>
              <a:prstDash val="solid"/>
            </a:ln>
            <a:effectLst/>
          </p:spPr>
        </p:cxnSp>
        <p:cxnSp>
          <p:nvCxnSpPr>
            <p:cNvPr id="63" name="Shape 278"/>
            <p:cNvCxnSpPr/>
            <p:nvPr/>
          </p:nvCxnSpPr>
          <p:spPr>
            <a:xfrm flipV="1">
              <a:off x="1821620" y="2938632"/>
              <a:ext cx="395236" cy="362571"/>
            </a:xfrm>
            <a:prstGeom prst="curvedConnector2">
              <a:avLst/>
            </a:prstGeom>
            <a:solidFill>
              <a:srgbClr val="FFFFFF">
                <a:lumMod val="50000"/>
              </a:srgbClr>
            </a:solidFill>
            <a:ln w="12700" cap="flat" cmpd="sng" algn="ctr">
              <a:solidFill>
                <a:srgbClr val="FF0000"/>
              </a:solidFill>
              <a:prstDash val="solid"/>
            </a:ln>
            <a:effectLst/>
          </p:spPr>
        </p:cxnSp>
        <p:cxnSp>
          <p:nvCxnSpPr>
            <p:cNvPr id="64" name="Straight Connector 63"/>
            <p:cNvCxnSpPr/>
            <p:nvPr/>
          </p:nvCxnSpPr>
          <p:spPr>
            <a:xfrm rot="5400000" flipH="1" flipV="1">
              <a:off x="1913130" y="3863340"/>
              <a:ext cx="495922" cy="461"/>
            </a:xfrm>
            <a:prstGeom prst="line">
              <a:avLst/>
            </a:prstGeom>
            <a:noFill/>
            <a:ln w="12700" cap="flat" cmpd="sng" algn="ctr">
              <a:solidFill>
                <a:srgbClr val="FF0000"/>
              </a:solidFill>
              <a:prstDash val="sysDot"/>
            </a:ln>
            <a:effectLst/>
          </p:spPr>
        </p:cxnSp>
        <p:cxnSp>
          <p:nvCxnSpPr>
            <p:cNvPr id="65" name="Straight Connector 64"/>
            <p:cNvCxnSpPr/>
            <p:nvPr/>
          </p:nvCxnSpPr>
          <p:spPr>
            <a:xfrm rot="5400000" flipH="1" flipV="1">
              <a:off x="1703963" y="4072508"/>
              <a:ext cx="495922" cy="461"/>
            </a:xfrm>
            <a:prstGeom prst="line">
              <a:avLst/>
            </a:prstGeom>
            <a:noFill/>
            <a:ln w="12700" cap="flat" cmpd="sng" algn="ctr">
              <a:solidFill>
                <a:srgbClr val="FF0000"/>
              </a:solidFill>
              <a:prstDash val="sysDot"/>
            </a:ln>
            <a:effectLst/>
          </p:spPr>
        </p:cxnSp>
        <p:cxnSp>
          <p:nvCxnSpPr>
            <p:cNvPr id="66" name="Straight Connector 65"/>
            <p:cNvCxnSpPr/>
            <p:nvPr/>
          </p:nvCxnSpPr>
          <p:spPr>
            <a:xfrm rot="5400000" flipH="1" flipV="1">
              <a:off x="1494796" y="4281675"/>
              <a:ext cx="495922" cy="461"/>
            </a:xfrm>
            <a:prstGeom prst="line">
              <a:avLst/>
            </a:prstGeom>
            <a:noFill/>
            <a:ln w="12700" cap="flat" cmpd="sng" algn="ctr">
              <a:solidFill>
                <a:srgbClr val="FF0000"/>
              </a:solidFill>
              <a:prstDash val="sysDot"/>
            </a:ln>
            <a:effectLst/>
          </p:spPr>
        </p:cxnSp>
        <p:cxnSp>
          <p:nvCxnSpPr>
            <p:cNvPr id="67" name="Straight Connector 66"/>
            <p:cNvCxnSpPr/>
            <p:nvPr/>
          </p:nvCxnSpPr>
          <p:spPr>
            <a:xfrm rot="5400000" flipH="1" flipV="1">
              <a:off x="2122298" y="4281675"/>
              <a:ext cx="495922" cy="461"/>
            </a:xfrm>
            <a:prstGeom prst="line">
              <a:avLst/>
            </a:prstGeom>
            <a:noFill/>
            <a:ln w="12700" cap="flat" cmpd="sng" algn="ctr">
              <a:solidFill>
                <a:srgbClr val="FF0000"/>
              </a:solidFill>
              <a:prstDash val="sysDot"/>
            </a:ln>
            <a:effectLst/>
          </p:spPr>
        </p:cxnSp>
        <p:cxnSp>
          <p:nvCxnSpPr>
            <p:cNvPr id="68" name="Straight Connector 67"/>
            <p:cNvCxnSpPr/>
            <p:nvPr/>
          </p:nvCxnSpPr>
          <p:spPr>
            <a:xfrm rot="5400000" flipH="1" flipV="1">
              <a:off x="2331465" y="4072508"/>
              <a:ext cx="495922" cy="461"/>
            </a:xfrm>
            <a:prstGeom prst="line">
              <a:avLst/>
            </a:prstGeom>
            <a:noFill/>
            <a:ln w="12700" cap="flat" cmpd="sng" algn="ctr">
              <a:solidFill>
                <a:srgbClr val="FF0000"/>
              </a:solidFill>
              <a:prstDash val="sysDot"/>
            </a:ln>
            <a:effectLst/>
          </p:spPr>
        </p:cxnSp>
        <p:cxnSp>
          <p:nvCxnSpPr>
            <p:cNvPr id="69" name="Straight Connector 68"/>
            <p:cNvCxnSpPr/>
            <p:nvPr/>
          </p:nvCxnSpPr>
          <p:spPr>
            <a:xfrm rot="5400000" flipH="1" flipV="1">
              <a:off x="2540632" y="3863340"/>
              <a:ext cx="495922" cy="461"/>
            </a:xfrm>
            <a:prstGeom prst="line">
              <a:avLst/>
            </a:prstGeom>
            <a:noFill/>
            <a:ln w="12700" cap="flat" cmpd="sng" algn="ctr">
              <a:solidFill>
                <a:srgbClr val="FF0000"/>
              </a:solidFill>
              <a:prstDash val="sysDot"/>
            </a:ln>
            <a:effectLst/>
          </p:spPr>
        </p:cxnSp>
        <p:cxnSp>
          <p:nvCxnSpPr>
            <p:cNvPr id="70" name="Straight Connector 69"/>
            <p:cNvCxnSpPr/>
            <p:nvPr/>
          </p:nvCxnSpPr>
          <p:spPr>
            <a:xfrm rot="5400000" flipH="1" flipV="1">
              <a:off x="2749800" y="4281675"/>
              <a:ext cx="495922" cy="461"/>
            </a:xfrm>
            <a:prstGeom prst="line">
              <a:avLst/>
            </a:prstGeom>
            <a:noFill/>
            <a:ln w="12700" cap="flat" cmpd="sng" algn="ctr">
              <a:solidFill>
                <a:srgbClr val="FF0000"/>
              </a:solidFill>
              <a:prstDash val="sysDot"/>
            </a:ln>
            <a:effectLst/>
          </p:spPr>
        </p:cxnSp>
        <p:cxnSp>
          <p:nvCxnSpPr>
            <p:cNvPr id="71" name="Straight Connector 70"/>
            <p:cNvCxnSpPr/>
            <p:nvPr/>
          </p:nvCxnSpPr>
          <p:spPr>
            <a:xfrm rot="5400000" flipH="1" flipV="1">
              <a:off x="2958967" y="4072508"/>
              <a:ext cx="495922" cy="461"/>
            </a:xfrm>
            <a:prstGeom prst="line">
              <a:avLst/>
            </a:prstGeom>
            <a:noFill/>
            <a:ln w="12700" cap="flat" cmpd="sng" algn="ctr">
              <a:solidFill>
                <a:srgbClr val="FF0000"/>
              </a:solidFill>
              <a:prstDash val="sysDot"/>
            </a:ln>
            <a:effectLst/>
          </p:spPr>
        </p:cxnSp>
        <p:cxnSp>
          <p:nvCxnSpPr>
            <p:cNvPr id="72" name="Straight Connector 71"/>
            <p:cNvCxnSpPr/>
            <p:nvPr/>
          </p:nvCxnSpPr>
          <p:spPr>
            <a:xfrm rot="5400000" flipH="1" flipV="1">
              <a:off x="3168134" y="3863340"/>
              <a:ext cx="495922" cy="461"/>
            </a:xfrm>
            <a:prstGeom prst="line">
              <a:avLst/>
            </a:prstGeom>
            <a:noFill/>
            <a:ln w="12700" cap="flat" cmpd="sng" algn="ctr">
              <a:solidFill>
                <a:srgbClr val="FF0000"/>
              </a:solidFill>
              <a:prstDash val="sysDot"/>
            </a:ln>
            <a:effectLst/>
          </p:spPr>
        </p:cxnSp>
        <p:cxnSp>
          <p:nvCxnSpPr>
            <p:cNvPr id="73" name="Straight Connector 72"/>
            <p:cNvCxnSpPr/>
            <p:nvPr/>
          </p:nvCxnSpPr>
          <p:spPr>
            <a:xfrm rot="5400000" flipH="1" flipV="1">
              <a:off x="3168134" y="3209692"/>
              <a:ext cx="495922" cy="461"/>
            </a:xfrm>
            <a:prstGeom prst="line">
              <a:avLst/>
            </a:prstGeom>
            <a:noFill/>
            <a:ln w="12700" cap="flat" cmpd="sng" algn="ctr">
              <a:solidFill>
                <a:srgbClr val="FF0000"/>
              </a:solidFill>
              <a:prstDash val="sysDot"/>
            </a:ln>
            <a:effectLst/>
          </p:spPr>
        </p:cxnSp>
        <p:cxnSp>
          <p:nvCxnSpPr>
            <p:cNvPr id="74" name="Straight Connector 73"/>
            <p:cNvCxnSpPr/>
            <p:nvPr/>
          </p:nvCxnSpPr>
          <p:spPr>
            <a:xfrm rot="5400000" flipH="1" flipV="1">
              <a:off x="2958967" y="3418859"/>
              <a:ext cx="495922" cy="461"/>
            </a:xfrm>
            <a:prstGeom prst="line">
              <a:avLst/>
            </a:prstGeom>
            <a:noFill/>
            <a:ln w="12700" cap="flat" cmpd="sng" algn="ctr">
              <a:solidFill>
                <a:srgbClr val="FF0000"/>
              </a:solidFill>
              <a:prstDash val="sysDot"/>
            </a:ln>
            <a:effectLst/>
          </p:spPr>
        </p:cxnSp>
        <p:cxnSp>
          <p:nvCxnSpPr>
            <p:cNvPr id="75" name="Straight Connector 74"/>
            <p:cNvCxnSpPr/>
            <p:nvPr/>
          </p:nvCxnSpPr>
          <p:spPr>
            <a:xfrm rot="5400000" flipH="1" flipV="1">
              <a:off x="2749800" y="3628027"/>
              <a:ext cx="495922" cy="461"/>
            </a:xfrm>
            <a:prstGeom prst="lin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FF0000"/>
              </a:solidFill>
              <a:prstDash val="solid"/>
            </a:ln>
            <a:effectLst>
              <a:outerShdw blurRad="45000" dist="25000" dir="5400000" rotWithShape="0">
                <a:srgbClr val="000000">
                  <a:alpha val="38000"/>
                </a:srgbClr>
              </a:outerShdw>
            </a:effectLst>
          </p:spPr>
        </p:cxnSp>
        <p:cxnSp>
          <p:nvCxnSpPr>
            <p:cNvPr id="76" name="Straight Connector 75"/>
            <p:cNvCxnSpPr/>
            <p:nvPr/>
          </p:nvCxnSpPr>
          <p:spPr>
            <a:xfrm rot="5400000" flipH="1" flipV="1">
              <a:off x="2540632" y="3209692"/>
              <a:ext cx="495922" cy="461"/>
            </a:xfrm>
            <a:prstGeom prst="line">
              <a:avLst/>
            </a:prstGeom>
            <a:noFill/>
            <a:ln w="12700" cap="flat" cmpd="sng" algn="ctr">
              <a:solidFill>
                <a:srgbClr val="FF0000"/>
              </a:solidFill>
              <a:prstDash val="sysDot"/>
            </a:ln>
            <a:effectLst/>
          </p:spPr>
        </p:cxnSp>
        <p:cxnSp>
          <p:nvCxnSpPr>
            <p:cNvPr id="77" name="Straight Connector 76"/>
            <p:cNvCxnSpPr/>
            <p:nvPr/>
          </p:nvCxnSpPr>
          <p:spPr>
            <a:xfrm rot="5400000" flipH="1" flipV="1">
              <a:off x="2331465" y="3418859"/>
              <a:ext cx="495922" cy="461"/>
            </a:xfrm>
            <a:prstGeom prst="line">
              <a:avLst/>
            </a:prstGeom>
            <a:noFill/>
            <a:ln w="12700" cap="flat" cmpd="sng" algn="ctr">
              <a:solidFill>
                <a:srgbClr val="FF0000"/>
              </a:solidFill>
              <a:prstDash val="sysDot"/>
            </a:ln>
            <a:effectLst/>
          </p:spPr>
        </p:cxnSp>
        <p:cxnSp>
          <p:nvCxnSpPr>
            <p:cNvPr id="78" name="Straight Connector 77"/>
            <p:cNvCxnSpPr/>
            <p:nvPr/>
          </p:nvCxnSpPr>
          <p:spPr>
            <a:xfrm rot="5400000" flipH="1" flipV="1">
              <a:off x="2122298" y="3628027"/>
              <a:ext cx="495922" cy="461"/>
            </a:xfrm>
            <a:prstGeom prst="line">
              <a:avLst/>
            </a:prstGeom>
            <a:noFill/>
            <a:ln w="12700" cap="flat" cmpd="sng" algn="ctr">
              <a:solidFill>
                <a:srgbClr val="FF0000"/>
              </a:solidFill>
              <a:prstDash val="sysDot"/>
            </a:ln>
            <a:effectLst/>
          </p:spPr>
        </p:cxnSp>
        <p:cxnSp>
          <p:nvCxnSpPr>
            <p:cNvPr id="79" name="Straight Connector 78"/>
            <p:cNvCxnSpPr/>
            <p:nvPr/>
          </p:nvCxnSpPr>
          <p:spPr>
            <a:xfrm rot="5400000" flipH="1" flipV="1">
              <a:off x="1913130" y="3209692"/>
              <a:ext cx="495922" cy="461"/>
            </a:xfrm>
            <a:prstGeom prst="line">
              <a:avLst/>
            </a:prstGeom>
            <a:noFill/>
            <a:ln w="12700" cap="flat" cmpd="sng" algn="ctr">
              <a:solidFill>
                <a:srgbClr val="FF0000"/>
              </a:solidFill>
              <a:prstDash val="sysDot"/>
            </a:ln>
            <a:effectLst/>
          </p:spPr>
        </p:cxnSp>
        <p:cxnSp>
          <p:nvCxnSpPr>
            <p:cNvPr id="80" name="Straight Connector 79"/>
            <p:cNvCxnSpPr/>
            <p:nvPr/>
          </p:nvCxnSpPr>
          <p:spPr>
            <a:xfrm rot="5400000" flipH="1" flipV="1">
              <a:off x="1703963" y="3418859"/>
              <a:ext cx="495922" cy="461"/>
            </a:xfrm>
            <a:prstGeom prst="line">
              <a:avLst/>
            </a:prstGeom>
            <a:noFill/>
            <a:ln w="12700" cap="flat" cmpd="sng" algn="ctr">
              <a:solidFill>
                <a:srgbClr val="FF0000"/>
              </a:solidFill>
              <a:prstDash val="sysDot"/>
            </a:ln>
            <a:effectLst/>
          </p:spPr>
        </p:cxnSp>
        <p:cxnSp>
          <p:nvCxnSpPr>
            <p:cNvPr id="81" name="Straight Connector 80"/>
            <p:cNvCxnSpPr/>
            <p:nvPr/>
          </p:nvCxnSpPr>
          <p:spPr>
            <a:xfrm rot="5400000" flipH="1" flipV="1">
              <a:off x="1494796" y="3628027"/>
              <a:ext cx="495922" cy="461"/>
            </a:xfrm>
            <a:prstGeom prst="line">
              <a:avLst/>
            </a:prstGeom>
            <a:noFill/>
            <a:ln w="12700" cap="flat" cmpd="sng" algn="ctr">
              <a:solidFill>
                <a:srgbClr val="FF0000"/>
              </a:solidFill>
              <a:prstDash val="sysDot"/>
            </a:ln>
            <a:effectLst/>
          </p:spPr>
        </p:cxnSp>
        <p:cxnSp>
          <p:nvCxnSpPr>
            <p:cNvPr id="82" name="Curved Connector 81"/>
            <p:cNvCxnSpPr/>
            <p:nvPr/>
          </p:nvCxnSpPr>
          <p:spPr>
            <a:xfrm>
              <a:off x="3494959" y="2882867"/>
              <a:ext cx="461" cy="1307297"/>
            </a:xfrm>
            <a:prstGeom prst="curvedConnector3">
              <a:avLst>
                <a:gd name="adj1" fmla="val 14395466"/>
              </a:avLst>
            </a:prstGeom>
            <a:noFill/>
            <a:ln w="12700" cap="flat" cmpd="sng" algn="ctr">
              <a:solidFill>
                <a:srgbClr val="FF0000"/>
              </a:solidFill>
              <a:prstDash val="sysDot"/>
            </a:ln>
            <a:effectLst/>
          </p:spPr>
        </p:cxnSp>
        <p:cxnSp>
          <p:nvCxnSpPr>
            <p:cNvPr id="83" name="Curved Connector 82"/>
            <p:cNvCxnSpPr/>
            <p:nvPr/>
          </p:nvCxnSpPr>
          <p:spPr>
            <a:xfrm>
              <a:off x="3285791" y="3092035"/>
              <a:ext cx="461" cy="1307297"/>
            </a:xfrm>
            <a:prstGeom prst="curvedConnector3">
              <a:avLst>
                <a:gd name="adj1" fmla="val 8386967"/>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FF0000"/>
              </a:solidFill>
              <a:prstDash val="solid"/>
            </a:ln>
            <a:effectLst>
              <a:outerShdw blurRad="45000" dist="25000" dir="5400000" rotWithShape="0">
                <a:srgbClr val="000000">
                  <a:alpha val="38000"/>
                </a:srgbClr>
              </a:outerShdw>
            </a:effectLst>
          </p:spPr>
        </p:cxnSp>
        <p:cxnSp>
          <p:nvCxnSpPr>
            <p:cNvPr id="84" name="Curved Connector 83"/>
            <p:cNvCxnSpPr/>
            <p:nvPr/>
          </p:nvCxnSpPr>
          <p:spPr>
            <a:xfrm>
              <a:off x="3076624" y="3301202"/>
              <a:ext cx="461" cy="1307297"/>
            </a:xfrm>
            <a:prstGeom prst="curvedConnector3">
              <a:avLst>
                <a:gd name="adj1" fmla="val 7886212"/>
              </a:avLst>
            </a:prstGeom>
            <a:noFill/>
            <a:ln w="12700" cap="flat" cmpd="sng" algn="ctr">
              <a:solidFill>
                <a:srgbClr val="FF0000"/>
              </a:solidFill>
              <a:prstDash val="sysDot"/>
            </a:ln>
            <a:effectLst/>
          </p:spPr>
        </p:cxnSp>
        <p:cxnSp>
          <p:nvCxnSpPr>
            <p:cNvPr id="85" name="Curved Connector 84"/>
            <p:cNvCxnSpPr/>
            <p:nvPr/>
          </p:nvCxnSpPr>
          <p:spPr>
            <a:xfrm>
              <a:off x="2867457" y="2882867"/>
              <a:ext cx="461" cy="1307297"/>
            </a:xfrm>
            <a:prstGeom prst="curvedConnector3">
              <a:avLst>
                <a:gd name="adj1" fmla="val 8386904"/>
              </a:avLst>
            </a:prstGeom>
            <a:noFill/>
            <a:ln w="12700" cap="flat" cmpd="sng" algn="ctr">
              <a:solidFill>
                <a:srgbClr val="FF0000"/>
              </a:solidFill>
              <a:prstDash val="sysDot"/>
            </a:ln>
            <a:effectLst/>
          </p:spPr>
        </p:cxnSp>
        <p:cxnSp>
          <p:nvCxnSpPr>
            <p:cNvPr id="86" name="Curved Connector 85"/>
            <p:cNvCxnSpPr/>
            <p:nvPr/>
          </p:nvCxnSpPr>
          <p:spPr>
            <a:xfrm>
              <a:off x="2658289" y="3092035"/>
              <a:ext cx="461" cy="1307297"/>
            </a:xfrm>
            <a:prstGeom prst="curvedConnector3">
              <a:avLst>
                <a:gd name="adj1" fmla="val 6884763"/>
              </a:avLst>
            </a:prstGeom>
            <a:noFill/>
            <a:ln w="12700" cap="flat" cmpd="sng" algn="ctr">
              <a:solidFill>
                <a:srgbClr val="FF0000"/>
              </a:solidFill>
              <a:prstDash val="sysDot"/>
            </a:ln>
            <a:effectLst/>
          </p:spPr>
        </p:cxnSp>
        <p:cxnSp>
          <p:nvCxnSpPr>
            <p:cNvPr id="87" name="Curved Connector 86"/>
            <p:cNvCxnSpPr/>
            <p:nvPr/>
          </p:nvCxnSpPr>
          <p:spPr>
            <a:xfrm>
              <a:off x="2449122" y="3301202"/>
              <a:ext cx="461" cy="1307297"/>
            </a:xfrm>
            <a:prstGeom prst="curvedConnector3">
              <a:avLst>
                <a:gd name="adj1" fmla="val 6884763"/>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FF0000"/>
              </a:solidFill>
              <a:prstDash val="solid"/>
            </a:ln>
            <a:effectLst>
              <a:outerShdw blurRad="45000" dist="25000" dir="5400000" rotWithShape="0">
                <a:srgbClr val="000000">
                  <a:alpha val="38000"/>
                </a:srgbClr>
              </a:outerShdw>
            </a:effectLst>
          </p:spPr>
        </p:cxnSp>
        <p:cxnSp>
          <p:nvCxnSpPr>
            <p:cNvPr id="88" name="Curved Connector 87"/>
            <p:cNvCxnSpPr/>
            <p:nvPr/>
          </p:nvCxnSpPr>
          <p:spPr>
            <a:xfrm>
              <a:off x="2239955" y="2882867"/>
              <a:ext cx="461" cy="1307297"/>
            </a:xfrm>
            <a:prstGeom prst="curvedConnector3">
              <a:avLst>
                <a:gd name="adj1" fmla="val 8386904"/>
              </a:avLst>
            </a:prstGeom>
            <a:noFill/>
            <a:ln w="12700" cap="flat" cmpd="sng" algn="ctr">
              <a:solidFill>
                <a:srgbClr val="FF0000"/>
              </a:solidFill>
              <a:prstDash val="sysDot"/>
            </a:ln>
            <a:effectLst/>
          </p:spPr>
        </p:cxnSp>
        <p:cxnSp>
          <p:nvCxnSpPr>
            <p:cNvPr id="89" name="Curved Connector 88"/>
            <p:cNvCxnSpPr/>
            <p:nvPr/>
          </p:nvCxnSpPr>
          <p:spPr>
            <a:xfrm>
              <a:off x="2030787" y="3092035"/>
              <a:ext cx="461" cy="1307297"/>
            </a:xfrm>
            <a:prstGeom prst="curvedConnector3">
              <a:avLst>
                <a:gd name="adj1" fmla="val 5883377"/>
              </a:avLst>
            </a:prstGeom>
            <a:noFill/>
            <a:ln w="12700" cap="flat" cmpd="sng" algn="ctr">
              <a:solidFill>
                <a:srgbClr val="FF0000"/>
              </a:solidFill>
              <a:prstDash val="sysDot"/>
            </a:ln>
            <a:effectLst/>
          </p:spPr>
        </p:cxnSp>
        <p:cxnSp>
          <p:nvCxnSpPr>
            <p:cNvPr id="90" name="Curved Connector 89"/>
            <p:cNvCxnSpPr/>
            <p:nvPr/>
          </p:nvCxnSpPr>
          <p:spPr>
            <a:xfrm>
              <a:off x="1821598" y="3301202"/>
              <a:ext cx="461" cy="1307297"/>
            </a:xfrm>
            <a:prstGeom prst="curvedConnector3">
              <a:avLst>
                <a:gd name="adj1" fmla="val 6384070"/>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FF0000"/>
              </a:solidFill>
              <a:prstDash val="solid"/>
            </a:ln>
            <a:effectLst>
              <a:outerShdw blurRad="45000" dist="25000" dir="5400000" rotWithShape="0">
                <a:srgbClr val="000000">
                  <a:alpha val="38000"/>
                </a:srgbClr>
              </a:outerShdw>
            </a:effectLst>
          </p:spPr>
        </p:cxnSp>
      </p:grpSp>
      <p:grpSp>
        <p:nvGrpSpPr>
          <p:cNvPr id="91" name="Group 90"/>
          <p:cNvGrpSpPr>
            <a:grpSpLocks noChangeAspect="1"/>
          </p:cNvGrpSpPr>
          <p:nvPr/>
        </p:nvGrpSpPr>
        <p:grpSpPr>
          <a:xfrm>
            <a:off x="6361458" y="2831452"/>
            <a:ext cx="1831526" cy="1883359"/>
            <a:chOff x="360030" y="180001"/>
            <a:chExt cx="6305061" cy="6482927"/>
          </a:xfrm>
        </p:grpSpPr>
        <p:sp>
          <p:nvSpPr>
            <p:cNvPr id="92" name="Parallelogram 91"/>
            <p:cNvSpPr/>
            <p:nvPr/>
          </p:nvSpPr>
          <p:spPr>
            <a:xfrm>
              <a:off x="653701" y="452958"/>
              <a:ext cx="5717482" cy="1438412"/>
            </a:xfrm>
            <a:prstGeom prst="parallelogram">
              <a:avLst>
                <a:gd name="adj" fmla="val 100178"/>
              </a:avLst>
            </a:prstGeom>
            <a:noFill/>
            <a:ln w="6350" cap="rnd" cmpd="sng" algn="ctr">
              <a:solidFill>
                <a:srgbClr val="5BB5F3"/>
              </a:solidFill>
              <a:prstDash val="solid"/>
            </a:ln>
            <a:effectLst>
              <a:outerShdw blurRad="45000" dist="25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Tahoma"/>
                <a:ea typeface="+mn-ea"/>
                <a:cs typeface="Tahoma"/>
              </a:endParaRPr>
            </a:p>
          </p:txBody>
        </p:sp>
        <p:sp>
          <p:nvSpPr>
            <p:cNvPr id="93" name="Parallelogram 92"/>
            <p:cNvSpPr/>
            <p:nvPr/>
          </p:nvSpPr>
          <p:spPr>
            <a:xfrm>
              <a:off x="647429" y="2710274"/>
              <a:ext cx="5717482" cy="1438412"/>
            </a:xfrm>
            <a:prstGeom prst="parallelogram">
              <a:avLst>
                <a:gd name="adj" fmla="val 100178"/>
              </a:avLst>
            </a:prstGeom>
            <a:noFill/>
            <a:ln w="6350" cap="rnd" cmpd="sng" algn="ctr">
              <a:solidFill>
                <a:srgbClr val="5BB5F3"/>
              </a:solidFill>
              <a:prstDash val="solid"/>
            </a:ln>
            <a:effectLst>
              <a:outerShdw blurRad="45000" dist="25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latin typeface="Tahoma"/>
                <a:ea typeface="+mn-ea"/>
                <a:cs typeface="Tahoma"/>
              </a:endParaRPr>
            </a:p>
          </p:txBody>
        </p:sp>
        <p:sp>
          <p:nvSpPr>
            <p:cNvPr id="94" name="Parallelogram 93"/>
            <p:cNvSpPr/>
            <p:nvPr/>
          </p:nvSpPr>
          <p:spPr>
            <a:xfrm>
              <a:off x="644110" y="4951465"/>
              <a:ext cx="5717482" cy="1438412"/>
            </a:xfrm>
            <a:prstGeom prst="parallelogram">
              <a:avLst>
                <a:gd name="adj" fmla="val 100178"/>
              </a:avLst>
            </a:prstGeom>
            <a:noFill/>
            <a:ln w="6350" cap="rnd" cmpd="sng" algn="ctr">
              <a:solidFill>
                <a:srgbClr val="5BB5F3"/>
              </a:solidFill>
              <a:prstDash val="solid"/>
            </a:ln>
            <a:effectLst>
              <a:outerShdw blurRad="45000" dist="25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Tahoma"/>
                <a:ea typeface="+mn-ea"/>
                <a:cs typeface="Tahoma"/>
              </a:endParaRPr>
            </a:p>
          </p:txBody>
        </p:sp>
        <p:sp>
          <p:nvSpPr>
            <p:cNvPr id="95" name="Oval 94"/>
            <p:cNvSpPr>
              <a:spLocks noChangeAspect="1"/>
            </p:cNvSpPr>
            <p:nvPr/>
          </p:nvSpPr>
          <p:spPr>
            <a:xfrm>
              <a:off x="360030" y="612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96" name="Oval 95"/>
            <p:cNvSpPr>
              <a:spLocks noChangeAspect="1"/>
            </p:cNvSpPr>
            <p:nvPr/>
          </p:nvSpPr>
          <p:spPr>
            <a:xfrm>
              <a:off x="1080091" y="5400000"/>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97" name="Oval 96"/>
            <p:cNvSpPr>
              <a:spLocks noChangeAspect="1"/>
            </p:cNvSpPr>
            <p:nvPr/>
          </p:nvSpPr>
          <p:spPr>
            <a:xfrm>
              <a:off x="1800156" y="4679999"/>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98" name="Oval 97"/>
            <p:cNvSpPr>
              <a:spLocks noChangeAspect="1"/>
            </p:cNvSpPr>
            <p:nvPr/>
          </p:nvSpPr>
          <p:spPr>
            <a:xfrm>
              <a:off x="2520217" y="612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99" name="Oval 98"/>
            <p:cNvSpPr>
              <a:spLocks noChangeAspect="1"/>
            </p:cNvSpPr>
            <p:nvPr/>
          </p:nvSpPr>
          <p:spPr>
            <a:xfrm>
              <a:off x="3240278" y="5400000"/>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00" name="Oval 99"/>
            <p:cNvSpPr>
              <a:spLocks noChangeAspect="1"/>
            </p:cNvSpPr>
            <p:nvPr/>
          </p:nvSpPr>
          <p:spPr>
            <a:xfrm>
              <a:off x="3960343" y="4679999"/>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01" name="Oval 100"/>
            <p:cNvSpPr>
              <a:spLocks noChangeAspect="1"/>
            </p:cNvSpPr>
            <p:nvPr/>
          </p:nvSpPr>
          <p:spPr>
            <a:xfrm>
              <a:off x="4680404" y="612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02" name="Oval 101"/>
            <p:cNvSpPr>
              <a:spLocks noChangeAspect="1"/>
            </p:cNvSpPr>
            <p:nvPr/>
          </p:nvSpPr>
          <p:spPr>
            <a:xfrm>
              <a:off x="5400465" y="5400000"/>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03" name="Oval 102"/>
            <p:cNvSpPr>
              <a:spLocks noChangeAspect="1"/>
            </p:cNvSpPr>
            <p:nvPr/>
          </p:nvSpPr>
          <p:spPr>
            <a:xfrm>
              <a:off x="6120529" y="4679998"/>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cxnSp>
          <p:nvCxnSpPr>
            <p:cNvPr id="104" name="Straight Connector 103"/>
            <p:cNvCxnSpPr>
              <a:stCxn id="97" idx="6"/>
              <a:endCxn id="100" idx="2"/>
            </p:cNvCxnSpPr>
            <p:nvPr/>
          </p:nvCxnSpPr>
          <p:spPr>
            <a:xfrm>
              <a:off x="2343130" y="4951465"/>
              <a:ext cx="1617212" cy="1587"/>
            </a:xfrm>
            <a:prstGeom prst="line">
              <a:avLst/>
            </a:prstGeom>
            <a:noFill/>
            <a:ln w="12700" cap="flat" cmpd="sng" algn="ctr">
              <a:solidFill>
                <a:srgbClr val="5BB5F3"/>
              </a:solidFill>
              <a:prstDash val="solid"/>
            </a:ln>
            <a:effectLst/>
          </p:spPr>
        </p:cxnSp>
        <p:cxnSp>
          <p:nvCxnSpPr>
            <p:cNvPr id="105" name="Straight Connector 104"/>
            <p:cNvCxnSpPr>
              <a:stCxn id="100" idx="6"/>
              <a:endCxn id="103" idx="2"/>
            </p:cNvCxnSpPr>
            <p:nvPr/>
          </p:nvCxnSpPr>
          <p:spPr>
            <a:xfrm>
              <a:off x="4503317" y="4951465"/>
              <a:ext cx="1617212" cy="1587"/>
            </a:xfrm>
            <a:prstGeom prst="line">
              <a:avLst/>
            </a:prstGeom>
            <a:noFill/>
            <a:ln w="12700" cap="flat" cmpd="sng" algn="ctr">
              <a:solidFill>
                <a:srgbClr val="5BB5F3"/>
              </a:solidFill>
              <a:prstDash val="solid"/>
            </a:ln>
            <a:effectLst/>
          </p:spPr>
        </p:cxnSp>
        <p:cxnSp>
          <p:nvCxnSpPr>
            <p:cNvPr id="106" name="Straight Connector 105"/>
            <p:cNvCxnSpPr>
              <a:stCxn id="101" idx="7"/>
              <a:endCxn id="102" idx="3"/>
            </p:cNvCxnSpPr>
            <p:nvPr/>
          </p:nvCxnSpPr>
          <p:spPr>
            <a:xfrm rot="5400000" flipH="1" flipV="1">
              <a:off x="5143878" y="5863403"/>
              <a:ext cx="336091" cy="336121"/>
            </a:xfrm>
            <a:prstGeom prst="line">
              <a:avLst/>
            </a:prstGeom>
            <a:noFill/>
            <a:ln w="12700" cap="flat" cmpd="sng" algn="ctr">
              <a:solidFill>
                <a:srgbClr val="5BB5F3"/>
              </a:solidFill>
              <a:prstDash val="solid"/>
            </a:ln>
            <a:effectLst/>
          </p:spPr>
        </p:cxnSp>
        <p:cxnSp>
          <p:nvCxnSpPr>
            <p:cNvPr id="107" name="Straight Connector 106"/>
            <p:cNvCxnSpPr>
              <a:stCxn id="102" idx="7"/>
              <a:endCxn id="103" idx="3"/>
            </p:cNvCxnSpPr>
            <p:nvPr/>
          </p:nvCxnSpPr>
          <p:spPr>
            <a:xfrm rot="5400000" flipH="1" flipV="1">
              <a:off x="5863939" y="5143402"/>
              <a:ext cx="336091" cy="336121"/>
            </a:xfrm>
            <a:prstGeom prst="line">
              <a:avLst/>
            </a:prstGeom>
            <a:noFill/>
            <a:ln w="12700" cap="flat" cmpd="sng" algn="ctr">
              <a:solidFill>
                <a:srgbClr val="5BB5F3"/>
              </a:solidFill>
              <a:prstDash val="solid"/>
            </a:ln>
            <a:effectLst/>
          </p:spPr>
        </p:cxnSp>
        <p:cxnSp>
          <p:nvCxnSpPr>
            <p:cNvPr id="108" name="Straight Connector 107"/>
            <p:cNvCxnSpPr>
              <a:stCxn id="101" idx="2"/>
              <a:endCxn id="98" idx="6"/>
            </p:cNvCxnSpPr>
            <p:nvPr/>
          </p:nvCxnSpPr>
          <p:spPr>
            <a:xfrm rot="10800000">
              <a:off x="3063191" y="6391464"/>
              <a:ext cx="1617212" cy="1587"/>
            </a:xfrm>
            <a:prstGeom prst="line">
              <a:avLst/>
            </a:prstGeom>
            <a:noFill/>
            <a:ln w="12700" cap="flat" cmpd="sng" algn="ctr">
              <a:solidFill>
                <a:srgbClr val="5BB5F3"/>
              </a:solidFill>
              <a:prstDash val="solid"/>
            </a:ln>
            <a:effectLst/>
          </p:spPr>
        </p:cxnSp>
        <p:cxnSp>
          <p:nvCxnSpPr>
            <p:cNvPr id="109" name="Straight Connector 108"/>
            <p:cNvCxnSpPr>
              <a:stCxn id="98" idx="2"/>
              <a:endCxn id="95" idx="6"/>
            </p:cNvCxnSpPr>
            <p:nvPr/>
          </p:nvCxnSpPr>
          <p:spPr>
            <a:xfrm rot="10800000">
              <a:off x="903005" y="6391464"/>
              <a:ext cx="1617212" cy="1587"/>
            </a:xfrm>
            <a:prstGeom prst="line">
              <a:avLst/>
            </a:prstGeom>
            <a:noFill/>
            <a:ln w="12700" cap="flat" cmpd="sng" algn="ctr">
              <a:solidFill>
                <a:srgbClr val="5BB5F3"/>
              </a:solidFill>
              <a:prstDash val="solid"/>
            </a:ln>
            <a:effectLst/>
          </p:spPr>
        </p:cxnSp>
        <p:cxnSp>
          <p:nvCxnSpPr>
            <p:cNvPr id="110" name="Straight Connector 109"/>
            <p:cNvCxnSpPr>
              <a:stCxn id="96" idx="6"/>
              <a:endCxn id="99" idx="2"/>
            </p:cNvCxnSpPr>
            <p:nvPr/>
          </p:nvCxnSpPr>
          <p:spPr>
            <a:xfrm>
              <a:off x="1623066" y="5671463"/>
              <a:ext cx="1617212" cy="1587"/>
            </a:xfrm>
            <a:prstGeom prst="line">
              <a:avLst/>
            </a:prstGeom>
            <a:noFill/>
            <a:ln w="12700" cap="flat" cmpd="sng" algn="ctr">
              <a:solidFill>
                <a:srgbClr val="5BB5F3"/>
              </a:solidFill>
              <a:prstDash val="solid"/>
            </a:ln>
            <a:effectLst/>
          </p:spPr>
        </p:cxnSp>
        <p:cxnSp>
          <p:nvCxnSpPr>
            <p:cNvPr id="111" name="Straight Connector 110"/>
            <p:cNvCxnSpPr>
              <a:stCxn id="99" idx="6"/>
              <a:endCxn id="102" idx="2"/>
            </p:cNvCxnSpPr>
            <p:nvPr/>
          </p:nvCxnSpPr>
          <p:spPr>
            <a:xfrm>
              <a:off x="3783253" y="5671463"/>
              <a:ext cx="1617212" cy="1587"/>
            </a:xfrm>
            <a:prstGeom prst="line">
              <a:avLst/>
            </a:prstGeom>
            <a:noFill/>
            <a:ln w="12700" cap="flat" cmpd="sng" algn="ctr">
              <a:solidFill>
                <a:srgbClr val="5BB5F3"/>
              </a:solidFill>
              <a:prstDash val="solid"/>
            </a:ln>
            <a:effectLst/>
          </p:spPr>
        </p:cxnSp>
        <p:cxnSp>
          <p:nvCxnSpPr>
            <p:cNvPr id="112" name="Straight Connector 111"/>
            <p:cNvCxnSpPr>
              <a:stCxn id="97" idx="3"/>
              <a:endCxn id="96" idx="7"/>
            </p:cNvCxnSpPr>
            <p:nvPr/>
          </p:nvCxnSpPr>
          <p:spPr>
            <a:xfrm rot="5400000">
              <a:off x="1543565" y="5143402"/>
              <a:ext cx="336091" cy="336121"/>
            </a:xfrm>
            <a:prstGeom prst="line">
              <a:avLst/>
            </a:prstGeom>
            <a:noFill/>
            <a:ln w="12700" cap="flat" cmpd="sng" algn="ctr">
              <a:solidFill>
                <a:srgbClr val="5BB5F3"/>
              </a:solidFill>
              <a:prstDash val="solid"/>
            </a:ln>
            <a:effectLst/>
          </p:spPr>
        </p:cxnSp>
        <p:cxnSp>
          <p:nvCxnSpPr>
            <p:cNvPr id="113" name="Straight Connector 112"/>
            <p:cNvCxnSpPr>
              <a:stCxn id="96" idx="3"/>
              <a:endCxn id="95" idx="7"/>
            </p:cNvCxnSpPr>
            <p:nvPr/>
          </p:nvCxnSpPr>
          <p:spPr>
            <a:xfrm rot="5400000">
              <a:off x="823504" y="5863403"/>
              <a:ext cx="336091" cy="336121"/>
            </a:xfrm>
            <a:prstGeom prst="line">
              <a:avLst/>
            </a:prstGeom>
            <a:noFill/>
            <a:ln w="12700" cap="flat" cmpd="sng" algn="ctr">
              <a:solidFill>
                <a:srgbClr val="5BB5F3"/>
              </a:solidFill>
              <a:prstDash val="solid"/>
            </a:ln>
            <a:effectLst/>
          </p:spPr>
        </p:cxnSp>
        <p:cxnSp>
          <p:nvCxnSpPr>
            <p:cNvPr id="114" name="Straight Connector 113"/>
            <p:cNvCxnSpPr>
              <a:stCxn id="98" idx="7"/>
              <a:endCxn id="99" idx="3"/>
            </p:cNvCxnSpPr>
            <p:nvPr/>
          </p:nvCxnSpPr>
          <p:spPr>
            <a:xfrm rot="5400000" flipH="1" flipV="1">
              <a:off x="2983691" y="5863403"/>
              <a:ext cx="336091" cy="336121"/>
            </a:xfrm>
            <a:prstGeom prst="line">
              <a:avLst/>
            </a:prstGeom>
            <a:noFill/>
            <a:ln w="12700" cap="flat" cmpd="sng" algn="ctr">
              <a:solidFill>
                <a:srgbClr val="5BB5F3"/>
              </a:solidFill>
              <a:prstDash val="solid"/>
            </a:ln>
            <a:effectLst/>
          </p:spPr>
        </p:cxnSp>
        <p:cxnSp>
          <p:nvCxnSpPr>
            <p:cNvPr id="115" name="Straight Connector 114"/>
            <p:cNvCxnSpPr>
              <a:stCxn id="99" idx="7"/>
              <a:endCxn id="100" idx="3"/>
            </p:cNvCxnSpPr>
            <p:nvPr/>
          </p:nvCxnSpPr>
          <p:spPr>
            <a:xfrm rot="5400000" flipH="1" flipV="1">
              <a:off x="3703752" y="5143402"/>
              <a:ext cx="336091" cy="336121"/>
            </a:xfrm>
            <a:prstGeom prst="line">
              <a:avLst/>
            </a:prstGeom>
            <a:noFill/>
            <a:ln w="12700" cap="flat" cmpd="sng" algn="ctr">
              <a:solidFill>
                <a:srgbClr val="5BB5F3"/>
              </a:solidFill>
              <a:prstDash val="solid"/>
            </a:ln>
            <a:effectLst/>
          </p:spPr>
        </p:cxnSp>
        <p:cxnSp>
          <p:nvCxnSpPr>
            <p:cNvPr id="116" name="Shape 219"/>
            <p:cNvCxnSpPr>
              <a:stCxn id="97" idx="2"/>
              <a:endCxn id="103" idx="6"/>
            </p:cNvCxnSpPr>
            <p:nvPr/>
          </p:nvCxnSpPr>
          <p:spPr>
            <a:xfrm rot="10800000" flipH="1">
              <a:off x="1800156" y="4951465"/>
              <a:ext cx="4863348" cy="1587"/>
            </a:xfrm>
            <a:prstGeom prst="curvedConnector5">
              <a:avLst>
                <a:gd name="adj1" fmla="val -4701"/>
                <a:gd name="adj2" fmla="val 26483069"/>
                <a:gd name="adj3" fmla="val 104701"/>
              </a:avLst>
            </a:prstGeom>
            <a:noFill/>
            <a:ln w="12700" cap="flat" cmpd="sng" algn="ctr">
              <a:solidFill>
                <a:srgbClr val="5BB5F3"/>
              </a:solidFill>
              <a:prstDash val="solid"/>
            </a:ln>
            <a:effectLst/>
          </p:spPr>
        </p:cxnSp>
        <p:cxnSp>
          <p:nvCxnSpPr>
            <p:cNvPr id="117" name="Curved Connector 250"/>
            <p:cNvCxnSpPr>
              <a:stCxn id="96" idx="2"/>
              <a:endCxn id="102" idx="6"/>
            </p:cNvCxnSpPr>
            <p:nvPr/>
          </p:nvCxnSpPr>
          <p:spPr>
            <a:xfrm rot="10800000" flipH="1">
              <a:off x="1080091" y="5671463"/>
              <a:ext cx="4863348" cy="1587"/>
            </a:xfrm>
            <a:prstGeom prst="curvedConnector5">
              <a:avLst>
                <a:gd name="adj1" fmla="val -4701"/>
                <a:gd name="adj2" fmla="val 25982313"/>
                <a:gd name="adj3" fmla="val 104701"/>
              </a:avLst>
            </a:prstGeom>
            <a:noFill/>
            <a:ln w="12700" cap="flat" cmpd="sng" algn="ctr">
              <a:solidFill>
                <a:srgbClr val="5BB5F3"/>
              </a:solidFill>
              <a:prstDash val="solid"/>
            </a:ln>
            <a:effectLst/>
          </p:spPr>
        </p:cxnSp>
        <p:cxnSp>
          <p:nvCxnSpPr>
            <p:cNvPr id="118" name="Curved Connector 261"/>
            <p:cNvCxnSpPr>
              <a:stCxn id="95" idx="2"/>
              <a:endCxn id="101" idx="6"/>
            </p:cNvCxnSpPr>
            <p:nvPr/>
          </p:nvCxnSpPr>
          <p:spPr>
            <a:xfrm rot="10800000" flipH="1">
              <a:off x="360030" y="6391464"/>
              <a:ext cx="4863348" cy="1587"/>
            </a:xfrm>
            <a:prstGeom prst="curvedConnector5">
              <a:avLst>
                <a:gd name="adj1" fmla="val -4701"/>
                <a:gd name="adj2" fmla="val 26483006"/>
                <a:gd name="adj3" fmla="val 104701"/>
              </a:avLst>
            </a:prstGeom>
            <a:noFill/>
            <a:ln w="12700" cap="flat" cmpd="sng" algn="ctr">
              <a:solidFill>
                <a:srgbClr val="5BB5F3"/>
              </a:solidFill>
              <a:prstDash val="solid"/>
            </a:ln>
            <a:effectLst/>
          </p:spPr>
        </p:cxnSp>
        <p:cxnSp>
          <p:nvCxnSpPr>
            <p:cNvPr id="119" name="Shape 222"/>
            <p:cNvCxnSpPr>
              <a:stCxn id="101" idx="6"/>
              <a:endCxn id="103" idx="5"/>
            </p:cNvCxnSpPr>
            <p:nvPr/>
          </p:nvCxnSpPr>
          <p:spPr>
            <a:xfrm flipV="1">
              <a:off x="5223378" y="5143417"/>
              <a:ext cx="1360607" cy="1248047"/>
            </a:xfrm>
            <a:prstGeom prst="curvedConnector2">
              <a:avLst/>
            </a:prstGeom>
            <a:noFill/>
            <a:ln w="12700" cap="flat" cmpd="sng" algn="ctr">
              <a:solidFill>
                <a:srgbClr val="5BB5F3"/>
              </a:solidFill>
              <a:prstDash val="solid"/>
            </a:ln>
            <a:effectLst/>
          </p:spPr>
        </p:cxnSp>
        <p:cxnSp>
          <p:nvCxnSpPr>
            <p:cNvPr id="120" name="Shape 223"/>
            <p:cNvCxnSpPr>
              <a:stCxn id="98" idx="6"/>
              <a:endCxn id="100" idx="5"/>
            </p:cNvCxnSpPr>
            <p:nvPr/>
          </p:nvCxnSpPr>
          <p:spPr>
            <a:xfrm flipV="1">
              <a:off x="3063191" y="5143417"/>
              <a:ext cx="1360607" cy="1248047"/>
            </a:xfrm>
            <a:prstGeom prst="curvedConnector2">
              <a:avLst/>
            </a:prstGeom>
            <a:noFill/>
            <a:ln w="12700" cap="flat" cmpd="sng" algn="ctr">
              <a:solidFill>
                <a:srgbClr val="5BB5F3"/>
              </a:solidFill>
              <a:prstDash val="solid"/>
            </a:ln>
            <a:effectLst/>
          </p:spPr>
        </p:cxnSp>
        <p:cxnSp>
          <p:nvCxnSpPr>
            <p:cNvPr id="121" name="Shape 224"/>
            <p:cNvCxnSpPr>
              <a:stCxn id="95" idx="6"/>
              <a:endCxn id="97" idx="5"/>
            </p:cNvCxnSpPr>
            <p:nvPr/>
          </p:nvCxnSpPr>
          <p:spPr>
            <a:xfrm flipV="1">
              <a:off x="903005" y="5143417"/>
              <a:ext cx="1360607" cy="1248047"/>
            </a:xfrm>
            <a:prstGeom prst="curvedConnector2">
              <a:avLst/>
            </a:prstGeom>
            <a:noFill/>
            <a:ln w="12700" cap="flat" cmpd="sng" algn="ctr">
              <a:solidFill>
                <a:srgbClr val="5BB5F3"/>
              </a:solidFill>
              <a:prstDash val="solid"/>
            </a:ln>
            <a:effectLst/>
          </p:spPr>
        </p:cxnSp>
        <p:sp>
          <p:nvSpPr>
            <p:cNvPr id="122" name="Oval 121"/>
            <p:cNvSpPr>
              <a:spLocks noChangeAspect="1"/>
            </p:cNvSpPr>
            <p:nvPr/>
          </p:nvSpPr>
          <p:spPr>
            <a:xfrm>
              <a:off x="360030" y="387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23" name="Oval 122"/>
            <p:cNvSpPr>
              <a:spLocks noChangeAspect="1"/>
            </p:cNvSpPr>
            <p:nvPr/>
          </p:nvSpPr>
          <p:spPr>
            <a:xfrm>
              <a:off x="1080091" y="3149999"/>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24" name="Oval 123"/>
            <p:cNvSpPr>
              <a:spLocks noChangeAspect="1"/>
            </p:cNvSpPr>
            <p:nvPr/>
          </p:nvSpPr>
          <p:spPr>
            <a:xfrm>
              <a:off x="1800156" y="243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25" name="Oval 124"/>
            <p:cNvSpPr>
              <a:spLocks noChangeAspect="1"/>
            </p:cNvSpPr>
            <p:nvPr/>
          </p:nvSpPr>
          <p:spPr>
            <a:xfrm>
              <a:off x="2520217" y="387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26" name="Oval 125"/>
            <p:cNvSpPr>
              <a:spLocks noChangeAspect="1"/>
            </p:cNvSpPr>
            <p:nvPr/>
          </p:nvSpPr>
          <p:spPr>
            <a:xfrm>
              <a:off x="3240278" y="3149999"/>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27" name="Oval 126"/>
            <p:cNvSpPr>
              <a:spLocks noChangeAspect="1"/>
            </p:cNvSpPr>
            <p:nvPr/>
          </p:nvSpPr>
          <p:spPr>
            <a:xfrm>
              <a:off x="3960343" y="243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28" name="Oval 127"/>
            <p:cNvSpPr>
              <a:spLocks noChangeAspect="1"/>
            </p:cNvSpPr>
            <p:nvPr/>
          </p:nvSpPr>
          <p:spPr>
            <a:xfrm>
              <a:off x="4680404" y="387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29" name="Oval 128"/>
            <p:cNvSpPr>
              <a:spLocks noChangeAspect="1"/>
            </p:cNvSpPr>
            <p:nvPr/>
          </p:nvSpPr>
          <p:spPr>
            <a:xfrm>
              <a:off x="5400465" y="3149999"/>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30" name="Oval 129"/>
            <p:cNvSpPr>
              <a:spLocks noChangeAspect="1"/>
            </p:cNvSpPr>
            <p:nvPr/>
          </p:nvSpPr>
          <p:spPr>
            <a:xfrm>
              <a:off x="6120529" y="243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cxnSp>
          <p:nvCxnSpPr>
            <p:cNvPr id="131" name="Straight Connector 130"/>
            <p:cNvCxnSpPr>
              <a:stCxn id="124" idx="6"/>
              <a:endCxn id="127" idx="2"/>
            </p:cNvCxnSpPr>
            <p:nvPr/>
          </p:nvCxnSpPr>
          <p:spPr>
            <a:xfrm>
              <a:off x="2343130" y="2701465"/>
              <a:ext cx="1617212" cy="1587"/>
            </a:xfrm>
            <a:prstGeom prst="line">
              <a:avLst/>
            </a:prstGeom>
            <a:solidFill>
              <a:srgbClr val="FFFFFF">
                <a:lumMod val="85000"/>
              </a:srgbClr>
            </a:solidFill>
            <a:ln w="12700" cap="flat" cmpd="sng" algn="ctr">
              <a:solidFill>
                <a:srgbClr val="5BB5F3"/>
              </a:solidFill>
              <a:prstDash val="solid"/>
            </a:ln>
            <a:effectLst/>
          </p:spPr>
        </p:cxnSp>
        <p:cxnSp>
          <p:nvCxnSpPr>
            <p:cNvPr id="132" name="Straight Connector 131"/>
            <p:cNvCxnSpPr>
              <a:stCxn id="127" idx="6"/>
              <a:endCxn id="130" idx="2"/>
            </p:cNvCxnSpPr>
            <p:nvPr/>
          </p:nvCxnSpPr>
          <p:spPr>
            <a:xfrm>
              <a:off x="4503317" y="2701465"/>
              <a:ext cx="1617212" cy="1587"/>
            </a:xfrm>
            <a:prstGeom prst="line">
              <a:avLst/>
            </a:prstGeom>
            <a:solidFill>
              <a:srgbClr val="FFFFFF">
                <a:lumMod val="85000"/>
              </a:srgbClr>
            </a:solidFill>
            <a:ln w="12700" cap="flat" cmpd="sng" algn="ctr">
              <a:solidFill>
                <a:srgbClr val="5BB5F3"/>
              </a:solidFill>
              <a:prstDash val="solid"/>
            </a:ln>
            <a:effectLst/>
          </p:spPr>
        </p:cxnSp>
        <p:cxnSp>
          <p:nvCxnSpPr>
            <p:cNvPr id="133" name="Straight Connector 132"/>
            <p:cNvCxnSpPr>
              <a:stCxn id="128" idx="7"/>
              <a:endCxn id="129" idx="3"/>
            </p:cNvCxnSpPr>
            <p:nvPr/>
          </p:nvCxnSpPr>
          <p:spPr>
            <a:xfrm rot="5400000" flipH="1" flipV="1">
              <a:off x="5143878" y="3613403"/>
              <a:ext cx="336091" cy="336121"/>
            </a:xfrm>
            <a:prstGeom prst="line">
              <a:avLst/>
            </a:prstGeom>
            <a:solidFill>
              <a:srgbClr val="FFFFFF">
                <a:lumMod val="85000"/>
              </a:srgbClr>
            </a:solidFill>
            <a:ln w="12700" cap="flat" cmpd="sng" algn="ctr">
              <a:solidFill>
                <a:srgbClr val="5BB5F3"/>
              </a:solidFill>
              <a:prstDash val="solid"/>
            </a:ln>
            <a:effectLst/>
          </p:spPr>
        </p:cxnSp>
        <p:cxnSp>
          <p:nvCxnSpPr>
            <p:cNvPr id="134" name="Straight Connector 133"/>
            <p:cNvCxnSpPr>
              <a:stCxn id="129" idx="7"/>
              <a:endCxn id="130" idx="3"/>
            </p:cNvCxnSpPr>
            <p:nvPr/>
          </p:nvCxnSpPr>
          <p:spPr>
            <a:xfrm rot="5400000" flipH="1" flipV="1">
              <a:off x="5863939" y="2893405"/>
              <a:ext cx="336091" cy="336121"/>
            </a:xfrm>
            <a:prstGeom prst="line">
              <a:avLst/>
            </a:prstGeom>
            <a:solidFill>
              <a:srgbClr val="FFFFFF">
                <a:lumMod val="85000"/>
              </a:srgbClr>
            </a:solidFill>
            <a:ln w="12700" cap="flat" cmpd="sng" algn="ctr">
              <a:solidFill>
                <a:srgbClr val="5BB5F3"/>
              </a:solidFill>
              <a:prstDash val="solid"/>
            </a:ln>
            <a:effectLst/>
          </p:spPr>
        </p:cxnSp>
        <p:cxnSp>
          <p:nvCxnSpPr>
            <p:cNvPr id="135" name="Straight Connector 134"/>
            <p:cNvCxnSpPr>
              <a:stCxn id="128" idx="2"/>
              <a:endCxn id="125" idx="6"/>
            </p:cNvCxnSpPr>
            <p:nvPr/>
          </p:nvCxnSpPr>
          <p:spPr>
            <a:xfrm rot="10800000">
              <a:off x="3063191" y="4141464"/>
              <a:ext cx="1617212" cy="1587"/>
            </a:xfrm>
            <a:prstGeom prst="line">
              <a:avLst/>
            </a:prstGeom>
            <a:solidFill>
              <a:srgbClr val="FFFFFF">
                <a:lumMod val="85000"/>
              </a:srgbClr>
            </a:solidFill>
            <a:ln w="12700" cap="flat" cmpd="sng" algn="ctr">
              <a:solidFill>
                <a:srgbClr val="5BB5F3"/>
              </a:solidFill>
              <a:prstDash val="solid"/>
            </a:ln>
            <a:effectLst/>
          </p:spPr>
        </p:cxnSp>
        <p:cxnSp>
          <p:nvCxnSpPr>
            <p:cNvPr id="136" name="Straight Connector 135"/>
            <p:cNvCxnSpPr>
              <a:stCxn id="125" idx="2"/>
              <a:endCxn id="122" idx="6"/>
            </p:cNvCxnSpPr>
            <p:nvPr/>
          </p:nvCxnSpPr>
          <p:spPr>
            <a:xfrm rot="10800000">
              <a:off x="903005" y="4141464"/>
              <a:ext cx="1617212" cy="1587"/>
            </a:xfrm>
            <a:prstGeom prst="line">
              <a:avLst/>
            </a:prstGeom>
            <a:solidFill>
              <a:srgbClr val="FFFFFF">
                <a:lumMod val="85000"/>
              </a:srgbClr>
            </a:solidFill>
            <a:ln w="12700" cap="flat" cmpd="sng" algn="ctr">
              <a:solidFill>
                <a:srgbClr val="5BB5F3"/>
              </a:solidFill>
              <a:prstDash val="solid"/>
            </a:ln>
            <a:effectLst/>
          </p:spPr>
        </p:cxnSp>
        <p:cxnSp>
          <p:nvCxnSpPr>
            <p:cNvPr id="137" name="Straight Connector 136"/>
            <p:cNvCxnSpPr>
              <a:stCxn id="123" idx="6"/>
              <a:endCxn id="126" idx="2"/>
            </p:cNvCxnSpPr>
            <p:nvPr/>
          </p:nvCxnSpPr>
          <p:spPr>
            <a:xfrm>
              <a:off x="1623066" y="3421466"/>
              <a:ext cx="1617212" cy="1587"/>
            </a:xfrm>
            <a:prstGeom prst="line">
              <a:avLst/>
            </a:prstGeom>
            <a:solidFill>
              <a:srgbClr val="FFFFFF">
                <a:lumMod val="85000"/>
              </a:srgbClr>
            </a:solidFill>
            <a:ln w="12700" cap="flat" cmpd="sng" algn="ctr">
              <a:solidFill>
                <a:srgbClr val="5BB5F3"/>
              </a:solidFill>
              <a:prstDash val="solid"/>
            </a:ln>
            <a:effectLst/>
          </p:spPr>
        </p:cxnSp>
        <p:cxnSp>
          <p:nvCxnSpPr>
            <p:cNvPr id="138" name="Straight Connector 137"/>
            <p:cNvCxnSpPr>
              <a:stCxn id="126" idx="6"/>
              <a:endCxn id="129" idx="2"/>
            </p:cNvCxnSpPr>
            <p:nvPr/>
          </p:nvCxnSpPr>
          <p:spPr>
            <a:xfrm>
              <a:off x="3783253" y="3421466"/>
              <a:ext cx="1617212" cy="1587"/>
            </a:xfrm>
            <a:prstGeom prst="line">
              <a:avLst/>
            </a:prstGeom>
            <a:solidFill>
              <a:srgbClr val="FFFFFF">
                <a:lumMod val="85000"/>
              </a:srgbClr>
            </a:solidFill>
            <a:ln w="12700" cap="flat" cmpd="sng" algn="ctr">
              <a:solidFill>
                <a:srgbClr val="5BB5F3"/>
              </a:solidFill>
              <a:prstDash val="solid"/>
            </a:ln>
            <a:effectLst/>
          </p:spPr>
        </p:cxnSp>
        <p:cxnSp>
          <p:nvCxnSpPr>
            <p:cNvPr id="139" name="Straight Connector 138"/>
            <p:cNvCxnSpPr>
              <a:stCxn id="124" idx="3"/>
              <a:endCxn id="123" idx="7"/>
            </p:cNvCxnSpPr>
            <p:nvPr/>
          </p:nvCxnSpPr>
          <p:spPr>
            <a:xfrm rot="5400000">
              <a:off x="1543565" y="2893405"/>
              <a:ext cx="336091" cy="336121"/>
            </a:xfrm>
            <a:prstGeom prst="line">
              <a:avLst/>
            </a:prstGeom>
            <a:solidFill>
              <a:srgbClr val="FFFFFF">
                <a:lumMod val="85000"/>
              </a:srgbClr>
            </a:solidFill>
            <a:ln w="12700" cap="flat" cmpd="sng" algn="ctr">
              <a:solidFill>
                <a:srgbClr val="5BB5F3"/>
              </a:solidFill>
              <a:prstDash val="solid"/>
            </a:ln>
            <a:effectLst/>
          </p:spPr>
        </p:cxnSp>
        <p:cxnSp>
          <p:nvCxnSpPr>
            <p:cNvPr id="140" name="Straight Connector 139"/>
            <p:cNvCxnSpPr>
              <a:stCxn id="123" idx="3"/>
              <a:endCxn id="122" idx="7"/>
            </p:cNvCxnSpPr>
            <p:nvPr/>
          </p:nvCxnSpPr>
          <p:spPr>
            <a:xfrm rot="5400000">
              <a:off x="823504" y="3613403"/>
              <a:ext cx="336091" cy="336121"/>
            </a:xfrm>
            <a:prstGeom prst="line">
              <a:avLst/>
            </a:prstGeom>
            <a:solidFill>
              <a:srgbClr val="FFFFFF">
                <a:lumMod val="85000"/>
              </a:srgbClr>
            </a:solidFill>
            <a:ln w="12700" cap="flat" cmpd="sng" algn="ctr">
              <a:solidFill>
                <a:srgbClr val="5BB5F3"/>
              </a:solidFill>
              <a:prstDash val="solid"/>
            </a:ln>
            <a:effectLst/>
          </p:spPr>
        </p:cxnSp>
        <p:cxnSp>
          <p:nvCxnSpPr>
            <p:cNvPr id="141" name="Straight Connector 140"/>
            <p:cNvCxnSpPr>
              <a:stCxn id="125" idx="7"/>
              <a:endCxn id="126" idx="3"/>
            </p:cNvCxnSpPr>
            <p:nvPr/>
          </p:nvCxnSpPr>
          <p:spPr>
            <a:xfrm rot="5400000" flipH="1" flipV="1">
              <a:off x="2983691" y="3613403"/>
              <a:ext cx="336091" cy="336121"/>
            </a:xfrm>
            <a:prstGeom prst="line">
              <a:avLst/>
            </a:prstGeom>
            <a:solidFill>
              <a:srgbClr val="FFFFFF">
                <a:lumMod val="85000"/>
              </a:srgbClr>
            </a:solidFill>
            <a:ln w="12700" cap="flat" cmpd="sng" algn="ctr">
              <a:solidFill>
                <a:srgbClr val="5BB5F3"/>
              </a:solidFill>
              <a:prstDash val="solid"/>
            </a:ln>
            <a:effectLst/>
          </p:spPr>
        </p:cxnSp>
        <p:cxnSp>
          <p:nvCxnSpPr>
            <p:cNvPr id="142" name="Straight Connector 141"/>
            <p:cNvCxnSpPr>
              <a:stCxn id="126" idx="7"/>
              <a:endCxn id="127" idx="3"/>
            </p:cNvCxnSpPr>
            <p:nvPr/>
          </p:nvCxnSpPr>
          <p:spPr>
            <a:xfrm rot="5400000" flipH="1" flipV="1">
              <a:off x="3703752" y="2893405"/>
              <a:ext cx="336091" cy="336121"/>
            </a:xfrm>
            <a:prstGeom prst="line">
              <a:avLst/>
            </a:prstGeom>
            <a:solidFill>
              <a:srgbClr val="FFFFFF">
                <a:lumMod val="85000"/>
              </a:srgbClr>
            </a:solidFill>
            <a:ln w="12700" cap="flat" cmpd="sng" algn="ctr">
              <a:solidFill>
                <a:srgbClr val="5BB5F3"/>
              </a:solidFill>
              <a:prstDash val="solid"/>
            </a:ln>
            <a:effectLst/>
          </p:spPr>
        </p:cxnSp>
        <p:cxnSp>
          <p:nvCxnSpPr>
            <p:cNvPr id="143" name="Shape 246"/>
            <p:cNvCxnSpPr>
              <a:stCxn id="124" idx="2"/>
              <a:endCxn id="130" idx="6"/>
            </p:cNvCxnSpPr>
            <p:nvPr/>
          </p:nvCxnSpPr>
          <p:spPr>
            <a:xfrm rot="10800000" flipH="1">
              <a:off x="1800156" y="2701465"/>
              <a:ext cx="4863348" cy="1587"/>
            </a:xfrm>
            <a:prstGeom prst="curvedConnector5">
              <a:avLst>
                <a:gd name="adj1" fmla="val -4701"/>
                <a:gd name="adj2" fmla="val 26483069"/>
                <a:gd name="adj3" fmla="val 104701"/>
              </a:avLst>
            </a:prstGeom>
            <a:solidFill>
              <a:srgbClr val="FFFFFF">
                <a:lumMod val="85000"/>
              </a:srgbClr>
            </a:solidFill>
            <a:ln w="12700" cap="flat" cmpd="sng" algn="ctr">
              <a:solidFill>
                <a:srgbClr val="5BB5F3"/>
              </a:solidFill>
              <a:prstDash val="solid"/>
            </a:ln>
            <a:effectLst/>
          </p:spPr>
        </p:cxnSp>
        <p:cxnSp>
          <p:nvCxnSpPr>
            <p:cNvPr id="144" name="Curved Connector 250"/>
            <p:cNvCxnSpPr>
              <a:stCxn id="123" idx="2"/>
              <a:endCxn id="129" idx="6"/>
            </p:cNvCxnSpPr>
            <p:nvPr/>
          </p:nvCxnSpPr>
          <p:spPr>
            <a:xfrm rot="10800000" flipH="1">
              <a:off x="1080091" y="3421466"/>
              <a:ext cx="4863348" cy="1587"/>
            </a:xfrm>
            <a:prstGeom prst="curvedConnector5">
              <a:avLst>
                <a:gd name="adj1" fmla="val -4701"/>
                <a:gd name="adj2" fmla="val 25982313"/>
                <a:gd name="adj3" fmla="val 104701"/>
              </a:avLst>
            </a:prstGeom>
            <a:solidFill>
              <a:srgbClr val="FFFFFF">
                <a:lumMod val="85000"/>
              </a:srgbClr>
            </a:solidFill>
            <a:ln w="12700" cap="flat" cmpd="sng" algn="ctr">
              <a:solidFill>
                <a:srgbClr val="5BB5F3"/>
              </a:solidFill>
              <a:prstDash val="solid"/>
            </a:ln>
            <a:effectLst/>
          </p:spPr>
        </p:cxnSp>
        <p:cxnSp>
          <p:nvCxnSpPr>
            <p:cNvPr id="145" name="Curved Connector 261"/>
            <p:cNvCxnSpPr>
              <a:stCxn id="122" idx="2"/>
              <a:endCxn id="128" idx="6"/>
            </p:cNvCxnSpPr>
            <p:nvPr/>
          </p:nvCxnSpPr>
          <p:spPr>
            <a:xfrm rot="10800000" flipH="1">
              <a:off x="360030" y="4141464"/>
              <a:ext cx="4863348" cy="1587"/>
            </a:xfrm>
            <a:prstGeom prst="curvedConnector5">
              <a:avLst>
                <a:gd name="adj1" fmla="val -4701"/>
                <a:gd name="adj2" fmla="val 26483006"/>
                <a:gd name="adj3" fmla="val 104701"/>
              </a:avLst>
            </a:prstGeom>
            <a:solidFill>
              <a:srgbClr val="FFFFFF">
                <a:lumMod val="85000"/>
              </a:srgbClr>
            </a:solidFill>
            <a:ln w="12700" cap="flat" cmpd="sng" algn="ctr">
              <a:solidFill>
                <a:srgbClr val="5BB5F3"/>
              </a:solidFill>
              <a:prstDash val="solid"/>
            </a:ln>
            <a:effectLst/>
          </p:spPr>
        </p:cxnSp>
        <p:cxnSp>
          <p:nvCxnSpPr>
            <p:cNvPr id="146" name="Shape 249"/>
            <p:cNvCxnSpPr>
              <a:stCxn id="128" idx="6"/>
              <a:endCxn id="130" idx="5"/>
            </p:cNvCxnSpPr>
            <p:nvPr/>
          </p:nvCxnSpPr>
          <p:spPr>
            <a:xfrm flipV="1">
              <a:off x="5223378" y="2893420"/>
              <a:ext cx="1360607" cy="1248047"/>
            </a:xfrm>
            <a:prstGeom prst="curvedConnector2">
              <a:avLst/>
            </a:prstGeom>
            <a:solidFill>
              <a:srgbClr val="FFFFFF">
                <a:lumMod val="85000"/>
              </a:srgbClr>
            </a:solidFill>
            <a:ln w="12700" cap="flat" cmpd="sng" algn="ctr">
              <a:solidFill>
                <a:srgbClr val="5BB5F3"/>
              </a:solidFill>
              <a:prstDash val="solid"/>
            </a:ln>
            <a:effectLst/>
          </p:spPr>
        </p:cxnSp>
        <p:cxnSp>
          <p:nvCxnSpPr>
            <p:cNvPr id="147" name="Shape 250"/>
            <p:cNvCxnSpPr>
              <a:stCxn id="125" idx="6"/>
              <a:endCxn id="127" idx="5"/>
            </p:cNvCxnSpPr>
            <p:nvPr/>
          </p:nvCxnSpPr>
          <p:spPr>
            <a:xfrm flipV="1">
              <a:off x="3063191" y="2893420"/>
              <a:ext cx="1360607" cy="1248047"/>
            </a:xfrm>
            <a:prstGeom prst="curvedConnector2">
              <a:avLst/>
            </a:prstGeom>
            <a:solidFill>
              <a:srgbClr val="FFFFFF">
                <a:lumMod val="85000"/>
              </a:srgbClr>
            </a:solidFill>
            <a:ln w="12700" cap="flat" cmpd="sng" algn="ctr">
              <a:solidFill>
                <a:srgbClr val="5BB5F3"/>
              </a:solidFill>
              <a:prstDash val="solid"/>
            </a:ln>
            <a:effectLst/>
          </p:spPr>
        </p:cxnSp>
        <p:cxnSp>
          <p:nvCxnSpPr>
            <p:cNvPr id="148" name="Shape 251"/>
            <p:cNvCxnSpPr>
              <a:stCxn id="122" idx="6"/>
              <a:endCxn id="124" idx="5"/>
            </p:cNvCxnSpPr>
            <p:nvPr/>
          </p:nvCxnSpPr>
          <p:spPr>
            <a:xfrm flipV="1">
              <a:off x="903005" y="2893420"/>
              <a:ext cx="1360607" cy="1248047"/>
            </a:xfrm>
            <a:prstGeom prst="curvedConnector2">
              <a:avLst/>
            </a:prstGeom>
            <a:solidFill>
              <a:srgbClr val="FFFFFF">
                <a:lumMod val="85000"/>
              </a:srgbClr>
            </a:solidFill>
            <a:ln w="12700" cap="flat" cmpd="sng" algn="ctr">
              <a:solidFill>
                <a:srgbClr val="5BB5F3"/>
              </a:solidFill>
              <a:prstDash val="solid"/>
            </a:ln>
            <a:effectLst/>
          </p:spPr>
        </p:cxnSp>
        <p:sp>
          <p:nvSpPr>
            <p:cNvPr id="149" name="Oval 148"/>
            <p:cNvSpPr>
              <a:spLocks noChangeAspect="1"/>
            </p:cNvSpPr>
            <p:nvPr/>
          </p:nvSpPr>
          <p:spPr>
            <a:xfrm>
              <a:off x="360030" y="1620000"/>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0" name="Oval 149"/>
            <p:cNvSpPr>
              <a:spLocks noChangeAspect="1"/>
            </p:cNvSpPr>
            <p:nvPr/>
          </p:nvSpPr>
          <p:spPr>
            <a:xfrm>
              <a:off x="1080091" y="900002"/>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1" name="Oval 150"/>
            <p:cNvSpPr>
              <a:spLocks noChangeAspect="1"/>
            </p:cNvSpPr>
            <p:nvPr/>
          </p:nvSpPr>
          <p:spPr>
            <a:xfrm>
              <a:off x="1800156" y="18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2" name="Oval 151"/>
            <p:cNvSpPr>
              <a:spLocks noChangeAspect="1"/>
            </p:cNvSpPr>
            <p:nvPr/>
          </p:nvSpPr>
          <p:spPr>
            <a:xfrm>
              <a:off x="2520217" y="1620000"/>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3" name="Oval 152"/>
            <p:cNvSpPr>
              <a:spLocks noChangeAspect="1"/>
            </p:cNvSpPr>
            <p:nvPr/>
          </p:nvSpPr>
          <p:spPr>
            <a:xfrm>
              <a:off x="3240278" y="900002"/>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4" name="Oval 153"/>
            <p:cNvSpPr>
              <a:spLocks noChangeAspect="1"/>
            </p:cNvSpPr>
            <p:nvPr/>
          </p:nvSpPr>
          <p:spPr>
            <a:xfrm>
              <a:off x="3960343" y="18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5" name="Oval 154"/>
            <p:cNvSpPr>
              <a:spLocks noChangeAspect="1"/>
            </p:cNvSpPr>
            <p:nvPr/>
          </p:nvSpPr>
          <p:spPr>
            <a:xfrm>
              <a:off x="4680404" y="1620000"/>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6" name="Oval 155"/>
            <p:cNvSpPr>
              <a:spLocks noChangeAspect="1"/>
            </p:cNvSpPr>
            <p:nvPr/>
          </p:nvSpPr>
          <p:spPr>
            <a:xfrm>
              <a:off x="5400465" y="900002"/>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sp>
          <p:nvSpPr>
            <p:cNvPr id="157" name="Oval 156"/>
            <p:cNvSpPr>
              <a:spLocks noChangeAspect="1"/>
            </p:cNvSpPr>
            <p:nvPr/>
          </p:nvSpPr>
          <p:spPr>
            <a:xfrm>
              <a:off x="6120529" y="180001"/>
              <a:ext cx="542975" cy="542927"/>
            </a:xfrm>
            <a:prstGeom prst="ellips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smtClean="0">
                <a:ln>
                  <a:noFill/>
                </a:ln>
                <a:solidFill>
                  <a:srgbClr val="40458C"/>
                </a:solidFill>
                <a:effectLst/>
                <a:uLnTx/>
                <a:uFillTx/>
                <a:latin typeface="Tahoma"/>
                <a:ea typeface="+mn-ea"/>
                <a:cs typeface="Tahoma"/>
              </a:endParaRPr>
            </a:p>
          </p:txBody>
        </p:sp>
        <p:cxnSp>
          <p:nvCxnSpPr>
            <p:cNvPr id="158" name="Straight Connector 157"/>
            <p:cNvCxnSpPr>
              <a:stCxn id="151" idx="6"/>
              <a:endCxn id="154" idx="2"/>
            </p:cNvCxnSpPr>
            <p:nvPr/>
          </p:nvCxnSpPr>
          <p:spPr>
            <a:xfrm>
              <a:off x="2343130" y="451464"/>
              <a:ext cx="1617212" cy="1587"/>
            </a:xfrm>
            <a:prstGeom prst="line">
              <a:avLst/>
            </a:prstGeom>
            <a:solidFill>
              <a:srgbClr val="FFFFFF">
                <a:lumMod val="50000"/>
              </a:srgbClr>
            </a:solidFill>
            <a:ln w="12700" cap="flat" cmpd="sng" algn="ctr">
              <a:solidFill>
                <a:srgbClr val="5BB5F3"/>
              </a:solidFill>
              <a:prstDash val="solid"/>
            </a:ln>
            <a:effectLst/>
          </p:spPr>
        </p:cxnSp>
        <p:cxnSp>
          <p:nvCxnSpPr>
            <p:cNvPr id="159" name="Straight Connector 158"/>
            <p:cNvCxnSpPr>
              <a:stCxn id="154" idx="6"/>
              <a:endCxn id="157" idx="2"/>
            </p:cNvCxnSpPr>
            <p:nvPr/>
          </p:nvCxnSpPr>
          <p:spPr>
            <a:xfrm>
              <a:off x="4503317" y="451464"/>
              <a:ext cx="1617212" cy="1587"/>
            </a:xfrm>
            <a:prstGeom prst="line">
              <a:avLst/>
            </a:prstGeom>
            <a:solidFill>
              <a:srgbClr val="FFFFFF">
                <a:lumMod val="50000"/>
              </a:srgbClr>
            </a:solidFill>
            <a:ln w="12700" cap="flat" cmpd="sng" algn="ctr">
              <a:solidFill>
                <a:srgbClr val="5BB5F3"/>
              </a:solidFill>
              <a:prstDash val="solid"/>
            </a:ln>
            <a:effectLst/>
          </p:spPr>
        </p:cxnSp>
        <p:cxnSp>
          <p:nvCxnSpPr>
            <p:cNvPr id="160" name="Straight Connector 159"/>
            <p:cNvCxnSpPr>
              <a:stCxn id="155" idx="7"/>
              <a:endCxn id="156" idx="3"/>
            </p:cNvCxnSpPr>
            <p:nvPr/>
          </p:nvCxnSpPr>
          <p:spPr>
            <a:xfrm rot="5400000" flipH="1" flipV="1">
              <a:off x="5143878" y="1363402"/>
              <a:ext cx="336091" cy="336121"/>
            </a:xfrm>
            <a:prstGeom prst="line">
              <a:avLst/>
            </a:prstGeom>
            <a:solidFill>
              <a:srgbClr val="FFFFFF">
                <a:lumMod val="50000"/>
              </a:srgbClr>
            </a:solidFill>
            <a:ln w="12700" cap="flat" cmpd="sng" algn="ctr">
              <a:solidFill>
                <a:srgbClr val="5BB5F3"/>
              </a:solidFill>
              <a:prstDash val="solid"/>
            </a:ln>
            <a:effectLst/>
          </p:spPr>
        </p:cxnSp>
        <p:cxnSp>
          <p:nvCxnSpPr>
            <p:cNvPr id="161" name="Straight Connector 160"/>
            <p:cNvCxnSpPr>
              <a:stCxn id="156" idx="7"/>
              <a:endCxn id="157" idx="3"/>
            </p:cNvCxnSpPr>
            <p:nvPr/>
          </p:nvCxnSpPr>
          <p:spPr>
            <a:xfrm rot="5400000" flipH="1" flipV="1">
              <a:off x="5863939" y="643404"/>
              <a:ext cx="336091" cy="336121"/>
            </a:xfrm>
            <a:prstGeom prst="line">
              <a:avLst/>
            </a:prstGeom>
            <a:solidFill>
              <a:srgbClr val="FFFFFF">
                <a:lumMod val="50000"/>
              </a:srgbClr>
            </a:solidFill>
            <a:ln w="12700" cap="flat" cmpd="sng" algn="ctr">
              <a:solidFill>
                <a:srgbClr val="5BB5F3"/>
              </a:solidFill>
              <a:prstDash val="solid"/>
            </a:ln>
            <a:effectLst/>
          </p:spPr>
        </p:cxnSp>
        <p:cxnSp>
          <p:nvCxnSpPr>
            <p:cNvPr id="162" name="Straight Connector 161"/>
            <p:cNvCxnSpPr>
              <a:stCxn id="155" idx="2"/>
              <a:endCxn id="152" idx="6"/>
            </p:cNvCxnSpPr>
            <p:nvPr/>
          </p:nvCxnSpPr>
          <p:spPr>
            <a:xfrm rot="10800000">
              <a:off x="3063191" y="1891463"/>
              <a:ext cx="1617212" cy="1587"/>
            </a:xfrm>
            <a:prstGeom prst="line">
              <a:avLst/>
            </a:prstGeom>
            <a:solidFill>
              <a:srgbClr val="FFFFFF">
                <a:lumMod val="50000"/>
              </a:srgbClr>
            </a:solidFill>
            <a:ln w="12700" cap="flat" cmpd="sng" algn="ctr">
              <a:solidFill>
                <a:srgbClr val="5BB5F3"/>
              </a:solidFill>
              <a:prstDash val="solid"/>
            </a:ln>
            <a:effectLst/>
          </p:spPr>
        </p:cxnSp>
        <p:cxnSp>
          <p:nvCxnSpPr>
            <p:cNvPr id="163" name="Straight Connector 162"/>
            <p:cNvCxnSpPr>
              <a:stCxn id="152" idx="2"/>
              <a:endCxn id="149" idx="6"/>
            </p:cNvCxnSpPr>
            <p:nvPr/>
          </p:nvCxnSpPr>
          <p:spPr>
            <a:xfrm rot="10800000">
              <a:off x="903005" y="1891463"/>
              <a:ext cx="1617212" cy="1587"/>
            </a:xfrm>
            <a:prstGeom prst="line">
              <a:avLst/>
            </a:prstGeom>
            <a:solidFill>
              <a:srgbClr val="FFFFFF">
                <a:lumMod val="50000"/>
              </a:srgbClr>
            </a:solidFill>
            <a:ln w="12700" cap="flat" cmpd="sng" algn="ctr">
              <a:solidFill>
                <a:srgbClr val="5BB5F3"/>
              </a:solidFill>
              <a:prstDash val="solid"/>
            </a:ln>
            <a:effectLst/>
          </p:spPr>
        </p:cxnSp>
        <p:cxnSp>
          <p:nvCxnSpPr>
            <p:cNvPr id="164" name="Straight Connector 163"/>
            <p:cNvCxnSpPr>
              <a:stCxn id="150" idx="6"/>
              <a:endCxn id="153" idx="2"/>
            </p:cNvCxnSpPr>
            <p:nvPr/>
          </p:nvCxnSpPr>
          <p:spPr>
            <a:xfrm>
              <a:off x="1623066" y="1171465"/>
              <a:ext cx="1617212" cy="1587"/>
            </a:xfrm>
            <a:prstGeom prst="line">
              <a:avLst/>
            </a:prstGeom>
            <a:solidFill>
              <a:srgbClr val="FFFFFF">
                <a:lumMod val="50000"/>
              </a:srgbClr>
            </a:solidFill>
            <a:ln w="12700" cap="flat" cmpd="sng" algn="ctr">
              <a:solidFill>
                <a:srgbClr val="5BB5F3"/>
              </a:solidFill>
              <a:prstDash val="solid"/>
            </a:ln>
            <a:effectLst/>
          </p:spPr>
        </p:cxnSp>
        <p:cxnSp>
          <p:nvCxnSpPr>
            <p:cNvPr id="165" name="Straight Connector 164"/>
            <p:cNvCxnSpPr>
              <a:stCxn id="153" idx="6"/>
              <a:endCxn id="156" idx="2"/>
            </p:cNvCxnSpPr>
            <p:nvPr/>
          </p:nvCxnSpPr>
          <p:spPr>
            <a:xfrm>
              <a:off x="3783253" y="1171465"/>
              <a:ext cx="1617212" cy="1587"/>
            </a:xfrm>
            <a:prstGeom prst="line">
              <a:avLst/>
            </a:prstGeom>
            <a:solidFill>
              <a:srgbClr val="FFFFFF">
                <a:lumMod val="50000"/>
              </a:srgbClr>
            </a:solidFill>
            <a:ln w="12700" cap="flat" cmpd="sng" algn="ctr">
              <a:solidFill>
                <a:srgbClr val="5BB5F3"/>
              </a:solidFill>
              <a:prstDash val="solid"/>
            </a:ln>
            <a:effectLst/>
          </p:spPr>
        </p:cxnSp>
        <p:cxnSp>
          <p:nvCxnSpPr>
            <p:cNvPr id="166" name="Straight Connector 165"/>
            <p:cNvCxnSpPr>
              <a:stCxn id="151" idx="3"/>
              <a:endCxn id="150" idx="7"/>
            </p:cNvCxnSpPr>
            <p:nvPr/>
          </p:nvCxnSpPr>
          <p:spPr>
            <a:xfrm rot="5400000">
              <a:off x="1543565" y="643404"/>
              <a:ext cx="336091" cy="336121"/>
            </a:xfrm>
            <a:prstGeom prst="line">
              <a:avLst/>
            </a:prstGeom>
            <a:solidFill>
              <a:srgbClr val="FFFFFF">
                <a:lumMod val="50000"/>
              </a:srgbClr>
            </a:solidFill>
            <a:ln w="12700" cap="flat" cmpd="sng" algn="ctr">
              <a:solidFill>
                <a:srgbClr val="5BB5F3"/>
              </a:solidFill>
              <a:prstDash val="solid"/>
            </a:ln>
            <a:effectLst/>
          </p:spPr>
        </p:cxnSp>
        <p:cxnSp>
          <p:nvCxnSpPr>
            <p:cNvPr id="167" name="Straight Connector 166"/>
            <p:cNvCxnSpPr>
              <a:stCxn id="150" idx="3"/>
              <a:endCxn id="149" idx="7"/>
            </p:cNvCxnSpPr>
            <p:nvPr/>
          </p:nvCxnSpPr>
          <p:spPr>
            <a:xfrm rot="5400000">
              <a:off x="823504" y="1363402"/>
              <a:ext cx="336091" cy="336121"/>
            </a:xfrm>
            <a:prstGeom prst="line">
              <a:avLst/>
            </a:prstGeom>
            <a:solidFill>
              <a:srgbClr val="FFFFFF">
                <a:lumMod val="50000"/>
              </a:srgbClr>
            </a:solidFill>
            <a:ln w="12700" cap="flat" cmpd="sng" algn="ctr">
              <a:solidFill>
                <a:srgbClr val="5BB5F3"/>
              </a:solidFill>
              <a:prstDash val="solid"/>
            </a:ln>
            <a:effectLst/>
          </p:spPr>
        </p:cxnSp>
        <p:cxnSp>
          <p:nvCxnSpPr>
            <p:cNvPr id="168" name="Straight Connector 167"/>
            <p:cNvCxnSpPr>
              <a:stCxn id="152" idx="7"/>
              <a:endCxn id="153" idx="3"/>
            </p:cNvCxnSpPr>
            <p:nvPr/>
          </p:nvCxnSpPr>
          <p:spPr>
            <a:xfrm rot="5400000" flipH="1" flipV="1">
              <a:off x="2983691" y="1363402"/>
              <a:ext cx="336091" cy="336121"/>
            </a:xfrm>
            <a:prstGeom prst="line">
              <a:avLst/>
            </a:prstGeom>
            <a:solidFill>
              <a:srgbClr val="FFFFFF">
                <a:lumMod val="50000"/>
              </a:srgbClr>
            </a:solidFill>
            <a:ln w="12700" cap="flat" cmpd="sng" algn="ctr">
              <a:solidFill>
                <a:srgbClr val="5BB5F3"/>
              </a:solidFill>
              <a:prstDash val="solid"/>
            </a:ln>
            <a:effectLst/>
          </p:spPr>
        </p:cxnSp>
        <p:cxnSp>
          <p:nvCxnSpPr>
            <p:cNvPr id="169" name="Straight Connector 168"/>
            <p:cNvCxnSpPr>
              <a:stCxn id="153" idx="7"/>
              <a:endCxn id="154" idx="3"/>
            </p:cNvCxnSpPr>
            <p:nvPr/>
          </p:nvCxnSpPr>
          <p:spPr>
            <a:xfrm rot="5400000" flipH="1" flipV="1">
              <a:off x="3703752" y="643404"/>
              <a:ext cx="336091" cy="336121"/>
            </a:xfrm>
            <a:prstGeom prst="line">
              <a:avLst/>
            </a:prstGeom>
            <a:solidFill>
              <a:srgbClr val="FFFFFF">
                <a:lumMod val="50000"/>
              </a:srgbClr>
            </a:solidFill>
            <a:ln w="12700" cap="flat" cmpd="sng" algn="ctr">
              <a:solidFill>
                <a:srgbClr val="5BB5F3"/>
              </a:solidFill>
              <a:prstDash val="solid"/>
            </a:ln>
            <a:effectLst/>
          </p:spPr>
        </p:cxnSp>
        <p:cxnSp>
          <p:nvCxnSpPr>
            <p:cNvPr id="170" name="Shape 273"/>
            <p:cNvCxnSpPr>
              <a:stCxn id="151" idx="2"/>
              <a:endCxn id="157" idx="6"/>
            </p:cNvCxnSpPr>
            <p:nvPr/>
          </p:nvCxnSpPr>
          <p:spPr>
            <a:xfrm rot="10800000" flipH="1">
              <a:off x="1800156" y="451464"/>
              <a:ext cx="4863348" cy="1587"/>
            </a:xfrm>
            <a:prstGeom prst="curvedConnector5">
              <a:avLst>
                <a:gd name="adj1" fmla="val -4701"/>
                <a:gd name="adj2" fmla="val 26483069"/>
                <a:gd name="adj3" fmla="val 104701"/>
              </a:avLst>
            </a:prstGeom>
            <a:solidFill>
              <a:srgbClr val="FFFFFF">
                <a:lumMod val="50000"/>
              </a:srgbClr>
            </a:solidFill>
            <a:ln w="12700" cap="flat" cmpd="sng" algn="ctr">
              <a:solidFill>
                <a:srgbClr val="5BB5F3"/>
              </a:solidFill>
              <a:prstDash val="solid"/>
            </a:ln>
            <a:effectLst/>
          </p:spPr>
        </p:cxnSp>
        <p:cxnSp>
          <p:nvCxnSpPr>
            <p:cNvPr id="171" name="Curved Connector 250"/>
            <p:cNvCxnSpPr>
              <a:stCxn id="150" idx="2"/>
              <a:endCxn id="156" idx="6"/>
            </p:cNvCxnSpPr>
            <p:nvPr/>
          </p:nvCxnSpPr>
          <p:spPr>
            <a:xfrm rot="10800000" flipH="1">
              <a:off x="1080091" y="1171465"/>
              <a:ext cx="4863348" cy="1587"/>
            </a:xfrm>
            <a:prstGeom prst="curvedConnector5">
              <a:avLst>
                <a:gd name="adj1" fmla="val -4701"/>
                <a:gd name="adj2" fmla="val 25982313"/>
                <a:gd name="adj3" fmla="val 104701"/>
              </a:avLst>
            </a:prstGeom>
            <a:solidFill>
              <a:srgbClr val="FFFFFF">
                <a:lumMod val="50000"/>
              </a:srgbClr>
            </a:solidFill>
            <a:ln w="12700" cap="flat" cmpd="sng" algn="ctr">
              <a:solidFill>
                <a:srgbClr val="5BB5F3"/>
              </a:solidFill>
              <a:prstDash val="solid"/>
            </a:ln>
            <a:effectLst/>
          </p:spPr>
        </p:cxnSp>
        <p:cxnSp>
          <p:nvCxnSpPr>
            <p:cNvPr id="172" name="Curved Connector 261"/>
            <p:cNvCxnSpPr>
              <a:stCxn id="149" idx="2"/>
              <a:endCxn id="155" idx="6"/>
            </p:cNvCxnSpPr>
            <p:nvPr/>
          </p:nvCxnSpPr>
          <p:spPr>
            <a:xfrm rot="10800000" flipH="1">
              <a:off x="360030" y="1891463"/>
              <a:ext cx="4863348" cy="1587"/>
            </a:xfrm>
            <a:prstGeom prst="curvedConnector5">
              <a:avLst>
                <a:gd name="adj1" fmla="val -4701"/>
                <a:gd name="adj2" fmla="val 26483006"/>
                <a:gd name="adj3" fmla="val 104701"/>
              </a:avLst>
            </a:prstGeom>
            <a:solidFill>
              <a:srgbClr val="FFFFFF">
                <a:lumMod val="50000"/>
              </a:srgbClr>
            </a:solidFill>
            <a:ln w="12700" cap="flat" cmpd="sng" algn="ctr">
              <a:solidFill>
                <a:srgbClr val="5BB5F3"/>
              </a:solidFill>
              <a:prstDash val="solid"/>
            </a:ln>
            <a:effectLst/>
          </p:spPr>
        </p:cxnSp>
        <p:cxnSp>
          <p:nvCxnSpPr>
            <p:cNvPr id="173" name="Shape 276"/>
            <p:cNvCxnSpPr>
              <a:stCxn id="155" idx="6"/>
              <a:endCxn id="157" idx="5"/>
            </p:cNvCxnSpPr>
            <p:nvPr/>
          </p:nvCxnSpPr>
          <p:spPr>
            <a:xfrm flipV="1">
              <a:off x="5223378" y="643419"/>
              <a:ext cx="1360607" cy="1248047"/>
            </a:xfrm>
            <a:prstGeom prst="curvedConnector2">
              <a:avLst/>
            </a:prstGeom>
            <a:solidFill>
              <a:srgbClr val="FFFFFF">
                <a:lumMod val="50000"/>
              </a:srgbClr>
            </a:solidFill>
            <a:ln w="12700" cap="flat" cmpd="sng" algn="ctr">
              <a:solidFill>
                <a:srgbClr val="5BB5F3"/>
              </a:solidFill>
              <a:prstDash val="solid"/>
            </a:ln>
            <a:effectLst/>
          </p:spPr>
        </p:cxnSp>
        <p:cxnSp>
          <p:nvCxnSpPr>
            <p:cNvPr id="174" name="Shape 277"/>
            <p:cNvCxnSpPr>
              <a:stCxn id="152" idx="6"/>
              <a:endCxn id="154" idx="5"/>
            </p:cNvCxnSpPr>
            <p:nvPr/>
          </p:nvCxnSpPr>
          <p:spPr>
            <a:xfrm flipV="1">
              <a:off x="3063191" y="643419"/>
              <a:ext cx="1360607" cy="1248047"/>
            </a:xfrm>
            <a:prstGeom prst="curvedConnector2">
              <a:avLst/>
            </a:prstGeom>
            <a:solidFill>
              <a:srgbClr val="FFFFFF">
                <a:lumMod val="50000"/>
              </a:srgbClr>
            </a:solidFill>
            <a:ln w="12700" cap="flat" cmpd="sng" algn="ctr">
              <a:solidFill>
                <a:srgbClr val="5BB5F3"/>
              </a:solidFill>
              <a:prstDash val="solid"/>
            </a:ln>
            <a:effectLst/>
          </p:spPr>
        </p:cxnSp>
        <p:cxnSp>
          <p:nvCxnSpPr>
            <p:cNvPr id="175" name="Shape 278"/>
            <p:cNvCxnSpPr>
              <a:stCxn id="149" idx="6"/>
              <a:endCxn id="151" idx="5"/>
            </p:cNvCxnSpPr>
            <p:nvPr/>
          </p:nvCxnSpPr>
          <p:spPr>
            <a:xfrm flipV="1">
              <a:off x="903005" y="643419"/>
              <a:ext cx="1360607" cy="1248047"/>
            </a:xfrm>
            <a:prstGeom prst="curvedConnector2">
              <a:avLst/>
            </a:prstGeom>
            <a:solidFill>
              <a:srgbClr val="FFFFFF">
                <a:lumMod val="50000"/>
              </a:srgbClr>
            </a:solidFill>
            <a:ln w="12700" cap="flat" cmpd="sng" algn="ctr">
              <a:solidFill>
                <a:srgbClr val="5BB5F3"/>
              </a:solidFill>
              <a:prstDash val="solid"/>
            </a:ln>
            <a:effectLst/>
          </p:spPr>
        </p:cxnSp>
        <p:cxnSp>
          <p:nvCxnSpPr>
            <p:cNvPr id="176" name="Straight Connector 175"/>
            <p:cNvCxnSpPr>
              <a:stCxn id="97" idx="0"/>
              <a:endCxn id="124" idx="4"/>
            </p:cNvCxnSpPr>
            <p:nvPr/>
          </p:nvCxnSpPr>
          <p:spPr>
            <a:xfrm rot="5400000" flipH="1" flipV="1">
              <a:off x="1218104" y="3826463"/>
              <a:ext cx="1707070" cy="1587"/>
            </a:xfrm>
            <a:prstGeom prst="line">
              <a:avLst/>
            </a:prstGeom>
            <a:noFill/>
            <a:ln w="12700" cap="flat" cmpd="sng" algn="ctr">
              <a:solidFill>
                <a:srgbClr val="5BB5F3"/>
              </a:solidFill>
              <a:prstDash val="sysDot"/>
            </a:ln>
            <a:effectLst/>
          </p:spPr>
        </p:cxnSp>
        <p:cxnSp>
          <p:nvCxnSpPr>
            <p:cNvPr id="177" name="Straight Connector 176"/>
            <p:cNvCxnSpPr>
              <a:stCxn id="96" idx="0"/>
              <a:endCxn id="123" idx="4"/>
            </p:cNvCxnSpPr>
            <p:nvPr/>
          </p:nvCxnSpPr>
          <p:spPr>
            <a:xfrm rot="5400000" flipH="1" flipV="1">
              <a:off x="498043" y="4546464"/>
              <a:ext cx="1707070" cy="1587"/>
            </a:xfrm>
            <a:prstGeom prst="line">
              <a:avLst/>
            </a:prstGeom>
            <a:noFill/>
            <a:ln w="12700" cap="flat" cmpd="sng" algn="ctr">
              <a:solidFill>
                <a:srgbClr val="5BB5F3"/>
              </a:solidFill>
              <a:prstDash val="sysDot"/>
            </a:ln>
            <a:effectLst/>
          </p:spPr>
        </p:cxnSp>
        <p:cxnSp>
          <p:nvCxnSpPr>
            <p:cNvPr id="178" name="Straight Connector 177"/>
            <p:cNvCxnSpPr>
              <a:stCxn id="95" idx="0"/>
              <a:endCxn id="122" idx="4"/>
            </p:cNvCxnSpPr>
            <p:nvPr/>
          </p:nvCxnSpPr>
          <p:spPr>
            <a:xfrm rot="5400000" flipH="1" flipV="1">
              <a:off x="-222018" y="5266462"/>
              <a:ext cx="1707070" cy="1587"/>
            </a:xfrm>
            <a:prstGeom prst="line">
              <a:avLst/>
            </a:prstGeom>
            <a:noFill/>
            <a:ln w="12700" cap="flat" cmpd="sng" algn="ctr">
              <a:solidFill>
                <a:srgbClr val="5BB5F3"/>
              </a:solidFill>
              <a:prstDash val="sysDot"/>
            </a:ln>
            <a:effectLst/>
          </p:spPr>
        </p:cxnSp>
        <p:cxnSp>
          <p:nvCxnSpPr>
            <p:cNvPr id="179" name="Straight Connector 178"/>
            <p:cNvCxnSpPr>
              <a:stCxn id="98" idx="0"/>
              <a:endCxn id="125" idx="4"/>
            </p:cNvCxnSpPr>
            <p:nvPr/>
          </p:nvCxnSpPr>
          <p:spPr>
            <a:xfrm rot="5400000" flipH="1" flipV="1">
              <a:off x="1938169" y="5266462"/>
              <a:ext cx="1707070" cy="1587"/>
            </a:xfrm>
            <a:prstGeom prst="line">
              <a:avLst/>
            </a:prstGeom>
            <a:noFill/>
            <a:ln w="12700" cap="flat" cmpd="sng" algn="ctr">
              <a:solidFill>
                <a:srgbClr val="5BB5F3"/>
              </a:solidFill>
              <a:prstDash val="sysDot"/>
            </a:ln>
            <a:effectLst/>
          </p:spPr>
        </p:cxnSp>
        <p:cxnSp>
          <p:nvCxnSpPr>
            <p:cNvPr id="180" name="Straight Connector 179"/>
            <p:cNvCxnSpPr>
              <a:stCxn id="99" idx="0"/>
              <a:endCxn id="126" idx="4"/>
            </p:cNvCxnSpPr>
            <p:nvPr/>
          </p:nvCxnSpPr>
          <p:spPr>
            <a:xfrm rot="5400000" flipH="1" flipV="1">
              <a:off x="2658230" y="4546464"/>
              <a:ext cx="1707070" cy="1587"/>
            </a:xfrm>
            <a:prstGeom prst="line">
              <a:avLst/>
            </a:prstGeom>
            <a:noFill/>
            <a:ln w="12700" cap="flat" cmpd="sng" algn="ctr">
              <a:solidFill>
                <a:srgbClr val="5BB5F3"/>
              </a:solidFill>
              <a:prstDash val="sysDot"/>
            </a:ln>
            <a:effectLst/>
          </p:spPr>
        </p:cxnSp>
        <p:cxnSp>
          <p:nvCxnSpPr>
            <p:cNvPr id="181" name="Straight Connector 180"/>
            <p:cNvCxnSpPr>
              <a:stCxn id="100" idx="0"/>
              <a:endCxn id="127" idx="4"/>
            </p:cNvCxnSpPr>
            <p:nvPr/>
          </p:nvCxnSpPr>
          <p:spPr>
            <a:xfrm rot="5400000" flipH="1" flipV="1">
              <a:off x="3378291" y="3826463"/>
              <a:ext cx="1707070" cy="1587"/>
            </a:xfrm>
            <a:prstGeom prst="line">
              <a:avLst/>
            </a:prstGeom>
            <a:noFill/>
            <a:ln w="12700" cap="flat" cmpd="sng" algn="ctr">
              <a:solidFill>
                <a:srgbClr val="5BB5F3"/>
              </a:solidFill>
              <a:prstDash val="sysDot"/>
            </a:ln>
            <a:effectLst/>
          </p:spPr>
        </p:cxnSp>
        <p:cxnSp>
          <p:nvCxnSpPr>
            <p:cNvPr id="182" name="Straight Connector 181"/>
            <p:cNvCxnSpPr>
              <a:stCxn id="101" idx="0"/>
              <a:endCxn id="128" idx="4"/>
            </p:cNvCxnSpPr>
            <p:nvPr/>
          </p:nvCxnSpPr>
          <p:spPr>
            <a:xfrm rot="5400000" flipH="1" flipV="1">
              <a:off x="4098356" y="5266462"/>
              <a:ext cx="1707070" cy="1587"/>
            </a:xfrm>
            <a:prstGeom prst="line">
              <a:avLst/>
            </a:prstGeom>
            <a:noFill/>
            <a:ln w="12700" cap="flat" cmpd="sng" algn="ctr">
              <a:solidFill>
                <a:srgbClr val="5BB5F3"/>
              </a:solidFill>
              <a:prstDash val="sysDot"/>
            </a:ln>
            <a:effectLst/>
          </p:spPr>
        </p:cxnSp>
        <p:cxnSp>
          <p:nvCxnSpPr>
            <p:cNvPr id="183" name="Straight Connector 182"/>
            <p:cNvCxnSpPr>
              <a:stCxn id="102" idx="0"/>
              <a:endCxn id="129" idx="4"/>
            </p:cNvCxnSpPr>
            <p:nvPr/>
          </p:nvCxnSpPr>
          <p:spPr>
            <a:xfrm rot="5400000" flipH="1" flipV="1">
              <a:off x="4818417" y="4546464"/>
              <a:ext cx="1707070" cy="1587"/>
            </a:xfrm>
            <a:prstGeom prst="line">
              <a:avLst/>
            </a:prstGeom>
            <a:noFill/>
            <a:ln w="12700" cap="flat" cmpd="sng" algn="ctr">
              <a:solidFill>
                <a:srgbClr val="5BB5F3"/>
              </a:solidFill>
              <a:prstDash val="sysDot"/>
            </a:ln>
            <a:effectLst/>
          </p:spPr>
        </p:cxnSp>
        <p:cxnSp>
          <p:nvCxnSpPr>
            <p:cNvPr id="184" name="Straight Connector 183"/>
            <p:cNvCxnSpPr>
              <a:stCxn id="103" idx="0"/>
              <a:endCxn id="130" idx="4"/>
            </p:cNvCxnSpPr>
            <p:nvPr/>
          </p:nvCxnSpPr>
          <p:spPr>
            <a:xfrm rot="5400000" flipH="1" flipV="1">
              <a:off x="5538478" y="3826463"/>
              <a:ext cx="1707070" cy="1587"/>
            </a:xfrm>
            <a:prstGeom prst="line">
              <a:avLst/>
            </a:prstGeom>
            <a:noFill/>
            <a:ln w="12700" cap="flat" cmpd="sng" algn="ctr">
              <a:solidFill>
                <a:srgbClr val="5BB5F3"/>
              </a:solidFill>
              <a:prstDash val="sysDot"/>
            </a:ln>
            <a:effectLst/>
          </p:spPr>
        </p:cxnSp>
        <p:cxnSp>
          <p:nvCxnSpPr>
            <p:cNvPr id="185" name="Straight Connector 184"/>
            <p:cNvCxnSpPr>
              <a:stCxn id="130" idx="0"/>
              <a:endCxn id="157" idx="4"/>
            </p:cNvCxnSpPr>
            <p:nvPr/>
          </p:nvCxnSpPr>
          <p:spPr>
            <a:xfrm rot="5400000" flipH="1" flipV="1">
              <a:off x="5538478" y="1576466"/>
              <a:ext cx="1707070" cy="1587"/>
            </a:xfrm>
            <a:prstGeom prst="line">
              <a:avLst/>
            </a:prstGeom>
            <a:noFill/>
            <a:ln w="12700" cap="flat" cmpd="sng" algn="ctr">
              <a:solidFill>
                <a:srgbClr val="5BB5F3"/>
              </a:solidFill>
              <a:prstDash val="sysDot"/>
            </a:ln>
            <a:effectLst/>
          </p:spPr>
        </p:cxnSp>
        <p:cxnSp>
          <p:nvCxnSpPr>
            <p:cNvPr id="186" name="Straight Connector 185"/>
            <p:cNvCxnSpPr>
              <a:stCxn id="129" idx="0"/>
              <a:endCxn id="156" idx="4"/>
            </p:cNvCxnSpPr>
            <p:nvPr/>
          </p:nvCxnSpPr>
          <p:spPr>
            <a:xfrm rot="5400000" flipH="1" flipV="1">
              <a:off x="4818417" y="2296464"/>
              <a:ext cx="1707070" cy="1587"/>
            </a:xfrm>
            <a:prstGeom prst="line">
              <a:avLst/>
            </a:prstGeom>
            <a:noFill/>
            <a:ln w="12700" cap="flat" cmpd="sng" algn="ctr">
              <a:solidFill>
                <a:srgbClr val="5BB5F3"/>
              </a:solidFill>
              <a:prstDash val="sysDot"/>
            </a:ln>
            <a:effectLst/>
          </p:spPr>
        </p:cxnSp>
        <p:cxnSp>
          <p:nvCxnSpPr>
            <p:cNvPr id="187" name="Straight Connector 186"/>
            <p:cNvCxnSpPr>
              <a:stCxn id="128" idx="0"/>
              <a:endCxn id="155" idx="4"/>
            </p:cNvCxnSpPr>
            <p:nvPr/>
          </p:nvCxnSpPr>
          <p:spPr>
            <a:xfrm rot="5400000" flipH="1" flipV="1">
              <a:off x="4098356" y="3016465"/>
              <a:ext cx="1707070" cy="1587"/>
            </a:xfrm>
            <a:prstGeom prst="line">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cxnSp>
        <p:cxnSp>
          <p:nvCxnSpPr>
            <p:cNvPr id="188" name="Straight Connector 187"/>
            <p:cNvCxnSpPr>
              <a:stCxn id="127" idx="0"/>
              <a:endCxn id="154" idx="4"/>
            </p:cNvCxnSpPr>
            <p:nvPr/>
          </p:nvCxnSpPr>
          <p:spPr>
            <a:xfrm rot="5400000" flipH="1" flipV="1">
              <a:off x="3378291" y="1576466"/>
              <a:ext cx="1707070" cy="1587"/>
            </a:xfrm>
            <a:prstGeom prst="line">
              <a:avLst/>
            </a:prstGeom>
            <a:noFill/>
            <a:ln w="12700" cap="flat" cmpd="sng" algn="ctr">
              <a:solidFill>
                <a:srgbClr val="5BB5F3"/>
              </a:solidFill>
              <a:prstDash val="sysDot"/>
            </a:ln>
            <a:effectLst/>
          </p:spPr>
        </p:cxnSp>
        <p:cxnSp>
          <p:nvCxnSpPr>
            <p:cNvPr id="189" name="Straight Connector 188"/>
            <p:cNvCxnSpPr>
              <a:stCxn id="126" idx="0"/>
              <a:endCxn id="153" idx="4"/>
            </p:cNvCxnSpPr>
            <p:nvPr/>
          </p:nvCxnSpPr>
          <p:spPr>
            <a:xfrm rot="5400000" flipH="1" flipV="1">
              <a:off x="2658230" y="2296464"/>
              <a:ext cx="1707070" cy="1587"/>
            </a:xfrm>
            <a:prstGeom prst="line">
              <a:avLst/>
            </a:prstGeom>
            <a:noFill/>
            <a:ln w="12700" cap="flat" cmpd="sng" algn="ctr">
              <a:solidFill>
                <a:srgbClr val="5BB5F3"/>
              </a:solidFill>
              <a:prstDash val="sysDot"/>
            </a:ln>
            <a:effectLst/>
          </p:spPr>
        </p:cxnSp>
        <p:cxnSp>
          <p:nvCxnSpPr>
            <p:cNvPr id="190" name="Straight Connector 189"/>
            <p:cNvCxnSpPr>
              <a:stCxn id="125" idx="0"/>
              <a:endCxn id="152" idx="4"/>
            </p:cNvCxnSpPr>
            <p:nvPr/>
          </p:nvCxnSpPr>
          <p:spPr>
            <a:xfrm rot="5400000" flipH="1" flipV="1">
              <a:off x="1938169" y="3016465"/>
              <a:ext cx="1707070" cy="1587"/>
            </a:xfrm>
            <a:prstGeom prst="line">
              <a:avLst/>
            </a:prstGeom>
            <a:noFill/>
            <a:ln w="12700" cap="flat" cmpd="sng" algn="ctr">
              <a:solidFill>
                <a:srgbClr val="5BB5F3"/>
              </a:solidFill>
              <a:prstDash val="sysDot"/>
            </a:ln>
            <a:effectLst/>
          </p:spPr>
        </p:cxnSp>
        <p:cxnSp>
          <p:nvCxnSpPr>
            <p:cNvPr id="191" name="Straight Connector 190"/>
            <p:cNvCxnSpPr>
              <a:stCxn id="124" idx="0"/>
              <a:endCxn id="151" idx="4"/>
            </p:cNvCxnSpPr>
            <p:nvPr/>
          </p:nvCxnSpPr>
          <p:spPr>
            <a:xfrm rot="5400000" flipH="1" flipV="1">
              <a:off x="1218104" y="1576466"/>
              <a:ext cx="1707070" cy="1587"/>
            </a:xfrm>
            <a:prstGeom prst="line">
              <a:avLst/>
            </a:prstGeom>
            <a:noFill/>
            <a:ln w="12700" cap="flat" cmpd="sng" algn="ctr">
              <a:solidFill>
                <a:srgbClr val="5BB5F3"/>
              </a:solidFill>
              <a:prstDash val="sysDot"/>
            </a:ln>
            <a:effectLst/>
          </p:spPr>
        </p:cxnSp>
        <p:cxnSp>
          <p:nvCxnSpPr>
            <p:cNvPr id="192" name="Straight Connector 191"/>
            <p:cNvCxnSpPr>
              <a:stCxn id="123" idx="0"/>
              <a:endCxn id="150" idx="4"/>
            </p:cNvCxnSpPr>
            <p:nvPr/>
          </p:nvCxnSpPr>
          <p:spPr>
            <a:xfrm rot="5400000" flipH="1" flipV="1">
              <a:off x="498043" y="2296464"/>
              <a:ext cx="1707070" cy="1587"/>
            </a:xfrm>
            <a:prstGeom prst="line">
              <a:avLst/>
            </a:prstGeom>
            <a:noFill/>
            <a:ln w="12700" cap="flat" cmpd="sng" algn="ctr">
              <a:solidFill>
                <a:srgbClr val="5BB5F3"/>
              </a:solidFill>
              <a:prstDash val="sysDot"/>
            </a:ln>
            <a:effectLst/>
          </p:spPr>
        </p:cxnSp>
        <p:cxnSp>
          <p:nvCxnSpPr>
            <p:cNvPr id="193" name="Straight Connector 192"/>
            <p:cNvCxnSpPr>
              <a:stCxn id="122" idx="0"/>
              <a:endCxn id="149" idx="4"/>
            </p:cNvCxnSpPr>
            <p:nvPr/>
          </p:nvCxnSpPr>
          <p:spPr>
            <a:xfrm rot="5400000" flipH="1" flipV="1">
              <a:off x="-222019" y="3016465"/>
              <a:ext cx="1707070" cy="1587"/>
            </a:xfrm>
            <a:prstGeom prst="line">
              <a:avLst/>
            </a:prstGeom>
            <a:noFill/>
            <a:ln w="12700" cap="flat" cmpd="sng" algn="ctr">
              <a:solidFill>
                <a:srgbClr val="5BB5F3"/>
              </a:solidFill>
              <a:prstDash val="sysDot"/>
            </a:ln>
            <a:effectLst/>
          </p:spPr>
        </p:cxnSp>
        <p:cxnSp>
          <p:nvCxnSpPr>
            <p:cNvPr id="194" name="Curved Connector 193"/>
            <p:cNvCxnSpPr>
              <a:stCxn id="157" idx="6"/>
              <a:endCxn id="103" idx="6"/>
            </p:cNvCxnSpPr>
            <p:nvPr/>
          </p:nvCxnSpPr>
          <p:spPr>
            <a:xfrm>
              <a:off x="6663504" y="451464"/>
              <a:ext cx="1587" cy="4499998"/>
            </a:xfrm>
            <a:prstGeom prst="curvedConnector3">
              <a:avLst>
                <a:gd name="adj1" fmla="val 14395466"/>
              </a:avLst>
            </a:prstGeom>
            <a:noFill/>
            <a:ln w="12700" cap="flat" cmpd="sng" algn="ctr">
              <a:solidFill>
                <a:srgbClr val="5BB5F3"/>
              </a:solidFill>
              <a:prstDash val="sysDot"/>
            </a:ln>
            <a:effectLst/>
          </p:spPr>
        </p:cxnSp>
        <p:cxnSp>
          <p:nvCxnSpPr>
            <p:cNvPr id="195" name="Curved Connector 194"/>
            <p:cNvCxnSpPr>
              <a:stCxn id="156" idx="6"/>
              <a:endCxn id="102" idx="6"/>
            </p:cNvCxnSpPr>
            <p:nvPr/>
          </p:nvCxnSpPr>
          <p:spPr>
            <a:xfrm>
              <a:off x="5943439" y="1171465"/>
              <a:ext cx="1587" cy="4499998"/>
            </a:xfrm>
            <a:prstGeom prst="curvedConnector3">
              <a:avLst>
                <a:gd name="adj1" fmla="val 8386967"/>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cxnSp>
        <p:cxnSp>
          <p:nvCxnSpPr>
            <p:cNvPr id="196" name="Curved Connector 195"/>
            <p:cNvCxnSpPr>
              <a:stCxn id="155" idx="6"/>
              <a:endCxn id="101" idx="6"/>
            </p:cNvCxnSpPr>
            <p:nvPr/>
          </p:nvCxnSpPr>
          <p:spPr>
            <a:xfrm>
              <a:off x="5223378" y="1891463"/>
              <a:ext cx="1587" cy="4499998"/>
            </a:xfrm>
            <a:prstGeom prst="curvedConnector3">
              <a:avLst>
                <a:gd name="adj1" fmla="val 7886212"/>
              </a:avLst>
            </a:prstGeom>
            <a:noFill/>
            <a:ln w="12700" cap="flat" cmpd="sng" algn="ctr">
              <a:solidFill>
                <a:srgbClr val="5BB5F3"/>
              </a:solidFill>
              <a:prstDash val="sysDot"/>
            </a:ln>
            <a:effectLst/>
          </p:spPr>
        </p:cxnSp>
        <p:cxnSp>
          <p:nvCxnSpPr>
            <p:cNvPr id="197" name="Curved Connector 196"/>
            <p:cNvCxnSpPr>
              <a:stCxn id="154" idx="6"/>
              <a:endCxn id="100" idx="6"/>
            </p:cNvCxnSpPr>
            <p:nvPr/>
          </p:nvCxnSpPr>
          <p:spPr>
            <a:xfrm>
              <a:off x="4503317" y="451464"/>
              <a:ext cx="1587" cy="4499998"/>
            </a:xfrm>
            <a:prstGeom prst="curvedConnector3">
              <a:avLst>
                <a:gd name="adj1" fmla="val 8386904"/>
              </a:avLst>
            </a:prstGeom>
            <a:noFill/>
            <a:ln w="12700" cap="flat" cmpd="sng" algn="ctr">
              <a:solidFill>
                <a:srgbClr val="5BB5F3"/>
              </a:solidFill>
              <a:prstDash val="sysDot"/>
            </a:ln>
            <a:effectLst/>
          </p:spPr>
        </p:cxnSp>
        <p:cxnSp>
          <p:nvCxnSpPr>
            <p:cNvPr id="198" name="Curved Connector 197"/>
            <p:cNvCxnSpPr>
              <a:stCxn id="153" idx="6"/>
              <a:endCxn id="99" idx="6"/>
            </p:cNvCxnSpPr>
            <p:nvPr/>
          </p:nvCxnSpPr>
          <p:spPr>
            <a:xfrm>
              <a:off x="3783252" y="1171465"/>
              <a:ext cx="1587" cy="4499998"/>
            </a:xfrm>
            <a:prstGeom prst="curvedConnector3">
              <a:avLst>
                <a:gd name="adj1" fmla="val 6884763"/>
              </a:avLst>
            </a:prstGeom>
            <a:noFill/>
            <a:ln w="12700" cap="flat" cmpd="sng" algn="ctr">
              <a:solidFill>
                <a:srgbClr val="5BB5F3"/>
              </a:solidFill>
              <a:prstDash val="sysDot"/>
            </a:ln>
            <a:effectLst/>
          </p:spPr>
        </p:cxnSp>
        <p:cxnSp>
          <p:nvCxnSpPr>
            <p:cNvPr id="199" name="Curved Connector 198"/>
            <p:cNvCxnSpPr>
              <a:stCxn id="152" idx="6"/>
              <a:endCxn id="98" idx="6"/>
            </p:cNvCxnSpPr>
            <p:nvPr/>
          </p:nvCxnSpPr>
          <p:spPr>
            <a:xfrm>
              <a:off x="3063191" y="1891463"/>
              <a:ext cx="1587" cy="4499998"/>
            </a:xfrm>
            <a:prstGeom prst="curvedConnector3">
              <a:avLst>
                <a:gd name="adj1" fmla="val 6884763"/>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cxnSp>
        <p:cxnSp>
          <p:nvCxnSpPr>
            <p:cNvPr id="200" name="Curved Connector 199"/>
            <p:cNvCxnSpPr>
              <a:stCxn id="151" idx="6"/>
              <a:endCxn id="97" idx="6"/>
            </p:cNvCxnSpPr>
            <p:nvPr/>
          </p:nvCxnSpPr>
          <p:spPr>
            <a:xfrm>
              <a:off x="2343130" y="451464"/>
              <a:ext cx="1587" cy="4499998"/>
            </a:xfrm>
            <a:prstGeom prst="curvedConnector3">
              <a:avLst>
                <a:gd name="adj1" fmla="val 8386904"/>
              </a:avLst>
            </a:prstGeom>
            <a:noFill/>
            <a:ln w="12700" cap="flat" cmpd="sng" algn="ctr">
              <a:solidFill>
                <a:srgbClr val="5BB5F3"/>
              </a:solidFill>
              <a:prstDash val="sysDot"/>
            </a:ln>
            <a:effectLst/>
          </p:spPr>
        </p:cxnSp>
        <p:cxnSp>
          <p:nvCxnSpPr>
            <p:cNvPr id="201" name="Curved Connector 200"/>
            <p:cNvCxnSpPr>
              <a:stCxn id="150" idx="6"/>
              <a:endCxn id="96" idx="6"/>
            </p:cNvCxnSpPr>
            <p:nvPr/>
          </p:nvCxnSpPr>
          <p:spPr>
            <a:xfrm>
              <a:off x="1623065" y="1171465"/>
              <a:ext cx="1587" cy="4499998"/>
            </a:xfrm>
            <a:prstGeom prst="curvedConnector3">
              <a:avLst>
                <a:gd name="adj1" fmla="val 5883377"/>
              </a:avLst>
            </a:prstGeom>
            <a:noFill/>
            <a:ln w="12700" cap="flat" cmpd="sng" algn="ctr">
              <a:solidFill>
                <a:srgbClr val="5BB5F3"/>
              </a:solidFill>
              <a:prstDash val="sysDot"/>
            </a:ln>
            <a:effectLst/>
          </p:spPr>
        </p:cxnSp>
        <p:cxnSp>
          <p:nvCxnSpPr>
            <p:cNvPr id="202" name="Curved Connector 201"/>
            <p:cNvCxnSpPr>
              <a:stCxn id="149" idx="6"/>
              <a:endCxn id="95" idx="6"/>
            </p:cNvCxnSpPr>
            <p:nvPr/>
          </p:nvCxnSpPr>
          <p:spPr>
            <a:xfrm>
              <a:off x="902928" y="1891463"/>
              <a:ext cx="1587" cy="4499998"/>
            </a:xfrm>
            <a:prstGeom prst="curvedConnector3">
              <a:avLst>
                <a:gd name="adj1" fmla="val 6384070"/>
              </a:avLst>
            </a:prstGeom>
            <a:gradFill rotWithShape="1">
              <a:gsLst>
                <a:gs pos="0">
                  <a:srgbClr val="5BB5F3">
                    <a:tint val="50000"/>
                    <a:satMod val="300000"/>
                  </a:srgbClr>
                </a:gs>
                <a:gs pos="35000">
                  <a:srgbClr val="5BB5F3">
                    <a:tint val="37000"/>
                    <a:satMod val="300000"/>
                  </a:srgbClr>
                </a:gs>
                <a:gs pos="100000">
                  <a:srgbClr val="5BB5F3">
                    <a:tint val="15000"/>
                    <a:satMod val="350000"/>
                  </a:srgbClr>
                </a:gs>
              </a:gsLst>
              <a:lin ang="16200000" scaled="1"/>
            </a:gradFill>
            <a:ln w="6350" cap="rnd" cmpd="sng" algn="ctr">
              <a:solidFill>
                <a:srgbClr val="5BB5F3">
                  <a:shade val="95000"/>
                  <a:satMod val="105000"/>
                </a:srgbClr>
              </a:solidFill>
              <a:prstDash val="solid"/>
            </a:ln>
            <a:effectLst>
              <a:outerShdw blurRad="45000" dist="25000" dir="5400000" rotWithShape="0">
                <a:srgbClr val="000000">
                  <a:alpha val="38000"/>
                </a:srgbClr>
              </a:outerShdw>
            </a:effectLst>
          </p:spPr>
        </p:cxnSp>
      </p:grpSp>
      <p:grpSp>
        <p:nvGrpSpPr>
          <p:cNvPr id="203" name="Group 202"/>
          <p:cNvGrpSpPr/>
          <p:nvPr/>
        </p:nvGrpSpPr>
        <p:grpSpPr>
          <a:xfrm>
            <a:off x="6300192" y="2780928"/>
            <a:ext cx="1926855" cy="2039768"/>
            <a:chOff x="3736228" y="1445952"/>
            <a:chExt cx="1926855" cy="2039768"/>
          </a:xfrm>
        </p:grpSpPr>
        <p:grpSp>
          <p:nvGrpSpPr>
            <p:cNvPr id="204" name="Group 203"/>
            <p:cNvGrpSpPr/>
            <p:nvPr/>
          </p:nvGrpSpPr>
          <p:grpSpPr>
            <a:xfrm>
              <a:off x="3736228" y="1839867"/>
              <a:ext cx="1510829" cy="1645853"/>
              <a:chOff x="3736228" y="1839867"/>
              <a:chExt cx="1510829" cy="1645853"/>
            </a:xfrm>
          </p:grpSpPr>
          <p:grpSp>
            <p:nvGrpSpPr>
              <p:cNvPr id="231" name="Group 230"/>
              <p:cNvGrpSpPr/>
              <p:nvPr/>
            </p:nvGrpSpPr>
            <p:grpSpPr>
              <a:xfrm>
                <a:off x="3736228" y="3119225"/>
                <a:ext cx="1495163" cy="366495"/>
                <a:chOff x="3736228" y="3119225"/>
                <a:chExt cx="1495163" cy="366495"/>
              </a:xfrm>
            </p:grpSpPr>
            <p:pic>
              <p:nvPicPr>
                <p:cNvPr id="240"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41"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42"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nvGrpSpPr>
              <p:cNvPr id="232" name="Group 231"/>
              <p:cNvGrpSpPr/>
              <p:nvPr/>
            </p:nvGrpSpPr>
            <p:grpSpPr>
              <a:xfrm>
                <a:off x="3751894" y="2493459"/>
                <a:ext cx="1495163" cy="366495"/>
                <a:chOff x="3736228" y="3119225"/>
                <a:chExt cx="1495163" cy="366495"/>
              </a:xfrm>
            </p:grpSpPr>
            <p:pic>
              <p:nvPicPr>
                <p:cNvPr id="237"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38"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39"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nvGrpSpPr>
              <p:cNvPr id="233" name="Group 232"/>
              <p:cNvGrpSpPr/>
              <p:nvPr/>
            </p:nvGrpSpPr>
            <p:grpSpPr>
              <a:xfrm>
                <a:off x="3741319" y="1839867"/>
                <a:ext cx="1495163" cy="366495"/>
                <a:chOff x="3736228" y="3119225"/>
                <a:chExt cx="1495163" cy="366495"/>
              </a:xfrm>
            </p:grpSpPr>
            <p:pic>
              <p:nvPicPr>
                <p:cNvPr id="234"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35"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36"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grpSp>
          <p:nvGrpSpPr>
            <p:cNvPr id="205" name="Group 204"/>
            <p:cNvGrpSpPr/>
            <p:nvPr/>
          </p:nvGrpSpPr>
          <p:grpSpPr>
            <a:xfrm>
              <a:off x="4152254" y="1445952"/>
              <a:ext cx="1510829" cy="1645853"/>
              <a:chOff x="3736228" y="1839867"/>
              <a:chExt cx="1510829" cy="1645853"/>
            </a:xfrm>
          </p:grpSpPr>
          <p:grpSp>
            <p:nvGrpSpPr>
              <p:cNvPr id="219" name="Group 218"/>
              <p:cNvGrpSpPr/>
              <p:nvPr/>
            </p:nvGrpSpPr>
            <p:grpSpPr>
              <a:xfrm>
                <a:off x="3736228" y="3119225"/>
                <a:ext cx="1495163" cy="366495"/>
                <a:chOff x="3736228" y="3119225"/>
                <a:chExt cx="1495163" cy="366495"/>
              </a:xfrm>
            </p:grpSpPr>
            <p:pic>
              <p:nvPicPr>
                <p:cNvPr id="228"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29"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30"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nvGrpSpPr>
              <p:cNvPr id="220" name="Group 219"/>
              <p:cNvGrpSpPr/>
              <p:nvPr/>
            </p:nvGrpSpPr>
            <p:grpSpPr>
              <a:xfrm>
                <a:off x="3751894" y="2493459"/>
                <a:ext cx="1495163" cy="366495"/>
                <a:chOff x="3736228" y="3119225"/>
                <a:chExt cx="1495163" cy="366495"/>
              </a:xfrm>
            </p:grpSpPr>
            <p:pic>
              <p:nvPicPr>
                <p:cNvPr id="225"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26"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27"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nvGrpSpPr>
              <p:cNvPr id="221" name="Group 220"/>
              <p:cNvGrpSpPr/>
              <p:nvPr/>
            </p:nvGrpSpPr>
            <p:grpSpPr>
              <a:xfrm>
                <a:off x="3741319" y="1839867"/>
                <a:ext cx="1495163" cy="366495"/>
                <a:chOff x="3736228" y="3119225"/>
                <a:chExt cx="1495163" cy="366495"/>
              </a:xfrm>
            </p:grpSpPr>
            <p:pic>
              <p:nvPicPr>
                <p:cNvPr id="222"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23"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24"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grpSp>
          <p:nvGrpSpPr>
            <p:cNvPr id="206" name="Group 205"/>
            <p:cNvGrpSpPr/>
            <p:nvPr/>
          </p:nvGrpSpPr>
          <p:grpSpPr>
            <a:xfrm>
              <a:off x="3929934" y="1632452"/>
              <a:ext cx="1510829" cy="1645853"/>
              <a:chOff x="3736228" y="1839867"/>
              <a:chExt cx="1510829" cy="1645853"/>
            </a:xfrm>
          </p:grpSpPr>
          <p:grpSp>
            <p:nvGrpSpPr>
              <p:cNvPr id="207" name="Group 206"/>
              <p:cNvGrpSpPr/>
              <p:nvPr/>
            </p:nvGrpSpPr>
            <p:grpSpPr>
              <a:xfrm>
                <a:off x="3736228" y="3119225"/>
                <a:ext cx="1495163" cy="366495"/>
                <a:chOff x="3736228" y="3119225"/>
                <a:chExt cx="1495163" cy="366495"/>
              </a:xfrm>
            </p:grpSpPr>
            <p:pic>
              <p:nvPicPr>
                <p:cNvPr id="216"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17"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18"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nvGrpSpPr>
              <p:cNvPr id="208" name="Group 207"/>
              <p:cNvGrpSpPr/>
              <p:nvPr/>
            </p:nvGrpSpPr>
            <p:grpSpPr>
              <a:xfrm>
                <a:off x="3751894" y="2493459"/>
                <a:ext cx="1495163" cy="366495"/>
                <a:chOff x="3736228" y="3119225"/>
                <a:chExt cx="1495163" cy="366495"/>
              </a:xfrm>
            </p:grpSpPr>
            <p:pic>
              <p:nvPicPr>
                <p:cNvPr id="213"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14"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15"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nvGrpSpPr>
              <p:cNvPr id="209" name="Group 208"/>
              <p:cNvGrpSpPr/>
              <p:nvPr/>
            </p:nvGrpSpPr>
            <p:grpSpPr>
              <a:xfrm>
                <a:off x="3741319" y="1839867"/>
                <a:ext cx="1495163" cy="366495"/>
                <a:chOff x="3736228" y="3119225"/>
                <a:chExt cx="1495163" cy="366495"/>
              </a:xfrm>
            </p:grpSpPr>
            <p:pic>
              <p:nvPicPr>
                <p:cNvPr id="210" name="Picture 45" descr="Server"/>
                <p:cNvPicPr>
                  <a:picLocks noChangeAspect="1" noChangeArrowheads="1"/>
                </p:cNvPicPr>
                <p:nvPr/>
              </p:nvPicPr>
              <p:blipFill>
                <a:blip r:embed="rId4" cstate="print"/>
                <a:srcRect/>
                <a:stretch>
                  <a:fillRect/>
                </a:stretch>
              </p:blipFill>
              <p:spPr bwMode="auto">
                <a:xfrm>
                  <a:off x="3736228" y="3119225"/>
                  <a:ext cx="229621" cy="338612"/>
                </a:xfrm>
                <a:prstGeom prst="rect">
                  <a:avLst/>
                </a:prstGeom>
                <a:noFill/>
              </p:spPr>
            </p:pic>
            <p:pic>
              <p:nvPicPr>
                <p:cNvPr id="211" name="Picture 45" descr="Server"/>
                <p:cNvPicPr>
                  <a:picLocks noChangeAspect="1" noChangeArrowheads="1"/>
                </p:cNvPicPr>
                <p:nvPr/>
              </p:nvPicPr>
              <p:blipFill>
                <a:blip r:embed="rId4" cstate="print"/>
                <a:srcRect/>
                <a:stretch>
                  <a:fillRect/>
                </a:stretch>
              </p:blipFill>
              <p:spPr bwMode="auto">
                <a:xfrm>
                  <a:off x="4379455" y="3147108"/>
                  <a:ext cx="229621" cy="338612"/>
                </a:xfrm>
                <a:prstGeom prst="rect">
                  <a:avLst/>
                </a:prstGeom>
                <a:noFill/>
              </p:spPr>
            </p:pic>
            <p:pic>
              <p:nvPicPr>
                <p:cNvPr id="212" name="Picture 45" descr="Server"/>
                <p:cNvPicPr>
                  <a:picLocks noChangeAspect="1" noChangeArrowheads="1"/>
                </p:cNvPicPr>
                <p:nvPr/>
              </p:nvPicPr>
              <p:blipFill>
                <a:blip r:embed="rId4" cstate="print"/>
                <a:srcRect/>
                <a:stretch>
                  <a:fillRect/>
                </a:stretch>
              </p:blipFill>
              <p:spPr bwMode="auto">
                <a:xfrm>
                  <a:off x="5001770" y="3147108"/>
                  <a:ext cx="229621" cy="338612"/>
                </a:xfrm>
                <a:prstGeom prst="rect">
                  <a:avLst/>
                </a:prstGeom>
                <a:noFill/>
              </p:spPr>
            </p:pic>
          </p:grpSp>
        </p:grpSp>
      </p:grpSp>
      <p:pic>
        <p:nvPicPr>
          <p:cNvPr id="243" name="Picture 4" descr="microsoft-chicago-containers"/>
          <p:cNvPicPr>
            <a:picLocks noChangeAspect="1" noChangeArrowheads="1"/>
          </p:cNvPicPr>
          <p:nvPr/>
        </p:nvPicPr>
        <p:blipFill rotWithShape="1">
          <a:blip r:embed="rId5">
            <a:extLst>
              <a:ext uri="{28A0092B-C50C-407E-A947-70E740481C1C}">
                <a14:useLocalDpi xmlns:a14="http://schemas.microsoft.com/office/drawing/2010/main" val="0"/>
              </a:ext>
            </a:extLst>
          </a:blip>
          <a:srcRect l="15676" t="15767" r="8706" b="17810"/>
          <a:stretch/>
        </p:blipFill>
        <p:spPr bwMode="auto">
          <a:xfrm>
            <a:off x="5868144" y="10690"/>
            <a:ext cx="2570146" cy="1694493"/>
          </a:xfrm>
          <a:prstGeom prst="ellipse">
            <a:avLst/>
          </a:prstGeom>
          <a:ln>
            <a:noFill/>
          </a:ln>
          <a:effectLst>
            <a:softEdge rad="112500"/>
          </a:effectLst>
          <a:extLst/>
        </p:spPr>
      </p:pic>
      <p:sp>
        <p:nvSpPr>
          <p:cNvPr id="4" name="Line Callout 1 (Accent Bar) 3"/>
          <p:cNvSpPr/>
          <p:nvPr/>
        </p:nvSpPr>
        <p:spPr>
          <a:xfrm flipH="1">
            <a:off x="5283951" y="2947556"/>
            <a:ext cx="718338" cy="265420"/>
          </a:xfrm>
          <a:prstGeom prst="accentCallout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dirty="0" smtClean="0"/>
              <a:t>(0,2,0)</a:t>
            </a:r>
            <a:endParaRPr lang="en-GB" sz="1600" dirty="0"/>
          </a:p>
        </p:txBody>
      </p:sp>
      <p:grpSp>
        <p:nvGrpSpPr>
          <p:cNvPr id="251" name="Group 250"/>
          <p:cNvGrpSpPr/>
          <p:nvPr/>
        </p:nvGrpSpPr>
        <p:grpSpPr>
          <a:xfrm>
            <a:off x="5650851" y="3306040"/>
            <a:ext cx="2521549" cy="2037159"/>
            <a:chOff x="5463884" y="1830054"/>
            <a:chExt cx="3528479" cy="2927793"/>
          </a:xfrm>
        </p:grpSpPr>
        <p:cxnSp>
          <p:nvCxnSpPr>
            <p:cNvPr id="245" name="Straight Connector 244"/>
            <p:cNvCxnSpPr/>
            <p:nvPr/>
          </p:nvCxnSpPr>
          <p:spPr>
            <a:xfrm>
              <a:off x="5858536" y="1830054"/>
              <a:ext cx="0" cy="2264292"/>
            </a:xfrm>
            <a:prstGeom prst="line">
              <a:avLst/>
            </a:prstGeom>
            <a:noFill/>
            <a:ln w="31750" cap="flat" cmpd="sng" algn="ctr">
              <a:solidFill>
                <a:schemeClr val="accent1"/>
              </a:solidFill>
              <a:prstDash val="solid"/>
              <a:headEnd type="triangle"/>
            </a:ln>
            <a:effectLst/>
          </p:spPr>
        </p:cxnSp>
        <p:cxnSp>
          <p:nvCxnSpPr>
            <p:cNvPr id="246" name="Straight Connector 245"/>
            <p:cNvCxnSpPr/>
            <p:nvPr/>
          </p:nvCxnSpPr>
          <p:spPr>
            <a:xfrm flipH="1">
              <a:off x="5858536" y="4094346"/>
              <a:ext cx="3133827" cy="0"/>
            </a:xfrm>
            <a:prstGeom prst="line">
              <a:avLst/>
            </a:prstGeom>
            <a:noFill/>
            <a:ln w="31750" cap="flat" cmpd="sng" algn="ctr">
              <a:solidFill>
                <a:schemeClr val="accent1"/>
              </a:solidFill>
              <a:prstDash val="solid"/>
              <a:headEnd type="triangle"/>
            </a:ln>
            <a:effectLst/>
          </p:spPr>
        </p:cxnSp>
        <p:cxnSp>
          <p:nvCxnSpPr>
            <p:cNvPr id="247" name="Straight Connector 246"/>
            <p:cNvCxnSpPr/>
            <p:nvPr/>
          </p:nvCxnSpPr>
          <p:spPr>
            <a:xfrm flipH="1">
              <a:off x="5858537" y="3283783"/>
              <a:ext cx="674646" cy="810562"/>
            </a:xfrm>
            <a:prstGeom prst="line">
              <a:avLst/>
            </a:prstGeom>
            <a:noFill/>
            <a:ln w="31750" cap="flat" cmpd="sng" algn="ctr">
              <a:solidFill>
                <a:schemeClr val="accent1"/>
              </a:solidFill>
              <a:prstDash val="solid"/>
              <a:headEnd type="triangle"/>
            </a:ln>
            <a:effectLst/>
          </p:spPr>
        </p:cxnSp>
        <p:sp>
          <p:nvSpPr>
            <p:cNvPr id="248" name="TextBox 247"/>
            <p:cNvSpPr txBox="1"/>
            <p:nvPr/>
          </p:nvSpPr>
          <p:spPr>
            <a:xfrm>
              <a:off x="8472456" y="4094345"/>
              <a:ext cx="320410" cy="663502"/>
            </a:xfrm>
            <a:prstGeom prst="rect">
              <a:avLst/>
            </a:prstGeom>
            <a:noFill/>
            <a:ln>
              <a:noFill/>
            </a:ln>
          </p:spPr>
          <p:txBody>
            <a:bodyPr wrap="square" rtlCol="0">
              <a:spAutoFit/>
            </a:bodyPr>
            <a:lstStyle/>
            <a:p>
              <a:r>
                <a:rPr lang="en-GB" sz="2400" dirty="0">
                  <a:solidFill>
                    <a:schemeClr val="tx2"/>
                  </a:solidFill>
                </a:rPr>
                <a:t>x</a:t>
              </a:r>
            </a:p>
          </p:txBody>
        </p:sp>
        <p:sp>
          <p:nvSpPr>
            <p:cNvPr id="249" name="TextBox 248"/>
            <p:cNvSpPr txBox="1"/>
            <p:nvPr/>
          </p:nvSpPr>
          <p:spPr>
            <a:xfrm>
              <a:off x="5463884" y="1924898"/>
              <a:ext cx="320410" cy="663502"/>
            </a:xfrm>
            <a:prstGeom prst="rect">
              <a:avLst/>
            </a:prstGeom>
            <a:noFill/>
            <a:ln>
              <a:noFill/>
            </a:ln>
          </p:spPr>
          <p:txBody>
            <a:bodyPr wrap="square" rtlCol="0">
              <a:spAutoFit/>
            </a:bodyPr>
            <a:lstStyle/>
            <a:p>
              <a:r>
                <a:rPr lang="en-GB" sz="2400" dirty="0" smtClean="0">
                  <a:solidFill>
                    <a:schemeClr val="tx2"/>
                  </a:solidFill>
                </a:rPr>
                <a:t>y</a:t>
              </a:r>
              <a:endParaRPr lang="en-GB" sz="2400" dirty="0">
                <a:solidFill>
                  <a:schemeClr val="tx2"/>
                </a:solidFill>
              </a:endParaRPr>
            </a:p>
          </p:txBody>
        </p:sp>
        <p:sp>
          <p:nvSpPr>
            <p:cNvPr id="250" name="TextBox 249"/>
            <p:cNvSpPr txBox="1"/>
            <p:nvPr/>
          </p:nvSpPr>
          <p:spPr>
            <a:xfrm>
              <a:off x="6035654" y="2895294"/>
              <a:ext cx="320410" cy="663502"/>
            </a:xfrm>
            <a:prstGeom prst="rect">
              <a:avLst/>
            </a:prstGeom>
            <a:noFill/>
            <a:ln>
              <a:noFill/>
            </a:ln>
          </p:spPr>
          <p:txBody>
            <a:bodyPr wrap="square" rtlCol="0">
              <a:spAutoFit/>
            </a:bodyPr>
            <a:lstStyle/>
            <a:p>
              <a:r>
                <a:rPr lang="en-GB" sz="2400" dirty="0" smtClean="0">
                  <a:solidFill>
                    <a:schemeClr val="tx2"/>
                  </a:solidFill>
                </a:rPr>
                <a:t>z</a:t>
              </a:r>
              <a:endParaRPr lang="en-GB" sz="2400" dirty="0">
                <a:solidFill>
                  <a:schemeClr val="tx2"/>
                </a:solidFill>
              </a:endParaRPr>
            </a:p>
          </p:txBody>
        </p:sp>
      </p:grpSp>
      <p:pic>
        <p:nvPicPr>
          <p:cNvPr id="252" name="Picture 2" descr="C:\Users\costa\Pictures\nokia\20100526\26052010069.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t="11341" b="10455"/>
          <a:stretch/>
        </p:blipFill>
        <p:spPr bwMode="auto">
          <a:xfrm rot="5400000">
            <a:off x="6122358" y="4755113"/>
            <a:ext cx="2354191" cy="1529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44" name="TextBox 243"/>
          <p:cNvSpPr txBox="1"/>
          <p:nvPr/>
        </p:nvSpPr>
        <p:spPr>
          <a:xfrm>
            <a:off x="125606" y="5743204"/>
            <a:ext cx="5994235" cy="1200329"/>
          </a:xfrm>
          <a:prstGeom prst="rect">
            <a:avLst/>
          </a:prstGeom>
          <a:noFill/>
        </p:spPr>
        <p:txBody>
          <a:bodyPr wrap="square" rtlCol="0">
            <a:spAutoFit/>
          </a:bodyPr>
          <a:lstStyle/>
          <a:p>
            <a:r>
              <a:rPr lang="en-US" dirty="0" smtClean="0"/>
              <a:t>Two Downsides (there are others): </a:t>
            </a:r>
          </a:p>
          <a:p>
            <a:pPr marL="285750" indent="-285750">
              <a:buFont typeface="Arial"/>
              <a:buChar char="•"/>
            </a:pPr>
            <a:r>
              <a:rPr lang="en-US" dirty="0" smtClean="0"/>
              <a:t>complex to use (programming models…)</a:t>
            </a:r>
          </a:p>
          <a:p>
            <a:pPr marL="285750" indent="-285750">
              <a:buFont typeface="Arial"/>
              <a:buChar char="•"/>
            </a:pPr>
            <a:r>
              <a:rPr lang="en-US" dirty="0" smtClean="0"/>
              <a:t>messy to wire…</a:t>
            </a:r>
          </a:p>
          <a:p>
            <a:endParaRPr lang="en-US" dirty="0"/>
          </a:p>
        </p:txBody>
      </p:sp>
    </p:spTree>
    <p:custDataLst>
      <p:tags r:id="rId1"/>
    </p:custDataLst>
    <p:extLst>
      <p:ext uri="{BB962C8B-B14F-4D97-AF65-F5344CB8AC3E}">
        <p14:creationId xmlns:p14="http://schemas.microsoft.com/office/powerpoint/2010/main" val="90148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strips(upRight)">
                                      <p:cBhvr>
                                        <p:cTn id="12" dur="500"/>
                                        <p:tgtEl>
                                          <p:spTgt spid="251"/>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internet2-before-after.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008063"/>
            <a:ext cx="13038138"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
          <p:cNvSpPr>
            <a:spLocks noGrp="1" noChangeArrowheads="1"/>
          </p:cNvSpPr>
          <p:nvPr>
            <p:ph type="title"/>
          </p:nvPr>
        </p:nvSpPr>
        <p:spPr>
          <a:xfrm>
            <a:off x="457200" y="7938"/>
            <a:ext cx="8229600" cy="1143000"/>
          </a:xfrm>
        </p:spPr>
        <p:txBody>
          <a:bodyPr>
            <a:normAutofit/>
          </a:bodyPr>
          <a:lstStyle/>
          <a:p>
            <a:pPr eaLnBrk="1" hangingPunct="1"/>
            <a:r>
              <a:rPr lang="en-US" dirty="0" smtClean="0">
                <a:latin typeface="Calibri" charset="0"/>
              </a:rPr>
              <a:t>MRC</a:t>
            </a:r>
            <a:r>
              <a:rPr lang="en-US" baseline="30000" dirty="0" smtClean="0">
                <a:latin typeface="Calibri" charset="0"/>
              </a:rPr>
              <a:t>2</a:t>
            </a:r>
            <a:r>
              <a:rPr lang="en-US" dirty="0" smtClean="0">
                <a:latin typeface="Calibri" charset="0"/>
              </a:rPr>
              <a:t>: A </a:t>
            </a:r>
            <a:r>
              <a:rPr lang="en-US" b="1" i="1" dirty="0">
                <a:latin typeface="Calibri" charset="0"/>
              </a:rPr>
              <a:t>new </a:t>
            </a:r>
            <a:r>
              <a:rPr lang="en-US" dirty="0">
                <a:latin typeface="Calibri" charset="0"/>
              </a:rPr>
              <a:t>data center approach</a:t>
            </a:r>
          </a:p>
        </p:txBody>
      </p:sp>
      <p:sp>
        <p:nvSpPr>
          <p:cNvPr id="2" name="Slide Number Placeholder 1"/>
          <p:cNvSpPr>
            <a:spLocks noGrp="1"/>
          </p:cNvSpPr>
          <p:nvPr>
            <p:ph type="sldNum" sz="quarter" idx="12"/>
          </p:nvPr>
        </p:nvSpPr>
        <p:spPr/>
        <p:txBody>
          <a:bodyPr/>
          <a:lstStyle/>
          <a:p>
            <a:fld id="{7E36F65A-AA6A-2742-B31A-5123DCD351C6}" type="slidenum">
              <a:rPr lang="en-US" smtClean="0"/>
              <a:t>58</a:t>
            </a:fld>
            <a:endParaRPr lang="en-US"/>
          </a:p>
        </p:txBody>
      </p:sp>
    </p:spTree>
    <p:extLst>
      <p:ext uri="{BB962C8B-B14F-4D97-AF65-F5344CB8AC3E}">
        <p14:creationId xmlns:p14="http://schemas.microsoft.com/office/powerpoint/2010/main" val="42019828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internet2-before-after.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517525"/>
            <a:ext cx="1498282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AutoShape 2"/>
          <p:cNvSpPr>
            <a:spLocks/>
          </p:cNvSpPr>
          <p:nvPr/>
        </p:nvSpPr>
        <p:spPr bwMode="auto">
          <a:xfrm>
            <a:off x="9525" y="517525"/>
            <a:ext cx="3616325" cy="1706563"/>
          </a:xfrm>
          <a:prstGeom prst="wedgeEllipseCallout">
            <a:avLst>
              <a:gd name="adj1" fmla="val 16589"/>
              <a:gd name="adj2" fmla="val 102140"/>
            </a:avLst>
          </a:prstGeom>
          <a:solidFill>
            <a:schemeClr val="accent2"/>
          </a:solidFill>
          <a:ln w="25400" cap="flat">
            <a:solidFill>
              <a:schemeClr val="tx1"/>
            </a:solidFill>
            <a:prstDash val="solid"/>
            <a:miter lim="800000"/>
            <a:headEnd type="none" w="med" len="med"/>
            <a:tailEnd type="none" w="med" len="med"/>
          </a:ln>
        </p:spPr>
        <p:txBody>
          <a:bodyPr lIns="0" tIns="0" rIns="0" bIns="0" anchor="ctr"/>
          <a:lstStyle/>
          <a:p>
            <a:pPr algn="ctr" fontAlgn="auto">
              <a:spcBef>
                <a:spcPts val="0"/>
              </a:spcBef>
              <a:spcAft>
                <a:spcPts val="0"/>
              </a:spcAft>
              <a:defRPr/>
            </a:pPr>
            <a:r>
              <a:rPr lang="en-US" sz="2400" dirty="0">
                <a:effectLst>
                  <a:outerShdw blurRad="38100" dist="38100" dir="2700000" algn="tl">
                    <a:srgbClr val="FFFFFF"/>
                  </a:outerShdw>
                </a:effectLst>
                <a:latin typeface="+mn-lt"/>
                <a:cs typeface="Gill Sans" charset="0"/>
              </a:rPr>
              <a:t>New resource-aware programming framework</a:t>
            </a:r>
          </a:p>
        </p:txBody>
      </p:sp>
      <p:sp>
        <p:nvSpPr>
          <p:cNvPr id="26627" name="AutoShape 3"/>
          <p:cNvSpPr>
            <a:spLocks/>
          </p:cNvSpPr>
          <p:nvPr/>
        </p:nvSpPr>
        <p:spPr bwMode="auto">
          <a:xfrm>
            <a:off x="3221038" y="695325"/>
            <a:ext cx="3616325" cy="1508125"/>
          </a:xfrm>
          <a:prstGeom prst="wedgeEllipseCallout">
            <a:avLst>
              <a:gd name="adj1" fmla="val -44504"/>
              <a:gd name="adj2" fmla="val 119168"/>
            </a:avLst>
          </a:prstGeom>
          <a:solidFill>
            <a:schemeClr val="accent1"/>
          </a:solidFill>
          <a:ln w="25400" cap="flat">
            <a:solidFill>
              <a:schemeClr val="tx1"/>
            </a:solidFill>
            <a:prstDash val="solid"/>
            <a:miter lim="800000"/>
            <a:headEnd type="none" w="med" len="med"/>
            <a:tailEnd type="none" w="med" len="med"/>
          </a:ln>
        </p:spPr>
        <p:txBody>
          <a:bodyPr lIns="0" tIns="0" rIns="0" bIns="0" anchor="ctr"/>
          <a:lstStyle/>
          <a:p>
            <a:pPr algn="ctr" fontAlgn="auto">
              <a:spcBef>
                <a:spcPts val="0"/>
              </a:spcBef>
              <a:spcAft>
                <a:spcPts val="0"/>
              </a:spcAft>
              <a:defRPr/>
            </a:pPr>
            <a:r>
              <a:rPr lang="en-US" sz="2400" dirty="0">
                <a:effectLst>
                  <a:outerShdw blurRad="38100" dist="38100" dir="2700000" algn="tl">
                    <a:srgbClr val="FFFFFF"/>
                  </a:outerShdw>
                </a:effectLst>
                <a:latin typeface="+mn-lt"/>
                <a:cs typeface="Gill Sans" charset="0"/>
              </a:rPr>
              <a:t>Distributed switch fabric: no buffer and smaller per-switch radix</a:t>
            </a:r>
          </a:p>
        </p:txBody>
      </p:sp>
      <p:sp>
        <p:nvSpPr>
          <p:cNvPr id="26628" name="AutoShape 4"/>
          <p:cNvSpPr>
            <a:spLocks/>
          </p:cNvSpPr>
          <p:nvPr/>
        </p:nvSpPr>
        <p:spPr bwMode="auto">
          <a:xfrm>
            <a:off x="366713" y="5000625"/>
            <a:ext cx="3338512" cy="1473200"/>
          </a:xfrm>
          <a:prstGeom prst="wedgeEllipseCallout">
            <a:avLst>
              <a:gd name="adj1" fmla="val 37194"/>
              <a:gd name="adj2" fmla="val -63241"/>
            </a:avLst>
          </a:prstGeom>
          <a:solidFill>
            <a:schemeClr val="accent1"/>
          </a:solidFill>
          <a:ln w="25400" cap="flat">
            <a:solidFill>
              <a:schemeClr val="tx1"/>
            </a:solidFill>
            <a:prstDash val="solid"/>
            <a:miter lim="800000"/>
            <a:headEnd type="none" w="med" len="med"/>
            <a:tailEnd type="none" w="med" len="med"/>
          </a:ln>
        </p:spPr>
        <p:txBody>
          <a:bodyPr lIns="0" tIns="0" rIns="0" bIns="0" anchor="ctr"/>
          <a:lstStyle/>
          <a:p>
            <a:pPr algn="ctr" fontAlgn="auto">
              <a:spcBef>
                <a:spcPts val="0"/>
              </a:spcBef>
              <a:spcAft>
                <a:spcPts val="0"/>
              </a:spcAft>
              <a:defRPr/>
            </a:pPr>
            <a:r>
              <a:rPr lang="en-US" sz="2400" dirty="0">
                <a:effectLst>
                  <a:outerShdw blurRad="38100" dist="38100" dir="2700000" algn="tl">
                    <a:srgbClr val="FFFFFF"/>
                  </a:outerShdw>
                </a:effectLst>
                <a:latin typeface="+mn-lt"/>
                <a:cs typeface="Gill Sans" charset="0"/>
              </a:rPr>
              <a:t>Distributed switch</a:t>
            </a:r>
          </a:p>
          <a:p>
            <a:pPr algn="ctr" fontAlgn="auto">
              <a:spcBef>
                <a:spcPts val="0"/>
              </a:spcBef>
              <a:spcAft>
                <a:spcPts val="0"/>
              </a:spcAft>
              <a:defRPr/>
            </a:pPr>
            <a:r>
              <a:rPr lang="en-US" sz="2400" dirty="0">
                <a:effectLst>
                  <a:outerShdw blurRad="38100" dist="38100" dir="2700000" algn="tl">
                    <a:srgbClr val="FFFFFF"/>
                  </a:outerShdw>
                </a:effectLst>
                <a:latin typeface="+mn-lt"/>
                <a:cs typeface="Gill Sans" charset="0"/>
              </a:rPr>
              <a:t>Fabric:</a:t>
            </a:r>
          </a:p>
          <a:p>
            <a:pPr algn="ctr" fontAlgn="auto">
              <a:spcBef>
                <a:spcPts val="0"/>
              </a:spcBef>
              <a:spcAft>
                <a:spcPts val="0"/>
              </a:spcAft>
              <a:defRPr/>
            </a:pPr>
            <a:r>
              <a:rPr lang="en-US" sz="2400" dirty="0">
                <a:effectLst>
                  <a:outerShdw blurRad="38100" dist="38100" dir="2700000" algn="tl">
                    <a:srgbClr val="FFFFFF"/>
                  </a:outerShdw>
                </a:effectLst>
                <a:latin typeface="+mn-lt"/>
                <a:cs typeface="Gill Sans" charset="0"/>
              </a:rPr>
              <a:t>Use-proportional</a:t>
            </a:r>
          </a:p>
        </p:txBody>
      </p:sp>
      <p:sp>
        <p:nvSpPr>
          <p:cNvPr id="12" name="AutoShape 4"/>
          <p:cNvSpPr>
            <a:spLocks/>
          </p:cNvSpPr>
          <p:nvPr/>
        </p:nvSpPr>
        <p:spPr bwMode="auto">
          <a:xfrm>
            <a:off x="3625850" y="5153025"/>
            <a:ext cx="3571875" cy="1473200"/>
          </a:xfrm>
          <a:prstGeom prst="wedgeEllipseCallout">
            <a:avLst>
              <a:gd name="adj1" fmla="val -21724"/>
              <a:gd name="adj2" fmla="val -98355"/>
            </a:avLst>
          </a:prstGeom>
          <a:solidFill>
            <a:schemeClr val="accent1"/>
          </a:solidFill>
          <a:ln w="25400" cap="flat">
            <a:solidFill>
              <a:schemeClr val="tx1"/>
            </a:solidFill>
            <a:prstDash val="solid"/>
            <a:miter lim="800000"/>
            <a:headEnd type="none" w="med" len="med"/>
            <a:tailEnd type="none" w="med" len="med"/>
          </a:ln>
        </p:spPr>
        <p:txBody>
          <a:bodyPr lIns="0" tIns="0" rIns="0" bIns="0" anchor="ctr"/>
          <a:lstStyle/>
          <a:p>
            <a:pPr algn="ctr" fontAlgn="auto">
              <a:spcBef>
                <a:spcPts val="0"/>
              </a:spcBef>
              <a:spcAft>
                <a:spcPts val="0"/>
              </a:spcAft>
              <a:defRPr/>
            </a:pPr>
            <a:r>
              <a:rPr lang="en-US" sz="2200" dirty="0">
                <a:effectLst>
                  <a:outerShdw blurRad="38100" dist="38100" dir="2700000" algn="tl">
                    <a:srgbClr val="FFFFFF"/>
                  </a:outerShdw>
                </a:effectLst>
                <a:latin typeface="Helvetica"/>
                <a:cs typeface="Helvetica"/>
              </a:rPr>
              <a:t>Use-Proportional MAC</a:t>
            </a:r>
          </a:p>
          <a:p>
            <a:pPr algn="ctr" fontAlgn="auto">
              <a:spcBef>
                <a:spcPts val="0"/>
              </a:spcBef>
              <a:spcAft>
                <a:spcPts val="0"/>
              </a:spcAft>
              <a:defRPr/>
            </a:pPr>
            <a:r>
              <a:rPr lang="en-US" sz="2200" dirty="0">
                <a:effectLst>
                  <a:outerShdw blurRad="38100" dist="38100" dir="2700000" algn="tl">
                    <a:srgbClr val="FFFFFF"/>
                  </a:outerShdw>
                </a:effectLst>
                <a:latin typeface="Helvetica"/>
                <a:cs typeface="Helvetica"/>
              </a:rPr>
              <a:t>Zero Mbps = Zero watts</a:t>
            </a:r>
          </a:p>
        </p:txBody>
      </p:sp>
      <p:sp>
        <p:nvSpPr>
          <p:cNvPr id="13" name="AutoShape 4"/>
          <p:cNvSpPr>
            <a:spLocks/>
          </p:cNvSpPr>
          <p:nvPr/>
        </p:nvSpPr>
        <p:spPr bwMode="auto">
          <a:xfrm>
            <a:off x="5937250" y="1787525"/>
            <a:ext cx="3340100" cy="1770063"/>
          </a:xfrm>
          <a:prstGeom prst="wedgeEllipseCallout">
            <a:avLst>
              <a:gd name="adj1" fmla="val -42731"/>
              <a:gd name="adj2" fmla="val 49011"/>
            </a:avLst>
          </a:prstGeom>
          <a:solidFill>
            <a:schemeClr val="accent1"/>
          </a:solidFill>
          <a:ln w="25400" cap="flat">
            <a:solidFill>
              <a:schemeClr val="tx1"/>
            </a:solidFill>
            <a:prstDash val="solid"/>
            <a:miter lim="800000"/>
            <a:headEnd type="none" w="med" len="med"/>
            <a:tailEnd type="none" w="med" len="med"/>
          </a:ln>
        </p:spPr>
        <p:txBody>
          <a:bodyPr lIns="0" tIns="0" rIns="0" bIns="0" anchor="ctr"/>
          <a:lstStyle/>
          <a:p>
            <a:pPr algn="ctr" fontAlgn="auto">
              <a:spcBef>
                <a:spcPts val="0"/>
              </a:spcBef>
              <a:spcAft>
                <a:spcPts val="0"/>
              </a:spcAft>
              <a:defRPr/>
            </a:pPr>
            <a:r>
              <a:rPr lang="en-US" sz="2400" dirty="0">
                <a:effectLst>
                  <a:outerShdw blurRad="38100" dist="38100" dir="2700000" algn="tl">
                    <a:srgbClr val="FFFFFF"/>
                  </a:outerShdw>
                </a:effectLst>
                <a:latin typeface="+mn-lt"/>
                <a:cs typeface="Gill Sans" charset="0"/>
              </a:rPr>
              <a:t>Smarter Transport protocols for minimized disruption</a:t>
            </a:r>
          </a:p>
        </p:txBody>
      </p:sp>
      <p:sp>
        <p:nvSpPr>
          <p:cNvPr id="15" name="AutoShape 4"/>
          <p:cNvSpPr>
            <a:spLocks/>
          </p:cNvSpPr>
          <p:nvPr/>
        </p:nvSpPr>
        <p:spPr bwMode="auto">
          <a:xfrm>
            <a:off x="6089650" y="3709988"/>
            <a:ext cx="3340100" cy="1770062"/>
          </a:xfrm>
          <a:prstGeom prst="wedgeEllipseCallout">
            <a:avLst>
              <a:gd name="adj1" fmla="val -56463"/>
              <a:gd name="adj2" fmla="val -20067"/>
            </a:avLst>
          </a:prstGeom>
          <a:solidFill>
            <a:schemeClr val="accent1"/>
          </a:solidFill>
          <a:ln w="25400" cap="flat">
            <a:solidFill>
              <a:schemeClr val="tx1"/>
            </a:solidFill>
            <a:prstDash val="solid"/>
            <a:miter lim="800000"/>
            <a:headEnd type="none" w="med" len="med"/>
            <a:tailEnd type="none" w="med" len="med"/>
          </a:ln>
        </p:spPr>
        <p:txBody>
          <a:bodyPr lIns="0" tIns="0" rIns="0" bIns="0" anchor="ctr"/>
          <a:lstStyle/>
          <a:p>
            <a:pPr algn="ctr" fontAlgn="auto">
              <a:spcBef>
                <a:spcPts val="0"/>
              </a:spcBef>
              <a:spcAft>
                <a:spcPts val="0"/>
              </a:spcAft>
              <a:defRPr/>
            </a:pPr>
            <a:r>
              <a:rPr lang="en-US" sz="2400" dirty="0">
                <a:effectLst>
                  <a:outerShdw blurRad="38100" dist="38100" dir="2700000" algn="tl">
                    <a:srgbClr val="FFFFFF"/>
                  </a:outerShdw>
                </a:effectLst>
                <a:latin typeface="+mn-lt"/>
                <a:cs typeface="Gill Sans" charset="0"/>
              </a:rPr>
              <a:t>Better characterization for better SLA prediction</a:t>
            </a:r>
          </a:p>
        </p:txBody>
      </p:sp>
      <p:sp>
        <p:nvSpPr>
          <p:cNvPr id="2" name="Slide Number Placeholder 1"/>
          <p:cNvSpPr>
            <a:spLocks noGrp="1"/>
          </p:cNvSpPr>
          <p:nvPr>
            <p:ph type="sldNum" sz="quarter" idx="12"/>
          </p:nvPr>
        </p:nvSpPr>
        <p:spPr/>
        <p:txBody>
          <a:bodyPr/>
          <a:lstStyle/>
          <a:p>
            <a:fld id="{7E36F65A-AA6A-2742-B31A-5123DCD351C6}" type="slidenum">
              <a:rPr lang="en-US" smtClean="0"/>
              <a:t>59</a:t>
            </a:fld>
            <a:endParaRPr lang="en-US"/>
          </a:p>
        </p:txBody>
      </p:sp>
    </p:spTree>
    <p:extLst>
      <p:ext uri="{BB962C8B-B14F-4D97-AF65-F5344CB8AC3E}">
        <p14:creationId xmlns:p14="http://schemas.microsoft.com/office/powerpoint/2010/main" val="251960500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autoUpdateAnimBg="0"/>
      <p:bldP spid="26627" grpId="0" animBg="1" autoUpdateAnimBg="0"/>
      <p:bldP spid="26628" grpId="0" animBg="1" autoUpdateAnimBg="0"/>
      <p:bldP spid="12" grpId="0" animBg="1" autoUpdateAnimBg="0"/>
      <p:bldP spid="13" grpId="0" animBg="1" autoUpdateAnimBg="0"/>
      <p:bldP spid="1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warehouse?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If you have a Petabyte,</a:t>
            </a:r>
          </a:p>
          <a:p>
            <a:pPr marL="0" indent="0">
              <a:buNone/>
            </a:pPr>
            <a:r>
              <a:rPr lang="en-US" dirty="0"/>
              <a:t>	</a:t>
            </a:r>
            <a:r>
              <a:rPr lang="en-US" dirty="0" smtClean="0"/>
              <a:t>	you might have a datacenter</a:t>
            </a:r>
          </a:p>
          <a:p>
            <a:pPr marL="0" indent="0">
              <a:buNone/>
            </a:pPr>
            <a:endParaRPr lang="en-US" dirty="0"/>
          </a:p>
          <a:p>
            <a:pPr marL="0" indent="0">
              <a:buNone/>
            </a:pPr>
            <a:r>
              <a:rPr lang="en-US" dirty="0" smtClean="0"/>
              <a:t>	If your paged at 3am because you only have a 	few Petabyte left,</a:t>
            </a:r>
          </a:p>
          <a:p>
            <a:pPr marL="0" indent="0">
              <a:buNone/>
            </a:pPr>
            <a:r>
              <a:rPr lang="en-US" dirty="0"/>
              <a:t>	</a:t>
            </a:r>
            <a:r>
              <a:rPr lang="en-US" dirty="0" smtClean="0"/>
              <a:t>		you might have a data warehouse </a:t>
            </a:r>
          </a:p>
          <a:p>
            <a:pPr marL="0" indent="0">
              <a:buNone/>
            </a:pPr>
            <a:endParaRPr lang="en-US" dirty="0"/>
          </a:p>
          <a:p>
            <a:pPr marL="0" indent="0">
              <a:buNone/>
            </a:pPr>
            <a:r>
              <a:rPr lang="en-US" dirty="0" smtClean="0"/>
              <a:t>			</a:t>
            </a:r>
            <a:r>
              <a:rPr lang="en-US" dirty="0" err="1" smtClean="0"/>
              <a:t>Luiz</a:t>
            </a:r>
            <a:r>
              <a:rPr lang="en-US" dirty="0" smtClean="0"/>
              <a:t> </a:t>
            </a:r>
            <a:r>
              <a:rPr lang="en-US" dirty="0" err="1" smtClean="0"/>
              <a:t>Barroso</a:t>
            </a:r>
            <a:r>
              <a:rPr lang="en-US" dirty="0" smtClean="0"/>
              <a:t> (Google), 2009</a:t>
            </a:r>
            <a:endParaRPr lang="en-US" dirty="0"/>
          </a:p>
        </p:txBody>
      </p:sp>
      <p:sp>
        <p:nvSpPr>
          <p:cNvPr id="4" name="TextBox 3"/>
          <p:cNvSpPr txBox="1"/>
          <p:nvPr/>
        </p:nvSpPr>
        <p:spPr>
          <a:xfrm>
            <a:off x="5114988" y="6126163"/>
            <a:ext cx="3921723" cy="369332"/>
          </a:xfrm>
          <a:prstGeom prst="rect">
            <a:avLst/>
          </a:prstGeom>
          <a:noFill/>
        </p:spPr>
        <p:txBody>
          <a:bodyPr wrap="square" rtlCol="0">
            <a:spAutoFit/>
          </a:bodyPr>
          <a:lstStyle/>
          <a:p>
            <a:r>
              <a:rPr lang="en-US" dirty="0" smtClean="0"/>
              <a:t>The slide most likely to get out of date…</a:t>
            </a:r>
            <a:endParaRPr lang="en-US" dirty="0"/>
          </a:p>
        </p:txBody>
      </p:sp>
      <p:sp>
        <p:nvSpPr>
          <p:cNvPr id="5" name="Slide Number Placeholder 4"/>
          <p:cNvSpPr>
            <a:spLocks noGrp="1"/>
          </p:cNvSpPr>
          <p:nvPr>
            <p:ph type="sldNum" sz="quarter" idx="12"/>
          </p:nvPr>
        </p:nvSpPr>
        <p:spPr/>
        <p:txBody>
          <a:bodyPr/>
          <a:lstStyle/>
          <a:p>
            <a:fld id="{7E36F65A-AA6A-2742-B31A-5123DCD351C6}" type="slidenum">
              <a:rPr lang="en-US" smtClean="0"/>
              <a:t>6</a:t>
            </a:fld>
            <a:endParaRPr lang="en-US"/>
          </a:p>
        </p:txBody>
      </p:sp>
    </p:spTree>
    <p:extLst>
      <p:ext uri="{BB962C8B-B14F-4D97-AF65-F5344CB8AC3E}">
        <p14:creationId xmlns:p14="http://schemas.microsoft.com/office/powerpoint/2010/main" val="178342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lgn="ctr" defTabSz="457200" rtl="0">
              <a:spcBef>
                <a:spcPct val="0"/>
              </a:spcBef>
            </a:pPr>
            <a:r>
              <a:rPr lang="en-US" sz="3600" b="1" dirty="0" smtClean="0"/>
              <a:t>Other problems</a:t>
            </a:r>
            <a:br>
              <a:rPr lang="en-US" sz="3600" b="1" dirty="0" smtClean="0"/>
            </a:br>
            <a:r>
              <a:rPr lang="en-US" dirty="0" smtClean="0"/>
              <a:t>Special class problems/Solutions?</a:t>
            </a:r>
            <a:endParaRPr lang="en-US" dirty="0"/>
          </a:p>
        </p:txBody>
      </p:sp>
      <p:sp>
        <p:nvSpPr>
          <p:cNvPr id="3" name="Content Placeholder 2"/>
          <p:cNvSpPr>
            <a:spLocks noGrp="1"/>
          </p:cNvSpPr>
          <p:nvPr>
            <p:ph idx="1"/>
          </p:nvPr>
        </p:nvSpPr>
        <p:spPr>
          <a:xfrm>
            <a:off x="457200" y="1417638"/>
            <a:ext cx="8229600" cy="5440362"/>
          </a:xfrm>
        </p:spPr>
        <p:txBody>
          <a:bodyPr>
            <a:normAutofit/>
          </a:bodyPr>
          <a:lstStyle/>
          <a:p>
            <a:pPr marL="0" indent="0">
              <a:buNone/>
            </a:pPr>
            <a:r>
              <a:rPr lang="en-US" dirty="0" smtClean="0"/>
              <a:t>Datacenters are computers too…</a:t>
            </a:r>
          </a:p>
          <a:p>
            <a:pPr marL="0" indent="0">
              <a:buNone/>
            </a:pPr>
            <a:r>
              <a:rPr lang="en-US" dirty="0" smtClean="0"/>
              <a:t>What do datacenters to anyway?</a:t>
            </a:r>
          </a:p>
          <a:p>
            <a:r>
              <a:rPr lang="en-US" dirty="0" smtClean="0"/>
              <a:t>Special class problems</a:t>
            </a:r>
          </a:p>
          <a:p>
            <a:r>
              <a:rPr lang="en-US" dirty="0"/>
              <a:t>Special class data-</a:t>
            </a:r>
            <a:r>
              <a:rPr lang="en-US" dirty="0" smtClean="0"/>
              <a:t>structures</a:t>
            </a:r>
          </a:p>
          <a:p>
            <a:r>
              <a:rPr lang="en-US" dirty="0"/>
              <a:t>Special class </a:t>
            </a:r>
            <a:r>
              <a:rPr lang="en-US" dirty="0" smtClean="0"/>
              <a:t>languages</a:t>
            </a:r>
          </a:p>
          <a:p>
            <a:r>
              <a:rPr lang="en-US" dirty="0"/>
              <a:t>Special class </a:t>
            </a:r>
            <a:r>
              <a:rPr lang="en-US" dirty="0" smtClean="0"/>
              <a:t>hardware</a:t>
            </a:r>
          </a:p>
          <a:p>
            <a:r>
              <a:rPr lang="en-US" dirty="0"/>
              <a:t>Special class operating </a:t>
            </a:r>
            <a:r>
              <a:rPr lang="en-US" dirty="0" smtClean="0"/>
              <a:t>systems</a:t>
            </a:r>
          </a:p>
          <a:p>
            <a:r>
              <a:rPr lang="en-US" dirty="0" smtClean="0"/>
              <a:t>Special </a:t>
            </a:r>
            <a:r>
              <a:rPr lang="en-US" dirty="0"/>
              <a:t>class </a:t>
            </a:r>
            <a:r>
              <a:rPr lang="en-US" dirty="0" smtClean="0"/>
              <a:t>networks </a:t>
            </a:r>
            <a:r>
              <a:rPr lang="en-US" dirty="0" smtClean="0">
                <a:latin typeface="Zapf Dingbats"/>
                <a:ea typeface="Zapf Dingbats"/>
                <a:cs typeface="Zapf Dingbats"/>
                <a:sym typeface="Zapf Dingbats"/>
              </a:rPr>
              <a:t>✔</a:t>
            </a:r>
            <a:endParaRPr lang="en-US" dirty="0" smtClean="0"/>
          </a:p>
          <a:p>
            <a:r>
              <a:rPr lang="en-US" dirty="0" smtClean="0"/>
              <a:t>Special class day-to-day operations</a:t>
            </a:r>
          </a:p>
        </p:txBody>
      </p:sp>
      <p:sp>
        <p:nvSpPr>
          <p:cNvPr id="4" name="Slide Number Placeholder 3"/>
          <p:cNvSpPr>
            <a:spLocks noGrp="1"/>
          </p:cNvSpPr>
          <p:nvPr>
            <p:ph type="sldNum" sz="quarter" idx="12"/>
          </p:nvPr>
        </p:nvSpPr>
        <p:spPr/>
        <p:txBody>
          <a:bodyPr/>
          <a:lstStyle/>
          <a:p>
            <a:fld id="{7E36F65A-AA6A-2742-B31A-5123DCD351C6}" type="slidenum">
              <a:rPr lang="en-US" smtClean="0"/>
              <a:t>60</a:t>
            </a:fld>
            <a:endParaRPr lang="en-US"/>
          </a:p>
        </p:txBody>
      </p:sp>
    </p:spTree>
    <p:extLst>
      <p:ext uri="{BB962C8B-B14F-4D97-AF65-F5344CB8AC3E}">
        <p14:creationId xmlns:p14="http://schemas.microsoft.com/office/powerpoint/2010/main" val="31390410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39174"/>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Google Oregon Warehouse Scale</a:t>
            </a:r>
            <a:endParaRPr lang="en-US" dirty="0" smtClean="0"/>
          </a:p>
        </p:txBody>
      </p:sp>
      <p:pic>
        <p:nvPicPr>
          <p:cNvPr id="3" name="Picture 3"/>
          <p:cNvPicPr>
            <a:picLocks noChangeAspect="1"/>
          </p:cNvPicPr>
          <p:nvPr/>
        </p:nvPicPr>
        <p:blipFill>
          <a:blip r:embed="rId2"/>
          <a:srcRect/>
          <a:stretch>
            <a:fillRect/>
          </a:stretch>
        </p:blipFill>
        <p:spPr bwMode="auto">
          <a:xfrm>
            <a:off x="187325" y="1152525"/>
            <a:ext cx="8764588" cy="565150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4572000" y="875488"/>
            <a:ext cx="4445000" cy="2959100"/>
          </a:xfrm>
          <a:prstGeom prst="rect">
            <a:avLst/>
          </a:prstGeom>
        </p:spPr>
      </p:pic>
      <p:cxnSp>
        <p:nvCxnSpPr>
          <p:cNvPr id="7" name="Straight Arrow Connector 6"/>
          <p:cNvCxnSpPr/>
          <p:nvPr/>
        </p:nvCxnSpPr>
        <p:spPr>
          <a:xfrm flipH="1">
            <a:off x="2910796" y="3834588"/>
            <a:ext cx="1661204" cy="1065188"/>
          </a:xfrm>
          <a:prstGeom prst="straightConnector1">
            <a:avLst/>
          </a:prstGeom>
          <a:ln w="5715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7E36F65A-AA6A-2742-B31A-5123DCD351C6}" type="slidenum">
              <a:rPr lang="en-US" smtClean="0"/>
              <a:t>61</a:t>
            </a:fld>
            <a:endParaRPr lang="en-US"/>
          </a:p>
        </p:txBody>
      </p:sp>
    </p:spTree>
    <p:extLst>
      <p:ext uri="{BB962C8B-B14F-4D97-AF65-F5344CB8AC3E}">
        <p14:creationId xmlns:p14="http://schemas.microsoft.com/office/powerpoint/2010/main" val="217577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A69A36B-F981-F341-AC41-3CCF911FCF98}" type="slidenum">
              <a:rPr lang="en-US" sz="1400">
                <a:latin typeface="Calibri"/>
              </a:rPr>
              <a:pPr eaLnBrk="1" fontAlgn="base" hangingPunct="1">
                <a:spcBef>
                  <a:spcPct val="0"/>
                </a:spcBef>
                <a:spcAft>
                  <a:spcPct val="0"/>
                </a:spcAft>
              </a:pPr>
              <a:t>62</a:t>
            </a:fld>
            <a:endParaRPr lang="en-US" sz="1400" dirty="0">
              <a:latin typeface="Calibri"/>
            </a:endParaRPr>
          </a:p>
        </p:txBody>
      </p:sp>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0" y="1143000"/>
            <a:ext cx="69977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6"/>
          <p:cNvSpPr>
            <a:spLocks noGrp="1" noChangeArrowheads="1"/>
          </p:cNvSpPr>
          <p:nvPr>
            <p:ph type="title"/>
          </p:nvPr>
        </p:nvSpPr>
        <p:spPr/>
        <p:txBody>
          <a:bodyPr/>
          <a:lstStyle/>
          <a:p>
            <a:pPr eaLnBrk="1" hangingPunct="1">
              <a:lnSpc>
                <a:spcPct val="85000"/>
              </a:lnSpc>
            </a:pPr>
            <a:r>
              <a:rPr lang="en-US" sz="2800" dirty="0">
                <a:latin typeface="Calibri"/>
              </a:rPr>
              <a:t>Thermal Image of Typical Data Centre Rack</a:t>
            </a:r>
          </a:p>
        </p:txBody>
      </p:sp>
      <p:grpSp>
        <p:nvGrpSpPr>
          <p:cNvPr id="14340" name="Group 11"/>
          <p:cNvGrpSpPr>
            <a:grpSpLocks/>
          </p:cNvGrpSpPr>
          <p:nvPr/>
        </p:nvGrpSpPr>
        <p:grpSpPr bwMode="auto">
          <a:xfrm>
            <a:off x="228600" y="2514600"/>
            <a:ext cx="5270500" cy="2514600"/>
            <a:chOff x="144" y="1584"/>
            <a:chExt cx="3320" cy="1584"/>
          </a:xfrm>
        </p:grpSpPr>
        <p:sp>
          <p:nvSpPr>
            <p:cNvPr id="14342" name="Rectangle 5"/>
            <p:cNvSpPr>
              <a:spLocks noChangeArrowheads="1"/>
            </p:cNvSpPr>
            <p:nvPr/>
          </p:nvSpPr>
          <p:spPr bwMode="auto">
            <a:xfrm>
              <a:off x="2840" y="2688"/>
              <a:ext cx="624" cy="48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43" name="Text Box 7"/>
            <p:cNvSpPr txBox="1">
              <a:spLocks noChangeArrowheads="1"/>
            </p:cNvSpPr>
            <p:nvPr/>
          </p:nvSpPr>
          <p:spPr bwMode="auto">
            <a:xfrm>
              <a:off x="144" y="1584"/>
              <a:ext cx="65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latin typeface="Calibri"/>
                </a:rPr>
                <a:t>Rack</a:t>
              </a:r>
            </a:p>
            <a:p>
              <a:pPr eaLnBrk="1" hangingPunct="1"/>
              <a:r>
                <a:rPr lang="en-US" b="1" dirty="0">
                  <a:latin typeface="Calibri"/>
                </a:rPr>
                <a:t>Switch</a:t>
              </a:r>
            </a:p>
          </p:txBody>
        </p:sp>
        <p:sp>
          <p:nvSpPr>
            <p:cNvPr id="14344" name="Line 8"/>
            <p:cNvSpPr>
              <a:spLocks noChangeShapeType="1"/>
            </p:cNvSpPr>
            <p:nvPr/>
          </p:nvSpPr>
          <p:spPr bwMode="auto">
            <a:xfrm>
              <a:off x="768" y="1824"/>
              <a:ext cx="2112" cy="10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4341" name="Text Box 10"/>
          <p:cNvSpPr txBox="1">
            <a:spLocks noChangeArrowheads="1"/>
          </p:cNvSpPr>
          <p:nvPr/>
        </p:nvSpPr>
        <p:spPr bwMode="auto">
          <a:xfrm>
            <a:off x="1905000" y="6324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dirty="0">
                <a:latin typeface="Calibri"/>
              </a:rPr>
              <a:t>M. K. Patterson, A. Pratt, P. Kumar, </a:t>
            </a:r>
            <a:br>
              <a:rPr lang="en-US" sz="1200" b="1" dirty="0">
                <a:latin typeface="Calibri"/>
              </a:rPr>
            </a:br>
            <a:r>
              <a:rPr lang="ja-JP" altLang="en-US" sz="1200" b="1" dirty="0">
                <a:latin typeface="Calibri"/>
              </a:rPr>
              <a:t>“</a:t>
            </a:r>
            <a:r>
              <a:rPr lang="en-US" altLang="ja-JP" sz="1200" b="1" dirty="0">
                <a:latin typeface="Calibri"/>
              </a:rPr>
              <a:t>From UPS to Silicon: an end-to-end evaluation of datacenter efficiency</a:t>
            </a:r>
            <a:r>
              <a:rPr lang="ja-JP" altLang="en-US" sz="1200" b="1" dirty="0">
                <a:latin typeface="Calibri"/>
              </a:rPr>
              <a:t>”</a:t>
            </a:r>
            <a:r>
              <a:rPr lang="en-US" altLang="ja-JP" sz="1200" b="1" dirty="0">
                <a:latin typeface="Calibri"/>
              </a:rPr>
              <a:t>, Intel Corporation</a:t>
            </a:r>
            <a:endParaRPr lang="en-US" sz="1200" b="1" dirty="0">
              <a:latin typeface="Calibri"/>
            </a:endParaRPr>
          </a:p>
        </p:txBody>
      </p:sp>
    </p:spTree>
    <p:extLst>
      <p:ext uri="{BB962C8B-B14F-4D97-AF65-F5344CB8AC3E}">
        <p14:creationId xmlns:p14="http://schemas.microsoft.com/office/powerpoint/2010/main" val="42338380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DC futures</a:t>
            </a:r>
            <a:br>
              <a:rPr lang="en-US" dirty="0" smtClean="0"/>
            </a:br>
            <a:endParaRPr lang="en-US" dirty="0"/>
          </a:p>
        </p:txBody>
      </p:sp>
      <p:sp>
        <p:nvSpPr>
          <p:cNvPr id="3" name="TextBox 2"/>
          <p:cNvSpPr txBox="1"/>
          <p:nvPr/>
        </p:nvSpPr>
        <p:spPr>
          <a:xfrm>
            <a:off x="1375734" y="1561117"/>
            <a:ext cx="6534735" cy="2862323"/>
          </a:xfrm>
          <a:prstGeom prst="rect">
            <a:avLst/>
          </a:prstGeom>
          <a:noFill/>
        </p:spPr>
        <p:txBody>
          <a:bodyPr wrap="square" rtlCol="0">
            <a:spAutoFit/>
          </a:bodyPr>
          <a:lstStyle/>
          <a:p>
            <a:r>
              <a:rPr lang="en-US" dirty="0"/>
              <a:t>Warehouse-Scale Computing: Entering the Teenage </a:t>
            </a:r>
            <a:r>
              <a:rPr lang="en-US" dirty="0" smtClean="0"/>
              <a:t>Decade</a:t>
            </a:r>
          </a:p>
          <a:p>
            <a:endParaRPr lang="en-US" dirty="0"/>
          </a:p>
          <a:p>
            <a:r>
              <a:rPr lang="en-US" dirty="0" err="1" smtClean="0"/>
              <a:t>Luiz</a:t>
            </a:r>
            <a:r>
              <a:rPr lang="en-US" dirty="0" smtClean="0"/>
              <a:t>  </a:t>
            </a:r>
            <a:r>
              <a:rPr lang="en-US" dirty="0" err="1" smtClean="0"/>
              <a:t>Barroso</a:t>
            </a:r>
            <a:r>
              <a:rPr lang="en-US" dirty="0" smtClean="0"/>
              <a:t> (Google)</a:t>
            </a:r>
          </a:p>
          <a:p>
            <a:endParaRPr lang="en-US" dirty="0"/>
          </a:p>
          <a:p>
            <a:r>
              <a:rPr lang="en-US" dirty="0" smtClean="0"/>
              <a:t>ISCA Keynote 2011</a:t>
            </a:r>
          </a:p>
          <a:p>
            <a:endParaRPr lang="en-US" dirty="0"/>
          </a:p>
          <a:p>
            <a:r>
              <a:rPr lang="en-US" dirty="0">
                <a:hlinkClick r:id="rId2"/>
              </a:rPr>
              <a:t>http://dl.acm.org/citation.cfm?id=</a:t>
            </a:r>
            <a:r>
              <a:rPr lang="en-US" dirty="0" smtClean="0">
                <a:hlinkClick r:id="rId2"/>
              </a:rPr>
              <a:t>2019527</a:t>
            </a:r>
            <a:endParaRPr lang="en-US" dirty="0" smtClean="0"/>
          </a:p>
          <a:p>
            <a:endParaRPr lang="en-US" dirty="0"/>
          </a:p>
          <a:p>
            <a:endParaRPr lang="en-US" dirty="0" smtClean="0"/>
          </a:p>
          <a:p>
            <a:r>
              <a:rPr lang="en-US" dirty="0" smtClean="0"/>
              <a:t>It</a:t>
            </a:r>
            <a:r>
              <a:rPr lang="fr-FR" dirty="0" smtClean="0"/>
              <a:t>’</a:t>
            </a:r>
            <a:r>
              <a:rPr lang="en-US" dirty="0" smtClean="0"/>
              <a:t>s a video. Watch it.</a:t>
            </a:r>
            <a:endParaRPr lang="en-US" dirty="0"/>
          </a:p>
        </p:txBody>
      </p:sp>
      <p:sp>
        <p:nvSpPr>
          <p:cNvPr id="4" name="Slide Number Placeholder 3"/>
          <p:cNvSpPr>
            <a:spLocks noGrp="1"/>
          </p:cNvSpPr>
          <p:nvPr>
            <p:ph type="sldNum" sz="quarter" idx="12"/>
          </p:nvPr>
        </p:nvSpPr>
        <p:spPr/>
        <p:txBody>
          <a:bodyPr/>
          <a:lstStyle/>
          <a:p>
            <a:fld id="{7E36F65A-AA6A-2742-B31A-5123DCD351C6}" type="slidenum">
              <a:rPr lang="en-US" smtClean="0"/>
              <a:t>63</a:t>
            </a:fld>
            <a:endParaRPr lang="en-US"/>
          </a:p>
        </p:txBody>
      </p:sp>
    </p:spTree>
    <p:extLst>
      <p:ext uri="{BB962C8B-B14F-4D97-AF65-F5344CB8AC3E}">
        <p14:creationId xmlns:p14="http://schemas.microsoft.com/office/powerpoint/2010/main" val="291437570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3-09 at 23.43.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674" y="833477"/>
            <a:ext cx="7010400" cy="5270500"/>
          </a:xfrm>
          <a:prstGeom prst="rect">
            <a:avLst/>
          </a:prstGeom>
        </p:spPr>
      </p:pic>
      <p:sp>
        <p:nvSpPr>
          <p:cNvPr id="3" name="TextBox 2"/>
          <p:cNvSpPr txBox="1"/>
          <p:nvPr/>
        </p:nvSpPr>
        <p:spPr>
          <a:xfrm>
            <a:off x="238108" y="6270927"/>
            <a:ext cx="8452826" cy="369328"/>
          </a:xfrm>
          <a:prstGeom prst="rect">
            <a:avLst/>
          </a:prstGeom>
          <a:noFill/>
        </p:spPr>
        <p:txBody>
          <a:bodyPr wrap="square" lIns="91435" tIns="45718" rIns="91435" bIns="45718" rtlCol="0">
            <a:spAutoFit/>
          </a:bodyPr>
          <a:lstStyle/>
          <a:p>
            <a:r>
              <a:rPr lang="en-US" dirty="0" smtClean="0"/>
              <a:t>L. </a:t>
            </a:r>
            <a:r>
              <a:rPr lang="en-US" dirty="0" err="1" smtClean="0"/>
              <a:t>Barroso’s</a:t>
            </a:r>
            <a:r>
              <a:rPr lang="en-US" dirty="0" smtClean="0"/>
              <a:t> excellent ISCA2011 keynote – go </a:t>
            </a:r>
            <a:r>
              <a:rPr lang="en-US" dirty="0"/>
              <a:t>watch it! </a:t>
            </a:r>
            <a:r>
              <a:rPr lang="en-US" sz="1400" dirty="0"/>
              <a:t>http://</a:t>
            </a:r>
            <a:r>
              <a:rPr lang="en-US" sz="1400" dirty="0" err="1"/>
              <a:t>dl.acm.org</a:t>
            </a:r>
            <a:r>
              <a:rPr lang="en-US" sz="1400" dirty="0"/>
              <a:t>/</a:t>
            </a:r>
            <a:r>
              <a:rPr lang="en-US" sz="1400" dirty="0" err="1"/>
              <a:t>citation.cfm?id</a:t>
            </a:r>
            <a:r>
              <a:rPr lang="en-US" sz="1400" dirty="0"/>
              <a:t>=2019527</a:t>
            </a:r>
          </a:p>
        </p:txBody>
      </p:sp>
      <p:sp>
        <p:nvSpPr>
          <p:cNvPr id="4" name="Rectangle 3"/>
          <p:cNvSpPr/>
          <p:nvPr/>
        </p:nvSpPr>
        <p:spPr>
          <a:xfrm>
            <a:off x="6296629" y="1587578"/>
            <a:ext cx="1111169" cy="40747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5" name="Rectangle 4"/>
          <p:cNvSpPr/>
          <p:nvPr/>
        </p:nvSpPr>
        <p:spPr>
          <a:xfrm>
            <a:off x="5523054" y="1587578"/>
            <a:ext cx="1111169" cy="40747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6" name="Rectangle 5"/>
          <p:cNvSpPr/>
          <p:nvPr/>
        </p:nvSpPr>
        <p:spPr>
          <a:xfrm>
            <a:off x="4411885" y="1587578"/>
            <a:ext cx="1111169" cy="40747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7" name="Rectangle 6"/>
          <p:cNvSpPr/>
          <p:nvPr/>
        </p:nvSpPr>
        <p:spPr>
          <a:xfrm>
            <a:off x="3538823" y="1587578"/>
            <a:ext cx="1111169" cy="40747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8" name="Rectangle 7"/>
          <p:cNvSpPr/>
          <p:nvPr/>
        </p:nvSpPr>
        <p:spPr>
          <a:xfrm>
            <a:off x="2665761" y="1587578"/>
            <a:ext cx="1111169" cy="40747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9" name="TextBox 8"/>
          <p:cNvSpPr txBox="1"/>
          <p:nvPr/>
        </p:nvSpPr>
        <p:spPr>
          <a:xfrm>
            <a:off x="3108630" y="1336210"/>
            <a:ext cx="3293825" cy="369328"/>
          </a:xfrm>
          <a:prstGeom prst="rect">
            <a:avLst/>
          </a:prstGeom>
          <a:solidFill>
            <a:schemeClr val="bg1"/>
          </a:solidFill>
        </p:spPr>
        <p:txBody>
          <a:bodyPr wrap="square" lIns="91435" tIns="45718" rIns="91435" bIns="45718" rtlCol="0">
            <a:spAutoFit/>
          </a:bodyPr>
          <a:lstStyle/>
          <a:p>
            <a:r>
              <a:rPr lang="en-US" dirty="0" smtClean="0"/>
              <a:t>1-byte message, round-trip time</a:t>
            </a:r>
            <a:endParaRPr lang="en-US" dirty="0"/>
          </a:p>
        </p:txBody>
      </p:sp>
      <p:sp>
        <p:nvSpPr>
          <p:cNvPr id="10" name="Title 1"/>
          <p:cNvSpPr txBox="1">
            <a:spLocks/>
          </p:cNvSpPr>
          <p:nvPr/>
        </p:nvSpPr>
        <p:spPr>
          <a:xfrm>
            <a:off x="457200" y="12910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Sample</a:t>
            </a:r>
            <a:endParaRPr lang="en-US" dirty="0"/>
          </a:p>
        </p:txBody>
      </p:sp>
      <p:sp>
        <p:nvSpPr>
          <p:cNvPr id="11" name="TextBox 10"/>
          <p:cNvSpPr txBox="1"/>
          <p:nvPr/>
        </p:nvSpPr>
        <p:spPr>
          <a:xfrm>
            <a:off x="2883750" y="2196148"/>
            <a:ext cx="4246255" cy="2308324"/>
          </a:xfrm>
          <a:prstGeom prst="rect">
            <a:avLst/>
          </a:prstGeom>
          <a:noFill/>
        </p:spPr>
        <p:txBody>
          <a:bodyPr wrap="square" rtlCol="0">
            <a:spAutoFit/>
          </a:bodyPr>
          <a:lstStyle/>
          <a:p>
            <a:r>
              <a:rPr lang="en-US" dirty="0" smtClean="0"/>
              <a:t>Are the systems we used for the WAN</a:t>
            </a:r>
          </a:p>
          <a:p>
            <a:r>
              <a:rPr lang="en-US" dirty="0"/>
              <a:t>	</a:t>
            </a:r>
            <a:r>
              <a:rPr lang="en-US" dirty="0" smtClean="0"/>
              <a:t>appropriate for the datacenter?</a:t>
            </a:r>
          </a:p>
          <a:p>
            <a:endParaRPr lang="en-US" dirty="0"/>
          </a:p>
          <a:p>
            <a:r>
              <a:rPr lang="en-US" dirty="0" smtClean="0"/>
              <a:t>Software stacks for milliseconds are not good enough for microseconds</a:t>
            </a:r>
          </a:p>
          <a:p>
            <a:r>
              <a:rPr lang="en-US" dirty="0"/>
              <a:t>	</a:t>
            </a:r>
            <a:r>
              <a:rPr lang="en-US" dirty="0" smtClean="0"/>
              <a:t>- Just ask the High Frequency Traders…</a:t>
            </a:r>
          </a:p>
          <a:p>
            <a:endParaRPr lang="en-US" dirty="0"/>
          </a:p>
          <a:p>
            <a:r>
              <a:rPr lang="en-US" dirty="0" smtClean="0"/>
              <a:t>Probably not.</a:t>
            </a:r>
            <a:endParaRPr lang="en-US" dirty="0"/>
          </a:p>
        </p:txBody>
      </p:sp>
      <p:sp>
        <p:nvSpPr>
          <p:cNvPr id="12" name="Slide Number Placeholder 11"/>
          <p:cNvSpPr>
            <a:spLocks noGrp="1"/>
          </p:cNvSpPr>
          <p:nvPr>
            <p:ph type="sldNum" sz="quarter" idx="12"/>
          </p:nvPr>
        </p:nvSpPr>
        <p:spPr/>
        <p:txBody>
          <a:bodyPr/>
          <a:lstStyle/>
          <a:p>
            <a:fld id="{7E36F65A-AA6A-2742-B31A-5123DCD351C6}" type="slidenum">
              <a:rPr lang="en-US" smtClean="0"/>
              <a:t>64</a:t>
            </a:fld>
            <a:endParaRPr lang="en-US"/>
          </a:p>
        </p:txBody>
      </p:sp>
    </p:spTree>
    <p:extLst>
      <p:ext uri="{BB962C8B-B14F-4D97-AF65-F5344CB8AC3E}">
        <p14:creationId xmlns:p14="http://schemas.microsoft.com/office/powerpoint/2010/main" val="245478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984930" y="1208580"/>
            <a:ext cx="6385111" cy="4891696"/>
            <a:chOff x="6228184" y="4739046"/>
            <a:chExt cx="2658571" cy="1989667"/>
          </a:xfrm>
        </p:grpSpPr>
        <p:pic>
          <p:nvPicPr>
            <p:cNvPr id="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2997" y="4739046"/>
              <a:ext cx="1727435" cy="49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5314353"/>
              <a:ext cx="2658571" cy="141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984930" y="307900"/>
            <a:ext cx="7747268" cy="646331"/>
          </a:xfrm>
          <a:prstGeom prst="rect">
            <a:avLst/>
          </a:prstGeom>
          <a:noFill/>
        </p:spPr>
        <p:txBody>
          <a:bodyPr wrap="square" rtlCol="0">
            <a:spAutoFit/>
          </a:bodyPr>
          <a:lstStyle/>
          <a:p>
            <a:r>
              <a:rPr lang="en-US" dirty="0" smtClean="0"/>
              <a:t>Fancy doing </a:t>
            </a:r>
            <a:r>
              <a:rPr lang="en-US" dirty="0" err="1" smtClean="0"/>
              <a:t>somet</a:t>
            </a:r>
            <a:r>
              <a:rPr lang="en-US" dirty="0" smtClean="0"/>
              <a:t> exciting </a:t>
            </a:r>
            <a:r>
              <a:rPr lang="en-US" smtClean="0"/>
              <a:t>computer science? </a:t>
            </a:r>
            <a:r>
              <a:rPr lang="en-US" dirty="0" smtClean="0"/>
              <a:t>at 10Gbps? 40Gbps? 240Gbps?</a:t>
            </a:r>
          </a:p>
          <a:p>
            <a:r>
              <a:rPr lang="en-US" dirty="0"/>
              <a:t>	</a:t>
            </a:r>
            <a:r>
              <a:rPr lang="en-US" dirty="0" smtClean="0"/>
              <a:t>											Talk to me.</a:t>
            </a:r>
            <a:endParaRPr lang="en-US" dirty="0"/>
          </a:p>
        </p:txBody>
      </p:sp>
      <p:sp>
        <p:nvSpPr>
          <p:cNvPr id="2" name="Slide Number Placeholder 1"/>
          <p:cNvSpPr>
            <a:spLocks noGrp="1"/>
          </p:cNvSpPr>
          <p:nvPr>
            <p:ph type="sldNum" sz="quarter" idx="12"/>
          </p:nvPr>
        </p:nvSpPr>
        <p:spPr/>
        <p:txBody>
          <a:bodyPr/>
          <a:lstStyle/>
          <a:p>
            <a:fld id="{7E36F65A-AA6A-2742-B31A-5123DCD351C6}" type="slidenum">
              <a:rPr lang="en-US" smtClean="0"/>
              <a:t>65</a:t>
            </a:fld>
            <a:endParaRPr lang="en-US"/>
          </a:p>
        </p:txBody>
      </p:sp>
    </p:spTree>
    <p:extLst>
      <p:ext uri="{BB962C8B-B14F-4D97-AF65-F5344CB8AC3E}">
        <p14:creationId xmlns:p14="http://schemas.microsoft.com/office/powerpoint/2010/main" val="2389081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Server Internals</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7</a:t>
            </a:fld>
            <a:endParaRPr lang="en-US"/>
          </a:p>
        </p:txBody>
      </p:sp>
      <p:pic>
        <p:nvPicPr>
          <p:cNvPr id="110594" name="Picture 2"/>
          <p:cNvPicPr>
            <a:picLocks noChangeAspect="1" noChangeArrowheads="1"/>
          </p:cNvPicPr>
          <p:nvPr/>
        </p:nvPicPr>
        <p:blipFill>
          <a:blip r:embed="rId3"/>
          <a:srcRect/>
          <a:stretch>
            <a:fillRect/>
          </a:stretch>
        </p:blipFill>
        <p:spPr bwMode="auto">
          <a:xfrm>
            <a:off x="254000" y="1314450"/>
            <a:ext cx="8561648" cy="4743450"/>
          </a:xfrm>
          <a:prstGeom prst="rect">
            <a:avLst/>
          </a:prstGeom>
          <a:noFill/>
          <a:ln w="9525">
            <a:noFill/>
            <a:miter lim="800000"/>
            <a:headEnd/>
            <a:tailEnd/>
          </a:ln>
          <a:effectLst/>
        </p:spPr>
      </p:pic>
      <p:sp>
        <p:nvSpPr>
          <p:cNvPr id="8" name="TextBox 7"/>
          <p:cNvSpPr txBox="1"/>
          <p:nvPr/>
        </p:nvSpPr>
        <p:spPr>
          <a:xfrm>
            <a:off x="571500" y="1778000"/>
            <a:ext cx="1505540" cy="369332"/>
          </a:xfrm>
          <a:prstGeom prst="rect">
            <a:avLst/>
          </a:prstGeom>
          <a:noFill/>
        </p:spPr>
        <p:txBody>
          <a:bodyPr wrap="none" rtlCol="0">
            <a:spAutoFit/>
          </a:bodyPr>
          <a:lstStyle/>
          <a:p>
            <a:r>
              <a:rPr lang="en-US" dirty="0" smtClean="0"/>
              <a:t>Google Server</a:t>
            </a:r>
            <a:endParaRPr lang="en-US" dirty="0"/>
          </a:p>
        </p:txBody>
      </p:sp>
      <p:pic>
        <p:nvPicPr>
          <p:cNvPr id="110595" name="Picture 3"/>
          <p:cNvPicPr>
            <a:picLocks noChangeAspect="1" noChangeArrowheads="1"/>
          </p:cNvPicPr>
          <p:nvPr/>
        </p:nvPicPr>
        <p:blipFill>
          <a:blip r:embed="rId4"/>
          <a:srcRect/>
          <a:stretch>
            <a:fillRect/>
          </a:stretch>
        </p:blipFill>
        <p:spPr bwMode="auto">
          <a:xfrm>
            <a:off x="249238" y="1477963"/>
            <a:ext cx="8653462" cy="4929780"/>
          </a:xfrm>
          <a:prstGeom prst="rect">
            <a:avLst/>
          </a:prstGeom>
          <a:noFill/>
          <a:ln w="9525">
            <a:noFill/>
            <a:miter lim="800000"/>
            <a:headEnd/>
            <a:tailEnd/>
          </a:ln>
          <a:effectLst/>
        </p:spPr>
      </p:pic>
    </p:spTree>
    <p:extLst>
      <p:ext uri="{BB962C8B-B14F-4D97-AF65-F5344CB8AC3E}">
        <p14:creationId xmlns:p14="http://schemas.microsoft.com/office/powerpoint/2010/main" val="712977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s_chicago_datacenter_container.jpg"/>
          <p:cNvPicPr>
            <a:picLocks noChangeAspect="1"/>
          </p:cNvPicPr>
          <p:nvPr/>
        </p:nvPicPr>
        <p:blipFill>
          <a:blip r:embed="rId2"/>
          <a:stretch>
            <a:fillRect/>
          </a:stretch>
        </p:blipFill>
        <p:spPr>
          <a:xfrm>
            <a:off x="5574146" y="196395"/>
            <a:ext cx="2164628" cy="3162928"/>
          </a:xfrm>
          <a:prstGeom prst="rect">
            <a:avLst/>
          </a:prstGeom>
        </p:spPr>
      </p:pic>
      <p:pic>
        <p:nvPicPr>
          <p:cNvPr id="12" name="Picture 11"/>
          <p:cNvPicPr>
            <a:picLocks noChangeAspect="1"/>
          </p:cNvPicPr>
          <p:nvPr/>
        </p:nvPicPr>
        <p:blipFill>
          <a:blip r:embed="rId3"/>
          <a:stretch>
            <a:fillRect/>
          </a:stretch>
        </p:blipFill>
        <p:spPr>
          <a:xfrm>
            <a:off x="1215305" y="0"/>
            <a:ext cx="4269128" cy="2342476"/>
          </a:xfrm>
          <a:prstGeom prst="rect">
            <a:avLst/>
          </a:prstGeom>
        </p:spPr>
      </p:pic>
      <p:pic>
        <p:nvPicPr>
          <p:cNvPr id="4" name="Picture 3" descr="blackbox_550x367.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44" y="2561188"/>
            <a:ext cx="5178289" cy="3455331"/>
          </a:xfrm>
          <a:prstGeom prst="rect">
            <a:avLst/>
          </a:prstGeom>
        </p:spPr>
      </p:pic>
      <p:pic>
        <p:nvPicPr>
          <p:cNvPr id="7" name="Picture 6" descr="intel_shipping_container.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577" y="196395"/>
            <a:ext cx="4283920" cy="3236549"/>
          </a:xfrm>
          <a:prstGeom prst="rect">
            <a:avLst/>
          </a:prstGeom>
        </p:spPr>
      </p:pic>
      <p:pic>
        <p:nvPicPr>
          <p:cNvPr id="10" name="Picture 9" descr="ms_chicago_datacenter_interior.jpg"/>
          <p:cNvPicPr>
            <a:picLocks noChangeAspect="1"/>
          </p:cNvPicPr>
          <p:nvPr/>
        </p:nvPicPr>
        <p:blipFill>
          <a:blip r:embed="rId6"/>
          <a:stretch>
            <a:fillRect/>
          </a:stretch>
        </p:blipFill>
        <p:spPr>
          <a:xfrm>
            <a:off x="2635933" y="2561188"/>
            <a:ext cx="1901678" cy="1821967"/>
          </a:xfrm>
          <a:prstGeom prst="rect">
            <a:avLst/>
          </a:prstGeom>
        </p:spPr>
      </p:pic>
      <p:cxnSp>
        <p:nvCxnSpPr>
          <p:cNvPr id="3" name="Straight Arrow Connector 2"/>
          <p:cNvCxnSpPr/>
          <p:nvPr/>
        </p:nvCxnSpPr>
        <p:spPr>
          <a:xfrm>
            <a:off x="3586772" y="1235173"/>
            <a:ext cx="362864" cy="2197771"/>
          </a:xfrm>
          <a:prstGeom prst="straightConnector1">
            <a:avLst/>
          </a:prstGeom>
          <a:ln w="50800">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7"/>
          <a:stretch>
            <a:fillRect/>
          </a:stretch>
        </p:blipFill>
        <p:spPr>
          <a:xfrm>
            <a:off x="4263652" y="3596700"/>
            <a:ext cx="4065189" cy="2845632"/>
          </a:xfrm>
          <a:prstGeom prst="rect">
            <a:avLst/>
          </a:prstGeom>
        </p:spPr>
      </p:pic>
      <p:sp>
        <p:nvSpPr>
          <p:cNvPr id="2" name="Slide Number Placeholder 1"/>
          <p:cNvSpPr>
            <a:spLocks noGrp="1"/>
          </p:cNvSpPr>
          <p:nvPr>
            <p:ph type="sldNum" sz="quarter" idx="12"/>
          </p:nvPr>
        </p:nvSpPr>
        <p:spPr/>
        <p:txBody>
          <a:bodyPr/>
          <a:lstStyle/>
          <a:p>
            <a:fld id="{7E36F65A-AA6A-2742-B31A-5123DCD351C6}" type="slidenum">
              <a:rPr lang="en-US" smtClean="0"/>
              <a:t>8</a:t>
            </a:fld>
            <a:endParaRPr lang="en-US"/>
          </a:p>
        </p:txBody>
      </p:sp>
    </p:spTree>
    <p:extLst>
      <p:ext uri="{BB962C8B-B14F-4D97-AF65-F5344CB8AC3E}">
        <p14:creationId xmlns:p14="http://schemas.microsoft.com/office/powerpoint/2010/main" val="2248112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lnSpc>
                <a:spcPct val="80000"/>
              </a:lnSpc>
            </a:pPr>
            <a:r>
              <a:rPr lang="en-US" sz="2400" dirty="0">
                <a:latin typeface="Calibri"/>
              </a:rPr>
              <a:t>Microsoft</a:t>
            </a:r>
            <a:r>
              <a:rPr lang="ja-JP" altLang="en-US" sz="2400" dirty="0">
                <a:latin typeface="Calibri"/>
              </a:rPr>
              <a:t>’</a:t>
            </a:r>
            <a:r>
              <a:rPr lang="en-US" altLang="ja-JP" sz="2400" dirty="0">
                <a:latin typeface="Calibri"/>
              </a:rPr>
              <a:t>s Chicago</a:t>
            </a:r>
            <a:br>
              <a:rPr lang="en-US" altLang="ja-JP" sz="2400" dirty="0">
                <a:latin typeface="Calibri"/>
              </a:rPr>
            </a:br>
            <a:r>
              <a:rPr lang="en-US" altLang="ja-JP" sz="2400" dirty="0">
                <a:latin typeface="Calibri"/>
              </a:rPr>
              <a:t>Modular Datacenter</a:t>
            </a:r>
            <a:endParaRPr lang="en-US" sz="2400" dirty="0">
              <a:latin typeface="Calibri"/>
            </a:endParaRPr>
          </a:p>
        </p:txBody>
      </p:sp>
      <p:sp>
        <p:nvSpPr>
          <p:cNvPr id="1945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BDD4964-1A18-BF40-91A6-04EC1D99460A}" type="slidenum">
              <a:rPr lang="en-US" sz="1400">
                <a:latin typeface="Calibri"/>
              </a:rPr>
              <a:pPr eaLnBrk="1" fontAlgn="base" hangingPunct="1">
                <a:spcBef>
                  <a:spcPct val="0"/>
                </a:spcBef>
                <a:spcAft>
                  <a:spcPct val="0"/>
                </a:spcAft>
              </a:pPr>
              <a:t>9</a:t>
            </a:fld>
            <a:endParaRPr lang="en-US" sz="1400" dirty="0">
              <a:latin typeface="Calibri"/>
            </a:endParaRPr>
          </a:p>
        </p:txBody>
      </p:sp>
      <p:pic>
        <p:nvPicPr>
          <p:cNvPr id="194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235075"/>
            <a:ext cx="907415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6"/>
          <p:cNvSpPr>
            <a:spLocks noChangeArrowheads="1"/>
          </p:cNvSpPr>
          <p:nvPr/>
        </p:nvSpPr>
        <p:spPr bwMode="auto">
          <a:xfrm>
            <a:off x="-374650" y="1176338"/>
            <a:ext cx="668338" cy="558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a:endParaRPr>
          </a:p>
        </p:txBody>
      </p:sp>
      <p:sp>
        <p:nvSpPr>
          <p:cNvPr id="19461" name="Rectangle 7"/>
          <p:cNvSpPr>
            <a:spLocks noChangeArrowheads="1"/>
          </p:cNvSpPr>
          <p:nvPr/>
        </p:nvSpPr>
        <p:spPr bwMode="auto">
          <a:xfrm>
            <a:off x="-222250" y="1189038"/>
            <a:ext cx="1250950" cy="141763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Calibri"/>
            </a:endParaRPr>
          </a:p>
        </p:txBody>
      </p:sp>
      <p:pic>
        <p:nvPicPr>
          <p:cNvPr id="7" name="Picture 6" descr="intel_shipping_containe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1"/>
            <a:ext cx="2692940" cy="2034546"/>
          </a:xfrm>
          <a:prstGeom prst="rect">
            <a:avLst/>
          </a:prstGeom>
        </p:spPr>
      </p:pic>
      <p:cxnSp>
        <p:nvCxnSpPr>
          <p:cNvPr id="3" name="Straight Arrow Connector 2"/>
          <p:cNvCxnSpPr/>
          <p:nvPr/>
        </p:nvCxnSpPr>
        <p:spPr>
          <a:xfrm>
            <a:off x="2079490" y="1417638"/>
            <a:ext cx="1542173" cy="2385577"/>
          </a:xfrm>
          <a:prstGeom prst="straightConnector1">
            <a:avLst/>
          </a:prstGeom>
          <a:ln w="635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79490" y="1417638"/>
            <a:ext cx="5142901" cy="3320680"/>
          </a:xfrm>
          <a:prstGeom prst="straightConnector1">
            <a:avLst/>
          </a:prstGeom>
          <a:ln w="63500">
            <a:solidFill>
              <a:schemeClr val="accent6"/>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a:stretch>
            <a:fillRect/>
          </a:stretch>
        </p:blipFill>
        <p:spPr>
          <a:xfrm>
            <a:off x="0" y="4267759"/>
            <a:ext cx="2587940" cy="1588348"/>
          </a:xfrm>
          <a:prstGeom prst="rect">
            <a:avLst/>
          </a:prstGeom>
        </p:spPr>
      </p:pic>
      <p:sp>
        <p:nvSpPr>
          <p:cNvPr id="13" name="Oval 12"/>
          <p:cNvSpPr/>
          <p:nvPr/>
        </p:nvSpPr>
        <p:spPr>
          <a:xfrm>
            <a:off x="2686590" y="5952556"/>
            <a:ext cx="1011832" cy="768919"/>
          </a:xfrm>
          <a:prstGeom prst="ellipse">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587940" y="4267759"/>
            <a:ext cx="1033723" cy="1834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3" idx="3"/>
          </p:cNvCxnSpPr>
          <p:nvPr/>
        </p:nvCxnSpPr>
        <p:spPr>
          <a:xfrm>
            <a:off x="0" y="5856107"/>
            <a:ext cx="2834769" cy="75276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18481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2|0.2|0.2|0|0.1|0.1"/>
</p:tagLst>
</file>

<file path=ppt/tags/tag10.xml><?xml version="1.0" encoding="utf-8"?>
<p:tagLst xmlns:a="http://schemas.openxmlformats.org/drawingml/2006/main" xmlns:r="http://schemas.openxmlformats.org/officeDocument/2006/relationships" xmlns:p="http://schemas.openxmlformats.org/presentationml/2006/main">
  <p:tag name="TIMING" val="|16.6|12.1|19.2|0.8|17.7"/>
</p:tagLst>
</file>

<file path=ppt/tags/tag11.xml><?xml version="1.0" encoding="utf-8"?>
<p:tagLst xmlns:a="http://schemas.openxmlformats.org/drawingml/2006/main" xmlns:r="http://schemas.openxmlformats.org/officeDocument/2006/relationships" xmlns:p="http://schemas.openxmlformats.org/presentationml/2006/main">
  <p:tag name="TIMING" val="|0.5|0.6|0.5|0.5|0.3|0.4"/>
</p:tagLst>
</file>

<file path=ppt/tags/tag12.xml><?xml version="1.0" encoding="utf-8"?>
<p:tagLst xmlns:a="http://schemas.openxmlformats.org/drawingml/2006/main" xmlns:r="http://schemas.openxmlformats.org/officeDocument/2006/relationships" xmlns:p="http://schemas.openxmlformats.org/presentationml/2006/main">
  <p:tag name="TIMING" val="|32|5.1"/>
</p:tagLst>
</file>

<file path=ppt/tags/tag2.xml><?xml version="1.0" encoding="utf-8"?>
<p:tagLst xmlns:a="http://schemas.openxmlformats.org/drawingml/2006/main" xmlns:r="http://schemas.openxmlformats.org/officeDocument/2006/relationships" xmlns:p="http://schemas.openxmlformats.org/presentationml/2006/main">
  <p:tag name="TIMING" val="|0|0|0.1"/>
</p:tagLst>
</file>

<file path=ppt/tags/tag3.xml><?xml version="1.0" encoding="utf-8"?>
<p:tagLst xmlns:a="http://schemas.openxmlformats.org/drawingml/2006/main" xmlns:r="http://schemas.openxmlformats.org/officeDocument/2006/relationships" xmlns:p="http://schemas.openxmlformats.org/presentationml/2006/main">
  <p:tag name="TIMING" val="|0.1|0.1|0.1|2|0.8|0.4"/>
</p:tagLst>
</file>

<file path=ppt/tags/tag4.xml><?xml version="1.0" encoding="utf-8"?>
<p:tagLst xmlns:a="http://schemas.openxmlformats.org/drawingml/2006/main" xmlns:r="http://schemas.openxmlformats.org/officeDocument/2006/relationships" xmlns:p="http://schemas.openxmlformats.org/presentationml/2006/main">
  <p:tag name="TIMING" val="|31.1|11.9"/>
</p:tagLst>
</file>

<file path=ppt/tags/tag5.xml><?xml version="1.0" encoding="utf-8"?>
<p:tagLst xmlns:a="http://schemas.openxmlformats.org/drawingml/2006/main" xmlns:r="http://schemas.openxmlformats.org/officeDocument/2006/relationships" xmlns:p="http://schemas.openxmlformats.org/presentationml/2006/main">
  <p:tag name="TIMING" val="|12.4"/>
</p:tagLst>
</file>

<file path=ppt/tags/tag6.xml><?xml version="1.0" encoding="utf-8"?>
<p:tagLst xmlns:a="http://schemas.openxmlformats.org/drawingml/2006/main" xmlns:r="http://schemas.openxmlformats.org/officeDocument/2006/relationships" xmlns:p="http://schemas.openxmlformats.org/presentationml/2006/main">
  <p:tag name="TIMING" val="|49|28.3|19.3"/>
</p:tagLst>
</file>

<file path=ppt/tags/tag7.xml><?xml version="1.0" encoding="utf-8"?>
<p:tagLst xmlns:a="http://schemas.openxmlformats.org/drawingml/2006/main" xmlns:r="http://schemas.openxmlformats.org/officeDocument/2006/relationships" xmlns:p="http://schemas.openxmlformats.org/presentationml/2006/main">
  <p:tag name="TIMING" val="|5.6|18.7|29.7|26.3|13.6|38.6"/>
</p:tagLst>
</file>

<file path=ppt/tags/tag8.xml><?xml version="1.0" encoding="utf-8"?>
<p:tagLst xmlns:a="http://schemas.openxmlformats.org/drawingml/2006/main" xmlns:r="http://schemas.openxmlformats.org/officeDocument/2006/relationships" xmlns:p="http://schemas.openxmlformats.org/presentationml/2006/main">
  <p:tag name="TIMING" val="|6.1|7.5|10.8|0.9|6|11.2|10.8"/>
</p:tagLst>
</file>

<file path=ppt/tags/tag9.xml><?xml version="1.0" encoding="utf-8"?>
<p:tagLst xmlns:a="http://schemas.openxmlformats.org/drawingml/2006/main" xmlns:r="http://schemas.openxmlformats.org/officeDocument/2006/relationships" xmlns:p="http://schemas.openxmlformats.org/presentationml/2006/main">
  <p:tag name="TIMING" val="|10.5|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hwang-blue">
  <a:themeElements>
    <a:clrScheme name="">
      <a:dk1>
        <a:srgbClr val="000000"/>
      </a:dk1>
      <a:lt1>
        <a:srgbClr val="FFFFFF"/>
      </a:lt1>
      <a:dk2>
        <a:srgbClr val="000080"/>
      </a:dk2>
      <a:lt2>
        <a:srgbClr val="CCFFFF"/>
      </a:lt2>
      <a:accent1>
        <a:srgbClr val="3399FF"/>
      </a:accent1>
      <a:accent2>
        <a:srgbClr val="FFFF00"/>
      </a:accent2>
      <a:accent3>
        <a:srgbClr val="AAAAC0"/>
      </a:accent3>
      <a:accent4>
        <a:srgbClr val="DADADA"/>
      </a:accent4>
      <a:accent5>
        <a:srgbClr val="ADCAFF"/>
      </a:accent5>
      <a:accent6>
        <a:srgbClr val="E7E700"/>
      </a:accent6>
      <a:hlink>
        <a:srgbClr val="FFFF00"/>
      </a:hlink>
      <a:folHlink>
        <a:srgbClr val="969696"/>
      </a:folHlink>
    </a:clrScheme>
    <a:fontScheme name="ghwang-blu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hwang-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hwang-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hwang-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hwang-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hwang-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hwang-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hwang-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19830</TotalTime>
  <Words>3498</Words>
  <Application>Microsoft Macintosh PowerPoint</Application>
  <PresentationFormat>On-screen Show (4:3)</PresentationFormat>
  <Paragraphs>940</Paragraphs>
  <Slides>65</Slides>
  <Notes>32</Notes>
  <HiddenSlides>0</HiddenSlides>
  <MMClips>0</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Office Theme</vt:lpstr>
      <vt:lpstr>ghwang-blue</vt:lpstr>
      <vt:lpstr>PowerPoint Presentation</vt:lpstr>
      <vt:lpstr>Topic 7: The Datacenter (DC/Data Center/Data Centre/….)</vt:lpstr>
      <vt:lpstr>Google Oregon Warehouse Scale Computer</vt:lpstr>
      <vt:lpstr>Equipment Inside a WSC</vt:lpstr>
      <vt:lpstr>Server, Rack, Array</vt:lpstr>
      <vt:lpstr>Data warehouse?</vt:lpstr>
      <vt:lpstr>Google Server Internals</vt:lpstr>
      <vt:lpstr>PowerPoint Presentation</vt:lpstr>
      <vt:lpstr>Microsoft’s Chicago Modular Datacenter</vt:lpstr>
      <vt:lpstr>Some Differences Between Commodity DC Networking and Internet/WAN</vt:lpstr>
      <vt:lpstr>Coping with Performance in Array</vt:lpstr>
      <vt:lpstr>Datacenter design 101</vt:lpstr>
      <vt:lpstr>Data Center 102</vt:lpstr>
      <vt:lpstr>Latency-sensitive Apps</vt:lpstr>
      <vt:lpstr>Timeouts Increase Latency</vt:lpstr>
      <vt:lpstr>Incast</vt:lpstr>
      <vt:lpstr>Applications Sensitive to 200ms TCP Timeouts</vt:lpstr>
      <vt:lpstr>Incast Really Happens</vt:lpstr>
      <vt:lpstr>The Incast Workload</vt:lpstr>
      <vt:lpstr>PowerPoint Presentation</vt:lpstr>
      <vt:lpstr>Queue Buildup</vt:lpstr>
      <vt:lpstr>Microsecond timeouts  are necessary</vt:lpstr>
      <vt:lpstr>Improvement to Latency</vt:lpstr>
      <vt:lpstr>Link-Layer Flow Control Common between switches but this is flow-control to the end host too…</vt:lpstr>
      <vt:lpstr>Link Layer Flow Control – The Dark side Head of Line Blocking….</vt:lpstr>
      <vt:lpstr>Link Layer Flow Control  But its worse that you imagine….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Multipath TCP Primer  (IETF MPTCP WG)</vt:lpstr>
      <vt:lpstr>Performance improvements  depend on traffic matrix </vt:lpstr>
      <vt:lpstr>DC: lets add some of redundancy The 3-layer Data Center</vt:lpstr>
      <vt:lpstr>Understanding Datacenter Traffic</vt:lpstr>
      <vt:lpstr>Understanding Datacenter Traffic</vt:lpstr>
      <vt:lpstr>Today, Computation Constrained by Network*</vt:lpstr>
      <vt:lpstr>Network has Limited Server-to-Server Capacity,  and Requires Traffic Engineering to Use What It Has</vt:lpstr>
      <vt:lpstr>Congestion: Hits Hard When it Hits*</vt:lpstr>
      <vt:lpstr>No Performance Isolation</vt:lpstr>
      <vt:lpstr>Flow Characteristics</vt:lpstr>
      <vt:lpstr>Network Needs Greater Bisection BW,  and Requires Traffic Engineering to Use What It Has</vt:lpstr>
      <vt:lpstr>What Do Data Center Faults Look Like?</vt:lpstr>
      <vt:lpstr>Data Center: Challenges</vt:lpstr>
      <vt:lpstr>Data Center: Opportunities</vt:lpstr>
      <vt:lpstr>Sometimes we just wish we had a huge L2 switch (L2: data-link)</vt:lpstr>
      <vt:lpstr>Fat Tree Topology  (Fares et al., 2008; Clos, 1953)</vt:lpstr>
      <vt:lpstr>B-Tree Topology  (Guo et al., 2009)</vt:lpstr>
      <vt:lpstr>An alternative: hybrid packet/circuit switched data center network</vt:lpstr>
      <vt:lpstr>Optical Circuit Switch</vt:lpstr>
      <vt:lpstr>Optical circuit switching v.s.     Electrical packet switching</vt:lpstr>
      <vt:lpstr>Hybrid packet/circuit switched  network architecture</vt:lpstr>
      <vt:lpstr>Design requirements</vt:lpstr>
      <vt:lpstr>An alternative to Optical links: Link Racks by radio (60GHz gives about 2Gbps at 5m)  </vt:lpstr>
      <vt:lpstr>CamCube</vt:lpstr>
      <vt:lpstr>MRC2: A new data center approach</vt:lpstr>
      <vt:lpstr>PowerPoint Presentation</vt:lpstr>
      <vt:lpstr>Other problems Special class problems/Solutions?</vt:lpstr>
      <vt:lpstr>PowerPoint Presentation</vt:lpstr>
      <vt:lpstr>Thermal Image of Typical Data Centre Rack</vt:lpstr>
      <vt:lpstr> DC futures </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Moore</dc:creator>
  <cp:lastModifiedBy>Andrew Moore</cp:lastModifiedBy>
  <cp:revision>77</cp:revision>
  <cp:lastPrinted>2013-01-21T14:16:35Z</cp:lastPrinted>
  <dcterms:created xsi:type="dcterms:W3CDTF">2012-03-01T20:08:30Z</dcterms:created>
  <dcterms:modified xsi:type="dcterms:W3CDTF">2013-01-21T14:16:50Z</dcterms:modified>
</cp:coreProperties>
</file>