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12.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35.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36.bin" ContentType="application/vnd.openxmlformats-officedocument.oleObject"/>
  <Override PartName="/ppt/notesSlides/notesSlide39.xml" ContentType="application/vnd.openxmlformats-officedocument.presentationml.notesSlide+xml"/>
  <Override PartName="/ppt/embeddings/oleObject37.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38.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55.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notesSlides/notesSlide56.xml" ContentType="application/vnd.openxmlformats-officedocument.presentationml.notesSlide+xml"/>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handoutMasterIdLst>
    <p:handoutMasterId r:id="rId92"/>
  </p:handoutMasterIdLst>
  <p:sldIdLst>
    <p:sldId id="257" r:id="rId2"/>
    <p:sldId id="258" r:id="rId3"/>
    <p:sldId id="267" r:id="rId4"/>
    <p:sldId id="268" r:id="rId5"/>
    <p:sldId id="269" r:id="rId6"/>
    <p:sldId id="270" r:id="rId7"/>
    <p:sldId id="271" r:id="rId8"/>
    <p:sldId id="273" r:id="rId9"/>
    <p:sldId id="471" r:id="rId10"/>
    <p:sldId id="274" r:id="rId11"/>
    <p:sldId id="275" r:id="rId12"/>
    <p:sldId id="482" r:id="rId13"/>
    <p:sldId id="483" r:id="rId14"/>
    <p:sldId id="484" r:id="rId15"/>
    <p:sldId id="485" r:id="rId16"/>
    <p:sldId id="486" r:id="rId17"/>
    <p:sldId id="487" r:id="rId18"/>
    <p:sldId id="488" r:id="rId19"/>
    <p:sldId id="489" r:id="rId20"/>
    <p:sldId id="490" r:id="rId21"/>
    <p:sldId id="491" r:id="rId22"/>
    <p:sldId id="493" r:id="rId23"/>
    <p:sldId id="494" r:id="rId24"/>
    <p:sldId id="560" r:id="rId25"/>
    <p:sldId id="495" r:id="rId26"/>
    <p:sldId id="498" r:id="rId27"/>
    <p:sldId id="499" r:id="rId28"/>
    <p:sldId id="502" r:id="rId29"/>
    <p:sldId id="505" r:id="rId30"/>
    <p:sldId id="506" r:id="rId31"/>
    <p:sldId id="507" r:id="rId32"/>
    <p:sldId id="508" r:id="rId33"/>
    <p:sldId id="509" r:id="rId34"/>
    <p:sldId id="510" r:id="rId35"/>
    <p:sldId id="511" r:id="rId36"/>
    <p:sldId id="518" r:id="rId37"/>
    <p:sldId id="519" r:id="rId38"/>
    <p:sldId id="520" r:id="rId39"/>
    <p:sldId id="521" r:id="rId40"/>
    <p:sldId id="522" r:id="rId41"/>
    <p:sldId id="523" r:id="rId42"/>
    <p:sldId id="524" r:id="rId43"/>
    <p:sldId id="525" r:id="rId44"/>
    <p:sldId id="526" r:id="rId45"/>
    <p:sldId id="556" r:id="rId46"/>
    <p:sldId id="531" r:id="rId47"/>
    <p:sldId id="532" r:id="rId48"/>
    <p:sldId id="533" r:id="rId49"/>
    <p:sldId id="534" r:id="rId50"/>
    <p:sldId id="536" r:id="rId51"/>
    <p:sldId id="537" r:id="rId52"/>
    <p:sldId id="538" r:id="rId53"/>
    <p:sldId id="539" r:id="rId54"/>
    <p:sldId id="540" r:id="rId55"/>
    <p:sldId id="541" r:id="rId56"/>
    <p:sldId id="542" r:id="rId57"/>
    <p:sldId id="543" r:id="rId58"/>
    <p:sldId id="544" r:id="rId59"/>
    <p:sldId id="545" r:id="rId60"/>
    <p:sldId id="546" r:id="rId61"/>
    <p:sldId id="547" r:id="rId62"/>
    <p:sldId id="548" r:id="rId63"/>
    <p:sldId id="549" r:id="rId64"/>
    <p:sldId id="550" r:id="rId65"/>
    <p:sldId id="551" r:id="rId66"/>
    <p:sldId id="561" r:id="rId67"/>
    <p:sldId id="552" r:id="rId68"/>
    <p:sldId id="553" r:id="rId69"/>
    <p:sldId id="554" r:id="rId70"/>
    <p:sldId id="555" r:id="rId71"/>
    <p:sldId id="472" r:id="rId72"/>
    <p:sldId id="473" r:id="rId73"/>
    <p:sldId id="474" r:id="rId74"/>
    <p:sldId id="475" r:id="rId75"/>
    <p:sldId id="476" r:id="rId76"/>
    <p:sldId id="477" r:id="rId77"/>
    <p:sldId id="478" r:id="rId78"/>
    <p:sldId id="335" r:id="rId79"/>
    <p:sldId id="336" r:id="rId80"/>
    <p:sldId id="337" r:id="rId81"/>
    <p:sldId id="338" r:id="rId82"/>
    <p:sldId id="339" r:id="rId83"/>
    <p:sldId id="340" r:id="rId84"/>
    <p:sldId id="341" r:id="rId85"/>
    <p:sldId id="342" r:id="rId86"/>
    <p:sldId id="343" r:id="rId87"/>
    <p:sldId id="344" r:id="rId88"/>
    <p:sldId id="351" r:id="rId89"/>
    <p:sldId id="352" r:id="rId9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248" y="-112"/>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486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4A6FD649-AF49-2A4A-91D8-72AFEFD54B14}" type="datetime1">
              <a:rPr lang="en-GB" smtClean="0"/>
              <a:t>21/01/2013</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D380557-DB40-1346-998E-B87360C10554}" type="datetime1">
              <a:rPr lang="en-GB" smtClean="0"/>
              <a:t>21/01/2013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Topic 6</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22</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START</a:t>
            </a:r>
            <a:r>
              <a:rPr lang="en-US" baseline="0" dirty="0" smtClean="0">
                <a:ea typeface="ＭＳ Ｐゴシック" charset="0"/>
                <a:cs typeface="ＭＳ Ｐゴシック" charset="0"/>
              </a:rPr>
              <a:t> AGAIN HERE </a:t>
            </a:r>
            <a:r>
              <a:rPr lang="en-US" baseline="0" smtClean="0">
                <a:ea typeface="ＭＳ Ｐゴシック" charset="0"/>
                <a:cs typeface="ＭＳ Ｐゴシック" charset="0"/>
              </a:rPr>
              <a:t>1/Feb</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Most common case: this mixed usage: host to local: recursive; local: iterative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26</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27</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28</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Nxdomain</a:t>
            </a:r>
            <a:r>
              <a:rPr lang="en-US" dirty="0" smtClean="0"/>
              <a:t> = nonexistent domain</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30</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621669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32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9745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12291D-C3C3-4A46-B6F7-C719CE601E5B}" type="slidenum">
              <a:rPr lang="en-US" sz="1300" b="0">
                <a:latin typeface="Times New Roman" charset="0"/>
                <a:cs typeface="Calibri"/>
              </a:rPr>
              <a:pPr eaLnBrk="1" hangingPunct="1"/>
              <a:t>35</a:t>
            </a:fld>
            <a:endParaRPr lang="en-US" sz="1300" b="0" dirty="0">
              <a:latin typeface="Times New Roman" charset="0"/>
              <a:cs typeface="Calibri"/>
            </a:endParaRPr>
          </a:p>
        </p:txBody>
      </p:sp>
      <p:sp>
        <p:nvSpPr>
          <p:cNvPr id="114691" name="Rectangle 2"/>
          <p:cNvSpPr>
            <a:spLocks noGrp="1" noRot="1" noChangeAspect="1" noChangeArrowheads="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FIXED for some time now.</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E1F5FFE-DA7F-4947-BBC6-ADC6EEF77A0A}"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27651" name="Rectangle 2"/>
          <p:cNvSpPr>
            <a:spLocks noGrp="1" noRot="1" noChangeAspect="1" noChangeArrowheads="1" noTextEdit="1"/>
          </p:cNvSpPr>
          <p:nvPr>
            <p:ph type="sldImg"/>
          </p:nvPr>
        </p:nvSpPr>
        <p:spPr>
          <a:xfrm>
            <a:off x="2859088" y="514350"/>
            <a:ext cx="3429000" cy="2571750"/>
          </a:xfrm>
          <a:ln/>
        </p:spPr>
      </p:sp>
      <p:sp>
        <p:nvSpPr>
          <p:cNvPr id="27652" name="Rectangle 3"/>
          <p:cNvSpPr>
            <a:spLocks noGrp="1" noChangeArrowheads="1"/>
          </p:cNvSpPr>
          <p:nvPr>
            <p:ph type="body" idx="1"/>
          </p:nvPr>
        </p:nvSpPr>
        <p:spPr>
          <a:xfrm>
            <a:off x="1218406" y="3256643"/>
            <a:ext cx="6707188" cy="30865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rPr>
              <a:t>Applications need their own protocols.</a:t>
            </a:r>
          </a:p>
          <a:p>
            <a:r>
              <a:rPr lang="en-US" sz="1200" dirty="0" smtClean="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smtClean="0">
                <a:latin typeface="Calibri"/>
              </a:rPr>
              <a:t>This topic explores some of the most popular network applications available today.</a:t>
            </a:r>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BA379-93A0-A04E-87C9-E0D3C80309CA}"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29699" name="Rectangle 2"/>
          <p:cNvSpPr>
            <a:spLocks noGrp="1" noRot="1" noChangeAspect="1" noChangeArrowheads="1" noTextEdit="1"/>
          </p:cNvSpPr>
          <p:nvPr>
            <p:ph type="sldImg"/>
          </p:nvPr>
        </p:nvSpPr>
        <p:spPr>
          <a:xfrm>
            <a:off x="2859088" y="514350"/>
            <a:ext cx="3429000" cy="2571750"/>
          </a:xfrm>
          <a:ln/>
        </p:spPr>
      </p:sp>
      <p:sp>
        <p:nvSpPr>
          <p:cNvPr id="29700" name="Rectangle 3"/>
          <p:cNvSpPr>
            <a:spLocks noGrp="1" noChangeArrowheads="1"/>
          </p:cNvSpPr>
          <p:nvPr>
            <p:ph type="body" idx="1"/>
          </p:nvPr>
        </p:nvSpPr>
        <p:spPr>
          <a:xfrm>
            <a:off x="1218406" y="3256643"/>
            <a:ext cx="6707188" cy="30865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40</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41</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this</a:t>
            </a:r>
          </a:p>
          <a:p>
            <a:r>
              <a:rPr lang="en-US" dirty="0" smtClean="0"/>
              <a:t>Draw!!!</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44</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214397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49</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15</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50</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51</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52</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53</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have one without the other…</a:t>
            </a:r>
            <a:endParaRPr lang="en-US" dirty="0"/>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16</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3379899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67</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68</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69</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70</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21/01/2013</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71</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21/01/2013</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72</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21/01/2013</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73</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2852738" y="506413"/>
            <a:ext cx="3440112" cy="2579687"/>
          </a:xfrm>
          <a:solidFill>
            <a:srgbClr val="FFFFFF"/>
          </a:solidFill>
          <a:ln/>
        </p:spPr>
      </p:sp>
      <p:sp>
        <p:nvSpPr>
          <p:cNvPr id="68612" name="Rectangle 3"/>
          <p:cNvSpPr>
            <a:spLocks noGrp="1" noChangeArrowheads="1"/>
          </p:cNvSpPr>
          <p:nvPr>
            <p:ph type="body" idx="1"/>
          </p:nvPr>
        </p:nvSpPr>
        <p:spPr>
          <a:xfrm>
            <a:off x="1178719" y="3260045"/>
            <a:ext cx="6786563" cy="309562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21/01/2013</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74</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21/01/2013</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75</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21/01/2013</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76</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21/01/2013</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smtClean="0">
                <a:latin typeface="Times New Roman" charset="0"/>
              </a:rPr>
              <a:t>Topic 6</a:t>
            </a:r>
            <a:endParaRPr lang="en-US" sz="1200">
              <a:latin typeface="Times New Roman" charset="0"/>
            </a:endParaRP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77</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AU">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charset="0"/>
                <a:ea typeface="ＭＳ Ｐゴシック" charset="0"/>
                <a:cs typeface="ＭＳ Ｐゴシック" charset="0"/>
              </a:rPr>
              <a:t>Skype hybrid, </a:t>
            </a:r>
            <a:r>
              <a:rPr lang="en-US" dirty="0" err="1" smtClean="0">
                <a:latin typeface="Times New Roman" charset="0"/>
                <a:ea typeface="ＭＳ Ｐゴシック" charset="0"/>
                <a:cs typeface="ＭＳ Ｐゴシック" charset="0"/>
              </a:rPr>
              <a:t>Bittorrent</a:t>
            </a:r>
            <a:r>
              <a:rPr lang="en-US" dirty="0" smtClean="0">
                <a:latin typeface="Times New Roman" charset="0"/>
                <a:ea typeface="ＭＳ Ｐゴシック" charset="0"/>
                <a:cs typeface="ＭＳ Ｐゴシック" charset="0"/>
              </a:rPr>
              <a:t> - pure</a:t>
            </a:r>
            <a:endParaRPr lang="en-US" dirty="0">
              <a:latin typeface="Times New Roman" charset="0"/>
              <a:ea typeface="ＭＳ Ｐゴシック" charset="0"/>
              <a:cs typeface="ＭＳ Ｐゴシック"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78</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GOT HERE 6/Feb/2011</a:t>
            </a:r>
            <a:endParaRPr lang="en-US"/>
          </a:p>
        </p:txBody>
      </p:sp>
      <p:sp>
        <p:nvSpPr>
          <p:cNvPr id="4" name="Slide Number Placeholder 3"/>
          <p:cNvSpPr>
            <a:spLocks noGrp="1"/>
          </p:cNvSpPr>
          <p:nvPr>
            <p:ph type="sldNum" sz="quarter" idx="10"/>
          </p:nvPr>
        </p:nvSpPr>
        <p:spPr/>
        <p:txBody>
          <a:bodyPr/>
          <a:lstStyle/>
          <a:p>
            <a:fld id="{768CBA52-DC4E-F943-BEC7-7E908FFAD05F}"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Topic 6</a:t>
            </a:r>
            <a:endParaRPr lang="en-US"/>
          </a:p>
        </p:txBody>
      </p:sp>
    </p:spTree>
    <p:extLst>
      <p:ext uri="{BB962C8B-B14F-4D97-AF65-F5344CB8AC3E}">
        <p14:creationId xmlns:p14="http://schemas.microsoft.com/office/powerpoint/2010/main" val="1649307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87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18</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2852738" y="506413"/>
            <a:ext cx="3440112" cy="2579687"/>
          </a:xfrm>
          <a:solidFill>
            <a:srgbClr val="FFFFFF"/>
          </a:solidFill>
          <a:ln/>
        </p:spPr>
      </p:sp>
      <p:sp>
        <p:nvSpPr>
          <p:cNvPr id="70660" name="Rectangle 3"/>
          <p:cNvSpPr>
            <a:spLocks noGrp="1" noChangeArrowheads="1"/>
          </p:cNvSpPr>
          <p:nvPr>
            <p:ph type="body" idx="1"/>
          </p:nvPr>
        </p:nvSpPr>
        <p:spPr>
          <a:xfrm>
            <a:off x="1178719" y="3260045"/>
            <a:ext cx="6786563" cy="3095625"/>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6</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21/01/2013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21/01/2013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21/01/2013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21/01/2013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21/01/2013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21/01/2013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21/01/2013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21/01/2013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21/01/2013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21/01/2013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9.bin"/><Relationship Id="rId5" Type="http://schemas.openxmlformats.org/officeDocument/2006/relationships/image" Target="../media/image9.emf"/><Relationship Id="rId6" Type="http://schemas.openxmlformats.org/officeDocument/2006/relationships/oleObject" Target="../embeddings/oleObject30.bin"/><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wmf"/><Relationship Id="rId5"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3.bin"/><Relationship Id="rId5" Type="http://schemas.openxmlformats.org/officeDocument/2006/relationships/image" Target="../media/image9.emf"/><Relationship Id="rId6" Type="http://schemas.openxmlformats.org/officeDocument/2006/relationships/oleObject" Target="../embeddings/oleObject34.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oleObject" Target="../embeddings/oleObject13.bin"/><Relationship Id="rId21" Type="http://schemas.openxmlformats.org/officeDocument/2006/relationships/image" Target="../media/image6.png"/><Relationship Id="rId10" Type="http://schemas.openxmlformats.org/officeDocument/2006/relationships/oleObject" Target="../embeddings/oleObject4.bin"/><Relationship Id="rId11" Type="http://schemas.openxmlformats.org/officeDocument/2006/relationships/oleObject" Target="../embeddings/oleObject5.bin"/><Relationship Id="rId12" Type="http://schemas.openxmlformats.org/officeDocument/2006/relationships/image" Target="../media/image3.wmf"/><Relationship Id="rId13" Type="http://schemas.openxmlformats.org/officeDocument/2006/relationships/oleObject" Target="../embeddings/oleObject6.bin"/><Relationship Id="rId14" Type="http://schemas.openxmlformats.org/officeDocument/2006/relationships/oleObject" Target="../embeddings/oleObject7.bin"/><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oleObject" Target="../embeddings/oleObject10.bin"/><Relationship Id="rId18" Type="http://schemas.openxmlformats.org/officeDocument/2006/relationships/oleObject" Target="../embeddings/oleObject11.bin"/><Relationship Id="rId19" Type="http://schemas.openxmlformats.org/officeDocument/2006/relationships/oleObject" Target="../embeddings/oleObject12.bin"/><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hyperlink" Target="http://images.google.com/imgres?imgurl=http://www.janelanaweb.com/digitais/imagens/nelson.gif&amp;imgrefurl=http://www.janelanaweb.com/digitais/alquimistanelson.html&amp;h=204&amp;w=150&amp;sz=55&amp;tbnid=IDD4qt-_U98J:&amp;tbnh=97&amp;tbnw=72&amp;start=15&amp;prev=/images?q=ted+nelson&amp;hl=en&amp;lr=&amp;sa=N" TargetMode="External"/><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hyperlink" Target="http://www.w3.org/Press/Stock/Berners-Lee/2001-eur-head-quarter.jpg" TargetMode="External"/><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oleObject" Target="../embeddings/oleObject26.bin"/><Relationship Id="rId21" Type="http://schemas.openxmlformats.org/officeDocument/2006/relationships/image" Target="../media/image6.png"/><Relationship Id="rId10" Type="http://schemas.openxmlformats.org/officeDocument/2006/relationships/oleObject" Target="../embeddings/oleObject17.bin"/><Relationship Id="rId11" Type="http://schemas.openxmlformats.org/officeDocument/2006/relationships/oleObject" Target="../embeddings/oleObject18.bin"/><Relationship Id="rId12" Type="http://schemas.openxmlformats.org/officeDocument/2006/relationships/image" Target="../media/image3.wmf"/><Relationship Id="rId13" Type="http://schemas.openxmlformats.org/officeDocument/2006/relationships/oleObject" Target="../embeddings/oleObject19.bin"/><Relationship Id="rId14" Type="http://schemas.openxmlformats.org/officeDocument/2006/relationships/oleObject" Target="../embeddings/oleObject20.bin"/><Relationship Id="rId15" Type="http://schemas.openxmlformats.org/officeDocument/2006/relationships/oleObject" Target="../embeddings/oleObject21.bin"/><Relationship Id="rId16" Type="http://schemas.openxmlformats.org/officeDocument/2006/relationships/oleObject" Target="../embeddings/oleObject22.bin"/><Relationship Id="rId17" Type="http://schemas.openxmlformats.org/officeDocument/2006/relationships/oleObject" Target="../embeddings/oleObject23.bin"/><Relationship Id="rId18" Type="http://schemas.openxmlformats.org/officeDocument/2006/relationships/oleObject" Target="../embeddings/oleObject24.bin"/><Relationship Id="rId19" Type="http://schemas.openxmlformats.org/officeDocument/2006/relationships/oleObject" Target="../embeddings/oleObject25.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oleObject" Target="../embeddings/oleObject14.bin"/><Relationship Id="rId6" Type="http://schemas.openxmlformats.org/officeDocument/2006/relationships/image" Target="../media/image1.wmf"/><Relationship Id="rId7" Type="http://schemas.openxmlformats.org/officeDocument/2006/relationships/oleObject" Target="../embeddings/oleObject15.bin"/><Relationship Id="rId8"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35.bin"/><Relationship Id="rId5"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6.bin"/><Relationship Id="rId5"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37.bin"/><Relationship Id="rId5" Type="http://schemas.openxmlformats.org/officeDocument/2006/relationships/image" Target="../media/image16.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38.bin"/><Relationship Id="rId5"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3.wmf"/><Relationship Id="rId5" Type="http://schemas.openxmlformats.org/officeDocument/2006/relationships/oleObject" Target="../embeddings/oleObject28.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3.jpeg"/></Relationships>
</file>

<file path=ppt/slides/_rels/slide78.xml.rels><?xml version="1.0" encoding="UTF-8" standalone="yes"?>
<Relationships xmlns="http://schemas.openxmlformats.org/package/2006/relationships"><Relationship Id="rId9" Type="http://schemas.openxmlformats.org/officeDocument/2006/relationships/image" Target="../media/image2.wmf"/><Relationship Id="rId20" Type="http://schemas.openxmlformats.org/officeDocument/2006/relationships/oleObject" Target="../embeddings/oleObject50.bin"/><Relationship Id="rId21" Type="http://schemas.openxmlformats.org/officeDocument/2006/relationships/oleObject" Target="../embeddings/oleObject51.bin"/><Relationship Id="rId22" Type="http://schemas.openxmlformats.org/officeDocument/2006/relationships/image" Target="../media/image6.png"/><Relationship Id="rId10" Type="http://schemas.openxmlformats.org/officeDocument/2006/relationships/oleObject" Target="../embeddings/oleObject41.bin"/><Relationship Id="rId11" Type="http://schemas.openxmlformats.org/officeDocument/2006/relationships/oleObject" Target="../embeddings/oleObject42.bin"/><Relationship Id="rId12" Type="http://schemas.openxmlformats.org/officeDocument/2006/relationships/oleObject" Target="../embeddings/oleObject43.bin"/><Relationship Id="rId13" Type="http://schemas.openxmlformats.org/officeDocument/2006/relationships/image" Target="../media/image3.wmf"/><Relationship Id="rId14" Type="http://schemas.openxmlformats.org/officeDocument/2006/relationships/oleObject" Target="../embeddings/oleObject44.bin"/><Relationship Id="rId15" Type="http://schemas.openxmlformats.org/officeDocument/2006/relationships/oleObject" Target="../embeddings/oleObject45.bin"/><Relationship Id="rId16" Type="http://schemas.openxmlformats.org/officeDocument/2006/relationships/oleObject" Target="../embeddings/oleObject46.bin"/><Relationship Id="rId17" Type="http://schemas.openxmlformats.org/officeDocument/2006/relationships/oleObject" Target="../embeddings/oleObject47.bin"/><Relationship Id="rId18" Type="http://schemas.openxmlformats.org/officeDocument/2006/relationships/oleObject" Target="../embeddings/oleObject48.bin"/><Relationship Id="rId19" Type="http://schemas.openxmlformats.org/officeDocument/2006/relationships/oleObject" Target="../embeddings/oleObject49.bin"/><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notesSlide" Target="../notesSlides/notesSlide54.xml"/><Relationship Id="rId4" Type="http://schemas.openxmlformats.org/officeDocument/2006/relationships/image" Target="../media/image4.wmf"/><Relationship Id="rId5" Type="http://schemas.openxmlformats.org/officeDocument/2006/relationships/image" Target="../media/image5.png"/><Relationship Id="rId6" Type="http://schemas.openxmlformats.org/officeDocument/2006/relationships/oleObject" Target="../embeddings/oleObject39.bin"/><Relationship Id="rId7" Type="http://schemas.openxmlformats.org/officeDocument/2006/relationships/image" Target="../media/image1.wmf"/><Relationship Id="rId8" Type="http://schemas.openxmlformats.org/officeDocument/2006/relationships/oleObject" Target="../embeddings/oleObject40.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3.wmf"/><Relationship Id="rId5" Type="http://schemas.openxmlformats.org/officeDocument/2006/relationships/oleObject" Target="../embeddings/oleObject53.bin"/><Relationship Id="rId6" Type="http://schemas.openxmlformats.org/officeDocument/2006/relationships/oleObject" Target="../embeddings/oleObject54.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3.wmf"/><Relationship Id="rId5" Type="http://schemas.openxmlformats.org/officeDocument/2006/relationships/oleObject" Target="../embeddings/oleObject56.bin"/><Relationship Id="rId6" Type="http://schemas.openxmlformats.org/officeDocument/2006/relationships/oleObject" Target="../embeddings/oleObject57.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3.wmf"/><Relationship Id="rId5" Type="http://schemas.openxmlformats.org/officeDocument/2006/relationships/oleObject" Target="../embeddings/oleObject59.bin"/><Relationship Id="rId6" Type="http://schemas.openxmlformats.org/officeDocument/2006/relationships/oleObject" Target="../embeddings/oleObject60.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oleObject" Target="../embeddings/Microsoft_Excel_97_-_2004_Worksheet1.xls"/><Relationship Id="rId5" Type="http://schemas.openxmlformats.org/officeDocument/2006/relationships/image" Target="../media/image24.emf"/><Relationship Id="rId1" Type="http://schemas.openxmlformats.org/officeDocument/2006/relationships/vmlDrawing" Target="../drawings/vmlDrawing15.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1" Type="http://schemas.openxmlformats.org/officeDocument/2006/relationships/oleObject" Target="../embeddings/oleObject69.bin"/><Relationship Id="rId12" Type="http://schemas.openxmlformats.org/officeDocument/2006/relationships/oleObject" Target="../embeddings/oleObject70.bin"/><Relationship Id="rId13" Type="http://schemas.openxmlformats.org/officeDocument/2006/relationships/image" Target="../media/image25.png"/><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3.wmf"/><Relationship Id="rId5" Type="http://schemas.openxmlformats.org/officeDocument/2006/relationships/oleObject" Target="../embeddings/oleObject63.bin"/><Relationship Id="rId6" Type="http://schemas.openxmlformats.org/officeDocument/2006/relationships/oleObject" Target="../embeddings/oleObject64.bin"/><Relationship Id="rId7" Type="http://schemas.openxmlformats.org/officeDocument/2006/relationships/oleObject" Target="../embeddings/oleObject65.bin"/><Relationship Id="rId8" Type="http://schemas.openxmlformats.org/officeDocument/2006/relationships/oleObject" Target="../embeddings/oleObject66.bin"/><Relationship Id="rId9" Type="http://schemas.openxmlformats.org/officeDocument/2006/relationships/oleObject" Target="../embeddings/oleObject67.bin"/><Relationship Id="rId10" Type="http://schemas.openxmlformats.org/officeDocument/2006/relationships/oleObject" Target="../embeddings/oleObject68.bin"/></Relationships>
</file>

<file path=ppt/slides/_rels/slide84.xml.rels><?xml version="1.0" encoding="UTF-8" standalone="yes"?>
<Relationships xmlns="http://schemas.openxmlformats.org/package/2006/relationships"><Relationship Id="rId11" Type="http://schemas.openxmlformats.org/officeDocument/2006/relationships/oleObject" Target="../embeddings/oleObject78.bin"/><Relationship Id="rId12" Type="http://schemas.openxmlformats.org/officeDocument/2006/relationships/oleObject" Target="../embeddings/oleObject79.bin"/><Relationship Id="rId13" Type="http://schemas.openxmlformats.org/officeDocument/2006/relationships/image" Target="../media/image25.png"/><Relationship Id="rId1" Type="http://schemas.openxmlformats.org/officeDocument/2006/relationships/vmlDrawing" Target="../drawings/vmlDrawing17.vml"/><Relationship Id="rId2" Type="http://schemas.openxmlformats.org/officeDocument/2006/relationships/slideLayout" Target="../slideLayouts/slideLayout4.xml"/><Relationship Id="rId3" Type="http://schemas.openxmlformats.org/officeDocument/2006/relationships/oleObject" Target="../embeddings/oleObject71.bin"/><Relationship Id="rId4" Type="http://schemas.openxmlformats.org/officeDocument/2006/relationships/image" Target="../media/image3.wmf"/><Relationship Id="rId5" Type="http://schemas.openxmlformats.org/officeDocument/2006/relationships/oleObject" Target="../embeddings/oleObject72.bin"/><Relationship Id="rId6" Type="http://schemas.openxmlformats.org/officeDocument/2006/relationships/oleObject" Target="../embeddings/oleObject73.bin"/><Relationship Id="rId7" Type="http://schemas.openxmlformats.org/officeDocument/2006/relationships/oleObject" Target="../embeddings/oleObject74.bin"/><Relationship Id="rId8" Type="http://schemas.openxmlformats.org/officeDocument/2006/relationships/oleObject" Target="../embeddings/oleObject75.bin"/><Relationship Id="rId9" Type="http://schemas.openxmlformats.org/officeDocument/2006/relationships/oleObject" Target="../embeddings/oleObject76.bin"/><Relationship Id="rId10" Type="http://schemas.openxmlformats.org/officeDocument/2006/relationships/oleObject" Target="../embeddings/oleObject77.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oleObject" Target="../embeddings/oleObject87.bin"/><Relationship Id="rId13" Type="http://schemas.openxmlformats.org/officeDocument/2006/relationships/oleObject" Target="../embeddings/oleObject88.bin"/><Relationship Id="rId14" Type="http://schemas.openxmlformats.org/officeDocument/2006/relationships/oleObject" Target="../embeddings/oleObject89.bin"/><Relationship Id="rId15" Type="http://schemas.openxmlformats.org/officeDocument/2006/relationships/image" Target="../media/image25.png"/><Relationship Id="rId16" Type="http://schemas.openxmlformats.org/officeDocument/2006/relationships/image" Target="../media/image26.png"/><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notesSlide" Target="../notesSlides/notesSlide55.xml"/><Relationship Id="rId4" Type="http://schemas.openxmlformats.org/officeDocument/2006/relationships/oleObject" Target="../embeddings/oleObject80.bin"/><Relationship Id="rId5" Type="http://schemas.openxmlformats.org/officeDocument/2006/relationships/image" Target="../media/image3.wmf"/><Relationship Id="rId6" Type="http://schemas.openxmlformats.org/officeDocument/2006/relationships/oleObject" Target="../embeddings/oleObject81.bin"/><Relationship Id="rId7" Type="http://schemas.openxmlformats.org/officeDocument/2006/relationships/oleObject" Target="../embeddings/oleObject82.bin"/><Relationship Id="rId8" Type="http://schemas.openxmlformats.org/officeDocument/2006/relationships/oleObject" Target="../embeddings/oleObject83.bin"/><Relationship Id="rId9" Type="http://schemas.openxmlformats.org/officeDocument/2006/relationships/oleObject" Target="../embeddings/oleObject84.bin"/><Relationship Id="rId10" Type="http://schemas.openxmlformats.org/officeDocument/2006/relationships/oleObject" Target="../embeddings/oleObject8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8.xml.rels><?xml version="1.0" encoding="UTF-8" standalone="yes"?>
<Relationships xmlns="http://schemas.openxmlformats.org/package/2006/relationships"><Relationship Id="rId9" Type="http://schemas.openxmlformats.org/officeDocument/2006/relationships/oleObject" Target="../embeddings/oleObject94.bin"/><Relationship Id="rId20" Type="http://schemas.openxmlformats.org/officeDocument/2006/relationships/oleObject" Target="../embeddings/oleObject105.bin"/><Relationship Id="rId21" Type="http://schemas.openxmlformats.org/officeDocument/2006/relationships/oleObject" Target="../embeddings/oleObject106.bin"/><Relationship Id="rId22" Type="http://schemas.openxmlformats.org/officeDocument/2006/relationships/oleObject" Target="../embeddings/oleObject107.bin"/><Relationship Id="rId10" Type="http://schemas.openxmlformats.org/officeDocument/2006/relationships/oleObject" Target="../embeddings/oleObject95.bin"/><Relationship Id="rId11" Type="http://schemas.openxmlformats.org/officeDocument/2006/relationships/oleObject" Target="../embeddings/oleObject96.bin"/><Relationship Id="rId12" Type="http://schemas.openxmlformats.org/officeDocument/2006/relationships/oleObject" Target="../embeddings/oleObject97.bin"/><Relationship Id="rId13" Type="http://schemas.openxmlformats.org/officeDocument/2006/relationships/oleObject" Target="../embeddings/oleObject98.bin"/><Relationship Id="rId14" Type="http://schemas.openxmlformats.org/officeDocument/2006/relationships/oleObject" Target="../embeddings/oleObject99.bin"/><Relationship Id="rId15" Type="http://schemas.openxmlformats.org/officeDocument/2006/relationships/oleObject" Target="../embeddings/oleObject100.bin"/><Relationship Id="rId16" Type="http://schemas.openxmlformats.org/officeDocument/2006/relationships/oleObject" Target="../embeddings/oleObject101.bin"/><Relationship Id="rId17" Type="http://schemas.openxmlformats.org/officeDocument/2006/relationships/oleObject" Target="../embeddings/oleObject102.bin"/><Relationship Id="rId18" Type="http://schemas.openxmlformats.org/officeDocument/2006/relationships/oleObject" Target="../embeddings/oleObject103.bin"/><Relationship Id="rId19" Type="http://schemas.openxmlformats.org/officeDocument/2006/relationships/oleObject" Target="../embeddings/oleObject104.bin"/><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7.png"/><Relationship Id="rId4" Type="http://schemas.openxmlformats.org/officeDocument/2006/relationships/oleObject" Target="../embeddings/oleObject90.bin"/><Relationship Id="rId5" Type="http://schemas.openxmlformats.org/officeDocument/2006/relationships/image" Target="../media/image3.wmf"/><Relationship Id="rId6" Type="http://schemas.openxmlformats.org/officeDocument/2006/relationships/oleObject" Target="../embeddings/oleObject91.bin"/><Relationship Id="rId7" Type="http://schemas.openxmlformats.org/officeDocument/2006/relationships/oleObject" Target="../embeddings/oleObject92.bin"/><Relationship Id="rId8" Type="http://schemas.openxmlformats.org/officeDocument/2006/relationships/oleObject" Target="../embeddings/oleObject93.bin"/></Relationships>
</file>

<file path=ppt/slides/_rels/slide89.xml.rels><?xml version="1.0" encoding="UTF-8" standalone="yes"?>
<Relationships xmlns="http://schemas.openxmlformats.org/package/2006/relationships"><Relationship Id="rId9" Type="http://schemas.openxmlformats.org/officeDocument/2006/relationships/oleObject" Target="../embeddings/oleObject112.bin"/><Relationship Id="rId20" Type="http://schemas.openxmlformats.org/officeDocument/2006/relationships/oleObject" Target="../embeddings/oleObject123.bin"/><Relationship Id="rId21" Type="http://schemas.openxmlformats.org/officeDocument/2006/relationships/oleObject" Target="../embeddings/oleObject124.bin"/><Relationship Id="rId10" Type="http://schemas.openxmlformats.org/officeDocument/2006/relationships/oleObject" Target="../embeddings/oleObject113.bin"/><Relationship Id="rId11" Type="http://schemas.openxmlformats.org/officeDocument/2006/relationships/oleObject" Target="../embeddings/oleObject114.bin"/><Relationship Id="rId12" Type="http://schemas.openxmlformats.org/officeDocument/2006/relationships/oleObject" Target="../embeddings/oleObject115.bin"/><Relationship Id="rId13" Type="http://schemas.openxmlformats.org/officeDocument/2006/relationships/oleObject" Target="../embeddings/oleObject116.bin"/><Relationship Id="rId14" Type="http://schemas.openxmlformats.org/officeDocument/2006/relationships/oleObject" Target="../embeddings/oleObject117.bin"/><Relationship Id="rId15" Type="http://schemas.openxmlformats.org/officeDocument/2006/relationships/oleObject" Target="../embeddings/oleObject118.bin"/><Relationship Id="rId16" Type="http://schemas.openxmlformats.org/officeDocument/2006/relationships/oleObject" Target="../embeddings/oleObject119.bin"/><Relationship Id="rId17" Type="http://schemas.openxmlformats.org/officeDocument/2006/relationships/oleObject" Target="../embeddings/oleObject120.bin"/><Relationship Id="rId18" Type="http://schemas.openxmlformats.org/officeDocument/2006/relationships/oleObject" Target="../embeddings/oleObject121.bin"/><Relationship Id="rId19" Type="http://schemas.openxmlformats.org/officeDocument/2006/relationships/oleObject" Target="../embeddings/oleObject122.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image" Target="../media/image27.png"/><Relationship Id="rId4" Type="http://schemas.openxmlformats.org/officeDocument/2006/relationships/oleObject" Target="../embeddings/oleObject108.bin"/><Relationship Id="rId5" Type="http://schemas.openxmlformats.org/officeDocument/2006/relationships/image" Target="../media/image3.wmf"/><Relationship Id="rId6" Type="http://schemas.openxmlformats.org/officeDocument/2006/relationships/oleObject" Target="../embeddings/oleObject109.bin"/><Relationship Id="rId7" Type="http://schemas.openxmlformats.org/officeDocument/2006/relationships/oleObject" Target="../embeddings/oleObject110.bin"/><Relationship Id="rId8" Type="http://schemas.openxmlformats.org/officeDocument/2006/relationships/oleObject" Target="../embeddings/oleObject11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latin typeface="Calibri"/>
              </a:rPr>
              <a:t>Lent Term M/W/F </a:t>
            </a:r>
            <a:r>
              <a:rPr lang="en-US" sz="4000" dirty="0" smtClean="0">
                <a:latin typeface="Calibri"/>
              </a:rPr>
              <a:t>11-midday</a:t>
            </a:r>
            <a:endParaRPr lang="en-US" sz="4000" dirty="0">
              <a:latin typeface="Calibri"/>
            </a:endParaRPr>
          </a:p>
          <a:p>
            <a:pPr algn="ctr" eaLnBrk="0" hangingPunct="0"/>
            <a:r>
              <a:rPr lang="en-US" sz="4000" dirty="0">
                <a:latin typeface="Calibri"/>
              </a:rPr>
              <a:t>LT1 in Gates </a:t>
            </a:r>
            <a:r>
              <a:rPr lang="en-US" sz="4000" dirty="0" smtClean="0">
                <a:latin typeface="Calibri"/>
              </a:rPr>
              <a:t>Building</a:t>
            </a:r>
          </a:p>
          <a:p>
            <a:pPr algn="ctr" eaLnBrk="0" hangingPunct="0"/>
            <a:endParaRPr lang="en-US" sz="4000" dirty="0">
              <a:latin typeface="Calibri"/>
            </a:endParaRPr>
          </a:p>
          <a:p>
            <a:pPr algn="ctr" eaLnBrk="0" hangingPunct="0"/>
            <a:r>
              <a:rPr lang="en-US" sz="4000" dirty="0" smtClean="0">
                <a:latin typeface="Calibri"/>
              </a:rPr>
              <a:t>Slide Set 6</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dirty="0" smtClean="0">
                <a:latin typeface="Calibri"/>
              </a:rPr>
              <a:t>January 2013</a:t>
            </a:r>
            <a:endParaRPr lang="en-US" dirty="0">
              <a:latin typeface="Calibri"/>
            </a:endParaRPr>
          </a:p>
          <a:p>
            <a:pPr algn="ctr" eaLnBrk="0" hangingPunct="0"/>
            <a:endParaRPr lang="en-US" dirty="0" smtClean="0">
              <a:latin typeface="Calibri"/>
            </a:endParaRPr>
          </a:p>
        </p:txBody>
      </p:sp>
      <p:sp>
        <p:nvSpPr>
          <p:cNvPr id="3" name="Slide Number Placeholder 2"/>
          <p:cNvSpPr>
            <a:spLocks noGrp="1"/>
          </p:cNvSpPr>
          <p:nvPr>
            <p:ph type="sldNum" sz="quarter" idx="12"/>
          </p:nvPr>
        </p:nvSpPr>
        <p:spPr/>
        <p:txBody>
          <a:bodyPr/>
          <a:lstStyle/>
          <a:p>
            <a:fld id="{11828BE7-28D6-6A44-825C-169A4C1A9E19}" type="slidenum">
              <a:rPr lang="en-US" smtClean="0"/>
              <a:t>1</a:t>
            </a:fld>
            <a:endParaRPr lang="en-US"/>
          </a:p>
        </p:txBody>
      </p:sp>
    </p:spTree>
    <p:extLst>
      <p:ext uri="{BB962C8B-B14F-4D97-AF65-F5344CB8AC3E}">
        <p14:creationId xmlns:p14="http://schemas.microsoft.com/office/powerpoint/2010/main" val="3832583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10</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11</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342900" indent="-342900">
              <a:buFont typeface="ZapfDingbats" charset="0"/>
              <a:buChar char="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342900" indent="-342900">
              <a:buFont typeface="ZapfDingbats" charset="0"/>
              <a:buChar char="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342900" indent="-342900">
              <a:buFont typeface="ZapfDingbats" charset="0"/>
              <a:buChar char="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smtClean="0"/>
              <a:t>Mysterious secret of </a:t>
            </a:r>
            <a:r>
              <a:rPr lang="en-US" i="1" dirty="0" smtClean="0"/>
              <a:t>Transport</a:t>
            </a:r>
          </a:p>
          <a:p>
            <a:pPr marL="285750" indent="-285750">
              <a:buFont typeface="Arial"/>
              <a:buChar char="•"/>
            </a:pPr>
            <a:r>
              <a:rPr lang="en-US" dirty="0" smtClean="0"/>
              <a:t>There is more than sort of </a:t>
            </a:r>
            <a:r>
              <a:rPr lang="en-US" i="1" dirty="0" smtClean="0"/>
              <a:t>transport</a:t>
            </a:r>
            <a:r>
              <a:rPr lang="en-US" dirty="0" smtClean="0"/>
              <a:t> layer</a:t>
            </a:r>
          </a:p>
          <a:p>
            <a:pPr marL="285750" indent="-285750">
              <a:buFont typeface="Arial"/>
              <a:buChar char="•"/>
            </a:pPr>
            <a:endParaRPr lang="en-US" dirty="0"/>
          </a:p>
          <a:p>
            <a:r>
              <a:rPr lang="en-US" dirty="0" smtClean="0"/>
              <a:t>Shocked?</a:t>
            </a:r>
          </a:p>
          <a:p>
            <a:r>
              <a:rPr lang="en-US" dirty="0"/>
              <a:t>	</a:t>
            </a:r>
            <a:r>
              <a:rPr lang="en-US" dirty="0" smtClean="0"/>
              <a:t>I seriously doubt it…</a:t>
            </a:r>
          </a:p>
          <a:p>
            <a:endParaRPr lang="en-US" dirty="0"/>
          </a:p>
          <a:p>
            <a:r>
              <a:rPr lang="en-US" dirty="0" smtClean="0"/>
              <a:t>We call the two most common TCP and UDP</a:t>
            </a:r>
            <a:endParaRPr lang="en-US" dirty="0"/>
          </a:p>
        </p:txBody>
      </p:sp>
    </p:spTree>
    <p:extLst>
      <p:ext uri="{BB962C8B-B14F-4D97-AF65-F5344CB8AC3E}">
        <p14:creationId xmlns:p14="http://schemas.microsoft.com/office/powerpoint/2010/main" val="3744028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Internet has one global system of addressing: IP</a:t>
            </a:r>
          </a:p>
          <a:p>
            <a:pPr lvl="1"/>
            <a:r>
              <a:rPr lang="en-US" dirty="0" smtClean="0"/>
              <a:t>By explicit design</a:t>
            </a:r>
          </a:p>
          <a:p>
            <a:pPr lvl="1"/>
            <a:endParaRPr lang="en-US" dirty="0"/>
          </a:p>
          <a:p>
            <a:r>
              <a:rPr lang="en-US" dirty="0" smtClean="0"/>
              <a:t>And one global system of naming: DNS</a:t>
            </a:r>
          </a:p>
          <a:p>
            <a:pPr lvl="1"/>
            <a:r>
              <a:rPr lang="en-US" dirty="0" smtClean="0"/>
              <a:t>Almost by accident</a:t>
            </a:r>
          </a:p>
          <a:p>
            <a:pPr lvl="1"/>
            <a:endParaRPr lang="en-US" dirty="0"/>
          </a:p>
          <a:p>
            <a:r>
              <a:rPr lang="en-US" dirty="0" smtClean="0"/>
              <a:t>At the time, only items worth naming were hosts</a:t>
            </a:r>
          </a:p>
          <a:p>
            <a:pPr lvl="1"/>
            <a:r>
              <a:rPr lang="en-US" dirty="0" smtClean="0"/>
              <a:t>A mistake that causes many painful workarounds</a:t>
            </a:r>
          </a:p>
          <a:p>
            <a:pPr lvl="1"/>
            <a:endParaRPr lang="en-US" dirty="0"/>
          </a:p>
          <a:p>
            <a:r>
              <a:rPr lang="en-US" dirty="0" smtClean="0"/>
              <a:t>Everything is now named relative to a host</a:t>
            </a:r>
          </a:p>
          <a:p>
            <a:pPr lvl="1"/>
            <a:r>
              <a:rPr lang="en-US" dirty="0" smtClean="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12</a:t>
            </a:fld>
            <a:endParaRPr lang="en-US"/>
          </a:p>
        </p:txBody>
      </p:sp>
    </p:spTree>
    <p:extLst>
      <p:ext uri="{BB962C8B-B14F-4D97-AF65-F5344CB8AC3E}">
        <p14:creationId xmlns:p14="http://schemas.microsoft.com/office/powerpoint/2010/main" val="3982467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Steps in Using Internet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Human has name of entity she wants to access</a:t>
            </a:r>
          </a:p>
          <a:p>
            <a:pPr lvl="1"/>
            <a:r>
              <a:rPr lang="en-US" dirty="0" smtClean="0"/>
              <a:t>Content, host, etc.</a:t>
            </a:r>
          </a:p>
          <a:p>
            <a:pPr lvl="1"/>
            <a:endParaRPr lang="en-US" dirty="0"/>
          </a:p>
          <a:p>
            <a:r>
              <a:rPr lang="en-US" dirty="0" smtClean="0"/>
              <a:t>Invokes an application to perform relevant task</a:t>
            </a:r>
          </a:p>
          <a:p>
            <a:pPr lvl="1"/>
            <a:r>
              <a:rPr lang="en-US" dirty="0" smtClean="0"/>
              <a:t>Using that name</a:t>
            </a:r>
          </a:p>
          <a:p>
            <a:pPr lvl="1"/>
            <a:endParaRPr lang="en-US" dirty="0" smtClean="0"/>
          </a:p>
          <a:p>
            <a:r>
              <a:rPr lang="en-US" dirty="0" smtClean="0"/>
              <a:t>App invokes DNS to translate name to address</a:t>
            </a:r>
          </a:p>
          <a:p>
            <a:pPr lvl="1"/>
            <a:endParaRPr lang="en-US" dirty="0" smtClean="0"/>
          </a:p>
          <a:p>
            <a:r>
              <a:rPr lang="en-US" dirty="0" smtClean="0"/>
              <a:t>App invokes transport protocol to contact host</a:t>
            </a:r>
          </a:p>
          <a:p>
            <a:pPr lvl="1"/>
            <a:r>
              <a:rPr lang="en-US" dirty="0" smtClean="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13</a:t>
            </a:fld>
            <a:endParaRPr lang="en-US"/>
          </a:p>
        </p:txBody>
      </p:sp>
    </p:spTree>
    <p:extLst>
      <p:ext uri="{BB962C8B-B14F-4D97-AF65-F5344CB8AC3E}">
        <p14:creationId xmlns:p14="http://schemas.microsoft.com/office/powerpoint/2010/main" val="1425470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Addresses </a:t>
            </a:r>
            <a:r>
              <a:rPr lang="en-US" dirty="0" err="1" smtClean="0"/>
              <a:t>vs</a:t>
            </a:r>
            <a:r>
              <a:rPr lang="en-US" dirty="0" smtClean="0"/>
              <a:t> Names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Scope of relevance:</a:t>
            </a:r>
            <a:endParaRPr lang="en-US" dirty="0"/>
          </a:p>
          <a:p>
            <a:pPr lvl="1"/>
            <a:r>
              <a:rPr lang="en-US" dirty="0" smtClean="0"/>
              <a:t>App/user </a:t>
            </a:r>
            <a:r>
              <a:rPr lang="en-US" dirty="0"/>
              <a:t>is primarily concerned with names</a:t>
            </a:r>
          </a:p>
          <a:p>
            <a:pPr lvl="1"/>
            <a:r>
              <a:rPr lang="en-US" dirty="0"/>
              <a:t>Network is primarily concerned with </a:t>
            </a:r>
            <a:r>
              <a:rPr lang="en-US" dirty="0" smtClean="0"/>
              <a:t>addresses</a:t>
            </a:r>
            <a:endParaRPr lang="en-US" dirty="0"/>
          </a:p>
          <a:p>
            <a:r>
              <a:rPr lang="en-US" dirty="0"/>
              <a:t>Timescales:</a:t>
            </a:r>
          </a:p>
          <a:p>
            <a:pPr lvl="1"/>
            <a:r>
              <a:rPr lang="en-US" dirty="0"/>
              <a:t>Name lookup once (or get from cache)</a:t>
            </a:r>
          </a:p>
          <a:p>
            <a:pPr lvl="1"/>
            <a:r>
              <a:rPr lang="en-US" dirty="0"/>
              <a:t>Address lookup on each </a:t>
            </a:r>
            <a:r>
              <a:rPr lang="en-US" dirty="0" smtClean="0"/>
              <a:t>packet</a:t>
            </a:r>
            <a:endParaRPr lang="en-US" dirty="0"/>
          </a:p>
          <a:p>
            <a:r>
              <a:rPr lang="en-US" dirty="0" smtClean="0"/>
              <a:t>When </a:t>
            </a:r>
            <a:r>
              <a:rPr lang="en-US" dirty="0"/>
              <a:t>moving a host to a different subnet:</a:t>
            </a:r>
          </a:p>
          <a:p>
            <a:pPr lvl="1"/>
            <a:r>
              <a:rPr lang="en-US" dirty="0"/>
              <a:t>The address changes</a:t>
            </a:r>
          </a:p>
          <a:p>
            <a:pPr lvl="1"/>
            <a:r>
              <a:rPr lang="en-US" dirty="0"/>
              <a:t>The name does not </a:t>
            </a:r>
            <a:r>
              <a:rPr lang="en-US" dirty="0" smtClean="0"/>
              <a:t>change</a:t>
            </a:r>
          </a:p>
          <a:p>
            <a:r>
              <a:rPr lang="en-US" dirty="0" smtClean="0"/>
              <a:t>When moving content to a differently named host</a:t>
            </a:r>
          </a:p>
          <a:p>
            <a:pPr lvl="1"/>
            <a:r>
              <a:rPr lang="en-US" dirty="0" smtClean="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4181481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15</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Relationship </a:t>
            </a:r>
            <a:r>
              <a:rPr lang="en-US" dirty="0" err="1" smtClean="0">
                <a:latin typeface="Helvetica" charset="0"/>
                <a:ea typeface="ＭＳ Ｐゴシック" charset="0"/>
                <a:cs typeface="ＭＳ Ｐゴシック" charset="0"/>
              </a:rPr>
              <a:t>Betw’n</a:t>
            </a:r>
            <a:r>
              <a:rPr lang="en-US" dirty="0" smtClean="0">
                <a:latin typeface="Helvetica" charset="0"/>
                <a:ea typeface="ＭＳ Ｐゴシック" charset="0"/>
                <a:cs typeface="ＭＳ Ｐゴシック" charset="0"/>
              </a:rPr>
              <a:t> Names/Addresses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85000" lnSpcReduction="20000"/>
          </a:bodyPr>
          <a:lstStyle/>
          <a:p>
            <a:pPr>
              <a:lnSpc>
                <a:spcPct val="90000"/>
              </a:lnSpc>
            </a:pPr>
            <a:r>
              <a:rPr lang="en-US" dirty="0" smtClean="0">
                <a:latin typeface="Calibri"/>
                <a:cs typeface="Calibri"/>
              </a:rPr>
              <a:t>Addresses </a:t>
            </a:r>
            <a:r>
              <a:rPr lang="en-US" dirty="0">
                <a:latin typeface="Calibri"/>
                <a:cs typeface="Calibri"/>
              </a:rPr>
              <a:t>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a:latin typeface="Calibri"/>
                <a:ea typeface="Calibri"/>
                <a:cs typeface="Calibri"/>
              </a:rPr>
              <a:t>www.cnn.com</a:t>
            </a:r>
            <a:r>
              <a:rPr lang="en-US" dirty="0">
                <a:latin typeface="Calibri"/>
                <a:ea typeface="Calibri"/>
                <a:cs typeface="Calibri"/>
              </a:rPr>
              <a:t> to 4.125.91.21</a:t>
            </a:r>
          </a:p>
          <a:p>
            <a:pPr lvl="1">
              <a:lnSpc>
                <a:spcPct val="90000"/>
              </a:lnSpc>
            </a:pPr>
            <a:r>
              <a:rPr lang="en-US" dirty="0" smtClean="0">
                <a:latin typeface="Calibri"/>
                <a:ea typeface="Calibri"/>
                <a:cs typeface="Calibri"/>
              </a:rPr>
              <a:t>Humans/Apps should be unaffected</a:t>
            </a:r>
          </a:p>
          <a:p>
            <a:pPr lvl="1">
              <a:lnSpc>
                <a:spcPct val="90000"/>
              </a:lnSpc>
            </a:pPr>
            <a:endParaRPr lang="en-US" dirty="0" smtClean="0">
              <a:latin typeface="Calibri"/>
              <a:ea typeface="Calibri"/>
              <a:cs typeface="Calibri"/>
            </a:endParaRPr>
          </a:p>
          <a:p>
            <a:pPr>
              <a:lnSpc>
                <a:spcPct val="90000"/>
              </a:lnSpc>
            </a:pPr>
            <a:r>
              <a:rPr lang="en-US" dirty="0" smtClean="0">
                <a:latin typeface="Calibri"/>
                <a:cs typeface="Calibri"/>
              </a:rPr>
              <a:t>Name </a:t>
            </a:r>
            <a:r>
              <a:rPr lang="en-US" dirty="0">
                <a:latin typeface="Calibri"/>
                <a:cs typeface="Calibri"/>
              </a:rPr>
              <a:t>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a:latin typeface="Calibri"/>
                <a:ea typeface="Calibri"/>
                <a:cs typeface="Calibri"/>
              </a:rPr>
              <a:t>www.cnn.com</a:t>
            </a:r>
            <a:r>
              <a:rPr lang="en-US" dirty="0">
                <a:latin typeface="Calibri"/>
                <a:ea typeface="Calibri"/>
                <a:cs typeface="Calibri"/>
              </a:rPr>
              <a:t> to </a:t>
            </a:r>
            <a:r>
              <a:rPr lang="en-US" dirty="0" smtClean="0">
                <a:latin typeface="Calibri"/>
                <a:ea typeface="Calibri"/>
                <a:cs typeface="Calibri"/>
              </a:rPr>
              <a:t>multiple </a:t>
            </a:r>
            <a:r>
              <a:rPr lang="en-US" dirty="0">
                <a:latin typeface="Calibri"/>
                <a:ea typeface="Calibri"/>
                <a:cs typeface="Calibri"/>
              </a:rPr>
              <a:t>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a:latin typeface="Calibri"/>
                <a:ea typeface="Calibri"/>
                <a:cs typeface="Calibri"/>
              </a:rPr>
              <a:t>www.cnn.com</a:t>
            </a:r>
            <a:r>
              <a:rPr lang="en-US" dirty="0">
                <a:latin typeface="Calibri"/>
                <a:ea typeface="Calibri"/>
                <a:cs typeface="Calibri"/>
              </a:rPr>
              <a:t> and </a:t>
            </a:r>
            <a:r>
              <a:rPr lang="en-US" dirty="0" err="1" smtClean="0">
                <a:latin typeface="Calibri"/>
                <a:ea typeface="Calibri"/>
                <a:cs typeface="Calibri"/>
              </a:rPr>
              <a:t>cnn.com</a:t>
            </a:r>
            <a:endParaRPr lang="en-US" dirty="0" smtClean="0">
              <a:latin typeface="Calibri"/>
              <a:ea typeface="Calibri"/>
              <a:cs typeface="Calibri"/>
            </a:endParaRPr>
          </a:p>
          <a:p>
            <a:pPr lvl="1">
              <a:lnSpc>
                <a:spcPct val="90000"/>
              </a:lnSpc>
            </a:pPr>
            <a:r>
              <a:rPr lang="en-US" dirty="0" smtClean="0">
                <a:latin typeface="Calibri"/>
                <a:ea typeface="Calibri"/>
                <a:cs typeface="Calibri"/>
              </a:rPr>
              <a:t>Mnemonic stable name, and dynamic canonical name</a:t>
            </a:r>
          </a:p>
          <a:p>
            <a:pPr lvl="2">
              <a:lnSpc>
                <a:spcPct val="90000"/>
              </a:lnSpc>
            </a:pPr>
            <a:r>
              <a:rPr lang="en-US" dirty="0" smtClean="0">
                <a:latin typeface="Calibri"/>
                <a:ea typeface="Calibri"/>
                <a:cs typeface="Calibri"/>
              </a:rPr>
              <a:t>Canonical name = actual name of host</a:t>
            </a:r>
            <a:endParaRPr lang="en-US" dirty="0">
              <a:latin typeface="Calibri"/>
              <a:ea typeface="Calibri"/>
              <a:cs typeface="Calibri"/>
            </a:endParaRPr>
          </a:p>
        </p:txBody>
      </p:sp>
    </p:spTree>
    <p:extLst>
      <p:ext uri="{BB962C8B-B14F-4D97-AF65-F5344CB8AC3E}">
        <p14:creationId xmlns:p14="http://schemas.microsoft.com/office/powerpoint/2010/main" val="3462115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from Names to Addresses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Originally: per-host </a:t>
            </a:r>
            <a:r>
              <a:rPr lang="en-US" dirty="0" smtClean="0"/>
              <a:t>file /</a:t>
            </a:r>
            <a:r>
              <a:rPr lang="en-US" dirty="0" err="1" smtClean="0"/>
              <a:t>etc</a:t>
            </a:r>
            <a:r>
              <a:rPr lang="en-US" dirty="0" smtClean="0"/>
              <a:t>/hosts</a:t>
            </a:r>
            <a:endParaRPr lang="en-US" dirty="0"/>
          </a:p>
          <a:p>
            <a:pPr lvl="1"/>
            <a:r>
              <a:rPr lang="en-US" dirty="0" smtClean="0"/>
              <a:t>SRI </a:t>
            </a:r>
            <a:r>
              <a:rPr lang="en-US" dirty="0"/>
              <a:t>(Menlo Park) kept master copy</a:t>
            </a:r>
          </a:p>
          <a:p>
            <a:pPr lvl="1"/>
            <a:r>
              <a:rPr lang="en-US" dirty="0"/>
              <a:t>Downloaded </a:t>
            </a:r>
            <a:r>
              <a:rPr lang="en-US" dirty="0" smtClean="0"/>
              <a:t>regularly</a:t>
            </a:r>
          </a:p>
          <a:p>
            <a:pPr lvl="1"/>
            <a:r>
              <a:rPr lang="en-US" dirty="0"/>
              <a:t>Flat </a:t>
            </a:r>
            <a:r>
              <a:rPr lang="en-US" dirty="0" smtClean="0"/>
              <a:t>namespace</a:t>
            </a:r>
          </a:p>
          <a:p>
            <a:pPr lvl="1"/>
            <a:endParaRPr lang="en-US" dirty="0"/>
          </a:p>
          <a:p>
            <a:r>
              <a:rPr lang="en-US" dirty="0"/>
              <a:t>Single </a:t>
            </a:r>
            <a:r>
              <a:rPr lang="en-US" dirty="0" smtClean="0"/>
              <a:t>server not resilient, </a:t>
            </a:r>
            <a:r>
              <a:rPr lang="en-US" dirty="0"/>
              <a:t>doesn’t </a:t>
            </a:r>
            <a:r>
              <a:rPr lang="en-US" dirty="0" smtClean="0"/>
              <a:t>scale</a:t>
            </a:r>
            <a:endParaRPr lang="en-US" dirty="0"/>
          </a:p>
          <a:p>
            <a:pPr lvl="1"/>
            <a:r>
              <a:rPr lang="en-US" dirty="0" smtClean="0"/>
              <a:t>Adopted </a:t>
            </a:r>
            <a:r>
              <a:rPr lang="en-US" dirty="0"/>
              <a:t>a distributed hierarchical </a:t>
            </a:r>
            <a:r>
              <a:rPr lang="en-US" dirty="0" smtClean="0"/>
              <a:t>system</a:t>
            </a:r>
          </a:p>
          <a:p>
            <a:pPr lvl="1"/>
            <a:endParaRPr lang="en-US" dirty="0"/>
          </a:p>
          <a:p>
            <a:r>
              <a:rPr lang="en-US" dirty="0" smtClean="0"/>
              <a:t>Two intertwined hierarchies:</a:t>
            </a:r>
          </a:p>
          <a:p>
            <a:pPr lvl="1"/>
            <a:r>
              <a:rPr lang="en-US" dirty="0" smtClean="0"/>
              <a:t>Infrastructure: hierarchy of DNS servers</a:t>
            </a:r>
          </a:p>
          <a:p>
            <a:pPr lvl="1"/>
            <a:r>
              <a:rPr lang="en-US" dirty="0" smtClean="0"/>
              <a:t>Naming structure: </a:t>
            </a:r>
            <a:r>
              <a:rPr lang="en-US" dirty="0" err="1" smtClean="0"/>
              <a:t>www.cnn.com</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16</a:t>
            </a:fld>
            <a:endParaRPr lang="en-US"/>
          </a:p>
        </p:txBody>
      </p:sp>
    </p:spTree>
    <p:extLst>
      <p:ext uri="{BB962C8B-B14F-4D97-AF65-F5344CB8AC3E}">
        <p14:creationId xmlns:p14="http://schemas.microsoft.com/office/powerpoint/2010/main" val="3541888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92500" lnSpcReduction="20000"/>
          </a:bodyPr>
          <a:lstStyle/>
          <a:p>
            <a:r>
              <a:rPr lang="en-US" dirty="0" smtClean="0">
                <a:latin typeface="Calibri"/>
                <a:ea typeface="Calibri"/>
                <a:cs typeface="Calibri"/>
              </a:rPr>
              <a:t>Top of hierarchy: Root</a:t>
            </a:r>
          </a:p>
          <a:p>
            <a:pPr lvl="1"/>
            <a:r>
              <a:rPr lang="en-US" dirty="0" smtClean="0">
                <a:latin typeface="Calibri"/>
                <a:ea typeface="Calibri"/>
                <a:cs typeface="Calibri"/>
              </a:rPr>
              <a:t>Location hardwired </a:t>
            </a:r>
            <a:r>
              <a:rPr lang="en-US" dirty="0">
                <a:latin typeface="Calibri"/>
                <a:ea typeface="Calibri"/>
                <a:cs typeface="Calibri"/>
              </a:rPr>
              <a:t>into other </a:t>
            </a:r>
            <a:r>
              <a:rPr lang="en-US" dirty="0" smtClean="0">
                <a:latin typeface="Calibri"/>
                <a:ea typeface="Calibri"/>
                <a:cs typeface="Calibri"/>
              </a:rPr>
              <a:t>servers</a:t>
            </a:r>
          </a:p>
          <a:p>
            <a:pPr lvl="1"/>
            <a:endParaRPr lang="en-US" dirty="0">
              <a:latin typeface="Calibri"/>
              <a:ea typeface="Calibri"/>
              <a:cs typeface="Calibri"/>
            </a:endParaRPr>
          </a:p>
          <a:p>
            <a:r>
              <a:rPr lang="en-US" dirty="0" smtClean="0">
                <a:latin typeface="Calibri"/>
                <a:ea typeface="Calibri"/>
                <a:cs typeface="Calibri"/>
              </a:rPr>
              <a:t>Next Level: Top</a:t>
            </a:r>
            <a:r>
              <a:rPr lang="en-US" dirty="0">
                <a:latin typeface="Calibri"/>
                <a:ea typeface="Calibri"/>
                <a:cs typeface="Calibri"/>
              </a:rPr>
              <a:t>-level domain (TLD) </a:t>
            </a:r>
            <a:r>
              <a:rPr lang="en-US" dirty="0" smtClean="0">
                <a:latin typeface="Calibri"/>
                <a:ea typeface="Calibri"/>
                <a:cs typeface="Calibri"/>
              </a:rPr>
              <a:t>servers</a:t>
            </a:r>
          </a:p>
          <a:p>
            <a:pPr lvl="1"/>
            <a:r>
              <a:rPr lang="en-US" dirty="0" smtClean="0">
                <a:latin typeface="Calibri"/>
                <a:ea typeface="Calibri"/>
                <a:cs typeface="Calibri"/>
              </a:rPr>
              <a:t>.com, .</a:t>
            </a:r>
            <a:r>
              <a:rPr lang="en-US" dirty="0" err="1" smtClean="0">
                <a:latin typeface="Calibri"/>
                <a:ea typeface="Calibri"/>
                <a:cs typeface="Calibri"/>
              </a:rPr>
              <a:t>edu</a:t>
            </a:r>
            <a:r>
              <a:rPr lang="en-US" dirty="0" smtClean="0">
                <a:latin typeface="Calibri"/>
                <a:ea typeface="Calibri"/>
                <a:cs typeface="Calibri"/>
              </a:rPr>
              <a:t>, etc.</a:t>
            </a:r>
          </a:p>
          <a:p>
            <a:pPr lvl="1"/>
            <a:r>
              <a:rPr lang="en-US" dirty="0" smtClean="0">
                <a:latin typeface="Calibri"/>
                <a:ea typeface="Calibri"/>
                <a:cs typeface="Calibri"/>
              </a:rPr>
              <a:t>Managed professionally</a:t>
            </a:r>
          </a:p>
          <a:p>
            <a:pPr lvl="1"/>
            <a:endParaRPr lang="en-US" dirty="0">
              <a:latin typeface="Calibri"/>
              <a:ea typeface="Calibri"/>
              <a:cs typeface="Calibri"/>
            </a:endParaRPr>
          </a:p>
          <a:p>
            <a:r>
              <a:rPr lang="en-US" dirty="0" smtClean="0">
                <a:latin typeface="Calibri"/>
                <a:ea typeface="Calibri"/>
                <a:cs typeface="Calibri"/>
              </a:rPr>
              <a:t>Bottom Level: Authoritative </a:t>
            </a:r>
            <a:r>
              <a:rPr lang="en-US" dirty="0">
                <a:latin typeface="Calibri"/>
                <a:ea typeface="Calibri"/>
                <a:cs typeface="Calibri"/>
              </a:rPr>
              <a:t>DNS </a:t>
            </a:r>
            <a:r>
              <a:rPr lang="en-US" dirty="0" smtClean="0">
                <a:latin typeface="Calibri"/>
                <a:ea typeface="Calibri"/>
                <a:cs typeface="Calibri"/>
              </a:rPr>
              <a:t>servers</a:t>
            </a:r>
          </a:p>
          <a:p>
            <a:pPr lvl="1"/>
            <a:r>
              <a:rPr lang="en-US" dirty="0" smtClean="0">
                <a:latin typeface="Calibri"/>
                <a:ea typeface="Calibri"/>
                <a:cs typeface="Calibri"/>
              </a:rPr>
              <a:t>Actually do the mapping</a:t>
            </a:r>
          </a:p>
          <a:p>
            <a:pPr lvl="1"/>
            <a:r>
              <a:rPr lang="en-US" dirty="0" smtClean="0">
                <a:latin typeface="Calibri"/>
                <a:ea typeface="Calibri"/>
                <a:cs typeface="Calibri"/>
              </a:rPr>
              <a:t>Can </a:t>
            </a:r>
            <a:r>
              <a:rPr lang="en-US" dirty="0">
                <a:latin typeface="Calibri"/>
                <a:ea typeface="Calibri"/>
                <a:cs typeface="Calibri"/>
              </a:rPr>
              <a:t>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5" end="5"/>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877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928771">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18</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smtClean="0">
                <a:solidFill>
                  <a:srgbClr val="0066FF"/>
                </a:solidFill>
                <a:latin typeface="Times New Roman" charset="0"/>
                <a:cs typeface="Calibri"/>
              </a:rPr>
              <a:t>cl</a:t>
            </a:r>
            <a:endParaRPr lang="en-US" dirty="0">
              <a:solidFill>
                <a:srgbClr val="0066FF"/>
              </a:solidFill>
              <a:latin typeface="Times New Roman" charset="0"/>
              <a:cs typeface="Calibri"/>
            </a:endParaRP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smtClean="0">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 6 – Applications</a:t>
            </a:r>
            <a:endParaRPr lang="en-US" dirty="0"/>
          </a:p>
        </p:txBody>
      </p:sp>
      <p:sp>
        <p:nvSpPr>
          <p:cNvPr id="3" name="Content Placeholder 2"/>
          <p:cNvSpPr>
            <a:spLocks noGrp="1"/>
          </p:cNvSpPr>
          <p:nvPr>
            <p:ph idx="1"/>
          </p:nvPr>
        </p:nvSpPr>
        <p:spPr>
          <a:xfrm>
            <a:off x="457200" y="1600200"/>
            <a:ext cx="8229600" cy="4928480"/>
          </a:xfrm>
        </p:spPr>
        <p:txBody>
          <a:bodyPr>
            <a:normAutofit/>
          </a:bodyPr>
          <a:lstStyle/>
          <a:p>
            <a:r>
              <a:rPr lang="en-US" dirty="0" smtClean="0">
                <a:latin typeface="Calibri"/>
              </a:rPr>
              <a:t>Traditional Applications (web)</a:t>
            </a:r>
          </a:p>
          <a:p>
            <a:endParaRPr lang="en-US" dirty="0" smtClean="0">
              <a:latin typeface="Calibri"/>
            </a:endParaRPr>
          </a:p>
          <a:p>
            <a:r>
              <a:rPr lang="en-US" dirty="0" smtClean="0">
                <a:latin typeface="Calibri"/>
              </a:rPr>
              <a:t>Infrastructure Services (DNS)</a:t>
            </a:r>
          </a:p>
          <a:p>
            <a:endParaRPr lang="en-US" dirty="0" smtClean="0"/>
          </a:p>
          <a:p>
            <a:r>
              <a:rPr lang="en-US" dirty="0" smtClean="0"/>
              <a:t>Multimedia </a:t>
            </a:r>
            <a:r>
              <a:rPr lang="en-US" dirty="0"/>
              <a:t>Applications (</a:t>
            </a:r>
            <a:r>
              <a:rPr lang="en-US"/>
              <a:t>SIP</a:t>
            </a:r>
            <a:r>
              <a:rPr lang="en-US" smtClean="0"/>
              <a:t>)</a:t>
            </a:r>
            <a:endParaRPr lang="en-US" dirty="0" smtClean="0">
              <a:latin typeface="Calibri"/>
            </a:endParaRPr>
          </a:p>
          <a:p>
            <a:endParaRPr lang="en-US" dirty="0" smtClean="0">
              <a:latin typeface="Calibri"/>
            </a:endParaRPr>
          </a:p>
          <a:p>
            <a:r>
              <a:rPr lang="en-US" dirty="0" smtClean="0">
                <a:latin typeface="Calibri"/>
              </a:rPr>
              <a:t>P2P Networks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21</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22</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smtClean="0">
                <a:latin typeface="Calibri"/>
                <a:ea typeface="Calibri"/>
                <a:cs typeface="Calibri"/>
              </a:rPr>
              <a:t>Two components</a:t>
            </a:r>
            <a:endParaRPr lang="en-US" dirty="0">
              <a:latin typeface="Calibri"/>
              <a:ea typeface="Calibri"/>
              <a:cs typeface="Calibri"/>
            </a:endParaRPr>
          </a:p>
          <a:p>
            <a:pPr lvl="1"/>
            <a:r>
              <a:rPr lang="en-US" dirty="0">
                <a:latin typeface="Calibri"/>
                <a:ea typeface="Calibri"/>
                <a:cs typeface="Calibri"/>
              </a:rPr>
              <a:t>Local DNS servers</a:t>
            </a:r>
          </a:p>
          <a:p>
            <a:pPr lvl="1"/>
            <a:r>
              <a:rPr lang="en-US" dirty="0">
                <a:latin typeface="Calibri"/>
                <a:ea typeface="Calibri"/>
                <a:cs typeface="Calibri"/>
              </a:rPr>
              <a:t>Resolver </a:t>
            </a:r>
            <a:r>
              <a:rPr lang="en-US" dirty="0" smtClean="0">
                <a:latin typeface="Calibri"/>
                <a:ea typeface="Calibri"/>
                <a:cs typeface="Calibri"/>
              </a:rPr>
              <a:t>software on hosts</a:t>
            </a:r>
          </a:p>
          <a:p>
            <a:pPr lvl="1"/>
            <a:endParaRPr lang="en-US" dirty="0" smtClean="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a:t>
            </a:r>
            <a:r>
              <a:rPr lang="en-US" dirty="0" smtClean="0">
                <a:latin typeface="Calibri"/>
                <a:ea typeface="Calibri"/>
                <a:cs typeface="Calibri"/>
              </a:rPr>
              <a:t>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92" y="2132"/>
              <a:ext cx="107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a:cs typeface="Calibri"/>
                </a:rPr>
                <a:t>dns.poly.edu</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23</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081"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a:cs typeface="Calibri"/>
              </a:rPr>
              <a:t>cis.poly.edu</a:t>
            </a:r>
            <a:endParaRPr lang="en-US" sz="1600" b="0" dirty="0">
              <a:latin typeface="Times New Roman" charset="0"/>
              <a:cs typeface="Calibri"/>
            </a:endParaRPr>
          </a:p>
        </p:txBody>
      </p:sp>
      <p:sp>
        <p:nvSpPr>
          <p:cNvPr id="82950" name="Text Box 4"/>
          <p:cNvSpPr txBox="1">
            <a:spLocks noChangeArrowheads="1"/>
          </p:cNvSpPr>
          <p:nvPr/>
        </p:nvSpPr>
        <p:spPr bwMode="auto">
          <a:xfrm>
            <a:off x="6461125" y="5957888"/>
            <a:ext cx="2257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a:cs typeface="Calibri"/>
              </a:rPr>
              <a:t>gaia.cs.umass.edu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082"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dns.cs.umass.edu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How Does Resolution Happen?</a:t>
            </a:r>
            <a:br>
              <a:rPr lang="en-US" dirty="0" smtClean="0">
                <a:latin typeface="Helvetica" charset="0"/>
                <a:ea typeface="ＭＳ Ｐゴシック" charset="0"/>
                <a:cs typeface="ＭＳ Ｐゴシック" charset="0"/>
              </a:rPr>
            </a:br>
            <a:r>
              <a:rPr lang="en-US" sz="3100" dirty="0" smtClean="0">
                <a:latin typeface="Helvetica" charset="0"/>
                <a:ea typeface="ＭＳ Ｐゴシック" charset="0"/>
                <a:cs typeface="ＭＳ Ｐゴシック" charset="0"/>
              </a:rPr>
              <a:t>(</a:t>
            </a:r>
            <a:r>
              <a:rPr lang="en-US" sz="3100" b="1" dirty="0" smtClean="0">
                <a:latin typeface="Helvetica" charset="0"/>
                <a:ea typeface="ＭＳ Ｐゴシック" charset="0"/>
                <a:cs typeface="ＭＳ Ｐゴシック" charset="0"/>
              </a:rPr>
              <a:t>Iterative</a:t>
            </a:r>
            <a:r>
              <a:rPr lang="en-US" sz="3100" dirty="0" smtClean="0">
                <a:latin typeface="Helvetica" charset="0"/>
                <a:ea typeface="ＭＳ Ｐゴシック" charset="0"/>
                <a:cs typeface="ＭＳ Ｐゴシック" charset="0"/>
              </a:rPr>
              <a:t> example)</a:t>
            </a:r>
            <a:endParaRPr lang="en-US" sz="3100" dirty="0">
              <a:latin typeface="Helvetica" charset="0"/>
              <a:ea typeface="ＭＳ Ｐゴシック" charset="0"/>
              <a:cs typeface="ＭＳ Ｐゴシック" charset="0"/>
            </a:endParaRPr>
          </a:p>
        </p:txBody>
      </p:sp>
      <p:sp>
        <p:nvSpPr>
          <p:cNvPr id="82976" name="Rectangle 65"/>
          <p:cNvSpPr>
            <a:spLocks noGrp="1" noChangeArrowheads="1"/>
          </p:cNvSpPr>
          <p:nvPr>
            <p:ph type="body" sz="half" idx="1"/>
          </p:nvPr>
        </p:nvSpPr>
        <p:spPr>
          <a:xfrm>
            <a:off x="444500" y="1587500"/>
            <a:ext cx="3565525" cy="1381125"/>
          </a:xfrm>
        </p:spPr>
        <p:txBody>
          <a:bodyPr>
            <a:normAutofit fontScale="92500"/>
          </a:bodyPr>
          <a:lstStyle/>
          <a:p>
            <a:pPr>
              <a:buFontTx/>
              <a:buNone/>
            </a:pPr>
            <a:r>
              <a:rPr lang="en-US" sz="2400" dirty="0">
                <a:latin typeface="Calibri"/>
                <a:cs typeface="Calibri"/>
              </a:rPr>
              <a:t>Host at </a:t>
            </a:r>
            <a:r>
              <a:rPr lang="en-US" sz="2400" b="1" dirty="0" err="1">
                <a:latin typeface="Courier New" charset="0"/>
                <a:cs typeface="Calibri"/>
              </a:rPr>
              <a:t>cis.poly.edu</a:t>
            </a:r>
            <a:r>
              <a:rPr lang="en-US" sz="2400" dirty="0">
                <a:latin typeface="Calibri"/>
                <a:cs typeface="Calibri"/>
              </a:rPr>
              <a:t> wants IP address for </a:t>
            </a:r>
            <a:r>
              <a:rPr lang="en-US" sz="2400" b="1" dirty="0" err="1">
                <a:latin typeface="Courier New" charset="0"/>
                <a:cs typeface="Calibri"/>
              </a:rPr>
              <a:t>gaia.cs.umass.edu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smtClean="0">
                <a:latin typeface="Arial"/>
              </a:rPr>
              <a:t>Host enquiry is delegated to local DNS server</a:t>
            </a:r>
          </a:p>
          <a:p>
            <a:pPr marL="342900" indent="-342900">
              <a:buFont typeface="ZapfDingbats" charset="0"/>
              <a:buChar char="r"/>
            </a:pPr>
            <a:r>
              <a:rPr lang="en-US" dirty="0" smtClean="0">
                <a:latin typeface="Arial"/>
              </a:rPr>
              <a:t>Consider</a:t>
            </a:r>
          </a:p>
          <a:p>
            <a:r>
              <a:rPr lang="en-US" dirty="0">
                <a:latin typeface="Arial"/>
              </a:rPr>
              <a:t>	</a:t>
            </a:r>
            <a:r>
              <a:rPr lang="en-US" dirty="0" smtClean="0">
                <a:latin typeface="Arial"/>
              </a:rPr>
              <a:t>transactions 2 – 7 only</a:t>
            </a:r>
          </a:p>
          <a:p>
            <a:pPr marL="342900" indent="-342900">
              <a:buFont typeface="ZapfDingbats" charset="0"/>
              <a:buChar char="r"/>
            </a:pPr>
            <a:r>
              <a:rPr lang="en-US" dirty="0" smtClean="0">
                <a:latin typeface="Arial"/>
              </a:rPr>
              <a:t>contacted </a:t>
            </a:r>
            <a:r>
              <a:rPr lang="en-US" dirty="0">
                <a:latin typeface="Arial"/>
              </a:rPr>
              <a:t>server replies with name of </a:t>
            </a:r>
            <a:r>
              <a:rPr lang="en-US" dirty="0" smtClean="0">
                <a:latin typeface="Arial"/>
              </a:rPr>
              <a:t>next server </a:t>
            </a:r>
            <a:r>
              <a:rPr lang="en-US" dirty="0">
                <a:latin typeface="Arial"/>
              </a:rPr>
              <a:t>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smtClean="0">
                <a:latin typeface="Arial"/>
              </a:rPr>
              <a:t>”</a:t>
            </a:r>
            <a:endParaRPr lang="en-GB" altLang="ja-JP" dirty="0" smtClean="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24</a:t>
            </a:fld>
            <a:endParaRPr lang="en-US" sz="1400">
              <a:latin typeface="Times New Roman" charset="0"/>
            </a:endParaRPr>
          </a:p>
        </p:txBody>
      </p:sp>
      <p:grpSp>
        <p:nvGrpSpPr>
          <p:cNvPr id="18438" name="Group 65"/>
          <p:cNvGrpSpPr>
            <a:grpSpLocks/>
          </p:cNvGrpSpPr>
          <p:nvPr/>
        </p:nvGrpSpPr>
        <p:grpSpPr bwMode="auto">
          <a:xfrm>
            <a:off x="3457575" y="790575"/>
            <a:ext cx="5686425" cy="5511800"/>
            <a:chOff x="1525" y="384"/>
            <a:chExt cx="3582" cy="3472"/>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54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a:latin typeface="Arial" charset="0"/>
                </a:rPr>
                <a:t>cis.poly.edu</a:t>
              </a:r>
              <a:endParaRPr lang="en-US" sz="1600" dirty="0">
                <a:latin typeface="Arial" charset="0"/>
              </a:endParaRPr>
            </a:p>
          </p:txBody>
        </p:sp>
        <p:sp>
          <p:nvSpPr>
            <p:cNvPr id="18442" name="Text Box 4"/>
            <p:cNvSpPr txBox="1">
              <a:spLocks noChangeArrowheads="1"/>
            </p:cNvSpPr>
            <p:nvPr/>
          </p:nvSpPr>
          <p:spPr bwMode="auto">
            <a:xfrm>
              <a:off x="3066" y="3644"/>
              <a:ext cx="1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a:latin typeface="Arial" charset="0"/>
                </a:rPr>
                <a:t>gaia.cs.umass.edu</a:t>
              </a:r>
              <a:endParaRPr lang="en-US" sz="160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54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a:latin typeface="Arial" charset="0"/>
                  </a:rPr>
                  <a:t>dns.poly.edu</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a:latin typeface="Arial" charset="0"/>
                </a:rPr>
                <a:t>dns.cs.umass.edu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a:t>
            </a:r>
            <a:r>
              <a:rPr lang="en-US" sz="2000" dirty="0" smtClean="0">
                <a:latin typeface="Arial"/>
              </a:rPr>
              <a:t>server</a:t>
            </a:r>
          </a:p>
          <a:p>
            <a:endParaRPr lang="en-US" sz="2000" dirty="0">
              <a:latin typeface="Arial"/>
            </a:endParaRPr>
          </a:p>
          <a:p>
            <a:pPr marL="342900" indent="-342900">
              <a:buFont typeface="ZapfDingbats" charset="0"/>
              <a:buChar char="r"/>
            </a:pPr>
            <a:r>
              <a:rPr lang="en-US" sz="2000">
                <a:latin typeface="Arial"/>
              </a:rPr>
              <a:t>heavy </a:t>
            </a:r>
            <a:r>
              <a:rPr lang="en-US" sz="2000" smtClean="0">
                <a:latin typeface="Arial"/>
              </a:rPr>
              <a:t>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a:t>
            </a:r>
            <a:r>
              <a:rPr lang="en-US" sz="3600" dirty="0" smtClean="0"/>
              <a:t>name resolution </a:t>
            </a:r>
            <a:r>
              <a:rPr lang="en-US" sz="3600" b="1" dirty="0" smtClean="0"/>
              <a:t>recursive</a:t>
            </a:r>
            <a:r>
              <a:rPr lang="en-US" sz="3600" dirty="0" smtClean="0"/>
              <a:t> example</a:t>
            </a:r>
            <a:endParaRPr lang="en-US" sz="3600" dirty="0"/>
          </a:p>
        </p:txBody>
      </p:sp>
    </p:spTree>
    <p:extLst>
      <p:ext uri="{BB962C8B-B14F-4D97-AF65-F5344CB8AC3E}">
        <p14:creationId xmlns:p14="http://schemas.microsoft.com/office/powerpoint/2010/main" val="17364577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25</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t>
            </a:r>
            <a:r>
              <a:rPr lang="en-US" sz="3200" dirty="0" smtClean="0">
                <a:latin typeface="Helvetica" charset="0"/>
                <a:ea typeface="ＭＳ Ｐゴシック" charset="0"/>
                <a:cs typeface="ＭＳ Ｐゴシック" charset="0"/>
              </a:rPr>
              <a:t>and </a:t>
            </a:r>
            <a:r>
              <a:rPr lang="en-US" sz="3200" dirty="0">
                <a:latin typeface="Helvetica" charset="0"/>
                <a:ea typeface="ＭＳ Ｐゴシック" charset="0"/>
                <a:cs typeface="ＭＳ Ｐゴシック" charset="0"/>
              </a:rPr>
              <a:t>Iterative </a:t>
            </a:r>
            <a:r>
              <a:rPr lang="en-US" sz="3200" dirty="0" smtClean="0">
                <a:latin typeface="Helvetica" charset="0"/>
                <a:ea typeface="ＭＳ Ｐゴシック" charset="0"/>
                <a:cs typeface="ＭＳ Ｐゴシック" charset="0"/>
              </a:rPr>
              <a:t>Queries - </a:t>
            </a:r>
            <a:r>
              <a:rPr lang="en-US" sz="3200" b="1" dirty="0" smtClean="0">
                <a:latin typeface="Helvetica" charset="0"/>
                <a:ea typeface="ＭＳ Ｐゴシック" charset="0"/>
                <a:cs typeface="ＭＳ Ｐゴシック" charset="0"/>
              </a:rPr>
              <a:t>Hybrid</a:t>
            </a:r>
            <a:r>
              <a:rPr lang="en-US" sz="3200" dirty="0" smtClean="0">
                <a:latin typeface="Helvetica" charset="0"/>
                <a:ea typeface="ＭＳ Ｐゴシック" charset="0"/>
                <a:cs typeface="ＭＳ Ｐゴシック" charset="0"/>
              </a:rPr>
              <a:t> case</a:t>
            </a:r>
            <a:endParaRPr lang="en-US" sz="3200" dirty="0">
              <a:latin typeface="Helvetica" charset="0"/>
              <a:ea typeface="ＭＳ Ｐゴシック" charset="0"/>
              <a:cs typeface="ＭＳ Ｐゴシック" charset="0"/>
            </a:endParaRP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a:t>
            </a:r>
            <a:r>
              <a:rPr lang="en-US" sz="2600" dirty="0" smtClean="0">
                <a:latin typeface="Calibri"/>
                <a:ea typeface="Calibri"/>
                <a:cs typeface="Calibri"/>
              </a:rPr>
              <a:t>requests 1,2 and responses </a:t>
            </a:r>
            <a:r>
              <a:rPr lang="en-US" sz="2600" dirty="0">
                <a:latin typeface="Calibri"/>
                <a:ea typeface="Calibri"/>
                <a:cs typeface="Calibri"/>
              </a:rPr>
              <a:t>9</a:t>
            </a:r>
            <a:r>
              <a:rPr lang="en-US" sz="2600" dirty="0" smtClean="0">
                <a:latin typeface="Calibri"/>
                <a:ea typeface="Calibri"/>
                <a:cs typeface="Calibri"/>
              </a:rPr>
              <a:t>,10</a:t>
            </a:r>
            <a:endParaRPr lang="en-US" sz="2600" dirty="0">
              <a:latin typeface="Calibri"/>
              <a:ea typeface="Calibri"/>
              <a:cs typeface="Calibri"/>
            </a:endParaRP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121"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4049788" y="6147376"/>
            <a:ext cx="252414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a:cs typeface="Calibri"/>
              </a:rPr>
              <a:t>m</a:t>
            </a:r>
            <a:r>
              <a:rPr lang="en-US" sz="1600" dirty="0" err="1" smtClean="0">
                <a:cs typeface="Calibri"/>
              </a:rPr>
              <a:t>yhost.eee.poly.edu</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122"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dns.cs.umass.edu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240088" y="3027363"/>
            <a:ext cx="2875003" cy="2339086"/>
            <a:chOff x="3240088" y="3027363"/>
            <a:chExt cx="2875003"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92" y="2132"/>
                <a:ext cx="107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a:cs typeface="Calibri"/>
                  </a:rPr>
                  <a:t>dns.poly.edu</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240088" y="4334113"/>
              <a:ext cx="2154238" cy="615951"/>
              <a:chOff x="2750" y="2132"/>
              <a:chExt cx="1357"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750" y="2132"/>
                <a:ext cx="135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smtClean="0">
                    <a:latin typeface="Calibri"/>
                    <a:cs typeface="Calibri"/>
                  </a:rPr>
                  <a:t>Site DNS </a:t>
                </a:r>
                <a:r>
                  <a:rPr lang="en-US" sz="1800" b="0" dirty="0">
                    <a:latin typeface="Calibri"/>
                    <a:cs typeface="Calibri"/>
                  </a:rPr>
                  <a:t>server</a:t>
                </a:r>
                <a:endParaRPr lang="en-US" sz="2400" b="0" dirty="0">
                  <a:latin typeface="Times New Roman" charset="0"/>
                  <a:cs typeface="Calibri"/>
                </a:endParaRPr>
              </a:p>
              <a:p>
                <a:pPr algn="ctr"/>
                <a:r>
                  <a:rPr lang="en-US" sz="1600" dirty="0" err="1" smtClean="0">
                    <a:cs typeface="Calibri"/>
                  </a:rPr>
                  <a:t>dns.eee.poly.edu</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26</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a:latin typeface="Calibri"/>
                <a:ea typeface="Calibri"/>
                <a:cs typeface="Calibri"/>
              </a:rPr>
              <a:t>www.cnn.com</a:t>
            </a:r>
            <a:r>
              <a:rPr lang="en-US" dirty="0">
                <a:latin typeface="Calibri"/>
                <a:ea typeface="Calibri"/>
                <a:cs typeface="Calibri"/>
              </a:rPr>
              <a:t>) 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27</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a:latin typeface="Calibri"/>
                <a:ea typeface="Calibri"/>
                <a:cs typeface="Calibri"/>
              </a:rPr>
              <a:t>www.cnn.comm</a:t>
            </a:r>
            <a:r>
              <a:rPr lang="en-US" dirty="0">
                <a:latin typeface="Calibri"/>
                <a:ea typeface="Calibri"/>
                <a:cs typeface="Calibri"/>
              </a:rPr>
              <a:t> and </a:t>
            </a:r>
            <a:r>
              <a:rPr lang="en-US" i="1" dirty="0" err="1">
                <a:latin typeface="Calibri"/>
                <a:ea typeface="Calibri"/>
                <a:cs typeface="Calibri"/>
              </a:rPr>
              <a:t>www.cnnn.com</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28</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t>
            </a:r>
            <a:r>
              <a:rPr lang="en-US" dirty="0" smtClean="0">
                <a:latin typeface="Calibri"/>
                <a:cs typeface="Calibri"/>
              </a:rPr>
              <a:t>are </a:t>
            </a:r>
            <a:r>
              <a:rPr lang="en-US" dirty="0" smtClean="0">
                <a:solidFill>
                  <a:srgbClr val="0000FF"/>
                </a:solidFill>
                <a:latin typeface="Calibri"/>
                <a:cs typeface="Calibri"/>
              </a:rPr>
              <a:t>replicated </a:t>
            </a:r>
            <a:r>
              <a:rPr lang="en-US" dirty="0" smtClean="0">
                <a:latin typeface="Calibri"/>
                <a:cs typeface="Calibri"/>
              </a:rPr>
              <a:t>(primary/secondary)</a:t>
            </a:r>
            <a:endParaRPr lang="en-US" dirty="0">
              <a:latin typeface="Calibri"/>
              <a:cs typeface="Calibri"/>
            </a:endParaRP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5475" name="Content Placeholder 2"/>
          <p:cNvSpPr>
            <a:spLocks noGrp="1"/>
          </p:cNvSpPr>
          <p:nvPr>
            <p:ph idx="1"/>
          </p:nvPr>
        </p:nvSpPr>
        <p:spPr/>
        <p:txBody>
          <a:bodyPr>
            <a:normAutofit fontScale="77500" lnSpcReduction="20000"/>
          </a:bodyPr>
          <a:lstStyle/>
          <a:p>
            <a:r>
              <a:rPr lang="en-US" dirty="0">
                <a:latin typeface="Calibri"/>
                <a:cs typeface="Calibri"/>
              </a:rPr>
              <a:t>What is being looked up?</a:t>
            </a:r>
          </a:p>
          <a:p>
            <a:pPr lvl="1"/>
            <a:r>
              <a:rPr lang="en-US" dirty="0">
                <a:latin typeface="Calibri"/>
                <a:ea typeface="Calibri"/>
                <a:cs typeface="Calibri"/>
              </a:rPr>
              <a:t>~60% requests for A records</a:t>
            </a:r>
          </a:p>
          <a:p>
            <a:pPr lvl="1"/>
            <a:r>
              <a:rPr lang="en-US" dirty="0">
                <a:latin typeface="Calibri"/>
                <a:ea typeface="Calibri"/>
                <a:cs typeface="Calibri"/>
              </a:rPr>
              <a:t>~25% for PTR records</a:t>
            </a:r>
          </a:p>
          <a:p>
            <a:pPr lvl="1"/>
            <a:r>
              <a:rPr lang="en-US" dirty="0">
                <a:latin typeface="Calibri"/>
                <a:ea typeface="Calibri"/>
                <a:cs typeface="Calibri"/>
              </a:rPr>
              <a:t>~5% for MX records</a:t>
            </a:r>
          </a:p>
          <a:p>
            <a:pPr lvl="1"/>
            <a:r>
              <a:rPr lang="en-US" dirty="0">
                <a:latin typeface="Calibri"/>
                <a:ea typeface="Calibri"/>
                <a:cs typeface="Calibri"/>
              </a:rPr>
              <a:t>~6% for ANY records</a:t>
            </a:r>
          </a:p>
          <a:p>
            <a:pPr lvl="1"/>
            <a:endParaRPr lang="en-US" dirty="0">
              <a:latin typeface="Calibri"/>
              <a:ea typeface="Calibri"/>
              <a:cs typeface="Calibri"/>
            </a:endParaRPr>
          </a:p>
          <a:p>
            <a:r>
              <a:rPr lang="en-US" dirty="0">
                <a:latin typeface="Calibri"/>
                <a:cs typeface="Calibri"/>
              </a:rPr>
              <a:t>How long does it take?</a:t>
            </a:r>
          </a:p>
          <a:p>
            <a:pPr lvl="1"/>
            <a:r>
              <a:rPr lang="en-US" dirty="0">
                <a:latin typeface="Calibri"/>
                <a:ea typeface="Calibri"/>
                <a:cs typeface="Calibri"/>
              </a:rPr>
              <a:t>Median ~100msec (but 90</a:t>
            </a:r>
            <a:r>
              <a:rPr lang="en-US" baseline="30000" dirty="0">
                <a:latin typeface="Calibri"/>
                <a:ea typeface="Calibri"/>
                <a:cs typeface="Calibri"/>
              </a:rPr>
              <a:t>th</a:t>
            </a:r>
            <a:r>
              <a:rPr lang="en-US" dirty="0">
                <a:latin typeface="Calibri"/>
                <a:ea typeface="Calibri"/>
                <a:cs typeface="Calibri"/>
              </a:rPr>
              <a:t> percentile ~500msec)</a:t>
            </a:r>
          </a:p>
          <a:p>
            <a:pPr lvl="1"/>
            <a:r>
              <a:rPr lang="en-US" dirty="0">
                <a:latin typeface="Calibri"/>
                <a:ea typeface="Calibri"/>
                <a:cs typeface="Calibri"/>
              </a:rPr>
              <a:t>80% have no referrals; 99.9% have fewer than four</a:t>
            </a:r>
          </a:p>
          <a:p>
            <a:pPr lvl="1"/>
            <a:endParaRPr lang="en-US" dirty="0">
              <a:latin typeface="Calibri"/>
              <a:ea typeface="Calibri"/>
              <a:cs typeface="Calibri"/>
            </a:endParaRPr>
          </a:p>
          <a:p>
            <a:r>
              <a:rPr lang="en-US" dirty="0">
                <a:latin typeface="Calibri"/>
                <a:cs typeface="Calibri"/>
              </a:rPr>
              <a:t>Query packets per lookup: ~</a:t>
            </a:r>
            <a:r>
              <a:rPr lang="en-US" dirty="0" smtClean="0">
                <a:latin typeface="Calibri"/>
                <a:cs typeface="Calibri"/>
              </a:rPr>
              <a:t>2.4</a:t>
            </a:r>
          </a:p>
          <a:p>
            <a:pPr lvl="1"/>
            <a:r>
              <a:rPr lang="en-US" dirty="0" smtClean="0">
                <a:latin typeface="Calibri"/>
                <a:cs typeface="Calibri"/>
              </a:rPr>
              <a:t>But this is misleading….</a:t>
            </a:r>
            <a:endParaRPr lang="en-US" dirty="0">
              <a:latin typeface="Calibri"/>
              <a:cs typeface="Calibri"/>
            </a:endParaRPr>
          </a:p>
        </p:txBody>
      </p:sp>
      <p:sp>
        <p:nvSpPr>
          <p:cNvPr id="1054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FB74EEA-2FAF-8146-95D7-498452508F76}" type="slidenum">
              <a:rPr lang="en-US" sz="1400" b="0">
                <a:latin typeface="Times New Roman" charset="0"/>
                <a:cs typeface="Calibri"/>
              </a:rPr>
              <a:pPr eaLnBrk="1" hangingPunct="1"/>
              <a:t>29</a:t>
            </a:fld>
            <a:endParaRPr lang="en-US" sz="1400" b="0" dirty="0">
              <a:latin typeface="Times New Roman" charset="0"/>
              <a:cs typeface="Calibri"/>
            </a:endParaRPr>
          </a:p>
        </p:txBody>
      </p:sp>
    </p:spTree>
    <p:extLst>
      <p:ext uri="{BB962C8B-B14F-4D97-AF65-F5344CB8AC3E}">
        <p14:creationId xmlns:p14="http://schemas.microsoft.com/office/powerpoint/2010/main" val="637232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4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architecture</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54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54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0743"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0744"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0745"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0746"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1074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10748"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1074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1075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1075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0752"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0753"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0754"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0755"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a:latin typeface="Helvetica" charset="0"/>
              <a:ea typeface="ＭＳ Ｐゴシック" charset="0"/>
              <a:cs typeface="ＭＳ Ｐゴシック" charset="0"/>
            </a:endParaRPr>
          </a:p>
        </p:txBody>
      </p:sp>
      <p:sp>
        <p:nvSpPr>
          <p:cNvPr id="107523" name="Content Placeholder 2"/>
          <p:cNvSpPr>
            <a:spLocks noGrp="1"/>
          </p:cNvSpPr>
          <p:nvPr>
            <p:ph idx="1"/>
          </p:nvPr>
        </p:nvSpPr>
        <p:spPr/>
        <p:txBody>
          <a:bodyPr>
            <a:normAutofit fontScale="92500" lnSpcReduction="10000"/>
          </a:bodyPr>
          <a:lstStyle/>
          <a:p>
            <a:r>
              <a:rPr lang="en-US" dirty="0">
                <a:latin typeface="Calibri"/>
                <a:cs typeface="Calibri"/>
              </a:rPr>
              <a:t>Does DNS give answers?</a:t>
            </a:r>
          </a:p>
          <a:p>
            <a:pPr lvl="1"/>
            <a:r>
              <a:rPr lang="en-US" dirty="0">
                <a:latin typeface="Calibri"/>
                <a:ea typeface="Calibri"/>
                <a:cs typeface="Calibri"/>
              </a:rPr>
              <a:t>~23% of lookups fail to elicit an answer!</a:t>
            </a:r>
          </a:p>
          <a:p>
            <a:pPr lvl="1"/>
            <a:r>
              <a:rPr lang="en-US" dirty="0">
                <a:latin typeface="Calibri"/>
                <a:ea typeface="Calibri"/>
                <a:cs typeface="Calibri"/>
              </a:rPr>
              <a:t>~13% of lookups result in NXDOMAIN (or similar)</a:t>
            </a:r>
          </a:p>
          <a:p>
            <a:pPr lvl="2"/>
            <a:r>
              <a:rPr lang="en-US" dirty="0">
                <a:latin typeface="Calibri"/>
                <a:ea typeface="Calibri"/>
                <a:cs typeface="Calibri"/>
              </a:rPr>
              <a:t>Mostly reverse lookups</a:t>
            </a:r>
          </a:p>
          <a:p>
            <a:pPr lvl="1"/>
            <a:r>
              <a:rPr lang="en-US" dirty="0">
                <a:latin typeface="Calibri"/>
                <a:ea typeface="Calibri"/>
                <a:cs typeface="Calibri"/>
              </a:rPr>
              <a:t>Only ~64% of queries are successful!</a:t>
            </a:r>
          </a:p>
          <a:p>
            <a:pPr lvl="2"/>
            <a:r>
              <a:rPr lang="en-US" i="1" dirty="0">
                <a:latin typeface="Calibri"/>
                <a:ea typeface="Calibri"/>
                <a:cs typeface="Calibri"/>
              </a:rPr>
              <a:t>How come the web seems to work so well?</a:t>
            </a:r>
            <a:br>
              <a:rPr lang="en-US" i="1" dirty="0">
                <a:latin typeface="Calibri"/>
                <a:ea typeface="Calibri"/>
                <a:cs typeface="Calibri"/>
              </a:rPr>
            </a:br>
            <a:endParaRPr lang="en-US" i="1" dirty="0">
              <a:latin typeface="Calibri"/>
              <a:ea typeface="Calibri"/>
              <a:cs typeface="Calibri"/>
            </a:endParaRPr>
          </a:p>
          <a:p>
            <a:r>
              <a:rPr lang="en-US" dirty="0">
                <a:latin typeface="Calibri"/>
                <a:cs typeface="Calibri"/>
              </a:rPr>
              <a:t>~ 63% of DNS packets in unanswered queries!</a:t>
            </a:r>
          </a:p>
          <a:p>
            <a:pPr lvl="1"/>
            <a:r>
              <a:rPr lang="en-US" dirty="0">
                <a:latin typeface="Calibri"/>
                <a:ea typeface="Calibri"/>
                <a:cs typeface="Calibri"/>
              </a:rPr>
              <a:t>Failing queries are frequently retransmitted</a:t>
            </a:r>
          </a:p>
          <a:p>
            <a:pPr lvl="1"/>
            <a:r>
              <a:rPr lang="en-US" dirty="0">
                <a:latin typeface="Calibri"/>
                <a:ea typeface="Calibri"/>
                <a:cs typeface="Calibri"/>
              </a:rPr>
              <a:t>99.9% successful queries have ≤2 retransmissions</a:t>
            </a:r>
          </a:p>
        </p:txBody>
      </p:sp>
      <p:sp>
        <p:nvSpPr>
          <p:cNvPr id="1075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3D33B-6086-C24C-B86C-371763B0473C}" type="slidenum">
              <a:rPr lang="en-US" sz="1400" b="0">
                <a:latin typeface="Times New Roman" charset="0"/>
                <a:cs typeface="Calibri"/>
              </a:rPr>
              <a:pPr eaLnBrk="1" hangingPunct="1"/>
              <a:t>30</a:t>
            </a:fld>
            <a:endParaRPr lang="en-US" sz="1400" b="0" dirty="0">
              <a:latin typeface="Times New Roman" charset="0"/>
              <a:cs typeface="Calibri"/>
            </a:endParaRPr>
          </a:p>
        </p:txBody>
      </p:sp>
    </p:spTree>
    <p:extLst>
      <p:ext uri="{BB962C8B-B14F-4D97-AF65-F5344CB8AC3E}">
        <p14:creationId xmlns:p14="http://schemas.microsoft.com/office/powerpoint/2010/main" val="2447296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US">
                <a:latin typeface="Helvetica" charset="0"/>
                <a:ea typeface="ＭＳ Ｐゴシック" charset="0"/>
                <a:cs typeface="ＭＳ Ｐゴシック" charset="0"/>
              </a:rPr>
              <a:t>DNS Measurements </a:t>
            </a:r>
            <a:r>
              <a:rPr lang="en-US" sz="2800" b="0">
                <a:latin typeface="Helvetica" charset="0"/>
                <a:ea typeface="ＭＳ Ｐゴシック" charset="0"/>
                <a:cs typeface="ＭＳ Ｐゴシック" charset="0"/>
              </a:rPr>
              <a:t>(MIT data from 2000)</a:t>
            </a:r>
            <a:endParaRPr lang="en-US" b="0">
              <a:latin typeface="Helvetica" charset="0"/>
              <a:ea typeface="ＭＳ Ｐゴシック" charset="0"/>
              <a:cs typeface="ＭＳ Ｐゴシック" charset="0"/>
            </a:endParaRPr>
          </a:p>
        </p:txBody>
      </p:sp>
      <p:sp>
        <p:nvSpPr>
          <p:cNvPr id="106499" name="Content Placeholder 2"/>
          <p:cNvSpPr>
            <a:spLocks noGrp="1"/>
          </p:cNvSpPr>
          <p:nvPr>
            <p:ph idx="1"/>
          </p:nvPr>
        </p:nvSpPr>
        <p:spPr/>
        <p:txBody>
          <a:bodyPr>
            <a:normAutofit fontScale="92500"/>
          </a:bodyPr>
          <a:lstStyle/>
          <a:p>
            <a:r>
              <a:rPr lang="en-US" dirty="0">
                <a:latin typeface="Calibri"/>
                <a:cs typeface="Calibri"/>
              </a:rPr>
              <a:t>Top 10% of names accounted for ~70% of lookups</a:t>
            </a:r>
          </a:p>
          <a:p>
            <a:pPr lvl="1"/>
            <a:r>
              <a:rPr lang="en-US" dirty="0">
                <a:latin typeface="Calibri"/>
                <a:ea typeface="Calibri"/>
                <a:cs typeface="Calibri"/>
              </a:rPr>
              <a:t>Caching should really help!</a:t>
            </a:r>
          </a:p>
          <a:p>
            <a:pPr lvl="1"/>
            <a:endParaRPr lang="en-US" dirty="0">
              <a:latin typeface="Calibri"/>
              <a:ea typeface="Calibri"/>
              <a:cs typeface="Calibri"/>
            </a:endParaRPr>
          </a:p>
          <a:p>
            <a:r>
              <a:rPr lang="en-US" dirty="0">
                <a:latin typeface="Calibri"/>
                <a:cs typeface="Calibri"/>
              </a:rPr>
              <a:t>9% of lookups are unique</a:t>
            </a:r>
          </a:p>
          <a:p>
            <a:pPr lvl="1"/>
            <a:r>
              <a:rPr lang="en-US" dirty="0">
                <a:latin typeface="Calibri"/>
                <a:ea typeface="Calibri"/>
                <a:cs typeface="Calibri"/>
              </a:rPr>
              <a:t>Cache hit rate can never exceed 91%</a:t>
            </a:r>
          </a:p>
          <a:p>
            <a:pPr lvl="1"/>
            <a:endParaRPr lang="en-US" dirty="0">
              <a:latin typeface="Calibri"/>
              <a:ea typeface="Calibri"/>
              <a:cs typeface="Calibri"/>
            </a:endParaRPr>
          </a:p>
          <a:p>
            <a:r>
              <a:rPr lang="en-US" dirty="0">
                <a:latin typeface="Calibri"/>
                <a:cs typeface="Calibri"/>
              </a:rPr>
              <a:t>Cache hit rates ~ 75%</a:t>
            </a:r>
          </a:p>
          <a:p>
            <a:pPr lvl="1"/>
            <a:r>
              <a:rPr lang="en-US" dirty="0">
                <a:latin typeface="Calibri"/>
                <a:ea typeface="Calibri"/>
                <a:cs typeface="Calibri"/>
              </a:rPr>
              <a:t>But caching for more than 10 hosts </a:t>
            </a:r>
            <a:r>
              <a:rPr lang="en-US" dirty="0" err="1">
                <a:latin typeface="Calibri"/>
                <a:ea typeface="Calibri"/>
                <a:cs typeface="Calibri"/>
              </a:rPr>
              <a:t>doesn</a:t>
            </a:r>
            <a:r>
              <a:rPr lang="ja-JP" altLang="en-US" dirty="0">
                <a:latin typeface="Calibri"/>
                <a:ea typeface="Calibri"/>
                <a:cs typeface="Calibri"/>
              </a:rPr>
              <a:t>’</a:t>
            </a:r>
            <a:r>
              <a:rPr lang="en-US" dirty="0">
                <a:latin typeface="Calibri"/>
                <a:ea typeface="Calibri"/>
                <a:cs typeface="Calibri"/>
              </a:rPr>
              <a:t>t add much</a:t>
            </a:r>
          </a:p>
        </p:txBody>
      </p:sp>
      <p:sp>
        <p:nvSpPr>
          <p:cNvPr id="1065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95570-DB1B-D34B-B7D2-02EC6AA0E649}" type="slidenum">
              <a:rPr lang="en-US" sz="1400" b="0">
                <a:latin typeface="Times New Roman" charset="0"/>
                <a:cs typeface="Calibri"/>
              </a:rPr>
              <a:pPr eaLnBrk="1" hangingPunct="1"/>
              <a:t>31</a:t>
            </a:fld>
            <a:endParaRPr lang="en-US" sz="1400" b="0" dirty="0">
              <a:latin typeface="Times New Roman" charset="0"/>
              <a:cs typeface="Calibri"/>
            </a:endParaRPr>
          </a:p>
        </p:txBody>
      </p:sp>
    </p:spTree>
    <p:extLst>
      <p:ext uri="{BB962C8B-B14F-4D97-AF65-F5344CB8AC3E}">
        <p14:creationId xmlns:p14="http://schemas.microsoft.com/office/powerpoint/2010/main" val="2674509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4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Pattern…..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Distributions of various metrics (file lengths, access patterns, etc.) often have two properties:</a:t>
            </a:r>
          </a:p>
          <a:p>
            <a:pPr lvl="1"/>
            <a:r>
              <a:rPr lang="en-US" dirty="0" smtClean="0"/>
              <a:t>Large fraction of total metric in the top 10%</a:t>
            </a:r>
          </a:p>
          <a:p>
            <a:pPr lvl="1"/>
            <a:r>
              <a:rPr lang="en-US" dirty="0" smtClean="0"/>
              <a:t>Sizable fraction (~10%) of total fraction in low values</a:t>
            </a:r>
          </a:p>
          <a:p>
            <a:pPr lvl="1"/>
            <a:endParaRPr lang="en-US" dirty="0"/>
          </a:p>
          <a:p>
            <a:r>
              <a:rPr lang="en-US" dirty="0" smtClean="0"/>
              <a:t>Not an exponential distribution</a:t>
            </a:r>
          </a:p>
          <a:p>
            <a:pPr lvl="1"/>
            <a:r>
              <a:rPr lang="en-US" dirty="0" smtClean="0"/>
              <a:t>Large fraction is in top 10%</a:t>
            </a:r>
          </a:p>
          <a:p>
            <a:pPr lvl="1"/>
            <a:r>
              <a:rPr lang="en-US" dirty="0" smtClean="0"/>
              <a:t>But low values have very little of overall total</a:t>
            </a:r>
          </a:p>
          <a:p>
            <a:pPr lvl="1"/>
            <a:endParaRPr lang="en-US" dirty="0" smtClean="0"/>
          </a:p>
          <a:p>
            <a:r>
              <a:rPr lang="en-US" dirty="0"/>
              <a:t>L</a:t>
            </a:r>
            <a:r>
              <a:rPr lang="en-US" dirty="0" smtClean="0"/>
              <a:t>esson: have to pay attention to both ends of dist.</a:t>
            </a:r>
            <a:endParaRPr lang="en-US" dirty="0"/>
          </a:p>
          <a:p>
            <a:r>
              <a:rPr lang="en-US" dirty="0" smtClean="0"/>
              <a:t>Here: caching helps, but not a panacea</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32</a:t>
            </a:fld>
            <a:endParaRPr lang="en-US"/>
          </a:p>
        </p:txBody>
      </p:sp>
    </p:spTree>
    <p:extLst>
      <p:ext uri="{BB962C8B-B14F-4D97-AF65-F5344CB8AC3E}">
        <p14:creationId xmlns:p14="http://schemas.microsoft.com/office/powerpoint/2010/main" val="1547728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atin typeface="Helvetica" charset="0"/>
                <a:ea typeface="ＭＳ Ｐゴシック" charset="0"/>
                <a:cs typeface="ＭＳ Ｐゴシック" charset="0"/>
              </a:rPr>
              <a:t>Moral of the Story</a:t>
            </a:r>
          </a:p>
        </p:txBody>
      </p:sp>
      <p:sp>
        <p:nvSpPr>
          <p:cNvPr id="108547" name="Content Placeholder 2"/>
          <p:cNvSpPr>
            <a:spLocks noGrp="1"/>
          </p:cNvSpPr>
          <p:nvPr>
            <p:ph idx="1"/>
          </p:nvPr>
        </p:nvSpPr>
        <p:spPr/>
        <p:txBody>
          <a:bodyPr/>
          <a:lstStyle/>
          <a:p>
            <a:r>
              <a:rPr lang="en-US" dirty="0">
                <a:latin typeface="Calibri"/>
                <a:cs typeface="Calibri"/>
              </a:rPr>
              <a:t>If you design a highly resilient system, many things can be going wrong without you noticing it</a:t>
            </a:r>
            <a:r>
              <a:rPr lang="en-US" dirty="0" smtClean="0">
                <a:latin typeface="Calibri"/>
                <a:cs typeface="Calibri"/>
              </a:rPr>
              <a:t>!</a:t>
            </a:r>
          </a:p>
          <a:p>
            <a:endParaRPr lang="en-US" dirty="0">
              <a:latin typeface="Calibri"/>
              <a:cs typeface="Calibri"/>
            </a:endParaRPr>
          </a:p>
          <a:p>
            <a:pPr marL="0" indent="0">
              <a:buNone/>
            </a:pPr>
            <a:r>
              <a:rPr lang="en-US" dirty="0">
                <a:latin typeface="Calibri"/>
                <a:cs typeface="Calibri"/>
              </a:rPr>
              <a:t>a</a:t>
            </a:r>
            <a:r>
              <a:rPr lang="en-US" dirty="0" smtClean="0">
                <a:latin typeface="Calibri"/>
                <a:cs typeface="Calibri"/>
              </a:rPr>
              <a:t>nd this is a </a:t>
            </a:r>
            <a:r>
              <a:rPr lang="en-US" b="1" dirty="0" smtClean="0">
                <a:latin typeface="Calibri"/>
                <a:cs typeface="Calibri"/>
              </a:rPr>
              <a:t>good</a:t>
            </a:r>
            <a:r>
              <a:rPr lang="en-US" dirty="0" smtClean="0">
                <a:latin typeface="Calibri"/>
                <a:cs typeface="Calibri"/>
              </a:rPr>
              <a:t> thing</a:t>
            </a:r>
            <a:endParaRPr lang="en-US" dirty="0">
              <a:latin typeface="Calibri"/>
              <a:cs typeface="Calibri"/>
            </a:endParaRPr>
          </a:p>
        </p:txBody>
      </p:sp>
      <p:sp>
        <p:nvSpPr>
          <p:cNvPr id="1085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5372520-6396-5045-8C29-4781740690E1}" type="slidenum">
              <a:rPr lang="en-US" sz="1400" b="0">
                <a:latin typeface="Times New Roman" charset="0"/>
                <a:cs typeface="Calibri"/>
              </a:rPr>
              <a:pPr eaLnBrk="1" hangingPunct="1"/>
              <a:t>33</a:t>
            </a:fld>
            <a:endParaRPr lang="en-US" sz="1400" b="0" dirty="0">
              <a:latin typeface="Times New Roman" charset="0"/>
              <a:cs typeface="Calibri"/>
            </a:endParaRPr>
          </a:p>
        </p:txBody>
      </p:sp>
    </p:spTree>
    <p:extLst>
      <p:ext uri="{BB962C8B-B14F-4D97-AF65-F5344CB8AC3E}">
        <p14:creationId xmlns:p14="http://schemas.microsoft.com/office/powerpoint/2010/main" val="1205404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and Security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a:t>N</a:t>
            </a:r>
            <a:r>
              <a:rPr lang="en-US" dirty="0" smtClean="0"/>
              <a:t>o way to verify answers</a:t>
            </a:r>
          </a:p>
          <a:p>
            <a:pPr lvl="1"/>
            <a:r>
              <a:rPr lang="en-US" dirty="0" smtClean="0"/>
              <a:t>Opens up DNS to many potential attacks</a:t>
            </a:r>
          </a:p>
          <a:p>
            <a:pPr lvl="1"/>
            <a:r>
              <a:rPr lang="en-US" dirty="0" smtClean="0"/>
              <a:t>DNSSEC fixes this</a:t>
            </a:r>
          </a:p>
          <a:p>
            <a:pPr lvl="1"/>
            <a:endParaRPr lang="en-US" dirty="0"/>
          </a:p>
          <a:p>
            <a:r>
              <a:rPr lang="en-US" dirty="0" smtClean="0"/>
              <a:t>Most obvious vulnerability: recursive resolution</a:t>
            </a:r>
          </a:p>
          <a:p>
            <a:pPr lvl="1"/>
            <a:r>
              <a:rPr lang="en-US" dirty="0" smtClean="0"/>
              <a:t>Using recursive resolution, host must trust DNS server</a:t>
            </a:r>
          </a:p>
          <a:p>
            <a:pPr lvl="1"/>
            <a:r>
              <a:rPr lang="en-US" dirty="0" smtClean="0"/>
              <a:t>When at Starbucks, server is under their control</a:t>
            </a:r>
          </a:p>
          <a:p>
            <a:pPr lvl="1"/>
            <a:r>
              <a:rPr lang="en-US" dirty="0" smtClean="0"/>
              <a:t>And can return whatever values it wants</a:t>
            </a:r>
          </a:p>
          <a:p>
            <a:pPr lvl="1"/>
            <a:endParaRPr lang="en-US" dirty="0" smtClean="0"/>
          </a:p>
          <a:p>
            <a:r>
              <a:rPr lang="en-US" dirty="0" smtClean="0"/>
              <a:t>More subtle attack: Cache poisoning</a:t>
            </a:r>
          </a:p>
          <a:p>
            <a:pPr lvl="1"/>
            <a:r>
              <a:rPr lang="en-US" dirty="0" smtClean="0"/>
              <a:t>Those “additional” records can be anything!</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34</a:t>
            </a:fld>
            <a:endParaRPr lang="en-US"/>
          </a:p>
        </p:txBody>
      </p:sp>
    </p:spTree>
    <p:extLst>
      <p:ext uri="{BB962C8B-B14F-4D97-AF65-F5344CB8AC3E}">
        <p14:creationId xmlns:p14="http://schemas.microsoft.com/office/powerpoint/2010/main" val="1802800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200A9D9-C4E7-D445-B7F8-A37880BBA02B}" type="slidenum">
              <a:rPr lang="en-US" sz="1400" b="0">
                <a:latin typeface="Times New Roman" charset="0"/>
                <a:cs typeface="Calibri"/>
              </a:rPr>
              <a:pPr eaLnBrk="1" hangingPunct="1"/>
              <a:t>35</a:t>
            </a:fld>
            <a:endParaRPr lang="en-US" sz="1400" b="0" dirty="0">
              <a:latin typeface="Times New Roman" charset="0"/>
              <a:cs typeface="Calibri"/>
            </a:endParaRPr>
          </a:p>
        </p:txBody>
      </p:sp>
      <p:sp>
        <p:nvSpPr>
          <p:cNvPr id="11366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Cache </a:t>
            </a:r>
            <a:r>
              <a:rPr lang="en-US" sz="3200" dirty="0">
                <a:latin typeface="Helvetica" charset="0"/>
                <a:ea typeface="ＭＳ Ｐゴシック" charset="0"/>
                <a:cs typeface="ＭＳ Ｐゴシック" charset="0"/>
              </a:rPr>
              <a:t>Poisoning</a:t>
            </a:r>
          </a:p>
        </p:txBody>
      </p:sp>
      <p:sp>
        <p:nvSpPr>
          <p:cNvPr id="982019" name="Rectangle 3"/>
          <p:cNvSpPr>
            <a:spLocks noGrp="1" noChangeArrowheads="1"/>
          </p:cNvSpPr>
          <p:nvPr>
            <p:ph type="body" idx="1"/>
          </p:nvPr>
        </p:nvSpPr>
        <p:spPr/>
        <p:txBody>
          <a:bodyPr/>
          <a:lstStyle/>
          <a:p>
            <a:pPr>
              <a:lnSpc>
                <a:spcPct val="90000"/>
              </a:lnSpc>
            </a:pPr>
            <a:r>
              <a:rPr lang="en-US" dirty="0">
                <a:latin typeface="Calibri"/>
                <a:cs typeface="Calibri"/>
              </a:rPr>
              <a:t>Suppose you are a Bad Guy and you control the name server for </a:t>
            </a:r>
            <a:r>
              <a:rPr lang="en-US" dirty="0" err="1">
                <a:latin typeface="Calibri"/>
                <a:cs typeface="Calibri"/>
              </a:rPr>
              <a:t>foobar.com</a:t>
            </a:r>
            <a:r>
              <a:rPr lang="en-US" dirty="0">
                <a:latin typeface="Calibri"/>
                <a:cs typeface="Calibri"/>
              </a:rPr>
              <a:t>. You receive a request to resolve </a:t>
            </a:r>
            <a:r>
              <a:rPr lang="en-US" dirty="0" err="1">
                <a:latin typeface="Calibri"/>
                <a:cs typeface="Calibri"/>
              </a:rPr>
              <a:t>www.foobar.com</a:t>
            </a:r>
            <a:r>
              <a:rPr lang="en-US" dirty="0">
                <a:latin typeface="Calibri"/>
                <a:cs typeface="Calibri"/>
              </a:rPr>
              <a:t> and reply:</a:t>
            </a:r>
          </a:p>
        </p:txBody>
      </p:sp>
      <p:sp>
        <p:nvSpPr>
          <p:cNvPr id="982020" name="Rectangle 4"/>
          <p:cNvSpPr>
            <a:spLocks noChangeArrowheads="1"/>
          </p:cNvSpPr>
          <p:nvPr/>
        </p:nvSpPr>
        <p:spPr bwMode="auto">
          <a:xfrm>
            <a:off x="381000" y="2743200"/>
            <a:ext cx="8534400" cy="3352800"/>
          </a:xfrm>
          <a:prstGeom prst="rect">
            <a:avLst/>
          </a:prstGeom>
          <a:solidFill>
            <a:srgbClr val="FFFF99"/>
          </a:solidFill>
          <a:ln w="12700">
            <a:solidFill>
              <a:schemeClr val="tx1"/>
            </a:solidFill>
            <a:miter lim="800000"/>
            <a:headEnd/>
            <a:tailEnd/>
          </a:ln>
        </p:spPr>
        <p:txBody>
          <a:bodyPr wrap="none"/>
          <a:lstStyle/>
          <a:p>
            <a:pPr algn="l"/>
            <a:r>
              <a:rPr lang="en-US" sz="1700"/>
              <a:t>;; QUESTION SECTION:</a:t>
            </a:r>
          </a:p>
          <a:p>
            <a:pPr algn="l"/>
            <a:r>
              <a:rPr lang="en-US" sz="1700"/>
              <a:t>;www.foobar.com.                IN      A</a:t>
            </a:r>
          </a:p>
          <a:p>
            <a:pPr algn="l"/>
            <a:endParaRPr lang="en-US" sz="1700"/>
          </a:p>
          <a:p>
            <a:pPr algn="l"/>
            <a:r>
              <a:rPr lang="en-US" sz="1700"/>
              <a:t>;; ANSWER SECTION:</a:t>
            </a:r>
          </a:p>
          <a:p>
            <a:pPr algn="l"/>
            <a:r>
              <a:rPr lang="en-US" sz="1700"/>
              <a:t>www.foobar.com.         300     IN      A       212.44.9.144</a:t>
            </a:r>
          </a:p>
          <a:p>
            <a:pPr algn="l"/>
            <a:endParaRPr lang="en-US" sz="1700"/>
          </a:p>
          <a:p>
            <a:pPr algn="l"/>
            <a:r>
              <a:rPr lang="en-US" sz="1700"/>
              <a:t>;; AUTHORITY SECTION:</a:t>
            </a:r>
          </a:p>
          <a:p>
            <a:pPr algn="l"/>
            <a:r>
              <a:rPr lang="en-US" sz="1700"/>
              <a:t>foobar.com.             600     IN      NS      dns1.foobar.com.</a:t>
            </a:r>
          </a:p>
          <a:p>
            <a:pPr algn="l"/>
            <a:r>
              <a:rPr lang="en-US" sz="1700"/>
              <a:t>foobar.com.             600     IN      NS      google.com.</a:t>
            </a:r>
          </a:p>
          <a:p>
            <a:pPr algn="l"/>
            <a:endParaRPr lang="en-US" sz="1700"/>
          </a:p>
          <a:p>
            <a:pPr algn="l"/>
            <a:r>
              <a:rPr lang="en-US" sz="1700"/>
              <a:t>;; ADDITIONAL SECTION:</a:t>
            </a:r>
          </a:p>
          <a:p>
            <a:pPr algn="l"/>
            <a:r>
              <a:rPr lang="en-US" sz="1700"/>
              <a:t>google.com.               5     IN      A       212.44.9.155</a:t>
            </a:r>
          </a:p>
          <a:p>
            <a:pPr algn="l"/>
            <a:endParaRPr lang="en-US" sz="1700"/>
          </a:p>
        </p:txBody>
      </p:sp>
      <p:sp>
        <p:nvSpPr>
          <p:cNvPr id="982021" name="Oval 5"/>
          <p:cNvSpPr>
            <a:spLocks noChangeArrowheads="1"/>
          </p:cNvSpPr>
          <p:nvPr/>
        </p:nvSpPr>
        <p:spPr bwMode="auto">
          <a:xfrm>
            <a:off x="6553200" y="5562600"/>
            <a:ext cx="2057400" cy="457200"/>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sp>
        <p:nvSpPr>
          <p:cNvPr id="982022" name="Text Box 6"/>
          <p:cNvSpPr txBox="1">
            <a:spLocks noChangeArrowheads="1"/>
          </p:cNvSpPr>
          <p:nvPr/>
        </p:nvSpPr>
        <p:spPr bwMode="auto">
          <a:xfrm>
            <a:off x="2721460" y="6246783"/>
            <a:ext cx="43884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Calibri"/>
                <a:cs typeface="Calibri"/>
              </a:rPr>
              <a:t>A </a:t>
            </a:r>
            <a:r>
              <a:rPr lang="en-US" dirty="0" err="1">
                <a:latin typeface="Calibri"/>
                <a:cs typeface="Calibri"/>
              </a:rPr>
              <a:t>foobar.com</a:t>
            </a:r>
            <a:r>
              <a:rPr lang="en-US" dirty="0">
                <a:latin typeface="Calibri"/>
                <a:cs typeface="Calibri"/>
              </a:rPr>
              <a:t> machine, </a:t>
            </a:r>
            <a:r>
              <a:rPr lang="en-US" i="1" dirty="0">
                <a:latin typeface="Calibri"/>
                <a:cs typeface="Calibri"/>
              </a:rPr>
              <a:t>not</a:t>
            </a:r>
            <a:r>
              <a:rPr lang="en-US" dirty="0">
                <a:latin typeface="Calibri"/>
                <a:cs typeface="Calibri"/>
              </a:rPr>
              <a:t> </a:t>
            </a:r>
            <a:r>
              <a:rPr lang="en-US" dirty="0" err="1">
                <a:latin typeface="Calibri"/>
                <a:cs typeface="Calibri"/>
              </a:rPr>
              <a:t>google.com</a:t>
            </a:r>
            <a:endParaRPr lang="en-US" dirty="0">
              <a:latin typeface="Calibri"/>
              <a:cs typeface="Calibri"/>
            </a:endParaRPr>
          </a:p>
        </p:txBody>
      </p:sp>
      <p:sp>
        <p:nvSpPr>
          <p:cNvPr id="982023" name="Line 7"/>
          <p:cNvSpPr>
            <a:spLocks noChangeShapeType="1"/>
          </p:cNvSpPr>
          <p:nvPr/>
        </p:nvSpPr>
        <p:spPr bwMode="auto">
          <a:xfrm flipV="1">
            <a:off x="7315200" y="6019800"/>
            <a:ext cx="152400" cy="304800"/>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9"/>
          <p:cNvGrpSpPr>
            <a:grpSpLocks/>
          </p:cNvGrpSpPr>
          <p:nvPr/>
        </p:nvGrpSpPr>
        <p:grpSpPr bwMode="auto">
          <a:xfrm>
            <a:off x="3619500" y="3013075"/>
            <a:ext cx="5524500" cy="3006725"/>
            <a:chOff x="2280" y="1898"/>
            <a:chExt cx="3480" cy="1894"/>
          </a:xfrm>
        </p:grpSpPr>
        <p:sp>
          <p:nvSpPr>
            <p:cNvPr id="113674" name="Text Box 45"/>
            <p:cNvSpPr txBox="1">
              <a:spLocks noChangeArrowheads="1"/>
            </p:cNvSpPr>
            <p:nvPr/>
          </p:nvSpPr>
          <p:spPr bwMode="auto">
            <a:xfrm>
              <a:off x="3408" y="1898"/>
              <a:ext cx="235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sz="2400" dirty="0">
                  <a:solidFill>
                    <a:srgbClr val="F47A00"/>
                  </a:solidFill>
                  <a:latin typeface="Calibri"/>
                  <a:cs typeface="Calibri"/>
                </a:rPr>
                <a:t>Evidence of the attack disappears 5 seconds later!</a:t>
              </a:r>
            </a:p>
          </p:txBody>
        </p:sp>
        <p:sp>
          <p:nvSpPr>
            <p:cNvPr id="113675" name="Oval 46"/>
            <p:cNvSpPr>
              <a:spLocks noChangeArrowheads="1"/>
            </p:cNvSpPr>
            <p:nvPr/>
          </p:nvSpPr>
          <p:spPr bwMode="auto">
            <a:xfrm>
              <a:off x="2280" y="3504"/>
              <a:ext cx="384" cy="288"/>
            </a:xfrm>
            <a:prstGeom prst="ellipse">
              <a:avLst/>
            </a:prstGeom>
            <a:solidFill>
              <a:srgbClr val="FF0000">
                <a:alpha val="49019"/>
              </a:srgbClr>
            </a:solidFill>
            <a:ln w="28575">
              <a:solidFill>
                <a:srgbClr val="FF0000"/>
              </a:solidFill>
              <a:round/>
              <a:headEnd/>
              <a:tailEnd/>
            </a:ln>
          </p:spPr>
          <p:txBody>
            <a:bodyPr wrap="none" anchor="ctr"/>
            <a:lstStyle/>
            <a:p>
              <a:endParaRPr lang="en-US"/>
            </a:p>
          </p:txBody>
        </p:sp>
        <p:cxnSp>
          <p:nvCxnSpPr>
            <p:cNvPr id="113676" name="AutoShape 48"/>
            <p:cNvCxnSpPr>
              <a:cxnSpLocks noChangeShapeType="1"/>
              <a:stCxn id="113674" idx="1"/>
              <a:endCxn id="113675" idx="7"/>
            </p:cNvCxnSpPr>
            <p:nvPr/>
          </p:nvCxnSpPr>
          <p:spPr bwMode="auto">
            <a:xfrm flipH="1">
              <a:off x="2608" y="2160"/>
              <a:ext cx="800" cy="1387"/>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5815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20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2021"/>
                                        </p:tgtEl>
                                        <p:attrNameLst>
                                          <p:attrName>style.visibility</p:attrName>
                                        </p:attrNameLst>
                                      </p:cBhvr>
                                      <p:to>
                                        <p:strVal val="visible"/>
                                      </p:to>
                                    </p:set>
                                  </p:childTnLst>
                                  <p:subTnLst>
                                    <p:set>
                                      <p:cBhvr override="childStyle">
                                        <p:cTn dur="1" fill="hold" display="0" masterRel="nextClick" afterEffect="1"/>
                                        <p:tgtEl>
                                          <p:spTgt spid="9820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82022"/>
                                        </p:tgtEl>
                                        <p:attrNameLst>
                                          <p:attrName>style.visibility</p:attrName>
                                        </p:attrNameLst>
                                      </p:cBhvr>
                                      <p:to>
                                        <p:strVal val="visible"/>
                                      </p:to>
                                    </p:set>
                                  </p:childTnLst>
                                  <p:subTnLst>
                                    <p:set>
                                      <p:cBhvr override="childStyle">
                                        <p:cTn dur="1" fill="hold" display="0" masterRel="nextClick" afterEffect="1"/>
                                        <p:tgtEl>
                                          <p:spTgt spid="9820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982023"/>
                                        </p:tgtEl>
                                        <p:attrNameLst>
                                          <p:attrName>style.visibility</p:attrName>
                                        </p:attrNameLst>
                                      </p:cBhvr>
                                      <p:to>
                                        <p:strVal val="visible"/>
                                      </p:to>
                                    </p:set>
                                  </p:childTnLst>
                                  <p:subTnLst>
                                    <p:set>
                                      <p:cBhvr override="childStyle">
                                        <p:cTn dur="1" fill="hold" display="0" masterRel="nextClick" afterEffect="1"/>
                                        <p:tgtEl>
                                          <p:spTgt spid="98202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P spid="982020" grpId="0" animBg="1"/>
      <p:bldP spid="982021" grpId="0" animBg="1"/>
      <p:bldP spid="982022" grpId="0"/>
      <p:bldP spid="9820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BE55562-9B30-B14B-847B-C6B61FDDBD39}"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2662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The Web – </a:t>
            </a:r>
            <a:r>
              <a:rPr lang="en-US" dirty="0" smtClean="0">
                <a:latin typeface="Helvetica" charset="0"/>
                <a:ea typeface="ＭＳ Ｐゴシック" charset="0"/>
                <a:cs typeface="ＭＳ Ｐゴシック" charset="0"/>
              </a:rPr>
              <a:t>Precursor</a:t>
            </a:r>
            <a:endParaRPr lang="en-US" dirty="0">
              <a:latin typeface="Helvetica" charset="0"/>
              <a:ea typeface="ＭＳ Ｐゴシック" charset="0"/>
              <a:cs typeface="ＭＳ Ｐゴシック" charset="0"/>
            </a:endParaRPr>
          </a:p>
        </p:txBody>
      </p:sp>
      <p:sp>
        <p:nvSpPr>
          <p:cNvPr id="26628" name="Rectangle 3"/>
          <p:cNvSpPr>
            <a:spLocks noGrp="1" noChangeArrowheads="1"/>
          </p:cNvSpPr>
          <p:nvPr>
            <p:ph type="body" sz="half" idx="1"/>
          </p:nvPr>
        </p:nvSpPr>
        <p:spPr>
          <a:xfrm>
            <a:off x="3200400" y="1524000"/>
            <a:ext cx="5562600" cy="5334000"/>
          </a:xfrm>
        </p:spPr>
        <p:txBody>
          <a:bodyPr>
            <a:normAutofit fontScale="92500"/>
          </a:bodyPr>
          <a:lstStyle/>
          <a:p>
            <a:r>
              <a:rPr lang="en-US" b="1" dirty="0">
                <a:latin typeface="Calibri"/>
                <a:cs typeface="Calibri"/>
              </a:rPr>
              <a:t>1967</a:t>
            </a:r>
            <a:r>
              <a:rPr lang="en-US" dirty="0">
                <a:latin typeface="Calibri"/>
                <a:cs typeface="Calibri"/>
              </a:rPr>
              <a:t>, Ted Nelson, </a:t>
            </a:r>
            <a:r>
              <a:rPr lang="en-US" dirty="0" err="1">
                <a:latin typeface="Calibri"/>
                <a:cs typeface="Calibri"/>
              </a:rPr>
              <a:t>Xanadu</a:t>
            </a:r>
            <a:r>
              <a:rPr lang="en-US" dirty="0">
                <a:latin typeface="Calibri"/>
                <a:cs typeface="Calibri"/>
              </a:rPr>
              <a:t>:</a:t>
            </a:r>
          </a:p>
          <a:p>
            <a:pPr lvl="1"/>
            <a:r>
              <a:rPr lang="en-US" dirty="0">
                <a:latin typeface="Calibri"/>
                <a:ea typeface="Calibri"/>
                <a:cs typeface="Calibri"/>
              </a:rPr>
              <a:t>A world-wide publishing network that would allow information to be stored not as separate files but as connected literature</a:t>
            </a:r>
          </a:p>
          <a:p>
            <a:pPr lvl="1"/>
            <a:r>
              <a:rPr lang="en-US" dirty="0">
                <a:latin typeface="Calibri"/>
                <a:ea typeface="Calibri"/>
                <a:cs typeface="Calibri"/>
              </a:rPr>
              <a:t>Owners of documents would be automatically paid via electronic means for the virtual copying of their documents </a:t>
            </a:r>
          </a:p>
          <a:p>
            <a:r>
              <a:rPr lang="en-US" dirty="0">
                <a:latin typeface="Calibri"/>
                <a:cs typeface="Calibri"/>
              </a:rPr>
              <a:t>Coined the term </a:t>
            </a:r>
            <a:r>
              <a:rPr lang="ja-JP" altLang="en-US" dirty="0">
                <a:latin typeface="Calibri"/>
                <a:cs typeface="Calibri"/>
              </a:rPr>
              <a:t>“</a:t>
            </a:r>
            <a:r>
              <a:rPr lang="en-US" dirty="0">
                <a:latin typeface="Calibri"/>
                <a:cs typeface="Calibri"/>
              </a:rPr>
              <a:t>Hypertext</a:t>
            </a:r>
            <a:r>
              <a:rPr lang="ja-JP" altLang="en-US" dirty="0">
                <a:latin typeface="Calibri"/>
                <a:cs typeface="Calibri"/>
              </a:rPr>
              <a:t>”</a:t>
            </a:r>
            <a:endParaRPr lang="en-US" dirty="0">
              <a:latin typeface="Calibri"/>
              <a:cs typeface="Calibri"/>
            </a:endParaRPr>
          </a:p>
          <a:p>
            <a:pPr lvl="1"/>
            <a:r>
              <a:rPr lang="en-US" dirty="0">
                <a:latin typeface="Calibri"/>
                <a:ea typeface="Calibri"/>
                <a:cs typeface="Calibri"/>
              </a:rPr>
              <a:t>Influenced research community</a:t>
            </a:r>
          </a:p>
          <a:p>
            <a:pPr lvl="2"/>
            <a:r>
              <a:rPr lang="en-US" dirty="0">
                <a:latin typeface="Calibri"/>
                <a:ea typeface="Calibri"/>
                <a:cs typeface="Calibri"/>
              </a:rPr>
              <a:t>Who then missed the web…..</a:t>
            </a:r>
          </a:p>
          <a:p>
            <a:endParaRPr lang="en-US" dirty="0">
              <a:latin typeface="Calibri"/>
              <a:cs typeface="Calibri"/>
            </a:endParaRPr>
          </a:p>
        </p:txBody>
      </p:sp>
      <p:pic>
        <p:nvPicPr>
          <p:cNvPr id="26629" name="Picture 4" descr="nelson">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7525" y="1524000"/>
            <a:ext cx="2149475" cy="2895600"/>
          </a:xfrm>
        </p:spPr>
      </p:pic>
      <p:sp>
        <p:nvSpPr>
          <p:cNvPr id="26630" name="Text Box 5"/>
          <p:cNvSpPr txBox="1">
            <a:spLocks noChangeArrowheads="1"/>
          </p:cNvSpPr>
          <p:nvPr/>
        </p:nvSpPr>
        <p:spPr bwMode="auto">
          <a:xfrm>
            <a:off x="671513" y="4710113"/>
            <a:ext cx="14140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cs typeface="Calibri"/>
              </a:rPr>
              <a:t>Ted Nelson</a:t>
            </a:r>
          </a:p>
        </p:txBody>
      </p:sp>
    </p:spTree>
    <p:extLst>
      <p:ext uri="{BB962C8B-B14F-4D97-AF65-F5344CB8AC3E}">
        <p14:creationId xmlns:p14="http://schemas.microsoft.com/office/powerpoint/2010/main" val="30862689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ED70488-E1F9-334A-9820-C672517D42A6}"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2867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The Web – </a:t>
            </a:r>
            <a:r>
              <a:rPr lang="en-US" dirty="0" smtClean="0">
                <a:latin typeface="Helvetica" charset="0"/>
                <a:ea typeface="ＭＳ Ｐゴシック" charset="0"/>
                <a:cs typeface="ＭＳ Ｐゴシック" charset="0"/>
              </a:rPr>
              <a:t>History</a:t>
            </a:r>
            <a:endParaRPr lang="en-US" dirty="0">
              <a:latin typeface="Helvetica" charset="0"/>
              <a:ea typeface="ＭＳ Ｐゴシック" charset="0"/>
              <a:cs typeface="ＭＳ Ｐゴシック" charset="0"/>
            </a:endParaRPr>
          </a:p>
        </p:txBody>
      </p:sp>
      <p:sp>
        <p:nvSpPr>
          <p:cNvPr id="28676" name="Rectangle 3"/>
          <p:cNvSpPr>
            <a:spLocks noGrp="1" noChangeArrowheads="1"/>
          </p:cNvSpPr>
          <p:nvPr>
            <p:ph type="body" sz="half" idx="1"/>
          </p:nvPr>
        </p:nvSpPr>
        <p:spPr>
          <a:xfrm>
            <a:off x="2590800" y="1143000"/>
            <a:ext cx="6324600" cy="5715000"/>
          </a:xfrm>
        </p:spPr>
        <p:txBody>
          <a:bodyPr>
            <a:normAutofit fontScale="92500" lnSpcReduction="20000"/>
          </a:bodyPr>
          <a:lstStyle/>
          <a:p>
            <a:r>
              <a:rPr lang="en-US" dirty="0" smtClean="0">
                <a:latin typeface="Calibri"/>
                <a:cs typeface="Calibri"/>
              </a:rPr>
              <a:t>CS grad turned </a:t>
            </a:r>
            <a:r>
              <a:rPr lang="en-US" dirty="0">
                <a:latin typeface="Calibri"/>
                <a:cs typeface="Calibri"/>
              </a:rPr>
              <a:t>p</a:t>
            </a:r>
            <a:r>
              <a:rPr lang="en-US" dirty="0" smtClean="0">
                <a:latin typeface="Calibri"/>
                <a:cs typeface="Calibri"/>
              </a:rPr>
              <a:t>hysicist </a:t>
            </a:r>
            <a:r>
              <a:rPr lang="en-US" dirty="0">
                <a:latin typeface="Calibri"/>
                <a:cs typeface="Calibri"/>
              </a:rPr>
              <a:t>trying to solve real problem</a:t>
            </a:r>
          </a:p>
          <a:p>
            <a:pPr lvl="1"/>
            <a:r>
              <a:rPr lang="en-US" dirty="0">
                <a:latin typeface="Calibri"/>
                <a:ea typeface="Calibri"/>
                <a:cs typeface="Calibri"/>
              </a:rPr>
              <a:t>Distributed access to data</a:t>
            </a:r>
          </a:p>
          <a:p>
            <a:r>
              <a:rPr lang="en-US" dirty="0">
                <a:latin typeface="Calibri"/>
                <a:cs typeface="Calibri"/>
              </a:rPr>
              <a:t>World Wide Web (WWW): a distributed database of </a:t>
            </a:r>
            <a:r>
              <a:rPr lang="ja-JP" altLang="en-US" dirty="0">
                <a:latin typeface="Calibri"/>
                <a:cs typeface="Calibri"/>
              </a:rPr>
              <a:t>“</a:t>
            </a:r>
            <a:r>
              <a:rPr lang="en-US" dirty="0">
                <a:latin typeface="Calibri"/>
                <a:cs typeface="Calibri"/>
              </a:rPr>
              <a:t>pages</a:t>
            </a:r>
            <a:r>
              <a:rPr lang="ja-JP" altLang="en-US" dirty="0">
                <a:latin typeface="Calibri"/>
                <a:cs typeface="Calibri"/>
              </a:rPr>
              <a:t>”</a:t>
            </a:r>
            <a:r>
              <a:rPr lang="en-US" dirty="0">
                <a:latin typeface="Calibri"/>
                <a:cs typeface="Calibri"/>
              </a:rPr>
              <a:t> linked through </a:t>
            </a:r>
            <a:r>
              <a:rPr lang="en-US" dirty="0">
                <a:solidFill>
                  <a:srgbClr val="FF3300"/>
                </a:solidFill>
                <a:latin typeface="Calibri"/>
                <a:cs typeface="Calibri"/>
              </a:rPr>
              <a:t>Hypertext Transport Protocol</a:t>
            </a:r>
            <a:r>
              <a:rPr lang="en-US" dirty="0">
                <a:latin typeface="Calibri"/>
                <a:cs typeface="Calibri"/>
              </a:rPr>
              <a:t> (HTTP)</a:t>
            </a:r>
          </a:p>
          <a:p>
            <a:pPr lvl="1"/>
            <a:r>
              <a:rPr lang="en-US" dirty="0">
                <a:latin typeface="Calibri"/>
                <a:ea typeface="Calibri"/>
                <a:cs typeface="Calibri"/>
              </a:rPr>
              <a:t>First HTTP implementation - 1990 </a:t>
            </a:r>
          </a:p>
          <a:p>
            <a:pPr lvl="2"/>
            <a:r>
              <a:rPr lang="en-US" dirty="0">
                <a:latin typeface="Calibri"/>
                <a:ea typeface="Calibri"/>
                <a:cs typeface="Calibri"/>
              </a:rPr>
              <a:t>Tim Berners-Lee at CERN</a:t>
            </a:r>
          </a:p>
          <a:p>
            <a:pPr lvl="1"/>
            <a:r>
              <a:rPr lang="en-US" dirty="0">
                <a:latin typeface="Calibri"/>
                <a:ea typeface="Calibri"/>
                <a:cs typeface="Calibri"/>
              </a:rPr>
              <a:t>HTTP/0.9 – 1991</a:t>
            </a:r>
          </a:p>
          <a:p>
            <a:pPr lvl="2"/>
            <a:r>
              <a:rPr lang="en-US" dirty="0">
                <a:latin typeface="Calibri"/>
                <a:ea typeface="Calibri"/>
                <a:cs typeface="Calibri"/>
              </a:rPr>
              <a:t>Simple GET command for the Web</a:t>
            </a:r>
          </a:p>
          <a:p>
            <a:pPr lvl="1"/>
            <a:r>
              <a:rPr lang="en-US" dirty="0">
                <a:latin typeface="Calibri"/>
                <a:ea typeface="Calibri"/>
                <a:cs typeface="Calibri"/>
              </a:rPr>
              <a:t>HTTP/1.0 –1992</a:t>
            </a:r>
          </a:p>
          <a:p>
            <a:pPr lvl="2"/>
            <a:r>
              <a:rPr lang="en-US" dirty="0">
                <a:latin typeface="Calibri"/>
                <a:ea typeface="Calibri"/>
                <a:cs typeface="Calibri"/>
              </a:rPr>
              <a:t>Client/Server information, simple caching</a:t>
            </a:r>
          </a:p>
          <a:p>
            <a:pPr lvl="1"/>
            <a:r>
              <a:rPr lang="en-US" dirty="0">
                <a:latin typeface="Calibri"/>
                <a:ea typeface="Calibri"/>
                <a:cs typeface="Calibri"/>
              </a:rPr>
              <a:t>HTTP/1.1 - 1996 </a:t>
            </a:r>
          </a:p>
        </p:txBody>
      </p:sp>
      <p:pic>
        <p:nvPicPr>
          <p:cNvPr id="28677" name="Picture 4" descr="2001-eur-head-quarter">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1447800"/>
            <a:ext cx="2459038" cy="2628900"/>
          </a:xfrm>
        </p:spPr>
      </p:pic>
      <p:sp>
        <p:nvSpPr>
          <p:cNvPr id="28678" name="Text Box 5"/>
          <p:cNvSpPr txBox="1">
            <a:spLocks noChangeArrowheads="1"/>
          </p:cNvSpPr>
          <p:nvPr/>
        </p:nvSpPr>
        <p:spPr bwMode="auto">
          <a:xfrm>
            <a:off x="519113" y="4252913"/>
            <a:ext cx="202970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cs typeface="Calibri"/>
              </a:rPr>
              <a:t>Tim Berners-Lee</a:t>
            </a:r>
          </a:p>
        </p:txBody>
      </p:sp>
    </p:spTree>
    <p:extLst>
      <p:ext uri="{BB962C8B-B14F-4D97-AF65-F5344CB8AC3E}">
        <p14:creationId xmlns:p14="http://schemas.microsoft.com/office/powerpoint/2010/main" val="10195225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Why Didn’t CS Research Invent Web?</a:t>
            </a:r>
            <a:endParaRPr lang="en-US" dirty="0"/>
          </a:p>
        </p:txBody>
      </p:sp>
      <p:sp>
        <p:nvSpPr>
          <p:cNvPr id="7" name="Content Placeholder 6"/>
          <p:cNvSpPr>
            <a:spLocks noGrp="1"/>
          </p:cNvSpPr>
          <p:nvPr>
            <p:ph idx="1"/>
          </p:nvPr>
        </p:nvSpPr>
        <p:spPr>
          <a:xfrm>
            <a:off x="457200" y="1219200"/>
            <a:ext cx="8458200" cy="5486400"/>
          </a:xfrm>
        </p:spPr>
        <p:txBody>
          <a:bodyPr/>
          <a:lstStyle/>
          <a:p>
            <a:pPr marL="0" indent="0">
              <a:buNone/>
            </a:pPr>
            <a:r>
              <a:rPr lang="en-US" sz="2400" dirty="0"/>
              <a:t>HTML is precisely what we were trying to PREVENT— ever-breaking links, links going outward only, quotes you can't follow to their origins, no version management, no rights management. </a:t>
            </a:r>
          </a:p>
          <a:p>
            <a:pPr marL="0" indent="0" algn="r">
              <a:buNone/>
            </a:pPr>
            <a:r>
              <a:rPr lang="en-US" sz="2400" dirty="0"/>
              <a:t>– Ted </a:t>
            </a:r>
            <a:r>
              <a:rPr lang="en-US" sz="2400" dirty="0" smtClean="0"/>
              <a:t>Nelson</a:t>
            </a:r>
          </a:p>
          <a:p>
            <a:pPr marL="0" indent="0" algn="r">
              <a:buNone/>
            </a:pPr>
            <a:endParaRPr lang="en-US" sz="2400" dirty="0"/>
          </a:p>
          <a:p>
            <a:pPr marL="0" indent="0" algn="ctr">
              <a:buNone/>
            </a:pPr>
            <a:r>
              <a:rPr lang="en-US" sz="3600" b="1" dirty="0" smtClean="0">
                <a:solidFill>
                  <a:srgbClr val="F47A00"/>
                </a:solidFill>
              </a:rPr>
              <a:t>Academics </a:t>
            </a:r>
            <a:r>
              <a:rPr lang="en-US" sz="3600" b="1" dirty="0">
                <a:solidFill>
                  <a:srgbClr val="F47A00"/>
                </a:solidFill>
              </a:rPr>
              <a:t>get paid for being clever, </a:t>
            </a:r>
            <a:endParaRPr lang="en-US" sz="3600" b="1" dirty="0" smtClean="0">
              <a:solidFill>
                <a:srgbClr val="F47A00"/>
              </a:solidFill>
            </a:endParaRPr>
          </a:p>
          <a:p>
            <a:pPr marL="0" indent="0" algn="ctr">
              <a:buNone/>
            </a:pPr>
            <a:r>
              <a:rPr lang="en-US" sz="3600" b="1" dirty="0" smtClean="0">
                <a:solidFill>
                  <a:srgbClr val="F47A00"/>
                </a:solidFill>
              </a:rPr>
              <a:t>not </a:t>
            </a:r>
            <a:r>
              <a:rPr lang="en-US" sz="3600" b="1" dirty="0">
                <a:solidFill>
                  <a:srgbClr val="F47A00"/>
                </a:solidFill>
              </a:rPr>
              <a:t>for being right</a:t>
            </a:r>
            <a:r>
              <a:rPr lang="en-US" sz="3600" b="1" dirty="0" smtClean="0">
                <a:solidFill>
                  <a:srgbClr val="F47A00"/>
                </a:solidFill>
              </a:rPr>
              <a:t>.</a:t>
            </a:r>
            <a:endParaRPr lang="en-US" sz="3600" b="1" dirty="0">
              <a:solidFill>
                <a:srgbClr val="F47A00"/>
              </a:solidFill>
            </a:endParaRPr>
          </a:p>
          <a:p>
            <a:pPr marL="0" indent="0" algn="r">
              <a:buNone/>
            </a:pPr>
            <a:r>
              <a:rPr lang="en-US" sz="3600" dirty="0">
                <a:solidFill>
                  <a:srgbClr val="F47A00"/>
                </a:solidFill>
              </a:rPr>
              <a:t>–Don </a:t>
            </a:r>
            <a:r>
              <a:rPr lang="en-US" sz="3600" dirty="0" smtClean="0">
                <a:solidFill>
                  <a:srgbClr val="F47A00"/>
                </a:solidFill>
              </a:rPr>
              <a:t>Norman</a:t>
            </a:r>
          </a:p>
          <a:p>
            <a:pPr marL="0" indent="0" algn="r">
              <a:buNone/>
            </a:pPr>
            <a:endParaRPr lang="en-US" sz="3600" dirty="0">
              <a:solidFill>
                <a:srgbClr val="F47A00"/>
              </a:solidFill>
            </a:endParaRPr>
          </a:p>
        </p:txBody>
      </p:sp>
      <p:sp>
        <p:nvSpPr>
          <p:cNvPr id="5" name="Slide Number Placeholder 4"/>
          <p:cNvSpPr>
            <a:spLocks noGrp="1"/>
          </p:cNvSpPr>
          <p:nvPr>
            <p:ph type="sldNum" sz="quarter" idx="10"/>
          </p:nvPr>
        </p:nvSpPr>
        <p:spPr/>
        <p:txBody>
          <a:bodyPr/>
          <a:lstStyle/>
          <a:p>
            <a:fld id="{41B29A17-FCF0-ED41-92FA-32F7C054FF4E}" type="slidenum">
              <a:rPr lang="en-US" smtClean="0"/>
              <a:pPr/>
              <a:t>38</a:t>
            </a:fld>
            <a:endParaRPr lang="en-US"/>
          </a:p>
        </p:txBody>
      </p:sp>
    </p:spTree>
    <p:extLst>
      <p:ext uri="{BB962C8B-B14F-4D97-AF65-F5344CB8AC3E}">
        <p14:creationId xmlns:p14="http://schemas.microsoft.com/office/powerpoint/2010/main" val="1493243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Helvetica" charset="0"/>
                <a:ea typeface="ＭＳ Ｐゴシック" charset="0"/>
                <a:cs typeface="ＭＳ Ｐゴシック" charset="0"/>
              </a:rPr>
              <a:t>Why So Successful?</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What do the </a:t>
            </a:r>
            <a:r>
              <a:rPr lang="en-US" dirty="0" smtClean="0">
                <a:latin typeface="Calibri"/>
                <a:cs typeface="Calibri"/>
              </a:rPr>
              <a:t>web, </a:t>
            </a:r>
            <a:r>
              <a:rPr lang="en-US" dirty="0" err="1" smtClean="0">
                <a:latin typeface="Calibri"/>
                <a:cs typeface="Calibri"/>
              </a:rPr>
              <a:t>youtube</a:t>
            </a:r>
            <a:r>
              <a:rPr lang="en-US" dirty="0" smtClean="0">
                <a:latin typeface="Calibri"/>
                <a:cs typeface="Calibri"/>
              </a:rPr>
              <a:t>, </a:t>
            </a:r>
            <a:r>
              <a:rPr lang="en-US" dirty="0" err="1" smtClean="0">
                <a:latin typeface="Calibri"/>
                <a:cs typeface="Calibri"/>
              </a:rPr>
              <a:t>fb</a:t>
            </a:r>
            <a:r>
              <a:rPr lang="en-US" dirty="0" smtClean="0">
                <a:latin typeface="Calibri"/>
                <a:cs typeface="Calibri"/>
              </a:rPr>
              <a:t> </a:t>
            </a:r>
            <a:r>
              <a:rPr lang="en-US" dirty="0">
                <a:latin typeface="Calibri"/>
                <a:cs typeface="Calibri"/>
              </a:rPr>
              <a:t>have in common?</a:t>
            </a:r>
          </a:p>
          <a:p>
            <a:pPr lvl="1"/>
            <a:r>
              <a:rPr lang="en-US" dirty="0">
                <a:latin typeface="Calibri"/>
                <a:ea typeface="Calibri"/>
                <a:cs typeface="Calibri"/>
              </a:rPr>
              <a:t>The ability to self-</a:t>
            </a:r>
            <a:r>
              <a:rPr lang="en-US" dirty="0" smtClean="0">
                <a:latin typeface="Calibri"/>
                <a:ea typeface="Calibri"/>
                <a:cs typeface="Calibri"/>
              </a:rPr>
              <a:t>publish</a:t>
            </a:r>
          </a:p>
          <a:p>
            <a:pPr lvl="2"/>
            <a:endParaRPr lang="en-US" dirty="0">
              <a:latin typeface="Calibri"/>
              <a:ea typeface="Calibri"/>
              <a:cs typeface="Calibri"/>
            </a:endParaRPr>
          </a:p>
          <a:p>
            <a:r>
              <a:rPr lang="en-US" dirty="0" smtClean="0">
                <a:latin typeface="Calibri"/>
                <a:cs typeface="Calibri"/>
              </a:rPr>
              <a:t>Self-</a:t>
            </a:r>
            <a:r>
              <a:rPr lang="en-US" dirty="0">
                <a:latin typeface="Calibri"/>
                <a:cs typeface="Calibri"/>
              </a:rPr>
              <a:t>publishing </a:t>
            </a:r>
            <a:r>
              <a:rPr lang="en-US" dirty="0" smtClean="0">
                <a:latin typeface="Calibri"/>
                <a:cs typeface="Calibri"/>
              </a:rPr>
              <a:t>that is</a:t>
            </a:r>
            <a:r>
              <a:rPr lang="en-US" dirty="0">
                <a:latin typeface="Calibri"/>
                <a:cs typeface="Calibri"/>
              </a:rPr>
              <a:t> </a:t>
            </a:r>
            <a:r>
              <a:rPr lang="en-US" dirty="0" smtClean="0">
                <a:latin typeface="Calibri"/>
                <a:cs typeface="Calibri"/>
              </a:rPr>
              <a:t>e</a:t>
            </a:r>
            <a:r>
              <a:rPr lang="en-US" dirty="0" smtClean="0">
                <a:latin typeface="Calibri"/>
                <a:ea typeface="Calibri"/>
                <a:cs typeface="Calibri"/>
              </a:rPr>
              <a:t>asy, independent, free</a:t>
            </a:r>
          </a:p>
          <a:p>
            <a:pPr lvl="2"/>
            <a:endParaRPr lang="en-US" dirty="0">
              <a:latin typeface="Calibri"/>
              <a:ea typeface="Calibri"/>
              <a:cs typeface="Calibri"/>
            </a:endParaRPr>
          </a:p>
          <a:p>
            <a:r>
              <a:rPr lang="en-US" dirty="0" smtClean="0">
                <a:latin typeface="Calibri"/>
                <a:cs typeface="Calibri"/>
              </a:rPr>
              <a:t>No interest </a:t>
            </a:r>
            <a:r>
              <a:rPr lang="en-US" dirty="0">
                <a:latin typeface="Calibri"/>
                <a:cs typeface="Calibri"/>
              </a:rPr>
              <a:t>in </a:t>
            </a:r>
            <a:r>
              <a:rPr lang="en-US" dirty="0" smtClean="0">
                <a:latin typeface="Calibri"/>
                <a:cs typeface="Calibri"/>
              </a:rPr>
              <a:t>collaborative and </a:t>
            </a:r>
            <a:r>
              <a:rPr lang="en-US" dirty="0">
                <a:latin typeface="Calibri"/>
                <a:cs typeface="Calibri"/>
              </a:rPr>
              <a:t>idealistic </a:t>
            </a:r>
            <a:r>
              <a:rPr lang="en-US" dirty="0" smtClean="0">
                <a:latin typeface="Calibri"/>
                <a:cs typeface="Calibri"/>
              </a:rPr>
              <a:t>endeavor</a:t>
            </a:r>
            <a:endParaRPr lang="en-US" dirty="0">
              <a:latin typeface="Calibri"/>
              <a:cs typeface="Calibri"/>
            </a:endParaRP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smtClean="0">
                <a:latin typeface="Calibri"/>
                <a:ea typeface="Calibri"/>
                <a:cs typeface="Calibri"/>
              </a:rPr>
              <a:t>)</a:t>
            </a:r>
          </a:p>
          <a:p>
            <a:pPr lvl="1"/>
            <a:r>
              <a:rPr lang="en-US" dirty="0" smtClean="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t>
            </a:r>
            <a:r>
              <a:rPr lang="en-US" dirty="0" smtClean="0">
                <a:latin typeface="Calibri"/>
                <a:ea typeface="Calibri"/>
                <a:cs typeface="Calibri"/>
              </a:rPr>
              <a:t>ant </a:t>
            </a:r>
            <a:r>
              <a:rPr lang="en-US" dirty="0">
                <a:latin typeface="Calibri"/>
                <a:ea typeface="Calibri"/>
                <a:cs typeface="Calibri"/>
              </a:rPr>
              <a:t>to make their mark, and find something </a:t>
            </a:r>
            <a:r>
              <a:rPr lang="en-US" dirty="0" smtClean="0">
                <a:latin typeface="Calibri"/>
                <a:ea typeface="Calibri"/>
                <a:cs typeface="Calibri"/>
              </a:rPr>
              <a:t>neat</a:t>
            </a:r>
          </a:p>
          <a:p>
            <a:pPr lvl="1"/>
            <a:r>
              <a:rPr lang="en-US" dirty="0" smtClean="0">
                <a:latin typeface="Calibri"/>
                <a:ea typeface="Calibri"/>
                <a:cs typeface="Calibri"/>
              </a:rPr>
              <a:t>Two sides of the same coin, creates synergy</a:t>
            </a:r>
          </a:p>
          <a:p>
            <a:pPr lvl="1"/>
            <a:r>
              <a:rPr lang="en-US" dirty="0" smtClean="0">
                <a:latin typeface="Calibri"/>
                <a:ea typeface="Calibri"/>
                <a:cs typeface="Calibri"/>
              </a:rPr>
              <a:t>“Performance” more important than dialogue….</a:t>
            </a:r>
            <a:endParaRPr lang="en-US" dirty="0">
              <a:latin typeface="Calibri"/>
              <a:ea typeface="Calibri"/>
              <a:cs typeface="Calibri"/>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39</a:t>
            </a:fld>
            <a:endParaRPr lang="en-US" sz="1400" b="0" dirty="0">
              <a:latin typeface="Times New Roman" charset="0"/>
              <a:cs typeface="Calibri"/>
            </a:endParaRPr>
          </a:p>
        </p:txBody>
      </p:sp>
    </p:spTree>
    <p:extLst>
      <p:ext uri="{BB962C8B-B14F-4D97-AF65-F5344CB8AC3E}">
        <p14:creationId xmlns:p14="http://schemas.microsoft.com/office/powerpoint/2010/main" val="2137820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791"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792"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793"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794"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1279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12796"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12797"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12798"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12799"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800"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801"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2802"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2803"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40</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smtClean="0">
                <a:latin typeface="Calibri"/>
                <a:cs typeface="Calibri"/>
              </a:rPr>
              <a:t>Infrastructure:</a:t>
            </a:r>
          </a:p>
          <a:p>
            <a:pPr lvl="1">
              <a:lnSpc>
                <a:spcPct val="90000"/>
              </a:lnSpc>
            </a:pPr>
            <a:r>
              <a:rPr lang="en-US" dirty="0" smtClean="0">
                <a:latin typeface="Calibri"/>
                <a:cs typeface="Calibri"/>
              </a:rPr>
              <a:t>Clients</a:t>
            </a:r>
            <a:endParaRPr lang="en-US" dirty="0">
              <a:latin typeface="Calibri"/>
              <a:cs typeface="Calibri"/>
            </a:endParaRPr>
          </a:p>
          <a:p>
            <a:pPr lvl="1">
              <a:lnSpc>
                <a:spcPct val="90000"/>
              </a:lnSpc>
            </a:pPr>
            <a:r>
              <a:rPr lang="en-US" dirty="0" smtClean="0">
                <a:latin typeface="Calibri"/>
                <a:cs typeface="Calibri"/>
              </a:rPr>
              <a:t>Servers</a:t>
            </a:r>
          </a:p>
          <a:p>
            <a:pPr lvl="1">
              <a:lnSpc>
                <a:spcPct val="90000"/>
              </a:lnSpc>
            </a:pPr>
            <a:r>
              <a:rPr lang="en-US" dirty="0" smtClean="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Content:</a:t>
            </a:r>
          </a:p>
          <a:p>
            <a:pPr lvl="1">
              <a:lnSpc>
                <a:spcPct val="90000"/>
              </a:lnSpc>
            </a:pPr>
            <a:r>
              <a:rPr lang="en-US" dirty="0" smtClean="0">
                <a:solidFill>
                  <a:srgbClr val="000000"/>
                </a:solidFill>
                <a:latin typeface="Calibri"/>
                <a:cs typeface="Calibri"/>
              </a:rPr>
              <a:t>Individual objects (files, etc.)</a:t>
            </a:r>
          </a:p>
          <a:p>
            <a:pPr lvl="1">
              <a:lnSpc>
                <a:spcPct val="90000"/>
              </a:lnSpc>
            </a:pPr>
            <a:r>
              <a:rPr lang="en-US" dirty="0" smtClean="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smtClean="0">
                <a:solidFill>
                  <a:srgbClr val="000000"/>
                </a:solidFill>
                <a:latin typeface="Calibri"/>
                <a:cs typeface="Calibri"/>
              </a:rPr>
              <a:t>Implementation</a:t>
            </a:r>
          </a:p>
          <a:p>
            <a:pPr lvl="1">
              <a:lnSpc>
                <a:spcPct val="90000"/>
              </a:lnSpc>
            </a:pPr>
            <a:r>
              <a:rPr lang="en-US" dirty="0" smtClean="0">
                <a:solidFill>
                  <a:srgbClr val="000000"/>
                </a:solidFill>
                <a:latin typeface="Calibri"/>
                <a:cs typeface="Calibri"/>
              </a:rPr>
              <a:t>HTML: formatting content</a:t>
            </a:r>
          </a:p>
          <a:p>
            <a:pPr lvl="1">
              <a:lnSpc>
                <a:spcPct val="90000"/>
              </a:lnSpc>
            </a:pPr>
            <a:r>
              <a:rPr lang="en-US" dirty="0" smtClean="0">
                <a:solidFill>
                  <a:srgbClr val="000000"/>
                </a:solidFill>
                <a:latin typeface="Calibri"/>
                <a:cs typeface="Calibri"/>
              </a:rPr>
              <a:t>URL: naming content</a:t>
            </a:r>
          </a:p>
          <a:p>
            <a:pPr lvl="1">
              <a:lnSpc>
                <a:spcPct val="90000"/>
              </a:lnSpc>
            </a:pPr>
            <a:r>
              <a:rPr lang="en-US" dirty="0" smtClean="0">
                <a:solidFill>
                  <a:srgbClr val="000000"/>
                </a:solidFill>
                <a:latin typeface="Calibri"/>
                <a:cs typeface="Calibri"/>
              </a:rPr>
              <a:t>HTTP: protocol for exchanging content</a:t>
            </a:r>
          </a:p>
          <a:p>
            <a:pPr marL="1828800" lvl="4" indent="0">
              <a:lnSpc>
                <a:spcPct val="90000"/>
              </a:lnSpc>
              <a:buNone/>
            </a:pPr>
            <a:r>
              <a:rPr lang="en-US" dirty="0" smtClean="0">
                <a:solidFill>
                  <a:srgbClr val="000000"/>
                </a:solidFill>
                <a:latin typeface="Calibri"/>
                <a:cs typeface="Calibri"/>
              </a:rPr>
              <a:t>Any content not just HTML!</a:t>
            </a:r>
          </a:p>
          <a:p>
            <a:pPr lvl="1">
              <a:lnSpc>
                <a:spcPct val="90000"/>
              </a:lnSpc>
            </a:pP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41</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smtClean="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a:t>
            </a:r>
            <a:r>
              <a:rPr lang="en-US" dirty="0" smtClean="0">
                <a:latin typeface="Calibri"/>
                <a:cs typeface="Calibri"/>
              </a:rPr>
              <a:t>has:</a:t>
            </a:r>
            <a:endParaRPr lang="en-US" dirty="0">
              <a:latin typeface="Calibri"/>
              <a:cs typeface="Calibri"/>
            </a:endParaRP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r>
              <a:rPr lang="en-US" dirty="0" smtClean="0">
                <a:latin typeface="Calibri"/>
                <a:ea typeface="Calibri"/>
                <a:cs typeface="Calibri"/>
              </a:rPr>
              <a:t>)</a:t>
            </a:r>
          </a:p>
          <a:p>
            <a:pPr lvl="1"/>
            <a:endParaRPr lang="en-US" dirty="0">
              <a:latin typeface="Calibri"/>
              <a:ea typeface="Calibri"/>
              <a:cs typeface="Calibri"/>
            </a:endParaRPr>
          </a:p>
          <a:p>
            <a:r>
              <a:rPr lang="en-US" dirty="0" smtClean="0">
                <a:latin typeface="Calibri"/>
                <a:ea typeface="Calibri"/>
                <a:cs typeface="Calibri"/>
              </a:rPr>
              <a:t>HTML has several </a:t>
            </a:r>
            <a:r>
              <a:rPr lang="en-US" dirty="0">
                <a:latin typeface="Calibri"/>
                <a:ea typeface="Calibri"/>
                <a:cs typeface="Calibri"/>
              </a:rPr>
              <a:t>functions:</a:t>
            </a:r>
          </a:p>
          <a:p>
            <a:pPr lvl="1"/>
            <a:r>
              <a:rPr lang="en-US" dirty="0">
                <a:latin typeface="Calibri"/>
                <a:ea typeface="Calibri"/>
                <a:cs typeface="Calibri"/>
              </a:rPr>
              <a:t>Format </a:t>
            </a:r>
            <a:r>
              <a:rPr lang="en-US" dirty="0" smtClean="0">
                <a:latin typeface="Calibri"/>
                <a:ea typeface="Calibri"/>
                <a:cs typeface="Calibri"/>
              </a:rPr>
              <a:t>text</a:t>
            </a:r>
            <a:endParaRPr lang="en-US" dirty="0">
              <a:latin typeface="Calibri"/>
              <a:ea typeface="Calibri"/>
              <a:cs typeface="Calibri"/>
            </a:endParaRPr>
          </a:p>
          <a:p>
            <a:pPr lvl="1"/>
            <a:r>
              <a:rPr lang="en-US" dirty="0" smtClean="0">
                <a:latin typeface="Calibri"/>
                <a:ea typeface="Calibri"/>
                <a:cs typeface="Calibri"/>
              </a:rPr>
              <a:t>Reference images</a:t>
            </a:r>
            <a:endParaRPr lang="en-US" dirty="0">
              <a:latin typeface="Calibri"/>
              <a:ea typeface="Calibri"/>
              <a:cs typeface="Calibri"/>
            </a:endParaRPr>
          </a:p>
          <a:p>
            <a:pPr lvl="1"/>
            <a:r>
              <a:rPr lang="en-US" dirty="0" smtClean="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r>
              <a:rPr lang="en-US" dirty="0" smtClean="0">
                <a:latin typeface="Calibri"/>
                <a:ea typeface="Calibri"/>
                <a:cs typeface="Calibri"/>
              </a:rPr>
              <a:t>)</a:t>
            </a:r>
            <a:endParaRPr lang="en-US" dirty="0">
              <a:latin typeface="Calibri"/>
              <a:ea typeface="Calibri"/>
              <a:cs typeface="Calibri"/>
            </a:endParaRPr>
          </a:p>
        </p:txBody>
      </p:sp>
    </p:spTree>
    <p:extLst>
      <p:ext uri="{BB962C8B-B14F-4D97-AF65-F5344CB8AC3E}">
        <p14:creationId xmlns:p14="http://schemas.microsoft.com/office/powerpoint/2010/main" val="2618434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532376"/>
        </p:xfrm>
        <a:graphic>
          <a:graphicData uri="http://schemas.openxmlformats.org/drawingml/2006/table">
            <a:tbl>
              <a:tblPr/>
              <a:tblGrid>
                <a:gridCol w="2286000"/>
                <a:gridCol w="5867400"/>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charset="0"/>
                          <a:cs typeface="Calibri"/>
                        </a:rPr>
                        <a:t>DNS name, </a:t>
                      </a:r>
                      <a:r>
                        <a:rPr kumimoji="0" lang="en-US" sz="2400" b="0" i="0" u="none" strike="noStrike" cap="none" normalizeH="0" baseline="0" dirty="0">
                          <a:ln>
                            <a:noFill/>
                          </a:ln>
                          <a:solidFill>
                            <a:schemeClr val="tx1"/>
                          </a:solidFill>
                          <a:effectLst/>
                          <a:latin typeface="Calibri"/>
                          <a:ea typeface="ＭＳ Ｐゴシック" charset="0"/>
                          <a:cs typeface="Calibri"/>
                        </a:rPr>
                        <a:t>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a:t>
                      </a:r>
                      <a:r>
                        <a:rPr kumimoji="0" lang="en-US" sz="1800" b="0" i="0" u="none" strike="noStrike" cap="none" normalizeH="0" baseline="0" dirty="0" smtClean="0">
                          <a:ln>
                            <a:noFill/>
                          </a:ln>
                          <a:solidFill>
                            <a:schemeClr val="tx1"/>
                          </a:solidFill>
                          <a:effectLst/>
                          <a:latin typeface="Calibri"/>
                          <a:ea typeface="ＭＳ Ｐゴシック" charset="0"/>
                          <a:cs typeface="Calibri"/>
                        </a:rPr>
                        <a:t>80  </a:t>
                      </a:r>
                      <a:r>
                        <a:rPr kumimoji="0" lang="en-US" sz="1800" b="0" i="0" u="none" strike="noStrike" cap="none" normalizeH="0" baseline="0" dirty="0">
                          <a:ln>
                            <a:noFill/>
                          </a:ln>
                          <a:solidFill>
                            <a:schemeClr val="tx1"/>
                          </a:solidFill>
                          <a:effectLst/>
                          <a:latin typeface="Calibri"/>
                          <a:ea typeface="ＭＳ Ｐゴシック" charset="0"/>
                          <a:cs typeface="Calibri"/>
                        </a:rPr>
                        <a:t>https: </a:t>
                      </a:r>
                      <a:r>
                        <a:rPr kumimoji="0" lang="en-US" sz="1800" b="0" i="0" u="none" strike="noStrike" cap="none" normalizeH="0" baseline="0" dirty="0" smtClean="0">
                          <a:ln>
                            <a:noFill/>
                          </a:ln>
                          <a:solidFill>
                            <a:schemeClr val="tx1"/>
                          </a:solidFill>
                          <a:effectLst/>
                          <a:latin typeface="Calibri"/>
                          <a:ea typeface="ＭＳ Ｐゴシック" charset="0"/>
                          <a:cs typeface="Calibri"/>
                        </a:rPr>
                        <a:t>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a:t>
                      </a:r>
                      <a:r>
                        <a:rPr kumimoji="0" lang="en-US" sz="2400" b="0" i="0" u="none" strike="noStrike" cap="none" normalizeH="0" baseline="0" dirty="0" smtClean="0">
                          <a:ln>
                            <a:noFill/>
                          </a:ln>
                          <a:solidFill>
                            <a:schemeClr val="tx1"/>
                          </a:solidFill>
                          <a:effectLst/>
                          <a:latin typeface="Calibri"/>
                          <a:ea typeface="ＭＳ Ｐゴシック" charset="0"/>
                          <a:cs typeface="Calibri"/>
                        </a:rPr>
                        <a:t>reflecting </a:t>
                      </a:r>
                      <a:r>
                        <a:rPr kumimoji="0" lang="en-US" sz="2400" b="0" i="0" u="none" strike="noStrike" cap="none" normalizeH="0" baseline="0" dirty="0">
                          <a:ln>
                            <a:noFill/>
                          </a:ln>
                          <a:solidFill>
                            <a:schemeClr val="tx1"/>
                          </a:solidFill>
                          <a:effectLst/>
                          <a:latin typeface="Calibri"/>
                          <a:ea typeface="ＭＳ Ｐゴシック" charset="0"/>
                          <a:cs typeface="Calibri"/>
                        </a:rPr>
                        <a:t>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9327727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smtClean="0">
                <a:latin typeface="Calibri"/>
                <a:ea typeface="Calibri"/>
                <a:cs typeface="Calibri"/>
              </a:rPr>
              <a:t>Request</a:t>
            </a:r>
            <a:r>
              <a:rPr lang="en-US" sz="3200" dirty="0">
                <a:latin typeface="Calibri"/>
                <a:ea typeface="Calibri"/>
                <a:cs typeface="Calibri"/>
              </a:rPr>
              <a:t>-response protocol</a:t>
            </a:r>
          </a:p>
          <a:p>
            <a:r>
              <a:rPr lang="en-US" sz="3200" dirty="0">
                <a:latin typeface="Calibri"/>
                <a:ea typeface="Calibri"/>
                <a:cs typeface="Calibri"/>
              </a:rPr>
              <a:t>Reliance on a global </a:t>
            </a:r>
            <a:r>
              <a:rPr lang="en-US" sz="3200" dirty="0" smtClean="0">
                <a:latin typeface="Calibri"/>
                <a:ea typeface="Calibri"/>
                <a:cs typeface="Calibri"/>
              </a:rPr>
              <a:t>namespace</a:t>
            </a:r>
            <a:endParaRPr lang="en-US" sz="3200" dirty="0">
              <a:latin typeface="Calibri"/>
              <a:ea typeface="Calibri"/>
              <a:cs typeface="Calibri"/>
            </a:endParaRP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 telnet </a:t>
            </a:r>
            <a:r>
              <a:rPr lang="en-US" sz="2400" dirty="0" err="1">
                <a:latin typeface="Helvetica" charset="0"/>
                <a:cs typeface="Calibri"/>
              </a:rPr>
              <a:t>www.icir.org</a:t>
            </a:r>
            <a:r>
              <a:rPr lang="en-US" sz="2400" dirty="0">
                <a:latin typeface="Helvetica" charset="0"/>
                <a:cs typeface="Calibri"/>
              </a:rPr>
              <a:t> 80</a:t>
            </a:r>
          </a:p>
          <a:p>
            <a:pPr algn="l" eaLnBrk="1" hangingPunct="1"/>
            <a:r>
              <a:rPr lang="en-US" sz="2400" dirty="0">
                <a:latin typeface="Helvetica" charset="0"/>
                <a:cs typeface="Calibri"/>
              </a:rPr>
              <a:t>GET /</a:t>
            </a:r>
            <a:r>
              <a:rPr lang="en-US" sz="2400" dirty="0" err="1">
                <a:latin typeface="Helvetica" charset="0"/>
                <a:cs typeface="Calibri"/>
              </a:rPr>
              <a:t>jdoe</a:t>
            </a:r>
            <a:r>
              <a:rPr lang="en-US" sz="2400" dirty="0">
                <a:latin typeface="Helvetica" charset="0"/>
                <a:cs typeface="Calibri"/>
              </a:rPr>
              <a:t>/ 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a:t>
            </a:r>
            <a:r>
              <a:rPr lang="en-US" dirty="0" smtClean="0">
                <a:latin typeface="Calibri"/>
                <a:cs typeface="Calibri"/>
              </a:rPr>
              <a:t>server</a:t>
            </a:r>
          </a:p>
          <a:p>
            <a:pPr lvl="1"/>
            <a:r>
              <a:rPr lang="en-US" dirty="0" smtClean="0">
                <a:latin typeface="Calibri"/>
                <a:cs typeface="Calibri"/>
              </a:rPr>
              <a:t>SYN</a:t>
            </a:r>
          </a:p>
          <a:p>
            <a:pPr lvl="1"/>
            <a:r>
              <a:rPr lang="en-US" dirty="0" smtClean="0">
                <a:latin typeface="Calibri"/>
                <a:cs typeface="Calibri"/>
              </a:rPr>
              <a:t>SYNACK</a:t>
            </a:r>
          </a:p>
          <a:p>
            <a:pPr lvl="1"/>
            <a:r>
              <a:rPr lang="en-US" dirty="0" smtClean="0">
                <a:latin typeface="Calibri"/>
                <a:cs typeface="Calibri"/>
              </a:rPr>
              <a:t>ACK</a:t>
            </a:r>
            <a:endParaRPr lang="en-US" dirty="0">
              <a:latin typeface="Calibri"/>
              <a:cs typeface="Calibri"/>
            </a:endParaRPr>
          </a:p>
          <a:p>
            <a:r>
              <a:rPr lang="en-US" dirty="0" smtClean="0">
                <a:latin typeface="Calibri"/>
                <a:cs typeface="Calibri"/>
              </a:rPr>
              <a:t>Client </a:t>
            </a:r>
            <a:r>
              <a:rPr lang="en-US" dirty="0">
                <a:latin typeface="Calibri"/>
                <a:cs typeface="Calibri"/>
              </a:rPr>
              <a:t>sends HTTP request to </a:t>
            </a:r>
            <a:r>
              <a:rPr lang="en-US" dirty="0" smtClean="0">
                <a:latin typeface="Calibri"/>
                <a:cs typeface="Calibri"/>
              </a:rPr>
              <a:t>server</a:t>
            </a:r>
          </a:p>
          <a:p>
            <a:pPr lvl="1"/>
            <a:r>
              <a:rPr lang="en-US" dirty="0" smtClean="0">
                <a:latin typeface="Calibri"/>
                <a:cs typeface="Calibri"/>
              </a:rPr>
              <a:t>Can be piggybacked on TCP’s ACK</a:t>
            </a:r>
            <a:endParaRPr lang="en-US" dirty="0">
              <a:latin typeface="Calibri"/>
              <a:cs typeface="Calibri"/>
            </a:endParaRPr>
          </a:p>
          <a:p>
            <a:r>
              <a:rPr lang="en-US" dirty="0">
                <a:latin typeface="Calibri"/>
                <a:cs typeface="Calibri"/>
              </a:rPr>
              <a:t>HTTP Server responds to request</a:t>
            </a:r>
          </a:p>
          <a:p>
            <a:r>
              <a:rPr lang="en-US" dirty="0" smtClean="0">
                <a:latin typeface="Calibri"/>
                <a:cs typeface="Calibri"/>
              </a:rPr>
              <a:t>Client </a:t>
            </a:r>
            <a:r>
              <a:rPr lang="en-US" dirty="0">
                <a:latin typeface="Calibri"/>
                <a:cs typeface="Calibri"/>
              </a:rPr>
              <a:t>receives the </a:t>
            </a:r>
            <a:r>
              <a:rPr lang="en-US" dirty="0" smtClean="0">
                <a:latin typeface="Calibri"/>
                <a:cs typeface="Calibri"/>
              </a:rPr>
              <a:t>request, terminates connection</a:t>
            </a:r>
          </a:p>
          <a:p>
            <a:r>
              <a:rPr lang="en-US" dirty="0" smtClean="0">
                <a:latin typeface="Calibri"/>
                <a:cs typeface="Calibri"/>
              </a:rPr>
              <a:t>TCP </a:t>
            </a:r>
            <a:r>
              <a:rPr lang="en-US" dirty="0">
                <a:latin typeface="Calibri"/>
                <a:cs typeface="Calibri"/>
              </a:rPr>
              <a:t>connection </a:t>
            </a:r>
            <a:r>
              <a:rPr lang="en-US" dirty="0" smtClean="0">
                <a:latin typeface="Calibri"/>
                <a:cs typeface="Calibri"/>
              </a:rPr>
              <a:t>termination exchange</a:t>
            </a:r>
            <a:endParaRPr lang="en-US" dirty="0">
              <a:latin typeface="Calibri"/>
              <a:cs typeface="Calibri"/>
            </a:endParaRP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44</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45</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smtClean="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a:t>
            </a:r>
            <a:r>
              <a:rPr lang="en-US" sz="2400" dirty="0" smtClean="0">
                <a:solidFill>
                  <a:srgbClr val="FF0000"/>
                </a:solidFill>
                <a:ea typeface="ＭＳ Ｐゴシック" charset="0"/>
                <a:cs typeface="ＭＳ Ｐゴシック" charset="0"/>
              </a:rPr>
              <a:t>: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smtClean="0">
                <a:latin typeface="Courier New" charset="0"/>
              </a:endParaRPr>
            </a:p>
            <a:p>
              <a:pPr>
                <a:spcBef>
                  <a:spcPct val="0"/>
                </a:spcBef>
                <a:buClrTx/>
                <a:buSzTx/>
                <a:buFontTx/>
                <a:buNone/>
              </a:pPr>
              <a:r>
                <a:rPr lang="en-US" sz="1200" b="1" dirty="0" smtClean="0">
                  <a:latin typeface="Courier New" charset="0"/>
                </a:rPr>
                <a:t>GET </a:t>
              </a:r>
              <a:r>
                <a:rPr lang="en-US" sz="1200" b="1" dirty="0">
                  <a:latin typeface="Courier New" charset="0"/>
                </a:rPr>
                <a:t>/</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smtClean="0">
                  <a:latin typeface="Calibri"/>
                </a:rPr>
                <a:t>     (</a:t>
              </a:r>
              <a:r>
                <a:rPr lang="en-US" sz="1200" dirty="0">
                  <a:latin typeface="Calibri"/>
                </a:rPr>
                <a:t>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smtClean="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Different Forms of Server Response</a:t>
            </a:r>
            <a:endParaRPr lang="en-US" dirty="0">
              <a:latin typeface="Helvetica" charset="0"/>
              <a:ea typeface="ＭＳ Ｐゴシック" charset="0"/>
              <a:cs typeface="ＭＳ Ｐゴシック" charset="0"/>
            </a:endParaRP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a:t>
            </a:r>
            <a:r>
              <a:rPr lang="en-US" dirty="0" smtClean="0">
                <a:latin typeface="Calibri"/>
                <a:ea typeface="Calibri"/>
                <a:cs typeface="Calibri"/>
              </a:rPr>
              <a:t>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a:t>
            </a:r>
            <a:r>
              <a:rPr lang="en-US" dirty="0" smtClean="0">
                <a:latin typeface="Calibri"/>
                <a:ea typeface="Calibri"/>
                <a:cs typeface="Calibri"/>
              </a:rPr>
              <a:t>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a:t>
            </a:r>
            <a:r>
              <a:rPr lang="en-US" dirty="0" smtClean="0">
                <a:latin typeface="Calibri"/>
                <a:ea typeface="Calibri"/>
                <a:cs typeface="Calibri"/>
              </a:rPr>
              <a:t>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a:t>
            </a:r>
            <a:r>
              <a:rPr lang="en-US" dirty="0" smtClean="0">
                <a:latin typeface="Calibri"/>
                <a:ea typeface="Calibri"/>
                <a:cs typeface="Calibri"/>
              </a:rPr>
              <a:t>resource</a:t>
            </a:r>
            <a:r>
              <a:rPr lang="en-US" dirty="0">
                <a:latin typeface="Calibri"/>
                <a:ea typeface="Calibri"/>
                <a:cs typeface="Calibri"/>
              </a:rPr>
              <a:t>, last modification time</a:t>
            </a:r>
            <a:r>
              <a:rPr lang="en-US" dirty="0" smtClean="0">
                <a:latin typeface="Calibri"/>
                <a:ea typeface="Calibri"/>
                <a:cs typeface="Calibri"/>
              </a:rPr>
              <a:t>, type of content</a:t>
            </a:r>
          </a:p>
          <a:p>
            <a:pPr lvl="1">
              <a:lnSpc>
                <a:spcPct val="90000"/>
              </a:lnSpc>
            </a:pPr>
            <a:endParaRPr lang="en-US" dirty="0">
              <a:latin typeface="Calibri"/>
              <a:ea typeface="Calibri"/>
              <a:cs typeface="Calibri"/>
            </a:endParaRPr>
          </a:p>
          <a:p>
            <a:pPr>
              <a:lnSpc>
                <a:spcPct val="90000"/>
              </a:lnSpc>
            </a:pPr>
            <a:r>
              <a:rPr lang="en-US" dirty="0" smtClean="0">
                <a:latin typeface="Calibri"/>
                <a:cs typeface="Calibri"/>
              </a:rPr>
              <a:t>Usage </a:t>
            </a:r>
            <a:r>
              <a:rPr lang="en-US" dirty="0">
                <a:latin typeface="Calibri"/>
                <a:cs typeface="Calibri"/>
              </a:rPr>
              <a:t>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smtClean="0">
                <a:latin typeface="Calibri"/>
                <a:ea typeface="Calibri"/>
                <a:cs typeface="Calibri"/>
              </a:rPr>
              <a:t>Each </a:t>
            </a:r>
            <a:r>
              <a:rPr lang="en-US" dirty="0">
                <a:latin typeface="Calibri"/>
                <a:ea typeface="Calibri"/>
                <a:cs typeface="Calibri"/>
              </a:rPr>
              <a:t>request-response </a:t>
            </a:r>
            <a:r>
              <a:rPr lang="en-US" dirty="0" smtClean="0">
                <a:latin typeface="Calibri"/>
                <a:ea typeface="Calibri"/>
                <a:cs typeface="Calibri"/>
              </a:rPr>
              <a:t>treated </a:t>
            </a:r>
            <a:r>
              <a:rPr lang="en-US" dirty="0">
                <a:latin typeface="Calibri"/>
                <a:ea typeface="Calibri"/>
                <a:cs typeface="Calibri"/>
              </a:rPr>
              <a:t>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a:t>
            </a:r>
            <a:r>
              <a:rPr lang="en-US" dirty="0" smtClean="0">
                <a:latin typeface="Calibri"/>
                <a:ea typeface="Calibri"/>
                <a:cs typeface="Calibri"/>
              </a:rPr>
              <a:t>state</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Good</a:t>
            </a:r>
            <a:r>
              <a:rPr lang="en-US" dirty="0" smtClean="0">
                <a:latin typeface="Calibri"/>
                <a:ea typeface="Calibri"/>
                <a:cs typeface="Calibri"/>
              </a:rPr>
              <a:t>: Improves </a:t>
            </a:r>
            <a:r>
              <a:rPr lang="en-US" dirty="0">
                <a:latin typeface="Calibri"/>
                <a:ea typeface="Calibri"/>
                <a:cs typeface="Calibri"/>
              </a:rPr>
              <a:t>scalability on the server-side</a:t>
            </a:r>
          </a:p>
          <a:p>
            <a:pPr lvl="1">
              <a:lnSpc>
                <a:spcPct val="110000"/>
              </a:lnSpc>
            </a:pPr>
            <a:r>
              <a:rPr lang="en-US" dirty="0" smtClean="0">
                <a:latin typeface="Calibri"/>
                <a:ea typeface="Calibri"/>
                <a:cs typeface="Calibri"/>
              </a:rPr>
              <a:t>Failure handling is easier</a:t>
            </a:r>
            <a:endParaRPr lang="en-US" dirty="0">
              <a:latin typeface="Calibri"/>
              <a:ea typeface="Calibri"/>
              <a:cs typeface="Calibri"/>
            </a:endParaRPr>
          </a:p>
          <a:p>
            <a:pPr lvl="1">
              <a:lnSpc>
                <a:spcPct val="110000"/>
              </a:lnSpc>
            </a:pPr>
            <a:r>
              <a:rPr lang="en-US" dirty="0">
                <a:latin typeface="Calibri"/>
                <a:ea typeface="Calibri"/>
                <a:cs typeface="Calibri"/>
              </a:rPr>
              <a:t>Can handle </a:t>
            </a:r>
            <a:r>
              <a:rPr lang="en-US" dirty="0" smtClean="0">
                <a:latin typeface="Calibri"/>
                <a:ea typeface="Calibri"/>
                <a:cs typeface="Calibri"/>
              </a:rPr>
              <a:t>higher </a:t>
            </a:r>
            <a:r>
              <a:rPr lang="en-US" dirty="0">
                <a:latin typeface="Calibri"/>
                <a:ea typeface="Calibri"/>
                <a:cs typeface="Calibri"/>
              </a:rPr>
              <a:t>rate of requests</a:t>
            </a:r>
          </a:p>
          <a:p>
            <a:pPr lvl="1">
              <a:lnSpc>
                <a:spcPct val="110000"/>
              </a:lnSpc>
            </a:pPr>
            <a:r>
              <a:rPr lang="en-US" dirty="0">
                <a:latin typeface="Calibri"/>
                <a:ea typeface="Calibri"/>
                <a:cs typeface="Calibri"/>
              </a:rPr>
              <a:t>Order of requests </a:t>
            </a:r>
            <a:r>
              <a:rPr lang="en-US" dirty="0" smtClean="0">
                <a:latin typeface="Calibri"/>
                <a:ea typeface="Calibri"/>
                <a:cs typeface="Calibri"/>
              </a:rPr>
              <a:t>doesn‘t matter</a:t>
            </a:r>
          </a:p>
          <a:p>
            <a:pPr lvl="1">
              <a:lnSpc>
                <a:spcPct val="110000"/>
              </a:lnSpc>
            </a:pPr>
            <a:endParaRPr lang="en-US" dirty="0">
              <a:latin typeface="Calibri"/>
              <a:ea typeface="Calibri"/>
              <a:cs typeface="Calibri"/>
            </a:endParaRPr>
          </a:p>
          <a:p>
            <a:pPr>
              <a:lnSpc>
                <a:spcPct val="110000"/>
              </a:lnSpc>
            </a:pPr>
            <a:r>
              <a:rPr lang="en-US" b="1" dirty="0" smtClean="0">
                <a:latin typeface="Calibri"/>
                <a:ea typeface="Calibri"/>
                <a:cs typeface="Calibri"/>
              </a:rPr>
              <a:t>Bad</a:t>
            </a:r>
            <a:r>
              <a:rPr lang="en-US" dirty="0" smtClean="0">
                <a:latin typeface="Calibri"/>
                <a:ea typeface="Calibri"/>
                <a:cs typeface="Calibri"/>
              </a:rPr>
              <a:t>: Some </a:t>
            </a:r>
            <a:r>
              <a:rPr lang="en-US" dirty="0">
                <a:latin typeface="Calibri"/>
                <a:ea typeface="Calibri"/>
                <a:cs typeface="Calibri"/>
              </a:rPr>
              <a:t>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a:t>
            </a:r>
            <a:r>
              <a:rPr lang="en-US" dirty="0" smtClean="0">
                <a:latin typeface="Calibri"/>
                <a:ea typeface="Calibri"/>
                <a:cs typeface="Calibri"/>
              </a:rPr>
              <a:t>profiles</a:t>
            </a:r>
            <a:r>
              <a:rPr lang="en-US" dirty="0">
                <a:latin typeface="Calibri"/>
                <a:ea typeface="Calibri"/>
                <a:cs typeface="Calibri"/>
              </a:rPr>
              <a:t>, usage tracking, …</a:t>
            </a:r>
          </a:p>
        </p:txBody>
      </p:sp>
    </p:spTree>
    <p:extLst>
      <p:ext uri="{BB962C8B-B14F-4D97-AF65-F5344CB8AC3E}">
        <p14:creationId xmlns:p14="http://schemas.microsoft.com/office/powerpoint/2010/main" val="3445862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49</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50</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a:t>
            </a:r>
            <a:r>
              <a:rPr lang="en-US" dirty="0" smtClean="0">
                <a:latin typeface="Calibri"/>
                <a:cs typeface="Calibri"/>
              </a:rPr>
              <a:t>objects</a:t>
            </a:r>
          </a:p>
          <a:p>
            <a:pPr lvl="1"/>
            <a:r>
              <a:rPr lang="en-US" i="1" dirty="0" smtClean="0">
                <a:latin typeface="Calibri"/>
                <a:ea typeface="Calibri"/>
                <a:cs typeface="Calibri"/>
              </a:rPr>
              <a:t>e.g.,</a:t>
            </a:r>
            <a:r>
              <a:rPr lang="en-US" dirty="0" smtClean="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a:t>
            </a:r>
            <a:r>
              <a:rPr lang="en-US" dirty="0" smtClean="0">
                <a:latin typeface="Calibri"/>
                <a:cs typeface="Calibri"/>
              </a:rPr>
              <a:t>objects (naively)?</a:t>
            </a:r>
            <a:endParaRPr lang="en-US" dirty="0">
              <a:latin typeface="Calibri"/>
              <a:cs typeface="Calibri"/>
            </a:endParaRPr>
          </a:p>
          <a:p>
            <a:pPr lvl="1">
              <a:lnSpc>
                <a:spcPct val="80000"/>
              </a:lnSpc>
            </a:pPr>
            <a:r>
              <a:rPr lang="en-US" i="1" dirty="0" smtClean="0">
                <a:latin typeface="Calibri"/>
                <a:cs typeface="Calibri"/>
              </a:rPr>
              <a:t>One </a:t>
            </a:r>
            <a:r>
              <a:rPr lang="en-US" i="1" dirty="0">
                <a:latin typeface="Calibri"/>
                <a:cs typeface="Calibri"/>
              </a:rPr>
              <a:t>item at a time</a:t>
            </a:r>
          </a:p>
        </p:txBody>
      </p:sp>
    </p:spTree>
    <p:extLst>
      <p:ext uri="{BB962C8B-B14F-4D97-AF65-F5344CB8AC3E}">
        <p14:creationId xmlns:p14="http://schemas.microsoft.com/office/powerpoint/2010/main" val="198453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51</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52</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smtClean="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r>
              <a:rPr lang="en-US" sz="2600" b="0" dirty="0" smtClean="0">
                <a:latin typeface="Calibri"/>
                <a:sym typeface="Wingdings" charset="0"/>
              </a:rPr>
              <a:t>?</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53</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smtClean="0">
                <a:latin typeface="Calibri"/>
                <a:ea typeface="Calibri"/>
                <a:cs typeface="Calibri"/>
              </a:rPr>
              <a:t>Maintains </a:t>
            </a:r>
            <a:r>
              <a:rPr lang="en-US" sz="2200" dirty="0">
                <a:latin typeface="Calibri"/>
                <a:ea typeface="Calibri"/>
                <a:cs typeface="Calibri"/>
              </a:rPr>
              <a:t>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r>
              <a:rPr lang="en-US" sz="2600" dirty="0" smtClean="0">
                <a:latin typeface="Calibri"/>
                <a:cs typeface="Calibri"/>
              </a:rPr>
              <a:t>?</a:t>
            </a:r>
          </a:p>
          <a:p>
            <a:pPr lvl="1"/>
            <a:r>
              <a:rPr lang="en-US" sz="2200" dirty="0" smtClean="0">
                <a:latin typeface="Calibri"/>
                <a:cs typeface="Calibri"/>
              </a:rPr>
              <a:t>Single TCP connection</a:t>
            </a:r>
            <a:endParaRPr lang="en-US" sz="2200" dirty="0">
              <a:latin typeface="Calibri"/>
              <a:cs typeface="Calibri"/>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r>
              <a:rPr lang="en-US">
                <a:latin typeface="Helvetica" charset="0"/>
                <a:ea typeface="ＭＳ Ｐゴシック" charset="0"/>
                <a:cs typeface="ＭＳ Ｐゴシック" charset="0"/>
              </a:rPr>
              <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54</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Small Objects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i="1" dirty="0" smtClean="0">
                <a:solidFill>
                  <a:schemeClr val="accent1"/>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smtClean="0"/>
              <a:t>Persistent: ~ (n+1)RTT</a:t>
            </a:r>
          </a:p>
          <a:p>
            <a:r>
              <a:rPr lang="en-US" dirty="0" smtClean="0"/>
              <a:t>M concurrent: ~2[n/m] RTT</a:t>
            </a:r>
          </a:p>
          <a:p>
            <a:r>
              <a:rPr lang="en-US" dirty="0" smtClean="0"/>
              <a:t>Pipelined: ~2 RTT</a:t>
            </a:r>
          </a:p>
          <a:p>
            <a:r>
              <a:rPr lang="en-US" dirty="0" smtClean="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55</a:t>
            </a:fld>
            <a:endParaRPr lang="en-US"/>
          </a:p>
        </p:txBody>
      </p:sp>
    </p:spTree>
    <p:extLst>
      <p:ext uri="{BB962C8B-B14F-4D97-AF65-F5344CB8AC3E}">
        <p14:creationId xmlns:p14="http://schemas.microsoft.com/office/powerpoint/2010/main" val="3405542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Scorecard: Getting n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chemeClr val="accent1"/>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56</a:t>
            </a:fld>
            <a:endParaRPr lang="en-US"/>
          </a:p>
        </p:txBody>
      </p:sp>
    </p:spTree>
    <p:extLst>
      <p:ext uri="{BB962C8B-B14F-4D97-AF65-F5344CB8AC3E}">
        <p14:creationId xmlns:p14="http://schemas.microsoft.com/office/powerpoint/2010/main" val="142430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lnSpcReduction="10000"/>
          </a:bodyPr>
          <a:lstStyle/>
          <a:p>
            <a:pPr>
              <a:lnSpc>
                <a:spcPct val="90000"/>
              </a:lnSpc>
            </a:pPr>
            <a:r>
              <a:rPr lang="en-US" dirty="0">
                <a:latin typeface="Calibri"/>
                <a:cs typeface="Calibri"/>
              </a:rPr>
              <a:t>Many clients transfer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119"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F0B7FF-0A9B-B142-B375-2E794F535E58}" type="slidenum">
              <a:rPr lang="en-US" sz="1400">
                <a:latin typeface="Times New Roman" charset="0"/>
              </a:rPr>
              <a:pPr/>
              <a:t>6</a:t>
            </a:fld>
            <a:endParaRPr lang="en-US" sz="1400">
              <a:latin typeface="Times New Roman" charset="0"/>
            </a:endParaRPr>
          </a:p>
        </p:txBody>
      </p:sp>
      <p:sp>
        <p:nvSpPr>
          <p:cNvPr id="30724" name="Rectangle 2"/>
          <p:cNvSpPr>
            <a:spLocks noGrp="1" noChangeArrowheads="1"/>
          </p:cNvSpPr>
          <p:nvPr>
            <p:ph type="title"/>
          </p:nvPr>
        </p:nvSpPr>
        <p:spPr/>
        <p:txBody>
          <a:bodyPr/>
          <a:lstStyle/>
          <a:p>
            <a:r>
              <a:rPr lang="en-US" dirty="0">
                <a:ea typeface="ＭＳ Ｐゴシック" charset="0"/>
                <a:cs typeface="ＭＳ Ｐゴシック" charset="0"/>
              </a:rPr>
              <a:t>Processes communicating</a:t>
            </a:r>
          </a:p>
        </p:txBody>
      </p:sp>
      <p:sp>
        <p:nvSpPr>
          <p:cNvPr id="30725" name="Rectangle 3"/>
          <p:cNvSpPr>
            <a:spLocks noGrp="1" noChangeArrowheads="1"/>
          </p:cNvSpPr>
          <p:nvPr>
            <p:ph type="body" sz="half" idx="1"/>
          </p:nvPr>
        </p:nvSpPr>
        <p:spPr>
          <a:xfrm>
            <a:off x="533400" y="1544638"/>
            <a:ext cx="3989388" cy="4648200"/>
          </a:xfrm>
        </p:spPr>
        <p:txBody>
          <a:bodyPr/>
          <a:lstStyle/>
          <a:p>
            <a:pPr>
              <a:buFont typeface="ZapfDingbats" charset="0"/>
              <a:buNone/>
            </a:pPr>
            <a:r>
              <a:rPr lang="en-US" sz="2400" dirty="0">
                <a:solidFill>
                  <a:srgbClr val="FF0000"/>
                </a:solidFill>
                <a:ea typeface="ＭＳ Ｐゴシック" charset="0"/>
                <a:cs typeface="ＭＳ Ｐゴシック" charset="0"/>
              </a:rPr>
              <a:t>Process:</a:t>
            </a:r>
            <a:r>
              <a:rPr lang="en-US" sz="2400" dirty="0">
                <a:ea typeface="ＭＳ Ｐゴシック" charset="0"/>
                <a:cs typeface="ＭＳ Ｐゴシック" charset="0"/>
              </a:rPr>
              <a:t> program running within a host.</a:t>
            </a:r>
            <a:endParaRPr lang="en-US" sz="2000" dirty="0">
              <a:ea typeface="ＭＳ Ｐゴシック" charset="0"/>
              <a:cs typeface="ＭＳ Ｐゴシック" charset="0"/>
            </a:endParaRPr>
          </a:p>
          <a:p>
            <a:r>
              <a:rPr lang="en-US" sz="2400" dirty="0">
                <a:ea typeface="ＭＳ Ｐゴシック" charset="0"/>
                <a:cs typeface="ＭＳ Ｐゴシック" charset="0"/>
              </a:rPr>
              <a:t>within same host, two processes communicate using  </a:t>
            </a:r>
            <a:r>
              <a:rPr lang="en-US" sz="2400" dirty="0">
                <a:solidFill>
                  <a:srgbClr val="FF0000"/>
                </a:solidFill>
                <a:ea typeface="ＭＳ Ｐゴシック" charset="0"/>
                <a:cs typeface="ＭＳ Ｐゴシック" charset="0"/>
              </a:rPr>
              <a:t>inter-process communication</a:t>
            </a:r>
            <a:r>
              <a:rPr lang="en-US" sz="2400" dirty="0">
                <a:ea typeface="ＭＳ Ｐゴシック" charset="0"/>
                <a:cs typeface="ＭＳ Ｐゴシック" charset="0"/>
              </a:rPr>
              <a:t> (defined by OS).</a:t>
            </a:r>
          </a:p>
          <a:p>
            <a:r>
              <a:rPr lang="en-US" sz="2400" dirty="0">
                <a:ea typeface="ＭＳ Ｐゴシック" charset="0"/>
                <a:cs typeface="ＭＳ Ｐゴシック" charset="0"/>
              </a:rPr>
              <a:t>processes in different hosts communicate by exchanging </a:t>
            </a:r>
            <a:r>
              <a:rPr lang="en-US" sz="2400" dirty="0">
                <a:solidFill>
                  <a:srgbClr val="FF0000"/>
                </a:solidFill>
                <a:ea typeface="ＭＳ Ｐゴシック" charset="0"/>
                <a:cs typeface="ＭＳ Ｐゴシック" charset="0"/>
              </a:rPr>
              <a:t>messages</a:t>
            </a:r>
          </a:p>
        </p:txBody>
      </p:sp>
      <p:sp>
        <p:nvSpPr>
          <p:cNvPr id="30726" name="Rectangle 4"/>
          <p:cNvSpPr>
            <a:spLocks noGrp="1" noChangeArrowheads="1"/>
          </p:cNvSpPr>
          <p:nvPr>
            <p:ph type="body" sz="half" idx="2"/>
          </p:nvPr>
        </p:nvSpPr>
        <p:spPr>
          <a:xfrm>
            <a:off x="4903788" y="1477963"/>
            <a:ext cx="3810000" cy="2535237"/>
          </a:xfrm>
          <a:noFill/>
          <a:ln w="25400">
            <a:solidFill>
              <a:srgbClr val="FF0000"/>
            </a:solidFill>
            <a:miter lim="800000"/>
            <a:headEnd/>
            <a:tailEnd/>
          </a:ln>
        </p:spPr>
        <p:txBody>
          <a:bodyPr/>
          <a:lstStyle/>
          <a:p>
            <a:pPr>
              <a:buFont typeface="ZapfDingbats" charset="0"/>
              <a:buNone/>
            </a:pPr>
            <a:r>
              <a:rPr lang="en-US" sz="2400" dirty="0">
                <a:solidFill>
                  <a:srgbClr val="FF0000"/>
                </a:solidFill>
                <a:ea typeface="ＭＳ Ｐゴシック" charset="0"/>
                <a:cs typeface="ＭＳ Ｐゴシック" charset="0"/>
              </a:rPr>
              <a:t>Client process:</a:t>
            </a:r>
            <a:r>
              <a:rPr lang="en-US" sz="2400" dirty="0">
                <a:ea typeface="ＭＳ Ｐゴシック" charset="0"/>
                <a:cs typeface="ＭＳ Ｐゴシック" charset="0"/>
              </a:rPr>
              <a:t> process that initiates communication</a:t>
            </a:r>
          </a:p>
          <a:p>
            <a:pPr>
              <a:buFont typeface="ZapfDingbats" charset="0"/>
              <a:buNone/>
            </a:pPr>
            <a:r>
              <a:rPr lang="en-US" sz="2400" dirty="0">
                <a:solidFill>
                  <a:srgbClr val="FF0000"/>
                </a:solidFill>
                <a:ea typeface="ＭＳ Ｐゴシック" charset="0"/>
                <a:cs typeface="ＭＳ Ｐゴシック" charset="0"/>
              </a:rPr>
              <a:t>Server process:</a:t>
            </a:r>
            <a:r>
              <a:rPr lang="en-US" sz="2400" dirty="0">
                <a:ea typeface="ＭＳ Ｐゴシック" charset="0"/>
                <a:cs typeface="ＭＳ Ｐゴシック" charset="0"/>
              </a:rPr>
              <a:t> process that waits to be contacted</a:t>
            </a:r>
          </a:p>
          <a:p>
            <a:pPr>
              <a:buFont typeface="ZapfDingbats" charset="0"/>
              <a:buNone/>
            </a:pPr>
            <a:endParaRPr lang="en-US" sz="2400" dirty="0">
              <a:ea typeface="ＭＳ Ｐゴシック" charset="0"/>
              <a:cs typeface="ＭＳ Ｐゴシック" charset="0"/>
            </a:endParaRPr>
          </a:p>
          <a:p>
            <a:pPr>
              <a:buFont typeface="ZapfDingbats" charset="0"/>
              <a:buNone/>
            </a:pPr>
            <a:endParaRPr lang="en-US" dirty="0">
              <a:ea typeface="ＭＳ Ｐゴシック" charset="0"/>
              <a:cs typeface="ＭＳ Ｐゴシック" charset="0"/>
            </a:endParaRPr>
          </a:p>
          <a:p>
            <a:pPr>
              <a:buFont typeface="ZapfDingbats" charset="0"/>
              <a:buNone/>
            </a:pPr>
            <a:endParaRPr lang="en-US" dirty="0">
              <a:ea typeface="ＭＳ Ｐゴシック" charset="0"/>
              <a:cs typeface="ＭＳ Ｐゴシック" charset="0"/>
            </a:endParaRPr>
          </a:p>
        </p:txBody>
      </p:sp>
      <p:sp>
        <p:nvSpPr>
          <p:cNvPr id="30727" name="Rectangle 7"/>
          <p:cNvSpPr>
            <a:spLocks noChangeArrowheads="1"/>
          </p:cNvSpPr>
          <p:nvPr/>
        </p:nvSpPr>
        <p:spPr bwMode="auto">
          <a:xfrm>
            <a:off x="4691063" y="4238625"/>
            <a:ext cx="398938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Note: applications with P2P architectures have client processes &amp; server processes</a:t>
            </a:r>
          </a:p>
        </p:txBody>
      </p:sp>
    </p:spTree>
    <p:extLst>
      <p:ext uri="{BB962C8B-B14F-4D97-AF65-F5344CB8AC3E}">
        <p14:creationId xmlns:p14="http://schemas.microsoft.com/office/powerpoint/2010/main" val="249434858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/~ee122/fa07/ HTTP/1.1</a:t>
            </a:r>
          </a:p>
          <a:p>
            <a:pPr algn="l" eaLnBrk="1" hangingPunct="1"/>
            <a:r>
              <a:rPr lang="en-US" dirty="0">
                <a:latin typeface="Courier" charset="0"/>
                <a:cs typeface="Calibri"/>
              </a:rPr>
              <a:t>Host: </a:t>
            </a:r>
            <a:r>
              <a:rPr lang="en-US" dirty="0" err="1">
                <a:latin typeface="Courier" charset="0"/>
                <a:cs typeface="Calibri"/>
              </a:rPr>
              <a:t>inst.eecs.berkeley.edu</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200"/>
            <a:ext cx="8458200" cy="1676400"/>
          </a:xfrm>
        </p:spPr>
        <p:txBody>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providers</a:t>
            </a:r>
          </a:p>
          <a:p>
            <a:pPr marL="285750" indent="-285750">
              <a:lnSpc>
                <a:spcPct val="40000"/>
              </a:lnSpc>
            </a:pPr>
            <a:r>
              <a:rPr lang="en-US" sz="2200" dirty="0">
                <a:latin typeface="Calibri"/>
                <a:cs typeface="Calibri"/>
              </a:rPr>
              <a:t>Only works for </a:t>
            </a:r>
            <a:r>
              <a:rPr lang="en-US" sz="2200" i="1" dirty="0">
                <a:solidFill>
                  <a:srgbClr val="FF0000"/>
                </a:solidFill>
                <a:latin typeface="Calibri"/>
                <a:cs typeface="Calibri"/>
              </a:rPr>
              <a:t>static</a:t>
            </a:r>
            <a:r>
              <a:rPr lang="en-US" sz="2200" i="1" dirty="0">
                <a:latin typeface="Calibri"/>
                <a:cs typeface="Calibri"/>
              </a:rPr>
              <a:t> </a:t>
            </a:r>
            <a:r>
              <a:rPr lang="en-US" sz="2200" i="1" dirty="0">
                <a:solidFill>
                  <a:srgbClr val="FF0000"/>
                </a:solidFill>
                <a:latin typeface="Calibri"/>
                <a:cs typeface="Calibri"/>
              </a:rPr>
              <a:t>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143"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167"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1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a:latin typeface="Calibri"/>
                <a:ea typeface="Calibri"/>
                <a:cs typeface="Calibri"/>
              </a:rPr>
              <a:t>Transcoding</a:t>
            </a:r>
            <a:r>
              <a:rPr lang="en-US" dirty="0">
                <a:latin typeface="Calibri"/>
                <a:ea typeface="Calibri"/>
                <a:cs typeface="Calibri"/>
              </a:rPr>
              <a:t> </a:t>
            </a: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191"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a:t>
            </a:r>
            <a:r>
              <a:rPr lang="en-US" dirty="0" smtClean="0">
                <a:latin typeface="Calibri"/>
                <a:cs typeface="Calibri"/>
              </a:rPr>
              <a:t>CDN’s </a:t>
            </a:r>
            <a:r>
              <a:rPr lang="en-US" dirty="0">
                <a:latin typeface="Calibri"/>
                <a:cs typeface="Calibri"/>
              </a:rPr>
              <a:t>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a:t>
            </a:r>
            <a:r>
              <a:rPr lang="en-US" sz="2000" i="1" dirty="0" err="1">
                <a:solidFill>
                  <a:srgbClr val="0E04D6"/>
                </a:solidFill>
                <a:latin typeface="Calibri"/>
                <a:ea typeface="Calibri"/>
                <a:cs typeface="Calibri"/>
              </a:rPr>
              <a:t>www.cnn.com</a:t>
            </a:r>
            <a:r>
              <a:rPr lang="en-US" sz="2000" i="1" dirty="0">
                <a:solidFill>
                  <a:srgbClr val="0E04D6"/>
                </a:solidFill>
                <a:latin typeface="Calibri"/>
                <a:ea typeface="Calibri"/>
                <a:cs typeface="Calibri"/>
              </a:rPr>
              <a:t>/image-of-the-</a:t>
            </a:r>
            <a:r>
              <a:rPr lang="en-US" sz="2000" i="1" dirty="0" err="1">
                <a:solidFill>
                  <a:srgbClr val="0E04D6"/>
                </a:solidFill>
                <a:latin typeface="Calibri"/>
                <a:ea typeface="Calibri"/>
                <a:cs typeface="Calibri"/>
              </a:rPr>
              <a:t>day.gif</a:t>
            </a:r>
            <a:r>
              <a:rPr lang="en-US" dirty="0">
                <a:latin typeface="Calibri"/>
                <a:ea typeface="Calibri"/>
                <a:cs typeface="Calibri"/>
              </a:rPr>
              <a:t> becomes </a:t>
            </a:r>
            <a:r>
              <a:rPr lang="en-US" sz="2000" i="1" dirty="0">
                <a:solidFill>
                  <a:srgbClr val="0E04D6"/>
                </a:solidFill>
                <a:latin typeface="Calibri"/>
                <a:ea typeface="Calibri"/>
                <a:cs typeface="Calibri"/>
              </a:rPr>
              <a:t>http://a128.g.akamai.net/image-of-the-</a:t>
            </a:r>
            <a:r>
              <a:rPr lang="en-US" sz="2000" i="1" dirty="0" err="1" smtClean="0">
                <a:solidFill>
                  <a:srgbClr val="0E04D6"/>
                </a:solidFill>
                <a:latin typeface="Calibri"/>
                <a:ea typeface="Calibri"/>
                <a:cs typeface="Calibri"/>
              </a:rPr>
              <a:t>day.gif</a:t>
            </a:r>
            <a:endParaRPr lang="en-US" sz="2000" i="1" dirty="0" smtClean="0">
              <a:solidFill>
                <a:srgbClr val="0E04D6"/>
              </a:solidFill>
              <a:latin typeface="Calibri"/>
              <a:ea typeface="Calibri"/>
              <a:cs typeface="Calibri"/>
            </a:endParaRPr>
          </a:p>
          <a:p>
            <a:r>
              <a:rPr lang="en-US" i="1" dirty="0" smtClean="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CDN examples</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66</a:t>
            </a:fld>
            <a:endParaRPr lang="en-US"/>
          </a:p>
        </p:txBody>
      </p:sp>
    </p:spTree>
    <p:extLst>
      <p:ext uri="{BB962C8B-B14F-4D97-AF65-F5344CB8AC3E}">
        <p14:creationId xmlns:p14="http://schemas.microsoft.com/office/powerpoint/2010/main" val="402783451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67</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68</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a:t>
            </a:r>
            <a:r>
              <a:rPr lang="en-US" dirty="0" smtClean="0">
                <a:latin typeface="Helvetica" charset="0"/>
                <a:ea typeface="ＭＳ Ｐゴシック" charset="0"/>
                <a:cs typeface="ＭＳ Ｐゴシック" charset="0"/>
              </a:rPr>
              <a:t>Multiple </a:t>
            </a:r>
            <a:r>
              <a:rPr lang="en-US" dirty="0">
                <a:latin typeface="Helvetica" charset="0"/>
                <a:ea typeface="ＭＳ Ｐゴシック" charset="0"/>
                <a:cs typeface="ＭＳ Ｐゴシック" charset="0"/>
              </a:rPr>
              <a:t>Machines Per Site</a:t>
            </a:r>
          </a:p>
        </p:txBody>
      </p:sp>
      <p:sp>
        <p:nvSpPr>
          <p:cNvPr id="1072131" name="Rectangle 3"/>
          <p:cNvSpPr>
            <a:spLocks noGrp="1" noChangeArrowheads="1"/>
          </p:cNvSpPr>
          <p:nvPr>
            <p:ph type="body" idx="1"/>
          </p:nvPr>
        </p:nvSpPr>
        <p:spPr/>
        <p:txBody>
          <a:bodyPr>
            <a:normAutofit fontScale="92500" lnSpcReduction="20000"/>
          </a:bodyPr>
          <a:lstStyle/>
          <a:p>
            <a:r>
              <a:rPr lang="en-US" dirty="0">
                <a:latin typeface="Calibri"/>
                <a:ea typeface="Calibri"/>
                <a:cs typeface="Calibri"/>
              </a:rPr>
              <a:t>Replicate </a:t>
            </a:r>
            <a:r>
              <a:rPr lang="en-US" dirty="0" smtClean="0">
                <a:latin typeface="Calibri"/>
                <a:ea typeface="Calibri"/>
                <a:cs typeface="Calibri"/>
              </a:rPr>
              <a:t>popular </a:t>
            </a:r>
            <a:r>
              <a:rPr lang="en-US" dirty="0">
                <a:latin typeface="Calibri"/>
                <a:ea typeface="Calibri"/>
                <a:cs typeface="Calibri"/>
              </a:rPr>
              <a:t>Web site across </a:t>
            </a:r>
            <a:r>
              <a:rPr lang="en-US" dirty="0" smtClean="0">
                <a:latin typeface="Calibri"/>
                <a:ea typeface="Calibri"/>
                <a:cs typeface="Calibri"/>
              </a:rPr>
              <a:t>many machines</a:t>
            </a:r>
            <a:endParaRPr lang="en-US" dirty="0">
              <a:latin typeface="Calibri"/>
              <a:ea typeface="Calibri"/>
              <a:cs typeface="Calibri"/>
            </a:endParaRPr>
          </a:p>
          <a:p>
            <a:pPr lvl="1"/>
            <a:r>
              <a:rPr lang="en-US" dirty="0">
                <a:latin typeface="Calibri"/>
                <a:ea typeface="Calibri"/>
                <a:cs typeface="Calibri"/>
              </a:rPr>
              <a:t>Helps to handle the load</a:t>
            </a:r>
          </a:p>
          <a:p>
            <a:pPr lvl="1"/>
            <a:r>
              <a:rPr lang="en-US" dirty="0">
                <a:latin typeface="Calibri"/>
                <a:ea typeface="Calibri"/>
                <a:cs typeface="Calibri"/>
              </a:rPr>
              <a:t>Places content closer to </a:t>
            </a:r>
            <a:r>
              <a:rPr lang="en-US" dirty="0" smtClean="0">
                <a:latin typeface="Calibri"/>
                <a:ea typeface="Calibri"/>
                <a:cs typeface="Calibri"/>
              </a:rPr>
              <a:t>clients</a:t>
            </a:r>
          </a:p>
          <a:p>
            <a:pPr lvl="1"/>
            <a:endParaRPr lang="en-US" dirty="0">
              <a:latin typeface="Calibri"/>
              <a:ea typeface="Calibri"/>
              <a:cs typeface="Calibri"/>
            </a:endParaRPr>
          </a:p>
          <a:p>
            <a:r>
              <a:rPr lang="en-US" dirty="0">
                <a:latin typeface="Calibri"/>
                <a:ea typeface="Calibri"/>
                <a:cs typeface="Calibri"/>
              </a:rPr>
              <a:t>Helps when content isn’t </a:t>
            </a:r>
            <a:r>
              <a:rPr lang="en-US" dirty="0" smtClean="0">
                <a:latin typeface="Calibri"/>
                <a:ea typeface="Calibri"/>
                <a:cs typeface="Calibri"/>
              </a:rPr>
              <a:t>cacheable</a:t>
            </a:r>
          </a:p>
          <a:p>
            <a:pPr lvl="1"/>
            <a:endParaRPr lang="en-US" dirty="0">
              <a:latin typeface="Calibri"/>
              <a:ea typeface="Calibri"/>
              <a:cs typeface="Calibri"/>
            </a:endParaRPr>
          </a:p>
          <a:p>
            <a:r>
              <a:rPr lang="en-US" dirty="0">
                <a:latin typeface="Calibri"/>
                <a:ea typeface="Calibri"/>
                <a:cs typeface="Calibri"/>
              </a:rPr>
              <a:t>Problem:  Want to direct client to </a:t>
            </a:r>
            <a:r>
              <a:rPr lang="en-US" dirty="0" smtClean="0">
                <a:latin typeface="Calibri"/>
                <a:ea typeface="Calibri"/>
                <a:cs typeface="Calibri"/>
              </a:rPr>
              <a:t>particular </a:t>
            </a:r>
            <a:r>
              <a:rPr lang="en-US" dirty="0">
                <a:latin typeface="Calibri"/>
                <a:ea typeface="Calibri"/>
                <a:cs typeface="Calibri"/>
              </a:rPr>
              <a:t>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69</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Multi-Hosting at Single Location</a:t>
            </a:r>
            <a:endParaRPr lang="en-US" dirty="0">
              <a:latin typeface="Helvetica" charset="0"/>
              <a:ea typeface="ＭＳ Ｐゴシック" charset="0"/>
              <a:cs typeface="ＭＳ Ｐゴシック" charset="0"/>
            </a:endParaRPr>
          </a:p>
        </p:txBody>
      </p:sp>
      <p:sp>
        <p:nvSpPr>
          <p:cNvPr id="118788" name="Rectangle 3"/>
          <p:cNvSpPr>
            <a:spLocks noGrp="1" noChangeArrowheads="1"/>
          </p:cNvSpPr>
          <p:nvPr>
            <p:ph type="body" idx="1"/>
          </p:nvPr>
        </p:nvSpPr>
        <p:spPr/>
        <p:txBody>
          <a:bodyPr>
            <a:normAutofit fontScale="85000" lnSpcReduction="20000"/>
          </a:bodyPr>
          <a:lstStyle/>
          <a:p>
            <a:r>
              <a:rPr lang="en-US" dirty="0" smtClean="0">
                <a:latin typeface="Calibri"/>
                <a:cs typeface="Calibri"/>
              </a:rPr>
              <a:t>Single </a:t>
            </a:r>
            <a:r>
              <a:rPr lang="en-US" dirty="0">
                <a:latin typeface="Calibri"/>
                <a:cs typeface="Calibri"/>
              </a:rPr>
              <a:t>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0BBA8E5-F5B9-624E-B715-D082C4904DAE}" type="slidenum">
              <a:rPr lang="en-US" sz="1400">
                <a:latin typeface="Times New Roman" charset="0"/>
              </a:rPr>
              <a:pPr/>
              <a:t>7</a:t>
            </a:fld>
            <a:endParaRPr lang="en-US" sz="1400">
              <a:latin typeface="Times New Roman" charset="0"/>
            </a:endParaRPr>
          </a:p>
        </p:txBody>
      </p:sp>
      <p:sp>
        <p:nvSpPr>
          <p:cNvPr id="31750" name="Rectangle 2"/>
          <p:cNvSpPr>
            <a:spLocks noGrp="1" noChangeArrowheads="1"/>
          </p:cNvSpPr>
          <p:nvPr>
            <p:ph type="title"/>
          </p:nvPr>
        </p:nvSpPr>
        <p:spPr>
          <a:xfrm>
            <a:off x="533400" y="228600"/>
            <a:ext cx="8077200" cy="1143000"/>
          </a:xfrm>
        </p:spPr>
        <p:txBody>
          <a:bodyPr/>
          <a:lstStyle/>
          <a:p>
            <a:r>
              <a:rPr lang="en-US" sz="3600" dirty="0" smtClean="0">
                <a:ea typeface="ＭＳ Ｐゴシック" charset="0"/>
                <a:cs typeface="ＭＳ Ｐゴシック" charset="0"/>
              </a:rPr>
              <a:t>Sockets – an abstraction hiding layers</a:t>
            </a:r>
            <a:endParaRPr lang="en-US" sz="3600" dirty="0">
              <a:ea typeface="ＭＳ Ｐゴシック" charset="0"/>
              <a:cs typeface="ＭＳ Ｐゴシック" charset="0"/>
            </a:endParaRPr>
          </a:p>
        </p:txBody>
      </p:sp>
      <p:sp>
        <p:nvSpPr>
          <p:cNvPr id="31751" name="Rectangle 3"/>
          <p:cNvSpPr>
            <a:spLocks noGrp="1" noChangeArrowheads="1"/>
          </p:cNvSpPr>
          <p:nvPr>
            <p:ph type="body" sz="half" idx="1"/>
          </p:nvPr>
        </p:nvSpPr>
        <p:spPr>
          <a:xfrm>
            <a:off x="227013" y="1563688"/>
            <a:ext cx="4202112" cy="3929062"/>
          </a:xfrm>
        </p:spPr>
        <p:txBody>
          <a:bodyPr/>
          <a:lstStyle/>
          <a:p>
            <a:r>
              <a:rPr lang="en-US" sz="2400" dirty="0">
                <a:ea typeface="ＭＳ Ｐゴシック" charset="0"/>
                <a:cs typeface="ＭＳ Ｐゴシック" charset="0"/>
              </a:rPr>
              <a:t>process sends/receives messages to/from its </a:t>
            </a:r>
            <a:r>
              <a:rPr lang="en-US" sz="2400" dirty="0">
                <a:solidFill>
                  <a:srgbClr val="FF0000"/>
                </a:solidFill>
                <a:ea typeface="ＭＳ Ｐゴシック" charset="0"/>
                <a:cs typeface="ＭＳ Ｐゴシック" charset="0"/>
              </a:rPr>
              <a:t>socket</a:t>
            </a:r>
          </a:p>
          <a:p>
            <a:r>
              <a:rPr lang="en-US" sz="2400" dirty="0">
                <a:ea typeface="ＭＳ Ｐゴシック" charset="0"/>
                <a:cs typeface="ＭＳ Ｐゴシック" charset="0"/>
              </a:rPr>
              <a:t>socket analogous to door</a:t>
            </a:r>
          </a:p>
          <a:p>
            <a:pPr lvl="1"/>
            <a:r>
              <a:rPr lang="en-US" sz="2000" dirty="0">
                <a:ea typeface="ＭＳ Ｐゴシック" charset="0"/>
              </a:rPr>
              <a:t>sending process shoves message out door</a:t>
            </a:r>
          </a:p>
          <a:p>
            <a:pPr lvl="1"/>
            <a:r>
              <a:rPr lang="en-US" sz="2000" dirty="0">
                <a:ea typeface="ＭＳ Ｐゴシック" charset="0"/>
              </a:rPr>
              <a:t>sending process relies on transport infrastructure on other side of door which brings message to socket at receiving process</a:t>
            </a:r>
          </a:p>
        </p:txBody>
      </p:sp>
      <p:sp>
        <p:nvSpPr>
          <p:cNvPr id="31752" name="Freeform 7"/>
          <p:cNvSpPr>
            <a:spLocks/>
          </p:cNvSpPr>
          <p:nvPr/>
        </p:nvSpPr>
        <p:spPr bwMode="auto">
          <a:xfrm>
            <a:off x="5930900" y="3522663"/>
            <a:ext cx="1808163" cy="1031875"/>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31753" name="Group 37"/>
          <p:cNvGrpSpPr>
            <a:grpSpLocks/>
          </p:cNvGrpSpPr>
          <p:nvPr/>
        </p:nvGrpSpPr>
        <p:grpSpPr bwMode="auto">
          <a:xfrm>
            <a:off x="4692650" y="1492250"/>
            <a:ext cx="1062038" cy="3606800"/>
            <a:chOff x="2933" y="616"/>
            <a:chExt cx="669" cy="2272"/>
          </a:xfrm>
        </p:grpSpPr>
        <p:sp>
          <p:nvSpPr>
            <p:cNvPr id="31773" name="Text Box 14"/>
            <p:cNvSpPr txBox="1">
              <a:spLocks noChangeArrowheads="1"/>
            </p:cNvSpPr>
            <p:nvPr/>
          </p:nvSpPr>
          <p:spPr bwMode="auto">
            <a:xfrm>
              <a:off x="3361" y="260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50000"/>
                </a:spcBef>
                <a:buClrTx/>
                <a:buSzTx/>
                <a:buFontTx/>
                <a:buNone/>
              </a:pPr>
              <a:endParaRPr lang="en-US">
                <a:latin typeface="Times New Roman" charset="0"/>
              </a:endParaRPr>
            </a:p>
          </p:txBody>
        </p:sp>
        <p:graphicFrame>
          <p:nvGraphicFramePr>
            <p:cNvPr id="31747" name="Object 5"/>
            <p:cNvGraphicFramePr>
              <a:graphicFrameLocks noChangeAspect="1"/>
            </p:cNvGraphicFramePr>
            <p:nvPr/>
          </p:nvGraphicFramePr>
          <p:xfrm>
            <a:off x="3039" y="996"/>
            <a:ext cx="405" cy="321"/>
          </p:xfrm>
          <a:graphic>
            <a:graphicData uri="http://schemas.openxmlformats.org/presentationml/2006/ole">
              <mc:AlternateContent xmlns:mc="http://schemas.openxmlformats.org/markup-compatibility/2006">
                <mc:Choice xmlns:v="urn:schemas-microsoft-com:vml" Requires="v">
                  <p:oleObj spid="_x0000_s1544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 y="996"/>
                          <a:ext cx="405"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1774" name="Group 10"/>
            <p:cNvGrpSpPr>
              <a:grpSpLocks/>
            </p:cNvGrpSpPr>
            <p:nvPr/>
          </p:nvGrpSpPr>
          <p:grpSpPr bwMode="auto">
            <a:xfrm>
              <a:off x="2933" y="1323"/>
              <a:ext cx="669" cy="353"/>
              <a:chOff x="3046" y="1508"/>
              <a:chExt cx="669" cy="353"/>
            </a:xfrm>
          </p:grpSpPr>
          <p:sp>
            <p:nvSpPr>
              <p:cNvPr id="31782" name="Oval 8"/>
              <p:cNvSpPr>
                <a:spLocks noChangeArrowheads="1"/>
              </p:cNvSpPr>
              <p:nvPr/>
            </p:nvSpPr>
            <p:spPr bwMode="auto">
              <a:xfrm>
                <a:off x="3046" y="1508"/>
                <a:ext cx="669" cy="35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31783" name="Text Box 9"/>
              <p:cNvSpPr txBox="1">
                <a:spLocks noChangeArrowheads="1"/>
              </p:cNvSpPr>
              <p:nvPr/>
            </p:nvSpPr>
            <p:spPr bwMode="auto">
              <a:xfrm>
                <a:off x="3121" y="1578"/>
                <a:ext cx="5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latin typeface="Times New Roman" charset="0"/>
                  </a:rPr>
                  <a:t>process</a:t>
                </a:r>
              </a:p>
            </p:txBody>
          </p:sp>
        </p:grpSp>
        <p:grpSp>
          <p:nvGrpSpPr>
            <p:cNvPr id="31775" name="Group 17"/>
            <p:cNvGrpSpPr>
              <a:grpSpLocks/>
            </p:cNvGrpSpPr>
            <p:nvPr/>
          </p:nvGrpSpPr>
          <p:grpSpPr bwMode="auto">
            <a:xfrm>
              <a:off x="2949" y="1845"/>
              <a:ext cx="610" cy="630"/>
              <a:chOff x="3072" y="3300"/>
              <a:chExt cx="610" cy="630"/>
            </a:xfrm>
          </p:grpSpPr>
          <p:sp>
            <p:nvSpPr>
              <p:cNvPr id="31780" name="Rectangle 15"/>
              <p:cNvSpPr>
                <a:spLocks noChangeArrowheads="1"/>
              </p:cNvSpPr>
              <p:nvPr/>
            </p:nvSpPr>
            <p:spPr bwMode="auto">
              <a:xfrm>
                <a:off x="3084" y="3300"/>
                <a:ext cx="593" cy="6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31781" name="Text Box 16"/>
              <p:cNvSpPr txBox="1">
                <a:spLocks noChangeArrowheads="1"/>
              </p:cNvSpPr>
              <p:nvPr/>
            </p:nvSpPr>
            <p:spPr bwMode="auto">
              <a:xfrm>
                <a:off x="3072" y="3339"/>
                <a:ext cx="61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latin typeface="Times New Roman" charset="0"/>
                  </a:rPr>
                  <a:t>TCP with</a:t>
                </a:r>
              </a:p>
              <a:p>
                <a:pPr>
                  <a:spcBef>
                    <a:spcPct val="0"/>
                  </a:spcBef>
                  <a:buClrTx/>
                  <a:buSzTx/>
                  <a:buFontTx/>
                  <a:buNone/>
                </a:pPr>
                <a:r>
                  <a:rPr lang="en-US" sz="1600">
                    <a:latin typeface="Times New Roman" charset="0"/>
                  </a:rPr>
                  <a:t>buffers,</a:t>
                </a:r>
              </a:p>
              <a:p>
                <a:pPr>
                  <a:spcBef>
                    <a:spcPct val="0"/>
                  </a:spcBef>
                  <a:buClrTx/>
                  <a:buSzTx/>
                  <a:buFontTx/>
                  <a:buNone/>
                </a:pPr>
                <a:r>
                  <a:rPr lang="en-US" sz="1600">
                    <a:latin typeface="Times New Roman" charset="0"/>
                  </a:rPr>
                  <a:t>variables</a:t>
                </a:r>
              </a:p>
            </p:txBody>
          </p:sp>
        </p:grpSp>
        <p:sp>
          <p:nvSpPr>
            <p:cNvPr id="31776" name="Rectangle 18"/>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sz="1600">
                  <a:latin typeface="Times New Roman" charset="0"/>
                </a:rPr>
                <a:t>socket</a:t>
              </a:r>
            </a:p>
          </p:txBody>
        </p:sp>
        <p:sp>
          <p:nvSpPr>
            <p:cNvPr id="31777" name="Line 33"/>
            <p:cNvSpPr>
              <a:spLocks noChangeShapeType="1"/>
            </p:cNvSpPr>
            <p:nvPr/>
          </p:nvSpPr>
          <p:spPr bwMode="auto">
            <a:xfrm flipV="1">
              <a:off x="3261" y="1561"/>
              <a:ext cx="0" cy="1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78" name="Line 35"/>
            <p:cNvSpPr>
              <a:spLocks noChangeShapeType="1"/>
            </p:cNvSpPr>
            <p:nvPr/>
          </p:nvSpPr>
          <p:spPr bwMode="auto">
            <a:xfrm>
              <a:off x="3269" y="1823"/>
              <a:ext cx="0" cy="1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79" name="Text Box 36"/>
            <p:cNvSpPr txBox="1">
              <a:spLocks noChangeArrowheads="1"/>
            </p:cNvSpPr>
            <p:nvPr/>
          </p:nvSpPr>
          <p:spPr bwMode="auto">
            <a:xfrm>
              <a:off x="3028" y="616"/>
              <a:ext cx="46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latin typeface="Times New Roman" charset="0"/>
                </a:rPr>
                <a:t>host or</a:t>
              </a:r>
            </a:p>
            <a:p>
              <a:pPr>
                <a:spcBef>
                  <a:spcPct val="0"/>
                </a:spcBef>
                <a:buClrTx/>
                <a:buSzTx/>
                <a:buFontTx/>
                <a:buNone/>
              </a:pPr>
              <a:r>
                <a:rPr lang="en-US" sz="1600">
                  <a:latin typeface="Times New Roman" charset="0"/>
                </a:rPr>
                <a:t>server</a:t>
              </a:r>
            </a:p>
          </p:txBody>
        </p:sp>
      </p:grpSp>
      <p:grpSp>
        <p:nvGrpSpPr>
          <p:cNvPr id="31754" name="Group 38"/>
          <p:cNvGrpSpPr>
            <a:grpSpLocks/>
          </p:cNvGrpSpPr>
          <p:nvPr/>
        </p:nvGrpSpPr>
        <p:grpSpPr bwMode="auto">
          <a:xfrm>
            <a:off x="7850188" y="1471613"/>
            <a:ext cx="1062037" cy="3606800"/>
            <a:chOff x="2933" y="616"/>
            <a:chExt cx="669" cy="2272"/>
          </a:xfrm>
        </p:grpSpPr>
        <p:sp>
          <p:nvSpPr>
            <p:cNvPr id="31762" name="Text Box 39"/>
            <p:cNvSpPr txBox="1">
              <a:spLocks noChangeArrowheads="1"/>
            </p:cNvSpPr>
            <p:nvPr/>
          </p:nvSpPr>
          <p:spPr bwMode="auto">
            <a:xfrm>
              <a:off x="3361" y="2600"/>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50000"/>
                </a:spcBef>
                <a:buClrTx/>
                <a:buSzTx/>
                <a:buFontTx/>
                <a:buNone/>
              </a:pPr>
              <a:endParaRPr lang="en-US">
                <a:latin typeface="Times New Roman" charset="0"/>
              </a:endParaRPr>
            </a:p>
          </p:txBody>
        </p:sp>
        <p:graphicFrame>
          <p:nvGraphicFramePr>
            <p:cNvPr id="31746" name="Object 40"/>
            <p:cNvGraphicFramePr>
              <a:graphicFrameLocks noChangeAspect="1"/>
            </p:cNvGraphicFramePr>
            <p:nvPr/>
          </p:nvGraphicFramePr>
          <p:xfrm>
            <a:off x="3039" y="996"/>
            <a:ext cx="405" cy="321"/>
          </p:xfrm>
          <a:graphic>
            <a:graphicData uri="http://schemas.openxmlformats.org/presentationml/2006/ole">
              <mc:AlternateContent xmlns:mc="http://schemas.openxmlformats.org/markup-compatibility/2006">
                <mc:Choice xmlns:v="urn:schemas-microsoft-com:vml" Requires="v">
                  <p:oleObj spid="_x0000_s1544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 y="996"/>
                          <a:ext cx="405"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1763" name="Group 41"/>
            <p:cNvGrpSpPr>
              <a:grpSpLocks/>
            </p:cNvGrpSpPr>
            <p:nvPr/>
          </p:nvGrpSpPr>
          <p:grpSpPr bwMode="auto">
            <a:xfrm>
              <a:off x="2933" y="1323"/>
              <a:ext cx="669" cy="353"/>
              <a:chOff x="3046" y="1508"/>
              <a:chExt cx="669" cy="353"/>
            </a:xfrm>
          </p:grpSpPr>
          <p:sp>
            <p:nvSpPr>
              <p:cNvPr id="31771" name="Oval 42"/>
              <p:cNvSpPr>
                <a:spLocks noChangeArrowheads="1"/>
              </p:cNvSpPr>
              <p:nvPr/>
            </p:nvSpPr>
            <p:spPr bwMode="auto">
              <a:xfrm>
                <a:off x="3046" y="1508"/>
                <a:ext cx="669" cy="35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31772" name="Text Box 43"/>
              <p:cNvSpPr txBox="1">
                <a:spLocks noChangeArrowheads="1"/>
              </p:cNvSpPr>
              <p:nvPr/>
            </p:nvSpPr>
            <p:spPr bwMode="auto">
              <a:xfrm>
                <a:off x="3121" y="1578"/>
                <a:ext cx="5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latin typeface="Times New Roman" charset="0"/>
                  </a:rPr>
                  <a:t>process</a:t>
                </a:r>
              </a:p>
            </p:txBody>
          </p:sp>
        </p:grpSp>
        <p:grpSp>
          <p:nvGrpSpPr>
            <p:cNvPr id="31764" name="Group 44"/>
            <p:cNvGrpSpPr>
              <a:grpSpLocks/>
            </p:cNvGrpSpPr>
            <p:nvPr/>
          </p:nvGrpSpPr>
          <p:grpSpPr bwMode="auto">
            <a:xfrm>
              <a:off x="2949" y="1845"/>
              <a:ext cx="610" cy="630"/>
              <a:chOff x="3072" y="3300"/>
              <a:chExt cx="610" cy="630"/>
            </a:xfrm>
          </p:grpSpPr>
          <p:sp>
            <p:nvSpPr>
              <p:cNvPr id="31769" name="Rectangle 45"/>
              <p:cNvSpPr>
                <a:spLocks noChangeArrowheads="1"/>
              </p:cNvSpPr>
              <p:nvPr/>
            </p:nvSpPr>
            <p:spPr bwMode="auto">
              <a:xfrm>
                <a:off x="3084" y="3300"/>
                <a:ext cx="593" cy="6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31770" name="Text Box 46"/>
              <p:cNvSpPr txBox="1">
                <a:spLocks noChangeArrowheads="1"/>
              </p:cNvSpPr>
              <p:nvPr/>
            </p:nvSpPr>
            <p:spPr bwMode="auto">
              <a:xfrm>
                <a:off x="3072" y="3339"/>
                <a:ext cx="61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latin typeface="Times New Roman" charset="0"/>
                  </a:rPr>
                  <a:t>TCP with</a:t>
                </a:r>
              </a:p>
              <a:p>
                <a:pPr>
                  <a:spcBef>
                    <a:spcPct val="0"/>
                  </a:spcBef>
                  <a:buClrTx/>
                  <a:buSzTx/>
                  <a:buFontTx/>
                  <a:buNone/>
                </a:pPr>
                <a:r>
                  <a:rPr lang="en-US" sz="1600">
                    <a:latin typeface="Times New Roman" charset="0"/>
                  </a:rPr>
                  <a:t>buffers,</a:t>
                </a:r>
              </a:p>
              <a:p>
                <a:pPr>
                  <a:spcBef>
                    <a:spcPct val="0"/>
                  </a:spcBef>
                  <a:buClrTx/>
                  <a:buSzTx/>
                  <a:buFontTx/>
                  <a:buNone/>
                </a:pPr>
                <a:r>
                  <a:rPr lang="en-US" sz="1600">
                    <a:latin typeface="Times New Roman" charset="0"/>
                  </a:rPr>
                  <a:t>variables</a:t>
                </a:r>
              </a:p>
            </p:txBody>
          </p:sp>
        </p:grpSp>
        <p:sp>
          <p:nvSpPr>
            <p:cNvPr id="31765" name="Rectangle 47"/>
            <p:cNvSpPr>
              <a:spLocks noChangeArrowheads="1"/>
            </p:cNvSpPr>
            <p:nvPr/>
          </p:nvSpPr>
          <p:spPr bwMode="auto">
            <a:xfrm>
              <a:off x="3054" y="1654"/>
              <a:ext cx="415" cy="207"/>
            </a:xfrm>
            <a:prstGeom prst="rect">
              <a:avLst/>
            </a:prstGeom>
            <a:solidFill>
              <a:schemeClr val="accent1"/>
            </a:solidFill>
            <a:ln w="9525">
              <a:solidFill>
                <a:schemeClr val="tx1"/>
              </a:solidFill>
              <a:miter lim="800000"/>
              <a:headEnd/>
              <a:tailEnd/>
            </a:ln>
          </p:spPr>
          <p:txBody>
            <a:bodyPr wrap="none" anchor="ctr"/>
            <a:lstStyle/>
            <a:p>
              <a:pPr algn="ctr">
                <a:spcBef>
                  <a:spcPct val="0"/>
                </a:spcBef>
                <a:buClrTx/>
                <a:buSzTx/>
                <a:buFontTx/>
                <a:buNone/>
              </a:pPr>
              <a:r>
                <a:rPr lang="en-US" sz="1600">
                  <a:latin typeface="Times New Roman" charset="0"/>
                </a:rPr>
                <a:t>socket</a:t>
              </a:r>
            </a:p>
          </p:txBody>
        </p:sp>
        <p:sp>
          <p:nvSpPr>
            <p:cNvPr id="31766" name="Line 48"/>
            <p:cNvSpPr>
              <a:spLocks noChangeShapeType="1"/>
            </p:cNvSpPr>
            <p:nvPr/>
          </p:nvSpPr>
          <p:spPr bwMode="auto">
            <a:xfrm flipV="1">
              <a:off x="3261" y="1561"/>
              <a:ext cx="0" cy="1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67" name="Line 49"/>
            <p:cNvSpPr>
              <a:spLocks noChangeShapeType="1"/>
            </p:cNvSpPr>
            <p:nvPr/>
          </p:nvSpPr>
          <p:spPr bwMode="auto">
            <a:xfrm>
              <a:off x="3269" y="1823"/>
              <a:ext cx="0" cy="12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68" name="Text Box 50"/>
            <p:cNvSpPr txBox="1">
              <a:spLocks noChangeArrowheads="1"/>
            </p:cNvSpPr>
            <p:nvPr/>
          </p:nvSpPr>
          <p:spPr bwMode="auto">
            <a:xfrm>
              <a:off x="3028" y="616"/>
              <a:ext cx="46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latin typeface="Times New Roman" charset="0"/>
                </a:rPr>
                <a:t>host or</a:t>
              </a:r>
            </a:p>
            <a:p>
              <a:pPr>
                <a:spcBef>
                  <a:spcPct val="0"/>
                </a:spcBef>
                <a:buClrTx/>
                <a:buSzTx/>
                <a:buFontTx/>
                <a:buNone/>
              </a:pPr>
              <a:r>
                <a:rPr lang="en-US" sz="1600">
                  <a:latin typeface="Times New Roman" charset="0"/>
                </a:rPr>
                <a:t>server</a:t>
              </a:r>
            </a:p>
          </p:txBody>
        </p:sp>
      </p:grpSp>
      <p:sp>
        <p:nvSpPr>
          <p:cNvPr id="31755" name="Text Box 51"/>
          <p:cNvSpPr txBox="1">
            <a:spLocks noChangeArrowheads="1"/>
          </p:cNvSpPr>
          <p:nvPr/>
        </p:nvSpPr>
        <p:spPr bwMode="auto">
          <a:xfrm>
            <a:off x="6396038" y="3654425"/>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600">
                <a:latin typeface="Times New Roman" charset="0"/>
              </a:rPr>
              <a:t>Internet</a:t>
            </a:r>
          </a:p>
        </p:txBody>
      </p:sp>
      <p:sp>
        <p:nvSpPr>
          <p:cNvPr id="31756" name="Line 52"/>
          <p:cNvSpPr>
            <a:spLocks noChangeShapeType="1"/>
          </p:cNvSpPr>
          <p:nvPr/>
        </p:nvSpPr>
        <p:spPr bwMode="auto">
          <a:xfrm>
            <a:off x="5689600" y="4065588"/>
            <a:ext cx="22113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57" name="Text Box 53"/>
          <p:cNvSpPr txBox="1">
            <a:spLocks noChangeArrowheads="1"/>
          </p:cNvSpPr>
          <p:nvPr/>
        </p:nvSpPr>
        <p:spPr bwMode="auto">
          <a:xfrm>
            <a:off x="5519738" y="4667250"/>
            <a:ext cx="1011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solidFill>
                  <a:srgbClr val="FF0000"/>
                </a:solidFill>
                <a:latin typeface="Times New Roman" charset="0"/>
              </a:rPr>
              <a:t>controlled</a:t>
            </a:r>
          </a:p>
          <a:p>
            <a:pPr>
              <a:spcBef>
                <a:spcPct val="0"/>
              </a:spcBef>
              <a:buClrTx/>
              <a:buSzTx/>
              <a:buFontTx/>
              <a:buNone/>
            </a:pPr>
            <a:r>
              <a:rPr lang="en-US" sz="1600">
                <a:solidFill>
                  <a:srgbClr val="FF0000"/>
                </a:solidFill>
                <a:latin typeface="Times New Roman" charset="0"/>
              </a:rPr>
              <a:t>by OS</a:t>
            </a:r>
            <a:endParaRPr lang="en-US" sz="1600">
              <a:latin typeface="Times New Roman" charset="0"/>
            </a:endParaRPr>
          </a:p>
          <a:p>
            <a:pPr>
              <a:spcBef>
                <a:spcPct val="0"/>
              </a:spcBef>
              <a:buClrTx/>
              <a:buSzTx/>
              <a:buFontTx/>
              <a:buNone/>
            </a:pPr>
            <a:endParaRPr lang="en-US" sz="1600">
              <a:latin typeface="Times New Roman" charset="0"/>
            </a:endParaRPr>
          </a:p>
        </p:txBody>
      </p:sp>
      <p:sp>
        <p:nvSpPr>
          <p:cNvPr id="31758" name="Line 55"/>
          <p:cNvSpPr>
            <a:spLocks noChangeShapeType="1"/>
          </p:cNvSpPr>
          <p:nvPr/>
        </p:nvSpPr>
        <p:spPr bwMode="auto">
          <a:xfrm flipH="1" flipV="1">
            <a:off x="5470525" y="4445000"/>
            <a:ext cx="244475" cy="317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59" name="Text Box 56"/>
          <p:cNvSpPr txBox="1">
            <a:spLocks noChangeArrowheads="1"/>
          </p:cNvSpPr>
          <p:nvPr/>
        </p:nvSpPr>
        <p:spPr bwMode="auto">
          <a:xfrm>
            <a:off x="5907088" y="2306638"/>
            <a:ext cx="13319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600">
                <a:solidFill>
                  <a:srgbClr val="FF0000"/>
                </a:solidFill>
                <a:latin typeface="Times New Roman" charset="0"/>
              </a:rPr>
              <a:t>controlled by</a:t>
            </a:r>
          </a:p>
          <a:p>
            <a:pPr>
              <a:spcBef>
                <a:spcPct val="0"/>
              </a:spcBef>
              <a:buClrTx/>
              <a:buSzTx/>
              <a:buFontTx/>
              <a:buNone/>
            </a:pPr>
            <a:r>
              <a:rPr lang="en-US" sz="1600">
                <a:solidFill>
                  <a:srgbClr val="FF0000"/>
                </a:solidFill>
                <a:latin typeface="Times New Roman" charset="0"/>
              </a:rPr>
              <a:t>app developer</a:t>
            </a:r>
            <a:endParaRPr lang="en-US" sz="1600">
              <a:latin typeface="Times New Roman" charset="0"/>
            </a:endParaRPr>
          </a:p>
        </p:txBody>
      </p:sp>
      <p:sp>
        <p:nvSpPr>
          <p:cNvPr id="31760" name="Line 58"/>
          <p:cNvSpPr>
            <a:spLocks noChangeShapeType="1"/>
          </p:cNvSpPr>
          <p:nvPr/>
        </p:nvSpPr>
        <p:spPr bwMode="auto">
          <a:xfrm flipH="1">
            <a:off x="5678488" y="2589213"/>
            <a:ext cx="219075" cy="1333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31761" name="Rectangle 59"/>
          <p:cNvSpPr>
            <a:spLocks noChangeArrowheads="1"/>
          </p:cNvSpPr>
          <p:nvPr/>
        </p:nvSpPr>
        <p:spPr bwMode="auto">
          <a:xfrm>
            <a:off x="320675" y="5554663"/>
            <a:ext cx="83042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ZapfDingbats" charset="0"/>
              <a:buChar char="r"/>
            </a:pPr>
            <a:r>
              <a:rPr lang="en-US" dirty="0" smtClean="0">
                <a:latin typeface="Calibri"/>
              </a:rPr>
              <a:t>Socket API</a:t>
            </a:r>
            <a:r>
              <a:rPr lang="en-US" dirty="0">
                <a:latin typeface="Calibri"/>
              </a:rPr>
              <a:t>: (1) choice of transport protocol; (2) ability to fix a few </a:t>
            </a:r>
            <a:r>
              <a:rPr lang="en-US" dirty="0" smtClean="0">
                <a:latin typeface="Calibri"/>
              </a:rPr>
              <a:t>parameters</a:t>
            </a:r>
            <a:endParaRPr lang="en-US" dirty="0">
              <a:latin typeface="Calibri"/>
            </a:endParaRPr>
          </a:p>
          <a:p>
            <a:pPr marL="342900" indent="-342900"/>
            <a:r>
              <a:rPr lang="en-US" dirty="0">
                <a:latin typeface="Calibri"/>
              </a:rPr>
              <a:t>               </a:t>
            </a:r>
          </a:p>
        </p:txBody>
      </p:sp>
    </p:spTree>
    <p:extLst>
      <p:ext uri="{BB962C8B-B14F-4D97-AF65-F5344CB8AC3E}">
        <p14:creationId xmlns:p14="http://schemas.microsoft.com/office/powerpoint/2010/main" val="398056817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70</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smtClean="0">
                <a:latin typeface="Helvetica" charset="0"/>
                <a:ea typeface="ＭＳ Ｐゴシック" charset="0"/>
                <a:cs typeface="ＭＳ Ｐゴシック" charset="0"/>
              </a:rPr>
              <a:t>Multi-Hosting at Several Locations</a:t>
            </a:r>
            <a:endParaRPr lang="en-US" dirty="0">
              <a:latin typeface="Helvetica" charset="0"/>
              <a:ea typeface="ＭＳ Ｐゴシック" charset="0"/>
              <a:cs typeface="ＭＳ Ｐゴシック" charset="0"/>
            </a:endParaRP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a:t>
            </a:r>
            <a:r>
              <a:rPr lang="en-US" sz="2400" dirty="0" smtClean="0">
                <a:latin typeface="Calibri"/>
                <a:cs typeface="Calibri"/>
              </a:rPr>
              <a:t>ultiple </a:t>
            </a:r>
            <a:r>
              <a:rPr lang="en-US" sz="2400" dirty="0">
                <a:latin typeface="Calibri"/>
                <a:cs typeface="Calibri"/>
              </a:rPr>
              <a:t>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smtClean="0">
                <a:latin typeface="Calibri"/>
                <a:ea typeface="Calibri"/>
                <a:cs typeface="Calibri"/>
              </a:rPr>
              <a:t>closest</a:t>
            </a:r>
            <a:r>
              <a:rPr lang="en-US" sz="2000" dirty="0" smtClean="0">
                <a:latin typeface="Calibri"/>
                <a:ea typeface="Calibri"/>
                <a:cs typeface="Calibri"/>
              </a:rPr>
              <a:t> address</a:t>
            </a:r>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smtClean="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71</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smtClean="0">
                <a:latin typeface="Calibri"/>
              </a:rPr>
              <a:t>SIP – bringing the fun/complexity of telephony to the Internet</a:t>
            </a:r>
            <a:endParaRPr lang="en-US" sz="3600" dirty="0">
              <a:latin typeface="Calibri"/>
            </a:endParaRPr>
          </a:p>
          <a:p>
            <a:pPr lvl="1"/>
            <a:r>
              <a:rPr lang="en-US" sz="3200" dirty="0" smtClean="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smtClean="0">
                <a:latin typeface="Calibri"/>
              </a:rPr>
              <a:t>(</a:t>
            </a:r>
            <a:r>
              <a:rPr lang="en-US" sz="2800" dirty="0">
                <a:latin typeface="Calibri"/>
              </a:rPr>
              <a:t>e.g. </a:t>
            </a:r>
            <a:r>
              <a:rPr lang="ja-JP" altLang="en-US" sz="2800" dirty="0" smtClean="0">
                <a:latin typeface="Calibri"/>
              </a:rPr>
              <a:t>“</a:t>
            </a:r>
            <a:r>
              <a:rPr lang="en-US" sz="2800" dirty="0">
                <a:latin typeface="Calibri"/>
              </a:rPr>
              <a:t>call forwarding</a:t>
            </a:r>
            <a:r>
              <a:rPr lang="ja-JP" altLang="en-US" sz="2800" dirty="0" smtClean="0">
                <a:latin typeface="Calibri"/>
              </a:rPr>
              <a:t>”</a:t>
            </a:r>
            <a:r>
              <a:rPr lang="en-GB" altLang="ja-JP" sz="2800" dirty="0" smtClean="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72</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smtClean="0">
              <a:latin typeface="Calibri"/>
            </a:endParaRPr>
          </a:p>
          <a:p>
            <a:r>
              <a:rPr lang="en-US" sz="2400" dirty="0" smtClean="0">
                <a:latin typeface="Calibri"/>
              </a:rPr>
              <a:t>Why have one standard when there are at least two….</a:t>
            </a:r>
          </a:p>
          <a:p>
            <a:endParaRPr lang="en-US" sz="2400" dirty="0">
              <a:latin typeface="Calibri"/>
            </a:endParaRPr>
          </a:p>
          <a:p>
            <a:r>
              <a:rPr lang="en-US" sz="2400" dirty="0" smtClean="0">
                <a:latin typeface="Calibri"/>
              </a:rPr>
              <a:t>The </a:t>
            </a:r>
            <a:r>
              <a:rPr lang="en-US" sz="2400" dirty="0">
                <a:latin typeface="Calibri"/>
              </a:rPr>
              <a:t>full </a:t>
            </a:r>
            <a:r>
              <a:rPr lang="en-US" sz="2400" dirty="0" smtClean="0">
                <a:latin typeface="Calibri"/>
              </a:rPr>
              <a:t>H</a:t>
            </a:r>
            <a:r>
              <a:rPr lang="en-US" sz="2400" dirty="0">
                <a:latin typeface="Calibri"/>
              </a:rPr>
              <a:t>.323 </a:t>
            </a:r>
            <a:r>
              <a:rPr lang="en-US" sz="2400" dirty="0" smtClean="0">
                <a:latin typeface="Calibri"/>
              </a:rPr>
              <a:t>is </a:t>
            </a:r>
            <a:r>
              <a:rPr lang="en-US" sz="2400" dirty="0">
                <a:latin typeface="Calibri"/>
              </a:rPr>
              <a:t>hundreds of </a:t>
            </a:r>
            <a:r>
              <a:rPr lang="en-US" sz="2400" dirty="0" smtClean="0">
                <a:latin typeface="Calibri"/>
              </a:rPr>
              <a:t>pages</a:t>
            </a:r>
          </a:p>
          <a:p>
            <a:pPr lvl="1"/>
            <a:r>
              <a:rPr lang="en-US" sz="2000" dirty="0">
                <a:latin typeface="Calibri"/>
              </a:rPr>
              <a:t>T</a:t>
            </a:r>
            <a:r>
              <a:rPr lang="en-US" sz="2000" dirty="0" smtClean="0">
                <a:latin typeface="Calibri"/>
              </a:rPr>
              <a:t>he </a:t>
            </a:r>
            <a:r>
              <a:rPr lang="en-US" sz="2000" dirty="0">
                <a:latin typeface="Calibri"/>
              </a:rPr>
              <a:t>protocol is known for its </a:t>
            </a:r>
            <a:r>
              <a:rPr lang="en-US" sz="2000" dirty="0" smtClean="0">
                <a:latin typeface="Calibri"/>
              </a:rPr>
              <a:t>complexity – an ITU hallmark</a:t>
            </a:r>
          </a:p>
          <a:p>
            <a:endParaRPr lang="en-US" sz="2400" dirty="0" smtClean="0">
              <a:latin typeface="Calibri"/>
            </a:endParaRPr>
          </a:p>
          <a:p>
            <a:r>
              <a:rPr lang="en-US" sz="2400" dirty="0" smtClean="0">
                <a:latin typeface="Calibri"/>
              </a:rPr>
              <a:t>SIP is not much better</a:t>
            </a:r>
            <a:endParaRPr lang="en-US" sz="24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73</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74</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smtClean="0">
                <a:latin typeface="Calibri"/>
              </a:rPr>
              <a:t>The (still?) missing piece:</a:t>
            </a:r>
            <a:br>
              <a:rPr lang="en-US" dirty="0" smtClean="0">
                <a:latin typeface="Calibri"/>
              </a:rPr>
            </a:br>
            <a:r>
              <a:rPr lang="en-US" sz="3600" dirty="0"/>
              <a:t>Resource Allocation for Multimedia Applications</a:t>
            </a:r>
            <a:r>
              <a:rPr lang="en-US" dirty="0"/>
              <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smtClean="0">
                <a:solidFill>
                  <a:srgbClr val="003399"/>
                </a:solidFill>
                <a:latin typeface="+mj-lt"/>
                <a:ea typeface="+mn-ea"/>
              </a:rPr>
              <a:t>I can ‘differentiate’ VoIP from data but…</a:t>
            </a:r>
          </a:p>
          <a:p>
            <a:pPr>
              <a:buFont typeface="Wingdings" pitchFamily="2" charset="2"/>
              <a:buNone/>
              <a:defRPr/>
            </a:pPr>
            <a:r>
              <a:rPr lang="en-US" sz="2000" dirty="0" smtClean="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75</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76</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endParaRPr lang="en-US" sz="2400" dirty="0">
              <a:latin typeface="Calibri"/>
            </a:endParaRPr>
          </a:p>
          <a:p>
            <a:endParaRPr lang="en-US" sz="2400" dirty="0" smtClean="0">
              <a:latin typeface="Calibri"/>
            </a:endParaRPr>
          </a:p>
          <a:p>
            <a:pPr marL="0" indent="0">
              <a:buNone/>
            </a:pPr>
            <a:endParaRPr lang="en-US" sz="2400" dirty="0" smtClean="0">
              <a:latin typeface="Calibri"/>
            </a:endParaRPr>
          </a:p>
          <a:p>
            <a:pPr marL="0" indent="0">
              <a:buNone/>
            </a:pPr>
            <a:endParaRPr lang="en-US" sz="2400" dirty="0">
              <a:latin typeface="Calibri"/>
            </a:endParaRPr>
          </a:p>
          <a:p>
            <a:pPr marL="0" indent="0">
              <a:buNone/>
            </a:pPr>
            <a:endParaRPr lang="en-US" sz="2400" dirty="0" smtClean="0">
              <a:latin typeface="Calibri"/>
            </a:endParaRPr>
          </a:p>
          <a:p>
            <a:pPr marL="0" indent="0">
              <a:buNone/>
            </a:pPr>
            <a:r>
              <a:rPr lang="en-US" sz="2400" dirty="0" smtClean="0">
                <a:latin typeface="Calibri"/>
              </a:rPr>
              <a:t>So where does it happen?</a:t>
            </a:r>
          </a:p>
          <a:p>
            <a:pPr marL="0" indent="0">
              <a:buNone/>
            </a:pPr>
            <a:r>
              <a:rPr lang="en-US" sz="2400" dirty="0">
                <a:latin typeface="Calibri"/>
              </a:rPr>
              <a:t>	</a:t>
            </a:r>
            <a:r>
              <a:rPr lang="en-US" sz="2400" dirty="0" smtClean="0">
                <a:latin typeface="Calibri"/>
              </a:rPr>
              <a:t>	Inside single institutions or </a:t>
            </a:r>
            <a:r>
              <a:rPr lang="en-US" sz="2400" i="1" dirty="0" smtClean="0">
                <a:latin typeface="Calibri"/>
              </a:rPr>
              <a:t>domains of control….. </a:t>
            </a:r>
          </a:p>
          <a:p>
            <a:pPr marL="0" indent="0">
              <a:buNone/>
            </a:pPr>
            <a:r>
              <a:rPr lang="en-US" sz="2400" i="1" dirty="0">
                <a:latin typeface="Calibri"/>
              </a:rPr>
              <a:t>	</a:t>
            </a:r>
            <a:r>
              <a:rPr lang="en-US" sz="2400" i="1" dirty="0" smtClean="0">
                <a:latin typeface="Calibri"/>
              </a:rPr>
              <a:t>				(Universities, Hospitals, big </a:t>
            </a:r>
            <a:r>
              <a:rPr lang="en-US" sz="2400" i="1" dirty="0" err="1" smtClean="0">
                <a:latin typeface="Calibri"/>
              </a:rPr>
              <a:t>corp</a:t>
            </a:r>
            <a:r>
              <a:rPr lang="en-US" sz="2400" i="1" dirty="0" smtClean="0">
                <a:latin typeface="Calibri"/>
              </a:rPr>
              <a:t>…)</a:t>
            </a:r>
          </a:p>
          <a:p>
            <a:pPr marL="0" indent="0">
              <a:buNone/>
            </a:pPr>
            <a:endParaRPr lang="en-US" sz="2400" i="1" dirty="0" smtClean="0">
              <a:latin typeface="Calibri"/>
            </a:endParaRPr>
          </a:p>
          <a:p>
            <a:pPr marL="0" indent="0">
              <a:buNone/>
            </a:pPr>
            <a:endParaRPr lang="en-US" sz="2400" i="1" dirty="0" smtClean="0">
              <a:latin typeface="Calibri"/>
            </a:endParaRPr>
          </a:p>
          <a:p>
            <a:pPr marL="0" indent="0">
              <a:buNone/>
            </a:pPr>
            <a:r>
              <a:rPr lang="en-US" sz="2400" dirty="0" smtClean="0">
                <a:latin typeface="Calibri"/>
              </a:rPr>
              <a:t>What about my </a:t>
            </a:r>
            <a:r>
              <a:rPr lang="en-US" sz="2400" dirty="0" err="1" smtClean="0">
                <a:latin typeface="Calibri"/>
              </a:rPr>
              <a:t>aDSL</a:t>
            </a:r>
            <a:r>
              <a:rPr lang="en-US" sz="2400" dirty="0" smtClean="0">
                <a:latin typeface="Calibri"/>
              </a:rPr>
              <a:t>/CABLE/</a:t>
            </a:r>
            <a:r>
              <a:rPr lang="en-US" sz="2400" dirty="0" err="1" smtClean="0">
                <a:latin typeface="Calibri"/>
              </a:rPr>
              <a:t>etc</a:t>
            </a:r>
            <a:r>
              <a:rPr lang="en-US" sz="2400" dirty="0" smtClean="0">
                <a:latin typeface="Calibri"/>
              </a:rPr>
              <a:t> it combines voice and data?</a:t>
            </a:r>
          </a:p>
          <a:p>
            <a:pPr marL="0" indent="0">
              <a:buNone/>
            </a:pPr>
            <a:r>
              <a:rPr lang="en-US" sz="2400" dirty="0">
                <a:latin typeface="Calibri"/>
              </a:rPr>
              <a:t>	</a:t>
            </a:r>
            <a:r>
              <a:rPr lang="en-US" sz="2400" dirty="0" smtClean="0">
                <a:latin typeface="Calibri"/>
              </a:rPr>
              <a:t>Phone company </a:t>
            </a:r>
            <a:r>
              <a:rPr lang="en-US" sz="2600" b="1" dirty="0" smtClean="0">
                <a:latin typeface="Calibri"/>
              </a:rPr>
              <a:t>controls</a:t>
            </a:r>
            <a:r>
              <a:rPr lang="en-US" sz="2600" dirty="0" smtClean="0">
                <a:latin typeface="Calibri"/>
              </a:rPr>
              <a:t> </a:t>
            </a:r>
            <a:r>
              <a:rPr lang="en-US" sz="2400" dirty="0" smtClean="0">
                <a:latin typeface="Calibri"/>
              </a:rPr>
              <a:t>the multiplexing on the line </a:t>
            </a:r>
          </a:p>
          <a:p>
            <a:pPr marL="0" indent="0">
              <a:buNone/>
            </a:pPr>
            <a:r>
              <a:rPr lang="en-US" sz="2400" dirty="0">
                <a:latin typeface="Calibri"/>
              </a:rPr>
              <a:t>	</a:t>
            </a:r>
            <a:r>
              <a:rPr lang="en-US" sz="2400" dirty="0" smtClean="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a:t>
            </a:r>
            <a:r>
              <a:rPr lang="en-US" sz="2000" dirty="0" smtClean="0">
                <a:solidFill>
                  <a:srgbClr val="003399"/>
                </a:solidFill>
                <a:latin typeface="+mj-lt"/>
                <a:ea typeface="+mn-ea"/>
              </a:rPr>
              <a:t>signaling </a:t>
            </a:r>
            <a:r>
              <a:rPr lang="en-US" sz="2000" dirty="0">
                <a:solidFill>
                  <a:srgbClr val="003399"/>
                </a:solidFill>
                <a:latin typeface="+mj-lt"/>
                <a:ea typeface="+mn-ea"/>
              </a:rPr>
              <a:t>and </a:t>
            </a:r>
            <a:endParaRPr lang="en-US" sz="2000" dirty="0" smtClean="0">
              <a:solidFill>
                <a:srgbClr val="003399"/>
              </a:solidFill>
              <a:latin typeface="+mj-lt"/>
              <a:ea typeface="+mn-ea"/>
            </a:endParaRPr>
          </a:p>
          <a:p>
            <a:pPr>
              <a:buFont typeface="Wingdings" pitchFamily="2" charset="2"/>
              <a:buNone/>
              <a:defRPr/>
            </a:pPr>
            <a:r>
              <a:rPr lang="en-US" sz="2000" dirty="0" smtClean="0">
                <a:solidFill>
                  <a:srgbClr val="003399"/>
                </a:solidFill>
                <a:latin typeface="+mj-lt"/>
                <a:ea typeface="+mn-ea"/>
              </a:rPr>
              <a:t>resource reservation.</a:t>
            </a:r>
            <a:endParaRPr lang="en-US" sz="2000" dirty="0">
              <a:solidFill>
                <a:srgbClr val="003399"/>
              </a:solidFill>
              <a:latin typeface="+mj-lt"/>
              <a:ea typeface="+mn-ea"/>
            </a:endParaRP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smtClean="0"/>
              <a:t>Coming soon… 1995</a:t>
            </a:r>
          </a:p>
          <a:p>
            <a:r>
              <a:rPr lang="en-US" dirty="0"/>
              <a:t>	</a:t>
            </a:r>
            <a:r>
              <a:rPr lang="en-US" dirty="0" smtClean="0"/>
              <a:t>			2000</a:t>
            </a:r>
          </a:p>
          <a:p>
            <a:r>
              <a:rPr lang="en-US" dirty="0"/>
              <a:t>	</a:t>
            </a:r>
            <a:r>
              <a:rPr lang="en-US" dirty="0" smtClean="0"/>
              <a:t>				2010</a:t>
            </a:r>
          </a:p>
          <a:p>
            <a:r>
              <a:rPr lang="en-US" dirty="0"/>
              <a:t>	</a:t>
            </a:r>
            <a:r>
              <a:rPr lang="en-US" dirty="0" smtClean="0"/>
              <a:t>					who are we kidding??</a:t>
            </a:r>
            <a:endParaRPr lang="en-US" dirty="0"/>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77</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78</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521"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522"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523"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524"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85525"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8552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85527"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85528"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85529"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530"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531"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532"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533"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79</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163"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164"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16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8</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to </a:t>
            </a:r>
            <a:r>
              <a:rPr lang="en-US" sz="2400" dirty="0" err="1">
                <a:ea typeface="ＭＳ Ｐゴシック" charset="0"/>
                <a:cs typeface="ＭＳ Ｐゴシック" charset="0"/>
              </a:rPr>
              <a:t>gaia.cs.umass.edu</a:t>
            </a:r>
            <a:r>
              <a:rPr lang="en-US" sz="2400" dirty="0">
                <a:ea typeface="ＭＳ Ｐゴシック" charset="0"/>
                <a:cs typeface="ＭＳ Ｐゴシック" charset="0"/>
              </a:rPr>
              <a:t> 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a:ea typeface="ＭＳ Ｐゴシック" charset="0"/>
              </a:rPr>
              <a:t>128.119.245.12</a:t>
            </a:r>
          </a:p>
          <a:p>
            <a:pPr lvl="1"/>
            <a:r>
              <a:rPr lang="en-US" sz="2000" dirty="0">
                <a:solidFill>
                  <a:srgbClr val="FF0000"/>
                </a:solidFill>
                <a:ea typeface="ＭＳ Ｐゴシック" charset="0"/>
              </a:rPr>
              <a:t>Port 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80</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18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18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18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81</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211"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212"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21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82</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159" name="Chart" r:id="rId4" imgW="7724851" imgH="5286451" progId="Excel.Chart.8">
                  <p:embed/>
                </p:oleObj>
              </mc:Choice>
              <mc:Fallback>
                <p:oleObj name="Chart" r:id="rId4" imgW="7724851" imgH="5286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83</a:t>
            </a:fld>
            <a:endParaRPr lang="en-US" sz="1400">
              <a:latin typeface="Times New Roman" charset="0"/>
            </a:endParaRPr>
          </a:p>
        </p:txBody>
      </p:sp>
      <p:sp>
        <p:nvSpPr>
          <p:cNvPr id="105485" name="Rectangle 2"/>
          <p:cNvSpPr>
            <a:spLocks noGrp="1" noChangeArrowheads="1"/>
          </p:cNvSpPr>
          <p:nvPr>
            <p:ph type="title"/>
          </p:nvPr>
        </p:nvSpPr>
        <p:spPr/>
        <p:txBody>
          <a:bodyPr/>
          <a:lstStyle/>
          <a:p>
            <a:r>
              <a:rPr lang="en-US" dirty="0">
                <a:ea typeface="ＭＳ Ｐゴシック" charset="0"/>
                <a:cs typeface="ＭＳ Ｐゴシック" charset="0"/>
              </a:rPr>
              <a:t>File distribution: </a:t>
            </a:r>
            <a:r>
              <a:rPr lang="en-US" dirty="0" err="1">
                <a:ea typeface="ＭＳ Ｐゴシック" charset="0"/>
                <a:cs typeface="ＭＳ Ｐゴシック" charset="0"/>
              </a:rPr>
              <a:t>BitTorrent</a:t>
            </a:r>
            <a:r>
              <a:rPr lang="en-US" dirty="0">
                <a:ea typeface="ＭＳ Ｐゴシック" charset="0"/>
                <a:cs typeface="ＭＳ Ｐゴシック" charset="0"/>
              </a:rPr>
              <a:t> </a:t>
            </a: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9148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9148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9148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9149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9149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9149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9149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91494"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91495"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84</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92511"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92512"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9251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9251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9251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9251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9251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9251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9251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85</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86</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9459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9459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9459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9460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9460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9460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94603"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9460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94605"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9460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87</a:t>
            </a:fld>
            <a:endParaRPr lang="en-US"/>
          </a:p>
        </p:txBody>
      </p:sp>
    </p:spTree>
    <p:extLst>
      <p:ext uri="{BB962C8B-B14F-4D97-AF65-F5344CB8AC3E}">
        <p14:creationId xmlns:p14="http://schemas.microsoft.com/office/powerpoint/2010/main" val="1790898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88</a:t>
            </a:fld>
            <a:endParaRPr lang="en-US" sz="1400">
              <a:latin typeface="Times New Roman" charset="0"/>
            </a:endParaRPr>
          </a:p>
        </p:txBody>
      </p:sp>
      <p:sp>
        <p:nvSpPr>
          <p:cNvPr id="117782" name="Rectangle 2"/>
          <p:cNvSpPr>
            <a:spLocks noGrp="1" noChangeArrowheads="1"/>
          </p:cNvSpPr>
          <p:nvPr>
            <p:ph type="title"/>
          </p:nvPr>
        </p:nvSpPr>
        <p:spPr/>
        <p:txBody>
          <a:bodyPr/>
          <a:lstStyle/>
          <a:p>
            <a:r>
              <a:rPr lang="en-US" dirty="0">
                <a:ea typeface="ＭＳ Ｐゴシック" charset="0"/>
                <a:cs typeface="ＭＳ Ｐゴシック" charset="0"/>
              </a:rPr>
              <a:t>P2P Case study: Skype</a:t>
            </a: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1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1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1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3"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5"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6"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7"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8"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29"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30"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31"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32"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33"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4134"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89</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8"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09"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0"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1"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2"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3"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4"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5"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6"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7"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8"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105119"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Recall: Multiplexing is a service</a:t>
            </a:r>
            <a:br>
              <a:rPr lang="en-US" dirty="0" smtClean="0"/>
            </a:br>
            <a:r>
              <a:rPr lang="en-US" dirty="0" smtClean="0"/>
              <a:t>provided by (each) layer too!</a:t>
            </a:r>
            <a:endParaRPr lang="en-US" dirty="0"/>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smtClean="0"/>
              <a:t>Application: one web-server multiple sets of content</a:t>
            </a:r>
          </a:p>
          <a:p>
            <a:r>
              <a:rPr lang="en-US" dirty="0" smtClean="0"/>
              <a:t>Host: one machine multiple services</a:t>
            </a:r>
          </a:p>
          <a:p>
            <a:r>
              <a:rPr lang="en-US" dirty="0" smtClean="0"/>
              <a:t>Network: one physical box multiple addresses (like </a:t>
            </a:r>
            <a:r>
              <a:rPr lang="en-US" dirty="0" err="1" smtClean="0"/>
              <a:t>vns.cl.cam.ac.uk</a:t>
            </a:r>
            <a:r>
              <a:rPr lang="en-US" dirty="0" smtClean="0"/>
              <a:t>)</a:t>
            </a:r>
          </a:p>
          <a:p>
            <a:r>
              <a:rPr lang="en-US" dirty="0" smtClean="0"/>
              <a:t>….</a:t>
            </a:r>
          </a:p>
          <a:p>
            <a:endParaRPr lang="en-US" dirty="0"/>
          </a:p>
          <a:p>
            <a:r>
              <a:rPr lang="en-US" dirty="0" smtClean="0"/>
              <a:t>UNIX: /</a:t>
            </a:r>
            <a:r>
              <a:rPr lang="en-US" dirty="0" err="1" smtClean="0"/>
              <a:t>etc</a:t>
            </a:r>
            <a:r>
              <a:rPr lang="en-US" dirty="0" smtClean="0"/>
              <a:t>/protocols = examples of different transport-protocols on top of IP</a:t>
            </a:r>
          </a:p>
          <a:p>
            <a:endParaRPr lang="en-US" dirty="0" smtClean="0"/>
          </a:p>
          <a:p>
            <a:r>
              <a:rPr lang="en-US" dirty="0" smtClean="0"/>
              <a:t>UNIX: /</a:t>
            </a:r>
            <a:r>
              <a:rPr lang="en-US" dirty="0" err="1" smtClean="0"/>
              <a:t>etc</a:t>
            </a:r>
            <a:r>
              <a:rPr lang="en-US" dirty="0" smtClean="0"/>
              <a:t>/services = examples of different (TCP/UDP) services – by port</a:t>
            </a:r>
          </a:p>
          <a:p>
            <a:endParaRPr lang="en-US" dirty="0" smtClean="0"/>
          </a:p>
          <a:p>
            <a:pPr algn="r"/>
            <a:r>
              <a:rPr lang="en-US" dirty="0"/>
              <a:t>	</a:t>
            </a:r>
            <a:r>
              <a:rPr lang="en-US" dirty="0" smtClean="0"/>
              <a:t>								(</a:t>
            </a:r>
            <a:r>
              <a:rPr lang="en-US" dirty="0" smtClean="0">
                <a:solidFill>
                  <a:srgbClr val="FF0000"/>
                </a:solidFill>
              </a:rPr>
              <a:t>THESE FILES ARE EXAMPLES OF NAME SERVICES</a:t>
            </a:r>
            <a:r>
              <a:rPr lang="en-US" dirty="0" smtClean="0"/>
              <a:t>)</a:t>
            </a:r>
            <a:endParaRPr lang="en-US" dirty="0"/>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9</a:t>
            </a:fld>
            <a:endParaRPr lang="en-US"/>
          </a:p>
        </p:txBody>
      </p:sp>
    </p:spTree>
    <p:extLst>
      <p:ext uri="{BB962C8B-B14F-4D97-AF65-F5344CB8AC3E}">
        <p14:creationId xmlns:p14="http://schemas.microsoft.com/office/powerpoint/2010/main" val="32783894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1666</TotalTime>
  <Words>5605</Words>
  <Application>Microsoft Macintosh PowerPoint</Application>
  <PresentationFormat>On-screen Show (4:3)</PresentationFormat>
  <Paragraphs>1301</Paragraphs>
  <Slides>89</Slides>
  <Notes>56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92" baseType="lpstr">
      <vt:lpstr>Office Theme</vt:lpstr>
      <vt:lpstr>Clip</vt:lpstr>
      <vt:lpstr>Chart</vt:lpstr>
      <vt:lpstr>PowerPoint Presentation</vt:lpstr>
      <vt:lpstr>Topic 6 – Applications</vt:lpstr>
      <vt:lpstr>Client-server architecture</vt:lpstr>
      <vt:lpstr>Pure P2P architecture</vt:lpstr>
      <vt:lpstr>Hybrid of client-server and P2P</vt:lpstr>
      <vt:lpstr>Processes communicating</vt:lpstr>
      <vt:lpstr>Sockets – an abstraction hiding layers</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Betw’n Names/Addresses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Measurements (MIT data from 2000)</vt:lpstr>
      <vt:lpstr>DNS Measurements (MIT data from 2000)</vt:lpstr>
      <vt:lpstr>DNS Measurements (MIT data from 2000)</vt:lpstr>
      <vt:lpstr>A Common Pattern…..</vt:lpstr>
      <vt:lpstr>Moral of the Story</vt:lpstr>
      <vt:lpstr>DNS and Security</vt:lpstr>
      <vt:lpstr>Cache Poisoning</vt:lpstr>
      <vt:lpstr>The Web – Precursor</vt:lpstr>
      <vt:lpstr>The Web – History</vt:lpstr>
      <vt:lpstr>Why Didn’t CS Research Invent Web?</vt:lpstr>
      <vt:lpstr>Why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CDN examples</vt:lpstr>
      <vt:lpstr>Hosting:  Multiple Sites Per Machine</vt:lpstr>
      <vt:lpstr>Hosting: Multiple Machines Per Site</vt:lpstr>
      <vt:lpstr>Multi-Hosting at Single Location</vt:lpstr>
      <vt:lpstr>Multi-Hosting at Several Locations</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Pure P2P architecture</vt:lpstr>
      <vt:lpstr>File Distribution: Server-Client vs P2P</vt:lpstr>
      <vt:lpstr>File distribution time: server-client</vt:lpstr>
      <vt:lpstr>File distribution time: P2P</vt:lpstr>
      <vt:lpstr>PowerPoint Presentation</vt:lpstr>
      <vt:lpstr>File distribution: BitTorrent </vt:lpstr>
      <vt:lpstr>BitTorrent (1)</vt:lpstr>
      <vt:lpstr>BitTorrent (2)</vt:lpstr>
      <vt:lpstr>BitTorrent:  Tit-for-tat</vt:lpstr>
      <vt:lpstr>Distributed Hash Table (DHT)</vt:lpstr>
      <vt:lpstr>P2P Case study: Skype</vt:lpstr>
      <vt:lpstr>Peers as relays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48</cp:revision>
  <cp:lastPrinted>2013-01-21T14:14:58Z</cp:lastPrinted>
  <dcterms:created xsi:type="dcterms:W3CDTF">2012-01-24T12:19:10Z</dcterms:created>
  <dcterms:modified xsi:type="dcterms:W3CDTF">2013-01-21T14:15:06Z</dcterms:modified>
</cp:coreProperties>
</file>