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10.xml" ContentType="application/vnd.openxmlformats-officedocument.presentationml.notesSlide+xml"/>
  <Override PartName="/ppt/embeddings/oleObject29.bin" ContentType="application/vnd.openxmlformats-officedocument.oleObject"/>
  <Override PartName="/ppt/notesSlides/notesSlide11.xml" ContentType="application/vnd.openxmlformats-officedocument.presentationml.notesSlide+xml"/>
  <Override PartName="/ppt/embeddings/oleObject30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20.xml" ContentType="application/vnd.openxmlformats-officedocument.presentationml.notesSlide+xml"/>
  <Override PartName="/ppt/embeddings/oleObject46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49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50.bin" ContentType="application/vnd.openxmlformats-officedocument.oleObject"/>
  <Override PartName="/ppt/notesSlides/notesSlide32.xml" ContentType="application/vnd.openxmlformats-officedocument.presentationml.notesSlide+xml"/>
  <Override PartName="/ppt/embeddings/oleObject51.bin" ContentType="application/vnd.openxmlformats-officedocument.oleObject"/>
  <Override PartName="/ppt/notesSlides/notesSlide33.xml" ContentType="application/vnd.openxmlformats-officedocument.presentationml.notesSlide+xml"/>
  <Override PartName="/ppt/embeddings/oleObject52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257" r:id="rId2"/>
    <p:sldId id="259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365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68" r:id="rId54"/>
    <p:sldId id="315" r:id="rId55"/>
    <p:sldId id="316" r:id="rId56"/>
    <p:sldId id="317" r:id="rId57"/>
    <p:sldId id="369" r:id="rId58"/>
    <p:sldId id="318" r:id="rId59"/>
    <p:sldId id="319" r:id="rId60"/>
    <p:sldId id="391" r:id="rId61"/>
    <p:sldId id="320" r:id="rId62"/>
    <p:sldId id="321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92" r:id="rId73"/>
    <p:sldId id="332" r:id="rId74"/>
    <p:sldId id="366" r:id="rId75"/>
    <p:sldId id="333" r:id="rId76"/>
    <p:sldId id="334" r:id="rId77"/>
    <p:sldId id="336" r:id="rId78"/>
    <p:sldId id="337" r:id="rId79"/>
    <p:sldId id="338" r:id="rId80"/>
    <p:sldId id="339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51" r:id="rId89"/>
    <p:sldId id="367" r:id="rId90"/>
    <p:sldId id="352" r:id="rId91"/>
    <p:sldId id="370" r:id="rId92"/>
    <p:sldId id="353" r:id="rId93"/>
    <p:sldId id="354" r:id="rId94"/>
    <p:sldId id="371" r:id="rId95"/>
    <p:sldId id="355" r:id="rId96"/>
    <p:sldId id="356" r:id="rId97"/>
    <p:sldId id="357" r:id="rId98"/>
    <p:sldId id="358" r:id="rId99"/>
    <p:sldId id="372" r:id="rId100"/>
    <p:sldId id="359" r:id="rId101"/>
    <p:sldId id="360" r:id="rId102"/>
    <p:sldId id="374" r:id="rId103"/>
    <p:sldId id="376" r:id="rId104"/>
    <p:sldId id="377" r:id="rId105"/>
    <p:sldId id="378" r:id="rId106"/>
    <p:sldId id="379" r:id="rId107"/>
    <p:sldId id="380" r:id="rId108"/>
    <p:sldId id="381" r:id="rId109"/>
    <p:sldId id="382" r:id="rId110"/>
    <p:sldId id="383" r:id="rId111"/>
    <p:sldId id="384" r:id="rId112"/>
    <p:sldId id="385" r:id="rId113"/>
    <p:sldId id="386" r:id="rId114"/>
    <p:sldId id="387" r:id="rId115"/>
    <p:sldId id="388" r:id="rId116"/>
    <p:sldId id="389" r:id="rId117"/>
    <p:sldId id="362" r:id="rId118"/>
    <p:sldId id="363" r:id="rId119"/>
    <p:sldId id="393" r:id="rId12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4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notesMaster" Target="notesMasters/notesMaster1.xml"/><Relationship Id="rId122" Type="http://schemas.openxmlformats.org/officeDocument/2006/relationships/handoutMaster" Target="handoutMasters/handoutMaster1.xml"/><Relationship Id="rId123" Type="http://schemas.openxmlformats.org/officeDocument/2006/relationships/printerSettings" Target="printerSettings/printerSettings1.bin"/><Relationship Id="rId124" Type="http://schemas.openxmlformats.org/officeDocument/2006/relationships/presProps" Target="presProps.xml"/><Relationship Id="rId125" Type="http://schemas.openxmlformats.org/officeDocument/2006/relationships/viewProps" Target="viewProps.xml"/><Relationship Id="rId126" Type="http://schemas.openxmlformats.org/officeDocument/2006/relationships/theme" Target="theme/theme1.xml"/><Relationship Id="rId12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Topic 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0F80C-57C8-4C4D-B348-EB602343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18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Topic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CD534-B2FD-6445-9DE9-9C2A53925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52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29</a:t>
            </a:r>
            <a:r>
              <a:rPr lang="en-US" baseline="30000">
                <a:ea typeface="ＭＳ Ｐゴシック" charset="0"/>
                <a:cs typeface="ＭＳ Ｐゴシック" charset="0"/>
              </a:rPr>
              <a:t>th</a:t>
            </a:r>
            <a:r>
              <a:rPr lang="en-US">
                <a:ea typeface="ＭＳ Ｐゴシック" charset="0"/>
                <a:cs typeface="ＭＳ Ｐゴシック" charset="0"/>
              </a:rPr>
              <a:t> end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F72186D-00AB-174B-82A9-3C8557F5CF40}" type="slidenum">
              <a:rPr lang="en-US" sz="1200">
                <a:latin typeface="Times New Roman" charset="0"/>
              </a:rPr>
              <a:pPr algn="r"/>
              <a:t>39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891AAF4-B574-294A-BAFA-D0EC51ECC9FD}" type="slidenum">
              <a:rPr lang="en-US" sz="1200">
                <a:latin typeface="Times New Roman" charset="0"/>
              </a:rPr>
              <a:pPr algn="r"/>
              <a:t>40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01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43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got here 10 </a:t>
            </a:r>
            <a:r>
              <a:rPr lang="en-US" dirty="0" err="1" smtClean="0"/>
              <a:t>feb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1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3850" y="519113"/>
            <a:ext cx="3416300" cy="2562225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41E5967-FE4F-9D48-8BE5-4DFF2034C888}" type="slidenum">
              <a:rPr lang="en-US" sz="1200">
                <a:latin typeface="Times New Roman" charset="0"/>
              </a:rPr>
              <a:pPr algn="r"/>
              <a:t>66</a:t>
            </a:fld>
            <a:endParaRPr lang="en-US" sz="12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3850" y="519113"/>
            <a:ext cx="3416300" cy="2562225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1</a:t>
            </a:r>
            <a:r>
              <a:rPr lang="en-US" baseline="30000">
                <a:ea typeface="ＭＳ Ｐゴシック" charset="0"/>
                <a:cs typeface="ＭＳ Ｐゴシック" charset="0"/>
              </a:rPr>
              <a:t>st</a:t>
            </a:r>
            <a:r>
              <a:rPr lang="en-US">
                <a:ea typeface="ＭＳ Ｐゴシック" charset="0"/>
                <a:cs typeface="ＭＳ Ｐゴシック" charset="0"/>
              </a:rPr>
              <a:t> of Feb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383088E4-8233-B441-ABDB-C3D155E4BF7E}" type="slidenum">
              <a:rPr lang="en-US" sz="1200">
                <a:latin typeface="Times New Roman" charset="0"/>
              </a:rPr>
              <a:pPr algn="r"/>
              <a:t>75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881EB7C6-3176-8947-A166-200E9C0B4B4A}" type="slidenum">
              <a:rPr lang="en-US" sz="1200">
                <a:latin typeface="Times New Roman" charset="0"/>
              </a:rPr>
              <a:pPr algn="r"/>
              <a:t>76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CBA52-DC4E-F943-BEC7-7E908FFAD05F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5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(13/02/2012 10:56) -----</a:t>
            </a:r>
          </a:p>
          <a:p>
            <a:r>
              <a:rPr lang="en-US"/>
              <a:t>Monday 13/2/2012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32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3</a:t>
            </a:r>
            <a:r>
              <a:rPr lang="en-US" baseline="30000">
                <a:ea typeface="ＭＳ Ｐゴシック" charset="0"/>
                <a:cs typeface="ＭＳ Ｐゴシック" charset="0"/>
              </a:rPr>
              <a:t>rd</a:t>
            </a:r>
            <a:r>
              <a:rPr lang="en-US">
                <a:ea typeface="ＭＳ Ｐゴシック" charset="0"/>
                <a:cs typeface="ＭＳ Ｐゴシック" charset="0"/>
              </a:rPr>
              <a:t> Feb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72C2FE-CB7B-D548-9653-22C49DCDF5BF}" type="slidenum">
              <a:rPr lang="en-US" sz="1200">
                <a:latin typeface="Times New Roman" charset="0"/>
              </a:rPr>
              <a:pPr algn="r"/>
              <a:t>90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99E3860-2950-8841-A73D-B0C41387AFAF}" type="slidenum">
              <a:rPr lang="en-US" sz="1300" b="0">
                <a:latin typeface="Times New Roman" charset="0"/>
              </a:rPr>
              <a:pPr eaLnBrk="1" hangingPunct="1"/>
              <a:t>91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7778"/>
            <a:ext cx="6707188" cy="3085419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2D759AB-56F7-F243-83EF-1DC089F8D502}" type="slidenum">
              <a:rPr lang="en-US" sz="1300" b="0">
                <a:latin typeface="Times New Roman" charset="0"/>
              </a:rPr>
              <a:pPr eaLnBrk="1" hangingPunct="1"/>
              <a:t>94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7778"/>
            <a:ext cx="6707188" cy="3085419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853705C-35BF-A442-8E55-A6E2782461EE}" type="slidenum">
              <a:rPr lang="en-US" sz="1300" b="0">
                <a:latin typeface="Times New Roman" charset="0"/>
              </a:rPr>
              <a:pPr eaLnBrk="1" hangingPunct="1"/>
              <a:t>99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7778"/>
            <a:ext cx="6707188" cy="3085419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-=-= started here Fri 17th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100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9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THIS!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6AF786-1F47-0B4B-A763-80AC864C6FF4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1901D55E-7558-FA4C-9D3F-37F2A98B6344}" type="slidenum">
              <a:rPr lang="en-US" sz="1300" b="0">
                <a:latin typeface="Times New Roman" charset="0"/>
              </a:rPr>
              <a:pPr eaLnBrk="1" hangingPunct="1"/>
              <a:t>104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7952112-E63C-0F45-8FB4-6195D130A1D5}" type="slidenum">
              <a:rPr lang="en-US" sz="1300" b="0">
                <a:latin typeface="Times New Roman" charset="0"/>
              </a:rPr>
              <a:pPr eaLnBrk="1" hangingPunct="1"/>
              <a:t>105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you think about these options?</a:t>
            </a:r>
          </a:p>
          <a:p>
            <a:endParaRPr lang="en-US" dirty="0" smtClean="0"/>
          </a:p>
          <a:p>
            <a:r>
              <a:rPr lang="en-US" dirty="0" smtClean="0"/>
              <a:t>Which one is obviously bad?</a:t>
            </a:r>
          </a:p>
          <a:p>
            <a:endParaRPr lang="en-US" dirty="0" smtClean="0"/>
          </a:p>
          <a:p>
            <a:r>
              <a:rPr lang="en-US" dirty="0" smtClean="0"/>
              <a:t>What do you think about</a:t>
            </a:r>
            <a:r>
              <a:rPr lang="en-US" baseline="0" dirty="0" smtClean="0"/>
              <a:t> the other ones?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6AF786-1F47-0B4B-A763-80AC864C6FF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4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Difference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between Engineers and CS (reliability versus layering)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A6676ACC-C8F6-1D48-BF79-8780857EC44B}" type="slidenum">
              <a:rPr lang="en-US" sz="1200">
                <a:latin typeface="Times New Roman" charset="0"/>
              </a:rPr>
              <a:pPr algn="r"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16ECDA1C-6756-6341-9EC3-07C3F98B28FD}" type="slidenum">
              <a:rPr lang="en-US" sz="1300" b="0">
                <a:latin typeface="Times New Roman" charset="0"/>
              </a:rPr>
              <a:pPr eaLnBrk="1" hangingPunct="1"/>
              <a:t>108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82AF038-8152-1F4D-974A-8FCC5B579BDE}" type="slidenum">
              <a:rPr lang="en-US" sz="1300" b="0">
                <a:latin typeface="Times New Roman" charset="0"/>
              </a:rPr>
              <a:pPr eaLnBrk="1" hangingPunct="1"/>
              <a:t>109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7B48305-5CDB-0E47-ADEF-D7DA81228169}" type="slidenum">
              <a:rPr lang="en-US" sz="1300" b="0">
                <a:latin typeface="Times New Roman" charset="0"/>
              </a:rPr>
              <a:pPr eaLnBrk="1" hangingPunct="1"/>
              <a:t>110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E6B17A8-47EE-4343-97AD-4478B3D87BB1}" type="slidenum">
              <a:rPr lang="en-US" sz="1300" b="0">
                <a:latin typeface="Times New Roman" charset="0"/>
              </a:rPr>
              <a:pPr eaLnBrk="1" hangingPunct="1"/>
              <a:t>111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BC34E8FC-8114-8C4C-A9EA-26EED1BF58B0}" type="slidenum">
              <a:rPr lang="en-US" sz="1300" b="0">
                <a:latin typeface="Times New Roman" charset="0"/>
              </a:rPr>
              <a:pPr eaLnBrk="1" hangingPunct="1"/>
              <a:t>112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D16A600-A7FA-7840-B1E2-D2FDE4B9919E}" type="slidenum">
              <a:rPr lang="en-US" sz="1300" b="0">
                <a:latin typeface="Times New Roman" charset="0"/>
              </a:rPr>
              <a:pPr eaLnBrk="1" hangingPunct="1"/>
              <a:t>113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39529EA-2A83-C840-9F3E-1C516B952A4F}" type="slidenum">
              <a:rPr lang="en-US" sz="1300" b="0">
                <a:latin typeface="Times New Roman" charset="0"/>
              </a:rPr>
              <a:pPr eaLnBrk="1" hangingPunct="1"/>
              <a:t>114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19D8C0A1-83C6-324A-9F8C-9B8F721BE31F}" type="slidenum">
              <a:rPr lang="en-US" sz="1300" b="0">
                <a:latin typeface="Times New Roman" charset="0"/>
              </a:rPr>
              <a:pPr eaLnBrk="1" hangingPunct="1"/>
              <a:t>115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73B7972-42B7-8F4F-9165-E6B81B7CBFF4}" type="slidenum">
              <a:rPr lang="en-US" sz="1300" b="0">
                <a:latin typeface="Times New Roman" charset="0"/>
              </a:rPr>
              <a:pPr eaLnBrk="1" hangingPunct="1"/>
              <a:t>116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7412" cy="2570162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6" y="3256643"/>
            <a:ext cx="6707188" cy="308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Note about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NetBOOST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– Fast Speed and other “stack modifiers”</a:t>
            </a:r>
          </a:p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Riverbed “TCP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sanitisers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” and so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on.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2FE0E20-199A-C949-BBE5-30F08F6658C8}" type="slidenum">
              <a:rPr lang="en-US" sz="1200">
                <a:latin typeface="Times New Roman" charset="0"/>
              </a:rPr>
              <a:pPr algn="r"/>
              <a:t>118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CE3F345-7C41-654E-BAF3-781AB5A6D9AC}" type="slidenum">
              <a:rPr lang="en-US" sz="1200">
                <a:latin typeface="Times New Roman" charset="0"/>
              </a:rPr>
              <a:pPr algn="r"/>
              <a:t>16</a:t>
            </a:fld>
            <a:endParaRPr lang="en-US" sz="120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Kurose and Ross forgot to say anything about wrapping the carry and adding it to low order bit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CLEAR THE OBJECTIVE (function)</a:t>
            </a:r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baseline="0" dirty="0" smtClean="0"/>
              <a:t> RELIABLE data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4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4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5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Topic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5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D541-2A60-FE47-9A8E-C964FA582E48}" type="datetime1">
              <a:rPr lang="en-GB" smtClean="0"/>
              <a:t>21/01/2013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99DB7-ACC2-CC4C-A272-B77A1F4F6910}" type="datetime1">
              <a:rPr lang="en-GB" smtClean="0"/>
              <a:t>21/01/2013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B331-355C-E54B-AEAB-365E74A035D7}" type="datetime1">
              <a:rPr lang="en-GB" smtClean="0"/>
              <a:t>21/01/2013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73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796D459D-4DA9-2845-BF63-73836F926449}" type="datetime1">
              <a:rPr lang="en-GB" smtClean="0"/>
              <a:t>21/01/2013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7C96B3-5F39-5046-97AB-D4335B778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3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0DE5-B11F-7341-8F2A-5BB785D44617}" type="datetime1">
              <a:rPr lang="en-GB" smtClean="0"/>
              <a:t>21/01/2013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370E-55D1-5E4E-A4AE-F389D65CB217}" type="datetime1">
              <a:rPr lang="en-GB" smtClean="0"/>
              <a:t>21/01/2013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2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ED7B3-7F40-7442-86A8-EF5D991FB15B}" type="datetime1">
              <a:rPr lang="en-GB" smtClean="0"/>
              <a:t>21/01/2013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40C2-8FAC-C74E-A515-FE484EF48075}" type="datetime1">
              <a:rPr lang="en-GB" smtClean="0"/>
              <a:t>21/01/2013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5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DD54-AC42-AE49-BB96-654408DC0E53}" type="datetime1">
              <a:rPr lang="en-GB" smtClean="0"/>
              <a:t>21/01/2013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C8B4-29B2-0841-A14C-D50D14C4AD50}" type="datetime1">
              <a:rPr lang="en-GB" smtClean="0"/>
              <a:t>21/01/2013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07DB-2D72-B94A-AEB3-723A2D3143C7}" type="datetime1">
              <a:rPr lang="en-GB" smtClean="0"/>
              <a:t>21/01/2013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FEDC-B77C-EC42-8D0E-F8B8A95EBA3A}" type="datetime1">
              <a:rPr lang="en-GB" smtClean="0"/>
              <a:t>21/01/2013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5B8B8-1004-F243-963A-4F6DEBDAD23C}" type="datetime1">
              <a:rPr lang="en-GB" smtClean="0"/>
              <a:t>21/01/2013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ndrew.moore@cl.cam.ac.u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50.bin"/><Relationship Id="rId5" Type="http://schemas.openxmlformats.org/officeDocument/2006/relationships/image" Target="../media/image3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5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3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5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3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wmf"/><Relationship Id="rId20" Type="http://schemas.openxmlformats.org/officeDocument/2006/relationships/oleObject" Target="../embeddings/oleObject12.bin"/><Relationship Id="rId21" Type="http://schemas.openxmlformats.org/officeDocument/2006/relationships/oleObject" Target="../embeddings/oleObject13.bin"/><Relationship Id="rId22" Type="http://schemas.openxmlformats.org/officeDocument/2006/relationships/image" Target="../media/image6.png"/><Relationship Id="rId10" Type="http://schemas.openxmlformats.org/officeDocument/2006/relationships/oleObject" Target="../embeddings/oleObject3.bin"/><Relationship Id="rId11" Type="http://schemas.openxmlformats.org/officeDocument/2006/relationships/oleObject" Target="../embeddings/oleObject4.bin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3.wmf"/><Relationship Id="rId14" Type="http://schemas.openxmlformats.org/officeDocument/2006/relationships/oleObject" Target="../embeddings/oleObject6.bin"/><Relationship Id="rId15" Type="http://schemas.openxmlformats.org/officeDocument/2006/relationships/oleObject" Target="../embeddings/oleObject7.bin"/><Relationship Id="rId16" Type="http://schemas.openxmlformats.org/officeDocument/2006/relationships/oleObject" Target="../embeddings/oleObject8.bin"/><Relationship Id="rId17" Type="http://schemas.openxmlformats.org/officeDocument/2006/relationships/oleObject" Target="../embeddings/oleObject9.bin"/><Relationship Id="rId18" Type="http://schemas.openxmlformats.org/officeDocument/2006/relationships/oleObject" Target="../embeddings/oleObject10.bin"/><Relationship Id="rId19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wmf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wmf"/><Relationship Id="rId8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6.bin"/><Relationship Id="rId20" Type="http://schemas.openxmlformats.org/officeDocument/2006/relationships/oleObject" Target="../embeddings/oleObject26.bin"/><Relationship Id="rId21" Type="http://schemas.openxmlformats.org/officeDocument/2006/relationships/image" Target="../media/image6.png"/><Relationship Id="rId10" Type="http://schemas.openxmlformats.org/officeDocument/2006/relationships/oleObject" Target="../embeddings/oleObject17.bin"/><Relationship Id="rId11" Type="http://schemas.openxmlformats.org/officeDocument/2006/relationships/oleObject" Target="../embeddings/oleObject18.bin"/><Relationship Id="rId12" Type="http://schemas.openxmlformats.org/officeDocument/2006/relationships/image" Target="../media/image3.wmf"/><Relationship Id="rId13" Type="http://schemas.openxmlformats.org/officeDocument/2006/relationships/oleObject" Target="../embeddings/oleObject19.bin"/><Relationship Id="rId14" Type="http://schemas.openxmlformats.org/officeDocument/2006/relationships/oleObject" Target="../embeddings/oleObject20.bin"/><Relationship Id="rId15" Type="http://schemas.openxmlformats.org/officeDocument/2006/relationships/oleObject" Target="../embeddings/oleObject21.bin"/><Relationship Id="rId16" Type="http://schemas.openxmlformats.org/officeDocument/2006/relationships/oleObject" Target="../embeddings/oleObject22.bin"/><Relationship Id="rId17" Type="http://schemas.openxmlformats.org/officeDocument/2006/relationships/oleObject" Target="../embeddings/oleObject23.bin"/><Relationship Id="rId18" Type="http://schemas.openxmlformats.org/officeDocument/2006/relationships/oleObject" Target="../embeddings/oleObject24.bin"/><Relationship Id="rId19" Type="http://schemas.openxmlformats.org/officeDocument/2006/relationships/oleObject" Target="../embeddings/oleObject2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33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3.wmf"/><Relationship Id="rId6" Type="http://schemas.openxmlformats.org/officeDocument/2006/relationships/oleObject" Target="../embeddings/oleObject35.bin"/><Relationship Id="rId7" Type="http://schemas.openxmlformats.org/officeDocument/2006/relationships/oleObject" Target="../embeddings/oleObject36.bin"/><Relationship Id="rId8" Type="http://schemas.openxmlformats.org/officeDocument/2006/relationships/oleObject" Target="../embeddings/oleObject37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39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41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4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45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30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48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 smtClean="0">
                <a:latin typeface="Calibri"/>
              </a:rPr>
              <a:t>Computer Networking</a:t>
            </a:r>
            <a:endParaRPr lang="en-US" sz="4000" dirty="0">
              <a:latin typeface="Calibri"/>
            </a:endParaRP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Lent Term M/W/F </a:t>
            </a:r>
            <a:r>
              <a:rPr lang="en-US" sz="4000" dirty="0" smtClean="0">
                <a:latin typeface="Calibri"/>
              </a:rPr>
              <a:t>11-midday</a:t>
            </a:r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LT1 in Gates </a:t>
            </a:r>
            <a:r>
              <a:rPr lang="en-US" sz="4000" dirty="0" smtClean="0">
                <a:latin typeface="Calibri"/>
              </a:rPr>
              <a:t>Building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 smtClean="0">
                <a:latin typeface="Calibri"/>
              </a:rPr>
              <a:t>Slide Set 5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 smtClean="0">
                <a:latin typeface="Calibri"/>
              </a:rPr>
              <a:t>Andrew </a:t>
            </a:r>
            <a:r>
              <a:rPr lang="en-US" sz="3600" dirty="0">
                <a:latin typeface="Calibri"/>
              </a:rPr>
              <a:t>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>
                <a:latin typeface="Calibri"/>
                <a:hlinkClick r:id="rId3"/>
              </a:rPr>
              <a:t>andrew.moore@</a:t>
            </a:r>
            <a:r>
              <a:rPr lang="en-US" dirty="0" smtClean="0">
                <a:latin typeface="Calibri"/>
                <a:hlinkClick r:id="rId3"/>
              </a:rPr>
              <a:t>cl.cam.ac.uk</a:t>
            </a:r>
            <a:endParaRPr lang="en-US" dirty="0" smtClean="0">
              <a:latin typeface="Calibri"/>
            </a:endParaRPr>
          </a:p>
          <a:p>
            <a:pPr algn="ctr" eaLnBrk="0" hangingPunct="0"/>
            <a:r>
              <a:rPr lang="en-US" dirty="0" smtClean="0">
                <a:latin typeface="Calibri"/>
              </a:rPr>
              <a:t>January 2013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 smtClean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2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5D997B4-6524-1B46-ACDD-B8DC51EA25F2}" type="slidenum">
              <a:rPr lang="en-US" sz="1400" smtClean="0">
                <a:latin typeface="Calibri"/>
              </a:rPr>
              <a:pPr algn="r"/>
              <a:t>10</a:t>
            </a:fld>
            <a:endParaRPr lang="en-US" sz="1400" dirty="0">
              <a:latin typeface="Calibri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Connection-oriented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demux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39624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TCP socket identified by 4-tuple: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source IP address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source port number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  <a:ea typeface="ＭＳ Ｐゴシック" charset="0"/>
              </a:rPr>
              <a:t>dest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 IP address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  <a:ea typeface="ＭＳ Ｐゴシック" charset="0"/>
              </a:rPr>
              <a:t>dest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 port number</a:t>
            </a:r>
          </a:p>
          <a:p>
            <a:r>
              <a:rPr lang="en-US" sz="2400" dirty="0" err="1">
                <a:ea typeface="ＭＳ Ｐゴシック" charset="0"/>
                <a:cs typeface="ＭＳ Ｐゴシック" charset="0"/>
              </a:rPr>
              <a:t>recv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host uses all four values to direct segment to appropriate socket</a:t>
            </a:r>
          </a:p>
        </p:txBody>
      </p:sp>
      <p:sp>
        <p:nvSpPr>
          <p:cNvPr id="2663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1148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Server host may support many simultaneous TCP sockets:</a:t>
            </a:r>
          </a:p>
          <a:p>
            <a:pPr lvl="1"/>
            <a:r>
              <a:rPr lang="en-US" sz="2000" dirty="0">
                <a:ea typeface="ＭＳ Ｐゴシック" charset="0"/>
              </a:rPr>
              <a:t>each socket identified by its own 4-tuple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Web servers have different sockets for each connecting client</a:t>
            </a:r>
          </a:p>
          <a:p>
            <a:pPr lvl="1"/>
            <a:r>
              <a:rPr lang="en-US" sz="2000" dirty="0">
                <a:ea typeface="ＭＳ Ｐゴシック" charset="0"/>
              </a:rPr>
              <a:t>non-persistent HTTP will have different socket for each request</a:t>
            </a:r>
          </a:p>
        </p:txBody>
      </p:sp>
    </p:spTree>
    <p:extLst>
      <p:ext uri="{BB962C8B-B14F-4D97-AF65-F5344CB8AC3E}">
        <p14:creationId xmlns:p14="http://schemas.microsoft.com/office/powerpoint/2010/main" val="277307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1E2B3061-9043-EE4B-BA75-961C74EE6F58}" type="slidenum">
              <a:rPr lang="en-US" sz="1400" smtClean="0">
                <a:latin typeface="Calibri"/>
              </a:rPr>
              <a:pPr algn="r"/>
              <a:t>100</a:t>
            </a:fld>
            <a:endParaRPr lang="en-US" sz="1400" dirty="0">
              <a:latin typeface="Calibri"/>
            </a:endParaRPr>
          </a:p>
        </p:txBody>
      </p:sp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throughput</a:t>
            </a:r>
          </a:p>
        </p:txBody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s the average throughout of TCP as a function of window size and RTT?</a:t>
            </a:r>
          </a:p>
          <a:p>
            <a:pPr lvl="1"/>
            <a:r>
              <a:rPr lang="en-US" dirty="0">
                <a:ea typeface="ＭＳ Ｐゴシック" charset="0"/>
              </a:rPr>
              <a:t>Ignore slow start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Let W be the window size when loss occurs.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When window is W, throughput is W/RTT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Just after loss, window drops to W/2, throughput to W/2RTT.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Average throughout: .75 W/RTT</a:t>
            </a:r>
          </a:p>
        </p:txBody>
      </p:sp>
    </p:spTree>
    <p:extLst>
      <p:ext uri="{BB962C8B-B14F-4D97-AF65-F5344CB8AC3E}">
        <p14:creationId xmlns:p14="http://schemas.microsoft.com/office/powerpoint/2010/main" val="182097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AE70FD1-A644-E942-89BB-FA66027DDEC1}" type="slidenum">
              <a:rPr lang="en-US" sz="1400" smtClean="0">
                <a:latin typeface="Calibri"/>
              </a:rPr>
              <a:pPr algn="r"/>
              <a:t>101</a:t>
            </a:fld>
            <a:endParaRPr lang="en-US" sz="1400" dirty="0">
              <a:latin typeface="Calibri"/>
            </a:endParaRP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TCP Futures: TCP over </a:t>
            </a:r>
            <a:r>
              <a:rPr lang="ja-JP" altLang="en-US" sz="32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long, fat pipes</a:t>
            </a:r>
            <a:r>
              <a:rPr lang="ja-JP" altLang="en-US" sz="3200" dirty="0">
                <a:ea typeface="ＭＳ Ｐゴシック" charset="0"/>
                <a:cs typeface="ＭＳ Ｐゴシック" charset="0"/>
              </a:rPr>
              <a:t>”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59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1500 byte segments, 100ms RTT, want 10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Gbps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throughput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Requires window size W = 83,333 in-flight segments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Throughput in terms of loss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rate </a:t>
            </a:r>
            <a:r>
              <a:rPr lang="en-US" sz="2400" i="1" dirty="0" smtClean="0">
                <a:ea typeface="ＭＳ Ｐゴシック" charset="0"/>
                <a:cs typeface="ＭＳ Ｐゴシック" charset="0"/>
              </a:rPr>
              <a:t>p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MS Mincho" charset="0"/>
                <a:ea typeface="MS Mincho" charset="0"/>
                <a:cs typeface="MS Mincho" charset="0"/>
              </a:rPr>
              <a:t>➜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L = 2</a:t>
            </a:r>
            <a:r>
              <a:rPr lang="el-GR" sz="2400" dirty="0">
                <a:ea typeface="ＭＳ Ｐゴシック" charset="0"/>
                <a:cs typeface="ＭＳ Ｐゴシック" charset="0"/>
              </a:rPr>
              <a:t>·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10</a:t>
            </a:r>
            <a:r>
              <a:rPr lang="en-US" sz="2400" baseline="30000" dirty="0">
                <a:ea typeface="ＭＳ Ｐゴシック" charset="0"/>
                <a:cs typeface="ＭＳ Ｐゴシック" charset="0"/>
              </a:rPr>
              <a:t>-10  </a:t>
            </a:r>
            <a:r>
              <a:rPr lang="en-US" sz="2400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Ouch! </a:t>
            </a:r>
            <a:endParaRPr lang="en-US" sz="2400" i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New versions of TCP for high-speed</a:t>
            </a:r>
            <a:endParaRPr lang="en-US" sz="2400" baseline="300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535967"/>
              </p:ext>
            </p:extLst>
          </p:nvPr>
        </p:nvGraphicFramePr>
        <p:xfrm>
          <a:off x="3276600" y="3340100"/>
          <a:ext cx="15621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3" name="Equation" r:id="rId3" imgW="685800" imgH="444500" progId="Equation.3">
                  <p:embed/>
                </p:oleObj>
              </mc:Choice>
              <mc:Fallback>
                <p:oleObj name="Equation" r:id="rId3" imgW="685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340100"/>
                        <a:ext cx="1562100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894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Calculation on Simple Model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dirty="0" err="1" smtClean="0">
                <a:latin typeface="Arial" charset="0"/>
              </a:rPr>
              <a:t>cwnd</a:t>
            </a:r>
            <a:r>
              <a:rPr lang="en-US" sz="3100" dirty="0" smtClean="0">
                <a:latin typeface="Arial" charset="0"/>
              </a:rPr>
              <a:t> </a:t>
            </a:r>
            <a:r>
              <a:rPr lang="en-US" sz="3100" dirty="0">
                <a:latin typeface="Arial" charset="0"/>
              </a:rPr>
              <a:t>in units of </a:t>
            </a:r>
            <a:r>
              <a:rPr lang="en-US" sz="3100" dirty="0" smtClean="0">
                <a:latin typeface="Arial" charset="0"/>
              </a:rPr>
              <a:t>MSS)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Assume loss occurs whenever </a:t>
            </a:r>
            <a:r>
              <a:rPr lang="en-US" dirty="0" err="1" smtClean="0"/>
              <a:t>cwnd</a:t>
            </a:r>
            <a:r>
              <a:rPr lang="en-US" dirty="0" smtClean="0"/>
              <a:t> reaches W</a:t>
            </a:r>
          </a:p>
          <a:p>
            <a:pPr lvl="1"/>
            <a:r>
              <a:rPr lang="en-US" dirty="0" smtClean="0"/>
              <a:t>Recovery by fast retransmit</a:t>
            </a:r>
          </a:p>
          <a:p>
            <a:pPr lvl="1"/>
            <a:endParaRPr lang="en-US" dirty="0"/>
          </a:p>
          <a:p>
            <a:r>
              <a:rPr lang="en-US" dirty="0" smtClean="0"/>
              <a:t>Window: W/2, W/2+1, W/2+2, …W, W/2, …</a:t>
            </a:r>
          </a:p>
          <a:p>
            <a:pPr lvl="1"/>
            <a:r>
              <a:rPr lang="en-US" dirty="0" smtClean="0"/>
              <a:t>W/2 RTTs, then drop, then repeat</a:t>
            </a:r>
          </a:p>
          <a:p>
            <a:pPr lvl="1"/>
            <a:endParaRPr lang="en-US" dirty="0"/>
          </a:p>
          <a:p>
            <a:r>
              <a:rPr lang="en-US" dirty="0" smtClean="0"/>
              <a:t>Average throughput: .75W(MSS/RTT)</a:t>
            </a:r>
          </a:p>
          <a:p>
            <a:pPr lvl="1"/>
            <a:r>
              <a:rPr lang="en-US" dirty="0" smtClean="0"/>
              <a:t>One packet dropped out of (W/2)*(3W/4)</a:t>
            </a:r>
          </a:p>
          <a:p>
            <a:pPr lvl="1"/>
            <a:r>
              <a:rPr lang="en-US" dirty="0" smtClean="0"/>
              <a:t>Packet drop rate p =  (8/3) W</a:t>
            </a:r>
            <a:r>
              <a:rPr lang="en-US" baseline="30000" dirty="0" smtClean="0"/>
              <a:t>-2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Throughput = (MSS/RTT) </a:t>
            </a:r>
            <a:r>
              <a:rPr lang="en-US" dirty="0" err="1" smtClean="0"/>
              <a:t>sqrt</a:t>
            </a:r>
            <a:r>
              <a:rPr lang="en-US" dirty="0" smtClean="0"/>
              <a:t>(3/2p)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762C-AE33-E04D-8C58-1B5AB9B06578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59929" y="5851071"/>
            <a:ext cx="286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HINT: KNOW THIS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8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Three Congestion Control Challenges – or Why AIMD?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>
                <a:latin typeface="Arial" charset="0"/>
              </a:rPr>
              <a:t>Single flow adjusting to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bottleneck</a:t>
            </a:r>
            <a:r>
              <a:rPr lang="en-US">
                <a:latin typeface="Arial" charset="0"/>
              </a:rPr>
              <a:t> bandwidth</a:t>
            </a:r>
          </a:p>
          <a:p>
            <a:pPr lvl="1"/>
            <a:r>
              <a:rPr lang="en-US">
                <a:latin typeface="Arial" charset="0"/>
                <a:ea typeface="Arial" charset="0"/>
                <a:cs typeface="Arial" charset="0"/>
              </a:rPr>
              <a:t>Without any </a:t>
            </a:r>
            <a:r>
              <a:rPr lang="en-US" i="1">
                <a:latin typeface="Arial" charset="0"/>
                <a:ea typeface="Arial" charset="0"/>
                <a:cs typeface="Arial" charset="0"/>
              </a:rPr>
              <a:t>a priori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knowledge</a:t>
            </a:r>
          </a:p>
          <a:p>
            <a:pPr lvl="1"/>
            <a:r>
              <a:rPr lang="en-US">
                <a:latin typeface="Arial" charset="0"/>
                <a:ea typeface="Arial" charset="0"/>
                <a:cs typeface="Arial" charset="0"/>
              </a:rPr>
              <a:t>Could be a Gbps link; could be a modem</a:t>
            </a:r>
            <a:br>
              <a:rPr lang="en-US">
                <a:latin typeface="Arial" charset="0"/>
                <a:ea typeface="Arial" charset="0"/>
                <a:cs typeface="Arial" charset="0"/>
              </a:rPr>
            </a:br>
            <a:endParaRPr lang="en-US">
              <a:latin typeface="Arial" charset="0"/>
              <a:ea typeface="Arial" charset="0"/>
              <a:cs typeface="Arial" charset="0"/>
            </a:endParaRPr>
          </a:p>
          <a:p>
            <a:r>
              <a:rPr lang="en-US">
                <a:latin typeface="Arial" charset="0"/>
              </a:rPr>
              <a:t>Single flow adjusting to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variations</a:t>
            </a:r>
            <a:r>
              <a:rPr lang="en-US">
                <a:latin typeface="Arial" charset="0"/>
              </a:rPr>
              <a:t> in bandwidth</a:t>
            </a:r>
          </a:p>
          <a:p>
            <a:pPr lvl="1"/>
            <a:r>
              <a:rPr lang="en-US">
                <a:latin typeface="Arial" charset="0"/>
                <a:ea typeface="Arial" charset="0"/>
                <a:cs typeface="Arial" charset="0"/>
              </a:rPr>
              <a:t>When bandwidth decreases, must lower sending rate</a:t>
            </a:r>
          </a:p>
          <a:p>
            <a:pPr lvl="1"/>
            <a:r>
              <a:rPr lang="en-US">
                <a:latin typeface="Arial" charset="0"/>
                <a:ea typeface="Arial" charset="0"/>
                <a:cs typeface="Arial" charset="0"/>
              </a:rPr>
              <a:t>When bandwidth increases, must increase sending rate</a:t>
            </a:r>
            <a:br>
              <a:rPr lang="en-US">
                <a:latin typeface="Arial" charset="0"/>
                <a:ea typeface="Arial" charset="0"/>
                <a:cs typeface="Arial" charset="0"/>
              </a:rPr>
            </a:br>
            <a:endParaRPr lang="en-US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tx2"/>
              </a:buClr>
            </a:pPr>
            <a:r>
              <a:rPr lang="en-US">
                <a:latin typeface="Arial" charset="0"/>
              </a:rPr>
              <a:t>Multiple flows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sharing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the bandwidth</a:t>
            </a:r>
          </a:p>
          <a:p>
            <a:pPr lvl="1">
              <a:buClr>
                <a:schemeClr val="tx2"/>
              </a:buClr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Must avoid overloading network</a:t>
            </a:r>
          </a:p>
          <a:p>
            <a:pPr lvl="1">
              <a:buClr>
                <a:schemeClr val="tx2"/>
              </a:buClr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And share bandwidth </a:t>
            </a:r>
            <a:r>
              <a:rPr lang="ja-JP" alt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fairly</a:t>
            </a:r>
            <a:r>
              <a:rPr lang="ja-JP" alt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en-US" altLang="ja-JP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among the flows</a:t>
            </a:r>
          </a:p>
          <a:p>
            <a:pPr lvl="1">
              <a:buClr>
                <a:schemeClr val="tx2"/>
              </a:buClr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29D134D-FF4C-1744-B2E2-17BE14E29B5A}" type="slidenum">
              <a:rPr lang="en-US" sz="1400" b="0">
                <a:latin typeface="Times New Roman" charset="0"/>
              </a:rPr>
              <a:pPr eaLnBrk="1" hangingPunct="1"/>
              <a:t>103</a:t>
            </a:fld>
            <a:endParaRPr lang="en-US" sz="14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6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9BFDB11-0A4C-D443-B1D2-A578347C8BE2}" type="slidenum">
              <a:rPr lang="en-US" sz="1400" b="0">
                <a:latin typeface="Times New Roman" charset="0"/>
              </a:rPr>
              <a:pPr eaLnBrk="1" hangingPunct="1"/>
              <a:t>104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86800" cy="9445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Problem #1: Single Flow, Fixed BW</a:t>
            </a:r>
          </a:p>
        </p:txBody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Want to get a first-order estimate of the available bandwidth</a:t>
            </a:r>
          </a:p>
          <a:p>
            <a:pPr lvl="1">
              <a:lnSpc>
                <a:spcPct val="8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Assume bandwidth is fixed</a:t>
            </a:r>
          </a:p>
          <a:p>
            <a:pPr lvl="1">
              <a:lnSpc>
                <a:spcPct val="8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Ignore presence of other flows</a:t>
            </a:r>
          </a:p>
          <a:p>
            <a:pPr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Want to start slow, but rapidly increase rate until packet drop occurs (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slow-start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Adjustment: </a:t>
            </a:r>
          </a:p>
          <a:p>
            <a:pPr lvl="1">
              <a:lnSpc>
                <a:spcPct val="8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cwnd initially set to 1 (MSS)</a:t>
            </a:r>
          </a:p>
          <a:p>
            <a:pPr lvl="1">
              <a:lnSpc>
                <a:spcPct val="8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cwnd++ upon receipt of ACK </a:t>
            </a:r>
          </a:p>
        </p:txBody>
      </p:sp>
    </p:spTree>
    <p:extLst>
      <p:ext uri="{BB962C8B-B14F-4D97-AF65-F5344CB8AC3E}">
        <p14:creationId xmlns:p14="http://schemas.microsoft.com/office/powerpoint/2010/main" val="149060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2515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1502DB61-6B99-5B41-85B3-F018EEA1AE7A}" type="slidenum">
              <a:rPr lang="en-US" sz="1400" b="0">
                <a:latin typeface="Times New Roman" charset="0"/>
              </a:rPr>
              <a:pPr eaLnBrk="1" hangingPunct="1"/>
              <a:t>105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Problems with Slow-Start</a:t>
            </a:r>
          </a:p>
        </p:txBody>
      </p:sp>
      <p:sp>
        <p:nvSpPr>
          <p:cNvPr id="275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 charset="0"/>
              </a:rPr>
              <a:t>Slow-start can result in many losses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Roughly the size of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~ BW*RTT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</a:rPr>
              <a:t>Example: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At some point,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is enough to fill 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pipe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altLang="ja-JP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After another RTT,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is double its previous value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All the excess packets are dropped!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</a:rPr>
              <a:t>Need a more gentle adjustment algorithm once have rough estimate of </a:t>
            </a:r>
            <a:r>
              <a:rPr lang="en-US" dirty="0" smtClean="0">
                <a:latin typeface="Arial" charset="0"/>
              </a:rPr>
              <a:t>bandwidth</a:t>
            </a:r>
          </a:p>
          <a:p>
            <a:pPr lvl="1"/>
            <a:r>
              <a:rPr lang="en-US" dirty="0" smtClean="0">
                <a:latin typeface="Arial" charset="0"/>
              </a:rPr>
              <a:t>Rest of design discussion focuses on this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1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6611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Problem #2: Single Flow, Varying BW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dirty="0">
                <a:latin typeface="Arial" charset="0"/>
              </a:rPr>
              <a:t>Want to track available bandwidth</a:t>
            </a:r>
          </a:p>
          <a:p>
            <a:r>
              <a:rPr lang="en-US" dirty="0">
                <a:latin typeface="Arial" charset="0"/>
              </a:rPr>
              <a:t>Oscillate around its current value</a:t>
            </a:r>
          </a:p>
          <a:p>
            <a:r>
              <a:rPr lang="en-US" dirty="0">
                <a:latin typeface="Arial" charset="0"/>
              </a:rPr>
              <a:t>If you never send more than your current rate, you </a:t>
            </a:r>
            <a:r>
              <a:rPr lang="en-US" dirty="0" smtClean="0">
                <a:latin typeface="Arial" charset="0"/>
              </a:rPr>
              <a:t>won’</a:t>
            </a:r>
            <a:r>
              <a:rPr lang="en-US" altLang="ja-JP" dirty="0" smtClean="0">
                <a:latin typeface="Arial" charset="0"/>
              </a:rPr>
              <a:t>t </a:t>
            </a:r>
            <a:r>
              <a:rPr lang="en-US" altLang="ja-JP" dirty="0">
                <a:latin typeface="Arial" charset="0"/>
              </a:rPr>
              <a:t>know if more bandwidth is available</a:t>
            </a:r>
            <a:br>
              <a:rPr lang="en-US" altLang="ja-JP" dirty="0">
                <a:latin typeface="Arial" charset="0"/>
              </a:rPr>
            </a:br>
            <a:endParaRPr lang="en-US" altLang="ja-JP" dirty="0">
              <a:latin typeface="Arial" charset="0"/>
            </a:endParaRPr>
          </a:p>
          <a:p>
            <a:pPr>
              <a:buFontTx/>
              <a:buNone/>
            </a:pPr>
            <a:r>
              <a:rPr lang="en-US" dirty="0">
                <a:latin typeface="Arial" charset="0"/>
              </a:rPr>
              <a:t>Possible variations: (in terms of change per RTT)</a:t>
            </a:r>
          </a:p>
          <a:p>
            <a:r>
              <a:rPr lang="en-US" dirty="0">
                <a:latin typeface="Arial" charset="0"/>
              </a:rPr>
              <a:t>Multiplicative increase or decrease: </a:t>
            </a:r>
          </a:p>
          <a:p>
            <a:pPr lvl="1" algn="ctr">
              <a:buFont typeface="Helvetica" charset="0"/>
              <a:buNone/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cwnd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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* / a </a:t>
            </a:r>
          </a:p>
          <a:p>
            <a:r>
              <a:rPr lang="en-US" dirty="0">
                <a:latin typeface="Arial" charset="0"/>
              </a:rPr>
              <a:t>Additive increase or decrease: </a:t>
            </a:r>
          </a:p>
          <a:p>
            <a:pPr lvl="1" algn="ctr">
              <a:buFont typeface="Helvetica" charset="0"/>
              <a:buNone/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cwnd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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+- b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0A3A753-B06B-CE48-8BDE-7F112164CA2B}" type="slidenum">
              <a:rPr lang="en-US" sz="1400" b="0">
                <a:latin typeface="Times New Roman" charset="0"/>
              </a:rPr>
              <a:pPr eaLnBrk="1" hangingPunct="1"/>
              <a:t>106</a:t>
            </a:fld>
            <a:endParaRPr lang="en-US" sz="14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7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Four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AIAD: gentle increase, gentle decrease</a:t>
            </a: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AIMD: gentle increase, drastic decrease</a:t>
            </a: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MIAD: drastic increase, gentle decrease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too many losses: eliminate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</a:rPr>
              <a:t>MIMD: drastic increase and decrease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3DACF36-09EE-0A40-98EF-2C704C1F45CB}" type="slidenum">
              <a:rPr lang="en-US" sz="1400" b="0">
                <a:latin typeface="Times New Roman" charset="0"/>
              </a:rPr>
              <a:pPr eaLnBrk="1" hangingPunct="1"/>
              <a:t>107</a:t>
            </a:fld>
            <a:endParaRPr lang="en-US" sz="14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5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4F365AF-36FE-0645-BD3A-6A3EA145F4A7}" type="slidenum">
              <a:rPr lang="en-US" sz="1400" b="0">
                <a:latin typeface="Times New Roman" charset="0"/>
              </a:rPr>
              <a:pPr eaLnBrk="1" hangingPunct="1"/>
              <a:t>108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Problem #3: Multiple Flows</a:t>
            </a:r>
          </a:p>
        </p:txBody>
      </p:sp>
      <p:sp>
        <p:nvSpPr>
          <p:cNvPr id="276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Arial" charset="0"/>
              </a:rPr>
              <a:t>Want steady state to be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fair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/>
            </a:r>
            <a:br>
              <a:rPr lang="en-US" altLang="ja-JP">
                <a:latin typeface="Arial" charset="0"/>
              </a:rPr>
            </a:br>
            <a:endParaRPr lang="en-US" altLang="ja-JP">
              <a:latin typeface="Arial" charset="0"/>
            </a:endParaRPr>
          </a:p>
          <a:p>
            <a:r>
              <a:rPr lang="en-US">
                <a:latin typeface="Arial" charset="0"/>
              </a:rPr>
              <a:t>Many notions of fairness, but here just require two identical flows to end up with the same bandwidth</a:t>
            </a:r>
            <a:br>
              <a:rPr lang="en-US">
                <a:latin typeface="Arial" charset="0"/>
              </a:rPr>
            </a:br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This eliminates MIMD and AIAD</a:t>
            </a:r>
          </a:p>
          <a:p>
            <a:pPr lvl="1"/>
            <a:r>
              <a:rPr lang="en-US">
                <a:latin typeface="Arial" charset="0"/>
                <a:ea typeface="Arial" charset="0"/>
                <a:cs typeface="Arial" charset="0"/>
              </a:rPr>
              <a:t>As we shall see…</a:t>
            </a:r>
            <a:br>
              <a:rPr lang="en-US">
                <a:latin typeface="Arial" charset="0"/>
                <a:ea typeface="Arial" charset="0"/>
                <a:cs typeface="Arial" charset="0"/>
              </a:rPr>
            </a:br>
            <a:endParaRPr lang="en-US">
              <a:latin typeface="Arial" charset="0"/>
              <a:ea typeface="Arial" charset="0"/>
              <a:cs typeface="Arial" charset="0"/>
            </a:endParaRPr>
          </a:p>
          <a:p>
            <a:r>
              <a:rPr lang="en-US">
                <a:latin typeface="Arial" charset="0"/>
              </a:rPr>
              <a:t>AIMD is the only remaining solution!</a:t>
            </a:r>
          </a:p>
          <a:p>
            <a:pPr lvl="1"/>
            <a:r>
              <a:rPr lang="en-US">
                <a:latin typeface="Arial" charset="0"/>
                <a:ea typeface="Arial" charset="0"/>
                <a:cs typeface="Arial" charset="0"/>
              </a:rPr>
              <a:t>Not really, but close enough….</a:t>
            </a:r>
          </a:p>
        </p:txBody>
      </p:sp>
    </p:spTree>
    <p:extLst>
      <p:ext uri="{BB962C8B-B14F-4D97-AF65-F5344CB8AC3E}">
        <p14:creationId xmlns:p14="http://schemas.microsoft.com/office/powerpoint/2010/main" val="332280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851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4D6BE9E-E4D8-6B4E-9325-42627C3C107C}" type="slidenum">
              <a:rPr lang="en-US" sz="1400" b="0">
                <a:latin typeface="Times New Roman" charset="0"/>
              </a:rPr>
              <a:pPr eaLnBrk="1" hangingPunct="1"/>
              <a:t>109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Recall Buffer </a:t>
            </a:r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and Window Dynamics</a:t>
            </a:r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8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92150" y="2286000"/>
            <a:ext cx="8243888" cy="873125"/>
          </a:xfrm>
        </p:spPr>
        <p:txBody>
          <a:bodyPr/>
          <a:lstStyle/>
          <a:p>
            <a:pPr marL="382588" indent="-382588" defTabSz="1019175">
              <a:lnSpc>
                <a:spcPct val="80000"/>
              </a:lnSpc>
            </a:pPr>
            <a:r>
              <a:rPr lang="en-US" sz="1800">
                <a:latin typeface="Arial" charset="0"/>
              </a:rPr>
              <a:t>No congestion </a:t>
            </a:r>
            <a:r>
              <a:rPr lang="en-US" sz="1800">
                <a:latin typeface="Arial" charset="0"/>
                <a:sym typeface="Wingdings" charset="0"/>
              </a:rPr>
              <a:t></a:t>
            </a:r>
            <a:r>
              <a:rPr lang="en-US" sz="1800">
                <a:latin typeface="Arial" charset="0"/>
              </a:rPr>
              <a:t> x increases by one packet/RTT every RTT</a:t>
            </a:r>
          </a:p>
          <a:p>
            <a:pPr marL="382588" indent="-382588" defTabSz="1019175">
              <a:lnSpc>
                <a:spcPct val="80000"/>
              </a:lnSpc>
            </a:pPr>
            <a:r>
              <a:rPr lang="en-US" sz="1800">
                <a:latin typeface="Arial" charset="0"/>
              </a:rPr>
              <a:t>Congestion </a:t>
            </a:r>
            <a:r>
              <a:rPr lang="en-US" sz="1800">
                <a:latin typeface="Arial" charset="0"/>
                <a:sym typeface="Wingdings" charset="0"/>
              </a:rPr>
              <a:t> decrease x by factor 2</a:t>
            </a:r>
            <a:endParaRPr lang="en-US" sz="1800">
              <a:latin typeface="Arial" charset="0"/>
            </a:endParaRPr>
          </a:p>
          <a:p>
            <a:pPr marL="382588" indent="-382588" defTabSz="1019175">
              <a:lnSpc>
                <a:spcPct val="80000"/>
              </a:lnSpc>
              <a:buFont typeface="Wingdings" charset="0"/>
              <a:buNone/>
            </a:pPr>
            <a:endParaRPr lang="en-US" sz="1800">
              <a:latin typeface="Arial" charset="0"/>
            </a:endParaRP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1801813" y="1158875"/>
            <a:ext cx="5264150" cy="750888"/>
            <a:chOff x="1248" y="672"/>
            <a:chExt cx="3648" cy="528"/>
          </a:xfrm>
        </p:grpSpPr>
        <p:sp>
          <p:nvSpPr>
            <p:cNvPr id="120844" name="Rectangle 5"/>
            <p:cNvSpPr>
              <a:spLocks noChangeArrowheads="1"/>
            </p:cNvSpPr>
            <p:nvPr/>
          </p:nvSpPr>
          <p:spPr bwMode="auto">
            <a:xfrm>
              <a:off x="1248" y="864"/>
              <a:ext cx="33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9304" tIns="29651" rIns="59304" bIns="29651" anchor="ctr"/>
            <a:lstStyle/>
            <a:p>
              <a:pPr algn="ctr" defTabSz="820738"/>
              <a:r>
                <a:rPr lang="en-US" sz="3200" b="0">
                  <a:latin typeface="Tahoma" charset="0"/>
                </a:rPr>
                <a:t>A</a:t>
              </a:r>
            </a:p>
          </p:txBody>
        </p:sp>
        <p:sp>
          <p:nvSpPr>
            <p:cNvPr id="120845" name="Rectangle 6"/>
            <p:cNvSpPr>
              <a:spLocks noChangeArrowheads="1"/>
            </p:cNvSpPr>
            <p:nvPr/>
          </p:nvSpPr>
          <p:spPr bwMode="auto">
            <a:xfrm>
              <a:off x="2496" y="864"/>
              <a:ext cx="1152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9304" tIns="29651" rIns="59304" bIns="29651" anchor="ctr"/>
            <a:lstStyle/>
            <a:p>
              <a:endParaRPr lang="en-US"/>
            </a:p>
          </p:txBody>
        </p:sp>
        <p:sp>
          <p:nvSpPr>
            <p:cNvPr id="120846" name="Rectangle 7"/>
            <p:cNvSpPr>
              <a:spLocks noChangeArrowheads="1"/>
            </p:cNvSpPr>
            <p:nvPr/>
          </p:nvSpPr>
          <p:spPr bwMode="auto">
            <a:xfrm>
              <a:off x="4560" y="864"/>
              <a:ext cx="33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9304" tIns="29651" rIns="59304" bIns="29651" anchor="ctr"/>
            <a:lstStyle/>
            <a:p>
              <a:pPr algn="ctr" defTabSz="820738"/>
              <a:r>
                <a:rPr lang="en-US" sz="3200" b="0">
                  <a:latin typeface="Tahoma" charset="0"/>
                </a:rPr>
                <a:t>B</a:t>
              </a:r>
            </a:p>
          </p:txBody>
        </p:sp>
        <p:sp>
          <p:nvSpPr>
            <p:cNvPr id="120847" name="Line 8"/>
            <p:cNvSpPr>
              <a:spLocks noChangeShapeType="1"/>
            </p:cNvSpPr>
            <p:nvPr/>
          </p:nvSpPr>
          <p:spPr bwMode="auto">
            <a:xfrm>
              <a:off x="1584" y="1032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59304" tIns="29651" rIns="59304" bIns="29651" anchor="ctr"/>
            <a:lstStyle/>
            <a:p>
              <a:endParaRPr lang="en-US"/>
            </a:p>
          </p:txBody>
        </p:sp>
        <p:sp>
          <p:nvSpPr>
            <p:cNvPr id="120848" name="Line 9"/>
            <p:cNvSpPr>
              <a:spLocks noChangeShapeType="1"/>
            </p:cNvSpPr>
            <p:nvPr/>
          </p:nvSpPr>
          <p:spPr bwMode="auto">
            <a:xfrm>
              <a:off x="3648" y="1032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59304" tIns="29651" rIns="59304" bIns="29651" anchor="ctr"/>
            <a:lstStyle/>
            <a:p>
              <a:endParaRPr lang="en-US"/>
            </a:p>
          </p:txBody>
        </p:sp>
        <p:sp>
          <p:nvSpPr>
            <p:cNvPr id="120849" name="Text Box 10"/>
            <p:cNvSpPr txBox="1">
              <a:spLocks noChangeArrowheads="1"/>
            </p:cNvSpPr>
            <p:nvPr/>
          </p:nvSpPr>
          <p:spPr bwMode="auto">
            <a:xfrm>
              <a:off x="3744" y="735"/>
              <a:ext cx="11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9304" tIns="29651" rIns="59304" bIns="29651" anchor="ctr"/>
            <a:lstStyle>
              <a:lvl1pPr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 eaLnBrk="1" hangingPunct="1"/>
              <a:endParaRPr lang="en-US" sz="2200" b="0">
                <a:latin typeface="Tahoma" charset="0"/>
              </a:endParaRPr>
            </a:p>
          </p:txBody>
        </p:sp>
        <p:sp>
          <p:nvSpPr>
            <p:cNvPr id="120850" name="Text Box 11"/>
            <p:cNvSpPr txBox="1">
              <a:spLocks noChangeArrowheads="1"/>
            </p:cNvSpPr>
            <p:nvPr/>
          </p:nvSpPr>
          <p:spPr bwMode="auto">
            <a:xfrm>
              <a:off x="1824" y="672"/>
              <a:ext cx="24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9304" tIns="29651" rIns="59304" bIns="29651" anchor="ctr"/>
            <a:lstStyle>
              <a:lvl1pPr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defTabSz="820738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 eaLnBrk="1" hangingPunct="1"/>
              <a:endParaRPr lang="en-US" sz="2900" b="0">
                <a:latin typeface="Tahoma" charset="0"/>
              </a:endParaRPr>
            </a:p>
          </p:txBody>
        </p:sp>
      </p:grpSp>
      <p:sp>
        <p:nvSpPr>
          <p:cNvPr id="2768908" name="Rectangle 12"/>
          <p:cNvSpPr>
            <a:spLocks noChangeArrowheads="1"/>
          </p:cNvSpPr>
          <p:nvPr/>
        </p:nvSpPr>
        <p:spPr bwMode="auto">
          <a:xfrm>
            <a:off x="4156075" y="1447800"/>
            <a:ext cx="1108075" cy="471488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909" name="Rectangle 13"/>
          <p:cNvSpPr>
            <a:spLocks noChangeArrowheads="1"/>
          </p:cNvSpPr>
          <p:nvPr/>
        </p:nvSpPr>
        <p:spPr bwMode="auto">
          <a:xfrm>
            <a:off x="4156075" y="1455738"/>
            <a:ext cx="762000" cy="463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910" name="Rectangle 14"/>
          <p:cNvSpPr>
            <a:spLocks noChangeArrowheads="1"/>
          </p:cNvSpPr>
          <p:nvPr/>
        </p:nvSpPr>
        <p:spPr bwMode="auto">
          <a:xfrm>
            <a:off x="4294188" y="1447800"/>
            <a:ext cx="762000" cy="471488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0" name="Text Box 15"/>
          <p:cNvSpPr txBox="1">
            <a:spLocks noChangeArrowheads="1"/>
          </p:cNvSpPr>
          <p:nvPr/>
        </p:nvSpPr>
        <p:spPr bwMode="auto">
          <a:xfrm>
            <a:off x="5086350" y="1851025"/>
            <a:ext cx="1847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latin typeface="Tahoma" charset="0"/>
              </a:rPr>
              <a:t>C = 50 pkts/RTT</a:t>
            </a:r>
          </a:p>
        </p:txBody>
      </p:sp>
      <p:sp>
        <p:nvSpPr>
          <p:cNvPr id="120841" name="Rectangle 16"/>
          <p:cNvSpPr>
            <a:spLocks noChangeArrowheads="1"/>
          </p:cNvSpPr>
          <p:nvPr/>
        </p:nvSpPr>
        <p:spPr bwMode="auto">
          <a:xfrm>
            <a:off x="3602038" y="1447800"/>
            <a:ext cx="1662112" cy="471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68913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1336675" y="2895600"/>
          <a:ext cx="6005513" cy="37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VISIO" r:id="rId4" imgW="4749800" imgH="2921000" progId="">
                  <p:embed/>
                </p:oleObj>
              </mc:Choice>
              <mc:Fallback>
                <p:oleObj name="VISIO" r:id="rId4" imgW="4749800" imgH="292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2895600"/>
                        <a:ext cx="6005513" cy="370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3" name="Text Box 18"/>
          <p:cNvSpPr txBox="1">
            <a:spLocks noChangeArrowheads="1"/>
          </p:cNvSpPr>
          <p:nvPr/>
        </p:nvSpPr>
        <p:spPr bwMode="auto">
          <a:xfrm>
            <a:off x="2892425" y="1676400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0797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6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68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68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6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899" grpId="0" build="p" autoUpdateAnimBg="0"/>
      <p:bldP spid="2768908" grpId="0" animBg="1"/>
      <p:bldP spid="2768909" grpId="0" animBg="1"/>
      <p:bldP spid="27689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36550B2F-72E6-CA42-825A-49BFE22844CF}" type="slidenum">
              <a:rPr lang="en-US" sz="1400" smtClean="0">
                <a:latin typeface="Calibri"/>
              </a:rPr>
              <a:pPr algn="r"/>
              <a:t>11</a:t>
            </a:fld>
            <a:endParaRPr lang="en-US" sz="1400" dirty="0">
              <a:latin typeface="Calibri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Connection-oriented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demux</a:t>
            </a:r>
            <a:r>
              <a:rPr lang="en-US" dirty="0"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cont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7704128" y="4724400"/>
            <a:ext cx="787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Client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</a:rPr>
              <a:t>IP:B</a:t>
            </a:r>
          </a:p>
        </p:txBody>
      </p:sp>
      <p:grpSp>
        <p:nvGrpSpPr>
          <p:cNvPr id="27654" name="Group 87"/>
          <p:cNvGrpSpPr>
            <a:grpSpLocks/>
          </p:cNvGrpSpPr>
          <p:nvPr/>
        </p:nvGrpSpPr>
        <p:grpSpPr bwMode="auto">
          <a:xfrm>
            <a:off x="381000" y="2286000"/>
            <a:ext cx="1011238" cy="3143250"/>
            <a:chOff x="240" y="1440"/>
            <a:chExt cx="637" cy="1980"/>
          </a:xfrm>
        </p:grpSpPr>
        <p:grpSp>
          <p:nvGrpSpPr>
            <p:cNvPr id="27715" name="Group 6"/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27721" name="Rectangle 7"/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22" name="Rectangle 8"/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23" name="Rectangle 9"/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24" name="Rectangle 10"/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25" name="Rectangle 11"/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7716" name="Group 12"/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27719" name="Rectangle 13"/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20" name="Oval 14"/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P1</a:t>
                </a:r>
              </a:p>
            </p:txBody>
          </p:sp>
        </p:grpSp>
        <p:sp>
          <p:nvSpPr>
            <p:cNvPr id="27717" name="Text Box 15"/>
            <p:cNvSpPr txBox="1">
              <a:spLocks noChangeArrowheads="1"/>
            </p:cNvSpPr>
            <p:nvPr/>
          </p:nvSpPr>
          <p:spPr bwMode="auto">
            <a:xfrm>
              <a:off x="327" y="2974"/>
              <a:ext cx="47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chemeClr val="accent2"/>
                  </a:solidFill>
                  <a:latin typeface="Calibri"/>
                </a:rPr>
                <a:t>client</a:t>
              </a:r>
            </a:p>
            <a:p>
              <a:r>
                <a:rPr lang="en-US" sz="2000" dirty="0">
                  <a:solidFill>
                    <a:schemeClr val="accent2"/>
                  </a:solidFill>
                  <a:latin typeface="Calibri"/>
                </a:rPr>
                <a:t> IP: A</a:t>
              </a:r>
            </a:p>
          </p:txBody>
        </p:sp>
        <p:sp>
          <p:nvSpPr>
            <p:cNvPr id="27718" name="Line 16"/>
            <p:cNvSpPr>
              <a:spLocks noChangeShapeType="1"/>
            </p:cNvSpPr>
            <p:nvPr/>
          </p:nvSpPr>
          <p:spPr bwMode="auto">
            <a:xfrm>
              <a:off x="528" y="1726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7655" name="Group 18"/>
          <p:cNvGrpSpPr>
            <a:grpSpLocks/>
          </p:cNvGrpSpPr>
          <p:nvPr/>
        </p:nvGrpSpPr>
        <p:grpSpPr bwMode="auto">
          <a:xfrm>
            <a:off x="7575550" y="2325688"/>
            <a:ext cx="598488" cy="500062"/>
            <a:chOff x="2614" y="2862"/>
            <a:chExt cx="377" cy="315"/>
          </a:xfrm>
        </p:grpSpPr>
        <p:sp>
          <p:nvSpPr>
            <p:cNvPr id="27713" name="Rectangle 19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14" name="Oval 20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P1</a:t>
              </a:r>
            </a:p>
          </p:txBody>
        </p:sp>
      </p:grpSp>
      <p:grpSp>
        <p:nvGrpSpPr>
          <p:cNvPr id="27656" name="Group 21"/>
          <p:cNvGrpSpPr>
            <a:grpSpLocks/>
          </p:cNvGrpSpPr>
          <p:nvPr/>
        </p:nvGrpSpPr>
        <p:grpSpPr bwMode="auto">
          <a:xfrm>
            <a:off x="6934200" y="2286000"/>
            <a:ext cx="1503363" cy="2381250"/>
            <a:chOff x="608" y="2454"/>
            <a:chExt cx="1261" cy="1500"/>
          </a:xfrm>
        </p:grpSpPr>
        <p:sp>
          <p:nvSpPr>
            <p:cNvPr id="27708" name="Rectangle 22"/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09" name="Rectangle 23"/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10" name="Rectangle 24"/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11" name="Rectangle 25"/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12" name="Rectangle 26"/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27657" name="Group 27"/>
          <p:cNvGrpSpPr>
            <a:grpSpLocks/>
          </p:cNvGrpSpPr>
          <p:nvPr/>
        </p:nvGrpSpPr>
        <p:grpSpPr bwMode="auto">
          <a:xfrm>
            <a:off x="7035800" y="2349500"/>
            <a:ext cx="598488" cy="500063"/>
            <a:chOff x="2614" y="2862"/>
            <a:chExt cx="377" cy="315"/>
          </a:xfrm>
        </p:grpSpPr>
        <p:sp>
          <p:nvSpPr>
            <p:cNvPr id="27706" name="Rectangle 28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07" name="Oval 29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P2</a:t>
              </a:r>
            </a:p>
          </p:txBody>
        </p:sp>
      </p:grpSp>
      <p:sp>
        <p:nvSpPr>
          <p:cNvPr id="27658" name="Line 31"/>
          <p:cNvSpPr>
            <a:spLocks noChangeShapeType="1"/>
          </p:cNvSpPr>
          <p:nvPr/>
        </p:nvSpPr>
        <p:spPr bwMode="auto">
          <a:xfrm>
            <a:off x="8077200" y="2743200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9" name="Rectangle 32"/>
          <p:cNvSpPr>
            <a:spLocks noChangeArrowheads="1"/>
          </p:cNvSpPr>
          <p:nvPr/>
        </p:nvSpPr>
        <p:spPr bwMode="auto">
          <a:xfrm>
            <a:off x="3733800" y="2286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7660" name="Rectangle 33"/>
          <p:cNvSpPr>
            <a:spLocks noChangeArrowheads="1"/>
          </p:cNvSpPr>
          <p:nvPr/>
        </p:nvSpPr>
        <p:spPr bwMode="auto">
          <a:xfrm>
            <a:off x="3733800" y="27432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7661" name="Rectangle 34"/>
          <p:cNvSpPr>
            <a:spLocks noChangeArrowheads="1"/>
          </p:cNvSpPr>
          <p:nvPr/>
        </p:nvSpPr>
        <p:spPr bwMode="auto">
          <a:xfrm>
            <a:off x="3733800" y="32385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7662" name="Rectangle 35"/>
          <p:cNvSpPr>
            <a:spLocks noChangeArrowheads="1"/>
          </p:cNvSpPr>
          <p:nvPr/>
        </p:nvSpPr>
        <p:spPr bwMode="auto">
          <a:xfrm>
            <a:off x="3733800" y="371475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7663" name="Rectangle 36"/>
          <p:cNvSpPr>
            <a:spLocks noChangeArrowheads="1"/>
          </p:cNvSpPr>
          <p:nvPr/>
        </p:nvSpPr>
        <p:spPr bwMode="auto">
          <a:xfrm>
            <a:off x="3733800" y="4191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27664" name="Group 37"/>
          <p:cNvGrpSpPr>
            <a:grpSpLocks/>
          </p:cNvGrpSpPr>
          <p:nvPr/>
        </p:nvGrpSpPr>
        <p:grpSpPr bwMode="auto">
          <a:xfrm>
            <a:off x="3810000" y="2362200"/>
            <a:ext cx="571500" cy="500063"/>
            <a:chOff x="2614" y="2862"/>
            <a:chExt cx="377" cy="315"/>
          </a:xfrm>
        </p:grpSpPr>
        <p:sp>
          <p:nvSpPr>
            <p:cNvPr id="27704" name="Rectangle 38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05" name="Oval 39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P4</a:t>
              </a:r>
            </a:p>
          </p:txBody>
        </p:sp>
      </p:grpSp>
      <p:sp>
        <p:nvSpPr>
          <p:cNvPr id="27665" name="Text Box 40"/>
          <p:cNvSpPr txBox="1">
            <a:spLocks noChangeArrowheads="1"/>
          </p:cNvSpPr>
          <p:nvPr/>
        </p:nvSpPr>
        <p:spPr bwMode="auto">
          <a:xfrm>
            <a:off x="3978030" y="4797425"/>
            <a:ext cx="8386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server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IP: C</a:t>
            </a:r>
          </a:p>
        </p:txBody>
      </p:sp>
      <p:sp>
        <p:nvSpPr>
          <p:cNvPr id="27666" name="Line 42"/>
          <p:cNvSpPr>
            <a:spLocks noChangeShapeType="1"/>
          </p:cNvSpPr>
          <p:nvPr/>
        </p:nvSpPr>
        <p:spPr bwMode="auto">
          <a:xfrm flipV="1">
            <a:off x="43434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7" name="Line 44"/>
          <p:cNvSpPr>
            <a:spLocks noChangeShapeType="1"/>
          </p:cNvSpPr>
          <p:nvPr/>
        </p:nvSpPr>
        <p:spPr bwMode="auto">
          <a:xfrm>
            <a:off x="8382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Line 49"/>
          <p:cNvSpPr>
            <a:spLocks noChangeShapeType="1"/>
          </p:cNvSpPr>
          <p:nvPr/>
        </p:nvSpPr>
        <p:spPr bwMode="auto">
          <a:xfrm flipV="1">
            <a:off x="45720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Line 50"/>
          <p:cNvSpPr>
            <a:spLocks noChangeShapeType="1"/>
          </p:cNvSpPr>
          <p:nvPr/>
        </p:nvSpPr>
        <p:spPr bwMode="auto">
          <a:xfrm>
            <a:off x="45720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Line 51"/>
          <p:cNvSpPr>
            <a:spLocks noChangeShapeType="1"/>
          </p:cNvSpPr>
          <p:nvPr/>
        </p:nvSpPr>
        <p:spPr bwMode="auto">
          <a:xfrm>
            <a:off x="4343400" y="29718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1" name="Line 53"/>
          <p:cNvSpPr>
            <a:spLocks noChangeShapeType="1"/>
          </p:cNvSpPr>
          <p:nvPr/>
        </p:nvSpPr>
        <p:spPr bwMode="auto">
          <a:xfrm>
            <a:off x="1219200" y="4495800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Rectangle 55"/>
          <p:cNvSpPr>
            <a:spLocks noChangeArrowheads="1"/>
          </p:cNvSpPr>
          <p:nvPr/>
        </p:nvSpPr>
        <p:spPr bwMode="auto">
          <a:xfrm>
            <a:off x="1600200" y="4419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SP: 9157</a:t>
            </a:r>
          </a:p>
        </p:txBody>
      </p:sp>
      <p:sp>
        <p:nvSpPr>
          <p:cNvPr id="27673" name="Rectangle 56"/>
          <p:cNvSpPr>
            <a:spLocks noChangeArrowheads="1"/>
          </p:cNvSpPr>
          <p:nvPr/>
        </p:nvSpPr>
        <p:spPr bwMode="auto">
          <a:xfrm>
            <a:off x="1600200" y="47244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DP: 80</a:t>
            </a:r>
          </a:p>
        </p:txBody>
      </p:sp>
      <p:sp>
        <p:nvSpPr>
          <p:cNvPr id="27674" name="Rectangle 57"/>
          <p:cNvSpPr>
            <a:spLocks noChangeArrowheads="1"/>
          </p:cNvSpPr>
          <p:nvPr/>
        </p:nvSpPr>
        <p:spPr bwMode="auto">
          <a:xfrm>
            <a:off x="1600200" y="50292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7675" name="Group 89"/>
          <p:cNvGrpSpPr>
            <a:grpSpLocks/>
          </p:cNvGrpSpPr>
          <p:nvPr/>
        </p:nvGrpSpPr>
        <p:grpSpPr bwMode="auto">
          <a:xfrm>
            <a:off x="6248400" y="4419600"/>
            <a:ext cx="990600" cy="914400"/>
            <a:chOff x="3936" y="2784"/>
            <a:chExt cx="624" cy="576"/>
          </a:xfrm>
        </p:grpSpPr>
        <p:sp>
          <p:nvSpPr>
            <p:cNvPr id="27701" name="Rectangle 63"/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SP: 9157</a:t>
              </a:r>
            </a:p>
          </p:txBody>
        </p:sp>
        <p:sp>
          <p:nvSpPr>
            <p:cNvPr id="27702" name="Rectangle 64"/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DP: 80</a:t>
              </a:r>
            </a:p>
          </p:txBody>
        </p:sp>
        <p:sp>
          <p:nvSpPr>
            <p:cNvPr id="27703" name="Rectangle 65"/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27676" name="Group 66"/>
          <p:cNvGrpSpPr>
            <a:grpSpLocks/>
          </p:cNvGrpSpPr>
          <p:nvPr/>
        </p:nvGrpSpPr>
        <p:grpSpPr bwMode="auto">
          <a:xfrm>
            <a:off x="4419600" y="2362200"/>
            <a:ext cx="571500" cy="500063"/>
            <a:chOff x="2614" y="2862"/>
            <a:chExt cx="377" cy="315"/>
          </a:xfrm>
        </p:grpSpPr>
        <p:sp>
          <p:nvSpPr>
            <p:cNvPr id="27699" name="Rectangle 67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700" name="Oval 68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P5</a:t>
              </a:r>
            </a:p>
          </p:txBody>
        </p:sp>
      </p:grpSp>
      <p:grpSp>
        <p:nvGrpSpPr>
          <p:cNvPr id="27677" name="Group 69"/>
          <p:cNvGrpSpPr>
            <a:grpSpLocks/>
          </p:cNvGrpSpPr>
          <p:nvPr/>
        </p:nvGrpSpPr>
        <p:grpSpPr bwMode="auto">
          <a:xfrm>
            <a:off x="5022850" y="2351088"/>
            <a:ext cx="571500" cy="500062"/>
            <a:chOff x="2614" y="2862"/>
            <a:chExt cx="377" cy="315"/>
          </a:xfrm>
        </p:grpSpPr>
        <p:sp>
          <p:nvSpPr>
            <p:cNvPr id="27697" name="Rectangle 70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698" name="Oval 71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P6</a:t>
              </a:r>
            </a:p>
          </p:txBody>
        </p:sp>
      </p:grpSp>
      <p:grpSp>
        <p:nvGrpSpPr>
          <p:cNvPr id="27678" name="Group 72"/>
          <p:cNvGrpSpPr>
            <a:grpSpLocks/>
          </p:cNvGrpSpPr>
          <p:nvPr/>
        </p:nvGrpSpPr>
        <p:grpSpPr bwMode="auto">
          <a:xfrm>
            <a:off x="7740650" y="2363788"/>
            <a:ext cx="598488" cy="500062"/>
            <a:chOff x="2614" y="2862"/>
            <a:chExt cx="377" cy="315"/>
          </a:xfrm>
        </p:grpSpPr>
        <p:sp>
          <p:nvSpPr>
            <p:cNvPr id="27695" name="Rectangle 73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696" name="Oval 74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P3</a:t>
              </a:r>
            </a:p>
          </p:txBody>
        </p:sp>
      </p:grpSp>
      <p:sp>
        <p:nvSpPr>
          <p:cNvPr id="27679" name="Line 75"/>
          <p:cNvSpPr>
            <a:spLocks noChangeShapeType="1"/>
          </p:cNvSpPr>
          <p:nvPr/>
        </p:nvSpPr>
        <p:spPr bwMode="auto">
          <a:xfrm>
            <a:off x="73914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0" name="Line 76"/>
          <p:cNvSpPr>
            <a:spLocks noChangeShapeType="1"/>
          </p:cNvSpPr>
          <p:nvPr/>
        </p:nvSpPr>
        <p:spPr bwMode="auto">
          <a:xfrm>
            <a:off x="5334000" y="4343400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1" name="Line 78"/>
          <p:cNvSpPr>
            <a:spLocks noChangeShapeType="1"/>
          </p:cNvSpPr>
          <p:nvPr/>
        </p:nvSpPr>
        <p:spPr bwMode="auto">
          <a:xfrm flipV="1">
            <a:off x="53340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2" name="Rectangle 79"/>
          <p:cNvSpPr>
            <a:spLocks noChangeArrowheads="1"/>
          </p:cNvSpPr>
          <p:nvPr/>
        </p:nvSpPr>
        <p:spPr bwMode="auto">
          <a:xfrm>
            <a:off x="16002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7683" name="Rectangle 80"/>
          <p:cNvSpPr>
            <a:spLocks noChangeArrowheads="1"/>
          </p:cNvSpPr>
          <p:nvPr/>
        </p:nvSpPr>
        <p:spPr bwMode="auto">
          <a:xfrm>
            <a:off x="62484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D-IP:C</a:t>
            </a:r>
          </a:p>
        </p:txBody>
      </p:sp>
      <p:sp>
        <p:nvSpPr>
          <p:cNvPr id="27684" name="Text Box 81"/>
          <p:cNvSpPr txBox="1">
            <a:spLocks noChangeArrowheads="1"/>
          </p:cNvSpPr>
          <p:nvPr/>
        </p:nvSpPr>
        <p:spPr bwMode="auto">
          <a:xfrm>
            <a:off x="1736725" y="49418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7685" name="Text Box 82"/>
          <p:cNvSpPr txBox="1">
            <a:spLocks noChangeArrowheads="1"/>
          </p:cNvSpPr>
          <p:nvPr/>
        </p:nvSpPr>
        <p:spPr bwMode="auto">
          <a:xfrm>
            <a:off x="1765135" y="5029200"/>
            <a:ext cx="719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S-IP: A</a:t>
            </a:r>
          </a:p>
        </p:txBody>
      </p:sp>
      <p:sp>
        <p:nvSpPr>
          <p:cNvPr id="27686" name="Text Box 84"/>
          <p:cNvSpPr txBox="1">
            <a:spLocks noChangeArrowheads="1"/>
          </p:cNvSpPr>
          <p:nvPr/>
        </p:nvSpPr>
        <p:spPr bwMode="auto">
          <a:xfrm>
            <a:off x="1734780" y="5334000"/>
            <a:ext cx="6976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D-IP:C</a:t>
            </a:r>
          </a:p>
        </p:txBody>
      </p:sp>
      <p:sp>
        <p:nvSpPr>
          <p:cNvPr id="27687" name="Text Box 86"/>
          <p:cNvSpPr txBox="1">
            <a:spLocks noChangeArrowheads="1"/>
          </p:cNvSpPr>
          <p:nvPr/>
        </p:nvSpPr>
        <p:spPr bwMode="auto">
          <a:xfrm>
            <a:off x="6417686" y="5029200"/>
            <a:ext cx="7123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S-IP: B</a:t>
            </a:r>
          </a:p>
        </p:txBody>
      </p:sp>
      <p:grpSp>
        <p:nvGrpSpPr>
          <p:cNvPr id="27688" name="Group 90"/>
          <p:cNvGrpSpPr>
            <a:grpSpLocks/>
          </p:cNvGrpSpPr>
          <p:nvPr/>
        </p:nvGrpSpPr>
        <p:grpSpPr bwMode="auto">
          <a:xfrm>
            <a:off x="5791200" y="2895600"/>
            <a:ext cx="990600" cy="914400"/>
            <a:chOff x="3936" y="2784"/>
            <a:chExt cx="624" cy="576"/>
          </a:xfrm>
        </p:grpSpPr>
        <p:sp>
          <p:nvSpPr>
            <p:cNvPr id="27692" name="Rectangle 91"/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SP: 5775</a:t>
              </a:r>
            </a:p>
          </p:txBody>
        </p:sp>
        <p:sp>
          <p:nvSpPr>
            <p:cNvPr id="27693" name="Rectangle 92"/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DP: 80</a:t>
              </a:r>
            </a:p>
          </p:txBody>
        </p:sp>
        <p:sp>
          <p:nvSpPr>
            <p:cNvPr id="27694" name="Rectangle 93"/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7689" name="Rectangle 94"/>
          <p:cNvSpPr>
            <a:spLocks noChangeArrowheads="1"/>
          </p:cNvSpPr>
          <p:nvPr/>
        </p:nvSpPr>
        <p:spPr bwMode="auto">
          <a:xfrm>
            <a:off x="5791200" y="3810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D-IP:C</a:t>
            </a:r>
          </a:p>
        </p:txBody>
      </p:sp>
      <p:sp>
        <p:nvSpPr>
          <p:cNvPr id="27690" name="Rectangle 95"/>
          <p:cNvSpPr>
            <a:spLocks noChangeArrowheads="1"/>
          </p:cNvSpPr>
          <p:nvPr/>
        </p:nvSpPr>
        <p:spPr bwMode="auto">
          <a:xfrm>
            <a:off x="5949373" y="3505200"/>
            <a:ext cx="7123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Calibri"/>
              </a:rPr>
              <a:t>S-IP: B</a:t>
            </a:r>
          </a:p>
        </p:txBody>
      </p:sp>
      <p:sp>
        <p:nvSpPr>
          <p:cNvPr id="27691" name="Line 97"/>
          <p:cNvSpPr>
            <a:spLocks noChangeShapeType="1"/>
          </p:cNvSpPr>
          <p:nvPr/>
        </p:nvSpPr>
        <p:spPr bwMode="auto">
          <a:xfrm flipH="1">
            <a:off x="6172200" y="4114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0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727CF50-CF73-764C-8D89-F28B7CC3D467}" type="slidenum">
              <a:rPr lang="en-US" sz="1400" b="0">
                <a:latin typeface="Times New Roman" charset="0"/>
              </a:rPr>
              <a:pPr eaLnBrk="1" hangingPunct="1"/>
              <a:t>110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AIMD Sharing Dynamics</a:t>
            </a:r>
            <a:endParaRPr lang="en-US" sz="30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1801813" y="1408113"/>
            <a:ext cx="484187" cy="477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 dirty="0">
                <a:latin typeface="Tahoma" charset="0"/>
              </a:rPr>
              <a:t>A</a:t>
            </a: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3602038" y="1684338"/>
            <a:ext cx="1662112" cy="4778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6580188" y="1408113"/>
            <a:ext cx="485775" cy="477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>
                <a:latin typeface="Tahoma" charset="0"/>
              </a:rPr>
              <a:t>B</a:t>
            </a:r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>
            <a:off x="2286000" y="1646238"/>
            <a:ext cx="1316038" cy="1714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2887" name="Line 7"/>
          <p:cNvSpPr>
            <a:spLocks noChangeShapeType="1"/>
          </p:cNvSpPr>
          <p:nvPr/>
        </p:nvSpPr>
        <p:spPr bwMode="auto">
          <a:xfrm flipV="1">
            <a:off x="5264150" y="1646238"/>
            <a:ext cx="1316038" cy="1714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5403850" y="1223963"/>
            <a:ext cx="165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endParaRPr lang="en-US" sz="2200" b="0">
              <a:latin typeface="Tahoma" charset="0"/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2590800" y="1219200"/>
            <a:ext cx="47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900" b="0">
                <a:latin typeface="Tahoma" charset="0"/>
              </a:rPr>
              <a:t>x</a:t>
            </a:r>
            <a:r>
              <a:rPr lang="en-US" sz="2900" b="0" baseline="-25000">
                <a:latin typeface="Tahoma" charset="0"/>
              </a:rPr>
              <a:t>1</a:t>
            </a:r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1801813" y="2020888"/>
            <a:ext cx="484187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>
                <a:latin typeface="Tahoma" charset="0"/>
              </a:rPr>
              <a:t>D</a:t>
            </a: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6580188" y="2020888"/>
            <a:ext cx="485775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>
                <a:latin typeface="Tahoma" charset="0"/>
              </a:rPr>
              <a:t>E</a:t>
            </a:r>
          </a:p>
        </p:txBody>
      </p:sp>
      <p:sp>
        <p:nvSpPr>
          <p:cNvPr id="122892" name="Line 12"/>
          <p:cNvSpPr>
            <a:spLocks noChangeShapeType="1"/>
          </p:cNvSpPr>
          <p:nvPr/>
        </p:nvSpPr>
        <p:spPr bwMode="auto">
          <a:xfrm flipV="1">
            <a:off x="2286000" y="2020888"/>
            <a:ext cx="1316038" cy="201612"/>
          </a:xfrm>
          <a:prstGeom prst="line">
            <a:avLst/>
          </a:prstGeom>
          <a:noFill/>
          <a:ln w="19050">
            <a:solidFill>
              <a:srgbClr val="CC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2893" name="Line 13"/>
          <p:cNvSpPr>
            <a:spLocks noChangeShapeType="1"/>
          </p:cNvSpPr>
          <p:nvPr/>
        </p:nvSpPr>
        <p:spPr bwMode="auto">
          <a:xfrm>
            <a:off x="5264150" y="2020888"/>
            <a:ext cx="1316038" cy="201612"/>
          </a:xfrm>
          <a:prstGeom prst="line">
            <a:avLst/>
          </a:prstGeom>
          <a:noFill/>
          <a:ln w="19050">
            <a:solidFill>
              <a:srgbClr val="CC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12289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673225" y="3276600"/>
          <a:ext cx="6175375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1" name="Worksheet" r:id="rId5" imgW="5537200" imgH="3213100" progId="Excel.Sheet.8">
                  <p:embed/>
                </p:oleObj>
              </mc:Choice>
              <mc:Fallback>
                <p:oleObj name="Worksheet" r:id="rId5" imgW="5537200" imgH="3213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225" y="3276600"/>
                        <a:ext cx="6175375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2825750" y="2295525"/>
            <a:ext cx="16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endParaRPr lang="en-US" sz="2900" b="0">
              <a:latin typeface="Tahoma" charset="0"/>
            </a:endParaRPr>
          </a:p>
        </p:txBody>
      </p:sp>
      <p:sp>
        <p:nvSpPr>
          <p:cNvPr id="122896" name="Rectangle 16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692150" y="2514600"/>
            <a:ext cx="8243888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257175" indent="-257175" algn="l" defTabSz="820738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b="0" dirty="0">
                <a:latin typeface="Arial" charset="0"/>
              </a:rPr>
              <a:t>No congestion </a:t>
            </a:r>
            <a:r>
              <a:rPr lang="en-US" b="0" dirty="0">
                <a:latin typeface="Arial" charset="0"/>
                <a:sym typeface="Wingdings" charset="0"/>
              </a:rPr>
              <a:t></a:t>
            </a:r>
            <a:r>
              <a:rPr lang="en-US" b="0" dirty="0">
                <a:latin typeface="Arial" charset="0"/>
              </a:rPr>
              <a:t> rate increases by one packet/RTT every RTT</a:t>
            </a:r>
          </a:p>
          <a:p>
            <a:pPr marL="257175" indent="-257175" algn="l" defTabSz="820738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b="0" dirty="0">
                <a:latin typeface="Arial" charset="0"/>
              </a:rPr>
              <a:t>Congestion </a:t>
            </a:r>
            <a:r>
              <a:rPr lang="en-US" b="0" dirty="0">
                <a:latin typeface="Arial" charset="0"/>
                <a:sym typeface="Wingdings" charset="0"/>
              </a:rPr>
              <a:t> decrease rate by factor 2</a:t>
            </a:r>
            <a:endParaRPr lang="en-US" b="0" dirty="0">
              <a:latin typeface="Arial" charset="0"/>
            </a:endParaRPr>
          </a:p>
          <a:p>
            <a:pPr marL="257175" indent="-257175" algn="l" defTabSz="820738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None/>
            </a:pPr>
            <a:endParaRPr lang="en-US" b="0" dirty="0">
              <a:latin typeface="Arial" charset="0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2689225" y="3727450"/>
            <a:ext cx="4643438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900" b="0" dirty="0">
                <a:latin typeface="Tahoma" charset="0"/>
              </a:rPr>
              <a:t>Rates equalize </a:t>
            </a:r>
            <a:r>
              <a:rPr lang="en-US" sz="2900" b="0" dirty="0">
                <a:latin typeface="Tahoma" charset="0"/>
                <a:sym typeface="Wingdings" charset="0"/>
              </a:rPr>
              <a:t> fair share</a:t>
            </a:r>
            <a:endParaRPr lang="en-US" sz="2900" b="0" dirty="0">
              <a:latin typeface="Tahoma" charset="0"/>
            </a:endParaRPr>
          </a:p>
        </p:txBody>
      </p:sp>
      <p:sp>
        <p:nvSpPr>
          <p:cNvPr id="122898" name="Text Box 18"/>
          <p:cNvSpPr txBox="1">
            <a:spLocks noChangeArrowheads="1"/>
          </p:cNvSpPr>
          <p:nvPr/>
        </p:nvSpPr>
        <p:spPr bwMode="auto">
          <a:xfrm>
            <a:off x="2563813" y="1616075"/>
            <a:ext cx="47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900" b="0">
                <a:solidFill>
                  <a:srgbClr val="CC0000"/>
                </a:solidFill>
                <a:latin typeface="Tahoma" charset="0"/>
              </a:rPr>
              <a:t>x</a:t>
            </a:r>
            <a:r>
              <a:rPr lang="en-US" sz="2900" b="0" baseline="-25000">
                <a:solidFill>
                  <a:srgbClr val="CC0000"/>
                </a:solidFill>
                <a:latin typeface="Tahoma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8367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F38CA00-F915-114E-A4EF-D875B78480DC}" type="slidenum">
              <a:rPr lang="en-US" sz="1400" b="0">
                <a:latin typeface="Times New Roman" charset="0"/>
              </a:rPr>
              <a:pPr eaLnBrk="1" hangingPunct="1"/>
              <a:t>111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AIAD Sharing Dynamics</a:t>
            </a:r>
            <a:endParaRPr lang="en-US" sz="30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801813" y="1339850"/>
            <a:ext cx="484187" cy="477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>
                <a:latin typeface="Tahoma" charset="0"/>
              </a:rPr>
              <a:t>A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3602038" y="1616075"/>
            <a:ext cx="1662112" cy="4778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6580188" y="1339850"/>
            <a:ext cx="485775" cy="477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>
                <a:latin typeface="Tahoma" charset="0"/>
              </a:rPr>
              <a:t>B</a:t>
            </a:r>
          </a:p>
        </p:txBody>
      </p:sp>
      <p:sp>
        <p:nvSpPr>
          <p:cNvPr id="124934" name="Line 6"/>
          <p:cNvSpPr>
            <a:spLocks noChangeShapeType="1"/>
          </p:cNvSpPr>
          <p:nvPr/>
        </p:nvSpPr>
        <p:spPr bwMode="auto">
          <a:xfrm>
            <a:off x="2286000" y="1577975"/>
            <a:ext cx="1316038" cy="1714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 flipV="1">
            <a:off x="5264150" y="1577975"/>
            <a:ext cx="1316038" cy="1714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5403850" y="1155700"/>
            <a:ext cx="165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endParaRPr lang="en-US" sz="2200" b="0">
              <a:latin typeface="Tahoma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2514600" y="1066800"/>
            <a:ext cx="47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900" b="0">
                <a:latin typeface="Tahoma" charset="0"/>
              </a:rPr>
              <a:t>x</a:t>
            </a:r>
            <a:r>
              <a:rPr lang="en-US" sz="2900" b="0" baseline="-25000">
                <a:latin typeface="Tahoma" charset="0"/>
              </a:rPr>
              <a:t>1</a:t>
            </a:r>
          </a:p>
        </p:txBody>
      </p:sp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1801813" y="1952625"/>
            <a:ext cx="484187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>
                <a:latin typeface="Tahoma" charset="0"/>
              </a:rPr>
              <a:t>D</a:t>
            </a:r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6580188" y="1952625"/>
            <a:ext cx="485775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r>
              <a:rPr lang="en-US" sz="3200" b="0">
                <a:latin typeface="Tahoma" charset="0"/>
              </a:rPr>
              <a:t>E</a:t>
            </a:r>
          </a:p>
        </p:txBody>
      </p:sp>
      <p:sp>
        <p:nvSpPr>
          <p:cNvPr id="124940" name="Line 12"/>
          <p:cNvSpPr>
            <a:spLocks noChangeShapeType="1"/>
          </p:cNvSpPr>
          <p:nvPr/>
        </p:nvSpPr>
        <p:spPr bwMode="auto">
          <a:xfrm flipV="1">
            <a:off x="2286000" y="1952625"/>
            <a:ext cx="1316038" cy="201613"/>
          </a:xfrm>
          <a:prstGeom prst="line">
            <a:avLst/>
          </a:prstGeom>
          <a:noFill/>
          <a:ln w="19050">
            <a:solidFill>
              <a:srgbClr val="CC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4941" name="Line 13"/>
          <p:cNvSpPr>
            <a:spLocks noChangeShapeType="1"/>
          </p:cNvSpPr>
          <p:nvPr/>
        </p:nvSpPr>
        <p:spPr bwMode="auto">
          <a:xfrm>
            <a:off x="5264150" y="1952625"/>
            <a:ext cx="1316038" cy="201613"/>
          </a:xfrm>
          <a:prstGeom prst="line">
            <a:avLst/>
          </a:prstGeom>
          <a:noFill/>
          <a:ln w="19050">
            <a:solidFill>
              <a:srgbClr val="CC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2825750" y="2227263"/>
            <a:ext cx="16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endParaRPr lang="en-US" sz="2900" b="0">
              <a:latin typeface="Tahoma" charset="0"/>
            </a:endParaRPr>
          </a:p>
        </p:txBody>
      </p:sp>
      <p:sp>
        <p:nvSpPr>
          <p:cNvPr id="124943" name="Rectangle 15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692150" y="2514600"/>
            <a:ext cx="8243888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257175" indent="-257175" algn="l" defTabSz="820738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b="0">
                <a:latin typeface="Arial" charset="0"/>
              </a:rPr>
              <a:t>No congestion </a:t>
            </a:r>
            <a:r>
              <a:rPr lang="en-US" b="0">
                <a:latin typeface="Arial" charset="0"/>
                <a:sym typeface="Wingdings" charset="0"/>
              </a:rPr>
              <a:t></a:t>
            </a:r>
            <a:r>
              <a:rPr lang="en-US" b="0">
                <a:latin typeface="Arial" charset="0"/>
              </a:rPr>
              <a:t> x increases by one packet/RTT every RTT</a:t>
            </a:r>
          </a:p>
          <a:p>
            <a:pPr marL="257175" indent="-257175" algn="l" defTabSz="820738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b="0">
                <a:latin typeface="Arial" charset="0"/>
              </a:rPr>
              <a:t>Congestion </a:t>
            </a:r>
            <a:r>
              <a:rPr lang="en-US" b="0">
                <a:latin typeface="Arial" charset="0"/>
                <a:sym typeface="Wingdings" charset="0"/>
              </a:rPr>
              <a:t> decrease x by 1</a:t>
            </a:r>
            <a:endParaRPr lang="en-US" b="0">
              <a:latin typeface="Arial" charset="0"/>
            </a:endParaRPr>
          </a:p>
          <a:p>
            <a:pPr marL="257175" indent="-257175" algn="l" defTabSz="820738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None/>
            </a:pPr>
            <a:endParaRPr lang="en-US" b="0">
              <a:latin typeface="Arial" charset="0"/>
            </a:endParaRPr>
          </a:p>
        </p:txBody>
      </p:sp>
      <p:graphicFrame>
        <p:nvGraphicFramePr>
          <p:cNvPr id="12494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611313" y="3240088"/>
          <a:ext cx="5838825" cy="338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5" name="Worksheet" r:id="rId5" imgW="5537200" imgH="3213100" progId="Excel.Sheet.8">
                  <p:embed/>
                </p:oleObj>
              </mc:Choice>
              <mc:Fallback>
                <p:oleObj name="Worksheet" r:id="rId5" imgW="5537200" imgH="3213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3240088"/>
                        <a:ext cx="5838825" cy="338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2514600" y="1531938"/>
            <a:ext cx="47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82073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900" b="0">
                <a:solidFill>
                  <a:srgbClr val="CC0000"/>
                </a:solidFill>
                <a:latin typeface="Tahoma" charset="0"/>
              </a:rPr>
              <a:t>x</a:t>
            </a:r>
            <a:r>
              <a:rPr lang="en-US" sz="2900" b="0" baseline="-25000">
                <a:solidFill>
                  <a:srgbClr val="CC0000"/>
                </a:solidFill>
                <a:latin typeface="Tahoma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261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A00A643-3A84-A342-AEBC-8EAC92CAA43B}" type="slidenum">
              <a:rPr lang="en-US" sz="1400" b="0">
                <a:latin typeface="Times New Roman" charset="0"/>
              </a:rPr>
              <a:pPr eaLnBrk="1" hangingPunct="1"/>
              <a:t>112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>
                <a:latin typeface="Helvetica" charset="0"/>
                <a:ea typeface="ＭＳ Ｐゴシック" charset="0"/>
                <a:cs typeface="ＭＳ Ｐゴシック" charset="0"/>
              </a:rPr>
              <a:t>Simple Model of Congestion Control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4376738" cy="44116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Two TCP connections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Rates x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and x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lvl="1">
              <a:lnSpc>
                <a:spcPct val="80000"/>
              </a:lnSpc>
            </a:pP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Congestion when sum&gt;1</a:t>
            </a:r>
          </a:p>
          <a:p>
            <a:pPr>
              <a:lnSpc>
                <a:spcPct val="8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Efficiency: sum near </a:t>
            </a:r>
            <a:r>
              <a:rPr lang="en-US" sz="2800" dirty="0" smtClean="0">
                <a:latin typeface="Arial" charset="0"/>
              </a:rPr>
              <a:t>1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Fairness: x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altLang="ja-JP" dirty="0">
                <a:latin typeface="Arial" charset="0"/>
              </a:rPr>
              <a:t>s converge</a:t>
            </a:r>
            <a:endParaRPr lang="en-US" dirty="0">
              <a:latin typeface="Arial" charset="0"/>
            </a:endParaRPr>
          </a:p>
        </p:txBody>
      </p:sp>
      <p:sp>
        <p:nvSpPr>
          <p:cNvPr id="126980" name="Line 4"/>
          <p:cNvSpPr>
            <a:spLocks noChangeShapeType="1"/>
          </p:cNvSpPr>
          <p:nvPr/>
        </p:nvSpPr>
        <p:spPr bwMode="auto">
          <a:xfrm flipH="1" flipV="1">
            <a:off x="5410200" y="1889125"/>
            <a:ext cx="0" cy="289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>
            <a:off x="5410200" y="4784725"/>
            <a:ext cx="304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5472536" y="4940300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 smtClean="0">
                <a:latin typeface="Times New Roman" charset="0"/>
              </a:rPr>
              <a:t>Bandwidth for User </a:t>
            </a:r>
            <a:r>
              <a:rPr lang="en-US" b="0" dirty="0">
                <a:latin typeface="Times New Roman" charset="0"/>
              </a:rPr>
              <a:t>1: x</a:t>
            </a:r>
            <a:r>
              <a:rPr lang="en-US" b="0" baseline="-25000" dirty="0">
                <a:latin typeface="Times New Roman" charset="0"/>
              </a:rPr>
              <a:t>1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 rot="-5400000">
            <a:off x="3694536" y="3463591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smtClean="0">
                <a:latin typeface="Times New Roman" charset="0"/>
              </a:rPr>
              <a:t>Bandwidth for </a:t>
            </a:r>
            <a:r>
              <a:rPr lang="en-US" b="0" dirty="0" smtClean="0">
                <a:latin typeface="Times New Roman" charset="0"/>
              </a:rPr>
              <a:t>User </a:t>
            </a:r>
            <a:r>
              <a:rPr lang="en-US" b="0" dirty="0">
                <a:latin typeface="Times New Roman" charset="0"/>
              </a:rPr>
              <a:t>2: x</a:t>
            </a:r>
            <a:r>
              <a:rPr lang="en-US" b="0" baseline="-25000" dirty="0">
                <a:latin typeface="Times New Roman" charset="0"/>
              </a:rPr>
              <a:t>2</a:t>
            </a:r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5410200" y="2651125"/>
            <a:ext cx="213360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7467600" y="3946525"/>
            <a:ext cx="12366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Efficiency</a:t>
            </a:r>
          </a:p>
          <a:p>
            <a:pPr algn="ctr"/>
            <a:r>
              <a:rPr lang="en-US" b="0">
                <a:latin typeface="Times New Roman" charset="0"/>
              </a:rPr>
              <a:t>line</a:t>
            </a:r>
            <a:endParaRPr lang="en-US" b="0" baseline="-25000">
              <a:latin typeface="Times New Roman" charset="0"/>
            </a:endParaRP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6172200" y="1889125"/>
            <a:ext cx="17160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2 user example</a:t>
            </a:r>
            <a:endParaRPr lang="en-US" b="0" baseline="-25000">
              <a:latin typeface="Times New Roman" charset="0"/>
            </a:endParaRPr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6705600" y="3184525"/>
            <a:ext cx="8032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overload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5746750" y="4022725"/>
            <a:ext cx="8921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underload</a:t>
            </a:r>
            <a:endParaRPr lang="en-US" sz="1400" b="0" baseline="-25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8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B0C58D5-B130-6541-8E18-A842BF3E2564}" type="slidenum">
              <a:rPr lang="en-US" sz="1400" b="0">
                <a:latin typeface="Times New Roman" charset="0"/>
              </a:rPr>
              <a:pPr eaLnBrk="1" hangingPunct="1"/>
              <a:t>113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</a:t>
            </a:r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 flipH="1" flipV="1">
            <a:off x="3810000" y="13716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5410200" y="5867400"/>
            <a:ext cx="1193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User 1: x</a:t>
            </a:r>
            <a:r>
              <a:rPr lang="en-US" b="0" baseline="-25000">
                <a:latin typeface="Times New Roman" charset="0"/>
              </a:rPr>
              <a:t>1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-5400000">
            <a:off x="2876550" y="3371850"/>
            <a:ext cx="1193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User 2: x</a:t>
            </a:r>
            <a:r>
              <a:rPr lang="en-US" b="0" baseline="-25000">
                <a:latin typeface="Times New Roman" charset="0"/>
              </a:rPr>
              <a:t>2</a:t>
            </a: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H="1">
            <a:off x="3810000" y="1676400"/>
            <a:ext cx="4038600" cy="4054475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7924800" y="1371600"/>
            <a:ext cx="7350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fairness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8001000" y="5105400"/>
            <a:ext cx="892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efficiency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 rot="5400000" flipH="1" flipV="1">
            <a:off x="5981700" y="35433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>
            <a:off x="3810000" y="1524000"/>
            <a:ext cx="4191000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29035" name="Text Box 26"/>
          <p:cNvSpPr txBox="1">
            <a:spLocks noChangeArrowheads="1"/>
          </p:cNvSpPr>
          <p:nvPr/>
        </p:nvSpPr>
        <p:spPr bwMode="auto">
          <a:xfrm>
            <a:off x="7848600" y="58277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</a:t>
            </a:r>
          </a:p>
        </p:txBody>
      </p:sp>
      <p:sp>
        <p:nvSpPr>
          <p:cNvPr id="129036" name="Text Box 27"/>
          <p:cNvSpPr txBox="1">
            <a:spLocks noChangeArrowheads="1"/>
          </p:cNvSpPr>
          <p:nvPr/>
        </p:nvSpPr>
        <p:spPr bwMode="auto">
          <a:xfrm>
            <a:off x="3352800" y="1309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</a:t>
            </a:r>
          </a:p>
        </p:txBody>
      </p:sp>
      <p:sp>
        <p:nvSpPr>
          <p:cNvPr id="129037" name="Rectangle 28"/>
          <p:cNvSpPr>
            <a:spLocks noGrp="1" noChangeArrowheads="1"/>
          </p:cNvSpPr>
          <p:nvPr>
            <p:ph type="body" idx="1"/>
          </p:nvPr>
        </p:nvSpPr>
        <p:spPr>
          <a:xfrm>
            <a:off x="228600" y="1719263"/>
            <a:ext cx="3048000" cy="4411662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Total  bandwidth 1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133600" y="3290888"/>
            <a:ext cx="3276600" cy="1433512"/>
            <a:chOff x="1344" y="2073"/>
            <a:chExt cx="2064" cy="903"/>
          </a:xfrm>
        </p:grpSpPr>
        <p:sp>
          <p:nvSpPr>
            <p:cNvPr id="129051" name="AutoShape 29"/>
            <p:cNvSpPr>
              <a:spLocks noChangeArrowheads="1"/>
            </p:cNvSpPr>
            <p:nvPr/>
          </p:nvSpPr>
          <p:spPr bwMode="auto">
            <a:xfrm>
              <a:off x="1344" y="2592"/>
              <a:ext cx="1584" cy="384"/>
            </a:xfrm>
            <a:prstGeom prst="wedgeRectCallout">
              <a:avLst>
                <a:gd name="adj1" fmla="val 35856"/>
                <a:gd name="adj2" fmla="val -145315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>
                  <a:latin typeface="Arial" charset="0"/>
                </a:rPr>
                <a:t>Inefficient: x</a:t>
              </a:r>
              <a:r>
                <a:rPr lang="en-US" baseline="-25000">
                  <a:latin typeface="Arial" charset="0"/>
                </a:rPr>
                <a:t>1</a:t>
              </a:r>
              <a:r>
                <a:rPr lang="en-US">
                  <a:latin typeface="Arial" charset="0"/>
                </a:rPr>
                <a:t>+x</a:t>
              </a:r>
              <a:r>
                <a:rPr lang="en-US" baseline="-25000">
                  <a:latin typeface="Arial" charset="0"/>
                </a:rPr>
                <a:t>2</a:t>
              </a:r>
              <a:r>
                <a:rPr lang="en-US">
                  <a:latin typeface="Arial" charset="0"/>
                </a:rPr>
                <a:t>=0.7 </a:t>
              </a:r>
            </a:p>
          </p:txBody>
        </p:sp>
        <p:sp>
          <p:nvSpPr>
            <p:cNvPr id="129052" name="Oval 30"/>
            <p:cNvSpPr>
              <a:spLocks noChangeArrowheads="1"/>
            </p:cNvSpPr>
            <p:nvPr/>
          </p:nvSpPr>
          <p:spPr bwMode="auto">
            <a:xfrm>
              <a:off x="2688" y="216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53" name="Text Box 31"/>
            <p:cNvSpPr txBox="1">
              <a:spLocks noChangeArrowheads="1"/>
            </p:cNvSpPr>
            <p:nvPr/>
          </p:nvSpPr>
          <p:spPr bwMode="auto">
            <a:xfrm>
              <a:off x="2764" y="2073"/>
              <a:ext cx="6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Times New Roman" charset="0"/>
                </a:rPr>
                <a:t>(0.2, 0.5)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6629400" y="2286000"/>
            <a:ext cx="2514600" cy="1295400"/>
            <a:chOff x="4176" y="1440"/>
            <a:chExt cx="1584" cy="816"/>
          </a:xfrm>
        </p:grpSpPr>
        <p:sp>
          <p:nvSpPr>
            <p:cNvPr id="129048" name="AutoShape 34"/>
            <p:cNvSpPr>
              <a:spLocks noChangeArrowheads="1"/>
            </p:cNvSpPr>
            <p:nvPr/>
          </p:nvSpPr>
          <p:spPr bwMode="auto">
            <a:xfrm>
              <a:off x="4176" y="1440"/>
              <a:ext cx="1584" cy="384"/>
            </a:xfrm>
            <a:prstGeom prst="wedgeRectCallout">
              <a:avLst>
                <a:gd name="adj1" fmla="val -43245"/>
                <a:gd name="adj2" fmla="val 123699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>
                  <a:latin typeface="Arial" charset="0"/>
                </a:rPr>
                <a:t>Congested: x</a:t>
              </a:r>
              <a:r>
                <a:rPr lang="en-US" baseline="-25000">
                  <a:latin typeface="Arial" charset="0"/>
                </a:rPr>
                <a:t>1</a:t>
              </a:r>
              <a:r>
                <a:rPr lang="en-US">
                  <a:latin typeface="Arial" charset="0"/>
                </a:rPr>
                <a:t>+x</a:t>
              </a:r>
              <a:r>
                <a:rPr lang="en-US" baseline="-25000">
                  <a:latin typeface="Arial" charset="0"/>
                </a:rPr>
                <a:t>2</a:t>
              </a:r>
              <a:r>
                <a:rPr lang="en-US">
                  <a:latin typeface="Arial" charset="0"/>
                </a:rPr>
                <a:t>=1.2 </a:t>
              </a:r>
            </a:p>
          </p:txBody>
        </p:sp>
        <p:sp>
          <p:nvSpPr>
            <p:cNvPr id="129049" name="Oval 35"/>
            <p:cNvSpPr>
              <a:spLocks noChangeArrowheads="1"/>
            </p:cNvSpPr>
            <p:nvPr/>
          </p:nvSpPr>
          <p:spPr bwMode="auto">
            <a:xfrm>
              <a:off x="4224" y="211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50" name="Text Box 36"/>
            <p:cNvSpPr txBox="1">
              <a:spLocks noChangeArrowheads="1"/>
            </p:cNvSpPr>
            <p:nvPr/>
          </p:nvSpPr>
          <p:spPr bwMode="auto">
            <a:xfrm>
              <a:off x="4300" y="2025"/>
              <a:ext cx="6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Times New Roman" charset="0"/>
                </a:rPr>
                <a:t>(0.7, 0.5)</a:t>
              </a: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4495800" y="4267200"/>
            <a:ext cx="3384550" cy="1447800"/>
            <a:chOff x="2832" y="2688"/>
            <a:chExt cx="2132" cy="912"/>
          </a:xfrm>
        </p:grpSpPr>
        <p:sp>
          <p:nvSpPr>
            <p:cNvPr id="129045" name="AutoShape 37"/>
            <p:cNvSpPr>
              <a:spLocks noChangeArrowheads="1"/>
            </p:cNvSpPr>
            <p:nvPr/>
          </p:nvSpPr>
          <p:spPr bwMode="auto">
            <a:xfrm>
              <a:off x="2832" y="3216"/>
              <a:ext cx="1584" cy="384"/>
            </a:xfrm>
            <a:prstGeom prst="wedgeRectCallout">
              <a:avLst>
                <a:gd name="adj1" fmla="val 38449"/>
                <a:gd name="adj2" fmla="val -138801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en-US">
                  <a:solidFill>
                    <a:srgbClr val="FF3300"/>
                  </a:solidFill>
                  <a:latin typeface="Arial" charset="0"/>
                </a:rPr>
                <a:t>Efficient</a:t>
              </a:r>
              <a:r>
                <a:rPr lang="en-US">
                  <a:latin typeface="Arial" charset="0"/>
                </a:rPr>
                <a:t>: x</a:t>
              </a:r>
              <a:r>
                <a:rPr lang="en-US" baseline="-25000">
                  <a:latin typeface="Arial" charset="0"/>
                </a:rPr>
                <a:t>1</a:t>
              </a:r>
              <a:r>
                <a:rPr lang="en-US">
                  <a:latin typeface="Arial" charset="0"/>
                </a:rPr>
                <a:t>+x</a:t>
              </a:r>
              <a:r>
                <a:rPr lang="en-US" baseline="-25000">
                  <a:latin typeface="Arial" charset="0"/>
                </a:rPr>
                <a:t>2</a:t>
              </a:r>
              <a:r>
                <a:rPr lang="en-US">
                  <a:latin typeface="Arial" charset="0"/>
                </a:rPr>
                <a:t>=1</a:t>
              </a:r>
            </a:p>
            <a:p>
              <a:pPr algn="l"/>
              <a:r>
                <a:rPr lang="en-US">
                  <a:latin typeface="Arial" charset="0"/>
                </a:rPr>
                <a:t>Not fair </a:t>
              </a:r>
            </a:p>
          </p:txBody>
        </p:sp>
        <p:sp>
          <p:nvSpPr>
            <p:cNvPr id="129046" name="Oval 38"/>
            <p:cNvSpPr>
              <a:spLocks noChangeArrowheads="1"/>
            </p:cNvSpPr>
            <p:nvPr/>
          </p:nvSpPr>
          <p:spPr bwMode="auto">
            <a:xfrm>
              <a:off x="4224" y="278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7" name="Text Box 39"/>
            <p:cNvSpPr txBox="1">
              <a:spLocks noChangeArrowheads="1"/>
            </p:cNvSpPr>
            <p:nvPr/>
          </p:nvSpPr>
          <p:spPr bwMode="auto">
            <a:xfrm>
              <a:off x="4320" y="2688"/>
              <a:ext cx="6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Times New Roman" charset="0"/>
                </a:rPr>
                <a:t>(0.7, 0.3)</a:t>
              </a: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419600" y="1600200"/>
            <a:ext cx="2514600" cy="2209800"/>
            <a:chOff x="2784" y="1008"/>
            <a:chExt cx="1584" cy="1392"/>
          </a:xfrm>
        </p:grpSpPr>
        <p:sp>
          <p:nvSpPr>
            <p:cNvPr id="129042" name="Oval 40"/>
            <p:cNvSpPr>
              <a:spLocks noChangeArrowheads="1"/>
            </p:cNvSpPr>
            <p:nvPr/>
          </p:nvSpPr>
          <p:spPr bwMode="auto">
            <a:xfrm>
              <a:off x="3676" y="2227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3" name="AutoShape 41"/>
            <p:cNvSpPr>
              <a:spLocks noChangeArrowheads="1"/>
            </p:cNvSpPr>
            <p:nvPr/>
          </p:nvSpPr>
          <p:spPr bwMode="auto">
            <a:xfrm>
              <a:off x="2784" y="1008"/>
              <a:ext cx="1584" cy="384"/>
            </a:xfrm>
            <a:prstGeom prst="wedgeRectCallout">
              <a:avLst>
                <a:gd name="adj1" fmla="val 9597"/>
                <a:gd name="adj2" fmla="val 259116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en-US">
                  <a:solidFill>
                    <a:srgbClr val="FF3300"/>
                  </a:solidFill>
                  <a:latin typeface="Arial" charset="0"/>
                </a:rPr>
                <a:t>Efficient</a:t>
              </a:r>
              <a:r>
                <a:rPr lang="en-US">
                  <a:latin typeface="Arial" charset="0"/>
                </a:rPr>
                <a:t>: x</a:t>
              </a:r>
              <a:r>
                <a:rPr lang="en-US" baseline="-25000">
                  <a:latin typeface="Arial" charset="0"/>
                </a:rPr>
                <a:t>1</a:t>
              </a:r>
              <a:r>
                <a:rPr lang="en-US">
                  <a:latin typeface="Arial" charset="0"/>
                </a:rPr>
                <a:t>+x</a:t>
              </a:r>
              <a:r>
                <a:rPr lang="en-US" baseline="-25000">
                  <a:latin typeface="Arial" charset="0"/>
                </a:rPr>
                <a:t>2</a:t>
              </a:r>
              <a:r>
                <a:rPr lang="en-US">
                  <a:latin typeface="Arial" charset="0"/>
                </a:rPr>
                <a:t>=1</a:t>
              </a:r>
            </a:p>
            <a:p>
              <a:pPr algn="l"/>
              <a:r>
                <a:rPr lang="en-US">
                  <a:solidFill>
                    <a:srgbClr val="FF3300"/>
                  </a:solidFill>
                  <a:latin typeface="Arial" charset="0"/>
                </a:rPr>
                <a:t>Fair</a:t>
              </a:r>
              <a:r>
                <a:rPr lang="en-US">
                  <a:latin typeface="Arial" charset="0"/>
                </a:rPr>
                <a:t> </a:t>
              </a:r>
            </a:p>
          </p:txBody>
        </p:sp>
        <p:sp>
          <p:nvSpPr>
            <p:cNvPr id="129044" name="Text Box 42"/>
            <p:cNvSpPr txBox="1">
              <a:spLocks noChangeArrowheads="1"/>
            </p:cNvSpPr>
            <p:nvPr/>
          </p:nvSpPr>
          <p:spPr bwMode="auto">
            <a:xfrm>
              <a:off x="3724" y="2169"/>
              <a:ext cx="6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Times New Roman" charset="0"/>
                </a:rPr>
                <a:t>(0.5, 0.5)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146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E7A2BBD-E9AB-DA44-B3DA-FFEA4A8CC0FC}" type="slidenum">
              <a:rPr lang="en-US" sz="1400" b="0">
                <a:latin typeface="Times New Roman" charset="0"/>
              </a:rPr>
              <a:pPr eaLnBrk="1" hangingPunct="1"/>
              <a:t>114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AIAD</a:t>
            </a:r>
          </a:p>
        </p:txBody>
      </p:sp>
      <p:sp>
        <p:nvSpPr>
          <p:cNvPr id="131075" name="Line 3"/>
          <p:cNvSpPr>
            <a:spLocks noChangeShapeType="1"/>
          </p:cNvSpPr>
          <p:nvPr/>
        </p:nvSpPr>
        <p:spPr bwMode="auto">
          <a:xfrm flipH="1" flipV="1">
            <a:off x="3810000" y="13716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4626397" y="5867400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>
                <a:latin typeface="Times New Roman" charset="0"/>
              </a:rPr>
              <a:t>Bandwidth for User 1: x</a:t>
            </a:r>
            <a:r>
              <a:rPr lang="en-US" b="0" baseline="-25000" dirty="0">
                <a:latin typeface="Times New Roman" charset="0"/>
              </a:rPr>
              <a:t>1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 rot="-5400000">
            <a:off x="2092747" y="3369928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 smtClean="0">
                <a:latin typeface="Times New Roman" charset="0"/>
              </a:rPr>
              <a:t>Bandwidth </a:t>
            </a:r>
            <a:r>
              <a:rPr lang="en-US" b="0" dirty="0">
                <a:latin typeface="Times New Roman" charset="0"/>
              </a:rPr>
              <a:t>for User 2: x</a:t>
            </a:r>
            <a:r>
              <a:rPr lang="en-US" b="0" baseline="-25000" dirty="0">
                <a:latin typeface="Times New Roman" charset="0"/>
              </a:rPr>
              <a:t>2</a:t>
            </a:r>
          </a:p>
        </p:txBody>
      </p:sp>
      <p:sp>
        <p:nvSpPr>
          <p:cNvPr id="131078" name="Line 6"/>
          <p:cNvSpPr>
            <a:spLocks noChangeShapeType="1"/>
          </p:cNvSpPr>
          <p:nvPr/>
        </p:nvSpPr>
        <p:spPr bwMode="auto">
          <a:xfrm flipH="1">
            <a:off x="3810000" y="1676400"/>
            <a:ext cx="4038600" cy="4054475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7924800" y="1371600"/>
            <a:ext cx="7350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fairness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8001000" y="5105400"/>
            <a:ext cx="892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efficiency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 rot="5400000" flipH="1" flipV="1">
            <a:off x="5981700" y="35433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>
            <a:off x="3810000" y="1524000"/>
            <a:ext cx="4191000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1083" name="Oval 11"/>
          <p:cNvSpPr>
            <a:spLocks noChangeArrowheads="1"/>
          </p:cNvSpPr>
          <p:nvPr/>
        </p:nvSpPr>
        <p:spPr bwMode="auto">
          <a:xfrm>
            <a:off x="5638800" y="2590800"/>
            <a:ext cx="76200" cy="762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5791200" y="2438400"/>
            <a:ext cx="9239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(x</a:t>
            </a:r>
            <a:r>
              <a:rPr lang="en-US" b="0" baseline="-25000">
                <a:latin typeface="Times New Roman" charset="0"/>
              </a:rPr>
              <a:t>1h</a:t>
            </a:r>
            <a:r>
              <a:rPr lang="en-US" b="0">
                <a:latin typeface="Times New Roman" charset="0"/>
              </a:rPr>
              <a:t>,x</a:t>
            </a:r>
            <a:r>
              <a:rPr lang="en-US" b="0" baseline="-25000">
                <a:latin typeface="Times New Roman" charset="0"/>
              </a:rPr>
              <a:t>2h</a:t>
            </a:r>
            <a:r>
              <a:rPr lang="en-US" b="0">
                <a:latin typeface="Times New Roman" charset="0"/>
              </a:rPr>
              <a:t>)</a:t>
            </a:r>
            <a:endParaRPr lang="en-US" b="0" baseline="-25000">
              <a:latin typeface="Times New Roman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013200" y="2667000"/>
            <a:ext cx="1549400" cy="1201738"/>
            <a:chOff x="1664" y="1680"/>
            <a:chExt cx="976" cy="757"/>
          </a:xfrm>
        </p:grpSpPr>
        <p:sp>
          <p:nvSpPr>
            <p:cNvPr id="131091" name="Text Box 14"/>
            <p:cNvSpPr txBox="1">
              <a:spLocks noChangeArrowheads="1"/>
            </p:cNvSpPr>
            <p:nvPr/>
          </p:nvSpPr>
          <p:spPr bwMode="auto">
            <a:xfrm>
              <a:off x="1664" y="2208"/>
              <a:ext cx="94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(x</a:t>
              </a:r>
              <a:r>
                <a:rPr lang="en-US" b="0" baseline="-25000">
                  <a:latin typeface="Times New Roman" charset="0"/>
                </a:rPr>
                <a:t>1h</a:t>
              </a:r>
              <a:r>
                <a:rPr lang="en-US" b="0">
                  <a:latin typeface="Times New Roman" charset="0"/>
                </a:rPr>
                <a:t>-a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,x</a:t>
              </a:r>
              <a:r>
                <a:rPr lang="en-US" b="0" baseline="-25000">
                  <a:latin typeface="Times New Roman" charset="0"/>
                </a:rPr>
                <a:t>2h</a:t>
              </a:r>
              <a:r>
                <a:rPr lang="en-US" b="0">
                  <a:latin typeface="Times New Roman" charset="0"/>
                </a:rPr>
                <a:t>-a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)</a:t>
              </a:r>
              <a:endParaRPr lang="en-US" b="0" baseline="-25000">
                <a:latin typeface="Times New Roman" charset="0"/>
              </a:endParaRPr>
            </a:p>
          </p:txBody>
        </p:sp>
        <p:sp>
          <p:nvSpPr>
            <p:cNvPr id="131092" name="Oval 15"/>
            <p:cNvSpPr>
              <a:spLocks noChangeArrowheads="1"/>
            </p:cNvSpPr>
            <p:nvPr/>
          </p:nvSpPr>
          <p:spPr bwMode="auto">
            <a:xfrm>
              <a:off x="2160" y="2112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31093" name="Line 16"/>
            <p:cNvSpPr>
              <a:spLocks noChangeShapeType="1"/>
            </p:cNvSpPr>
            <p:nvPr/>
          </p:nvSpPr>
          <p:spPr bwMode="auto">
            <a:xfrm flipH="1">
              <a:off x="2208" y="1680"/>
              <a:ext cx="432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800600" y="1447800"/>
            <a:ext cx="1306513" cy="1828800"/>
            <a:chOff x="3024" y="912"/>
            <a:chExt cx="823" cy="1152"/>
          </a:xfrm>
        </p:grpSpPr>
        <p:sp>
          <p:nvSpPr>
            <p:cNvPr id="131088" name="Line 18"/>
            <p:cNvSpPr>
              <a:spLocks noChangeShapeType="1"/>
            </p:cNvSpPr>
            <p:nvPr/>
          </p:nvSpPr>
          <p:spPr bwMode="auto">
            <a:xfrm flipV="1">
              <a:off x="3024" y="1440"/>
              <a:ext cx="624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1089" name="Text Box 19"/>
            <p:cNvSpPr txBox="1">
              <a:spLocks noChangeArrowheads="1"/>
            </p:cNvSpPr>
            <p:nvPr/>
          </p:nvSpPr>
          <p:spPr bwMode="auto">
            <a:xfrm>
              <a:off x="3075" y="912"/>
              <a:ext cx="772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(x</a:t>
              </a:r>
              <a:r>
                <a:rPr lang="en-US" b="0" baseline="-25000">
                  <a:latin typeface="Times New Roman" charset="0"/>
                </a:rPr>
                <a:t>1h</a:t>
              </a:r>
              <a:r>
                <a:rPr lang="en-US" b="0">
                  <a:latin typeface="Times New Roman" charset="0"/>
                </a:rPr>
                <a:t>-a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+a</a:t>
              </a:r>
              <a:r>
                <a:rPr lang="en-US" b="0" baseline="-25000">
                  <a:latin typeface="Times New Roman" charset="0"/>
                </a:rPr>
                <a:t>I</a:t>
              </a:r>
              <a:r>
                <a:rPr lang="en-US" b="0">
                  <a:latin typeface="Times New Roman" charset="0"/>
                </a:rPr>
                <a:t>),</a:t>
              </a:r>
              <a:br>
                <a:rPr lang="en-US" b="0">
                  <a:latin typeface="Times New Roman" charset="0"/>
                </a:rPr>
              </a:b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2h</a:t>
              </a:r>
              <a:r>
                <a:rPr lang="en-US" b="0">
                  <a:latin typeface="Times New Roman" charset="0"/>
                </a:rPr>
                <a:t>-a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+a</a:t>
              </a:r>
              <a:r>
                <a:rPr lang="en-US" b="0" baseline="-25000">
                  <a:latin typeface="Times New Roman" charset="0"/>
                </a:rPr>
                <a:t>I</a:t>
              </a:r>
              <a:r>
                <a:rPr lang="en-US" b="0">
                  <a:latin typeface="Times New Roman" charset="0"/>
                </a:rPr>
                <a:t>))</a:t>
              </a:r>
            </a:p>
          </p:txBody>
        </p:sp>
        <p:sp>
          <p:nvSpPr>
            <p:cNvPr id="131090" name="Oval 20"/>
            <p:cNvSpPr>
              <a:spLocks noChangeArrowheads="1"/>
            </p:cNvSpPr>
            <p:nvPr/>
          </p:nvSpPr>
          <p:spPr bwMode="auto">
            <a:xfrm>
              <a:off x="3744" y="1440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2779157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228600" y="1719263"/>
            <a:ext cx="3048000" cy="4411662"/>
          </a:xfrm>
        </p:spPr>
        <p:txBody>
          <a:bodyPr lIns="90479" tIns="44446" rIns="90479" bIns="44446"/>
          <a:lstStyle/>
          <a:p>
            <a:r>
              <a:rPr lang="en-US" sz="2400">
                <a:latin typeface="Arial" charset="0"/>
              </a:rPr>
              <a:t>Increase: </a:t>
            </a:r>
            <a:r>
              <a:rPr lang="en-US" sz="2400">
                <a:latin typeface="Times New Roman" charset="0"/>
              </a:rPr>
              <a:t>x + a</a:t>
            </a:r>
            <a:r>
              <a:rPr lang="en-US" sz="2400" baseline="-25000">
                <a:latin typeface="Times New Roman" charset="0"/>
              </a:rPr>
              <a:t>I</a:t>
            </a:r>
            <a:endParaRPr lang="en-US" sz="2400">
              <a:latin typeface="Times New Roman" charset="0"/>
            </a:endParaRPr>
          </a:p>
          <a:p>
            <a:r>
              <a:rPr lang="en-US" sz="2400">
                <a:latin typeface="Arial" charset="0"/>
              </a:rPr>
              <a:t>Decrease:</a:t>
            </a:r>
            <a:r>
              <a:rPr lang="en-US" sz="2400">
                <a:latin typeface="Times New Roman" charset="0"/>
              </a:rPr>
              <a:t> x - a</a:t>
            </a:r>
            <a:r>
              <a:rPr lang="en-US" sz="2400" baseline="-25000">
                <a:latin typeface="Times New Roman" charset="0"/>
              </a:rPr>
              <a:t>D</a:t>
            </a:r>
          </a:p>
          <a:p>
            <a:r>
              <a:rPr lang="en-US">
                <a:latin typeface="Arial" charset="0"/>
              </a:rPr>
              <a:t>Does not converge to fairness</a:t>
            </a:r>
          </a:p>
        </p:txBody>
      </p:sp>
    </p:spTree>
    <p:extLst>
      <p:ext uri="{BB962C8B-B14F-4D97-AF65-F5344CB8AC3E}">
        <p14:creationId xmlns:p14="http://schemas.microsoft.com/office/powerpoint/2010/main" val="2376903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915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375638A-B6D5-7B4C-B265-CC57587F0772}" type="slidenum">
              <a:rPr lang="en-US" sz="1400" b="0">
                <a:latin typeface="Times New Roman" charset="0"/>
              </a:rPr>
              <a:pPr eaLnBrk="1" hangingPunct="1"/>
              <a:t>115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MIMD</a:t>
            </a:r>
          </a:p>
        </p:txBody>
      </p:sp>
      <p:sp>
        <p:nvSpPr>
          <p:cNvPr id="133123" name="Line 3"/>
          <p:cNvSpPr>
            <a:spLocks noChangeShapeType="1"/>
          </p:cNvSpPr>
          <p:nvPr/>
        </p:nvSpPr>
        <p:spPr bwMode="auto">
          <a:xfrm flipH="1" flipV="1">
            <a:off x="3810000" y="13716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626397" y="5867400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>
                <a:latin typeface="Times New Roman" charset="0"/>
              </a:rPr>
              <a:t>Bandwidth for User 1: x</a:t>
            </a:r>
            <a:r>
              <a:rPr lang="en-US" b="0" baseline="-25000" dirty="0">
                <a:latin typeface="Times New Roman" charset="0"/>
              </a:rPr>
              <a:t>1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 rot="-5400000">
            <a:off x="2092747" y="3369928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>
                <a:latin typeface="Times New Roman" charset="0"/>
              </a:rPr>
              <a:t>Bandwidth for User 2: x</a:t>
            </a:r>
            <a:r>
              <a:rPr lang="en-US" b="0" baseline="-25000" dirty="0">
                <a:latin typeface="Times New Roman" charset="0"/>
              </a:rPr>
              <a:t>2</a:t>
            </a:r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 flipH="1">
            <a:off x="3810000" y="1676400"/>
            <a:ext cx="4038600" cy="4054475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924800" y="1371600"/>
            <a:ext cx="7350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fairness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8001000" y="5105400"/>
            <a:ext cx="892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efficiency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33129" name="Line 9"/>
          <p:cNvSpPr>
            <a:spLocks noChangeShapeType="1"/>
          </p:cNvSpPr>
          <p:nvPr/>
        </p:nvSpPr>
        <p:spPr bwMode="auto">
          <a:xfrm rot="5400000" flipH="1" flipV="1">
            <a:off x="5981700" y="35433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3130" name="Line 10"/>
          <p:cNvSpPr>
            <a:spLocks noChangeShapeType="1"/>
          </p:cNvSpPr>
          <p:nvPr/>
        </p:nvSpPr>
        <p:spPr bwMode="auto">
          <a:xfrm>
            <a:off x="3810000" y="1524000"/>
            <a:ext cx="4191000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4419600" y="1752600"/>
            <a:ext cx="9239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(x</a:t>
            </a:r>
            <a:r>
              <a:rPr lang="en-US" b="0" baseline="-25000">
                <a:latin typeface="Times New Roman" charset="0"/>
              </a:rPr>
              <a:t>1h</a:t>
            </a:r>
            <a:r>
              <a:rPr lang="en-US" b="0">
                <a:latin typeface="Times New Roman" charset="0"/>
              </a:rPr>
              <a:t>,x</a:t>
            </a:r>
            <a:r>
              <a:rPr lang="en-US" b="0" baseline="-25000">
                <a:latin typeface="Times New Roman" charset="0"/>
              </a:rPr>
              <a:t>2h</a:t>
            </a:r>
            <a:r>
              <a:rPr lang="en-US" b="0">
                <a:latin typeface="Times New Roman" charset="0"/>
              </a:rPr>
              <a:t>)</a:t>
            </a:r>
            <a:endParaRPr lang="en-US" b="0" baseline="-25000">
              <a:latin typeface="Times New Roman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10000" y="2286000"/>
            <a:ext cx="1603375" cy="3429000"/>
            <a:chOff x="2400" y="1440"/>
            <a:chExt cx="1010" cy="2160"/>
          </a:xfrm>
        </p:grpSpPr>
        <p:sp>
          <p:nvSpPr>
            <p:cNvPr id="133139" name="Text Box 13"/>
            <p:cNvSpPr txBox="1">
              <a:spLocks noChangeArrowheads="1"/>
            </p:cNvSpPr>
            <p:nvPr/>
          </p:nvSpPr>
          <p:spPr bwMode="auto">
            <a:xfrm>
              <a:off x="2588" y="2208"/>
              <a:ext cx="82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(b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1h</a:t>
              </a:r>
              <a:r>
                <a:rPr lang="en-US" b="0">
                  <a:latin typeface="Times New Roman" charset="0"/>
                </a:rPr>
                <a:t>,b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2h</a:t>
              </a:r>
              <a:r>
                <a:rPr lang="en-US" b="0">
                  <a:latin typeface="Times New Roman" charset="0"/>
                </a:rPr>
                <a:t>)</a:t>
              </a:r>
              <a:endParaRPr lang="en-US" b="0" baseline="-25000">
                <a:latin typeface="Times New Roman" charset="0"/>
              </a:endParaRPr>
            </a:p>
          </p:txBody>
        </p:sp>
        <p:sp>
          <p:nvSpPr>
            <p:cNvPr id="133140" name="Oval 14"/>
            <p:cNvSpPr>
              <a:spLocks noChangeArrowheads="1"/>
            </p:cNvSpPr>
            <p:nvPr/>
          </p:nvSpPr>
          <p:spPr bwMode="auto">
            <a:xfrm>
              <a:off x="3024" y="2112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33141" name="Line 15"/>
            <p:cNvSpPr>
              <a:spLocks noChangeShapeType="1"/>
            </p:cNvSpPr>
            <p:nvPr/>
          </p:nvSpPr>
          <p:spPr bwMode="auto">
            <a:xfrm flipV="1">
              <a:off x="3072" y="1440"/>
              <a:ext cx="288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3142" name="Line 16"/>
            <p:cNvSpPr>
              <a:spLocks noChangeShapeType="1"/>
            </p:cNvSpPr>
            <p:nvPr/>
          </p:nvSpPr>
          <p:spPr bwMode="auto">
            <a:xfrm flipV="1">
              <a:off x="2400" y="2160"/>
              <a:ext cx="624" cy="144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029200" y="2133600"/>
            <a:ext cx="1503363" cy="1143000"/>
            <a:chOff x="3168" y="1344"/>
            <a:chExt cx="947" cy="720"/>
          </a:xfrm>
        </p:grpSpPr>
        <p:sp>
          <p:nvSpPr>
            <p:cNvPr id="133136" name="Oval 18"/>
            <p:cNvSpPr>
              <a:spLocks noChangeArrowheads="1"/>
            </p:cNvSpPr>
            <p:nvPr/>
          </p:nvSpPr>
          <p:spPr bwMode="auto">
            <a:xfrm>
              <a:off x="3360" y="1536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33137" name="Line 19"/>
            <p:cNvSpPr>
              <a:spLocks noChangeShapeType="1"/>
            </p:cNvSpPr>
            <p:nvPr/>
          </p:nvSpPr>
          <p:spPr bwMode="auto">
            <a:xfrm flipV="1">
              <a:off x="3168" y="1632"/>
              <a:ext cx="192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3138" name="Text Box 20"/>
            <p:cNvSpPr txBox="1">
              <a:spLocks noChangeArrowheads="1"/>
            </p:cNvSpPr>
            <p:nvPr/>
          </p:nvSpPr>
          <p:spPr bwMode="auto">
            <a:xfrm>
              <a:off x="3504" y="1344"/>
              <a:ext cx="611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(b</a:t>
              </a:r>
              <a:r>
                <a:rPr lang="en-US" b="0" baseline="-25000">
                  <a:latin typeface="Times New Roman" charset="0"/>
                </a:rPr>
                <a:t>I</a:t>
              </a:r>
              <a:r>
                <a:rPr lang="en-US" b="0">
                  <a:latin typeface="Times New Roman" charset="0"/>
                </a:rPr>
                <a:t>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1h</a:t>
              </a:r>
              <a:r>
                <a:rPr lang="en-US" b="0">
                  <a:latin typeface="Times New Roman" charset="0"/>
                </a:rPr>
                <a:t>,</a:t>
              </a:r>
              <a:br>
                <a:rPr lang="en-US" b="0">
                  <a:latin typeface="Times New Roman" charset="0"/>
                </a:rPr>
              </a:br>
              <a:r>
                <a:rPr lang="en-US" b="0">
                  <a:latin typeface="Times New Roman" charset="0"/>
                </a:rPr>
                <a:t>b</a:t>
              </a:r>
              <a:r>
                <a:rPr lang="en-US" b="0" baseline="-25000">
                  <a:latin typeface="Times New Roman" charset="0"/>
                </a:rPr>
                <a:t>I</a:t>
              </a:r>
              <a:r>
                <a:rPr lang="en-US" b="0">
                  <a:latin typeface="Times New Roman" charset="0"/>
                </a:rPr>
                <a:t>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2h</a:t>
              </a:r>
              <a:r>
                <a:rPr lang="en-US" b="0">
                  <a:latin typeface="Times New Roman" charset="0"/>
                </a:rPr>
                <a:t>)</a:t>
              </a:r>
            </a:p>
          </p:txBody>
        </p:sp>
      </p:grpSp>
      <p:sp>
        <p:nvSpPr>
          <p:cNvPr id="133134" name="Oval 21"/>
          <p:cNvSpPr>
            <a:spLocks noChangeArrowheads="1"/>
          </p:cNvSpPr>
          <p:nvPr/>
        </p:nvSpPr>
        <p:spPr bwMode="auto">
          <a:xfrm>
            <a:off x="5334000" y="2133600"/>
            <a:ext cx="76200" cy="762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781206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2930525" cy="4411663"/>
          </a:xfrm>
        </p:spPr>
        <p:txBody>
          <a:bodyPr lIns="90479" tIns="44446" rIns="90479" bIns="44446"/>
          <a:lstStyle/>
          <a:p>
            <a:r>
              <a:rPr lang="en-US" sz="2400">
                <a:latin typeface="Arial" charset="0"/>
              </a:rPr>
              <a:t>Increase: </a:t>
            </a:r>
            <a:r>
              <a:rPr lang="en-US" sz="2400">
                <a:latin typeface="Times New Roman" charset="0"/>
              </a:rPr>
              <a:t>x*b</a:t>
            </a:r>
            <a:r>
              <a:rPr lang="en-US" sz="2400" baseline="-25000">
                <a:latin typeface="Times New Roman" charset="0"/>
              </a:rPr>
              <a:t>I</a:t>
            </a:r>
            <a:endParaRPr lang="en-US" sz="2400">
              <a:latin typeface="Times New Roman" charset="0"/>
            </a:endParaRPr>
          </a:p>
          <a:p>
            <a:r>
              <a:rPr lang="en-US" sz="2400">
                <a:latin typeface="Arial" charset="0"/>
              </a:rPr>
              <a:t>Decrease:</a:t>
            </a:r>
            <a:r>
              <a:rPr lang="en-US" sz="2400">
                <a:latin typeface="Times New Roman" charset="0"/>
              </a:rPr>
              <a:t> x*b</a:t>
            </a:r>
            <a:r>
              <a:rPr lang="en-US" sz="2400" baseline="-25000">
                <a:latin typeface="Times New Roman" charset="0"/>
              </a:rPr>
              <a:t>D</a:t>
            </a:r>
          </a:p>
          <a:p>
            <a:r>
              <a:rPr lang="en-US">
                <a:latin typeface="Arial" charset="0"/>
              </a:rPr>
              <a:t>Does not converge to fairness</a:t>
            </a:r>
          </a:p>
        </p:txBody>
      </p:sp>
    </p:spTree>
    <p:extLst>
      <p:ext uri="{BB962C8B-B14F-4D97-AF65-F5344CB8AC3E}">
        <p14:creationId xmlns:p14="http://schemas.microsoft.com/office/powerpoint/2010/main" val="4289724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1206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D87C3EF-273F-5246-A55A-867D9CAED3EE}" type="slidenum">
              <a:rPr lang="en-US" sz="1400" b="0">
                <a:latin typeface="Times New Roman" charset="0"/>
              </a:rPr>
              <a:pPr eaLnBrk="1" hangingPunct="1"/>
              <a:t>116</a:t>
            </a:fld>
            <a:endParaRPr lang="en-US" sz="1400" b="0">
              <a:latin typeface="Times New Roman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00600" y="1371600"/>
            <a:ext cx="2152650" cy="2057400"/>
            <a:chOff x="3024" y="864"/>
            <a:chExt cx="1356" cy="1296"/>
          </a:xfrm>
        </p:grpSpPr>
        <p:sp>
          <p:nvSpPr>
            <p:cNvPr id="135194" name="Freeform 3"/>
            <p:cNvSpPr>
              <a:spLocks/>
            </p:cNvSpPr>
            <p:nvPr/>
          </p:nvSpPr>
          <p:spPr bwMode="auto">
            <a:xfrm>
              <a:off x="3024" y="864"/>
              <a:ext cx="1008" cy="1296"/>
            </a:xfrm>
            <a:custGeom>
              <a:avLst/>
              <a:gdLst>
                <a:gd name="T0" fmla="*/ 0 w 1008"/>
                <a:gd name="T1" fmla="*/ 1248 h 1296"/>
                <a:gd name="T2" fmla="*/ 1008 w 1008"/>
                <a:gd name="T3" fmla="*/ 288 h 1296"/>
                <a:gd name="T4" fmla="*/ 576 w 1008"/>
                <a:gd name="T5" fmla="*/ 0 h 1296"/>
                <a:gd name="T6" fmla="*/ 0 w 1008"/>
                <a:gd name="T7" fmla="*/ 1296 h 12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1296"/>
                <a:gd name="T14" fmla="*/ 1008 w 1008"/>
                <a:gd name="T15" fmla="*/ 1296 h 12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1296">
                  <a:moveTo>
                    <a:pt x="0" y="1248"/>
                  </a:moveTo>
                  <a:lnTo>
                    <a:pt x="1008" y="288"/>
                  </a:lnTo>
                  <a:lnTo>
                    <a:pt x="576" y="0"/>
                  </a:lnTo>
                  <a:lnTo>
                    <a:pt x="0" y="1296"/>
                  </a:lnTo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5195" name="Text Box 4"/>
            <p:cNvSpPr txBox="1">
              <a:spLocks noChangeArrowheads="1"/>
            </p:cNvSpPr>
            <p:nvPr/>
          </p:nvSpPr>
          <p:spPr bwMode="auto">
            <a:xfrm>
              <a:off x="3696" y="1248"/>
              <a:ext cx="684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(b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1h</a:t>
              </a:r>
              <a:r>
                <a:rPr lang="en-US" b="0">
                  <a:latin typeface="Times New Roman" charset="0"/>
                </a:rPr>
                <a:t>+a</a:t>
              </a:r>
              <a:r>
                <a:rPr lang="en-US" b="0" baseline="-25000">
                  <a:latin typeface="Times New Roman" charset="0"/>
                </a:rPr>
                <a:t>I</a:t>
              </a:r>
              <a:r>
                <a:rPr lang="en-US" b="0">
                  <a:latin typeface="Times New Roman" charset="0"/>
                </a:rPr>
                <a:t>,</a:t>
              </a:r>
              <a:br>
                <a:rPr lang="en-US" b="0">
                  <a:latin typeface="Times New Roman" charset="0"/>
                </a:rPr>
              </a:br>
              <a:r>
                <a:rPr lang="en-US" b="0">
                  <a:latin typeface="Times New Roman" charset="0"/>
                </a:rPr>
                <a:t>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2h</a:t>
              </a:r>
              <a:r>
                <a:rPr lang="en-US" b="0">
                  <a:latin typeface="Times New Roman" charset="0"/>
                </a:rPr>
                <a:t>+a</a:t>
              </a:r>
              <a:r>
                <a:rPr lang="en-US" b="0" baseline="-25000">
                  <a:latin typeface="Times New Roman" charset="0"/>
                </a:rPr>
                <a:t>I</a:t>
              </a:r>
              <a:r>
                <a:rPr lang="en-US" b="0">
                  <a:latin typeface="Times New Roman" charset="0"/>
                </a:rPr>
                <a:t>)</a:t>
              </a:r>
            </a:p>
          </p:txBody>
        </p:sp>
        <p:sp>
          <p:nvSpPr>
            <p:cNvPr id="135196" name="Oval 5"/>
            <p:cNvSpPr>
              <a:spLocks noChangeArrowheads="1"/>
            </p:cNvSpPr>
            <p:nvPr/>
          </p:nvSpPr>
          <p:spPr bwMode="auto">
            <a:xfrm>
              <a:off x="3552" y="1632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35197" name="Line 6"/>
            <p:cNvSpPr>
              <a:spLocks noChangeShapeType="1"/>
            </p:cNvSpPr>
            <p:nvPr/>
          </p:nvSpPr>
          <p:spPr bwMode="auto">
            <a:xfrm flipH="1">
              <a:off x="3072" y="1680"/>
              <a:ext cx="432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sp>
        <p:nvSpPr>
          <p:cNvPr id="135171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696200" cy="8382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AIMD</a:t>
            </a:r>
          </a:p>
        </p:txBody>
      </p:sp>
      <p:sp>
        <p:nvSpPr>
          <p:cNvPr id="135172" name="Line 8"/>
          <p:cNvSpPr>
            <a:spLocks noChangeShapeType="1"/>
          </p:cNvSpPr>
          <p:nvPr/>
        </p:nvSpPr>
        <p:spPr bwMode="auto">
          <a:xfrm flipH="1" flipV="1">
            <a:off x="3810000" y="13716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5173" name="Text Box 9"/>
          <p:cNvSpPr txBox="1">
            <a:spLocks noChangeArrowheads="1"/>
          </p:cNvSpPr>
          <p:nvPr/>
        </p:nvSpPr>
        <p:spPr bwMode="auto">
          <a:xfrm>
            <a:off x="4626397" y="5867400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>
                <a:latin typeface="Times New Roman" charset="0"/>
              </a:rPr>
              <a:t>Bandwidth for User 1: x</a:t>
            </a:r>
            <a:r>
              <a:rPr lang="en-US" b="0" baseline="-25000" dirty="0">
                <a:latin typeface="Times New Roman" charset="0"/>
              </a:rPr>
              <a:t>1</a:t>
            </a:r>
          </a:p>
        </p:txBody>
      </p:sp>
      <p:sp>
        <p:nvSpPr>
          <p:cNvPr id="135174" name="Text Box 10"/>
          <p:cNvSpPr txBox="1">
            <a:spLocks noChangeArrowheads="1"/>
          </p:cNvSpPr>
          <p:nvPr/>
        </p:nvSpPr>
        <p:spPr bwMode="auto">
          <a:xfrm rot="-5400000">
            <a:off x="2092747" y="3369928"/>
            <a:ext cx="276140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>
                <a:latin typeface="Times New Roman" charset="0"/>
              </a:rPr>
              <a:t>Bandwidth for User 2: x</a:t>
            </a:r>
            <a:r>
              <a:rPr lang="en-US" b="0" baseline="-25000" dirty="0">
                <a:latin typeface="Times New Roman" charset="0"/>
              </a:rPr>
              <a:t>2</a:t>
            </a:r>
          </a:p>
        </p:txBody>
      </p:sp>
      <p:sp>
        <p:nvSpPr>
          <p:cNvPr id="135175" name="Line 11"/>
          <p:cNvSpPr>
            <a:spLocks noChangeShapeType="1"/>
          </p:cNvSpPr>
          <p:nvPr/>
        </p:nvSpPr>
        <p:spPr bwMode="auto">
          <a:xfrm flipH="1">
            <a:off x="3810000" y="1676400"/>
            <a:ext cx="4038600" cy="4054475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5176" name="Text Box 12"/>
          <p:cNvSpPr txBox="1">
            <a:spLocks noChangeArrowheads="1"/>
          </p:cNvSpPr>
          <p:nvPr/>
        </p:nvSpPr>
        <p:spPr bwMode="auto">
          <a:xfrm>
            <a:off x="7924800" y="1371600"/>
            <a:ext cx="7350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fairness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35177" name="Text Box 13"/>
          <p:cNvSpPr txBox="1">
            <a:spLocks noChangeArrowheads="1"/>
          </p:cNvSpPr>
          <p:nvPr/>
        </p:nvSpPr>
        <p:spPr bwMode="auto">
          <a:xfrm>
            <a:off x="8001000" y="5105400"/>
            <a:ext cx="892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 b="0">
                <a:latin typeface="Times New Roman" charset="0"/>
              </a:rPr>
              <a:t>efficiency</a:t>
            </a:r>
          </a:p>
          <a:p>
            <a:pPr algn="ctr"/>
            <a:r>
              <a:rPr lang="en-US" sz="1400" b="0">
                <a:latin typeface="Times New Roman" charset="0"/>
              </a:rPr>
              <a:t>line</a:t>
            </a:r>
            <a:endParaRPr lang="en-US" sz="1400" b="0" baseline="-25000">
              <a:latin typeface="Times New Roman" charset="0"/>
            </a:endParaRPr>
          </a:p>
        </p:txBody>
      </p:sp>
      <p:sp>
        <p:nvSpPr>
          <p:cNvPr id="135178" name="Line 14"/>
          <p:cNvSpPr>
            <a:spLocks noChangeShapeType="1"/>
          </p:cNvSpPr>
          <p:nvPr/>
        </p:nvSpPr>
        <p:spPr bwMode="auto">
          <a:xfrm rot="5400000" flipH="1" flipV="1">
            <a:off x="5981700" y="3543300"/>
            <a:ext cx="0" cy="434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5179" name="Line 15"/>
          <p:cNvSpPr>
            <a:spLocks noChangeShapeType="1"/>
          </p:cNvSpPr>
          <p:nvPr/>
        </p:nvSpPr>
        <p:spPr bwMode="auto">
          <a:xfrm>
            <a:off x="3810000" y="1524000"/>
            <a:ext cx="4191000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5180" name="Text Box 16"/>
          <p:cNvSpPr txBox="1">
            <a:spLocks noChangeArrowheads="1"/>
          </p:cNvSpPr>
          <p:nvPr/>
        </p:nvSpPr>
        <p:spPr bwMode="auto">
          <a:xfrm>
            <a:off x="4953000" y="1676400"/>
            <a:ext cx="9239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(x</a:t>
            </a:r>
            <a:r>
              <a:rPr lang="en-US" b="0" baseline="-25000">
                <a:latin typeface="Times New Roman" charset="0"/>
              </a:rPr>
              <a:t>1h</a:t>
            </a:r>
            <a:r>
              <a:rPr lang="en-US" b="0">
                <a:latin typeface="Times New Roman" charset="0"/>
              </a:rPr>
              <a:t>,x</a:t>
            </a:r>
            <a:r>
              <a:rPr lang="en-US" b="0" baseline="-25000">
                <a:latin typeface="Times New Roman" charset="0"/>
              </a:rPr>
              <a:t>2h</a:t>
            </a:r>
            <a:r>
              <a:rPr lang="en-US" b="0">
                <a:latin typeface="Times New Roman" charset="0"/>
              </a:rPr>
              <a:t>)</a:t>
            </a:r>
            <a:endParaRPr lang="en-US" b="0" baseline="-25000">
              <a:latin typeface="Times New Roman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810000" y="2286000"/>
            <a:ext cx="1635125" cy="3429000"/>
            <a:chOff x="2400" y="1440"/>
            <a:chExt cx="1030" cy="2160"/>
          </a:xfrm>
        </p:grpSpPr>
        <p:sp>
          <p:nvSpPr>
            <p:cNvPr id="135190" name="Text Box 18"/>
            <p:cNvSpPr txBox="1">
              <a:spLocks noChangeArrowheads="1"/>
            </p:cNvSpPr>
            <p:nvPr/>
          </p:nvSpPr>
          <p:spPr bwMode="auto">
            <a:xfrm>
              <a:off x="2566" y="2208"/>
              <a:ext cx="86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(b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1h</a:t>
              </a:r>
              <a:r>
                <a:rPr lang="en-US" b="0">
                  <a:latin typeface="Times New Roman" charset="0"/>
                </a:rPr>
                <a:t>,b</a:t>
              </a:r>
              <a:r>
                <a:rPr lang="en-US" b="0" baseline="-25000">
                  <a:latin typeface="Times New Roman" charset="0"/>
                </a:rPr>
                <a:t>D</a:t>
              </a:r>
              <a:r>
                <a:rPr lang="en-US" b="0">
                  <a:latin typeface="Times New Roman" charset="0"/>
                </a:rPr>
                <a:t>x</a:t>
              </a:r>
              <a:r>
                <a:rPr lang="en-US" b="0" baseline="-25000">
                  <a:latin typeface="Times New Roman" charset="0"/>
                </a:rPr>
                <a:t>2h</a:t>
              </a:r>
              <a:r>
                <a:rPr lang="en-US" b="0">
                  <a:latin typeface="Times New Roman" charset="0"/>
                </a:rPr>
                <a:t>)</a:t>
              </a:r>
              <a:endParaRPr lang="en-US" b="0" baseline="-25000">
                <a:latin typeface="Times New Roman" charset="0"/>
              </a:endParaRPr>
            </a:p>
          </p:txBody>
        </p:sp>
        <p:sp>
          <p:nvSpPr>
            <p:cNvPr id="135191" name="Oval 19"/>
            <p:cNvSpPr>
              <a:spLocks noChangeArrowheads="1"/>
            </p:cNvSpPr>
            <p:nvPr/>
          </p:nvSpPr>
          <p:spPr bwMode="auto">
            <a:xfrm>
              <a:off x="3024" y="2112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35192" name="Line 20"/>
            <p:cNvSpPr>
              <a:spLocks noChangeShapeType="1"/>
            </p:cNvSpPr>
            <p:nvPr/>
          </p:nvSpPr>
          <p:spPr bwMode="auto">
            <a:xfrm flipV="1">
              <a:off x="3072" y="1440"/>
              <a:ext cx="288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5193" name="Line 21"/>
            <p:cNvSpPr>
              <a:spLocks noChangeShapeType="1"/>
            </p:cNvSpPr>
            <p:nvPr/>
          </p:nvSpPr>
          <p:spPr bwMode="auto">
            <a:xfrm flipV="1">
              <a:off x="2400" y="2160"/>
              <a:ext cx="624" cy="144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sp>
        <p:nvSpPr>
          <p:cNvPr id="135182" name="Oval 22"/>
          <p:cNvSpPr>
            <a:spLocks noChangeArrowheads="1"/>
          </p:cNvSpPr>
          <p:nvPr/>
        </p:nvSpPr>
        <p:spPr bwMode="auto">
          <a:xfrm>
            <a:off x="5334000" y="2133600"/>
            <a:ext cx="76200" cy="762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783255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0" y="1719263"/>
            <a:ext cx="3505200" cy="4071937"/>
          </a:xfrm>
        </p:spPr>
        <p:txBody>
          <a:bodyPr lIns="90479" tIns="44446" rIns="90479" bIns="44446"/>
          <a:lstStyle/>
          <a:p>
            <a:r>
              <a:rPr lang="en-US">
                <a:latin typeface="Arial" charset="0"/>
              </a:rPr>
              <a:t>Increase: </a:t>
            </a:r>
            <a:r>
              <a:rPr lang="en-US">
                <a:latin typeface="Times New Roman" charset="0"/>
              </a:rPr>
              <a:t>x+a</a:t>
            </a:r>
            <a:r>
              <a:rPr lang="en-US" baseline="-25000">
                <a:latin typeface="Times New Roman" charset="0"/>
              </a:rPr>
              <a:t>D</a:t>
            </a:r>
            <a:endParaRPr lang="en-US">
              <a:latin typeface="Times New Roman" charset="0"/>
            </a:endParaRPr>
          </a:p>
          <a:p>
            <a:r>
              <a:rPr lang="en-US">
                <a:latin typeface="Arial" charset="0"/>
              </a:rPr>
              <a:t>Decrease:</a:t>
            </a:r>
            <a:r>
              <a:rPr lang="en-US">
                <a:latin typeface="Times New Roman" charset="0"/>
              </a:rPr>
              <a:t> x*b</a:t>
            </a:r>
            <a:r>
              <a:rPr lang="en-US" baseline="-25000">
                <a:latin typeface="Times New Roman" charset="0"/>
              </a:rPr>
              <a:t>D</a:t>
            </a:r>
          </a:p>
          <a:p>
            <a:r>
              <a:rPr lang="en-US">
                <a:latin typeface="Arial" charset="0"/>
              </a:rPr>
              <a:t>Converges to fairness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810000" y="2667000"/>
            <a:ext cx="1905000" cy="3048000"/>
            <a:chOff x="2400" y="1680"/>
            <a:chExt cx="1200" cy="1920"/>
          </a:xfrm>
        </p:grpSpPr>
        <p:sp>
          <p:nvSpPr>
            <p:cNvPr id="135185" name="Line 25"/>
            <p:cNvSpPr>
              <a:spLocks noChangeShapeType="1"/>
            </p:cNvSpPr>
            <p:nvPr/>
          </p:nvSpPr>
          <p:spPr bwMode="auto">
            <a:xfrm flipH="1">
              <a:off x="3408" y="1824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5186" name="Line 26"/>
            <p:cNvSpPr>
              <a:spLocks noChangeShapeType="1"/>
            </p:cNvSpPr>
            <p:nvPr/>
          </p:nvSpPr>
          <p:spPr bwMode="auto">
            <a:xfrm flipH="1">
              <a:off x="3264" y="1680"/>
              <a:ext cx="288" cy="48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5187" name="Line 27"/>
            <p:cNvSpPr>
              <a:spLocks noChangeShapeType="1"/>
            </p:cNvSpPr>
            <p:nvPr/>
          </p:nvSpPr>
          <p:spPr bwMode="auto">
            <a:xfrm flipV="1">
              <a:off x="3264" y="182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5188" name="Line 28"/>
            <p:cNvSpPr>
              <a:spLocks noChangeShapeType="1"/>
            </p:cNvSpPr>
            <p:nvPr/>
          </p:nvSpPr>
          <p:spPr bwMode="auto">
            <a:xfrm flipV="1">
              <a:off x="2400" y="2160"/>
              <a:ext cx="864" cy="144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35189" name="Line 29"/>
            <p:cNvSpPr>
              <a:spLocks noChangeShapeType="1"/>
            </p:cNvSpPr>
            <p:nvPr/>
          </p:nvSpPr>
          <p:spPr bwMode="auto">
            <a:xfrm flipV="1">
              <a:off x="2400" y="2112"/>
              <a:ext cx="1008" cy="14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7680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3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255" grpId="0" build="p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A777175-365E-554D-9F47-5EC9A50BBE36}" type="slidenum">
              <a:rPr lang="en-US" sz="1400" smtClean="0">
                <a:latin typeface="Calibri"/>
              </a:rPr>
              <a:pPr algn="r"/>
              <a:t>117</a:t>
            </a:fld>
            <a:endParaRPr lang="en-US" sz="1400" dirty="0">
              <a:latin typeface="Calibri"/>
            </a:endParaRPr>
          </a:p>
        </p:txBody>
      </p:sp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Why is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AIMD fair?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sz="4000" dirty="0">
                <a:ea typeface="ＭＳ Ｐゴシック" charset="0"/>
                <a:cs typeface="ＭＳ Ｐゴシック" charset="0"/>
              </a:rPr>
              <a:t>(</a:t>
            </a:r>
            <a:r>
              <a:rPr lang="en-US" sz="4000" dirty="0" smtClean="0">
                <a:ea typeface="ＭＳ Ｐゴシック" charset="0"/>
                <a:cs typeface="ＭＳ Ｐゴシック" charset="0"/>
              </a:rPr>
              <a:t>a pretty animation…)</a:t>
            </a:r>
            <a:endParaRPr lang="en-US" sz="4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00175"/>
            <a:ext cx="830580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Two competing sessions: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Additive increase gives slope of 1, as throughout increases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multiplicative decrease decreases throughput proportionally </a:t>
            </a:r>
          </a:p>
        </p:txBody>
      </p:sp>
      <p:sp>
        <p:nvSpPr>
          <p:cNvPr id="128006" name="Line 4"/>
          <p:cNvSpPr>
            <a:spLocks noChangeShapeType="1"/>
          </p:cNvSpPr>
          <p:nvPr/>
        </p:nvSpPr>
        <p:spPr bwMode="auto">
          <a:xfrm>
            <a:off x="2400300" y="5848350"/>
            <a:ext cx="3638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8007" name="Line 5"/>
          <p:cNvSpPr>
            <a:spLocks noChangeShapeType="1"/>
          </p:cNvSpPr>
          <p:nvPr/>
        </p:nvSpPr>
        <p:spPr bwMode="auto">
          <a:xfrm flipV="1">
            <a:off x="2400300" y="2752725"/>
            <a:ext cx="0" cy="3086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8008" name="Line 6"/>
          <p:cNvSpPr>
            <a:spLocks noChangeShapeType="1"/>
          </p:cNvSpPr>
          <p:nvPr/>
        </p:nvSpPr>
        <p:spPr bwMode="auto">
          <a:xfrm rot="-2938105" flipH="1" flipV="1">
            <a:off x="1793875" y="4487863"/>
            <a:ext cx="3560763" cy="1428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8009" name="Line 7"/>
          <p:cNvSpPr>
            <a:spLocks noChangeShapeType="1"/>
          </p:cNvSpPr>
          <p:nvPr/>
        </p:nvSpPr>
        <p:spPr bwMode="auto">
          <a:xfrm>
            <a:off x="2381250" y="3000375"/>
            <a:ext cx="2819400" cy="28098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8010" name="Text Box 8"/>
          <p:cNvSpPr txBox="1">
            <a:spLocks noChangeArrowheads="1"/>
          </p:cNvSpPr>
          <p:nvPr/>
        </p:nvSpPr>
        <p:spPr bwMode="auto">
          <a:xfrm>
            <a:off x="2030413" y="2828925"/>
            <a:ext cx="403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libri"/>
              </a:rPr>
              <a:t>R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28011" name="Text Box 9"/>
          <p:cNvSpPr txBox="1">
            <a:spLocks noChangeArrowheads="1"/>
          </p:cNvSpPr>
          <p:nvPr/>
        </p:nvSpPr>
        <p:spPr bwMode="auto">
          <a:xfrm>
            <a:off x="4983163" y="5876925"/>
            <a:ext cx="403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libri"/>
              </a:rPr>
              <a:t>R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28012" name="Text Box 10"/>
          <p:cNvSpPr txBox="1">
            <a:spLocks noChangeArrowheads="1"/>
          </p:cNvSpPr>
          <p:nvPr/>
        </p:nvSpPr>
        <p:spPr bwMode="auto">
          <a:xfrm>
            <a:off x="3259138" y="2819400"/>
            <a:ext cx="354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/>
              </a:rPr>
              <a:t>equal bandwidth share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28013" name="Text Box 11"/>
          <p:cNvSpPr txBox="1">
            <a:spLocks noChangeArrowheads="1"/>
          </p:cNvSpPr>
          <p:nvPr/>
        </p:nvSpPr>
        <p:spPr bwMode="auto">
          <a:xfrm>
            <a:off x="1839913" y="5857875"/>
            <a:ext cx="354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</a:rPr>
              <a:t>Bandwidth for </a:t>
            </a:r>
            <a:r>
              <a:rPr lang="en-US" sz="1800" dirty="0" smtClean="0">
                <a:latin typeface="Calibri"/>
              </a:rPr>
              <a:t>Connection 1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28014" name="Text Box 12"/>
          <p:cNvSpPr txBox="1">
            <a:spLocks noChangeArrowheads="1"/>
          </p:cNvSpPr>
          <p:nvPr/>
        </p:nvSpPr>
        <p:spPr bwMode="auto">
          <a:xfrm rot="-5396642">
            <a:off x="424656" y="4395272"/>
            <a:ext cx="3546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</a:rPr>
              <a:t>Bandwidth for </a:t>
            </a:r>
            <a:r>
              <a:rPr lang="en-US" sz="1800" dirty="0" smtClean="0">
                <a:latin typeface="Calibri"/>
              </a:rPr>
              <a:t>Connection 2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215053" name="Line 13"/>
          <p:cNvSpPr>
            <a:spLocks noChangeShapeType="1"/>
          </p:cNvSpPr>
          <p:nvPr/>
        </p:nvSpPr>
        <p:spPr bwMode="auto">
          <a:xfrm rot="-2938105" flipH="1" flipV="1">
            <a:off x="3503612" y="5105401"/>
            <a:ext cx="1293813" cy="47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4173538" y="4676775"/>
            <a:ext cx="4537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/>
              </a:rPr>
              <a:t>congestion avoidance: additive increase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215055" name="Line 15"/>
          <p:cNvSpPr>
            <a:spLocks noChangeShapeType="1"/>
          </p:cNvSpPr>
          <p:nvPr/>
        </p:nvSpPr>
        <p:spPr bwMode="auto">
          <a:xfrm flipH="1">
            <a:off x="3390900" y="4638675"/>
            <a:ext cx="1171575" cy="631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056" name="Text Box 16"/>
          <p:cNvSpPr txBox="1">
            <a:spLocks noChangeArrowheads="1"/>
          </p:cNvSpPr>
          <p:nvPr/>
        </p:nvSpPr>
        <p:spPr bwMode="auto">
          <a:xfrm>
            <a:off x="4826292" y="4437063"/>
            <a:ext cx="32204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loss: decrease window by factor of 2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215057" name="Line 17"/>
          <p:cNvSpPr>
            <a:spLocks noChangeShapeType="1"/>
          </p:cNvSpPr>
          <p:nvPr/>
        </p:nvSpPr>
        <p:spPr bwMode="auto">
          <a:xfrm rot="-2938105" flipH="1" flipV="1">
            <a:off x="3182938" y="4778375"/>
            <a:ext cx="1303337" cy="23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3887788" y="4191000"/>
            <a:ext cx="4537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/>
              </a:rPr>
              <a:t>congestion avoidance: additive increase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215059" name="Line 19"/>
          <p:cNvSpPr>
            <a:spLocks noChangeShapeType="1"/>
          </p:cNvSpPr>
          <p:nvPr/>
        </p:nvSpPr>
        <p:spPr bwMode="auto">
          <a:xfrm flipH="1">
            <a:off x="3248025" y="4352925"/>
            <a:ext cx="981075" cy="765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060" name="Text Box 20"/>
          <p:cNvSpPr txBox="1">
            <a:spLocks noChangeArrowheads="1"/>
          </p:cNvSpPr>
          <p:nvPr/>
        </p:nvSpPr>
        <p:spPr bwMode="auto">
          <a:xfrm>
            <a:off x="4426242" y="3989388"/>
            <a:ext cx="32204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loss: decrease window by factor of 2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215061" name="Line 21"/>
          <p:cNvSpPr>
            <a:spLocks noChangeShapeType="1"/>
          </p:cNvSpPr>
          <p:nvPr/>
        </p:nvSpPr>
        <p:spPr bwMode="auto">
          <a:xfrm rot="-2938105" flipH="1" flipV="1">
            <a:off x="3039269" y="4631532"/>
            <a:ext cx="1279525" cy="14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062" name="Line 22"/>
          <p:cNvSpPr>
            <a:spLocks noChangeShapeType="1"/>
          </p:cNvSpPr>
          <p:nvPr/>
        </p:nvSpPr>
        <p:spPr bwMode="auto">
          <a:xfrm flipH="1">
            <a:off x="3181350" y="4171950"/>
            <a:ext cx="911225" cy="889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063" name="Line 23"/>
          <p:cNvSpPr>
            <a:spLocks noChangeShapeType="1"/>
          </p:cNvSpPr>
          <p:nvPr/>
        </p:nvSpPr>
        <p:spPr bwMode="auto">
          <a:xfrm rot="-2938105" flipH="1" flipV="1">
            <a:off x="2959894" y="4568032"/>
            <a:ext cx="1279525" cy="14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58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3" grpId="0" animBg="1"/>
      <p:bldP spid="215054" grpId="0" autoUpdateAnimBg="0"/>
      <p:bldP spid="215055" grpId="0" animBg="1"/>
      <p:bldP spid="215056" grpId="0" autoUpdateAnimBg="0"/>
      <p:bldP spid="215057" grpId="0" animBg="1"/>
      <p:bldP spid="215058" grpId="0" autoUpdateAnimBg="0"/>
      <p:bldP spid="215059" grpId="0" animBg="1"/>
      <p:bldP spid="215060" grpId="0" autoUpdateAnimBg="0"/>
      <p:bldP spid="215061" grpId="0" animBg="1"/>
      <p:bldP spid="215062" grpId="0" animBg="1"/>
      <p:bldP spid="21506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2C2F5D7-8C90-4D47-A44C-970DF26A386C}" type="slidenum">
              <a:rPr lang="en-US" sz="1400" smtClean="0">
                <a:latin typeface="Calibri"/>
              </a:rPr>
              <a:pPr algn="r"/>
              <a:t>118</a:t>
            </a:fld>
            <a:endParaRPr lang="en-US" sz="1400" dirty="0">
              <a:latin typeface="Calibri"/>
            </a:endParaRPr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Fairness (more)</a:t>
            </a:r>
          </a:p>
        </p:txBody>
      </p:sp>
      <p:sp>
        <p:nvSpPr>
          <p:cNvPr id="129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381000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Fairness and UDP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Multimedia apps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may not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use TCP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do not want rate throttled by congestion control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Instead use UDP: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pump audio/video at constant rate, tolerate packet loss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(Ancient yet ongoing) Research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area: TCP friendly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903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142999"/>
            <a:ext cx="4343400" cy="55784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Fairness and parallel TCP connections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nothing prevents app from opening parallel connections between 2 hosts.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Web browsers do this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Example: link of rate R supporting 9 connections;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new app asks for 1 TCP, gets rate R/10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new app asks for 11 TCPs, gets R/2 </a:t>
            </a:r>
            <a:r>
              <a:rPr lang="en-US" sz="2000" dirty="0" smtClean="0">
                <a:ea typeface="ＭＳ Ｐゴシック" charset="0"/>
              </a:rPr>
              <a:t>!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b="1" i="1" dirty="0" smtClean="0">
                <a:ea typeface="ＭＳ Ｐゴシック" charset="0"/>
              </a:rPr>
              <a:t>Recall </a:t>
            </a:r>
            <a:r>
              <a:rPr lang="en-US" sz="2400" dirty="0" smtClean="0">
                <a:ea typeface="ＭＳ Ｐゴシック" charset="0"/>
              </a:rPr>
              <a:t> Multiple browser sessions (and the potential for </a:t>
            </a:r>
            <a:r>
              <a:rPr lang="en-US" sz="2400" dirty="0" err="1" smtClean="0">
                <a:ea typeface="ＭＳ Ｐゴシック" charset="0"/>
              </a:rPr>
              <a:t>syncronized</a:t>
            </a:r>
            <a:r>
              <a:rPr lang="en-US" sz="2400" dirty="0" smtClean="0">
                <a:ea typeface="ＭＳ Ｐゴシック" charset="0"/>
              </a:rPr>
              <a:t> loss)</a:t>
            </a:r>
            <a:endParaRPr lang="en-US" sz="2400" dirty="0">
              <a:ea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2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/>
          </p:cNvSpPr>
          <p:nvPr/>
        </p:nvSpPr>
        <p:spPr bwMode="auto">
          <a:xfrm>
            <a:off x="4614863" y="6642100"/>
            <a:ext cx="469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500"/>
              </a:spcBef>
            </a:pPr>
            <a:r>
              <a:rPr lang="en-US" sz="120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0" y="793750"/>
            <a:ext cx="9144000" cy="90488"/>
            <a:chOff x="0" y="0"/>
            <a:chExt cx="5760" cy="57"/>
          </a:xfrm>
        </p:grpSpPr>
        <p:sp>
          <p:nvSpPr>
            <p:cNvPr id="59394" name="Line 2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760" cy="1"/>
            </a:xfrm>
            <a:prstGeom prst="line">
              <a:avLst/>
            </a:prstGeom>
            <a:noFill/>
            <a:ln w="38100" cap="flat">
              <a:solidFill>
                <a:srgbClr val="003E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395" name="Line 3"/>
            <p:cNvSpPr>
              <a:spLocks noChangeShapeType="1"/>
            </p:cNvSpPr>
            <p:nvPr/>
          </p:nvSpPr>
          <p:spPr bwMode="auto">
            <a:xfrm rot="10800000" flipH="1">
              <a:off x="2100" y="34"/>
              <a:ext cx="3660" cy="1"/>
            </a:xfrm>
            <a:prstGeom prst="line">
              <a:avLst/>
            </a:prstGeom>
            <a:noFill/>
            <a:ln w="9525" cap="flat">
              <a:solidFill>
                <a:srgbClr val="003E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396" name="Line 4"/>
            <p:cNvSpPr>
              <a:spLocks noChangeShapeType="1"/>
            </p:cNvSpPr>
            <p:nvPr/>
          </p:nvSpPr>
          <p:spPr bwMode="auto">
            <a:xfrm rot="10800000" flipH="1">
              <a:off x="4104" y="56"/>
              <a:ext cx="1656" cy="1"/>
            </a:xfrm>
            <a:prstGeom prst="line">
              <a:avLst/>
            </a:prstGeom>
            <a:noFill/>
            <a:ln w="6350" cap="flat">
              <a:solidFill>
                <a:srgbClr val="003E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401" name="Rectangle 9"/>
          <p:cNvSpPr>
            <a:spLocks/>
          </p:cNvSpPr>
          <p:nvPr/>
        </p:nvSpPr>
        <p:spPr bwMode="auto">
          <a:xfrm>
            <a:off x="4614863" y="6642100"/>
            <a:ext cx="469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500"/>
              </a:spcBef>
            </a:pPr>
            <a:r>
              <a:rPr lang="en-US" sz="120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594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4040188" cy="639763"/>
          </a:xfrm>
          <a:ln/>
        </p:spPr>
        <p:txBody>
          <a:bodyPr rIns="132080" anchor="b"/>
          <a:lstStyle/>
          <a:p>
            <a:pPr marL="39688" indent="0">
              <a:buFont typeface="Arial" charset="0"/>
              <a:buNone/>
            </a:pPr>
            <a:r>
              <a:rPr lang="en-US" sz="2400"/>
              <a:t>Synchronized Flows</a:t>
            </a:r>
          </a:p>
        </p:txBody>
      </p:sp>
      <p:sp>
        <p:nvSpPr>
          <p:cNvPr id="59405" name="Rectangle 13"/>
          <p:cNvSpPr>
            <a:spLocks/>
          </p:cNvSpPr>
          <p:nvPr/>
        </p:nvSpPr>
        <p:spPr bwMode="auto">
          <a:xfrm>
            <a:off x="4645025" y="957263"/>
            <a:ext cx="405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b"/>
          <a:lstStyle/>
          <a:p>
            <a:pPr marL="39688">
              <a:spcBef>
                <a:spcPts val="275"/>
              </a:spcBef>
            </a:pPr>
            <a:r>
              <a:rPr lang="en-US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Many TCP Flows</a:t>
            </a:r>
          </a:p>
        </p:txBody>
      </p:sp>
      <p:sp>
        <p:nvSpPr>
          <p:cNvPr id="59406" name="Rectangle 14"/>
          <p:cNvSpPr>
            <a:spLocks/>
          </p:cNvSpPr>
          <p:nvPr/>
        </p:nvSpPr>
        <p:spPr bwMode="auto">
          <a:xfrm>
            <a:off x="457200" y="1401763"/>
            <a:ext cx="40513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Aggregate window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Therefore buffer occupancy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Rule-of-thumb still holds.</a:t>
            </a:r>
          </a:p>
        </p:txBody>
      </p:sp>
      <p:sp>
        <p:nvSpPr>
          <p:cNvPr id="59407" name="Rectangle 15"/>
          <p:cNvSpPr>
            <a:spLocks/>
          </p:cNvSpPr>
          <p:nvPr/>
        </p:nvSpPr>
        <p:spPr bwMode="auto">
          <a:xfrm>
            <a:off x="4645025" y="1401763"/>
            <a:ext cx="40513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Independent, desynchronized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Central limit theorem says the aggregate becomes Gaussian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Variance (buffer size) decreases as </a:t>
            </a:r>
            <a:r>
              <a:rPr lang="en-US" sz="2000">
                <a:solidFill>
                  <a:srgbClr val="002060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N</a:t>
            </a: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increases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ln/>
        </p:spPr>
        <p:txBody>
          <a:bodyPr rIns="497840"/>
          <a:lstStyle/>
          <a:p>
            <a:pPr marL="222250"/>
            <a:r>
              <a:rPr lang="en-US" smtClean="0"/>
              <a:t>Some TCP </a:t>
            </a:r>
            <a:r>
              <a:rPr lang="en-US" dirty="0" smtClean="0"/>
              <a:t>issues outstanding…</a:t>
            </a:r>
            <a:endParaRPr lang="en-US" dirty="0"/>
          </a:p>
        </p:txBody>
      </p:sp>
      <p:sp>
        <p:nvSpPr>
          <p:cNvPr id="59409" name="Rectangle 17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0" name="Rectangle 18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15" name="Group 23"/>
          <p:cNvGrpSpPr>
            <a:grpSpLocks/>
          </p:cNvGrpSpPr>
          <p:nvPr/>
        </p:nvGrpSpPr>
        <p:grpSpPr bwMode="auto">
          <a:xfrm>
            <a:off x="8001000" y="3697288"/>
            <a:ext cx="1042988" cy="2001837"/>
            <a:chOff x="0" y="0"/>
            <a:chExt cx="657" cy="1261"/>
          </a:xfrm>
        </p:grpSpPr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43" y="0"/>
              <a:ext cx="409" cy="9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2" name="Freeform 20"/>
            <p:cNvSpPr>
              <a:spLocks/>
            </p:cNvSpPr>
            <p:nvPr/>
          </p:nvSpPr>
          <p:spPr bwMode="auto">
            <a:xfrm>
              <a:off x="44" y="263"/>
              <a:ext cx="159" cy="368"/>
            </a:xfrm>
            <a:custGeom>
              <a:avLst/>
              <a:gdLst>
                <a:gd name="T0" fmla="+- 0 2534 1487"/>
                <a:gd name="T1" fmla="*/ T0 w 20113"/>
                <a:gd name="T2" fmla="*/ 0 h 21600"/>
                <a:gd name="T3" fmla="+- 0 13032 1487"/>
                <a:gd name="T4" fmla="*/ T3 w 20113"/>
                <a:gd name="T5" fmla="*/ 9376 h 21600"/>
                <a:gd name="T6" fmla="+- 0 18704 1487"/>
                <a:gd name="T7" fmla="*/ T6 w 20113"/>
                <a:gd name="T8" fmla="*/ 11275 h 21600"/>
                <a:gd name="T9" fmla="+- 0 21600 1487"/>
                <a:gd name="T10" fmla="*/ T9 w 20113"/>
                <a:gd name="T11" fmla="*/ 12224 h 21600"/>
                <a:gd name="T12" fmla="+- 0 12067 1487"/>
                <a:gd name="T13" fmla="*/ T12 w 20113"/>
                <a:gd name="T14" fmla="*/ 15073 h 21600"/>
                <a:gd name="T15" fmla="+- 0 4465 1487"/>
                <a:gd name="T16" fmla="*/ T15 w 20113"/>
                <a:gd name="T17" fmla="*/ 16853 h 21600"/>
                <a:gd name="T18" fmla="+- 0 1569 1487"/>
                <a:gd name="T19" fmla="*/ T18 w 20113"/>
                <a:gd name="T20" fmla="*/ 216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</a:cxnLst>
              <a:rect l="0" t="0" r="r" b="b"/>
              <a:pathLst>
                <a:path w="20113" h="21600">
                  <a:moveTo>
                    <a:pt x="1047" y="0"/>
                  </a:moveTo>
                  <a:cubicBezTo>
                    <a:pt x="-1487" y="7358"/>
                    <a:pt x="6357" y="7833"/>
                    <a:pt x="11545" y="9376"/>
                  </a:cubicBezTo>
                  <a:cubicBezTo>
                    <a:pt x="13476" y="9969"/>
                    <a:pt x="15286" y="10681"/>
                    <a:pt x="17217" y="11275"/>
                  </a:cubicBezTo>
                  <a:cubicBezTo>
                    <a:pt x="18182" y="11631"/>
                    <a:pt x="20113" y="12224"/>
                    <a:pt x="20113" y="12224"/>
                  </a:cubicBezTo>
                  <a:cubicBezTo>
                    <a:pt x="14924" y="15666"/>
                    <a:pt x="19148" y="13411"/>
                    <a:pt x="10580" y="15073"/>
                  </a:cubicBezTo>
                  <a:cubicBezTo>
                    <a:pt x="8046" y="15547"/>
                    <a:pt x="2978" y="16853"/>
                    <a:pt x="2978" y="16853"/>
                  </a:cubicBezTo>
                  <a:cubicBezTo>
                    <a:pt x="-763" y="19226"/>
                    <a:pt x="82" y="17565"/>
                    <a:pt x="82" y="21600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3" name="Line 21"/>
            <p:cNvSpPr>
              <a:spLocks noChangeShapeType="1"/>
            </p:cNvSpPr>
            <p:nvPr/>
          </p:nvSpPr>
          <p:spPr bwMode="auto">
            <a:xfrm>
              <a:off x="45" y="599"/>
              <a:ext cx="1" cy="287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4" name="Rectangle 22"/>
            <p:cNvSpPr>
              <a:spLocks/>
            </p:cNvSpPr>
            <p:nvPr/>
          </p:nvSpPr>
          <p:spPr bwMode="auto">
            <a:xfrm>
              <a:off x="0" y="941"/>
              <a:ext cx="657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Probability</a:t>
              </a:r>
            </a:p>
            <a:p>
              <a:pPr marL="39688"/>
              <a:r>
                <a:rPr lang="en-US" sz="14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Distribution</a:t>
              </a:r>
            </a:p>
          </p:txBody>
        </p:sp>
      </p:grpSp>
      <p:sp>
        <p:nvSpPr>
          <p:cNvPr id="59416" name="Freeform 24"/>
          <p:cNvSpPr>
            <a:spLocks/>
          </p:cNvSpPr>
          <p:nvPr/>
        </p:nvSpPr>
        <p:spPr bwMode="auto">
          <a:xfrm>
            <a:off x="5275263" y="3898900"/>
            <a:ext cx="3390900" cy="208756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7" name="Rectangle 25"/>
          <p:cNvSpPr>
            <a:spLocks/>
          </p:cNvSpPr>
          <p:nvPr/>
        </p:nvSpPr>
        <p:spPr bwMode="auto">
          <a:xfrm>
            <a:off x="8531225" y="5983288"/>
            <a:ext cx="217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  <a:sym typeface="Times New Roman Bold Italic" charset="0"/>
              </a:rPr>
              <a:t>t</a:t>
            </a:r>
          </a:p>
        </p:txBody>
      </p:sp>
      <p:pic>
        <p:nvPicPr>
          <p:cNvPr id="59418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66" name="Group 74"/>
          <p:cNvGrpSpPr>
            <a:grpSpLocks/>
          </p:cNvGrpSpPr>
          <p:nvPr/>
        </p:nvGrpSpPr>
        <p:grpSpPr bwMode="auto">
          <a:xfrm>
            <a:off x="5302250" y="5265738"/>
            <a:ext cx="2678113" cy="476250"/>
            <a:chOff x="0" y="0"/>
            <a:chExt cx="1687" cy="300"/>
          </a:xfrm>
        </p:grpSpPr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1285" y="13"/>
              <a:ext cx="263" cy="135"/>
              <a:chOff x="0" y="0"/>
              <a:chExt cx="263" cy="135"/>
            </a:xfrm>
          </p:grpSpPr>
          <p:sp>
            <p:nvSpPr>
              <p:cNvPr id="59419" name="Freeform 27"/>
              <p:cNvSpPr>
                <a:spLocks/>
              </p:cNvSpPr>
              <p:nvPr/>
            </p:nvSpPr>
            <p:spPr bwMode="auto">
              <a:xfrm>
                <a:off x="0" y="0"/>
                <a:ext cx="262" cy="13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0" name="Line 28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" cy="13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0" y="81"/>
              <a:ext cx="281" cy="134"/>
              <a:chOff x="0" y="0"/>
              <a:chExt cx="281" cy="134"/>
            </a:xfrm>
          </p:grpSpPr>
          <p:sp>
            <p:nvSpPr>
              <p:cNvPr id="59422" name="Freeform 30"/>
              <p:cNvSpPr>
                <a:spLocks/>
              </p:cNvSpPr>
              <p:nvPr/>
            </p:nvSpPr>
            <p:spPr bwMode="auto">
              <a:xfrm>
                <a:off x="0" y="0"/>
                <a:ext cx="262" cy="13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3" name="Line 31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9" cy="134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281" y="165"/>
              <a:ext cx="125" cy="90"/>
              <a:chOff x="0" y="0"/>
              <a:chExt cx="124" cy="90"/>
            </a:xfrm>
          </p:grpSpPr>
          <p:sp>
            <p:nvSpPr>
              <p:cNvPr id="59425" name="Freeform 33"/>
              <p:cNvSpPr>
                <a:spLocks/>
              </p:cNvSpPr>
              <p:nvPr/>
            </p:nvSpPr>
            <p:spPr bwMode="auto">
              <a:xfrm>
                <a:off x="0" y="0"/>
                <a:ext cx="116" cy="4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6" name="Line 34"/>
              <p:cNvSpPr>
                <a:spLocks noChangeShapeType="1"/>
              </p:cNvSpPr>
              <p:nvPr/>
            </p:nvSpPr>
            <p:spPr bwMode="auto">
              <a:xfrm>
                <a:off x="116" y="0"/>
                <a:ext cx="8" cy="90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0" name="Group 38"/>
            <p:cNvGrpSpPr>
              <a:grpSpLocks/>
            </p:cNvGrpSpPr>
            <p:nvPr/>
          </p:nvGrpSpPr>
          <p:grpSpPr bwMode="auto">
            <a:xfrm>
              <a:off x="898" y="23"/>
              <a:ext cx="387" cy="224"/>
              <a:chOff x="0" y="0"/>
              <a:chExt cx="387" cy="224"/>
            </a:xfrm>
          </p:grpSpPr>
          <p:sp>
            <p:nvSpPr>
              <p:cNvPr id="59428" name="Freeform 36"/>
              <p:cNvSpPr>
                <a:spLocks/>
              </p:cNvSpPr>
              <p:nvPr/>
            </p:nvSpPr>
            <p:spPr bwMode="auto">
              <a:xfrm>
                <a:off x="0" y="0"/>
                <a:ext cx="373" cy="22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9" name="Line 37"/>
              <p:cNvSpPr>
                <a:spLocks noChangeShapeType="1"/>
              </p:cNvSpPr>
              <p:nvPr/>
            </p:nvSpPr>
            <p:spPr bwMode="auto">
              <a:xfrm>
                <a:off x="373" y="0"/>
                <a:ext cx="14" cy="14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3" name="Group 41"/>
            <p:cNvGrpSpPr>
              <a:grpSpLocks/>
            </p:cNvGrpSpPr>
            <p:nvPr/>
          </p:nvGrpSpPr>
          <p:grpSpPr bwMode="auto">
            <a:xfrm>
              <a:off x="406" y="29"/>
              <a:ext cx="386" cy="226"/>
              <a:chOff x="0" y="0"/>
              <a:chExt cx="386" cy="225"/>
            </a:xfrm>
          </p:grpSpPr>
          <p:sp>
            <p:nvSpPr>
              <p:cNvPr id="59431" name="Freeform 39"/>
              <p:cNvSpPr>
                <a:spLocks/>
              </p:cNvSpPr>
              <p:nvPr/>
            </p:nvSpPr>
            <p:spPr bwMode="auto">
              <a:xfrm>
                <a:off x="0" y="0"/>
                <a:ext cx="372" cy="22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32" name="Line 40"/>
              <p:cNvSpPr>
                <a:spLocks noChangeShapeType="1"/>
              </p:cNvSpPr>
              <p:nvPr/>
            </p:nvSpPr>
            <p:spPr bwMode="auto">
              <a:xfrm>
                <a:off x="372" y="0"/>
                <a:ext cx="14" cy="14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49" name="Group 57"/>
            <p:cNvGrpSpPr>
              <a:grpSpLocks/>
            </p:cNvGrpSpPr>
            <p:nvPr/>
          </p:nvGrpSpPr>
          <p:grpSpPr bwMode="auto">
            <a:xfrm>
              <a:off x="791" y="30"/>
              <a:ext cx="896" cy="270"/>
              <a:chOff x="0" y="0"/>
              <a:chExt cx="896" cy="270"/>
            </a:xfrm>
          </p:grpSpPr>
          <p:grpSp>
            <p:nvGrpSpPr>
              <p:cNvPr id="59436" name="Group 44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34" name="Freeform 42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5" name="Line 43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39" name="Group 47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37" name="Freeform 45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8" name="Line 46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2" name="Group 50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40" name="Freeform 4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1" name="Line 4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5" name="Group 53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43" name="Freeform 51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4" name="Line 52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8" name="Group 56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46" name="Freeform 54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7" name="Line 55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465" name="Group 73"/>
            <p:cNvGrpSpPr>
              <a:grpSpLocks/>
            </p:cNvGrpSpPr>
            <p:nvPr/>
          </p:nvGrpSpPr>
          <p:grpSpPr bwMode="auto">
            <a:xfrm>
              <a:off x="3" y="0"/>
              <a:ext cx="896" cy="270"/>
              <a:chOff x="0" y="0"/>
              <a:chExt cx="896" cy="270"/>
            </a:xfrm>
          </p:grpSpPr>
          <p:grpSp>
            <p:nvGrpSpPr>
              <p:cNvPr id="59452" name="Group 60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50" name="Freeform 5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1" name="Line 5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5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53" name="Freeform 61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4" name="Line 62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8" name="Group 66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56" name="Freeform 64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7" name="Line 65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1" name="Group 69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59" name="Freeform 67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0" name="Line 68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4" name="Group 72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62" name="Freeform 70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3" name="Line 71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9469" name="Group 77"/>
          <p:cNvGrpSpPr>
            <a:grpSpLocks/>
          </p:cNvGrpSpPr>
          <p:nvPr/>
        </p:nvGrpSpPr>
        <p:grpSpPr bwMode="auto">
          <a:xfrm>
            <a:off x="5297488" y="4265613"/>
            <a:ext cx="2624137" cy="385762"/>
            <a:chOff x="0" y="0"/>
            <a:chExt cx="1653" cy="243"/>
          </a:xfrm>
        </p:grpSpPr>
        <p:sp>
          <p:nvSpPr>
            <p:cNvPr id="59467" name="Freeform 75"/>
            <p:cNvSpPr>
              <a:spLocks/>
            </p:cNvSpPr>
            <p:nvPr/>
          </p:nvSpPr>
          <p:spPr bwMode="auto">
            <a:xfrm>
              <a:off x="0" y="6"/>
              <a:ext cx="826" cy="237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68" name="Freeform 76"/>
            <p:cNvSpPr>
              <a:spLocks/>
            </p:cNvSpPr>
            <p:nvPr/>
          </p:nvSpPr>
          <p:spPr bwMode="auto">
            <a:xfrm>
              <a:off x="827" y="0"/>
              <a:ext cx="826" cy="236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470" name="Line 78"/>
          <p:cNvSpPr>
            <a:spLocks noChangeShapeType="1"/>
          </p:cNvSpPr>
          <p:nvPr/>
        </p:nvSpPr>
        <p:spPr bwMode="auto">
          <a:xfrm rot="10800000" flipH="1">
            <a:off x="5260975" y="4327525"/>
            <a:ext cx="304482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71" name="Line 79"/>
          <p:cNvSpPr>
            <a:spLocks noChangeShapeType="1"/>
          </p:cNvSpPr>
          <p:nvPr/>
        </p:nvSpPr>
        <p:spPr bwMode="auto">
          <a:xfrm>
            <a:off x="5257800" y="4602163"/>
            <a:ext cx="3048000" cy="15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74" name="Group 82"/>
          <p:cNvGrpSpPr>
            <a:grpSpLocks/>
          </p:cNvGrpSpPr>
          <p:nvPr/>
        </p:nvGrpSpPr>
        <p:grpSpPr bwMode="auto">
          <a:xfrm>
            <a:off x="4678363" y="3551238"/>
            <a:ext cx="4354512" cy="2925762"/>
            <a:chOff x="0" y="0"/>
            <a:chExt cx="2743" cy="1843"/>
          </a:xfrm>
        </p:grpSpPr>
        <p:sp>
          <p:nvSpPr>
            <p:cNvPr id="59472" name="Rectangle 80"/>
            <p:cNvSpPr>
              <a:spLocks/>
            </p:cNvSpPr>
            <p:nvPr/>
          </p:nvSpPr>
          <p:spPr bwMode="auto">
            <a:xfrm>
              <a:off x="0" y="0"/>
              <a:ext cx="2743" cy="18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3333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73" name="Picture 8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110"/>
              <a:ext cx="255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79" name="Group 87"/>
          <p:cNvGrpSpPr>
            <a:grpSpLocks/>
          </p:cNvGrpSpPr>
          <p:nvPr/>
        </p:nvGrpSpPr>
        <p:grpSpPr bwMode="auto">
          <a:xfrm>
            <a:off x="5715000" y="4237038"/>
            <a:ext cx="2370138" cy="2011362"/>
            <a:chOff x="0" y="0"/>
            <a:chExt cx="1493" cy="1267"/>
          </a:xfrm>
        </p:grpSpPr>
        <p:sp>
          <p:nvSpPr>
            <p:cNvPr id="59475" name="Line 83"/>
            <p:cNvSpPr>
              <a:spLocks noChangeShapeType="1"/>
            </p:cNvSpPr>
            <p:nvPr/>
          </p:nvSpPr>
          <p:spPr bwMode="auto">
            <a:xfrm>
              <a:off x="0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6" name="Line 84"/>
            <p:cNvSpPr>
              <a:spLocks noChangeShapeType="1"/>
            </p:cNvSpPr>
            <p:nvPr/>
          </p:nvSpPr>
          <p:spPr bwMode="auto">
            <a:xfrm>
              <a:off x="1492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7" name="Line 85"/>
            <p:cNvSpPr>
              <a:spLocks noChangeShapeType="1"/>
            </p:cNvSpPr>
            <p:nvPr/>
          </p:nvSpPr>
          <p:spPr bwMode="auto">
            <a:xfrm>
              <a:off x="0" y="578"/>
              <a:ext cx="149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8" name="Rectangle 86"/>
            <p:cNvSpPr>
              <a:spLocks/>
            </p:cNvSpPr>
            <p:nvPr/>
          </p:nvSpPr>
          <p:spPr bwMode="auto">
            <a:xfrm>
              <a:off x="250" y="294"/>
              <a:ext cx="79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Buffer Size</a:t>
              </a:r>
            </a:p>
          </p:txBody>
        </p:sp>
      </p:grpSp>
      <p:grpSp>
        <p:nvGrpSpPr>
          <p:cNvPr id="59555" name="Group 163"/>
          <p:cNvGrpSpPr>
            <a:grpSpLocks/>
          </p:cNvGrpSpPr>
          <p:nvPr/>
        </p:nvGrpSpPr>
        <p:grpSpPr bwMode="auto">
          <a:xfrm>
            <a:off x="455613" y="3886200"/>
            <a:ext cx="3979862" cy="2452688"/>
            <a:chOff x="0" y="0"/>
            <a:chExt cx="2506" cy="1545"/>
          </a:xfrm>
        </p:grpSpPr>
        <p:sp>
          <p:nvSpPr>
            <p:cNvPr id="59480" name="Freeform 88"/>
            <p:cNvSpPr>
              <a:spLocks/>
            </p:cNvSpPr>
            <p:nvPr/>
          </p:nvSpPr>
          <p:spPr bwMode="auto">
            <a:xfrm>
              <a:off x="317" y="7"/>
              <a:ext cx="2136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9493" name="Group 101"/>
            <p:cNvGrpSpPr>
              <a:grpSpLocks/>
            </p:cNvGrpSpPr>
            <p:nvPr/>
          </p:nvGrpSpPr>
          <p:grpSpPr bwMode="auto">
            <a:xfrm>
              <a:off x="468" y="803"/>
              <a:ext cx="1805" cy="312"/>
              <a:chOff x="0" y="0"/>
              <a:chExt cx="1805" cy="311"/>
            </a:xfrm>
          </p:grpSpPr>
          <p:grpSp>
            <p:nvGrpSpPr>
              <p:cNvPr id="59483" name="Group 9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81" name="Freeform 8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2" name="Line 9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6" name="Group 9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484" name="Freeform 9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5" name="Line 9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9" name="Group 9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487" name="Freeform 9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8" name="Line 9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92" name="Group 10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490" name="Freeform 9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1" name="Line 9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9494" name="Line 102"/>
            <p:cNvSpPr>
              <a:spLocks noChangeShapeType="1"/>
            </p:cNvSpPr>
            <p:nvPr/>
          </p:nvSpPr>
          <p:spPr bwMode="auto">
            <a:xfrm>
              <a:off x="257" y="803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95" name="Line 103"/>
            <p:cNvSpPr>
              <a:spLocks noChangeShapeType="1"/>
            </p:cNvSpPr>
            <p:nvPr/>
          </p:nvSpPr>
          <p:spPr bwMode="auto">
            <a:xfrm>
              <a:off x="257" y="1115"/>
              <a:ext cx="66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96" name="Picture 10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" y="976"/>
              <a:ext cx="19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97" name="Rectangle 105"/>
            <p:cNvSpPr>
              <a:spLocks/>
            </p:cNvSpPr>
            <p:nvPr/>
          </p:nvSpPr>
          <p:spPr bwMode="auto">
            <a:xfrm>
              <a:off x="2369" y="1321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Bold Italic" charset="0"/>
                  <a:ea typeface="ＭＳ Ｐゴシック" charset="0"/>
                  <a:cs typeface="Times New Roman Bold Italic" charset="0"/>
                  <a:sym typeface="Times New Roman Bold Italic" charset="0"/>
                </a:rPr>
                <a:t>t</a:t>
              </a:r>
            </a:p>
          </p:txBody>
        </p:sp>
        <p:grpSp>
          <p:nvGrpSpPr>
            <p:cNvPr id="59510" name="Group 118"/>
            <p:cNvGrpSpPr>
              <a:grpSpLocks/>
            </p:cNvGrpSpPr>
            <p:nvPr/>
          </p:nvGrpSpPr>
          <p:grpSpPr bwMode="auto">
            <a:xfrm>
              <a:off x="481" y="812"/>
              <a:ext cx="1805" cy="311"/>
              <a:chOff x="0" y="0"/>
              <a:chExt cx="1805" cy="311"/>
            </a:xfrm>
          </p:grpSpPr>
          <p:grpSp>
            <p:nvGrpSpPr>
              <p:cNvPr id="59500" name="Group 108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98" name="Freeform 106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9" name="Line 107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3" name="Group 111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01" name="Freeform 10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2" name="Line 11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6" name="Group 114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04" name="Freeform 11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5" name="Line 11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9" name="Group 117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07" name="Freeform 11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8" name="Line 11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23" name="Group 131"/>
            <p:cNvGrpSpPr>
              <a:grpSpLocks/>
            </p:cNvGrpSpPr>
            <p:nvPr/>
          </p:nvGrpSpPr>
          <p:grpSpPr bwMode="auto">
            <a:xfrm>
              <a:off x="494" y="821"/>
              <a:ext cx="1805" cy="311"/>
              <a:chOff x="0" y="0"/>
              <a:chExt cx="1805" cy="311"/>
            </a:xfrm>
          </p:grpSpPr>
          <p:grpSp>
            <p:nvGrpSpPr>
              <p:cNvPr id="59513" name="Group 12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11" name="Freeform 11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2" name="Line 12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6" name="Group 12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14" name="Freeform 12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5" name="Line 12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9" name="Group 12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17" name="Freeform 12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8" name="Line 12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2" name="Group 13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20" name="Freeform 12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1" name="Line 12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36" name="Group 144"/>
            <p:cNvGrpSpPr>
              <a:grpSpLocks/>
            </p:cNvGrpSpPr>
            <p:nvPr/>
          </p:nvGrpSpPr>
          <p:grpSpPr bwMode="auto">
            <a:xfrm>
              <a:off x="507" y="829"/>
              <a:ext cx="1805" cy="312"/>
              <a:chOff x="0" y="0"/>
              <a:chExt cx="1805" cy="311"/>
            </a:xfrm>
          </p:grpSpPr>
          <p:grpSp>
            <p:nvGrpSpPr>
              <p:cNvPr id="59526" name="Group 134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24" name="Freeform 13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5" name="Line 13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9" name="Group 137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27" name="Freeform 13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8" name="Line 13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2" name="Group 140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30" name="Freeform 13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1" name="Line 13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5" name="Group 143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33" name="Freeform 14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4" name="Line 14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49" name="Group 157"/>
            <p:cNvGrpSpPr>
              <a:grpSpLocks/>
            </p:cNvGrpSpPr>
            <p:nvPr/>
          </p:nvGrpSpPr>
          <p:grpSpPr bwMode="auto">
            <a:xfrm>
              <a:off x="451" y="111"/>
              <a:ext cx="1805" cy="519"/>
              <a:chOff x="0" y="0"/>
              <a:chExt cx="1805" cy="519"/>
            </a:xfrm>
          </p:grpSpPr>
          <p:grpSp>
            <p:nvGrpSpPr>
              <p:cNvPr id="59539" name="Group 147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519"/>
                <a:chOff x="0" y="0"/>
                <a:chExt cx="451" cy="519"/>
              </a:xfrm>
            </p:grpSpPr>
            <p:sp>
              <p:nvSpPr>
                <p:cNvPr id="59537" name="Freeform 14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8" name="Line 14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2" name="Group 150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519"/>
                <a:chOff x="0" y="0"/>
                <a:chExt cx="451" cy="519"/>
              </a:xfrm>
            </p:grpSpPr>
            <p:sp>
              <p:nvSpPr>
                <p:cNvPr id="59540" name="Freeform 14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1" name="Line 14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5" name="Group 153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519"/>
                <a:chOff x="0" y="0"/>
                <a:chExt cx="451" cy="519"/>
              </a:xfrm>
            </p:grpSpPr>
            <p:sp>
              <p:nvSpPr>
                <p:cNvPr id="59543" name="Freeform 15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4" name="Line 15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8" name="Group 156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519"/>
                <a:chOff x="0" y="0"/>
                <a:chExt cx="451" cy="519"/>
              </a:xfrm>
            </p:grpSpPr>
            <p:sp>
              <p:nvSpPr>
                <p:cNvPr id="59546" name="Freeform 154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7" name="Line 155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59550" name="Picture 15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"/>
              <a:ext cx="28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551" name="Picture 15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0"/>
              <a:ext cx="27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552" name="Line 160"/>
            <p:cNvSpPr>
              <a:spLocks noChangeShapeType="1"/>
            </p:cNvSpPr>
            <p:nvPr/>
          </p:nvSpPr>
          <p:spPr bwMode="auto">
            <a:xfrm>
              <a:off x="257" y="111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553" name="Line 161"/>
            <p:cNvSpPr>
              <a:spLocks noChangeShapeType="1"/>
            </p:cNvSpPr>
            <p:nvPr/>
          </p:nvSpPr>
          <p:spPr bwMode="auto">
            <a:xfrm>
              <a:off x="287" y="630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554" name="Picture 162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" y="742"/>
              <a:ext cx="17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9" grpId="0" animBg="1"/>
      <p:bldP spid="594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C42E125-B43D-904A-B708-AA135D23A795}" type="slidenum">
              <a:rPr lang="en-US" sz="1400" smtClean="0">
                <a:latin typeface="Calibri"/>
              </a:rPr>
              <a:pPr algn="r"/>
              <a:t>12</a:t>
            </a:fld>
            <a:endParaRPr lang="en-US" sz="1400" dirty="0">
              <a:latin typeface="Calibri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Connection-oriented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demux</a:t>
            </a:r>
            <a:r>
              <a:rPr lang="en-US" dirty="0">
                <a:ea typeface="ＭＳ Ｐゴシック" charset="0"/>
                <a:cs typeface="ＭＳ Ｐゴシック" charset="0"/>
              </a:rPr>
              <a:t>: Threaded Web Server</a:t>
            </a:r>
          </a:p>
        </p:txBody>
      </p:sp>
      <p:sp>
        <p:nvSpPr>
          <p:cNvPr id="28677" name="Text Box 3"/>
          <p:cNvSpPr txBox="1">
            <a:spLocks noChangeArrowheads="1"/>
          </p:cNvSpPr>
          <p:nvPr/>
        </p:nvSpPr>
        <p:spPr bwMode="auto">
          <a:xfrm>
            <a:off x="7704128" y="4724400"/>
            <a:ext cx="787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Client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</a:rPr>
              <a:t>IP:B</a:t>
            </a:r>
          </a:p>
        </p:txBody>
      </p:sp>
      <p:grpSp>
        <p:nvGrpSpPr>
          <p:cNvPr id="28678" name="Group 4"/>
          <p:cNvGrpSpPr>
            <a:grpSpLocks/>
          </p:cNvGrpSpPr>
          <p:nvPr/>
        </p:nvGrpSpPr>
        <p:grpSpPr bwMode="auto">
          <a:xfrm>
            <a:off x="381000" y="2286000"/>
            <a:ext cx="1011238" cy="3143250"/>
            <a:chOff x="240" y="1440"/>
            <a:chExt cx="637" cy="1980"/>
          </a:xfrm>
        </p:grpSpPr>
        <p:grpSp>
          <p:nvGrpSpPr>
            <p:cNvPr id="28734" name="Group 5"/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28740" name="Rectangle 6"/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8741" name="Rectangle 7"/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8742" name="Rectangle 8"/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8743" name="Rectangle 9"/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8744" name="Rectangle 10"/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8735" name="Group 11"/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28738" name="Rectangle 12"/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8739" name="Oval 13"/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P1</a:t>
                </a:r>
              </a:p>
            </p:txBody>
          </p:sp>
        </p:grpSp>
        <p:sp>
          <p:nvSpPr>
            <p:cNvPr id="28736" name="Text Box 14"/>
            <p:cNvSpPr txBox="1">
              <a:spLocks noChangeArrowheads="1"/>
            </p:cNvSpPr>
            <p:nvPr/>
          </p:nvSpPr>
          <p:spPr bwMode="auto">
            <a:xfrm>
              <a:off x="327" y="2974"/>
              <a:ext cx="47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chemeClr val="accent2"/>
                  </a:solidFill>
                  <a:latin typeface="Calibri"/>
                </a:rPr>
                <a:t>client</a:t>
              </a:r>
            </a:p>
            <a:p>
              <a:r>
                <a:rPr lang="en-US" sz="2000" dirty="0">
                  <a:solidFill>
                    <a:schemeClr val="accent2"/>
                  </a:solidFill>
                  <a:latin typeface="Calibri"/>
                </a:rPr>
                <a:t> IP: A</a:t>
              </a:r>
            </a:p>
          </p:txBody>
        </p:sp>
        <p:sp>
          <p:nvSpPr>
            <p:cNvPr id="28737" name="Line 15"/>
            <p:cNvSpPr>
              <a:spLocks noChangeShapeType="1"/>
            </p:cNvSpPr>
            <p:nvPr/>
          </p:nvSpPr>
          <p:spPr bwMode="auto">
            <a:xfrm>
              <a:off x="528" y="1726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8679" name="Group 16"/>
          <p:cNvGrpSpPr>
            <a:grpSpLocks/>
          </p:cNvGrpSpPr>
          <p:nvPr/>
        </p:nvGrpSpPr>
        <p:grpSpPr bwMode="auto">
          <a:xfrm>
            <a:off x="7575550" y="2325688"/>
            <a:ext cx="598488" cy="500062"/>
            <a:chOff x="2614" y="2862"/>
            <a:chExt cx="377" cy="315"/>
          </a:xfrm>
        </p:grpSpPr>
        <p:sp>
          <p:nvSpPr>
            <p:cNvPr id="28732" name="Rectangle 17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8733" name="Oval 18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P1</a:t>
              </a:r>
            </a:p>
          </p:txBody>
        </p:sp>
      </p:grpSp>
      <p:grpSp>
        <p:nvGrpSpPr>
          <p:cNvPr id="28680" name="Group 19"/>
          <p:cNvGrpSpPr>
            <a:grpSpLocks/>
          </p:cNvGrpSpPr>
          <p:nvPr/>
        </p:nvGrpSpPr>
        <p:grpSpPr bwMode="auto">
          <a:xfrm>
            <a:off x="6934200" y="2286000"/>
            <a:ext cx="1503363" cy="2381250"/>
            <a:chOff x="608" y="2454"/>
            <a:chExt cx="1261" cy="1500"/>
          </a:xfrm>
        </p:grpSpPr>
        <p:sp>
          <p:nvSpPr>
            <p:cNvPr id="28727" name="Rectangle 20"/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8728" name="Rectangle 21"/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8729" name="Rectangle 22"/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8730" name="Rectangle 23"/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8731" name="Rectangle 24"/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28681" name="Group 25"/>
          <p:cNvGrpSpPr>
            <a:grpSpLocks/>
          </p:cNvGrpSpPr>
          <p:nvPr/>
        </p:nvGrpSpPr>
        <p:grpSpPr bwMode="auto">
          <a:xfrm>
            <a:off x="7035800" y="2349500"/>
            <a:ext cx="598488" cy="500063"/>
            <a:chOff x="2614" y="2862"/>
            <a:chExt cx="377" cy="315"/>
          </a:xfrm>
        </p:grpSpPr>
        <p:sp>
          <p:nvSpPr>
            <p:cNvPr id="28725" name="Rectangle 26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8726" name="Oval 27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P2</a:t>
              </a:r>
            </a:p>
          </p:txBody>
        </p:sp>
      </p:grpSp>
      <p:sp>
        <p:nvSpPr>
          <p:cNvPr id="28682" name="Line 28"/>
          <p:cNvSpPr>
            <a:spLocks noChangeShapeType="1"/>
          </p:cNvSpPr>
          <p:nvPr/>
        </p:nvSpPr>
        <p:spPr bwMode="auto">
          <a:xfrm>
            <a:off x="8077200" y="2743200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83" name="Rectangle 29"/>
          <p:cNvSpPr>
            <a:spLocks noChangeArrowheads="1"/>
          </p:cNvSpPr>
          <p:nvPr/>
        </p:nvSpPr>
        <p:spPr bwMode="auto">
          <a:xfrm>
            <a:off x="3733800" y="2286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8684" name="Rectangle 30"/>
          <p:cNvSpPr>
            <a:spLocks noChangeArrowheads="1"/>
          </p:cNvSpPr>
          <p:nvPr/>
        </p:nvSpPr>
        <p:spPr bwMode="auto">
          <a:xfrm>
            <a:off x="3733800" y="27432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3733800" y="32385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8686" name="Rectangle 32"/>
          <p:cNvSpPr>
            <a:spLocks noChangeArrowheads="1"/>
          </p:cNvSpPr>
          <p:nvPr/>
        </p:nvSpPr>
        <p:spPr bwMode="auto">
          <a:xfrm>
            <a:off x="3733800" y="371475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8687" name="Rectangle 33"/>
          <p:cNvSpPr>
            <a:spLocks noChangeArrowheads="1"/>
          </p:cNvSpPr>
          <p:nvPr/>
        </p:nvSpPr>
        <p:spPr bwMode="auto">
          <a:xfrm>
            <a:off x="3733800" y="4191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8688" name="Rectangle 35"/>
          <p:cNvSpPr>
            <a:spLocks noChangeArrowheads="1"/>
          </p:cNvSpPr>
          <p:nvPr/>
        </p:nvSpPr>
        <p:spPr bwMode="auto">
          <a:xfrm>
            <a:off x="3810000" y="2667000"/>
            <a:ext cx="571500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689" name="Text Box 37"/>
          <p:cNvSpPr txBox="1">
            <a:spLocks noChangeArrowheads="1"/>
          </p:cNvSpPr>
          <p:nvPr/>
        </p:nvSpPr>
        <p:spPr bwMode="auto">
          <a:xfrm>
            <a:off x="3978030" y="4797425"/>
            <a:ext cx="8386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server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IP: C</a:t>
            </a:r>
          </a:p>
        </p:txBody>
      </p:sp>
      <p:sp>
        <p:nvSpPr>
          <p:cNvPr id="28690" name="Line 38"/>
          <p:cNvSpPr>
            <a:spLocks noChangeShapeType="1"/>
          </p:cNvSpPr>
          <p:nvPr/>
        </p:nvSpPr>
        <p:spPr bwMode="auto">
          <a:xfrm flipV="1">
            <a:off x="43434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91" name="Line 39"/>
          <p:cNvSpPr>
            <a:spLocks noChangeShapeType="1"/>
          </p:cNvSpPr>
          <p:nvPr/>
        </p:nvSpPr>
        <p:spPr bwMode="auto">
          <a:xfrm>
            <a:off x="8382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92" name="Line 40"/>
          <p:cNvSpPr>
            <a:spLocks noChangeShapeType="1"/>
          </p:cNvSpPr>
          <p:nvPr/>
        </p:nvSpPr>
        <p:spPr bwMode="auto">
          <a:xfrm flipV="1">
            <a:off x="45720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93" name="Line 41"/>
          <p:cNvSpPr>
            <a:spLocks noChangeShapeType="1"/>
          </p:cNvSpPr>
          <p:nvPr/>
        </p:nvSpPr>
        <p:spPr bwMode="auto">
          <a:xfrm>
            <a:off x="45720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94" name="Line 42"/>
          <p:cNvSpPr>
            <a:spLocks noChangeShapeType="1"/>
          </p:cNvSpPr>
          <p:nvPr/>
        </p:nvSpPr>
        <p:spPr bwMode="auto">
          <a:xfrm>
            <a:off x="4343400" y="29718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95" name="Line 43"/>
          <p:cNvSpPr>
            <a:spLocks noChangeShapeType="1"/>
          </p:cNvSpPr>
          <p:nvPr/>
        </p:nvSpPr>
        <p:spPr bwMode="auto">
          <a:xfrm>
            <a:off x="1219200" y="4495800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96" name="Rectangle 44"/>
          <p:cNvSpPr>
            <a:spLocks noChangeArrowheads="1"/>
          </p:cNvSpPr>
          <p:nvPr/>
        </p:nvSpPr>
        <p:spPr bwMode="auto">
          <a:xfrm>
            <a:off x="1600200" y="4419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SP: 9157</a:t>
            </a:r>
          </a:p>
        </p:txBody>
      </p:sp>
      <p:sp>
        <p:nvSpPr>
          <p:cNvPr id="28697" name="Rectangle 45"/>
          <p:cNvSpPr>
            <a:spLocks noChangeArrowheads="1"/>
          </p:cNvSpPr>
          <p:nvPr/>
        </p:nvSpPr>
        <p:spPr bwMode="auto">
          <a:xfrm>
            <a:off x="1600200" y="47244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DP: 80</a:t>
            </a:r>
          </a:p>
        </p:txBody>
      </p:sp>
      <p:sp>
        <p:nvSpPr>
          <p:cNvPr id="28698" name="Rectangle 46"/>
          <p:cNvSpPr>
            <a:spLocks noChangeArrowheads="1"/>
          </p:cNvSpPr>
          <p:nvPr/>
        </p:nvSpPr>
        <p:spPr bwMode="auto">
          <a:xfrm>
            <a:off x="1600200" y="50292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8699" name="Group 47"/>
          <p:cNvGrpSpPr>
            <a:grpSpLocks/>
          </p:cNvGrpSpPr>
          <p:nvPr/>
        </p:nvGrpSpPr>
        <p:grpSpPr bwMode="auto">
          <a:xfrm>
            <a:off x="6248400" y="4419600"/>
            <a:ext cx="990600" cy="914400"/>
            <a:chOff x="3936" y="2784"/>
            <a:chExt cx="624" cy="576"/>
          </a:xfrm>
        </p:grpSpPr>
        <p:sp>
          <p:nvSpPr>
            <p:cNvPr id="28722" name="Rectangle 48"/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SP: 9157</a:t>
              </a:r>
            </a:p>
          </p:txBody>
        </p:sp>
        <p:sp>
          <p:nvSpPr>
            <p:cNvPr id="28723" name="Rectangle 49"/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DP: 80</a:t>
              </a:r>
            </a:p>
          </p:txBody>
        </p:sp>
        <p:sp>
          <p:nvSpPr>
            <p:cNvPr id="28724" name="Rectangle 50"/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700" name="Rectangle 52"/>
          <p:cNvSpPr>
            <a:spLocks noChangeArrowheads="1"/>
          </p:cNvSpPr>
          <p:nvPr/>
        </p:nvSpPr>
        <p:spPr bwMode="auto">
          <a:xfrm>
            <a:off x="4419600" y="2667000"/>
            <a:ext cx="571500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701" name="Oval 53"/>
          <p:cNvSpPr>
            <a:spLocks noChangeArrowheads="1"/>
          </p:cNvSpPr>
          <p:nvPr/>
        </p:nvSpPr>
        <p:spPr bwMode="auto">
          <a:xfrm>
            <a:off x="3733800" y="2362200"/>
            <a:ext cx="19050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P4</a:t>
            </a:r>
          </a:p>
        </p:txBody>
      </p:sp>
      <p:sp>
        <p:nvSpPr>
          <p:cNvPr id="28702" name="Rectangle 55"/>
          <p:cNvSpPr>
            <a:spLocks noChangeArrowheads="1"/>
          </p:cNvSpPr>
          <p:nvPr/>
        </p:nvSpPr>
        <p:spPr bwMode="auto">
          <a:xfrm>
            <a:off x="5022850" y="2655888"/>
            <a:ext cx="571500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8703" name="Group 57"/>
          <p:cNvGrpSpPr>
            <a:grpSpLocks/>
          </p:cNvGrpSpPr>
          <p:nvPr/>
        </p:nvGrpSpPr>
        <p:grpSpPr bwMode="auto">
          <a:xfrm>
            <a:off x="7740650" y="2363788"/>
            <a:ext cx="598488" cy="500062"/>
            <a:chOff x="2614" y="2862"/>
            <a:chExt cx="377" cy="315"/>
          </a:xfrm>
        </p:grpSpPr>
        <p:sp>
          <p:nvSpPr>
            <p:cNvPr id="28720" name="Rectangle 58"/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8721" name="Oval 59"/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P3</a:t>
              </a:r>
            </a:p>
          </p:txBody>
        </p:sp>
      </p:grpSp>
      <p:sp>
        <p:nvSpPr>
          <p:cNvPr id="28704" name="Line 60"/>
          <p:cNvSpPr>
            <a:spLocks noChangeShapeType="1"/>
          </p:cNvSpPr>
          <p:nvPr/>
        </p:nvSpPr>
        <p:spPr bwMode="auto">
          <a:xfrm>
            <a:off x="73914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705" name="Line 61"/>
          <p:cNvSpPr>
            <a:spLocks noChangeShapeType="1"/>
          </p:cNvSpPr>
          <p:nvPr/>
        </p:nvSpPr>
        <p:spPr bwMode="auto">
          <a:xfrm>
            <a:off x="5334000" y="4343400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706" name="Line 62"/>
          <p:cNvSpPr>
            <a:spLocks noChangeShapeType="1"/>
          </p:cNvSpPr>
          <p:nvPr/>
        </p:nvSpPr>
        <p:spPr bwMode="auto">
          <a:xfrm flipV="1">
            <a:off x="53340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707" name="Rectangle 63"/>
          <p:cNvSpPr>
            <a:spLocks noChangeArrowheads="1"/>
          </p:cNvSpPr>
          <p:nvPr/>
        </p:nvSpPr>
        <p:spPr bwMode="auto">
          <a:xfrm>
            <a:off x="16002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708" name="Rectangle 64"/>
          <p:cNvSpPr>
            <a:spLocks noChangeArrowheads="1"/>
          </p:cNvSpPr>
          <p:nvPr/>
        </p:nvSpPr>
        <p:spPr bwMode="auto">
          <a:xfrm>
            <a:off x="62484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D-IP:C</a:t>
            </a:r>
          </a:p>
        </p:txBody>
      </p:sp>
      <p:sp>
        <p:nvSpPr>
          <p:cNvPr id="28709" name="Text Box 65"/>
          <p:cNvSpPr txBox="1">
            <a:spLocks noChangeArrowheads="1"/>
          </p:cNvSpPr>
          <p:nvPr/>
        </p:nvSpPr>
        <p:spPr bwMode="auto">
          <a:xfrm>
            <a:off x="1736725" y="49418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8710" name="Text Box 66"/>
          <p:cNvSpPr txBox="1">
            <a:spLocks noChangeArrowheads="1"/>
          </p:cNvSpPr>
          <p:nvPr/>
        </p:nvSpPr>
        <p:spPr bwMode="auto">
          <a:xfrm>
            <a:off x="1765135" y="5029200"/>
            <a:ext cx="719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S-IP: A</a:t>
            </a:r>
          </a:p>
        </p:txBody>
      </p:sp>
      <p:sp>
        <p:nvSpPr>
          <p:cNvPr id="28711" name="Text Box 67"/>
          <p:cNvSpPr txBox="1">
            <a:spLocks noChangeArrowheads="1"/>
          </p:cNvSpPr>
          <p:nvPr/>
        </p:nvSpPr>
        <p:spPr bwMode="auto">
          <a:xfrm>
            <a:off x="1734780" y="5334000"/>
            <a:ext cx="6976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D-IP:C</a:t>
            </a:r>
          </a:p>
        </p:txBody>
      </p:sp>
      <p:sp>
        <p:nvSpPr>
          <p:cNvPr id="28712" name="Text Box 68"/>
          <p:cNvSpPr txBox="1">
            <a:spLocks noChangeArrowheads="1"/>
          </p:cNvSpPr>
          <p:nvPr/>
        </p:nvSpPr>
        <p:spPr bwMode="auto">
          <a:xfrm>
            <a:off x="6417686" y="5029200"/>
            <a:ext cx="7123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S-IP: B</a:t>
            </a:r>
          </a:p>
        </p:txBody>
      </p:sp>
      <p:grpSp>
        <p:nvGrpSpPr>
          <p:cNvPr id="28713" name="Group 69"/>
          <p:cNvGrpSpPr>
            <a:grpSpLocks/>
          </p:cNvGrpSpPr>
          <p:nvPr/>
        </p:nvGrpSpPr>
        <p:grpSpPr bwMode="auto">
          <a:xfrm>
            <a:off x="5791200" y="2895600"/>
            <a:ext cx="990600" cy="914400"/>
            <a:chOff x="3936" y="2784"/>
            <a:chExt cx="624" cy="576"/>
          </a:xfrm>
        </p:grpSpPr>
        <p:sp>
          <p:nvSpPr>
            <p:cNvPr id="28717" name="Rectangle 70"/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SP: 5775</a:t>
              </a:r>
            </a:p>
          </p:txBody>
        </p:sp>
        <p:sp>
          <p:nvSpPr>
            <p:cNvPr id="28718" name="Rectangle 71"/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DP: 80</a:t>
              </a:r>
            </a:p>
          </p:txBody>
        </p:sp>
        <p:sp>
          <p:nvSpPr>
            <p:cNvPr id="28719" name="Rectangle 72"/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714" name="Rectangle 73"/>
          <p:cNvSpPr>
            <a:spLocks noChangeArrowheads="1"/>
          </p:cNvSpPr>
          <p:nvPr/>
        </p:nvSpPr>
        <p:spPr bwMode="auto">
          <a:xfrm>
            <a:off x="5791200" y="3810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D-IP:C</a:t>
            </a:r>
          </a:p>
        </p:txBody>
      </p:sp>
      <p:sp>
        <p:nvSpPr>
          <p:cNvPr id="28715" name="Rectangle 74"/>
          <p:cNvSpPr>
            <a:spLocks noChangeArrowheads="1"/>
          </p:cNvSpPr>
          <p:nvPr/>
        </p:nvSpPr>
        <p:spPr bwMode="auto">
          <a:xfrm>
            <a:off x="5949373" y="3505200"/>
            <a:ext cx="7123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Calibri"/>
              </a:rPr>
              <a:t>S-IP: B</a:t>
            </a:r>
          </a:p>
        </p:txBody>
      </p:sp>
      <p:sp>
        <p:nvSpPr>
          <p:cNvPr id="28716" name="Line 75"/>
          <p:cNvSpPr>
            <a:spLocks noChangeShapeType="1"/>
          </p:cNvSpPr>
          <p:nvPr/>
        </p:nvSpPr>
        <p:spPr bwMode="auto">
          <a:xfrm flipH="1">
            <a:off x="6172200" y="4114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87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70CA14D-078B-2B44-BAD2-FD121B893E41}" type="slidenum">
              <a:rPr lang="en-US" sz="1400" smtClean="0">
                <a:latin typeface="Calibri"/>
              </a:rPr>
              <a:pPr algn="r"/>
              <a:t>13</a:t>
            </a:fld>
            <a:endParaRPr lang="en-US" sz="1400" dirty="0">
              <a:latin typeface="Calibri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439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UDP: User Datagram Protocol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[RFC 768]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47800"/>
            <a:ext cx="3810000" cy="4648200"/>
          </a:xfrm>
        </p:spPr>
        <p:txBody>
          <a:bodyPr/>
          <a:lstStyle/>
          <a:p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no frills,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bare bones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Internet transport protocol</a:t>
            </a:r>
          </a:p>
          <a:p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best effort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service, UDP segments may be:</a:t>
            </a:r>
          </a:p>
          <a:p>
            <a:pPr lvl="1"/>
            <a:r>
              <a:rPr lang="en-US" sz="2000" dirty="0">
                <a:ea typeface="ＭＳ Ｐゴシック" charset="0"/>
              </a:rPr>
              <a:t>lost</a:t>
            </a:r>
          </a:p>
          <a:p>
            <a:pPr lvl="1"/>
            <a:r>
              <a:rPr lang="en-US" sz="2000" dirty="0">
                <a:ea typeface="ＭＳ Ｐゴシック" charset="0"/>
              </a:rPr>
              <a:t>delivered out of order to app</a:t>
            </a:r>
          </a:p>
          <a:p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connectionless: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no handshaking between UDP sender, receiver</a:t>
            </a:r>
          </a:p>
          <a:p>
            <a:pPr lvl="1"/>
            <a:r>
              <a:rPr lang="en-US" sz="2000" dirty="0">
                <a:ea typeface="ＭＳ Ｐゴシック" charset="0"/>
              </a:rPr>
              <a:t>each UDP segment handled independently of others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2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52975" y="1781175"/>
            <a:ext cx="3810000" cy="381952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Why is there a UDP?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no connection establishment (which can add delay)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simple: no connection state at sender, receiver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small segment header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no congestion control: UDP can blast away as fast as desired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27" name="Rectangle 5"/>
          <p:cNvSpPr>
            <a:spLocks noChangeArrowheads="1"/>
          </p:cNvSpPr>
          <p:nvPr/>
        </p:nvSpPr>
        <p:spPr bwMode="auto">
          <a:xfrm>
            <a:off x="4591050" y="1638300"/>
            <a:ext cx="4048125" cy="38385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11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14B24B48-1D92-7146-8C62-8EAFA0E4CCE2}" type="slidenum">
              <a:rPr lang="en-US" sz="1400" smtClean="0">
                <a:latin typeface="Calibri"/>
              </a:rPr>
              <a:pPr algn="r"/>
              <a:t>14</a:t>
            </a:fld>
            <a:endParaRPr lang="en-US" sz="1400" dirty="0">
              <a:latin typeface="Calibri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439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UDP: more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47800"/>
            <a:ext cx="3810000" cy="464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often used for streaming multimedia apps</a:t>
            </a:r>
          </a:p>
          <a:p>
            <a:pPr lvl="1"/>
            <a:r>
              <a:rPr lang="en-US" sz="2000" dirty="0">
                <a:ea typeface="ＭＳ Ｐゴシック" charset="0"/>
              </a:rPr>
              <a:t>loss tolerant</a:t>
            </a:r>
          </a:p>
          <a:p>
            <a:pPr lvl="1"/>
            <a:r>
              <a:rPr lang="en-US" sz="2000" dirty="0">
                <a:ea typeface="ＭＳ Ｐゴシック" charset="0"/>
              </a:rPr>
              <a:t>rate sensitive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other UDP uses</a:t>
            </a:r>
          </a:p>
          <a:p>
            <a:pPr lvl="1"/>
            <a:r>
              <a:rPr lang="en-US" sz="2000" dirty="0">
                <a:ea typeface="ＭＳ Ｐゴシック" charset="0"/>
              </a:rPr>
              <a:t>DNS</a:t>
            </a:r>
          </a:p>
          <a:p>
            <a:pPr lvl="1"/>
            <a:r>
              <a:rPr lang="en-US" sz="2000" dirty="0">
                <a:ea typeface="ＭＳ Ｐゴシック" charset="0"/>
              </a:rPr>
              <a:t>SNMP</a:t>
            </a:r>
            <a:endParaRPr lang="en-US" sz="1800" dirty="0"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reliable transfer over UDP: add reliability at application layer</a:t>
            </a:r>
          </a:p>
          <a:p>
            <a:pPr lvl="1"/>
            <a:r>
              <a:rPr lang="en-US" sz="2000" dirty="0">
                <a:ea typeface="ＭＳ Ｐゴシック" charset="0"/>
              </a:rPr>
              <a:t>application-specific error recovery!</a:t>
            </a: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5374137" y="2117725"/>
            <a:ext cx="1431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source port #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7152025" y="2117725"/>
            <a:ext cx="1210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>
                <a:latin typeface="Calibri"/>
              </a:rPr>
              <a:t>dest</a:t>
            </a:r>
            <a:r>
              <a:rPr lang="en-US" sz="1800" dirty="0">
                <a:latin typeface="Calibri"/>
              </a:rPr>
              <a:t> port #</a:t>
            </a:r>
            <a:endParaRPr lang="en-US" sz="1800" dirty="0">
              <a:latin typeface="Times New Roman" charset="0"/>
            </a:endParaRPr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 flipV="1">
            <a:off x="5248275" y="289560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6475291" y="1665288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32 bits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1758" name="Line 15"/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9" name="Line 16"/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0" name="Text Box 17"/>
          <p:cNvSpPr txBox="1">
            <a:spLocks noChangeArrowheads="1"/>
          </p:cNvSpPr>
          <p:nvPr/>
        </p:nvSpPr>
        <p:spPr bwMode="auto">
          <a:xfrm>
            <a:off x="6190519" y="3951288"/>
            <a:ext cx="13698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Application</a:t>
            </a:r>
          </a:p>
          <a:p>
            <a:r>
              <a:rPr lang="en-US" sz="2000" dirty="0">
                <a:latin typeface="Calibri"/>
              </a:rPr>
              <a:t>data </a:t>
            </a:r>
          </a:p>
          <a:p>
            <a:r>
              <a:rPr lang="en-US" sz="2000" dirty="0">
                <a:latin typeface="Calibri"/>
              </a:rPr>
              <a:t>(message)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1761" name="Text Box 19"/>
          <p:cNvSpPr txBox="1">
            <a:spLocks noChangeArrowheads="1"/>
          </p:cNvSpPr>
          <p:nvPr/>
        </p:nvSpPr>
        <p:spPr bwMode="auto">
          <a:xfrm>
            <a:off x="5836948" y="5518150"/>
            <a:ext cx="2373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UDP segment format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1762" name="Line 20"/>
          <p:cNvSpPr>
            <a:spLocks noChangeShapeType="1"/>
          </p:cNvSpPr>
          <p:nvPr/>
        </p:nvSpPr>
        <p:spPr bwMode="auto">
          <a:xfrm flipV="1">
            <a:off x="6905625" y="2505075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3" name="Text Box 22"/>
          <p:cNvSpPr txBox="1">
            <a:spLocks noChangeArrowheads="1"/>
          </p:cNvSpPr>
          <p:nvPr/>
        </p:nvSpPr>
        <p:spPr bwMode="auto">
          <a:xfrm>
            <a:off x="5667389" y="2508250"/>
            <a:ext cx="781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length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1764" name="Text Box 23"/>
          <p:cNvSpPr txBox="1">
            <a:spLocks noChangeArrowheads="1"/>
          </p:cNvSpPr>
          <p:nvPr/>
        </p:nvSpPr>
        <p:spPr bwMode="auto">
          <a:xfrm>
            <a:off x="7225856" y="2498725"/>
            <a:ext cx="111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checksum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1765" name="Text Box 24"/>
          <p:cNvSpPr txBox="1">
            <a:spLocks noChangeArrowheads="1"/>
          </p:cNvSpPr>
          <p:nvPr/>
        </p:nvSpPr>
        <p:spPr bwMode="auto">
          <a:xfrm>
            <a:off x="2842115" y="2212975"/>
            <a:ext cx="22632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800" dirty="0">
                <a:latin typeface="Calibri"/>
              </a:rPr>
              <a:t>Length, in</a:t>
            </a:r>
          </a:p>
          <a:p>
            <a:pPr algn="r"/>
            <a:r>
              <a:rPr lang="en-US" sz="1800" dirty="0">
                <a:latin typeface="Calibri"/>
              </a:rPr>
              <a:t>bytes of UDP</a:t>
            </a:r>
          </a:p>
          <a:p>
            <a:pPr algn="r"/>
            <a:r>
              <a:rPr lang="en-US" sz="1800" dirty="0">
                <a:latin typeface="Calibri"/>
              </a:rPr>
              <a:t>segment,</a:t>
            </a:r>
          </a:p>
          <a:p>
            <a:pPr algn="r"/>
            <a:r>
              <a:rPr lang="en-US" sz="1800" dirty="0">
                <a:latin typeface="Calibri"/>
              </a:rPr>
              <a:t>including</a:t>
            </a:r>
          </a:p>
          <a:p>
            <a:pPr algn="r"/>
            <a:r>
              <a:rPr lang="en-US" sz="1800" dirty="0">
                <a:latin typeface="Calibri"/>
              </a:rPr>
              <a:t>header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1766" name="Line 25"/>
          <p:cNvSpPr>
            <a:spLocks noChangeShapeType="1"/>
          </p:cNvSpPr>
          <p:nvPr/>
        </p:nvSpPr>
        <p:spPr bwMode="auto">
          <a:xfrm>
            <a:off x="4981575" y="2543175"/>
            <a:ext cx="714375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16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346EFC38-DDE8-6A43-8BD0-147ADF3142F9}" type="slidenum">
              <a:rPr lang="en-US" sz="1400" smtClean="0">
                <a:latin typeface="Calibri"/>
              </a:rPr>
              <a:pPr algn="r"/>
              <a:t>15</a:t>
            </a:fld>
            <a:endParaRPr lang="en-US" sz="1400" dirty="0">
              <a:latin typeface="Calibri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UDP checksum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57463"/>
            <a:ext cx="3657600" cy="349567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Sender: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treat segment contents as sequence of 16-bit integers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checksum: addition (1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s complement sum) of segment contents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puts checksum value into UDP checksum field</a:t>
            </a: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277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552700"/>
            <a:ext cx="4057650" cy="325755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Receiver: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compute checksum of received segment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check if computed checksum equals checksum field value:</a:t>
            </a:r>
          </a:p>
          <a:p>
            <a:pPr lvl="1"/>
            <a:r>
              <a:rPr lang="en-US" sz="2000" dirty="0">
                <a:ea typeface="ＭＳ Ｐゴシック" charset="0"/>
              </a:rPr>
              <a:t>NO - error detected</a:t>
            </a:r>
          </a:p>
          <a:p>
            <a:pPr lvl="1"/>
            <a:r>
              <a:rPr lang="en-US" sz="2000" dirty="0">
                <a:ea typeface="ＭＳ Ｐゴシック" charset="0"/>
              </a:rPr>
              <a:t>YES - no error detected. </a:t>
            </a:r>
            <a:r>
              <a:rPr lang="en-US" sz="2000" i="1" dirty="0">
                <a:ea typeface="ＭＳ Ｐゴシック" charset="0"/>
              </a:rPr>
              <a:t>But maybe errors nonetheless?</a:t>
            </a:r>
            <a:r>
              <a:rPr lang="en-US" sz="2000" dirty="0">
                <a:ea typeface="ＭＳ Ｐゴシック" charset="0"/>
              </a:rPr>
              <a:t> More later ….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695325" y="1457325"/>
            <a:ext cx="79248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Goal:</a:t>
            </a:r>
            <a:r>
              <a:rPr lang="en-US" sz="2400" dirty="0">
                <a:latin typeface="Calibri"/>
              </a:rPr>
              <a:t> detect </a:t>
            </a:r>
            <a:r>
              <a:rPr lang="ja-JP" altLang="en-US" sz="2400" dirty="0">
                <a:latin typeface="Calibri"/>
              </a:rPr>
              <a:t>“</a:t>
            </a:r>
            <a:r>
              <a:rPr lang="en-US" sz="2400" dirty="0">
                <a:latin typeface="Calibri"/>
              </a:rPr>
              <a:t>errors</a:t>
            </a:r>
            <a:r>
              <a:rPr lang="ja-JP" altLang="en-US" sz="2400" dirty="0">
                <a:latin typeface="Calibri"/>
              </a:rPr>
              <a:t>”</a:t>
            </a:r>
            <a:r>
              <a:rPr lang="en-US" sz="2400" dirty="0">
                <a:latin typeface="Calibri"/>
              </a:rPr>
              <a:t> (e.g., flipped bits) in transmitted segment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49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AAA892E-3278-8D46-9C97-B70DB9162F7B}" type="slidenum">
              <a:rPr lang="en-US" sz="1400" smtClean="0">
                <a:latin typeface="Calibri"/>
              </a:rPr>
              <a:pPr algn="r"/>
              <a:t>16</a:t>
            </a:fld>
            <a:endParaRPr lang="en-US" sz="1400" dirty="0">
              <a:latin typeface="Calibri"/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Internet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Checksum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sz="2700" i="1" dirty="0" smtClean="0">
                <a:ea typeface="ＭＳ Ｐゴシック" charset="0"/>
                <a:cs typeface="ＭＳ Ｐゴシック" charset="0"/>
              </a:rPr>
              <a:t>(</a:t>
            </a:r>
            <a:r>
              <a:rPr lang="en-US" sz="2700" i="1" dirty="0">
                <a:ea typeface="ＭＳ Ｐゴシック" charset="0"/>
                <a:cs typeface="ＭＳ Ｐゴシック" charset="0"/>
              </a:rPr>
              <a:t>time travel warning – we covered this earlier)</a:t>
            </a:r>
            <a:endParaRPr lang="en-US" sz="27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2743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Note</a:t>
            </a:r>
          </a:p>
          <a:p>
            <a:pPr lvl="1"/>
            <a:r>
              <a:rPr lang="en-US" dirty="0">
                <a:ea typeface="ＭＳ Ｐゴシック" charset="0"/>
              </a:rPr>
              <a:t>When adding numbers, a carryout from the most significant bit needs to be added to the result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Example: add two 16-bit integers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1905000" y="3981450"/>
            <a:ext cx="64008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med"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latin typeface="Calibri"/>
              </a:rPr>
              <a:t>1</a:t>
            </a:r>
            <a:r>
              <a:rPr lang="en-US" sz="2000" b="1" dirty="0">
                <a:latin typeface="Calibri"/>
              </a:rPr>
              <a:t>  1  1  1  0  0  1  1  0  0  1  1  0  0  1  1  0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Calibri"/>
              </a:rPr>
              <a:t>1</a:t>
            </a:r>
            <a:r>
              <a:rPr lang="en-US" sz="2000" b="1" dirty="0">
                <a:latin typeface="Calibri"/>
              </a:rPr>
              <a:t>  1  1  0  1  0  1  0  1  0  1  0  1  0  1  0  1</a:t>
            </a:r>
          </a:p>
          <a:p>
            <a:pPr algn="l">
              <a:lnSpc>
                <a:spcPct val="120000"/>
              </a:lnSpc>
            </a:pPr>
            <a:endParaRPr lang="en-US" sz="2000" b="1" dirty="0">
              <a:latin typeface="Calibri"/>
            </a:endParaRPr>
          </a:p>
          <a:p>
            <a:pPr algn="l"/>
            <a:r>
              <a:rPr lang="en-US" sz="2000" b="1" dirty="0">
                <a:latin typeface="Calibri"/>
              </a:rPr>
              <a:t>1  1  0  1  1  1  0  1  1  1  0  1  1  1  0  1  1</a:t>
            </a:r>
          </a:p>
          <a:p>
            <a:pPr algn="l">
              <a:lnSpc>
                <a:spcPct val="120000"/>
              </a:lnSpc>
            </a:pPr>
            <a:endParaRPr lang="en-US" sz="2000" b="1" dirty="0">
              <a:latin typeface="Calibri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Calibri"/>
              </a:rPr>
              <a:t>1</a:t>
            </a:r>
            <a:r>
              <a:rPr lang="en-US" sz="2000" b="1" dirty="0">
                <a:latin typeface="Calibri"/>
              </a:rPr>
              <a:t>  1  0  1  1  1  0  1  1  1  0  1  1  1  1  0  0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Calibri"/>
              </a:rPr>
              <a:t>1</a:t>
            </a:r>
            <a:r>
              <a:rPr lang="en-US" sz="2000" b="1" dirty="0">
                <a:latin typeface="Calibri"/>
              </a:rPr>
              <a:t>  0  1  0  0  0  1  0  0  0  1  0  0  0  0  1  1</a:t>
            </a:r>
            <a:endParaRPr lang="en-US" sz="2400" b="1" dirty="0">
              <a:latin typeface="Calibri"/>
            </a:endParaRPr>
          </a:p>
        </p:txBody>
      </p:sp>
      <p:sp>
        <p:nvSpPr>
          <p:cNvPr id="33799" name="Line 5"/>
          <p:cNvSpPr>
            <a:spLocks noChangeShapeType="1"/>
          </p:cNvSpPr>
          <p:nvPr/>
        </p:nvSpPr>
        <p:spPr bwMode="auto">
          <a:xfrm flipH="1">
            <a:off x="1828800" y="4808538"/>
            <a:ext cx="647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0" name="Oval 6"/>
          <p:cNvSpPr>
            <a:spLocks noChangeArrowheads="1"/>
          </p:cNvSpPr>
          <p:nvPr/>
        </p:nvSpPr>
        <p:spPr bwMode="auto">
          <a:xfrm>
            <a:off x="1905000" y="4984750"/>
            <a:ext cx="304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 type="none" w="sm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3801" name="Text Box 7"/>
          <p:cNvSpPr txBox="1">
            <a:spLocks noChangeArrowheads="1"/>
          </p:cNvSpPr>
          <p:nvPr/>
        </p:nvSpPr>
        <p:spPr bwMode="auto">
          <a:xfrm>
            <a:off x="304800" y="4940300"/>
            <a:ext cx="1466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med"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wraparound</a:t>
            </a: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1214438" y="5548313"/>
            <a:ext cx="636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med"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sum</a:t>
            </a:r>
          </a:p>
        </p:txBody>
      </p:sp>
      <p:sp>
        <p:nvSpPr>
          <p:cNvPr id="33803" name="Text Box 9"/>
          <p:cNvSpPr txBox="1">
            <a:spLocks noChangeArrowheads="1"/>
          </p:cNvSpPr>
          <p:nvPr/>
        </p:nvSpPr>
        <p:spPr bwMode="auto">
          <a:xfrm>
            <a:off x="531813" y="5900738"/>
            <a:ext cx="1220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med"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checksum</a:t>
            </a:r>
          </a:p>
        </p:txBody>
      </p:sp>
      <p:sp>
        <p:nvSpPr>
          <p:cNvPr id="33804" name="Line 10"/>
          <p:cNvSpPr>
            <a:spLocks noChangeShapeType="1"/>
          </p:cNvSpPr>
          <p:nvPr/>
        </p:nvSpPr>
        <p:spPr bwMode="auto">
          <a:xfrm flipH="1">
            <a:off x="1828800" y="5527675"/>
            <a:ext cx="647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5" name="Freeform 11"/>
          <p:cNvSpPr>
            <a:spLocks/>
          </p:cNvSpPr>
          <p:nvPr/>
        </p:nvSpPr>
        <p:spPr bwMode="auto">
          <a:xfrm>
            <a:off x="2066925" y="5291138"/>
            <a:ext cx="6013450" cy="92075"/>
          </a:xfrm>
          <a:custGeom>
            <a:avLst/>
            <a:gdLst>
              <a:gd name="T0" fmla="*/ 0 w 3788"/>
              <a:gd name="T1" fmla="*/ 0 h 58"/>
              <a:gd name="T2" fmla="*/ 0 w 3788"/>
              <a:gd name="T3" fmla="*/ 146169063 h 58"/>
              <a:gd name="T4" fmla="*/ 2147483647 w 3788"/>
              <a:gd name="T5" fmla="*/ 146169063 h 58"/>
              <a:gd name="T6" fmla="*/ 0 60000 65536"/>
              <a:gd name="T7" fmla="*/ 0 60000 65536"/>
              <a:gd name="T8" fmla="*/ 0 60000 65536"/>
              <a:gd name="T9" fmla="*/ 0 w 3788"/>
              <a:gd name="T10" fmla="*/ 0 h 58"/>
              <a:gd name="T11" fmla="*/ 3788 w 37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88" h="58">
                <a:moveTo>
                  <a:pt x="0" y="0"/>
                </a:moveTo>
                <a:lnTo>
                  <a:pt x="0" y="58"/>
                </a:lnTo>
                <a:lnTo>
                  <a:pt x="3788" y="58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sm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83" y="142421"/>
            <a:ext cx="647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5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17</a:t>
            </a:fld>
            <a:endParaRPr lang="en-US" sz="1400" dirty="0">
              <a:latin typeface="Calibri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825" y="5619750"/>
            <a:ext cx="7781925" cy="46672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characteristics of unreliable channel will determine complexity of reliable data transfer protocol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6871" name="Picture 5" descr="rdt_ser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114550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3962400" y="3276600"/>
            <a:ext cx="48006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2333F7E-FA0F-B64D-B603-683EB2F0E5F9}" type="slidenum">
              <a:rPr lang="en-US" sz="1400" smtClean="0">
                <a:latin typeface="Calibri"/>
              </a:rPr>
              <a:pPr algn="r"/>
              <a:t>18</a:t>
            </a:fld>
            <a:endParaRPr lang="en-US" sz="1400" dirty="0">
              <a:latin typeface="Calibri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825" y="5619750"/>
            <a:ext cx="7781925" cy="46672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characteristics of unreliable channel will determine complexity of reliable data transfer protocol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7895" name="Picture 5" descr="rdt_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114550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6"/>
          <p:cNvSpPr>
            <a:spLocks noChangeArrowheads="1"/>
          </p:cNvSpPr>
          <p:nvPr/>
        </p:nvSpPr>
        <p:spPr bwMode="auto">
          <a:xfrm>
            <a:off x="3962400" y="3352800"/>
            <a:ext cx="4648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57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D6719E0-AAAF-EC47-9ACD-AFC6BFA64F63}" type="slidenum">
              <a:rPr lang="en-US" sz="1400" smtClean="0">
                <a:latin typeface="Calibri"/>
              </a:rPr>
              <a:pPr algn="r"/>
              <a:t>19</a:t>
            </a:fld>
            <a:endParaRPr lang="en-US" sz="1400" dirty="0">
              <a:latin typeface="Calibri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825" y="5619750"/>
            <a:ext cx="7781925" cy="46672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characteristics of unreliable channel will determine complexity of reliable data transfer protocol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8919" name="Picture 5" descr="rdt_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114550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flipH="1">
            <a:off x="7358865" y="4386897"/>
            <a:ext cx="1135398" cy="2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6935263" y="3401212"/>
            <a:ext cx="1559001" cy="2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56084" y="3296280"/>
            <a:ext cx="107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Queen Mary"/>
                <a:cs typeface="Queen Mary"/>
              </a:rPr>
              <a:t>rdt_rcv</a:t>
            </a:r>
            <a:r>
              <a:rPr lang="en-US" sz="2000" dirty="0" smtClean="0">
                <a:latin typeface="Queen Mary"/>
                <a:cs typeface="Queen Mary"/>
              </a:rPr>
              <a:t>()</a:t>
            </a:r>
            <a:endParaRPr lang="en-US" sz="2000" dirty="0">
              <a:latin typeface="Queen Mary"/>
              <a:cs typeface="Queen Mar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8865" y="4282531"/>
            <a:ext cx="125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Queen Mary"/>
                <a:cs typeface="Queen Mary"/>
              </a:rPr>
              <a:t>u</a:t>
            </a:r>
            <a:r>
              <a:rPr lang="en-US" sz="2000" dirty="0" err="1" smtClean="0">
                <a:latin typeface="Queen Mary"/>
                <a:cs typeface="Queen Mary"/>
              </a:rPr>
              <a:t>dt_rcv</a:t>
            </a:r>
            <a:r>
              <a:rPr lang="en-US" sz="2000" dirty="0" smtClean="0">
                <a:latin typeface="Queen Mary"/>
                <a:cs typeface="Queen Mary"/>
              </a:rPr>
              <a:t>()</a:t>
            </a:r>
            <a:endParaRPr lang="en-US" sz="2000" dirty="0">
              <a:latin typeface="Queen Mary"/>
              <a:cs typeface="Queen Mary"/>
            </a:endParaRPr>
          </a:p>
        </p:txBody>
      </p:sp>
    </p:spTree>
    <p:extLst>
      <p:ext uri="{BB962C8B-B14F-4D97-AF65-F5344CB8AC3E}">
        <p14:creationId xmlns:p14="http://schemas.microsoft.com/office/powerpoint/2010/main" val="408096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 </a:t>
            </a:r>
            <a:r>
              <a:rPr lang="en-US" dirty="0"/>
              <a:t>5</a:t>
            </a:r>
            <a:r>
              <a:rPr lang="en-US" dirty="0" smtClean="0"/>
              <a:t> –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1371600"/>
            <a:ext cx="3581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charset="0"/>
              <a:buNone/>
            </a:pPr>
            <a:r>
              <a:rPr lang="en-US" sz="2400" u="sng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smtClean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smtClean="0">
                <a:ea typeface="ＭＳ Ｐゴシック" charset="0"/>
                <a:cs typeface="ＭＳ Ｐゴシック" charset="0"/>
              </a:rPr>
              <a:t>understand principles behind transport layer services:</a:t>
            </a:r>
          </a:p>
          <a:p>
            <a:pPr lvl="1"/>
            <a:r>
              <a:rPr lang="en-US" sz="2000" smtClean="0">
                <a:ea typeface="ＭＳ Ｐゴシック" charset="0"/>
              </a:rPr>
              <a:t>multiplexing/demultiplexing</a:t>
            </a:r>
          </a:p>
          <a:p>
            <a:pPr lvl="1"/>
            <a:r>
              <a:rPr lang="en-US" sz="2000" smtClean="0">
                <a:ea typeface="ＭＳ Ｐゴシック" charset="0"/>
              </a:rPr>
              <a:t>reliable data transfer</a:t>
            </a:r>
          </a:p>
          <a:p>
            <a:pPr lvl="1"/>
            <a:r>
              <a:rPr lang="en-US" sz="2000" smtClean="0">
                <a:ea typeface="ＭＳ Ｐゴシック" charset="0"/>
              </a:rPr>
              <a:t>flow control</a:t>
            </a:r>
          </a:p>
          <a:p>
            <a:pPr lvl="1"/>
            <a:r>
              <a:rPr lang="en-US" sz="2000" smtClean="0">
                <a:ea typeface="ＭＳ Ｐゴシック" charset="0"/>
              </a:rPr>
              <a:t>congestion control</a:t>
            </a:r>
            <a:endParaRPr lang="en-US" dirty="0">
              <a:ea typeface="ＭＳ Ｐゴシック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348163" y="1346200"/>
            <a:ext cx="4267200" cy="464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smtClean="0">
              <a:ea typeface="ＭＳ Ｐゴシック" charset="0"/>
              <a:cs typeface="ＭＳ Ｐゴシック" charset="0"/>
            </a:endParaRPr>
          </a:p>
          <a:p>
            <a:r>
              <a:rPr lang="en-US" sz="2400" smtClean="0">
                <a:ea typeface="ＭＳ Ｐゴシック" charset="0"/>
                <a:cs typeface="ＭＳ Ｐゴシック" charset="0"/>
              </a:rPr>
              <a:t>learn about transport layer protocols in the Internet:</a:t>
            </a:r>
          </a:p>
          <a:p>
            <a:pPr lvl="1"/>
            <a:r>
              <a:rPr lang="en-US" sz="2000" smtClean="0">
                <a:ea typeface="ＭＳ Ｐゴシック" charset="0"/>
              </a:rPr>
              <a:t>UDP: connectionless transport</a:t>
            </a:r>
          </a:p>
          <a:p>
            <a:pPr lvl="1"/>
            <a:r>
              <a:rPr lang="en-US" sz="2000" smtClean="0">
                <a:ea typeface="ＭＳ Ｐゴシック" charset="0"/>
              </a:rPr>
              <a:t>TCP: connection-oriented transport</a:t>
            </a:r>
          </a:p>
          <a:p>
            <a:pPr lvl="1"/>
            <a:r>
              <a:rPr lang="en-US" sz="2000" smtClean="0">
                <a:ea typeface="ＭＳ Ｐゴシック" charset="0"/>
              </a:rPr>
              <a:t>TCP congestion control</a:t>
            </a:r>
            <a:endParaRPr lang="en-US" sz="1800" smtClean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6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3" descr="rdt_par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652713"/>
            <a:ext cx="59690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6404857-C4CE-634B-8319-432133AFEE24}" type="slidenum">
              <a:rPr lang="en-US" sz="1400" smtClean="0">
                <a:latin typeface="Calibri"/>
              </a:rPr>
              <a:pPr algn="r"/>
              <a:t>20</a:t>
            </a:fld>
            <a:endParaRPr lang="en-US" sz="1400" dirty="0">
              <a:latin typeface="Calibri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Reliable data transfer: getting started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1048369" y="3113088"/>
            <a:ext cx="7829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send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side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7232374" y="3122613"/>
            <a:ext cx="10911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receive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side</a:t>
            </a:r>
            <a:endParaRPr lang="en-US" sz="2400" dirty="0">
              <a:latin typeface="Times New Roman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013" y="1460500"/>
            <a:ext cx="3965575" cy="1416050"/>
            <a:chOff x="143" y="920"/>
            <a:chExt cx="2498" cy="892"/>
          </a:xfrm>
        </p:grpSpPr>
        <p:sp>
          <p:nvSpPr>
            <p:cNvPr id="39960" name="Text Box 7"/>
            <p:cNvSpPr txBox="1">
              <a:spLocks noChangeArrowheads="1"/>
            </p:cNvSpPr>
            <p:nvPr/>
          </p:nvSpPr>
          <p:spPr bwMode="auto">
            <a:xfrm>
              <a:off x="143" y="920"/>
              <a:ext cx="249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rdt_send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from above, (e.g., by app.). Passed data to </a:t>
              </a:r>
            </a:p>
            <a:p>
              <a:r>
                <a:rPr lang="en-US" sz="1800" dirty="0">
                  <a:latin typeface="Calibri"/>
                </a:rPr>
                <a:t>deliver to receiver upper layer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61" name="Group 8"/>
            <p:cNvGrpSpPr>
              <a:grpSpLocks/>
            </p:cNvGrpSpPr>
            <p:nvPr/>
          </p:nvGrpSpPr>
          <p:grpSpPr bwMode="auto">
            <a:xfrm>
              <a:off x="240" y="930"/>
              <a:ext cx="2370" cy="882"/>
              <a:chOff x="240" y="942"/>
              <a:chExt cx="2370" cy="882"/>
            </a:xfrm>
          </p:grpSpPr>
          <p:sp>
            <p:nvSpPr>
              <p:cNvPr id="39962" name="Line 9"/>
              <p:cNvSpPr>
                <a:spLocks noChangeShapeType="1"/>
              </p:cNvSpPr>
              <p:nvPr/>
            </p:nvSpPr>
            <p:spPr bwMode="auto">
              <a:xfrm>
                <a:off x="942" y="1500"/>
                <a:ext cx="174" cy="3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63" name="Rectangle 10"/>
              <p:cNvSpPr>
                <a:spLocks noChangeArrowheads="1"/>
              </p:cNvSpPr>
              <p:nvPr/>
            </p:nvSpPr>
            <p:spPr bwMode="auto">
              <a:xfrm>
                <a:off x="240" y="942"/>
                <a:ext cx="2370" cy="5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76225" y="4381500"/>
            <a:ext cx="3762375" cy="1862138"/>
            <a:chOff x="174" y="2760"/>
            <a:chExt cx="2370" cy="1173"/>
          </a:xfrm>
        </p:grpSpPr>
        <p:sp>
          <p:nvSpPr>
            <p:cNvPr id="39956" name="Text Box 12"/>
            <p:cNvSpPr txBox="1">
              <a:spLocks noChangeArrowheads="1"/>
            </p:cNvSpPr>
            <p:nvPr/>
          </p:nvSpPr>
          <p:spPr bwMode="auto">
            <a:xfrm>
              <a:off x="233" y="3356"/>
              <a:ext cx="214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udt_send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by </a:t>
              </a:r>
              <a:r>
                <a:rPr lang="en-US" sz="1800" dirty="0" err="1">
                  <a:latin typeface="Calibri"/>
                </a:rPr>
                <a:t>rdt</a:t>
              </a:r>
              <a:r>
                <a:rPr lang="en-US" sz="1800" dirty="0">
                  <a:latin typeface="Calibri"/>
                </a:rPr>
                <a:t>,</a:t>
              </a:r>
            </a:p>
            <a:p>
              <a:r>
                <a:rPr lang="en-US" sz="1800" dirty="0">
                  <a:latin typeface="Calibri"/>
                </a:rPr>
                <a:t>to transfer packet over </a:t>
              </a:r>
            </a:p>
            <a:p>
              <a:r>
                <a:rPr lang="en-US" sz="1800" dirty="0">
                  <a:latin typeface="Calibri"/>
                </a:rPr>
                <a:t>unreliable channel to receiver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57" name="Group 13"/>
            <p:cNvGrpSpPr>
              <a:grpSpLocks/>
            </p:cNvGrpSpPr>
            <p:nvPr/>
          </p:nvGrpSpPr>
          <p:grpSpPr bwMode="auto">
            <a:xfrm>
              <a:off x="174" y="2760"/>
              <a:ext cx="2370" cy="1170"/>
              <a:chOff x="174" y="2760"/>
              <a:chExt cx="2370" cy="1170"/>
            </a:xfrm>
          </p:grpSpPr>
          <p:sp>
            <p:nvSpPr>
              <p:cNvPr id="39958" name="Line 14"/>
              <p:cNvSpPr>
                <a:spLocks noChangeShapeType="1"/>
              </p:cNvSpPr>
              <p:nvPr/>
            </p:nvSpPr>
            <p:spPr bwMode="auto">
              <a:xfrm flipV="1">
                <a:off x="882" y="2760"/>
                <a:ext cx="228" cy="60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9" name="Rectangle 15"/>
              <p:cNvSpPr>
                <a:spLocks noChangeArrowheads="1"/>
              </p:cNvSpPr>
              <p:nvPr/>
            </p:nvSpPr>
            <p:spPr bwMode="auto">
              <a:xfrm>
                <a:off x="174" y="3372"/>
                <a:ext cx="2370" cy="5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4981575" y="1470025"/>
            <a:ext cx="3762375" cy="1349375"/>
            <a:chOff x="3138" y="926"/>
            <a:chExt cx="2370" cy="850"/>
          </a:xfrm>
        </p:grpSpPr>
        <p:sp>
          <p:nvSpPr>
            <p:cNvPr id="39948" name="Text Box 22"/>
            <p:cNvSpPr txBox="1">
              <a:spLocks noChangeArrowheads="1"/>
            </p:cNvSpPr>
            <p:nvPr/>
          </p:nvSpPr>
          <p:spPr bwMode="auto">
            <a:xfrm>
              <a:off x="3215" y="926"/>
              <a:ext cx="207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 smtClean="0">
                  <a:solidFill>
                    <a:srgbClr val="FF0000"/>
                  </a:solidFill>
                  <a:latin typeface="Courier New" charset="0"/>
                </a:rPr>
                <a:t>rdt_rcv</a:t>
              </a:r>
              <a:r>
                <a:rPr lang="en-US" sz="1800" b="1" dirty="0" smtClean="0">
                  <a:solidFill>
                    <a:srgbClr val="FF0000"/>
                  </a:solidFill>
                  <a:latin typeface="Courier New" charset="0"/>
                </a:rPr>
                <a:t>(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by </a:t>
              </a:r>
              <a:r>
                <a:rPr lang="en-US" sz="1800" b="1" dirty="0" err="1">
                  <a:latin typeface="Courier New" charset="0"/>
                </a:rPr>
                <a:t>rdt</a:t>
              </a:r>
              <a:r>
                <a:rPr lang="en-US" sz="1800" dirty="0">
                  <a:latin typeface="Calibri"/>
                </a:rPr>
                <a:t> to deliver data to upper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49" name="Group 23"/>
            <p:cNvGrpSpPr>
              <a:grpSpLocks/>
            </p:cNvGrpSpPr>
            <p:nvPr/>
          </p:nvGrpSpPr>
          <p:grpSpPr bwMode="auto">
            <a:xfrm>
              <a:off x="3138" y="942"/>
              <a:ext cx="2370" cy="834"/>
              <a:chOff x="3138" y="942"/>
              <a:chExt cx="2370" cy="834"/>
            </a:xfrm>
          </p:grpSpPr>
          <p:sp>
            <p:nvSpPr>
              <p:cNvPr id="39950" name="Line 24"/>
              <p:cNvSpPr>
                <a:spLocks noChangeShapeType="1"/>
              </p:cNvSpPr>
              <p:nvPr/>
            </p:nvSpPr>
            <p:spPr bwMode="auto">
              <a:xfrm flipH="1">
                <a:off x="4560" y="1344"/>
                <a:ext cx="150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1" name="Rectangle 25"/>
              <p:cNvSpPr>
                <a:spLocks noChangeArrowheads="1"/>
              </p:cNvSpPr>
              <p:nvPr/>
            </p:nvSpPr>
            <p:spPr bwMode="auto">
              <a:xfrm>
                <a:off x="3138" y="942"/>
                <a:ext cx="2370" cy="39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470974" y="2754618"/>
            <a:ext cx="2135002" cy="400110"/>
            <a:chOff x="6935263" y="3296280"/>
            <a:chExt cx="1559001" cy="400110"/>
          </a:xfrm>
        </p:grpSpPr>
        <p:sp>
          <p:nvSpPr>
            <p:cNvPr id="28" name="Rectangle 27"/>
            <p:cNvSpPr/>
            <p:nvPr/>
          </p:nvSpPr>
          <p:spPr>
            <a:xfrm flipH="1">
              <a:off x="6935263" y="3401212"/>
              <a:ext cx="1559001" cy="23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56084" y="3296280"/>
              <a:ext cx="10756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Queen Mary"/>
                  <a:cs typeface="Queen Mary"/>
                </a:rPr>
                <a:t>rdt_rcv</a:t>
              </a:r>
              <a:r>
                <a:rPr lang="en-US" sz="2000" dirty="0" smtClean="0">
                  <a:latin typeface="Queen Mary"/>
                  <a:cs typeface="Queen Mary"/>
                </a:rPr>
                <a:t>()</a:t>
              </a:r>
              <a:endParaRPr lang="en-US" sz="2000" dirty="0">
                <a:latin typeface="Queen Mary"/>
                <a:cs typeface="Queen Mary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382" y="4061656"/>
            <a:ext cx="1759019" cy="400110"/>
            <a:chOff x="7358865" y="4282531"/>
            <a:chExt cx="1253375" cy="400110"/>
          </a:xfrm>
        </p:grpSpPr>
        <p:sp>
          <p:nvSpPr>
            <p:cNvPr id="27" name="Rectangle 26"/>
            <p:cNvSpPr/>
            <p:nvPr/>
          </p:nvSpPr>
          <p:spPr>
            <a:xfrm flipH="1">
              <a:off x="7358865" y="4386897"/>
              <a:ext cx="1135398" cy="23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8865" y="4282531"/>
              <a:ext cx="1253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Queen Mary"/>
                  <a:cs typeface="Queen Mary"/>
                </a:rPr>
                <a:t>u</a:t>
              </a:r>
              <a:r>
                <a:rPr lang="en-US" sz="2000" dirty="0" err="1" smtClean="0">
                  <a:latin typeface="Queen Mary"/>
                  <a:cs typeface="Queen Mary"/>
                </a:rPr>
                <a:t>dt_rcv</a:t>
              </a:r>
              <a:r>
                <a:rPr lang="en-US" sz="2000" dirty="0" smtClean="0">
                  <a:latin typeface="Queen Mary"/>
                  <a:cs typeface="Queen Mary"/>
                </a:rPr>
                <a:t>()</a:t>
              </a:r>
              <a:endParaRPr lang="en-US" sz="2000" dirty="0">
                <a:latin typeface="Queen Mary"/>
                <a:cs typeface="Queen Mary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922838" y="4362450"/>
            <a:ext cx="3965575" cy="1647825"/>
            <a:chOff x="3101" y="2748"/>
            <a:chExt cx="2498" cy="1038"/>
          </a:xfrm>
        </p:grpSpPr>
        <p:sp>
          <p:nvSpPr>
            <p:cNvPr id="39952" name="Text Box 17"/>
            <p:cNvSpPr txBox="1">
              <a:spLocks noChangeArrowheads="1"/>
            </p:cNvSpPr>
            <p:nvPr/>
          </p:nvSpPr>
          <p:spPr bwMode="auto">
            <a:xfrm>
              <a:off x="3101" y="3368"/>
              <a:ext cx="249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u</a:t>
              </a:r>
              <a:r>
                <a:rPr lang="en-US" sz="1800" b="1" dirty="0" err="1" smtClean="0">
                  <a:solidFill>
                    <a:srgbClr val="FF0000"/>
                  </a:solidFill>
                  <a:latin typeface="Courier New" charset="0"/>
                </a:rPr>
                <a:t>dt_rcv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when packet arrives on </a:t>
              </a:r>
              <a:r>
                <a:rPr lang="en-US" sz="1800" dirty="0" err="1">
                  <a:latin typeface="Calibri"/>
                </a:rPr>
                <a:t>rcv</a:t>
              </a:r>
              <a:r>
                <a:rPr lang="en-US" sz="1800" dirty="0">
                  <a:latin typeface="Calibri"/>
                </a:rPr>
                <a:t>-side of channel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53" name="Group 18"/>
            <p:cNvGrpSpPr>
              <a:grpSpLocks/>
            </p:cNvGrpSpPr>
            <p:nvPr/>
          </p:nvGrpSpPr>
          <p:grpSpPr bwMode="auto">
            <a:xfrm>
              <a:off x="3162" y="2748"/>
              <a:ext cx="2370" cy="1038"/>
              <a:chOff x="3162" y="2748"/>
              <a:chExt cx="2370" cy="1038"/>
            </a:xfrm>
          </p:grpSpPr>
          <p:sp>
            <p:nvSpPr>
              <p:cNvPr id="39954" name="Line 19"/>
              <p:cNvSpPr>
                <a:spLocks noChangeShapeType="1"/>
              </p:cNvSpPr>
              <p:nvPr/>
            </p:nvSpPr>
            <p:spPr bwMode="auto">
              <a:xfrm flipH="1" flipV="1">
                <a:off x="4596" y="2748"/>
                <a:ext cx="300" cy="63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5" name="Rectangle 20"/>
              <p:cNvSpPr>
                <a:spLocks noChangeArrowheads="1"/>
              </p:cNvSpPr>
              <p:nvPr/>
            </p:nvSpPr>
            <p:spPr bwMode="auto">
              <a:xfrm>
                <a:off x="3162" y="3390"/>
                <a:ext cx="2370" cy="39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770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DD9DA9-872E-3847-806F-16FCEA22A28E}" type="slidenum">
              <a:rPr lang="en-US" sz="1400" smtClean="0">
                <a:latin typeface="Calibri"/>
              </a:rPr>
              <a:pPr algn="r"/>
              <a:t>21</a:t>
            </a:fld>
            <a:endParaRPr lang="en-US" sz="1400" dirty="0">
              <a:latin typeface="Calibri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Reliable data transfer: getting started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350" y="1304925"/>
            <a:ext cx="7258050" cy="33528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We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ll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incrementally develop sender, receiver sides of reliable data transfer protocol (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consider only unidirectional data transfer</a:t>
            </a:r>
          </a:p>
          <a:p>
            <a:pPr lvl="1"/>
            <a:r>
              <a:rPr lang="en-US" sz="2000" dirty="0">
                <a:ea typeface="ＭＳ Ｐゴシック" charset="0"/>
              </a:rPr>
              <a:t>but control info will flow on both directions!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use finite state machines (FSM)  to specify sender, receiver</a:t>
            </a:r>
          </a:p>
        </p:txBody>
      </p:sp>
      <p:grpSp>
        <p:nvGrpSpPr>
          <p:cNvPr id="40966" name="Group 4"/>
          <p:cNvGrpSpPr>
            <a:grpSpLocks/>
          </p:cNvGrpSpPr>
          <p:nvPr/>
        </p:nvGrpSpPr>
        <p:grpSpPr bwMode="auto">
          <a:xfrm>
            <a:off x="3095625" y="4619625"/>
            <a:ext cx="885825" cy="942975"/>
            <a:chOff x="690" y="3294"/>
            <a:chExt cx="558" cy="594"/>
          </a:xfrm>
        </p:grpSpPr>
        <p:sp>
          <p:nvSpPr>
            <p:cNvPr id="40983" name="Oval 5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4" name="Oval 6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5" name="Text Box 7"/>
            <p:cNvSpPr txBox="1">
              <a:spLocks noChangeArrowheads="1"/>
            </p:cNvSpPr>
            <p:nvPr/>
          </p:nvSpPr>
          <p:spPr bwMode="auto">
            <a:xfrm>
              <a:off x="704" y="3425"/>
              <a:ext cx="44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1</a:t>
              </a:r>
            </a:p>
          </p:txBody>
        </p:sp>
      </p:grpSp>
      <p:sp>
        <p:nvSpPr>
          <p:cNvPr id="40967" name="Freeform 8"/>
          <p:cNvSpPr>
            <a:spLocks/>
          </p:cNvSpPr>
          <p:nvPr/>
        </p:nvSpPr>
        <p:spPr bwMode="auto">
          <a:xfrm>
            <a:off x="3981450" y="4638675"/>
            <a:ext cx="3952875" cy="285750"/>
          </a:xfrm>
          <a:custGeom>
            <a:avLst/>
            <a:gdLst>
              <a:gd name="T0" fmla="*/ 0 w 1446"/>
              <a:gd name="T1" fmla="*/ 453628125 h 180"/>
              <a:gd name="T2" fmla="*/ 2147483647 w 1446"/>
              <a:gd name="T3" fmla="*/ 423386250 h 180"/>
              <a:gd name="T4" fmla="*/ 0 60000 65536"/>
              <a:gd name="T5" fmla="*/ 0 60000 65536"/>
              <a:gd name="T6" fmla="*/ 0 w 1446"/>
              <a:gd name="T7" fmla="*/ 0 h 180"/>
              <a:gd name="T8" fmla="*/ 1446 w 144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6" h="180">
                <a:moveTo>
                  <a:pt x="0" y="180"/>
                </a:moveTo>
                <a:cubicBezTo>
                  <a:pt x="540" y="30"/>
                  <a:pt x="972" y="0"/>
                  <a:pt x="1446" y="16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7848600" y="4724400"/>
            <a:ext cx="885825" cy="942975"/>
            <a:chOff x="690" y="3294"/>
            <a:chExt cx="558" cy="594"/>
          </a:xfrm>
        </p:grpSpPr>
        <p:sp>
          <p:nvSpPr>
            <p:cNvPr id="40980" name="Oval 10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1" name="Oval 11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2" name="Text Box 12"/>
            <p:cNvSpPr txBox="1">
              <a:spLocks noChangeArrowheads="1"/>
            </p:cNvSpPr>
            <p:nvPr/>
          </p:nvSpPr>
          <p:spPr bwMode="auto">
            <a:xfrm>
              <a:off x="704" y="3425"/>
              <a:ext cx="44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2</a:t>
              </a:r>
            </a:p>
          </p:txBody>
        </p:sp>
      </p:grp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4312388" y="4013200"/>
            <a:ext cx="2951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event causing state transition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4244796" y="4308475"/>
            <a:ext cx="3210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actions taken on state transition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>
            <a:off x="4105275" y="4352925"/>
            <a:ext cx="3381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>
            <a:off x="123825" y="4686300"/>
            <a:ext cx="2771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state:</a:t>
            </a:r>
            <a:r>
              <a:rPr lang="en-US" sz="1800" dirty="0">
                <a:latin typeface="Calibri"/>
              </a:rPr>
              <a:t> when in this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state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>
                <a:latin typeface="Calibri"/>
              </a:rPr>
              <a:t> next state uniquely determined by next event</a:t>
            </a:r>
          </a:p>
        </p:txBody>
      </p:sp>
      <p:sp>
        <p:nvSpPr>
          <p:cNvPr id="40973" name="Freeform 17"/>
          <p:cNvSpPr>
            <a:spLocks/>
          </p:cNvSpPr>
          <p:nvPr/>
        </p:nvSpPr>
        <p:spPr bwMode="auto">
          <a:xfrm>
            <a:off x="3381375" y="5562600"/>
            <a:ext cx="95250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4" name="Freeform 18"/>
          <p:cNvSpPr>
            <a:spLocks/>
          </p:cNvSpPr>
          <p:nvPr/>
        </p:nvSpPr>
        <p:spPr bwMode="auto">
          <a:xfrm flipH="1" flipV="1">
            <a:off x="8524875" y="5600700"/>
            <a:ext cx="95250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5" name="Line 19"/>
          <p:cNvSpPr>
            <a:spLocks noChangeShapeType="1"/>
          </p:cNvSpPr>
          <p:nvPr/>
        </p:nvSpPr>
        <p:spPr bwMode="auto">
          <a:xfrm>
            <a:off x="3905250" y="5305425"/>
            <a:ext cx="1571625" cy="75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0976" name="Group 20"/>
          <p:cNvGrpSpPr>
            <a:grpSpLocks/>
          </p:cNvGrpSpPr>
          <p:nvPr/>
        </p:nvGrpSpPr>
        <p:grpSpPr bwMode="auto">
          <a:xfrm>
            <a:off x="4581522" y="5108575"/>
            <a:ext cx="942975" cy="674688"/>
            <a:chOff x="3516" y="3260"/>
            <a:chExt cx="594" cy="425"/>
          </a:xfrm>
        </p:grpSpPr>
        <p:sp>
          <p:nvSpPr>
            <p:cNvPr id="40977" name="Text Box 21"/>
            <p:cNvSpPr txBox="1">
              <a:spLocks noChangeArrowheads="1"/>
            </p:cNvSpPr>
            <p:nvPr/>
          </p:nvSpPr>
          <p:spPr bwMode="auto">
            <a:xfrm>
              <a:off x="3582" y="3260"/>
              <a:ext cx="45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event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40978" name="Text Box 22"/>
            <p:cNvSpPr txBox="1">
              <a:spLocks noChangeArrowheads="1"/>
            </p:cNvSpPr>
            <p:nvPr/>
          </p:nvSpPr>
          <p:spPr bwMode="auto">
            <a:xfrm>
              <a:off x="3559" y="3452"/>
              <a:ext cx="5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actions</a:t>
              </a:r>
              <a:endParaRPr lang="en-US" sz="24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40979" name="Line 23"/>
            <p:cNvSpPr>
              <a:spLocks noChangeShapeType="1"/>
            </p:cNvSpPr>
            <p:nvPr/>
          </p:nvSpPr>
          <p:spPr bwMode="auto">
            <a:xfrm>
              <a:off x="3516" y="3480"/>
              <a:ext cx="5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98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DD9DA9-872E-3847-806F-16FCEA22A28E}" type="slidenum">
              <a:rPr lang="en-US" sz="1400" smtClean="0">
                <a:latin typeface="Calibri"/>
              </a:rPr>
              <a:pPr algn="r"/>
              <a:t>22</a:t>
            </a:fld>
            <a:endParaRPr lang="en-US" sz="1400" dirty="0">
              <a:latin typeface="Calibri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 charset="0"/>
                <a:cs typeface="ＭＳ Ｐゴシック" charset="0"/>
              </a:rPr>
              <a:t>KR state machines – a note.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350" y="1304925"/>
            <a:ext cx="7258050" cy="33528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GB" sz="24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Beware</a:t>
            </a:r>
          </a:p>
          <a:p>
            <a:pPr>
              <a:buFont typeface="ZapfDingbats" charset="0"/>
              <a:buNone/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Kurose and Ross has a confusing/confused attitude to state-machines.</a:t>
            </a:r>
          </a:p>
          <a:p>
            <a:pPr>
              <a:buFont typeface="ZapfDingbats" charset="0"/>
              <a:buNone/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I’ve attempted to normalise the representation.</a:t>
            </a:r>
          </a:p>
          <a:p>
            <a:pPr>
              <a:buFont typeface="ZapfDingbats" charset="0"/>
              <a:buNone/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UPSHOT: these slides have differing information to the KR book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(from which the RDT example is taken.)</a:t>
            </a:r>
          </a:p>
          <a:p>
            <a:pPr>
              <a:buFont typeface="ZapfDingbats" charset="0"/>
              <a:buNone/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 KR “actions taken” appear wide-ranging, my interpretation is more specific/relevant.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6" name="Group 4"/>
          <p:cNvGrpSpPr>
            <a:grpSpLocks/>
          </p:cNvGrpSpPr>
          <p:nvPr/>
        </p:nvGrpSpPr>
        <p:grpSpPr bwMode="auto">
          <a:xfrm>
            <a:off x="3084513" y="5092009"/>
            <a:ext cx="896938" cy="942975"/>
            <a:chOff x="683" y="3294"/>
            <a:chExt cx="565" cy="594"/>
          </a:xfrm>
        </p:grpSpPr>
        <p:sp>
          <p:nvSpPr>
            <p:cNvPr id="40983" name="Oval 5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4" name="Oval 6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5" name="Text Box 7"/>
            <p:cNvSpPr txBox="1">
              <a:spLocks noChangeArrowheads="1"/>
            </p:cNvSpPr>
            <p:nvPr/>
          </p:nvSpPr>
          <p:spPr bwMode="auto">
            <a:xfrm>
              <a:off x="683" y="3376"/>
              <a:ext cx="4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latin typeface="Calibri"/>
                </a:rPr>
                <a:t>State</a:t>
              </a:r>
              <a:endParaRPr lang="en-US" sz="2000" dirty="0">
                <a:latin typeface="Calibri"/>
              </a:endParaRPr>
            </a:p>
            <a:p>
              <a:r>
                <a:rPr lang="en-US" sz="2000" dirty="0" smtClean="0">
                  <a:latin typeface="Calibri"/>
                </a:rPr>
                <a:t>name</a:t>
              </a:r>
              <a:endParaRPr lang="en-US" sz="2000" dirty="0">
                <a:latin typeface="Calibri"/>
              </a:endParaRPr>
            </a:p>
          </p:txBody>
        </p:sp>
      </p:grpSp>
      <p:sp>
        <p:nvSpPr>
          <p:cNvPr id="40967" name="Freeform 8"/>
          <p:cNvSpPr>
            <a:spLocks/>
          </p:cNvSpPr>
          <p:nvPr/>
        </p:nvSpPr>
        <p:spPr bwMode="auto">
          <a:xfrm>
            <a:off x="3981450" y="5111059"/>
            <a:ext cx="3952875" cy="285750"/>
          </a:xfrm>
          <a:custGeom>
            <a:avLst/>
            <a:gdLst>
              <a:gd name="T0" fmla="*/ 0 w 1446"/>
              <a:gd name="T1" fmla="*/ 453628125 h 180"/>
              <a:gd name="T2" fmla="*/ 2147483647 w 1446"/>
              <a:gd name="T3" fmla="*/ 423386250 h 180"/>
              <a:gd name="T4" fmla="*/ 0 60000 65536"/>
              <a:gd name="T5" fmla="*/ 0 60000 65536"/>
              <a:gd name="T6" fmla="*/ 0 w 1446"/>
              <a:gd name="T7" fmla="*/ 0 h 180"/>
              <a:gd name="T8" fmla="*/ 1446 w 144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6" h="180">
                <a:moveTo>
                  <a:pt x="0" y="180"/>
                </a:moveTo>
                <a:cubicBezTo>
                  <a:pt x="540" y="30"/>
                  <a:pt x="972" y="0"/>
                  <a:pt x="1446" y="16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7837488" y="5196784"/>
            <a:ext cx="896938" cy="942975"/>
            <a:chOff x="683" y="3294"/>
            <a:chExt cx="565" cy="594"/>
          </a:xfrm>
        </p:grpSpPr>
        <p:sp>
          <p:nvSpPr>
            <p:cNvPr id="40980" name="Oval 10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1" name="Oval 11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2" name="Text Box 12"/>
            <p:cNvSpPr txBox="1">
              <a:spLocks noChangeArrowheads="1"/>
            </p:cNvSpPr>
            <p:nvPr/>
          </p:nvSpPr>
          <p:spPr bwMode="auto">
            <a:xfrm>
              <a:off x="683" y="3376"/>
              <a:ext cx="4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latin typeface="Calibri"/>
                </a:rPr>
                <a:t>State</a:t>
              </a:r>
              <a:endParaRPr lang="en-US" sz="2000" dirty="0">
                <a:latin typeface="Calibri"/>
              </a:endParaRPr>
            </a:p>
            <a:p>
              <a:r>
                <a:rPr lang="en-US" sz="2000" dirty="0" smtClean="0">
                  <a:latin typeface="Calibri"/>
                </a:rPr>
                <a:t>name</a:t>
              </a:r>
              <a:endParaRPr lang="en-US" sz="2000" dirty="0">
                <a:latin typeface="Calibri"/>
              </a:endParaRPr>
            </a:p>
          </p:txBody>
        </p:sp>
      </p:grp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3875578" y="4485584"/>
            <a:ext cx="3824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Relevant event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causing state transition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3807986" y="4780859"/>
            <a:ext cx="4083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Relevant action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taken on state transition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>
            <a:off x="4105275" y="4825309"/>
            <a:ext cx="3381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>
            <a:off x="123825" y="4686300"/>
            <a:ext cx="2771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state:</a:t>
            </a:r>
            <a:r>
              <a:rPr lang="en-US" sz="1800" dirty="0">
                <a:latin typeface="Calibri"/>
              </a:rPr>
              <a:t> when in this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state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>
                <a:latin typeface="Calibri"/>
              </a:rPr>
              <a:t> next state uniquely determined by next event</a:t>
            </a:r>
          </a:p>
        </p:txBody>
      </p:sp>
      <p:sp>
        <p:nvSpPr>
          <p:cNvPr id="40973" name="Freeform 17"/>
          <p:cNvSpPr>
            <a:spLocks/>
          </p:cNvSpPr>
          <p:nvPr/>
        </p:nvSpPr>
        <p:spPr bwMode="auto">
          <a:xfrm>
            <a:off x="3381375" y="6034984"/>
            <a:ext cx="95250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4" name="Freeform 18"/>
          <p:cNvSpPr>
            <a:spLocks/>
          </p:cNvSpPr>
          <p:nvPr/>
        </p:nvSpPr>
        <p:spPr bwMode="auto">
          <a:xfrm flipH="1" flipV="1">
            <a:off x="8524875" y="6073084"/>
            <a:ext cx="95250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5" name="Line 19"/>
          <p:cNvSpPr>
            <a:spLocks noChangeShapeType="1"/>
          </p:cNvSpPr>
          <p:nvPr/>
        </p:nvSpPr>
        <p:spPr bwMode="auto">
          <a:xfrm>
            <a:off x="3905250" y="5777809"/>
            <a:ext cx="1571625" cy="75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0976" name="Group 20"/>
          <p:cNvGrpSpPr>
            <a:grpSpLocks/>
          </p:cNvGrpSpPr>
          <p:nvPr/>
        </p:nvGrpSpPr>
        <p:grpSpPr bwMode="auto">
          <a:xfrm>
            <a:off x="4581522" y="5580959"/>
            <a:ext cx="942975" cy="674688"/>
            <a:chOff x="3516" y="3260"/>
            <a:chExt cx="594" cy="425"/>
          </a:xfrm>
        </p:grpSpPr>
        <p:sp>
          <p:nvSpPr>
            <p:cNvPr id="40977" name="Text Box 21"/>
            <p:cNvSpPr txBox="1">
              <a:spLocks noChangeArrowheads="1"/>
            </p:cNvSpPr>
            <p:nvPr/>
          </p:nvSpPr>
          <p:spPr bwMode="auto">
            <a:xfrm>
              <a:off x="3582" y="3260"/>
              <a:ext cx="45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event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40978" name="Text Box 22"/>
            <p:cNvSpPr txBox="1">
              <a:spLocks noChangeArrowheads="1"/>
            </p:cNvSpPr>
            <p:nvPr/>
          </p:nvSpPr>
          <p:spPr bwMode="auto">
            <a:xfrm>
              <a:off x="3559" y="3452"/>
              <a:ext cx="5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actions</a:t>
              </a:r>
              <a:endParaRPr lang="en-US" sz="24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40979" name="Line 23"/>
            <p:cNvSpPr>
              <a:spLocks noChangeShapeType="1"/>
            </p:cNvSpPr>
            <p:nvPr/>
          </p:nvSpPr>
          <p:spPr bwMode="auto">
            <a:xfrm>
              <a:off x="3516" y="3480"/>
              <a:ext cx="5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32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640247A-41B6-374D-83E3-DAE8711ABD4B}" type="slidenum">
              <a:rPr lang="en-US" sz="1400" smtClean="0">
                <a:latin typeface="Calibri"/>
              </a:rPr>
              <a:pPr algn="r"/>
              <a:t>23</a:t>
            </a:fld>
            <a:endParaRPr lang="en-US" sz="1400" dirty="0">
              <a:latin typeface="Calibri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u="none" dirty="0">
                <a:ea typeface="ＭＳ Ｐゴシック" charset="0"/>
                <a:cs typeface="ＭＳ Ｐゴシック" charset="0"/>
              </a:rPr>
              <a:t>Rdt1.0: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reliable transfer over a reliable channel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1800" y="1331913"/>
            <a:ext cx="7896225" cy="3019425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underlying channel perfectly reliable</a:t>
            </a:r>
          </a:p>
          <a:p>
            <a:pPr lvl="1"/>
            <a:r>
              <a:rPr lang="en-US" sz="2000" dirty="0">
                <a:ea typeface="ＭＳ Ｐゴシック" charset="0"/>
              </a:rPr>
              <a:t>no bit errors</a:t>
            </a:r>
          </a:p>
          <a:p>
            <a:pPr lvl="1"/>
            <a:r>
              <a:rPr lang="en-US" sz="2000" dirty="0">
                <a:ea typeface="ＭＳ Ｐゴシック" charset="0"/>
              </a:rPr>
              <a:t>no loss of packets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separate FSMs for sender, receiver: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sends data into underlying channel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read data from underlying </a:t>
            </a:r>
            <a:r>
              <a:rPr lang="en-US" sz="2000" dirty="0" smtClean="0">
                <a:ea typeface="ＭＳ Ｐゴシック" charset="0"/>
              </a:rPr>
              <a:t>channel</a:t>
            </a:r>
          </a:p>
        </p:txBody>
      </p:sp>
      <p:sp>
        <p:nvSpPr>
          <p:cNvPr id="41990" name="Oval 4"/>
          <p:cNvSpPr>
            <a:spLocks noChangeArrowheads="1"/>
          </p:cNvSpPr>
          <p:nvPr/>
        </p:nvSpPr>
        <p:spPr bwMode="auto">
          <a:xfrm>
            <a:off x="808038" y="4818883"/>
            <a:ext cx="955675" cy="10112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744538" y="5109390"/>
            <a:ext cx="10985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 smtClean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1992" name="Freeform 6"/>
          <p:cNvSpPr>
            <a:spLocks/>
          </p:cNvSpPr>
          <p:nvPr/>
        </p:nvSpPr>
        <p:spPr bwMode="auto">
          <a:xfrm>
            <a:off x="1617663" y="4803008"/>
            <a:ext cx="611187" cy="1027112"/>
          </a:xfrm>
          <a:custGeom>
            <a:avLst/>
            <a:gdLst>
              <a:gd name="T0" fmla="*/ 0 w 735"/>
              <a:gd name="T1" fmla="*/ 176369396 h 1080"/>
              <a:gd name="T2" fmla="*/ 0 w 735"/>
              <a:gd name="T3" fmla="*/ 773310723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3" name="Text Box 7"/>
          <p:cNvSpPr txBox="1">
            <a:spLocks noChangeArrowheads="1"/>
          </p:cNvSpPr>
          <p:nvPr/>
        </p:nvSpPr>
        <p:spPr bwMode="auto">
          <a:xfrm>
            <a:off x="2070100" y="5156515"/>
            <a:ext cx="26828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1994" name="Text Box 8"/>
          <p:cNvSpPr txBox="1">
            <a:spLocks noChangeArrowheads="1"/>
          </p:cNvSpPr>
          <p:nvPr/>
        </p:nvSpPr>
        <p:spPr bwMode="auto">
          <a:xfrm>
            <a:off x="2028825" y="4860158"/>
            <a:ext cx="22558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1995" name="Line 9"/>
          <p:cNvSpPr>
            <a:spLocks noChangeShapeType="1"/>
          </p:cNvSpPr>
          <p:nvPr/>
        </p:nvSpPr>
        <p:spPr bwMode="auto">
          <a:xfrm>
            <a:off x="2128838" y="5203058"/>
            <a:ext cx="1296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6" name="Line 10"/>
          <p:cNvSpPr>
            <a:spLocks noChangeShapeType="1"/>
          </p:cNvSpPr>
          <p:nvPr/>
        </p:nvSpPr>
        <p:spPr bwMode="auto">
          <a:xfrm>
            <a:off x="484188" y="4803008"/>
            <a:ext cx="385762" cy="2428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1"/>
          <p:cNvSpPr txBox="1">
            <a:spLocks noChangeArrowheads="1"/>
          </p:cNvSpPr>
          <p:nvPr/>
        </p:nvSpPr>
        <p:spPr bwMode="auto">
          <a:xfrm>
            <a:off x="6500339" y="5185595"/>
            <a:ext cx="24876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1998" name="Oval 12"/>
          <p:cNvSpPr>
            <a:spLocks noChangeArrowheads="1"/>
          </p:cNvSpPr>
          <p:nvPr/>
        </p:nvSpPr>
        <p:spPr bwMode="auto">
          <a:xfrm>
            <a:off x="5116513" y="4804595"/>
            <a:ext cx="955675" cy="1011238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9" name="Text Box 13"/>
          <p:cNvSpPr txBox="1">
            <a:spLocks noChangeArrowheads="1"/>
          </p:cNvSpPr>
          <p:nvPr/>
        </p:nvSpPr>
        <p:spPr bwMode="auto">
          <a:xfrm>
            <a:off x="5053013" y="5103501"/>
            <a:ext cx="10985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 smtClean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2000" name="Freeform 14"/>
          <p:cNvSpPr>
            <a:spLocks/>
          </p:cNvSpPr>
          <p:nvPr/>
        </p:nvSpPr>
        <p:spPr bwMode="auto">
          <a:xfrm>
            <a:off x="5926138" y="4788720"/>
            <a:ext cx="611187" cy="1027113"/>
          </a:xfrm>
          <a:custGeom>
            <a:avLst/>
            <a:gdLst>
              <a:gd name="T0" fmla="*/ 0 w 735"/>
              <a:gd name="T1" fmla="*/ 176369568 h 1080"/>
              <a:gd name="T2" fmla="*/ 0 w 735"/>
              <a:gd name="T3" fmla="*/ 773312427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01" name="Text Box 15"/>
          <p:cNvSpPr txBox="1">
            <a:spLocks noChangeArrowheads="1"/>
          </p:cNvSpPr>
          <p:nvPr/>
        </p:nvSpPr>
        <p:spPr bwMode="auto">
          <a:xfrm>
            <a:off x="6501926" y="4845870"/>
            <a:ext cx="22558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latin typeface="Times New Roman" charset="0"/>
            </a:endParaRPr>
          </a:p>
        </p:txBody>
      </p:sp>
      <p:sp>
        <p:nvSpPr>
          <p:cNvPr id="42002" name="Line 16"/>
          <p:cNvSpPr>
            <a:spLocks noChangeShapeType="1"/>
          </p:cNvSpPr>
          <p:nvPr/>
        </p:nvSpPr>
        <p:spPr bwMode="auto">
          <a:xfrm>
            <a:off x="6601939" y="5188770"/>
            <a:ext cx="1296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03" name="Line 17"/>
          <p:cNvSpPr>
            <a:spLocks noChangeShapeType="1"/>
          </p:cNvSpPr>
          <p:nvPr/>
        </p:nvSpPr>
        <p:spPr bwMode="auto">
          <a:xfrm>
            <a:off x="4792663" y="4788720"/>
            <a:ext cx="385762" cy="24288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04" name="Rectangle 18"/>
          <p:cNvSpPr>
            <a:spLocks noChangeArrowheads="1"/>
          </p:cNvSpPr>
          <p:nvPr/>
        </p:nvSpPr>
        <p:spPr bwMode="auto">
          <a:xfrm>
            <a:off x="6452761" y="4864920"/>
            <a:ext cx="1668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Calibri"/>
            </a:endParaRPr>
          </a:p>
        </p:txBody>
      </p:sp>
      <p:sp>
        <p:nvSpPr>
          <p:cNvPr id="42005" name="Text Box 19"/>
          <p:cNvSpPr txBox="1">
            <a:spLocks noChangeArrowheads="1"/>
          </p:cNvSpPr>
          <p:nvPr/>
        </p:nvSpPr>
        <p:spPr bwMode="auto">
          <a:xfrm>
            <a:off x="2140433" y="6125395"/>
            <a:ext cx="1042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sender</a:t>
            </a:r>
          </a:p>
        </p:txBody>
      </p:sp>
      <p:sp>
        <p:nvSpPr>
          <p:cNvPr id="42006" name="Text Box 20"/>
          <p:cNvSpPr txBox="1">
            <a:spLocks noChangeArrowheads="1"/>
          </p:cNvSpPr>
          <p:nvPr/>
        </p:nvSpPr>
        <p:spPr bwMode="auto">
          <a:xfrm>
            <a:off x="6153199" y="6166670"/>
            <a:ext cx="1198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receiver</a:t>
            </a:r>
          </a:p>
        </p:txBody>
      </p:sp>
      <p:cxnSp>
        <p:nvCxnSpPr>
          <p:cNvPr id="4" name="Straight Arrow Connector 3"/>
          <p:cNvCxnSpPr>
            <a:endCxn id="41994" idx="0"/>
          </p:cNvCxnSpPr>
          <p:nvPr/>
        </p:nvCxnSpPr>
        <p:spPr>
          <a:xfrm flipH="1">
            <a:off x="3156744" y="4437131"/>
            <a:ext cx="1327166" cy="423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051228" y="5515200"/>
            <a:ext cx="1432681" cy="507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178425" y="5614221"/>
            <a:ext cx="1466125" cy="407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78425" y="4437131"/>
            <a:ext cx="1466125" cy="427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19256" y="4212564"/>
            <a:ext cx="158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35419" y="5830120"/>
            <a:ext cx="140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9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CA11039-38C4-BC4C-AEAD-8E5441D3CFDD}" type="slidenum">
              <a:rPr lang="en-US" sz="1400" smtClean="0">
                <a:latin typeface="Calibri"/>
              </a:rPr>
              <a:pPr algn="r"/>
              <a:t>24</a:t>
            </a:fld>
            <a:endParaRPr lang="en-US" sz="1400" dirty="0">
              <a:latin typeface="Calibri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u="none" dirty="0">
                <a:ea typeface="ＭＳ Ｐゴシック" charset="0"/>
                <a:cs typeface="ＭＳ Ｐゴシック" charset="0"/>
              </a:rPr>
              <a:t>Rdt2.0: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channel with bit errors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2975" y="1333500"/>
            <a:ext cx="7896225" cy="4448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underlying channel may flip bits in packet</a:t>
            </a:r>
          </a:p>
          <a:p>
            <a:pPr lvl="1"/>
            <a:r>
              <a:rPr lang="en-US" sz="2000" dirty="0">
                <a:ea typeface="ＭＳ Ｐゴシック" charset="0"/>
              </a:rPr>
              <a:t>checksum to detect bit errors</a:t>
            </a:r>
          </a:p>
          <a:p>
            <a:r>
              <a:rPr lang="en-US" sz="2400" i="1" dirty="0">
                <a:ea typeface="ＭＳ Ｐゴシック" charset="0"/>
                <a:cs typeface="ＭＳ Ｐゴシック" charset="0"/>
              </a:rPr>
              <a:t>the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question: how to recover from errors: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acknowledgements (ACKs):</a:t>
            </a:r>
            <a:r>
              <a:rPr lang="en-US" sz="2000" dirty="0">
                <a:ea typeface="ＭＳ Ｐゴシック" charset="0"/>
              </a:rPr>
              <a:t> receiver explicitly tells sender that </a:t>
            </a:r>
            <a:r>
              <a:rPr lang="en-US" sz="2000" dirty="0" smtClean="0">
                <a:ea typeface="ＭＳ Ｐゴシック" charset="0"/>
              </a:rPr>
              <a:t>packet </a:t>
            </a:r>
            <a:r>
              <a:rPr lang="en-US" sz="2000" dirty="0">
                <a:ea typeface="ＭＳ Ｐゴシック" charset="0"/>
              </a:rPr>
              <a:t>received </a:t>
            </a:r>
            <a:r>
              <a:rPr lang="en-US" sz="2000" dirty="0" smtClean="0">
                <a:ea typeface="ＭＳ Ｐゴシック" charset="0"/>
              </a:rPr>
              <a:t>is OK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negative acknowledgements (NAKs):</a:t>
            </a:r>
            <a:r>
              <a:rPr lang="en-US" sz="2000" dirty="0">
                <a:ea typeface="ＭＳ Ｐゴシック" charset="0"/>
              </a:rPr>
              <a:t> receiver explicitly tells sender that </a:t>
            </a:r>
            <a:r>
              <a:rPr lang="en-US" sz="2000" dirty="0" smtClean="0">
                <a:ea typeface="ＭＳ Ｐゴシック" charset="0"/>
              </a:rPr>
              <a:t>packet </a:t>
            </a:r>
            <a:r>
              <a:rPr lang="en-US" sz="2000" dirty="0">
                <a:ea typeface="ＭＳ Ｐゴシック" charset="0"/>
              </a:rPr>
              <a:t>had errors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retransmits </a:t>
            </a:r>
            <a:r>
              <a:rPr lang="en-US" sz="2000" dirty="0" smtClean="0">
                <a:ea typeface="ＭＳ Ｐゴシック" charset="0"/>
              </a:rPr>
              <a:t>packet </a:t>
            </a:r>
            <a:r>
              <a:rPr lang="en-US" sz="2000" dirty="0">
                <a:ea typeface="ＭＳ Ｐゴシック" charset="0"/>
              </a:rPr>
              <a:t>on receipt of NAK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new mechanisms in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rdt2.0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(beyond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rdt1.0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):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feedback: control </a:t>
            </a:r>
            <a:r>
              <a:rPr lang="en-US" sz="2000" dirty="0" err="1">
                <a:ea typeface="ＭＳ Ｐゴシック" charset="0"/>
              </a:rPr>
              <a:t>msgs</a:t>
            </a:r>
            <a:r>
              <a:rPr lang="en-US" sz="2000" dirty="0">
                <a:ea typeface="ＭＳ Ｐゴシック" charset="0"/>
              </a:rPr>
              <a:t> (ACK,NAK) </a:t>
            </a:r>
            <a:r>
              <a:rPr lang="en-US" sz="2000" dirty="0" smtClean="0">
                <a:ea typeface="ＭＳ Ｐゴシック" charset="0"/>
              </a:rPr>
              <a:t>receiver</a:t>
            </a:r>
            <a:r>
              <a:rPr lang="en-US" sz="2000" dirty="0">
                <a:ea typeface="ＭＳ Ｐゴシック" charset="0"/>
              </a:rPr>
              <a:t>-&gt;sender</a:t>
            </a:r>
          </a:p>
        </p:txBody>
      </p:sp>
    </p:spTree>
    <p:extLst>
      <p:ext uri="{BB962C8B-B14F-4D97-AF65-F5344CB8AC3E}">
        <p14:creationId xmlns:p14="http://schemas.microsoft.com/office/powerpoint/2010/main" val="379551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765B519-6C44-0547-BE9D-F504C50AF1F8}" type="slidenum">
              <a:rPr lang="en-US" sz="1400" smtClean="0">
                <a:latin typeface="Calibri"/>
              </a:rPr>
              <a:pPr algn="r"/>
              <a:t>25</a:t>
            </a:fld>
            <a:endParaRPr lang="en-US" sz="1400" dirty="0">
              <a:latin typeface="Calibri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FSM specification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4037" name="Oval 3"/>
          <p:cNvSpPr>
            <a:spLocks noChangeArrowheads="1"/>
          </p:cNvSpPr>
          <p:nvPr/>
        </p:nvSpPr>
        <p:spPr bwMode="auto">
          <a:xfrm>
            <a:off x="696913" y="22098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595313" y="2517623"/>
            <a:ext cx="1200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 smtClean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40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6319838" y="5314950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rdt_rcv</a:t>
            </a:r>
            <a:r>
              <a:rPr lang="en-US" dirty="0" smtClean="0">
                <a:latin typeface="Calibri"/>
              </a:rPr>
              <a:t>(data)</a:t>
            </a:r>
          </a:p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ACK)</a:t>
            </a:r>
            <a:endParaRPr lang="en-US" dirty="0">
              <a:latin typeface="Times New Roman" charset="0"/>
            </a:endParaRPr>
          </a:p>
        </p:txBody>
      </p:sp>
      <p:sp>
        <p:nvSpPr>
          <p:cNvPr id="44042" name="Text Box 8"/>
          <p:cNvSpPr txBox="1">
            <a:spLocks noChangeArrowheads="1"/>
          </p:cNvSpPr>
          <p:nvPr/>
        </p:nvSpPr>
        <p:spPr bwMode="auto">
          <a:xfrm>
            <a:off x="6297613" y="4781550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(packet) </a:t>
            </a:r>
            <a:r>
              <a:rPr lang="en-US" dirty="0">
                <a:latin typeface="Calibri"/>
              </a:rPr>
              <a:t>&amp;&amp; </a:t>
            </a:r>
            <a:r>
              <a:rPr lang="en-US" dirty="0" smtClean="0">
                <a:latin typeface="Calibri"/>
              </a:rPr>
              <a:t>   </a:t>
            </a:r>
            <a:r>
              <a:rPr lang="en-US" dirty="0" err="1" smtClean="0">
                <a:latin typeface="Calibri"/>
              </a:rPr>
              <a:t>notcorrupt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43" name="Line 9"/>
          <p:cNvSpPr>
            <a:spLocks noChangeShapeType="1"/>
          </p:cNvSpPr>
          <p:nvPr/>
        </p:nvSpPr>
        <p:spPr bwMode="auto">
          <a:xfrm>
            <a:off x="6419850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44" name="Freeform 10"/>
          <p:cNvSpPr>
            <a:spLocks/>
          </p:cNvSpPr>
          <p:nvPr/>
        </p:nvSpPr>
        <p:spPr bwMode="auto">
          <a:xfrm flipV="1">
            <a:off x="1057275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5" name="Freeform 11"/>
          <p:cNvSpPr>
            <a:spLocks/>
          </p:cNvSpPr>
          <p:nvPr/>
        </p:nvSpPr>
        <p:spPr bwMode="auto">
          <a:xfrm>
            <a:off x="1104900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6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 smtClean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44048" name="Freeform 14"/>
          <p:cNvSpPr>
            <a:spLocks/>
          </p:cNvSpPr>
          <p:nvPr/>
        </p:nvSpPr>
        <p:spPr bwMode="auto">
          <a:xfrm>
            <a:off x="3252788" y="2286000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9" name="Text Box 15"/>
          <p:cNvSpPr txBox="1">
            <a:spLocks noChangeArrowheads="1"/>
          </p:cNvSpPr>
          <p:nvPr/>
        </p:nvSpPr>
        <p:spPr bwMode="auto">
          <a:xfrm>
            <a:off x="3562350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50" name="Text Box 16"/>
          <p:cNvSpPr txBox="1">
            <a:spLocks noChangeArrowheads="1"/>
          </p:cNvSpPr>
          <p:nvPr/>
        </p:nvSpPr>
        <p:spPr bwMode="auto">
          <a:xfrm>
            <a:off x="3536950" y="1925638"/>
            <a:ext cx="237189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 smtClean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44051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4052" name="Group 18"/>
          <p:cNvGrpSpPr>
            <a:grpSpLocks/>
          </p:cNvGrpSpPr>
          <p:nvPr/>
        </p:nvGrpSpPr>
        <p:grpSpPr bwMode="auto">
          <a:xfrm>
            <a:off x="6573838" y="2352675"/>
            <a:ext cx="1924050" cy="858838"/>
            <a:chOff x="2222" y="2660"/>
            <a:chExt cx="1212" cy="541"/>
          </a:xfrm>
        </p:grpSpPr>
        <p:sp>
          <p:nvSpPr>
            <p:cNvPr id="44067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 smtClean="0">
                  <a:latin typeface="Calibri"/>
                </a:rPr>
                <a:t>udt_send</a:t>
              </a:r>
              <a:r>
                <a:rPr lang="en-US" dirty="0" smtClean="0">
                  <a:latin typeface="Calibri"/>
                </a:rPr>
                <a:t>(</a:t>
              </a:r>
              <a:r>
                <a:rPr lang="en-US" dirty="0">
                  <a:latin typeface="Calibri"/>
                </a:rPr>
                <a:t>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44068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</a:t>
              </a:r>
              <a:r>
                <a:rPr lang="en-US" dirty="0" err="1" smtClean="0">
                  <a:latin typeface="Calibri"/>
                </a:rPr>
                <a:t>dt_rcv</a:t>
              </a:r>
              <a:r>
                <a:rPr lang="en-US" dirty="0" smtClean="0">
                  <a:latin typeface="Calibri"/>
                </a:rPr>
                <a:t>(packet) </a:t>
              </a:r>
              <a:r>
                <a:rPr lang="en-US" dirty="0">
                  <a:latin typeface="Calibri"/>
                </a:rPr>
                <a:t>&amp;&amp; </a:t>
              </a:r>
              <a:r>
                <a:rPr lang="en-US" dirty="0" smtClean="0">
                  <a:latin typeface="Calibri"/>
                </a:rPr>
                <a:t>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44069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4053" name="Group 22"/>
          <p:cNvGrpSpPr>
            <a:grpSpLocks/>
          </p:cNvGrpSpPr>
          <p:nvPr/>
        </p:nvGrpSpPr>
        <p:grpSpPr bwMode="auto">
          <a:xfrm>
            <a:off x="2292350" y="2222500"/>
            <a:ext cx="1074738" cy="962025"/>
            <a:chOff x="1540" y="2116"/>
            <a:chExt cx="677" cy="606"/>
          </a:xfrm>
        </p:grpSpPr>
        <p:sp>
          <p:nvSpPr>
            <p:cNvPr id="44065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66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 smtClean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</a:t>
              </a:r>
              <a:r>
                <a:rPr lang="en-US" i="1" dirty="0" smtClean="0">
                  <a:latin typeface="Calibri"/>
                </a:rPr>
                <a:t>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4054" name="Line 25"/>
          <p:cNvSpPr>
            <a:spLocks noChangeShapeType="1"/>
          </p:cNvSpPr>
          <p:nvPr/>
        </p:nvSpPr>
        <p:spPr bwMode="auto">
          <a:xfrm>
            <a:off x="6334125" y="3497263"/>
            <a:ext cx="433388" cy="2444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55" name="Freeform 26"/>
          <p:cNvSpPr>
            <a:spLocks/>
          </p:cNvSpPr>
          <p:nvPr/>
        </p:nvSpPr>
        <p:spPr bwMode="auto">
          <a:xfrm>
            <a:off x="6672263" y="3148013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4056" name="Group 27"/>
          <p:cNvGrpSpPr>
            <a:grpSpLocks/>
          </p:cNvGrpSpPr>
          <p:nvPr/>
        </p:nvGrpSpPr>
        <p:grpSpPr bwMode="auto">
          <a:xfrm>
            <a:off x="6677025" y="3568700"/>
            <a:ext cx="1200150" cy="962025"/>
            <a:chOff x="1335" y="3347"/>
            <a:chExt cx="756" cy="606"/>
          </a:xfrm>
        </p:grpSpPr>
        <p:sp>
          <p:nvSpPr>
            <p:cNvPr id="44063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64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 smtClean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4057" name="Freeform 30"/>
          <p:cNvSpPr>
            <a:spLocks/>
          </p:cNvSpPr>
          <p:nvPr/>
        </p:nvSpPr>
        <p:spPr bwMode="auto">
          <a:xfrm flipV="1">
            <a:off x="6684963" y="4464050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58" name="Text Box 31"/>
          <p:cNvSpPr txBox="1">
            <a:spLocks noChangeArrowheads="1"/>
          </p:cNvSpPr>
          <p:nvPr/>
        </p:nvSpPr>
        <p:spPr bwMode="auto">
          <a:xfrm>
            <a:off x="921233" y="4167188"/>
            <a:ext cx="1042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sender</a:t>
            </a:r>
          </a:p>
        </p:txBody>
      </p:sp>
      <p:sp>
        <p:nvSpPr>
          <p:cNvPr id="44059" name="Text Box 32"/>
          <p:cNvSpPr txBox="1">
            <a:spLocks noChangeArrowheads="1"/>
          </p:cNvSpPr>
          <p:nvPr/>
        </p:nvSpPr>
        <p:spPr bwMode="auto">
          <a:xfrm>
            <a:off x="6997749" y="1479550"/>
            <a:ext cx="1198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receiver</a:t>
            </a:r>
          </a:p>
        </p:txBody>
      </p:sp>
      <p:sp>
        <p:nvSpPr>
          <p:cNvPr id="44060" name="Line 33"/>
          <p:cNvSpPr>
            <a:spLocks noChangeShapeType="1"/>
          </p:cNvSpPr>
          <p:nvPr/>
        </p:nvSpPr>
        <p:spPr bwMode="auto">
          <a:xfrm>
            <a:off x="349250" y="2166938"/>
            <a:ext cx="433388" cy="2444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61" name="Text Box 34"/>
          <p:cNvSpPr txBox="1">
            <a:spLocks noChangeArrowheads="1"/>
          </p:cNvSpPr>
          <p:nvPr/>
        </p:nvSpPr>
        <p:spPr bwMode="auto">
          <a:xfrm>
            <a:off x="1031875" y="1212850"/>
            <a:ext cx="22558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4062" name="Text Box 35"/>
          <p:cNvSpPr txBox="1">
            <a:spLocks noChangeArrowheads="1"/>
          </p:cNvSpPr>
          <p:nvPr/>
        </p:nvSpPr>
        <p:spPr bwMode="auto">
          <a:xfrm>
            <a:off x="2317280" y="3830549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914" y="5043714"/>
            <a:ext cx="3022600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Note: </a:t>
            </a:r>
            <a:r>
              <a:rPr lang="en-US" dirty="0" smtClean="0"/>
              <a:t>the sender holds a copy of the packet being sent until the delivery is acknowledged.</a:t>
            </a:r>
            <a:endParaRPr lang="en-US" dirty="0"/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1173163" y="3816349"/>
            <a:ext cx="2546350" cy="607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20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B5914CB-F67C-B24F-BFE0-F83568651875}" type="slidenum">
              <a:rPr lang="en-US" sz="1400" smtClean="0">
                <a:latin typeface="Calibri"/>
              </a:rPr>
              <a:pPr algn="r"/>
              <a:t>26</a:t>
            </a:fld>
            <a:endParaRPr lang="en-US" sz="1400" dirty="0">
              <a:latin typeface="Calibri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operation with no errors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Oval 3"/>
          <p:cNvSpPr>
            <a:spLocks noChangeArrowheads="1"/>
          </p:cNvSpPr>
          <p:nvPr/>
        </p:nvSpPr>
        <p:spPr bwMode="auto">
          <a:xfrm>
            <a:off x="696913" y="22098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64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5068" name="Freeform 10"/>
          <p:cNvSpPr>
            <a:spLocks/>
          </p:cNvSpPr>
          <p:nvPr/>
        </p:nvSpPr>
        <p:spPr bwMode="auto">
          <a:xfrm flipV="1">
            <a:off x="1057275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69" name="Freeform 11"/>
          <p:cNvSpPr>
            <a:spLocks/>
          </p:cNvSpPr>
          <p:nvPr/>
        </p:nvSpPr>
        <p:spPr bwMode="auto">
          <a:xfrm>
            <a:off x="1104900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2" name="Freeform 14"/>
          <p:cNvSpPr>
            <a:spLocks/>
          </p:cNvSpPr>
          <p:nvPr/>
        </p:nvSpPr>
        <p:spPr bwMode="auto">
          <a:xfrm>
            <a:off x="3252788" y="2286000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5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5102" name="Oval 23"/>
          <p:cNvSpPr>
            <a:spLocks noChangeArrowheads="1"/>
          </p:cNvSpPr>
          <p:nvPr/>
        </p:nvSpPr>
        <p:spPr bwMode="auto">
          <a:xfrm>
            <a:off x="2332038" y="2222500"/>
            <a:ext cx="985838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8" name="Freeform 25"/>
          <p:cNvSpPr>
            <a:spLocks/>
          </p:cNvSpPr>
          <p:nvPr/>
        </p:nvSpPr>
        <p:spPr bwMode="auto">
          <a:xfrm>
            <a:off x="6672263" y="3148013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6764338" y="35687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81" name="Freeform 28"/>
          <p:cNvSpPr>
            <a:spLocks/>
          </p:cNvSpPr>
          <p:nvPr/>
        </p:nvSpPr>
        <p:spPr bwMode="auto">
          <a:xfrm flipV="1">
            <a:off x="6684963" y="4464050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9250" y="2166938"/>
            <a:ext cx="1333500" cy="1004887"/>
            <a:chOff x="220" y="1365"/>
            <a:chExt cx="840" cy="633"/>
          </a:xfrm>
        </p:grpSpPr>
        <p:sp>
          <p:nvSpPr>
            <p:cNvPr id="45100" name="Line 30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101" name="Oval 31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334125" y="3497263"/>
            <a:ext cx="1414463" cy="1033462"/>
            <a:chOff x="3990" y="2203"/>
            <a:chExt cx="891" cy="651"/>
          </a:xfrm>
        </p:grpSpPr>
        <p:sp>
          <p:nvSpPr>
            <p:cNvPr id="45098" name="Line 33"/>
            <p:cNvSpPr>
              <a:spLocks noChangeShapeType="1"/>
            </p:cNvSpPr>
            <p:nvPr/>
          </p:nvSpPr>
          <p:spPr bwMode="auto">
            <a:xfrm>
              <a:off x="3990" y="2203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9" name="Oval 34"/>
            <p:cNvSpPr>
              <a:spLocks noChangeArrowheads="1"/>
            </p:cNvSpPr>
            <p:nvPr/>
          </p:nvSpPr>
          <p:spPr bwMode="auto">
            <a:xfrm>
              <a:off x="4260" y="2248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04" name="Line 36"/>
          <p:cNvSpPr>
            <a:spLocks noChangeShapeType="1"/>
          </p:cNvSpPr>
          <p:nvPr/>
        </p:nvSpPr>
        <p:spPr bwMode="auto">
          <a:xfrm>
            <a:off x="1011238" y="1289050"/>
            <a:ext cx="12700" cy="7477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8805" name="Freeform 37"/>
          <p:cNvSpPr>
            <a:spLocks/>
          </p:cNvSpPr>
          <p:nvPr/>
        </p:nvSpPr>
        <p:spPr bwMode="auto">
          <a:xfrm>
            <a:off x="1011238" y="2006600"/>
            <a:ext cx="6697662" cy="3060700"/>
          </a:xfrm>
          <a:custGeom>
            <a:avLst/>
            <a:gdLst>
              <a:gd name="T0" fmla="*/ 0 w 4219"/>
              <a:gd name="T1" fmla="*/ 25201563 h 1928"/>
              <a:gd name="T2" fmla="*/ 2147483647 w 4219"/>
              <a:gd name="T3" fmla="*/ 0 h 1928"/>
              <a:gd name="T4" fmla="*/ 2147483647 w 4219"/>
              <a:gd name="T5" fmla="*/ 2147483647 h 1928"/>
              <a:gd name="T6" fmla="*/ 2147483647 w 4219"/>
              <a:gd name="T7" fmla="*/ 2147483647 h 1928"/>
              <a:gd name="T8" fmla="*/ 0 60000 65536"/>
              <a:gd name="T9" fmla="*/ 0 60000 65536"/>
              <a:gd name="T10" fmla="*/ 0 60000 65536"/>
              <a:gd name="T11" fmla="*/ 0 60000 65536"/>
              <a:gd name="T12" fmla="*/ 0 w 4219"/>
              <a:gd name="T13" fmla="*/ 0 h 1928"/>
              <a:gd name="T14" fmla="*/ 4219 w 4219"/>
              <a:gd name="T15" fmla="*/ 1928 h 1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19" h="1928">
                <a:moveTo>
                  <a:pt x="0" y="10"/>
                </a:moveTo>
                <a:lnTo>
                  <a:pt x="1003" y="0"/>
                </a:lnTo>
                <a:lnTo>
                  <a:pt x="3387" y="1928"/>
                </a:lnTo>
                <a:lnTo>
                  <a:pt x="4219" y="1928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47663" y="2166938"/>
            <a:ext cx="1333500" cy="1004887"/>
            <a:chOff x="220" y="1365"/>
            <a:chExt cx="840" cy="633"/>
          </a:xfrm>
        </p:grpSpPr>
        <p:sp>
          <p:nvSpPr>
            <p:cNvPr id="45096" name="Line 39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7" name="Oval 40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09" name="Oval 41"/>
          <p:cNvSpPr>
            <a:spLocks noChangeArrowheads="1"/>
          </p:cNvSpPr>
          <p:nvPr/>
        </p:nvSpPr>
        <p:spPr bwMode="auto">
          <a:xfrm>
            <a:off x="2332038" y="2222500"/>
            <a:ext cx="985837" cy="96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8811" name="Freeform 43"/>
          <p:cNvSpPr>
            <a:spLocks/>
          </p:cNvSpPr>
          <p:nvPr/>
        </p:nvSpPr>
        <p:spPr bwMode="auto">
          <a:xfrm>
            <a:off x="1155700" y="3886199"/>
            <a:ext cx="6667500" cy="2047875"/>
          </a:xfrm>
          <a:custGeom>
            <a:avLst/>
            <a:gdLst>
              <a:gd name="T0" fmla="*/ 2147483647 w 4200"/>
              <a:gd name="T1" fmla="*/ 2147483647 h 1424"/>
              <a:gd name="T2" fmla="*/ 2147483647 w 4200"/>
              <a:gd name="T3" fmla="*/ 2147483647 h 1424"/>
              <a:gd name="T4" fmla="*/ 2147483647 w 4200"/>
              <a:gd name="T5" fmla="*/ 0 h 1424"/>
              <a:gd name="T6" fmla="*/ 0 w 4200"/>
              <a:gd name="T7" fmla="*/ 0 h 1424"/>
              <a:gd name="T8" fmla="*/ 0 60000 65536"/>
              <a:gd name="T9" fmla="*/ 0 60000 65536"/>
              <a:gd name="T10" fmla="*/ 0 60000 65536"/>
              <a:gd name="T11" fmla="*/ 0 60000 65536"/>
              <a:gd name="T12" fmla="*/ 0 w 4200"/>
              <a:gd name="T13" fmla="*/ 0 h 1424"/>
              <a:gd name="T14" fmla="*/ 4200 w 4200"/>
              <a:gd name="T15" fmla="*/ 1424 h 1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00" h="1424">
                <a:moveTo>
                  <a:pt x="4200" y="1424"/>
                </a:moveTo>
                <a:lnTo>
                  <a:pt x="3224" y="1424"/>
                </a:lnTo>
                <a:lnTo>
                  <a:pt x="188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47663" y="2166938"/>
            <a:ext cx="1333500" cy="1004887"/>
            <a:chOff x="220" y="1365"/>
            <a:chExt cx="840" cy="633"/>
          </a:xfrm>
        </p:grpSpPr>
        <p:sp>
          <p:nvSpPr>
            <p:cNvPr id="45094" name="Line 45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5" name="Oval 46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15" name="Oval 47"/>
          <p:cNvSpPr>
            <a:spLocks noChangeArrowheads="1"/>
          </p:cNvSpPr>
          <p:nvPr/>
        </p:nvSpPr>
        <p:spPr bwMode="auto">
          <a:xfrm>
            <a:off x="2328863" y="2227263"/>
            <a:ext cx="985837" cy="962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1173163" y="3816349"/>
            <a:ext cx="2546350" cy="607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2325024" y="3830549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595313" y="2517623"/>
            <a:ext cx="1200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 smtClean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2292350" y="2222500"/>
            <a:ext cx="1074738" cy="962025"/>
            <a:chOff x="1540" y="2116"/>
            <a:chExt cx="677" cy="606"/>
          </a:xfrm>
        </p:grpSpPr>
        <p:sp>
          <p:nvSpPr>
            <p:cNvPr id="74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5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 smtClean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</a:t>
              </a:r>
              <a:r>
                <a:rPr lang="en-US" i="1" dirty="0" smtClean="0">
                  <a:latin typeface="Calibri"/>
                </a:rPr>
                <a:t>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76" name="Group 27"/>
          <p:cNvGrpSpPr>
            <a:grpSpLocks/>
          </p:cNvGrpSpPr>
          <p:nvPr/>
        </p:nvGrpSpPr>
        <p:grpSpPr bwMode="auto">
          <a:xfrm>
            <a:off x="6677025" y="3568700"/>
            <a:ext cx="1200150" cy="962025"/>
            <a:chOff x="1335" y="3347"/>
            <a:chExt cx="756" cy="606"/>
          </a:xfrm>
        </p:grpSpPr>
        <p:sp>
          <p:nvSpPr>
            <p:cNvPr id="77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 smtClean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79" name="Line 9"/>
          <p:cNvSpPr>
            <a:spLocks noChangeShapeType="1"/>
          </p:cNvSpPr>
          <p:nvPr/>
        </p:nvSpPr>
        <p:spPr bwMode="auto">
          <a:xfrm>
            <a:off x="6419850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" name="Line 42"/>
          <p:cNvSpPr>
            <a:spLocks noChangeShapeType="1"/>
          </p:cNvSpPr>
          <p:nvPr/>
        </p:nvSpPr>
        <p:spPr bwMode="auto">
          <a:xfrm flipH="1">
            <a:off x="6273800" y="4902200"/>
            <a:ext cx="0" cy="103187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6319838" y="5314950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rdt_rcv</a:t>
            </a:r>
            <a:r>
              <a:rPr lang="en-US" dirty="0" smtClean="0">
                <a:latin typeface="Calibri"/>
              </a:rPr>
              <a:t>(data)</a:t>
            </a:r>
          </a:p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ACK)</a:t>
            </a:r>
            <a:endParaRPr lang="en-US" dirty="0">
              <a:latin typeface="Times New Roman" charset="0"/>
            </a:endParaRP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6297613" y="4781550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(packet) </a:t>
            </a:r>
            <a:r>
              <a:rPr lang="en-US" dirty="0">
                <a:latin typeface="Calibri"/>
              </a:rPr>
              <a:t>&amp;&amp; </a:t>
            </a:r>
            <a:r>
              <a:rPr lang="en-US" dirty="0" smtClean="0">
                <a:latin typeface="Calibri"/>
              </a:rPr>
              <a:t>   </a:t>
            </a:r>
            <a:r>
              <a:rPr lang="en-US" dirty="0" err="1" smtClean="0">
                <a:latin typeface="Calibri"/>
              </a:rPr>
              <a:t>notcorrupt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 smtClean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562350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3536950" y="1925638"/>
            <a:ext cx="237189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 smtClean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59" name="Group 18"/>
          <p:cNvGrpSpPr>
            <a:grpSpLocks/>
          </p:cNvGrpSpPr>
          <p:nvPr/>
        </p:nvGrpSpPr>
        <p:grpSpPr bwMode="auto">
          <a:xfrm>
            <a:off x="6573838" y="2352675"/>
            <a:ext cx="1924050" cy="858838"/>
            <a:chOff x="2222" y="2660"/>
            <a:chExt cx="1212" cy="541"/>
          </a:xfrm>
        </p:grpSpPr>
        <p:sp>
          <p:nvSpPr>
            <p:cNvPr id="60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 smtClean="0">
                  <a:latin typeface="Calibri"/>
                </a:rPr>
                <a:t>udt_send</a:t>
              </a:r>
              <a:r>
                <a:rPr lang="en-US" dirty="0" smtClean="0">
                  <a:latin typeface="Calibri"/>
                </a:rPr>
                <a:t>(</a:t>
              </a:r>
              <a:r>
                <a:rPr lang="en-US" dirty="0">
                  <a:latin typeface="Calibri"/>
                </a:rPr>
                <a:t>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1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</a:t>
              </a:r>
              <a:r>
                <a:rPr lang="en-US" dirty="0" err="1" smtClean="0">
                  <a:latin typeface="Calibri"/>
                </a:rPr>
                <a:t>dt_rcv</a:t>
              </a:r>
              <a:r>
                <a:rPr lang="en-US" dirty="0" smtClean="0">
                  <a:latin typeface="Calibri"/>
                </a:rPr>
                <a:t>(packet) </a:t>
              </a:r>
              <a:r>
                <a:rPr lang="en-US" dirty="0">
                  <a:latin typeface="Calibri"/>
                </a:rPr>
                <a:t>&amp;&amp; </a:t>
              </a:r>
              <a:r>
                <a:rPr lang="en-US" dirty="0" smtClean="0">
                  <a:latin typeface="Calibri"/>
                </a:rPr>
                <a:t>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2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83" name="Text Box 34"/>
          <p:cNvSpPr txBox="1">
            <a:spLocks noChangeArrowheads="1"/>
          </p:cNvSpPr>
          <p:nvPr/>
        </p:nvSpPr>
        <p:spPr bwMode="auto">
          <a:xfrm>
            <a:off x="1031875" y="1212850"/>
            <a:ext cx="22558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data)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0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88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88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888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4" grpId="0" animBg="1"/>
      <p:bldP spid="288805" grpId="0" animBg="1"/>
      <p:bldP spid="288809" grpId="0" animBg="1"/>
      <p:bldP spid="288811" grpId="0" animBg="1"/>
      <p:bldP spid="288815" grpId="0" animBg="1"/>
      <p:bldP spid="288815" grpId="1" animBg="1"/>
      <p:bldP spid="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87E16517-F495-3848-BD15-E1F1ACDC3BB7}" type="slidenum">
              <a:rPr lang="en-US" sz="1400" smtClean="0">
                <a:latin typeface="Calibri"/>
              </a:rPr>
              <a:pPr algn="r"/>
              <a:t>27</a:t>
            </a:fld>
            <a:endParaRPr lang="en-US" sz="1400" dirty="0">
              <a:latin typeface="Calibri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error scenario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085" name="Oval 3"/>
          <p:cNvSpPr>
            <a:spLocks noChangeArrowheads="1"/>
          </p:cNvSpPr>
          <p:nvPr/>
        </p:nvSpPr>
        <p:spPr bwMode="auto">
          <a:xfrm>
            <a:off x="696913" y="22098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88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1" name="Line 9"/>
          <p:cNvSpPr>
            <a:spLocks noChangeShapeType="1"/>
          </p:cNvSpPr>
          <p:nvPr/>
        </p:nvSpPr>
        <p:spPr bwMode="auto">
          <a:xfrm>
            <a:off x="6419850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2" name="Freeform 10"/>
          <p:cNvSpPr>
            <a:spLocks/>
          </p:cNvSpPr>
          <p:nvPr/>
        </p:nvSpPr>
        <p:spPr bwMode="auto">
          <a:xfrm flipV="1">
            <a:off x="1057275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3" name="Freeform 11"/>
          <p:cNvSpPr>
            <a:spLocks/>
          </p:cNvSpPr>
          <p:nvPr/>
        </p:nvSpPr>
        <p:spPr bwMode="auto">
          <a:xfrm>
            <a:off x="1104900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5" name="Line 13"/>
          <p:cNvSpPr>
            <a:spLocks noChangeShapeType="1"/>
          </p:cNvSpPr>
          <p:nvPr/>
        </p:nvSpPr>
        <p:spPr bwMode="auto">
          <a:xfrm>
            <a:off x="1173162" y="3816350"/>
            <a:ext cx="24844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6" name="Freeform 14"/>
          <p:cNvSpPr>
            <a:spLocks/>
          </p:cNvSpPr>
          <p:nvPr/>
        </p:nvSpPr>
        <p:spPr bwMode="auto">
          <a:xfrm>
            <a:off x="3252788" y="2286000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9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30" name="Oval 23"/>
          <p:cNvSpPr>
            <a:spLocks noChangeArrowheads="1"/>
          </p:cNvSpPr>
          <p:nvPr/>
        </p:nvSpPr>
        <p:spPr bwMode="auto">
          <a:xfrm>
            <a:off x="2332038" y="2222500"/>
            <a:ext cx="985838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2" name="Freeform 25"/>
          <p:cNvSpPr>
            <a:spLocks/>
          </p:cNvSpPr>
          <p:nvPr/>
        </p:nvSpPr>
        <p:spPr bwMode="auto">
          <a:xfrm>
            <a:off x="6672263" y="3148013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3" name="Oval 26"/>
          <p:cNvSpPr>
            <a:spLocks noChangeArrowheads="1"/>
          </p:cNvSpPr>
          <p:nvPr/>
        </p:nvSpPr>
        <p:spPr bwMode="auto">
          <a:xfrm>
            <a:off x="6764338" y="35687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5" name="Freeform 28"/>
          <p:cNvSpPr>
            <a:spLocks/>
          </p:cNvSpPr>
          <p:nvPr/>
        </p:nvSpPr>
        <p:spPr bwMode="auto">
          <a:xfrm flipV="1">
            <a:off x="6684963" y="4464050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9250" y="2166938"/>
            <a:ext cx="1333500" cy="1004887"/>
            <a:chOff x="220" y="1365"/>
            <a:chExt cx="840" cy="633"/>
          </a:xfrm>
        </p:grpSpPr>
        <p:sp>
          <p:nvSpPr>
            <p:cNvPr id="46128" name="Line 30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Oval 31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334125" y="3497263"/>
            <a:ext cx="1414463" cy="1033462"/>
            <a:chOff x="3990" y="2203"/>
            <a:chExt cx="891" cy="651"/>
          </a:xfrm>
        </p:grpSpPr>
        <p:sp>
          <p:nvSpPr>
            <p:cNvPr id="46126" name="Line 33"/>
            <p:cNvSpPr>
              <a:spLocks noChangeShapeType="1"/>
            </p:cNvSpPr>
            <p:nvPr/>
          </p:nvSpPr>
          <p:spPr bwMode="auto">
            <a:xfrm>
              <a:off x="3990" y="2203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Oval 34"/>
            <p:cNvSpPr>
              <a:spLocks noChangeArrowheads="1"/>
            </p:cNvSpPr>
            <p:nvPr/>
          </p:nvSpPr>
          <p:spPr bwMode="auto">
            <a:xfrm>
              <a:off x="4260" y="2248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28" name="Line 36"/>
          <p:cNvSpPr>
            <a:spLocks noChangeShapeType="1"/>
          </p:cNvSpPr>
          <p:nvPr/>
        </p:nvSpPr>
        <p:spPr bwMode="auto">
          <a:xfrm>
            <a:off x="1011238" y="1289050"/>
            <a:ext cx="12700" cy="7477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29" name="Freeform 37"/>
          <p:cNvSpPr>
            <a:spLocks/>
          </p:cNvSpPr>
          <p:nvPr/>
        </p:nvSpPr>
        <p:spPr bwMode="auto">
          <a:xfrm>
            <a:off x="1011238" y="2006600"/>
            <a:ext cx="6940550" cy="654050"/>
          </a:xfrm>
          <a:custGeom>
            <a:avLst/>
            <a:gdLst>
              <a:gd name="T0" fmla="*/ 0 w 4372"/>
              <a:gd name="T1" fmla="*/ 25201563 h 412"/>
              <a:gd name="T2" fmla="*/ 2147483647 w 4372"/>
              <a:gd name="T3" fmla="*/ 0 h 412"/>
              <a:gd name="T4" fmla="*/ 2147483647 w 4372"/>
              <a:gd name="T5" fmla="*/ 1038304375 h 412"/>
              <a:gd name="T6" fmla="*/ 2147483647 w 4372"/>
              <a:gd name="T7" fmla="*/ 1038304375 h 412"/>
              <a:gd name="T8" fmla="*/ 0 60000 65536"/>
              <a:gd name="T9" fmla="*/ 0 60000 65536"/>
              <a:gd name="T10" fmla="*/ 0 60000 65536"/>
              <a:gd name="T11" fmla="*/ 0 60000 65536"/>
              <a:gd name="T12" fmla="*/ 0 w 4372"/>
              <a:gd name="T13" fmla="*/ 0 h 412"/>
              <a:gd name="T14" fmla="*/ 4372 w 4372"/>
              <a:gd name="T15" fmla="*/ 412 h 4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2" h="412">
                <a:moveTo>
                  <a:pt x="0" y="10"/>
                </a:moveTo>
                <a:lnTo>
                  <a:pt x="1003" y="0"/>
                </a:lnTo>
                <a:lnTo>
                  <a:pt x="3508" y="412"/>
                </a:lnTo>
                <a:lnTo>
                  <a:pt x="4372" y="41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47663" y="2166938"/>
            <a:ext cx="1333500" cy="1004887"/>
            <a:chOff x="220" y="1365"/>
            <a:chExt cx="840" cy="633"/>
          </a:xfrm>
        </p:grpSpPr>
        <p:sp>
          <p:nvSpPr>
            <p:cNvPr id="46124" name="Line 39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Oval 40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33" name="Oval 41"/>
          <p:cNvSpPr>
            <a:spLocks noChangeArrowheads="1"/>
          </p:cNvSpPr>
          <p:nvPr/>
        </p:nvSpPr>
        <p:spPr bwMode="auto">
          <a:xfrm>
            <a:off x="2332038" y="2222500"/>
            <a:ext cx="985837" cy="96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34" name="Line 42"/>
          <p:cNvSpPr>
            <a:spLocks noChangeShapeType="1"/>
          </p:cNvSpPr>
          <p:nvPr/>
        </p:nvSpPr>
        <p:spPr bwMode="auto">
          <a:xfrm flipH="1">
            <a:off x="6273800" y="4902200"/>
            <a:ext cx="0" cy="103187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35" name="Freeform 43"/>
          <p:cNvSpPr>
            <a:spLocks/>
          </p:cNvSpPr>
          <p:nvPr/>
        </p:nvSpPr>
        <p:spPr bwMode="auto">
          <a:xfrm>
            <a:off x="1155700" y="3886199"/>
            <a:ext cx="6667500" cy="2047875"/>
          </a:xfrm>
          <a:custGeom>
            <a:avLst/>
            <a:gdLst>
              <a:gd name="T0" fmla="*/ 2147483647 w 4200"/>
              <a:gd name="T1" fmla="*/ 2147483647 h 1424"/>
              <a:gd name="T2" fmla="*/ 2147483647 w 4200"/>
              <a:gd name="T3" fmla="*/ 2147483647 h 1424"/>
              <a:gd name="T4" fmla="*/ 2147483647 w 4200"/>
              <a:gd name="T5" fmla="*/ 0 h 1424"/>
              <a:gd name="T6" fmla="*/ 0 w 4200"/>
              <a:gd name="T7" fmla="*/ 0 h 1424"/>
              <a:gd name="T8" fmla="*/ 0 60000 65536"/>
              <a:gd name="T9" fmla="*/ 0 60000 65536"/>
              <a:gd name="T10" fmla="*/ 0 60000 65536"/>
              <a:gd name="T11" fmla="*/ 0 60000 65536"/>
              <a:gd name="T12" fmla="*/ 0 w 4200"/>
              <a:gd name="T13" fmla="*/ 0 h 1424"/>
              <a:gd name="T14" fmla="*/ 4200 w 4200"/>
              <a:gd name="T15" fmla="*/ 1424 h 1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00" h="1424">
                <a:moveTo>
                  <a:pt x="4200" y="1424"/>
                </a:moveTo>
                <a:lnTo>
                  <a:pt x="3224" y="1424"/>
                </a:lnTo>
                <a:lnTo>
                  <a:pt x="188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47663" y="2166938"/>
            <a:ext cx="1333500" cy="1004887"/>
            <a:chOff x="220" y="1365"/>
            <a:chExt cx="840" cy="633"/>
          </a:xfrm>
        </p:grpSpPr>
        <p:sp>
          <p:nvSpPr>
            <p:cNvPr id="46122" name="Line 45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3" name="Oval 46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39" name="Oval 47"/>
          <p:cNvSpPr>
            <a:spLocks noChangeArrowheads="1"/>
          </p:cNvSpPr>
          <p:nvPr/>
        </p:nvSpPr>
        <p:spPr bwMode="auto">
          <a:xfrm>
            <a:off x="2328863" y="2227263"/>
            <a:ext cx="985837" cy="962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40" name="Line 48"/>
          <p:cNvSpPr>
            <a:spLocks noChangeShapeType="1"/>
          </p:cNvSpPr>
          <p:nvPr/>
        </p:nvSpPr>
        <p:spPr bwMode="auto">
          <a:xfrm>
            <a:off x="6553200" y="2493963"/>
            <a:ext cx="0" cy="8175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41" name="Freeform 49"/>
          <p:cNvSpPr>
            <a:spLocks/>
          </p:cNvSpPr>
          <p:nvPr/>
        </p:nvSpPr>
        <p:spPr bwMode="auto">
          <a:xfrm>
            <a:off x="3657600" y="2216150"/>
            <a:ext cx="4378325" cy="1095375"/>
          </a:xfrm>
          <a:custGeom>
            <a:avLst/>
            <a:gdLst>
              <a:gd name="T0" fmla="*/ 2147483647 w 2758"/>
              <a:gd name="T1" fmla="*/ 1628020938 h 646"/>
              <a:gd name="T2" fmla="*/ 2147483647 w 2758"/>
              <a:gd name="T3" fmla="*/ 1585179075 h 646"/>
              <a:gd name="T4" fmla="*/ 2147483647 w 2758"/>
              <a:gd name="T5" fmla="*/ 0 h 646"/>
              <a:gd name="T6" fmla="*/ 0 w 2758"/>
              <a:gd name="T7" fmla="*/ 0 h 646"/>
              <a:gd name="T8" fmla="*/ 0 60000 65536"/>
              <a:gd name="T9" fmla="*/ 0 60000 65536"/>
              <a:gd name="T10" fmla="*/ 0 60000 65536"/>
              <a:gd name="T11" fmla="*/ 0 60000 65536"/>
              <a:gd name="T12" fmla="*/ 0 w 2758"/>
              <a:gd name="T13" fmla="*/ 0 h 646"/>
              <a:gd name="T14" fmla="*/ 2758 w 2758"/>
              <a:gd name="T15" fmla="*/ 646 h 6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58" h="646">
                <a:moveTo>
                  <a:pt x="2758" y="646"/>
                </a:moveTo>
                <a:lnTo>
                  <a:pt x="1763" y="629"/>
                </a:lnTo>
                <a:lnTo>
                  <a:pt x="1039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42" name="Line 50"/>
          <p:cNvSpPr>
            <a:spLocks noChangeShapeType="1"/>
          </p:cNvSpPr>
          <p:nvPr/>
        </p:nvSpPr>
        <p:spPr bwMode="auto">
          <a:xfrm>
            <a:off x="3548063" y="2090738"/>
            <a:ext cx="0" cy="8461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43" name="Freeform 51"/>
          <p:cNvSpPr>
            <a:spLocks/>
          </p:cNvSpPr>
          <p:nvPr/>
        </p:nvSpPr>
        <p:spPr bwMode="auto">
          <a:xfrm>
            <a:off x="3643313" y="2951163"/>
            <a:ext cx="4073525" cy="2133600"/>
          </a:xfrm>
          <a:custGeom>
            <a:avLst/>
            <a:gdLst>
              <a:gd name="T0" fmla="*/ 0 w 2566"/>
              <a:gd name="T1" fmla="*/ 0 h 1344"/>
              <a:gd name="T2" fmla="*/ 2147483647 w 2566"/>
              <a:gd name="T3" fmla="*/ 0 h 1344"/>
              <a:gd name="T4" fmla="*/ 2147483647 w 2566"/>
              <a:gd name="T5" fmla="*/ 2147483647 h 1344"/>
              <a:gd name="T6" fmla="*/ 2147483647 w 2566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566"/>
              <a:gd name="T13" fmla="*/ 0 h 1344"/>
              <a:gd name="T14" fmla="*/ 2566 w 2566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6" h="1344">
                <a:moveTo>
                  <a:pt x="0" y="0"/>
                </a:moveTo>
                <a:lnTo>
                  <a:pt x="1013" y="0"/>
                </a:lnTo>
                <a:lnTo>
                  <a:pt x="1650" y="1344"/>
                </a:lnTo>
                <a:lnTo>
                  <a:pt x="2566" y="1344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21" name="Text Box 52"/>
          <p:cNvSpPr txBox="1">
            <a:spLocks noChangeArrowheads="1"/>
          </p:cNvSpPr>
          <p:nvPr/>
        </p:nvSpPr>
        <p:spPr bwMode="auto">
          <a:xfrm>
            <a:off x="2328863" y="3886200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95313" y="2517623"/>
            <a:ext cx="1200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 smtClean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2292350" y="2222500"/>
            <a:ext cx="1074738" cy="962025"/>
            <a:chOff x="1540" y="2116"/>
            <a:chExt cx="677" cy="606"/>
          </a:xfrm>
        </p:grpSpPr>
        <p:sp>
          <p:nvSpPr>
            <p:cNvPr id="75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6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 smtClean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</a:t>
              </a:r>
              <a:r>
                <a:rPr lang="en-US" i="1" dirty="0" smtClean="0">
                  <a:latin typeface="Calibri"/>
                </a:rPr>
                <a:t>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77" name="Group 27"/>
          <p:cNvGrpSpPr>
            <a:grpSpLocks/>
          </p:cNvGrpSpPr>
          <p:nvPr/>
        </p:nvGrpSpPr>
        <p:grpSpPr bwMode="auto">
          <a:xfrm>
            <a:off x="6677025" y="3568700"/>
            <a:ext cx="1200150" cy="962025"/>
            <a:chOff x="1335" y="3347"/>
            <a:chExt cx="756" cy="606"/>
          </a:xfrm>
        </p:grpSpPr>
        <p:sp>
          <p:nvSpPr>
            <p:cNvPr id="78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 smtClean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6319838" y="5314950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rdt_rcv</a:t>
            </a:r>
            <a:r>
              <a:rPr lang="en-US" dirty="0" smtClean="0">
                <a:latin typeface="Calibri"/>
              </a:rPr>
              <a:t>(data)</a:t>
            </a:r>
          </a:p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ACK)</a:t>
            </a:r>
            <a:endParaRPr lang="en-US" dirty="0">
              <a:latin typeface="Times New Roman" charset="0"/>
            </a:endParaRP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6297613" y="4781550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(packet) </a:t>
            </a:r>
            <a:r>
              <a:rPr lang="en-US" dirty="0">
                <a:latin typeface="Calibri"/>
              </a:rPr>
              <a:t>&amp;&amp; </a:t>
            </a:r>
            <a:r>
              <a:rPr lang="en-US" dirty="0" smtClean="0">
                <a:latin typeface="Calibri"/>
              </a:rPr>
              <a:t>   </a:t>
            </a:r>
            <a:r>
              <a:rPr lang="en-US" dirty="0" err="1" smtClean="0">
                <a:latin typeface="Calibri"/>
              </a:rPr>
              <a:t>notcorrupt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 smtClean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562350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80" name="Text Box 16"/>
          <p:cNvSpPr txBox="1">
            <a:spLocks noChangeArrowheads="1"/>
          </p:cNvSpPr>
          <p:nvPr/>
        </p:nvSpPr>
        <p:spPr bwMode="auto">
          <a:xfrm>
            <a:off x="3536950" y="1925638"/>
            <a:ext cx="237189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</a:t>
            </a:r>
            <a:r>
              <a:rPr lang="en-US" dirty="0" err="1" smtClean="0">
                <a:latin typeface="Calibri"/>
              </a:rPr>
              <a:t>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 smtClean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81" name="Group 18"/>
          <p:cNvGrpSpPr>
            <a:grpSpLocks/>
          </p:cNvGrpSpPr>
          <p:nvPr/>
        </p:nvGrpSpPr>
        <p:grpSpPr bwMode="auto">
          <a:xfrm>
            <a:off x="6573838" y="2352675"/>
            <a:ext cx="1924050" cy="858838"/>
            <a:chOff x="2222" y="2660"/>
            <a:chExt cx="1212" cy="541"/>
          </a:xfrm>
        </p:grpSpPr>
        <p:sp>
          <p:nvSpPr>
            <p:cNvPr id="82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 smtClean="0">
                  <a:latin typeface="Calibri"/>
                </a:rPr>
                <a:t>udt_send</a:t>
              </a:r>
              <a:r>
                <a:rPr lang="en-US" dirty="0" smtClean="0">
                  <a:latin typeface="Calibri"/>
                </a:rPr>
                <a:t>(</a:t>
              </a:r>
              <a:r>
                <a:rPr lang="en-US" dirty="0">
                  <a:latin typeface="Calibri"/>
                </a:rPr>
                <a:t>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3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</a:t>
              </a:r>
              <a:r>
                <a:rPr lang="en-US" dirty="0" err="1" smtClean="0">
                  <a:latin typeface="Calibri"/>
                </a:rPr>
                <a:t>dt_rcv</a:t>
              </a:r>
              <a:r>
                <a:rPr lang="en-US" dirty="0" smtClean="0">
                  <a:latin typeface="Calibri"/>
                </a:rPr>
                <a:t>(packet) </a:t>
              </a:r>
              <a:r>
                <a:rPr lang="en-US" dirty="0">
                  <a:latin typeface="Calibri"/>
                </a:rPr>
                <a:t>&amp;&amp; </a:t>
              </a:r>
              <a:r>
                <a:rPr lang="en-US" dirty="0" smtClean="0">
                  <a:latin typeface="Calibri"/>
                </a:rPr>
                <a:t>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4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85" name="Text Box 34"/>
          <p:cNvSpPr txBox="1">
            <a:spLocks noChangeArrowheads="1"/>
          </p:cNvSpPr>
          <p:nvPr/>
        </p:nvSpPr>
        <p:spPr bwMode="auto">
          <a:xfrm>
            <a:off x="1031875" y="1212850"/>
            <a:ext cx="22558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data)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6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9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9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898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89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89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89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89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8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28" grpId="0" animBg="1"/>
      <p:bldP spid="289829" grpId="0" animBg="1"/>
      <p:bldP spid="289833" grpId="0" animBg="1"/>
      <p:bldP spid="289834" grpId="0" animBg="1"/>
      <p:bldP spid="289835" grpId="0" animBg="1"/>
      <p:bldP spid="289839" grpId="0" animBg="1"/>
      <p:bldP spid="289839" grpId="1" animBg="1"/>
      <p:bldP spid="289840" grpId="0" animBg="1"/>
      <p:bldP spid="289841" grpId="0" animBg="1"/>
      <p:bldP spid="289842" grpId="0" animBg="1"/>
      <p:bldP spid="2898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CC6DA4C-DC73-874D-8EF5-6EC058A645C5}" type="slidenum">
              <a:rPr lang="en-US" sz="1400" smtClean="0">
                <a:latin typeface="Calibri"/>
              </a:rPr>
              <a:pPr algn="r"/>
              <a:t>28</a:t>
            </a:fld>
            <a:endParaRPr lang="en-US" sz="1400" dirty="0">
              <a:latin typeface="Calibri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rdt2.0 has a fatal flaw!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happens if ACK/NAK corrupted?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know what happened at receiver!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can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just retransmit: possible duplicate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spcBef>
                <a:spcPct val="60000"/>
              </a:spcBef>
              <a:buFont typeface="ZapfDingbats" charset="0"/>
              <a:buNone/>
            </a:pPr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1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3810000" cy="256222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Handling duplicates: 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retransmits current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packet if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ACK/NAK garbled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adds </a:t>
            </a:r>
            <a:r>
              <a:rPr lang="en-US" sz="20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sequence number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to each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packet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receiver discards (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doesn</a:t>
            </a:r>
            <a:r>
              <a:rPr lang="en-GB" sz="2000" dirty="0" smtClean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t  deliver)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duplicate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packet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4983163" y="4818063"/>
            <a:ext cx="28461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Sender sends one packet, </a:t>
            </a:r>
          </a:p>
          <a:p>
            <a:pPr algn="l"/>
            <a:r>
              <a:rPr lang="en-US" sz="2000" dirty="0">
                <a:latin typeface="Calibri"/>
              </a:rPr>
              <a:t>then waits for receiver </a:t>
            </a:r>
          </a:p>
          <a:p>
            <a:pPr algn="l"/>
            <a:r>
              <a:rPr lang="en-US" sz="2000" dirty="0">
                <a:latin typeface="Calibri"/>
              </a:rPr>
              <a:t>response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7112" name="Rectangle 6"/>
          <p:cNvSpPr>
            <a:spLocks noChangeArrowheads="1"/>
          </p:cNvSpPr>
          <p:nvPr/>
        </p:nvSpPr>
        <p:spPr bwMode="auto">
          <a:xfrm>
            <a:off x="4895850" y="4686300"/>
            <a:ext cx="3467100" cy="1238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7113" name="Group 7"/>
          <p:cNvGrpSpPr>
            <a:grpSpLocks/>
          </p:cNvGrpSpPr>
          <p:nvPr/>
        </p:nvGrpSpPr>
        <p:grpSpPr bwMode="auto">
          <a:xfrm>
            <a:off x="5038726" y="4522788"/>
            <a:ext cx="1647825" cy="400050"/>
            <a:chOff x="2976" y="2669"/>
            <a:chExt cx="1038" cy="252"/>
          </a:xfrm>
        </p:grpSpPr>
        <p:sp>
          <p:nvSpPr>
            <p:cNvPr id="47114" name="Rectangle 8"/>
            <p:cNvSpPr>
              <a:spLocks noChangeArrowheads="1"/>
            </p:cNvSpPr>
            <p:nvPr/>
          </p:nvSpPr>
          <p:spPr bwMode="auto">
            <a:xfrm>
              <a:off x="2976" y="2712"/>
              <a:ext cx="1038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7115" name="Text Box 9"/>
            <p:cNvSpPr txBox="1">
              <a:spLocks noChangeArrowheads="1"/>
            </p:cNvSpPr>
            <p:nvPr/>
          </p:nvSpPr>
          <p:spPr bwMode="auto">
            <a:xfrm>
              <a:off x="2992" y="2669"/>
              <a:ext cx="100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stop and wait</a:t>
              </a:r>
              <a:endParaRPr lang="en-US" sz="24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89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31BEAA2-2C81-0748-BD19-B8DCAABB2E1B}" type="slidenum">
              <a:rPr lang="en-US" sz="1400" smtClean="0">
                <a:latin typeface="Calibri"/>
              </a:rPr>
              <a:pPr algn="r"/>
              <a:t>29</a:t>
            </a:fld>
            <a:endParaRPr lang="en-US" sz="1400" dirty="0">
              <a:latin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238125"/>
            <a:ext cx="8277225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rdt2.1: sender, handles garbled ACK/NAKs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8133" name="Oval 3"/>
          <p:cNvSpPr>
            <a:spLocks noChangeArrowheads="1"/>
          </p:cNvSpPr>
          <p:nvPr/>
        </p:nvSpPr>
        <p:spPr bwMode="auto">
          <a:xfrm>
            <a:off x="2868613" y="2306638"/>
            <a:ext cx="901700" cy="836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776753" y="2595057"/>
            <a:ext cx="1090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1" dirty="0" smtClean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8135" name="Text Box 5"/>
          <p:cNvSpPr txBox="1">
            <a:spLocks noChangeArrowheads="1"/>
          </p:cNvSpPr>
          <p:nvPr/>
        </p:nvSpPr>
        <p:spPr bwMode="auto">
          <a:xfrm>
            <a:off x="3124200" y="1577975"/>
            <a:ext cx="369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smtClean="0">
                <a:latin typeface="Calibri"/>
              </a:rPr>
              <a:t>sequence=0</a:t>
            </a:r>
          </a:p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36" name="Text Box 6"/>
          <p:cNvSpPr txBox="1">
            <a:spLocks noChangeArrowheads="1"/>
          </p:cNvSpPr>
          <p:nvPr/>
        </p:nvSpPr>
        <p:spPr bwMode="auto">
          <a:xfrm>
            <a:off x="3138488" y="1265238"/>
            <a:ext cx="21113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8137" name="Line 7"/>
          <p:cNvSpPr>
            <a:spLocks noChangeShapeType="1"/>
          </p:cNvSpPr>
          <p:nvPr/>
        </p:nvSpPr>
        <p:spPr bwMode="auto">
          <a:xfrm>
            <a:off x="3265034" y="1630363"/>
            <a:ext cx="1587954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38" name="Line 8"/>
          <p:cNvSpPr>
            <a:spLocks noChangeShapeType="1"/>
          </p:cNvSpPr>
          <p:nvPr/>
        </p:nvSpPr>
        <p:spPr bwMode="auto">
          <a:xfrm>
            <a:off x="2593975" y="2262188"/>
            <a:ext cx="377825" cy="190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39" name="Freeform 9"/>
          <p:cNvSpPr>
            <a:spLocks/>
          </p:cNvSpPr>
          <p:nvPr/>
        </p:nvSpPr>
        <p:spPr bwMode="auto">
          <a:xfrm rot="-6989453">
            <a:off x="2179638" y="4603750"/>
            <a:ext cx="952500" cy="469900"/>
          </a:xfrm>
          <a:custGeom>
            <a:avLst/>
            <a:gdLst>
              <a:gd name="T0" fmla="*/ 145564225 w 1500"/>
              <a:gd name="T1" fmla="*/ 270563975 h 740"/>
              <a:gd name="T2" fmla="*/ 410079825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8140" name="Group 10"/>
          <p:cNvGrpSpPr>
            <a:grpSpLocks/>
          </p:cNvGrpSpPr>
          <p:nvPr/>
        </p:nvGrpSpPr>
        <p:grpSpPr bwMode="auto">
          <a:xfrm>
            <a:off x="4705475" y="2254250"/>
            <a:ext cx="1089025" cy="865188"/>
            <a:chOff x="2850" y="1499"/>
            <a:chExt cx="660" cy="510"/>
          </a:xfrm>
        </p:grpSpPr>
        <p:sp>
          <p:nvSpPr>
            <p:cNvPr id="48167" name="Oval 11"/>
            <p:cNvSpPr>
              <a:spLocks noChangeArrowheads="1"/>
            </p:cNvSpPr>
            <p:nvPr/>
          </p:nvSpPr>
          <p:spPr bwMode="auto">
            <a:xfrm>
              <a:off x="2893" y="1499"/>
              <a:ext cx="568" cy="51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8" name="Text Box 12"/>
            <p:cNvSpPr txBox="1">
              <a:spLocks noChangeArrowheads="1"/>
            </p:cNvSpPr>
            <p:nvPr/>
          </p:nvSpPr>
          <p:spPr bwMode="auto">
            <a:xfrm>
              <a:off x="2850" y="1580"/>
              <a:ext cx="66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 smtClean="0">
                  <a:latin typeface="Calibri"/>
                </a:rPr>
                <a:t>Waiting</a:t>
              </a:r>
            </a:p>
            <a:p>
              <a:r>
                <a:rPr lang="en-US" sz="1400" i="1" dirty="0" smtClean="0">
                  <a:latin typeface="Calibri"/>
                </a:rPr>
                <a:t>For </a:t>
              </a:r>
              <a:r>
                <a:rPr lang="en-US" sz="1400" i="1" dirty="0">
                  <a:latin typeface="Calibri"/>
                </a:rPr>
                <a:t>r</a:t>
              </a:r>
              <a:r>
                <a:rPr lang="en-US" sz="1400" i="1" dirty="0" smtClean="0">
                  <a:latin typeface="Calibri"/>
                </a:rPr>
                <a:t>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8141" name="Freeform 13"/>
          <p:cNvSpPr>
            <a:spLocks/>
          </p:cNvSpPr>
          <p:nvPr/>
        </p:nvSpPr>
        <p:spPr bwMode="auto">
          <a:xfrm flipV="1">
            <a:off x="3425825" y="2132013"/>
            <a:ext cx="1482725" cy="220662"/>
          </a:xfrm>
          <a:custGeom>
            <a:avLst/>
            <a:gdLst>
              <a:gd name="T0" fmla="*/ 0 w 2835"/>
              <a:gd name="T1" fmla="*/ 0 h 525"/>
              <a:gd name="T2" fmla="*/ 7754756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2" name="Freeform 14"/>
          <p:cNvSpPr>
            <a:spLocks/>
          </p:cNvSpPr>
          <p:nvPr/>
        </p:nvSpPr>
        <p:spPr bwMode="auto">
          <a:xfrm rot="-1357180">
            <a:off x="5589588" y="2116138"/>
            <a:ext cx="466725" cy="685800"/>
          </a:xfrm>
          <a:custGeom>
            <a:avLst/>
            <a:gdLst>
              <a:gd name="T0" fmla="*/ 0 w 735"/>
              <a:gd name="T1" fmla="*/ 78628875 h 1080"/>
              <a:gd name="T2" fmla="*/ 0 w 735"/>
              <a:gd name="T3" fmla="*/ 344757375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5913438" y="2678113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5875338" y="1920875"/>
            <a:ext cx="25638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  </a:t>
            </a:r>
          </a:p>
          <a:p>
            <a:pPr algn="l"/>
            <a:r>
              <a:rPr lang="en-US" dirty="0">
                <a:latin typeface="Calibri"/>
              </a:rPr>
              <a:t>( corrupt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||</a:t>
            </a:r>
          </a:p>
          <a:p>
            <a:pPr algn="l"/>
            <a:r>
              <a:rPr lang="en-US" dirty="0" err="1">
                <a:latin typeface="Calibri"/>
              </a:rPr>
              <a:t>isNAK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)</a:t>
            </a:r>
            <a:endParaRPr lang="en-US" dirty="0">
              <a:latin typeface="Times New Roman" charset="0"/>
            </a:endParaRPr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6045200" y="2717800"/>
            <a:ext cx="14335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46" name="Freeform 18"/>
          <p:cNvSpPr>
            <a:spLocks/>
          </p:cNvSpPr>
          <p:nvPr/>
        </p:nvSpPr>
        <p:spPr bwMode="auto">
          <a:xfrm rot="16200000" flipV="1">
            <a:off x="2201863" y="3492500"/>
            <a:ext cx="1266825" cy="123825"/>
          </a:xfrm>
          <a:custGeom>
            <a:avLst/>
            <a:gdLst>
              <a:gd name="T0" fmla="*/ 0 w 2835"/>
              <a:gd name="T1" fmla="*/ 0 h 525"/>
              <a:gd name="T2" fmla="*/ 566083097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7" name="Freeform 19"/>
          <p:cNvSpPr>
            <a:spLocks/>
          </p:cNvSpPr>
          <p:nvPr/>
        </p:nvSpPr>
        <p:spPr bwMode="auto">
          <a:xfrm>
            <a:off x="3600450" y="4779963"/>
            <a:ext cx="1606550" cy="247650"/>
          </a:xfrm>
          <a:custGeom>
            <a:avLst/>
            <a:gdLst>
              <a:gd name="T0" fmla="*/ 0 w 2835"/>
              <a:gd name="T1" fmla="*/ 0 h 525"/>
              <a:gd name="T2" fmla="*/ 910406668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8" name="Freeform 20"/>
          <p:cNvSpPr>
            <a:spLocks/>
          </p:cNvSpPr>
          <p:nvPr/>
        </p:nvSpPr>
        <p:spPr bwMode="auto">
          <a:xfrm rot="5400000" flipH="1" flipV="1">
            <a:off x="4970462" y="3440113"/>
            <a:ext cx="1363663" cy="204788"/>
          </a:xfrm>
          <a:custGeom>
            <a:avLst/>
            <a:gdLst>
              <a:gd name="T0" fmla="*/ 0 w 2835"/>
              <a:gd name="T1" fmla="*/ 0 h 525"/>
              <a:gd name="T2" fmla="*/ 655935371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3365500" y="5364163"/>
            <a:ext cx="376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smtClean="0">
                <a:latin typeface="Calibri"/>
              </a:rPr>
              <a:t>sequence=1</a:t>
            </a:r>
            <a:endParaRPr lang="en-US" dirty="0">
              <a:latin typeface="Calibri"/>
            </a:endParaRPr>
          </a:p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3435350" y="5026025"/>
            <a:ext cx="23891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>
            <a:off x="3482975" y="5378450"/>
            <a:ext cx="1587954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5692775" y="3173413"/>
            <a:ext cx="2995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udt_rcv</a:t>
            </a:r>
            <a:r>
              <a:rPr lang="en-US" dirty="0" smtClean="0">
                <a:latin typeface="Calibri"/>
              </a:rPr>
              <a:t>(reply)   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 smtClean="0">
                <a:latin typeface="Calibri"/>
              </a:rPr>
              <a:t>(reply) 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 smtClean="0">
                <a:latin typeface="Calibri"/>
              </a:rPr>
              <a:t>(reply) </a:t>
            </a:r>
            <a:endParaRPr lang="en-US" dirty="0">
              <a:latin typeface="Calibri"/>
            </a:endParaRPr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5821363" y="39846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720725" y="5435600"/>
            <a:ext cx="194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55" name="Text Box 27"/>
          <p:cNvSpPr txBox="1">
            <a:spLocks noChangeArrowheads="1"/>
          </p:cNvSpPr>
          <p:nvPr/>
        </p:nvSpPr>
        <p:spPr bwMode="auto">
          <a:xfrm>
            <a:off x="695325" y="4618038"/>
            <a:ext cx="20113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  </a:t>
            </a:r>
          </a:p>
          <a:p>
            <a:pPr algn="l"/>
            <a:r>
              <a:rPr lang="en-US" dirty="0">
                <a:latin typeface="Calibri"/>
              </a:rPr>
              <a:t>( corrupt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||</a:t>
            </a:r>
          </a:p>
          <a:p>
            <a:pPr algn="l"/>
            <a:r>
              <a:rPr lang="en-US" dirty="0" err="1">
                <a:latin typeface="Calibri"/>
              </a:rPr>
              <a:t>isNAK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)</a:t>
            </a:r>
            <a:endParaRPr lang="en-US" dirty="0">
              <a:latin typeface="Times New Roman" charset="0"/>
            </a:endParaRPr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811213" y="5443538"/>
            <a:ext cx="1557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638175" y="3016250"/>
            <a:ext cx="21097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udt_rcv</a:t>
            </a:r>
            <a:r>
              <a:rPr lang="en-US" dirty="0" smtClean="0">
                <a:latin typeface="Calibri"/>
              </a:rPr>
              <a:t>(reply)   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 smtClean="0">
                <a:latin typeface="Calibri"/>
              </a:rPr>
              <a:t>(reply) 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 smtClean="0">
                <a:latin typeface="Calibri"/>
              </a:rPr>
              <a:t>(reply)</a:t>
            </a:r>
            <a:r>
              <a:rPr lang="en-US" sz="1000" dirty="0" smtClean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8158" name="Line 30"/>
          <p:cNvSpPr>
            <a:spLocks noChangeShapeType="1"/>
          </p:cNvSpPr>
          <p:nvPr/>
        </p:nvSpPr>
        <p:spPr bwMode="auto">
          <a:xfrm>
            <a:off x="782638" y="3854450"/>
            <a:ext cx="1738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8159" name="Group 31"/>
          <p:cNvGrpSpPr>
            <a:grpSpLocks/>
          </p:cNvGrpSpPr>
          <p:nvPr/>
        </p:nvGrpSpPr>
        <p:grpSpPr bwMode="auto">
          <a:xfrm>
            <a:off x="4852988" y="4200525"/>
            <a:ext cx="1117600" cy="884238"/>
            <a:chOff x="4156" y="2812"/>
            <a:chExt cx="704" cy="557"/>
          </a:xfrm>
        </p:grpSpPr>
        <p:sp>
          <p:nvSpPr>
            <p:cNvPr id="48165" name="Oval 32"/>
            <p:cNvSpPr>
              <a:spLocks noChangeArrowheads="1"/>
            </p:cNvSpPr>
            <p:nvPr/>
          </p:nvSpPr>
          <p:spPr bwMode="auto">
            <a:xfrm>
              <a:off x="4242" y="2812"/>
              <a:ext cx="567" cy="51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6" name="Text Box 33"/>
            <p:cNvSpPr txBox="1">
              <a:spLocks noChangeArrowheads="1"/>
            </p:cNvSpPr>
            <p:nvPr/>
          </p:nvSpPr>
          <p:spPr bwMode="auto">
            <a:xfrm>
              <a:off x="4156" y="2985"/>
              <a:ext cx="7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 smtClean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48160" name="Group 34"/>
          <p:cNvGrpSpPr>
            <a:grpSpLocks/>
          </p:cNvGrpSpPr>
          <p:nvPr/>
        </p:nvGrpSpPr>
        <p:grpSpPr bwMode="auto">
          <a:xfrm>
            <a:off x="2663825" y="4146550"/>
            <a:ext cx="1046163" cy="823913"/>
            <a:chOff x="4916" y="3266"/>
            <a:chExt cx="659" cy="519"/>
          </a:xfrm>
        </p:grpSpPr>
        <p:sp>
          <p:nvSpPr>
            <p:cNvPr id="48163" name="Oval 35"/>
            <p:cNvSpPr>
              <a:spLocks noChangeArrowheads="1"/>
            </p:cNvSpPr>
            <p:nvPr/>
          </p:nvSpPr>
          <p:spPr bwMode="auto">
            <a:xfrm>
              <a:off x="4957" y="3266"/>
              <a:ext cx="567" cy="51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4" name="Text Box 36"/>
            <p:cNvSpPr txBox="1">
              <a:spLocks noChangeArrowheads="1"/>
            </p:cNvSpPr>
            <p:nvPr/>
          </p:nvSpPr>
          <p:spPr bwMode="auto">
            <a:xfrm>
              <a:off x="4916" y="3367"/>
              <a:ext cx="65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 smtClean="0">
                  <a:latin typeface="Calibri"/>
                </a:rPr>
                <a:t>Waiting</a:t>
              </a:r>
            </a:p>
            <a:p>
              <a:r>
                <a:rPr lang="en-US" sz="1400" i="1" dirty="0">
                  <a:latin typeface="Calibri"/>
                </a:rPr>
                <a:t>f</a:t>
              </a:r>
              <a:r>
                <a:rPr lang="en-US" sz="1400" i="1" dirty="0" smtClean="0">
                  <a:latin typeface="Calibri"/>
                </a:rPr>
                <a:t>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8161" name="Text Box 37"/>
          <p:cNvSpPr txBox="1">
            <a:spLocks noChangeArrowheads="1"/>
          </p:cNvSpPr>
          <p:nvPr/>
        </p:nvSpPr>
        <p:spPr bwMode="auto">
          <a:xfrm>
            <a:off x="6203950" y="3994150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48162" name="Text Box 38"/>
          <p:cNvSpPr txBox="1">
            <a:spLocks noChangeArrowheads="1"/>
          </p:cNvSpPr>
          <p:nvPr/>
        </p:nvSpPr>
        <p:spPr bwMode="auto">
          <a:xfrm>
            <a:off x="1354138" y="3868738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619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3C8679BE-3366-1142-BA5D-666A2791FB1B}" type="slidenum">
              <a:rPr lang="en-US" sz="1400" smtClean="0">
                <a:latin typeface="Calibri"/>
              </a:rPr>
              <a:pPr algn="r"/>
              <a:t>3</a:t>
            </a:fld>
            <a:endParaRPr lang="en-US" sz="1400" dirty="0">
              <a:latin typeface="Calibri"/>
            </a:endParaRPr>
          </a:p>
        </p:txBody>
      </p:sp>
      <p:sp>
        <p:nvSpPr>
          <p:cNvPr id="1742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Transport services and protocols</a:t>
            </a:r>
          </a:p>
        </p:txBody>
      </p:sp>
      <p:sp>
        <p:nvSpPr>
          <p:cNvPr id="174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1400175"/>
            <a:ext cx="4086225" cy="5114925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provide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logical communication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between app processes running on different hosts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transport protocols run in end systems </a:t>
            </a:r>
          </a:p>
          <a:p>
            <a:pPr lvl="1"/>
            <a:r>
              <a:rPr lang="en-US" sz="2000" dirty="0">
                <a:ea typeface="ＭＳ Ｐゴシック" charset="0"/>
              </a:rPr>
              <a:t>send side: breaks app messages into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segments</a:t>
            </a:r>
            <a:r>
              <a:rPr lang="en-US" sz="2000" dirty="0">
                <a:ea typeface="ＭＳ Ｐゴシック" charset="0"/>
              </a:rPr>
              <a:t>, passes to  network layer</a:t>
            </a:r>
          </a:p>
          <a:p>
            <a:pPr lvl="1"/>
            <a:r>
              <a:rPr lang="en-US" sz="2000" dirty="0" err="1">
                <a:ea typeface="ＭＳ Ｐゴシック" charset="0"/>
              </a:rPr>
              <a:t>rcv</a:t>
            </a:r>
            <a:r>
              <a:rPr lang="en-US" sz="2000" dirty="0">
                <a:ea typeface="ＭＳ Ｐゴシック" charset="0"/>
              </a:rPr>
              <a:t> side: reassembles segments into messages, passes to app layer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more than one transport protocol available to apps</a:t>
            </a:r>
          </a:p>
          <a:p>
            <a:pPr lvl="1"/>
            <a:r>
              <a:rPr lang="en-US" sz="2000" dirty="0">
                <a:ea typeface="ＭＳ Ｐゴシック" charset="0"/>
              </a:rPr>
              <a:t>Internet: TCP and UDP</a:t>
            </a:r>
          </a:p>
        </p:txBody>
      </p:sp>
      <p:sp>
        <p:nvSpPr>
          <p:cNvPr id="17427" name="Freeform 299"/>
          <p:cNvSpPr>
            <a:spLocks/>
          </p:cNvSpPr>
          <p:nvPr/>
        </p:nvSpPr>
        <p:spPr bwMode="auto">
          <a:xfrm>
            <a:off x="6737350" y="3430588"/>
            <a:ext cx="1314450" cy="674687"/>
          </a:xfrm>
          <a:custGeom>
            <a:avLst/>
            <a:gdLst>
              <a:gd name="T0" fmla="*/ 962699688 w 828"/>
              <a:gd name="T1" fmla="*/ 75604631 h 425"/>
              <a:gd name="T2" fmla="*/ 932457813 w 828"/>
              <a:gd name="T3" fmla="*/ 75604631 h 425"/>
              <a:gd name="T4" fmla="*/ 317539688 w 828"/>
              <a:gd name="T5" fmla="*/ 80644940 h 425"/>
              <a:gd name="T6" fmla="*/ 15120938 w 828"/>
              <a:gd name="T7" fmla="*/ 317539452 h 425"/>
              <a:gd name="T8" fmla="*/ 231854375 w 828"/>
              <a:gd name="T9" fmla="*/ 690522301 h 425"/>
              <a:gd name="T10" fmla="*/ 735885625 w 828"/>
              <a:gd name="T11" fmla="*/ 967739283 h 425"/>
              <a:gd name="T12" fmla="*/ 1360884375 w 828"/>
              <a:gd name="T13" fmla="*/ 1048384223 h 425"/>
              <a:gd name="T14" fmla="*/ 1759069063 w 828"/>
              <a:gd name="T15" fmla="*/ 831650946 h 425"/>
              <a:gd name="T16" fmla="*/ 1955641250 w 828"/>
              <a:gd name="T17" fmla="*/ 428426245 h 425"/>
              <a:gd name="T18" fmla="*/ 1995963750 w 828"/>
              <a:gd name="T19" fmla="*/ 55443396 h 425"/>
              <a:gd name="T20" fmla="*/ 1411287500 w 828"/>
              <a:gd name="T21" fmla="*/ 95765867 h 425"/>
              <a:gd name="T22" fmla="*/ 962699688 w 828"/>
              <a:gd name="T23" fmla="*/ 75604631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28" name="Freeform 300"/>
          <p:cNvSpPr>
            <a:spLocks/>
          </p:cNvSpPr>
          <p:nvPr/>
        </p:nvSpPr>
        <p:spPr bwMode="auto">
          <a:xfrm>
            <a:off x="6756400" y="1905000"/>
            <a:ext cx="1730375" cy="1044575"/>
          </a:xfrm>
          <a:custGeom>
            <a:avLst/>
            <a:gdLst>
              <a:gd name="T0" fmla="*/ 2147483647 w 765"/>
              <a:gd name="T1" fmla="*/ 51791804 h 459"/>
              <a:gd name="T2" fmla="*/ 1473499135 w 765"/>
              <a:gd name="T3" fmla="*/ 362535798 h 459"/>
              <a:gd name="T4" fmla="*/ 491166378 w 765"/>
              <a:gd name="T5" fmla="*/ 517908933 h 459"/>
              <a:gd name="T6" fmla="*/ 71628477 w 765"/>
              <a:gd name="T7" fmla="*/ 1740175471 h 459"/>
              <a:gd name="T8" fmla="*/ 920937242 w 765"/>
              <a:gd name="T9" fmla="*/ 2147483647 h 459"/>
              <a:gd name="T10" fmla="*/ 177024600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1926624143 h 459"/>
              <a:gd name="T18" fmla="*/ 2147483647 w 765"/>
              <a:gd name="T19" fmla="*/ 818295932 h 459"/>
              <a:gd name="T20" fmla="*/ 2147483647 w 765"/>
              <a:gd name="T21" fmla="*/ 176089401 h 459"/>
              <a:gd name="T22" fmla="*/ 2147483647 w 765"/>
              <a:gd name="T23" fmla="*/ 51791804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29" name="Freeform 301"/>
          <p:cNvSpPr>
            <a:spLocks/>
          </p:cNvSpPr>
          <p:nvPr/>
        </p:nvSpPr>
        <p:spPr bwMode="auto">
          <a:xfrm>
            <a:off x="5016500" y="1612900"/>
            <a:ext cx="1644650" cy="1071563"/>
          </a:xfrm>
          <a:custGeom>
            <a:avLst/>
            <a:gdLst>
              <a:gd name="T0" fmla="*/ 1633061250 w 1036"/>
              <a:gd name="T1" fmla="*/ 27722525 h 675"/>
              <a:gd name="T2" fmla="*/ 982860938 w 1036"/>
              <a:gd name="T3" fmla="*/ 133569137 h 675"/>
              <a:gd name="T4" fmla="*/ 519152188 w 1036"/>
              <a:gd name="T5" fmla="*/ 325101102 h 675"/>
              <a:gd name="T6" fmla="*/ 383063750 w 1036"/>
              <a:gd name="T7" fmla="*/ 577116844 h 675"/>
              <a:gd name="T8" fmla="*/ 55443438 w 1036"/>
              <a:gd name="T9" fmla="*/ 748487549 h 675"/>
              <a:gd name="T10" fmla="*/ 45362813 w 1036"/>
              <a:gd name="T11" fmla="*/ 1156753052 h 675"/>
              <a:gd name="T12" fmla="*/ 332660625 w 1036"/>
              <a:gd name="T13" fmla="*/ 1232357775 h 675"/>
              <a:gd name="T14" fmla="*/ 1154231563 w 1036"/>
              <a:gd name="T15" fmla="*/ 1232357775 h 675"/>
              <a:gd name="T16" fmla="*/ 1507053438 w 1036"/>
              <a:gd name="T17" fmla="*/ 1398688165 h 675"/>
              <a:gd name="T18" fmla="*/ 1895157500 w 1036"/>
              <a:gd name="T19" fmla="*/ 1655744223 h 675"/>
              <a:gd name="T20" fmla="*/ 2147483647 w 1036"/>
              <a:gd name="T21" fmla="*/ 1665824852 h 675"/>
              <a:gd name="T22" fmla="*/ 2147483647 w 1036"/>
              <a:gd name="T23" fmla="*/ 1519655722 h 675"/>
              <a:gd name="T24" fmla="*/ 2147483647 w 1036"/>
              <a:gd name="T25" fmla="*/ 1121470848 h 675"/>
              <a:gd name="T26" fmla="*/ 2147483647 w 1036"/>
              <a:gd name="T27" fmla="*/ 733366605 h 675"/>
              <a:gd name="T28" fmla="*/ 2147483647 w 1036"/>
              <a:gd name="T29" fmla="*/ 269657638 h 675"/>
              <a:gd name="T30" fmla="*/ 2147483647 w 1036"/>
              <a:gd name="T31" fmla="*/ 42843470 h 675"/>
              <a:gd name="T32" fmla="*/ 1955641250 w 1036"/>
              <a:gd name="T33" fmla="*/ 7561266 h 675"/>
              <a:gd name="T34" fmla="*/ 1633061250 w 1036"/>
              <a:gd name="T35" fmla="*/ 27722525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30" name="Group 302"/>
          <p:cNvGrpSpPr>
            <a:grpSpLocks/>
          </p:cNvGrpSpPr>
          <p:nvPr/>
        </p:nvGrpSpPr>
        <p:grpSpPr bwMode="auto">
          <a:xfrm>
            <a:off x="5103813" y="2947988"/>
            <a:ext cx="1458912" cy="933450"/>
            <a:chOff x="2889" y="1631"/>
            <a:chExt cx="980" cy="743"/>
          </a:xfrm>
        </p:grpSpPr>
        <p:sp>
          <p:nvSpPr>
            <p:cNvPr id="17774" name="Rectangle 303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775" name="AutoShape 304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CCFF"/>
                </a:solidFill>
                <a:latin typeface="Times New Roman" charset="0"/>
              </a:endParaRPr>
            </a:p>
          </p:txBody>
        </p:sp>
      </p:grpSp>
      <p:grpSp>
        <p:nvGrpSpPr>
          <p:cNvPr id="17431" name="Group 305"/>
          <p:cNvGrpSpPr>
            <a:grpSpLocks/>
          </p:cNvGrpSpPr>
          <p:nvPr/>
        </p:nvGrpSpPr>
        <p:grpSpPr bwMode="auto">
          <a:xfrm>
            <a:off x="5805488" y="1804988"/>
            <a:ext cx="336550" cy="531812"/>
            <a:chOff x="3796" y="1043"/>
            <a:chExt cx="865" cy="1237"/>
          </a:xfrm>
        </p:grpSpPr>
        <p:sp>
          <p:nvSpPr>
            <p:cNvPr id="17744" name="Line 306"/>
            <p:cNvSpPr>
              <a:spLocks noChangeShapeType="1"/>
            </p:cNvSpPr>
            <p:nvPr/>
          </p:nvSpPr>
          <p:spPr bwMode="auto">
            <a:xfrm flipH="1">
              <a:off x="3992" y="1481"/>
              <a:ext cx="235" cy="7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5" name="Line 307"/>
            <p:cNvSpPr>
              <a:spLocks noChangeShapeType="1"/>
            </p:cNvSpPr>
            <p:nvPr/>
          </p:nvSpPr>
          <p:spPr bwMode="auto">
            <a:xfrm>
              <a:off x="4227" y="1481"/>
              <a:ext cx="236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6" name="Line 308"/>
            <p:cNvSpPr>
              <a:spLocks noChangeShapeType="1"/>
            </p:cNvSpPr>
            <p:nvPr/>
          </p:nvSpPr>
          <p:spPr bwMode="auto">
            <a:xfrm>
              <a:off x="3992" y="2201"/>
              <a:ext cx="235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7" name="Line 309"/>
            <p:cNvSpPr>
              <a:spLocks noChangeShapeType="1"/>
            </p:cNvSpPr>
            <p:nvPr/>
          </p:nvSpPr>
          <p:spPr bwMode="auto">
            <a:xfrm flipH="1">
              <a:off x="4227" y="2201"/>
              <a:ext cx="236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8" name="Line 310"/>
            <p:cNvSpPr>
              <a:spLocks noChangeShapeType="1"/>
            </p:cNvSpPr>
            <p:nvPr/>
          </p:nvSpPr>
          <p:spPr bwMode="auto">
            <a:xfrm>
              <a:off x="4227" y="1497"/>
              <a:ext cx="0" cy="78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9" name="Line 311"/>
            <p:cNvSpPr>
              <a:spLocks noChangeShapeType="1"/>
            </p:cNvSpPr>
            <p:nvPr/>
          </p:nvSpPr>
          <p:spPr bwMode="auto">
            <a:xfrm flipV="1">
              <a:off x="3992" y="2127"/>
              <a:ext cx="235" cy="7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0" name="Line 312"/>
            <p:cNvSpPr>
              <a:spLocks noChangeShapeType="1"/>
            </p:cNvSpPr>
            <p:nvPr/>
          </p:nvSpPr>
          <p:spPr bwMode="auto">
            <a:xfrm flipH="1" flipV="1">
              <a:off x="4227" y="2127"/>
              <a:ext cx="236" cy="7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1" name="Line 313"/>
            <p:cNvSpPr>
              <a:spLocks noChangeShapeType="1"/>
            </p:cNvSpPr>
            <p:nvPr/>
          </p:nvSpPr>
          <p:spPr bwMode="auto">
            <a:xfrm>
              <a:off x="4092" y="1890"/>
              <a:ext cx="135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2" name="Line 314"/>
            <p:cNvSpPr>
              <a:spLocks noChangeShapeType="1"/>
            </p:cNvSpPr>
            <p:nvPr/>
          </p:nvSpPr>
          <p:spPr bwMode="auto">
            <a:xfrm flipV="1">
              <a:off x="4227" y="1890"/>
              <a:ext cx="143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3" name="Line 315"/>
            <p:cNvSpPr>
              <a:spLocks noChangeShapeType="1"/>
            </p:cNvSpPr>
            <p:nvPr/>
          </p:nvSpPr>
          <p:spPr bwMode="auto">
            <a:xfrm>
              <a:off x="4047" y="1996"/>
              <a:ext cx="175" cy="8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4" name="Line 316"/>
            <p:cNvSpPr>
              <a:spLocks noChangeShapeType="1"/>
            </p:cNvSpPr>
            <p:nvPr/>
          </p:nvSpPr>
          <p:spPr bwMode="auto">
            <a:xfrm flipV="1">
              <a:off x="4227" y="2012"/>
              <a:ext cx="176" cy="7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5" name="Line 317"/>
            <p:cNvSpPr>
              <a:spLocks noChangeShapeType="1"/>
            </p:cNvSpPr>
            <p:nvPr/>
          </p:nvSpPr>
          <p:spPr bwMode="auto">
            <a:xfrm flipV="1">
              <a:off x="4227" y="1782"/>
              <a:ext cx="90" cy="2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6" name="Line 318"/>
            <p:cNvSpPr>
              <a:spLocks noChangeShapeType="1"/>
            </p:cNvSpPr>
            <p:nvPr/>
          </p:nvSpPr>
          <p:spPr bwMode="auto">
            <a:xfrm flipV="1">
              <a:off x="4227" y="1632"/>
              <a:ext cx="57" cy="2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7" name="Line 319"/>
            <p:cNvSpPr>
              <a:spLocks noChangeShapeType="1"/>
            </p:cNvSpPr>
            <p:nvPr/>
          </p:nvSpPr>
          <p:spPr bwMode="auto">
            <a:xfrm>
              <a:off x="4126" y="1772"/>
              <a:ext cx="109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58" name="Line 320"/>
            <p:cNvSpPr>
              <a:spLocks noChangeShapeType="1"/>
            </p:cNvSpPr>
            <p:nvPr/>
          </p:nvSpPr>
          <p:spPr bwMode="auto">
            <a:xfrm>
              <a:off x="4175" y="1625"/>
              <a:ext cx="63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7759" name="Group 321"/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17770" name="Line 322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71" name="Line 323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72" name="Line 324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73" name="Line 325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7760" name="Group 326"/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17766" name="Line 327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67" name="Line 328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68" name="Line 329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69" name="Line 330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7761" name="Group 331"/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17762" name="Line 332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63" name="Line 333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64" name="Line 334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765" name="Line 335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7432" name="Oval 336"/>
          <p:cNvSpPr>
            <a:spLocks noChangeArrowheads="1"/>
          </p:cNvSpPr>
          <p:nvPr/>
        </p:nvSpPr>
        <p:spPr bwMode="auto">
          <a:xfrm>
            <a:off x="6862763" y="36258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33" name="Line 337"/>
          <p:cNvSpPr>
            <a:spLocks noChangeShapeType="1"/>
          </p:cNvSpPr>
          <p:nvPr/>
        </p:nvSpPr>
        <p:spPr bwMode="auto">
          <a:xfrm>
            <a:off x="6862763" y="3617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34" name="Line 338"/>
          <p:cNvSpPr>
            <a:spLocks noChangeShapeType="1"/>
          </p:cNvSpPr>
          <p:nvPr/>
        </p:nvSpPr>
        <p:spPr bwMode="auto">
          <a:xfrm>
            <a:off x="7221538" y="3617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35" name="Rectangle 339"/>
          <p:cNvSpPr>
            <a:spLocks noChangeArrowheads="1"/>
          </p:cNvSpPr>
          <p:nvPr/>
        </p:nvSpPr>
        <p:spPr bwMode="auto">
          <a:xfrm>
            <a:off x="6862763" y="36179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36" name="Oval 340"/>
          <p:cNvSpPr>
            <a:spLocks noChangeArrowheads="1"/>
          </p:cNvSpPr>
          <p:nvPr/>
        </p:nvSpPr>
        <p:spPr bwMode="auto">
          <a:xfrm>
            <a:off x="6859588" y="35496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37" name="Group 341"/>
          <p:cNvGrpSpPr>
            <a:grpSpLocks/>
          </p:cNvGrpSpPr>
          <p:nvPr/>
        </p:nvGrpSpPr>
        <p:grpSpPr bwMode="auto">
          <a:xfrm>
            <a:off x="6945313" y="3573463"/>
            <a:ext cx="179387" cy="65087"/>
            <a:chOff x="2848" y="848"/>
            <a:chExt cx="140" cy="98"/>
          </a:xfrm>
        </p:grpSpPr>
        <p:sp>
          <p:nvSpPr>
            <p:cNvPr id="17741" name="Line 3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2" name="Line 3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3" name="Line 3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38" name="Group 345"/>
          <p:cNvGrpSpPr>
            <a:grpSpLocks/>
          </p:cNvGrpSpPr>
          <p:nvPr/>
        </p:nvGrpSpPr>
        <p:grpSpPr bwMode="auto">
          <a:xfrm flipV="1">
            <a:off x="6945313" y="3573463"/>
            <a:ext cx="179387" cy="65087"/>
            <a:chOff x="2848" y="848"/>
            <a:chExt cx="140" cy="98"/>
          </a:xfrm>
        </p:grpSpPr>
        <p:sp>
          <p:nvSpPr>
            <p:cNvPr id="17738" name="Line 34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39" name="Line 34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40" name="Line 34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39" name="Oval 349"/>
          <p:cNvSpPr>
            <a:spLocks noChangeArrowheads="1"/>
          </p:cNvSpPr>
          <p:nvPr/>
        </p:nvSpPr>
        <p:spPr bwMode="auto">
          <a:xfrm>
            <a:off x="7218363" y="39052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40" name="Line 350"/>
          <p:cNvSpPr>
            <a:spLocks noChangeShapeType="1"/>
          </p:cNvSpPr>
          <p:nvPr/>
        </p:nvSpPr>
        <p:spPr bwMode="auto">
          <a:xfrm>
            <a:off x="7218363" y="38973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41" name="Line 351"/>
          <p:cNvSpPr>
            <a:spLocks noChangeShapeType="1"/>
          </p:cNvSpPr>
          <p:nvPr/>
        </p:nvSpPr>
        <p:spPr bwMode="auto">
          <a:xfrm>
            <a:off x="7577138" y="38973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42" name="Rectangle 352"/>
          <p:cNvSpPr>
            <a:spLocks noChangeArrowheads="1"/>
          </p:cNvSpPr>
          <p:nvPr/>
        </p:nvSpPr>
        <p:spPr bwMode="auto">
          <a:xfrm>
            <a:off x="7218363" y="38973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43" name="Oval 353"/>
          <p:cNvSpPr>
            <a:spLocks noChangeArrowheads="1"/>
          </p:cNvSpPr>
          <p:nvPr/>
        </p:nvSpPr>
        <p:spPr bwMode="auto">
          <a:xfrm>
            <a:off x="7215188" y="38290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44" name="Group 354"/>
          <p:cNvGrpSpPr>
            <a:grpSpLocks/>
          </p:cNvGrpSpPr>
          <p:nvPr/>
        </p:nvGrpSpPr>
        <p:grpSpPr bwMode="auto">
          <a:xfrm>
            <a:off x="7300913" y="3852863"/>
            <a:ext cx="179387" cy="65087"/>
            <a:chOff x="2848" y="848"/>
            <a:chExt cx="140" cy="98"/>
          </a:xfrm>
        </p:grpSpPr>
        <p:sp>
          <p:nvSpPr>
            <p:cNvPr id="17735" name="Line 3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36" name="Line 3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37" name="Line 3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45" name="Group 358"/>
          <p:cNvGrpSpPr>
            <a:grpSpLocks/>
          </p:cNvGrpSpPr>
          <p:nvPr/>
        </p:nvGrpSpPr>
        <p:grpSpPr bwMode="auto">
          <a:xfrm flipV="1">
            <a:off x="7300913" y="3852863"/>
            <a:ext cx="179387" cy="65087"/>
            <a:chOff x="2848" y="848"/>
            <a:chExt cx="140" cy="98"/>
          </a:xfrm>
        </p:grpSpPr>
        <p:sp>
          <p:nvSpPr>
            <p:cNvPr id="17732" name="Line 35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33" name="Line 36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34" name="Line 36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46" name="Oval 362"/>
          <p:cNvSpPr>
            <a:spLocks noChangeArrowheads="1"/>
          </p:cNvSpPr>
          <p:nvPr/>
        </p:nvSpPr>
        <p:spPr bwMode="auto">
          <a:xfrm>
            <a:off x="7497763" y="36385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47" name="Line 363"/>
          <p:cNvSpPr>
            <a:spLocks noChangeShapeType="1"/>
          </p:cNvSpPr>
          <p:nvPr/>
        </p:nvSpPr>
        <p:spPr bwMode="auto">
          <a:xfrm>
            <a:off x="7497763" y="36306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48" name="Line 364"/>
          <p:cNvSpPr>
            <a:spLocks noChangeShapeType="1"/>
          </p:cNvSpPr>
          <p:nvPr/>
        </p:nvSpPr>
        <p:spPr bwMode="auto">
          <a:xfrm>
            <a:off x="7856538" y="36306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49" name="Rectangle 365"/>
          <p:cNvSpPr>
            <a:spLocks noChangeArrowheads="1"/>
          </p:cNvSpPr>
          <p:nvPr/>
        </p:nvSpPr>
        <p:spPr bwMode="auto">
          <a:xfrm>
            <a:off x="7497763" y="36306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50" name="Oval 366"/>
          <p:cNvSpPr>
            <a:spLocks noChangeArrowheads="1"/>
          </p:cNvSpPr>
          <p:nvPr/>
        </p:nvSpPr>
        <p:spPr bwMode="auto">
          <a:xfrm>
            <a:off x="7494588" y="35623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51" name="Group 367"/>
          <p:cNvGrpSpPr>
            <a:grpSpLocks/>
          </p:cNvGrpSpPr>
          <p:nvPr/>
        </p:nvGrpSpPr>
        <p:grpSpPr bwMode="auto">
          <a:xfrm>
            <a:off x="7580313" y="3586163"/>
            <a:ext cx="179387" cy="65087"/>
            <a:chOff x="2848" y="848"/>
            <a:chExt cx="140" cy="98"/>
          </a:xfrm>
        </p:grpSpPr>
        <p:sp>
          <p:nvSpPr>
            <p:cNvPr id="17729" name="Line 36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30" name="Line 36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31" name="Line 37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52" name="Group 371"/>
          <p:cNvGrpSpPr>
            <a:grpSpLocks/>
          </p:cNvGrpSpPr>
          <p:nvPr/>
        </p:nvGrpSpPr>
        <p:grpSpPr bwMode="auto">
          <a:xfrm flipV="1">
            <a:off x="7580313" y="3586163"/>
            <a:ext cx="179387" cy="65087"/>
            <a:chOff x="2848" y="848"/>
            <a:chExt cx="140" cy="98"/>
          </a:xfrm>
        </p:grpSpPr>
        <p:sp>
          <p:nvSpPr>
            <p:cNvPr id="17726" name="Line 37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27" name="Line 37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28" name="Line 37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53" name="Oval 375"/>
          <p:cNvSpPr>
            <a:spLocks noChangeArrowheads="1"/>
          </p:cNvSpPr>
          <p:nvPr/>
        </p:nvSpPr>
        <p:spPr bwMode="auto">
          <a:xfrm>
            <a:off x="6962775" y="2476500"/>
            <a:ext cx="347663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54" name="Line 376"/>
          <p:cNvSpPr>
            <a:spLocks noChangeShapeType="1"/>
          </p:cNvSpPr>
          <p:nvPr/>
        </p:nvSpPr>
        <p:spPr bwMode="auto">
          <a:xfrm>
            <a:off x="6962775" y="2468563"/>
            <a:ext cx="0" cy="555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55" name="Line 377"/>
          <p:cNvSpPr>
            <a:spLocks noChangeShapeType="1"/>
          </p:cNvSpPr>
          <p:nvPr/>
        </p:nvSpPr>
        <p:spPr bwMode="auto">
          <a:xfrm>
            <a:off x="7310438" y="2468563"/>
            <a:ext cx="0" cy="555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56" name="Rectangle 378"/>
          <p:cNvSpPr>
            <a:spLocks noChangeArrowheads="1"/>
          </p:cNvSpPr>
          <p:nvPr/>
        </p:nvSpPr>
        <p:spPr bwMode="auto">
          <a:xfrm>
            <a:off x="6962775" y="2468563"/>
            <a:ext cx="344488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57" name="Oval 379"/>
          <p:cNvSpPr>
            <a:spLocks noChangeArrowheads="1"/>
          </p:cNvSpPr>
          <p:nvPr/>
        </p:nvSpPr>
        <p:spPr bwMode="auto">
          <a:xfrm>
            <a:off x="6959600" y="2405063"/>
            <a:ext cx="347663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58" name="Group 380"/>
          <p:cNvGrpSpPr>
            <a:grpSpLocks/>
          </p:cNvGrpSpPr>
          <p:nvPr/>
        </p:nvGrpSpPr>
        <p:grpSpPr bwMode="auto">
          <a:xfrm>
            <a:off x="7043738" y="2427288"/>
            <a:ext cx="171450" cy="61912"/>
            <a:chOff x="2848" y="848"/>
            <a:chExt cx="140" cy="98"/>
          </a:xfrm>
        </p:grpSpPr>
        <p:sp>
          <p:nvSpPr>
            <p:cNvPr id="17723" name="Line 3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24" name="Line 3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25" name="Line 3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59" name="Group 384"/>
          <p:cNvGrpSpPr>
            <a:grpSpLocks/>
          </p:cNvGrpSpPr>
          <p:nvPr/>
        </p:nvGrpSpPr>
        <p:grpSpPr bwMode="auto">
          <a:xfrm flipV="1">
            <a:off x="7043738" y="2427288"/>
            <a:ext cx="171450" cy="60325"/>
            <a:chOff x="2848" y="848"/>
            <a:chExt cx="140" cy="98"/>
          </a:xfrm>
        </p:grpSpPr>
        <p:sp>
          <p:nvSpPr>
            <p:cNvPr id="17720" name="Line 38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21" name="Line 38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22" name="Line 38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60" name="Oval 388"/>
          <p:cNvSpPr>
            <a:spLocks noChangeArrowheads="1"/>
          </p:cNvSpPr>
          <p:nvPr/>
        </p:nvSpPr>
        <p:spPr bwMode="auto">
          <a:xfrm>
            <a:off x="6961188" y="27368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61" name="Line 389"/>
          <p:cNvSpPr>
            <a:spLocks noChangeShapeType="1"/>
          </p:cNvSpPr>
          <p:nvPr/>
        </p:nvSpPr>
        <p:spPr bwMode="auto">
          <a:xfrm>
            <a:off x="6961188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62" name="Line 390"/>
          <p:cNvSpPr>
            <a:spLocks noChangeShapeType="1"/>
          </p:cNvSpPr>
          <p:nvPr/>
        </p:nvSpPr>
        <p:spPr bwMode="auto">
          <a:xfrm>
            <a:off x="7319963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63" name="Rectangle 391"/>
          <p:cNvSpPr>
            <a:spLocks noChangeArrowheads="1"/>
          </p:cNvSpPr>
          <p:nvPr/>
        </p:nvSpPr>
        <p:spPr bwMode="auto">
          <a:xfrm>
            <a:off x="6961188" y="27289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64" name="Oval 392"/>
          <p:cNvSpPr>
            <a:spLocks noChangeArrowheads="1"/>
          </p:cNvSpPr>
          <p:nvPr/>
        </p:nvSpPr>
        <p:spPr bwMode="auto">
          <a:xfrm>
            <a:off x="6958013" y="26606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65" name="Group 393"/>
          <p:cNvGrpSpPr>
            <a:grpSpLocks/>
          </p:cNvGrpSpPr>
          <p:nvPr/>
        </p:nvGrpSpPr>
        <p:grpSpPr bwMode="auto">
          <a:xfrm>
            <a:off x="7043738" y="2684463"/>
            <a:ext cx="179387" cy="65087"/>
            <a:chOff x="2848" y="848"/>
            <a:chExt cx="140" cy="98"/>
          </a:xfrm>
        </p:grpSpPr>
        <p:sp>
          <p:nvSpPr>
            <p:cNvPr id="17717" name="Line 39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18" name="Line 39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19" name="Line 39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66" name="Group 397"/>
          <p:cNvGrpSpPr>
            <a:grpSpLocks/>
          </p:cNvGrpSpPr>
          <p:nvPr/>
        </p:nvGrpSpPr>
        <p:grpSpPr bwMode="auto">
          <a:xfrm flipV="1">
            <a:off x="7043738" y="2684463"/>
            <a:ext cx="179387" cy="65087"/>
            <a:chOff x="2848" y="848"/>
            <a:chExt cx="140" cy="98"/>
          </a:xfrm>
        </p:grpSpPr>
        <p:sp>
          <p:nvSpPr>
            <p:cNvPr id="17714" name="Line 39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15" name="Line 39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16" name="Line 40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67" name="Oval 401"/>
          <p:cNvSpPr>
            <a:spLocks noChangeArrowheads="1"/>
          </p:cNvSpPr>
          <p:nvPr/>
        </p:nvSpPr>
        <p:spPr bwMode="auto">
          <a:xfrm>
            <a:off x="7437438" y="2378075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68" name="Line 402"/>
          <p:cNvSpPr>
            <a:spLocks noChangeShapeType="1"/>
          </p:cNvSpPr>
          <p:nvPr/>
        </p:nvSpPr>
        <p:spPr bwMode="auto">
          <a:xfrm>
            <a:off x="7437438" y="2371725"/>
            <a:ext cx="0" cy="5238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69" name="Line 403"/>
          <p:cNvSpPr>
            <a:spLocks noChangeShapeType="1"/>
          </p:cNvSpPr>
          <p:nvPr/>
        </p:nvSpPr>
        <p:spPr bwMode="auto">
          <a:xfrm>
            <a:off x="7767638" y="2371725"/>
            <a:ext cx="0" cy="5238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70" name="Rectangle 404"/>
          <p:cNvSpPr>
            <a:spLocks noChangeArrowheads="1"/>
          </p:cNvSpPr>
          <p:nvPr/>
        </p:nvSpPr>
        <p:spPr bwMode="auto">
          <a:xfrm>
            <a:off x="7437438" y="2371725"/>
            <a:ext cx="327025" cy="5238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17471" name="Oval 405"/>
          <p:cNvSpPr>
            <a:spLocks noChangeArrowheads="1"/>
          </p:cNvSpPr>
          <p:nvPr/>
        </p:nvSpPr>
        <p:spPr bwMode="auto">
          <a:xfrm>
            <a:off x="7434263" y="2309813"/>
            <a:ext cx="330200" cy="1000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72" name="Group 406"/>
          <p:cNvGrpSpPr>
            <a:grpSpLocks/>
          </p:cNvGrpSpPr>
          <p:nvPr/>
        </p:nvGrpSpPr>
        <p:grpSpPr bwMode="auto">
          <a:xfrm>
            <a:off x="7513638" y="2332038"/>
            <a:ext cx="163512" cy="57150"/>
            <a:chOff x="2848" y="848"/>
            <a:chExt cx="140" cy="98"/>
          </a:xfrm>
        </p:grpSpPr>
        <p:sp>
          <p:nvSpPr>
            <p:cNvPr id="17711" name="Line 40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12" name="Line 40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13" name="Line 40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73" name="Group 410"/>
          <p:cNvGrpSpPr>
            <a:grpSpLocks/>
          </p:cNvGrpSpPr>
          <p:nvPr/>
        </p:nvGrpSpPr>
        <p:grpSpPr bwMode="auto">
          <a:xfrm flipV="1">
            <a:off x="7513638" y="2330450"/>
            <a:ext cx="163512" cy="58738"/>
            <a:chOff x="2848" y="848"/>
            <a:chExt cx="140" cy="98"/>
          </a:xfrm>
        </p:grpSpPr>
        <p:sp>
          <p:nvSpPr>
            <p:cNvPr id="17708" name="Line 41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09" name="Line 41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10" name="Line 41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74" name="Oval 414"/>
          <p:cNvSpPr>
            <a:spLocks noChangeArrowheads="1"/>
          </p:cNvSpPr>
          <p:nvPr/>
        </p:nvSpPr>
        <p:spPr bwMode="auto">
          <a:xfrm>
            <a:off x="7523163" y="27368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75" name="Line 415"/>
          <p:cNvSpPr>
            <a:spLocks noChangeShapeType="1"/>
          </p:cNvSpPr>
          <p:nvPr/>
        </p:nvSpPr>
        <p:spPr bwMode="auto">
          <a:xfrm>
            <a:off x="7523163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76" name="Line 416"/>
          <p:cNvSpPr>
            <a:spLocks noChangeShapeType="1"/>
          </p:cNvSpPr>
          <p:nvPr/>
        </p:nvSpPr>
        <p:spPr bwMode="auto">
          <a:xfrm>
            <a:off x="7881938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77" name="Rectangle 417"/>
          <p:cNvSpPr>
            <a:spLocks noChangeArrowheads="1"/>
          </p:cNvSpPr>
          <p:nvPr/>
        </p:nvSpPr>
        <p:spPr bwMode="auto">
          <a:xfrm>
            <a:off x="7523163" y="27289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78" name="Oval 418"/>
          <p:cNvSpPr>
            <a:spLocks noChangeArrowheads="1"/>
          </p:cNvSpPr>
          <p:nvPr/>
        </p:nvSpPr>
        <p:spPr bwMode="auto">
          <a:xfrm>
            <a:off x="7519988" y="26606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79" name="Group 419"/>
          <p:cNvGrpSpPr>
            <a:grpSpLocks/>
          </p:cNvGrpSpPr>
          <p:nvPr/>
        </p:nvGrpSpPr>
        <p:grpSpPr bwMode="auto">
          <a:xfrm>
            <a:off x="7605713" y="2684463"/>
            <a:ext cx="179387" cy="65087"/>
            <a:chOff x="2848" y="848"/>
            <a:chExt cx="140" cy="98"/>
          </a:xfrm>
        </p:grpSpPr>
        <p:sp>
          <p:nvSpPr>
            <p:cNvPr id="17705" name="Line 42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06" name="Line 42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07" name="Line 42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80" name="Group 423"/>
          <p:cNvGrpSpPr>
            <a:grpSpLocks/>
          </p:cNvGrpSpPr>
          <p:nvPr/>
        </p:nvGrpSpPr>
        <p:grpSpPr bwMode="auto">
          <a:xfrm flipV="1">
            <a:off x="7605713" y="2684463"/>
            <a:ext cx="179387" cy="65087"/>
            <a:chOff x="2848" y="848"/>
            <a:chExt cx="140" cy="98"/>
          </a:xfrm>
        </p:grpSpPr>
        <p:sp>
          <p:nvSpPr>
            <p:cNvPr id="17702" name="Line 42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03" name="Line 42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04" name="Line 42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81" name="Oval 427"/>
          <p:cNvSpPr>
            <a:spLocks noChangeArrowheads="1"/>
          </p:cNvSpPr>
          <p:nvPr/>
        </p:nvSpPr>
        <p:spPr bwMode="auto">
          <a:xfrm>
            <a:off x="6113463" y="2471738"/>
            <a:ext cx="346075" cy="873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82" name="Line 428"/>
          <p:cNvSpPr>
            <a:spLocks noChangeShapeType="1"/>
          </p:cNvSpPr>
          <p:nvPr/>
        </p:nvSpPr>
        <p:spPr bwMode="auto">
          <a:xfrm>
            <a:off x="6113463" y="246380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83" name="Line 429"/>
          <p:cNvSpPr>
            <a:spLocks noChangeShapeType="1"/>
          </p:cNvSpPr>
          <p:nvPr/>
        </p:nvSpPr>
        <p:spPr bwMode="auto">
          <a:xfrm>
            <a:off x="6459538" y="246380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84" name="Rectangle 430"/>
          <p:cNvSpPr>
            <a:spLocks noChangeArrowheads="1"/>
          </p:cNvSpPr>
          <p:nvPr/>
        </p:nvSpPr>
        <p:spPr bwMode="auto">
          <a:xfrm>
            <a:off x="6113463" y="2463800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85" name="Oval 431"/>
          <p:cNvSpPr>
            <a:spLocks noChangeArrowheads="1"/>
          </p:cNvSpPr>
          <p:nvPr/>
        </p:nvSpPr>
        <p:spPr bwMode="auto">
          <a:xfrm>
            <a:off x="6110288" y="2400300"/>
            <a:ext cx="346075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86" name="Group 432"/>
          <p:cNvGrpSpPr>
            <a:grpSpLocks/>
          </p:cNvGrpSpPr>
          <p:nvPr/>
        </p:nvGrpSpPr>
        <p:grpSpPr bwMode="auto">
          <a:xfrm>
            <a:off x="6194425" y="2422525"/>
            <a:ext cx="171450" cy="60325"/>
            <a:chOff x="2848" y="848"/>
            <a:chExt cx="140" cy="98"/>
          </a:xfrm>
        </p:grpSpPr>
        <p:sp>
          <p:nvSpPr>
            <p:cNvPr id="17699" name="Line 4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00" name="Line 4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701" name="Line 4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87" name="Group 436"/>
          <p:cNvGrpSpPr>
            <a:grpSpLocks/>
          </p:cNvGrpSpPr>
          <p:nvPr/>
        </p:nvGrpSpPr>
        <p:grpSpPr bwMode="auto">
          <a:xfrm flipV="1">
            <a:off x="6194425" y="2422525"/>
            <a:ext cx="171450" cy="58738"/>
            <a:chOff x="2848" y="848"/>
            <a:chExt cx="140" cy="98"/>
          </a:xfrm>
        </p:grpSpPr>
        <p:sp>
          <p:nvSpPr>
            <p:cNvPr id="17696" name="Line 43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97" name="Line 43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98" name="Line 43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88" name="Oval 440"/>
          <p:cNvSpPr>
            <a:spLocks noChangeArrowheads="1"/>
          </p:cNvSpPr>
          <p:nvPr/>
        </p:nvSpPr>
        <p:spPr bwMode="auto">
          <a:xfrm>
            <a:off x="5807075" y="3621088"/>
            <a:ext cx="346075" cy="873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489" name="Line 441"/>
          <p:cNvSpPr>
            <a:spLocks noChangeShapeType="1"/>
          </p:cNvSpPr>
          <p:nvPr/>
        </p:nvSpPr>
        <p:spPr bwMode="auto">
          <a:xfrm>
            <a:off x="5807075" y="361315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90" name="Line 442"/>
          <p:cNvSpPr>
            <a:spLocks noChangeShapeType="1"/>
          </p:cNvSpPr>
          <p:nvPr/>
        </p:nvSpPr>
        <p:spPr bwMode="auto">
          <a:xfrm>
            <a:off x="6153150" y="361315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491" name="Rectangle 443"/>
          <p:cNvSpPr>
            <a:spLocks noChangeArrowheads="1"/>
          </p:cNvSpPr>
          <p:nvPr/>
        </p:nvSpPr>
        <p:spPr bwMode="auto">
          <a:xfrm>
            <a:off x="5807075" y="3613150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7492" name="Oval 444"/>
          <p:cNvSpPr>
            <a:spLocks noChangeArrowheads="1"/>
          </p:cNvSpPr>
          <p:nvPr/>
        </p:nvSpPr>
        <p:spPr bwMode="auto">
          <a:xfrm>
            <a:off x="5803900" y="3549650"/>
            <a:ext cx="346075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7493" name="Group 445"/>
          <p:cNvGrpSpPr>
            <a:grpSpLocks/>
          </p:cNvGrpSpPr>
          <p:nvPr/>
        </p:nvGrpSpPr>
        <p:grpSpPr bwMode="auto">
          <a:xfrm>
            <a:off x="5888038" y="3571875"/>
            <a:ext cx="171450" cy="60325"/>
            <a:chOff x="2848" y="848"/>
            <a:chExt cx="140" cy="98"/>
          </a:xfrm>
        </p:grpSpPr>
        <p:sp>
          <p:nvSpPr>
            <p:cNvPr id="17693" name="Line 44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94" name="Line 44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95" name="Line 44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7494" name="Group 449"/>
          <p:cNvGrpSpPr>
            <a:grpSpLocks/>
          </p:cNvGrpSpPr>
          <p:nvPr/>
        </p:nvGrpSpPr>
        <p:grpSpPr bwMode="auto">
          <a:xfrm flipV="1">
            <a:off x="5888038" y="3571875"/>
            <a:ext cx="171450" cy="58738"/>
            <a:chOff x="2848" y="848"/>
            <a:chExt cx="140" cy="98"/>
          </a:xfrm>
        </p:grpSpPr>
        <p:sp>
          <p:nvSpPr>
            <p:cNvPr id="17690" name="Line 45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91" name="Line 45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92" name="Line 45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7495" name="Line 453"/>
          <p:cNvSpPr>
            <a:spLocks noChangeShapeType="1"/>
          </p:cNvSpPr>
          <p:nvPr/>
        </p:nvSpPr>
        <p:spPr bwMode="auto">
          <a:xfrm flipV="1">
            <a:off x="7005638" y="3978275"/>
            <a:ext cx="227012" cy="4365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496" name="Line 454"/>
          <p:cNvSpPr>
            <a:spLocks noChangeShapeType="1"/>
          </p:cNvSpPr>
          <p:nvPr/>
        </p:nvSpPr>
        <p:spPr bwMode="auto">
          <a:xfrm>
            <a:off x="7129463" y="3716338"/>
            <a:ext cx="163512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497" name="Line 455"/>
          <p:cNvSpPr>
            <a:spLocks noChangeShapeType="1"/>
          </p:cNvSpPr>
          <p:nvPr/>
        </p:nvSpPr>
        <p:spPr bwMode="auto">
          <a:xfrm>
            <a:off x="7226300" y="3636963"/>
            <a:ext cx="279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498" name="Line 456"/>
          <p:cNvSpPr>
            <a:spLocks noChangeShapeType="1"/>
          </p:cNvSpPr>
          <p:nvPr/>
        </p:nvSpPr>
        <p:spPr bwMode="auto">
          <a:xfrm flipV="1">
            <a:off x="7462838" y="3722688"/>
            <a:ext cx="134937" cy="1047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499" name="Line 457"/>
          <p:cNvSpPr>
            <a:spLocks noChangeShapeType="1"/>
          </p:cNvSpPr>
          <p:nvPr/>
        </p:nvSpPr>
        <p:spPr bwMode="auto">
          <a:xfrm>
            <a:off x="6161088" y="3643313"/>
            <a:ext cx="679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00" name="Line 458"/>
          <p:cNvSpPr>
            <a:spLocks noChangeShapeType="1"/>
          </p:cNvSpPr>
          <p:nvPr/>
        </p:nvSpPr>
        <p:spPr bwMode="auto">
          <a:xfrm>
            <a:off x="6456363" y="2490788"/>
            <a:ext cx="509587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01" name="Line 459"/>
          <p:cNvSpPr>
            <a:spLocks noChangeShapeType="1"/>
          </p:cNvSpPr>
          <p:nvPr/>
        </p:nvSpPr>
        <p:spPr bwMode="auto">
          <a:xfrm>
            <a:off x="6022975" y="2319338"/>
            <a:ext cx="15240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02" name="Freeform 460"/>
          <p:cNvSpPr>
            <a:spLocks/>
          </p:cNvSpPr>
          <p:nvPr/>
        </p:nvSpPr>
        <p:spPr bwMode="auto">
          <a:xfrm>
            <a:off x="5343525" y="4325938"/>
            <a:ext cx="2979738" cy="1455737"/>
          </a:xfrm>
          <a:custGeom>
            <a:avLst/>
            <a:gdLst>
              <a:gd name="T0" fmla="*/ 2147483647 w 1877"/>
              <a:gd name="T1" fmla="*/ 57962780 h 917"/>
              <a:gd name="T2" fmla="*/ 1743948418 w 1877"/>
              <a:gd name="T3" fmla="*/ 274696143 h 917"/>
              <a:gd name="T4" fmla="*/ 1045865813 w 1877"/>
              <a:gd name="T5" fmla="*/ 229333346 h 917"/>
              <a:gd name="T6" fmla="*/ 282257547 w 1877"/>
              <a:gd name="T7" fmla="*/ 428426415 h 917"/>
              <a:gd name="T8" fmla="*/ 126007834 w 1877"/>
              <a:gd name="T9" fmla="*/ 889614057 h 917"/>
              <a:gd name="T10" fmla="*/ 35282193 w 1877"/>
              <a:gd name="T11" fmla="*/ 1330642043 h 917"/>
              <a:gd name="T12" fmla="*/ 350302571 w 1877"/>
              <a:gd name="T13" fmla="*/ 1638101000 h 917"/>
              <a:gd name="T14" fmla="*/ 1272679914 w 1877"/>
              <a:gd name="T15" fmla="*/ 1968240561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1998482426 h 917"/>
              <a:gd name="T22" fmla="*/ 2147483647 w 1877"/>
              <a:gd name="T23" fmla="*/ 1572576960 h 917"/>
              <a:gd name="T24" fmla="*/ 2147483647 w 1877"/>
              <a:gd name="T25" fmla="*/ 551913235 h 917"/>
              <a:gd name="T26" fmla="*/ 2147483647 w 1877"/>
              <a:gd name="T27" fmla="*/ 252015538 h 917"/>
              <a:gd name="T28" fmla="*/ 2147483647 w 1877"/>
              <a:gd name="T29" fmla="*/ 32761226 h 917"/>
              <a:gd name="T30" fmla="*/ 2147483647 w 1877"/>
              <a:gd name="T31" fmla="*/ 57962780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7503" name="Line 461"/>
          <p:cNvSpPr>
            <a:spLocks noChangeShapeType="1"/>
          </p:cNvSpPr>
          <p:nvPr/>
        </p:nvSpPr>
        <p:spPr bwMode="auto">
          <a:xfrm rot="-5400000">
            <a:off x="7578725" y="5062538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504" name="Line 462"/>
          <p:cNvSpPr>
            <a:spLocks noChangeShapeType="1"/>
          </p:cNvSpPr>
          <p:nvPr/>
        </p:nvSpPr>
        <p:spPr bwMode="auto">
          <a:xfrm rot="5400000" flipV="1">
            <a:off x="7724775" y="5343525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7505" name="Line 463"/>
          <p:cNvSpPr>
            <a:spLocks noChangeShapeType="1"/>
          </p:cNvSpPr>
          <p:nvPr/>
        </p:nvSpPr>
        <p:spPr bwMode="auto">
          <a:xfrm rot="-5400000">
            <a:off x="7910513" y="5019675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7506" name="Group 464"/>
          <p:cNvGrpSpPr>
            <a:grpSpLocks/>
          </p:cNvGrpSpPr>
          <p:nvPr/>
        </p:nvGrpSpPr>
        <p:grpSpPr bwMode="auto">
          <a:xfrm>
            <a:off x="7489825" y="4729163"/>
            <a:ext cx="501650" cy="234950"/>
            <a:chOff x="4701" y="2996"/>
            <a:chExt cx="316" cy="148"/>
          </a:xfrm>
        </p:grpSpPr>
        <p:sp>
          <p:nvSpPr>
            <p:cNvPr id="17677" name="Oval 465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678" name="Line 466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79" name="Line 467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80" name="Rectangle 468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17681" name="Oval 469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7682" name="Group 470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7687" name="Line 47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88" name="Line 47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89" name="Line 47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7683" name="Group 474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7684" name="Line 47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85" name="Line 47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86" name="Line 47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7507" name="Group 478"/>
          <p:cNvGrpSpPr>
            <a:grpSpLocks/>
          </p:cNvGrpSpPr>
          <p:nvPr/>
        </p:nvGrpSpPr>
        <p:grpSpPr bwMode="auto">
          <a:xfrm>
            <a:off x="6673850" y="4452938"/>
            <a:ext cx="501650" cy="234950"/>
            <a:chOff x="3600" y="219"/>
            <a:chExt cx="360" cy="175"/>
          </a:xfrm>
        </p:grpSpPr>
        <p:sp>
          <p:nvSpPr>
            <p:cNvPr id="17664" name="Oval 47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665" name="Line 48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66" name="Line 48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67" name="Rectangle 48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17668" name="Oval 48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7669" name="Group 48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7674" name="Line 48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75" name="Line 48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76" name="Line 48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7670" name="Group 48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7671" name="Line 48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72" name="Line 49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73" name="Line 49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7508" name="Group 492"/>
          <p:cNvGrpSpPr>
            <a:grpSpLocks/>
          </p:cNvGrpSpPr>
          <p:nvPr/>
        </p:nvGrpSpPr>
        <p:grpSpPr bwMode="auto">
          <a:xfrm>
            <a:off x="6008688" y="4757738"/>
            <a:ext cx="501650" cy="234950"/>
            <a:chOff x="3600" y="219"/>
            <a:chExt cx="360" cy="175"/>
          </a:xfrm>
        </p:grpSpPr>
        <p:sp>
          <p:nvSpPr>
            <p:cNvPr id="17651" name="Oval 49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652" name="Line 49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53" name="Line 49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54" name="Rectangle 49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17655" name="Oval 49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7656" name="Group 49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7661" name="Line 49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62" name="Line 50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63" name="Line 50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7657" name="Group 50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7658" name="Line 50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59" name="Line 50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60" name="Line 50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7509" name="Line 506"/>
          <p:cNvSpPr>
            <a:spLocks noChangeShapeType="1"/>
          </p:cNvSpPr>
          <p:nvPr/>
        </p:nvSpPr>
        <p:spPr bwMode="auto">
          <a:xfrm>
            <a:off x="7123113" y="4664075"/>
            <a:ext cx="358775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0" name="Line 507"/>
          <p:cNvSpPr>
            <a:spLocks noChangeShapeType="1"/>
          </p:cNvSpPr>
          <p:nvPr/>
        </p:nvSpPr>
        <p:spPr bwMode="auto">
          <a:xfrm flipV="1">
            <a:off x="6470650" y="4676775"/>
            <a:ext cx="277813" cy="1095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1" name="Line 508"/>
          <p:cNvSpPr>
            <a:spLocks noChangeShapeType="1"/>
          </p:cNvSpPr>
          <p:nvPr/>
        </p:nvSpPr>
        <p:spPr bwMode="auto">
          <a:xfrm flipV="1">
            <a:off x="6513513" y="4879975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2" name="Line 509"/>
          <p:cNvSpPr>
            <a:spLocks noChangeShapeType="1"/>
          </p:cNvSpPr>
          <p:nvPr/>
        </p:nvSpPr>
        <p:spPr bwMode="auto">
          <a:xfrm flipH="1">
            <a:off x="5808663" y="4625975"/>
            <a:ext cx="254000" cy="469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3" name="Line 510"/>
          <p:cNvSpPr>
            <a:spLocks noChangeShapeType="1"/>
          </p:cNvSpPr>
          <p:nvPr/>
        </p:nvSpPr>
        <p:spPr bwMode="auto">
          <a:xfrm>
            <a:off x="5834063" y="4676775"/>
            <a:ext cx="1968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4" name="Line 511"/>
          <p:cNvSpPr>
            <a:spLocks noChangeShapeType="1"/>
          </p:cNvSpPr>
          <p:nvPr/>
        </p:nvSpPr>
        <p:spPr bwMode="auto">
          <a:xfrm>
            <a:off x="5694363" y="5013325"/>
            <a:ext cx="1539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5" name="Line 512"/>
          <p:cNvSpPr>
            <a:spLocks noChangeShapeType="1"/>
          </p:cNvSpPr>
          <p:nvPr/>
        </p:nvSpPr>
        <p:spPr bwMode="auto">
          <a:xfrm>
            <a:off x="5946775" y="5092700"/>
            <a:ext cx="49053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6" name="Line 513"/>
          <p:cNvSpPr>
            <a:spLocks noChangeShapeType="1"/>
          </p:cNvSpPr>
          <p:nvPr/>
        </p:nvSpPr>
        <p:spPr bwMode="auto">
          <a:xfrm flipH="1">
            <a:off x="6186488" y="5000625"/>
            <a:ext cx="53975" cy="85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7" name="Line 514"/>
          <p:cNvSpPr>
            <a:spLocks noChangeShapeType="1"/>
          </p:cNvSpPr>
          <p:nvPr/>
        </p:nvSpPr>
        <p:spPr bwMode="auto">
          <a:xfrm>
            <a:off x="5999163" y="5089525"/>
            <a:ext cx="1587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8" name="Line 515"/>
          <p:cNvSpPr>
            <a:spLocks noChangeShapeType="1"/>
          </p:cNvSpPr>
          <p:nvPr/>
        </p:nvSpPr>
        <p:spPr bwMode="auto">
          <a:xfrm flipH="1" flipV="1">
            <a:off x="6396038" y="5097463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19" name="Line 516"/>
          <p:cNvSpPr>
            <a:spLocks noChangeShapeType="1"/>
          </p:cNvSpPr>
          <p:nvPr/>
        </p:nvSpPr>
        <p:spPr bwMode="auto">
          <a:xfrm>
            <a:off x="6477000" y="4956175"/>
            <a:ext cx="503238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0" name="Line 517"/>
          <p:cNvSpPr>
            <a:spLocks noChangeShapeType="1"/>
          </p:cNvSpPr>
          <p:nvPr/>
        </p:nvSpPr>
        <p:spPr bwMode="auto">
          <a:xfrm>
            <a:off x="5926138" y="4891088"/>
            <a:ext cx="809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7521" name="Group 518"/>
          <p:cNvGrpSpPr>
            <a:grpSpLocks/>
          </p:cNvGrpSpPr>
          <p:nvPr/>
        </p:nvGrpSpPr>
        <p:grpSpPr bwMode="auto">
          <a:xfrm>
            <a:off x="5111750" y="1651000"/>
            <a:ext cx="3021013" cy="3981450"/>
            <a:chOff x="-1203" y="1352"/>
            <a:chExt cx="1903" cy="2508"/>
          </a:xfrm>
        </p:grpSpPr>
        <p:grpSp>
          <p:nvGrpSpPr>
            <p:cNvPr id="17624" name="Group 519"/>
            <p:cNvGrpSpPr>
              <a:grpSpLocks/>
            </p:cNvGrpSpPr>
            <p:nvPr/>
          </p:nvGrpSpPr>
          <p:grpSpPr bwMode="auto">
            <a:xfrm>
              <a:off x="-1203" y="1647"/>
              <a:ext cx="436" cy="114"/>
              <a:chOff x="3072" y="739"/>
              <a:chExt cx="652" cy="146"/>
            </a:xfrm>
          </p:grpSpPr>
          <p:pic>
            <p:nvPicPr>
              <p:cNvPr id="17648" name="Picture 520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649" name="Line 521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50" name="Line 522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17625" name="Picture 523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7" y="1466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626" name="Group 524"/>
            <p:cNvGrpSpPr>
              <a:grpSpLocks/>
            </p:cNvGrpSpPr>
            <p:nvPr/>
          </p:nvGrpSpPr>
          <p:grpSpPr bwMode="auto">
            <a:xfrm>
              <a:off x="-546" y="1352"/>
              <a:ext cx="256" cy="269"/>
              <a:chOff x="2870" y="1518"/>
              <a:chExt cx="292" cy="320"/>
            </a:xfrm>
          </p:grpSpPr>
          <p:graphicFrame>
            <p:nvGraphicFramePr>
              <p:cNvPr id="17421" name="Object 1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79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22" name="Object 1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80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627" name="Group 527"/>
            <p:cNvGrpSpPr>
              <a:grpSpLocks/>
            </p:cNvGrpSpPr>
            <p:nvPr/>
          </p:nvGrpSpPr>
          <p:grpSpPr bwMode="auto">
            <a:xfrm>
              <a:off x="-1002" y="2262"/>
              <a:ext cx="209" cy="224"/>
              <a:chOff x="2870" y="1518"/>
              <a:chExt cx="292" cy="320"/>
            </a:xfrm>
          </p:grpSpPr>
          <p:graphicFrame>
            <p:nvGraphicFramePr>
              <p:cNvPr id="17419" name="Object 1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81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20" name="Object 1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82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-732" y="2289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3" name="Clip" r:id="rId12" imgW="1305000" imgH="1085760" progId="">
                    <p:embed/>
                  </p:oleObj>
                </mc:Choice>
                <mc:Fallback>
                  <p:oleObj name="Clip" r:id="rId12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32" y="2289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628" name="Group 531"/>
            <p:cNvGrpSpPr>
              <a:grpSpLocks/>
            </p:cNvGrpSpPr>
            <p:nvPr/>
          </p:nvGrpSpPr>
          <p:grpSpPr bwMode="auto">
            <a:xfrm>
              <a:off x="310" y="3575"/>
              <a:ext cx="125" cy="230"/>
              <a:chOff x="4180" y="783"/>
              <a:chExt cx="150" cy="307"/>
            </a:xfrm>
          </p:grpSpPr>
          <p:sp>
            <p:nvSpPr>
              <p:cNvPr id="17640" name="AutoShape 532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41" name="Rectangle 533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42" name="Rectangle 534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43" name="AutoShape 535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44" name="Line 536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45" name="Line 537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46" name="Rectangle 538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47" name="Rectangle 539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17411" name="Object 3"/>
            <p:cNvGraphicFramePr>
              <a:graphicFrameLocks noChangeAspect="1"/>
            </p:cNvGraphicFramePr>
            <p:nvPr/>
          </p:nvGraphicFramePr>
          <p:xfrm>
            <a:off x="-975" y="33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" name="Clip" r:id="rId14" imgW="1305000" imgH="1085760" progId="">
                    <p:embed/>
                  </p:oleObj>
                </mc:Choice>
                <mc:Fallback>
                  <p:oleObj name="Clip" r:id="rId14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75" y="33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2" name="Object 4"/>
            <p:cNvGraphicFramePr>
              <a:graphicFrameLocks noChangeAspect="1"/>
            </p:cNvGraphicFramePr>
            <p:nvPr/>
          </p:nvGraphicFramePr>
          <p:xfrm>
            <a:off x="-871" y="31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5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1" y="31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3" name="Object 5"/>
            <p:cNvGraphicFramePr>
              <a:graphicFrameLocks noChangeAspect="1"/>
            </p:cNvGraphicFramePr>
            <p:nvPr/>
          </p:nvGraphicFramePr>
          <p:xfrm>
            <a:off x="-703" y="354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6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03" y="354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4" name="Object 6"/>
            <p:cNvGraphicFramePr>
              <a:graphicFrameLocks noChangeAspect="1"/>
            </p:cNvGraphicFramePr>
            <p:nvPr/>
          </p:nvGraphicFramePr>
          <p:xfrm>
            <a:off x="-489" y="3546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7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9" y="3546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629" name="Group 544"/>
            <p:cNvGrpSpPr>
              <a:grpSpLocks/>
            </p:cNvGrpSpPr>
            <p:nvPr/>
          </p:nvGrpSpPr>
          <p:grpSpPr bwMode="auto">
            <a:xfrm>
              <a:off x="83" y="3625"/>
              <a:ext cx="172" cy="215"/>
              <a:chOff x="2870" y="1518"/>
              <a:chExt cx="292" cy="320"/>
            </a:xfrm>
          </p:grpSpPr>
          <p:graphicFrame>
            <p:nvGraphicFramePr>
              <p:cNvPr id="17417" name="Object 9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88" name="Clip" r:id="rId18" imgW="819000" imgH="847800" progId="">
                      <p:embed/>
                    </p:oleObj>
                  </mc:Choice>
                  <mc:Fallback>
                    <p:oleObj name="Clip" r:id="rId18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18" name="Object 10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89" name="Clip" r:id="rId19" imgW="1266840" imgH="1200240" progId="">
                      <p:embed/>
                    </p:oleObj>
                  </mc:Choice>
                  <mc:Fallback>
                    <p:oleObj name="Clip" r:id="rId19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630" name="Group 547"/>
            <p:cNvGrpSpPr>
              <a:grpSpLocks/>
            </p:cNvGrpSpPr>
            <p:nvPr/>
          </p:nvGrpSpPr>
          <p:grpSpPr bwMode="auto">
            <a:xfrm>
              <a:off x="-201" y="3657"/>
              <a:ext cx="220" cy="203"/>
              <a:chOff x="2870" y="1518"/>
              <a:chExt cx="292" cy="320"/>
            </a:xfrm>
          </p:grpSpPr>
          <p:graphicFrame>
            <p:nvGraphicFramePr>
              <p:cNvPr id="17415" name="Object 7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90" name="Clip" r:id="rId20" imgW="819000" imgH="847800" progId="">
                      <p:embed/>
                    </p:oleObj>
                  </mc:Choice>
                  <mc:Fallback>
                    <p:oleObj name="Clip" r:id="rId2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16" name="Object 8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91" name="Clip" r:id="rId21" imgW="1266840" imgH="1200240" progId="">
                      <p:embed/>
                    </p:oleObj>
                  </mc:Choice>
                  <mc:Fallback>
                    <p:oleObj name="Clip" r:id="rId2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631" name="Group 550"/>
            <p:cNvGrpSpPr>
              <a:grpSpLocks/>
            </p:cNvGrpSpPr>
            <p:nvPr/>
          </p:nvGrpSpPr>
          <p:grpSpPr bwMode="auto">
            <a:xfrm>
              <a:off x="569" y="3419"/>
              <a:ext cx="131" cy="258"/>
              <a:chOff x="4180" y="783"/>
              <a:chExt cx="150" cy="307"/>
            </a:xfrm>
          </p:grpSpPr>
          <p:sp>
            <p:nvSpPr>
              <p:cNvPr id="17632" name="AutoShape 551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33" name="Rectangle 552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34" name="Rectangle 553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35" name="AutoShape 554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36" name="Line 555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37" name="Line 556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38" name="Rectangle 557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639" name="Rectangle 558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7522" name="Line 559"/>
          <p:cNvSpPr>
            <a:spLocks noChangeShapeType="1"/>
          </p:cNvSpPr>
          <p:nvPr/>
        </p:nvSpPr>
        <p:spPr bwMode="auto">
          <a:xfrm flipH="1">
            <a:off x="6015038" y="3413125"/>
            <a:ext cx="3175" cy="1444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3" name="Line 560"/>
          <p:cNvSpPr>
            <a:spLocks noChangeShapeType="1"/>
          </p:cNvSpPr>
          <p:nvPr/>
        </p:nvSpPr>
        <p:spPr bwMode="auto">
          <a:xfrm flipV="1">
            <a:off x="7312025" y="2395538"/>
            <a:ext cx="123825" cy="87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4" name="Line 561"/>
          <p:cNvSpPr>
            <a:spLocks noChangeShapeType="1"/>
          </p:cNvSpPr>
          <p:nvPr/>
        </p:nvSpPr>
        <p:spPr bwMode="auto">
          <a:xfrm>
            <a:off x="7138988" y="2568575"/>
            <a:ext cx="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5" name="Line 562"/>
          <p:cNvSpPr>
            <a:spLocks noChangeShapeType="1"/>
          </p:cNvSpPr>
          <p:nvPr/>
        </p:nvSpPr>
        <p:spPr bwMode="auto">
          <a:xfrm flipV="1">
            <a:off x="7310438" y="2465388"/>
            <a:ext cx="263525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6" name="Line 563"/>
          <p:cNvSpPr>
            <a:spLocks noChangeShapeType="1"/>
          </p:cNvSpPr>
          <p:nvPr/>
        </p:nvSpPr>
        <p:spPr bwMode="auto">
          <a:xfrm>
            <a:off x="7675563" y="2463800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7" name="Line 564"/>
          <p:cNvSpPr>
            <a:spLocks noChangeShapeType="1"/>
          </p:cNvSpPr>
          <p:nvPr/>
        </p:nvSpPr>
        <p:spPr bwMode="auto">
          <a:xfrm>
            <a:off x="7329488" y="2770188"/>
            <a:ext cx="18891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8" name="Line 565"/>
          <p:cNvSpPr>
            <a:spLocks noChangeShapeType="1"/>
          </p:cNvSpPr>
          <p:nvPr/>
        </p:nvSpPr>
        <p:spPr bwMode="auto">
          <a:xfrm flipV="1">
            <a:off x="5624513" y="3636963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29" name="Line 566"/>
          <p:cNvSpPr>
            <a:spLocks noChangeShapeType="1"/>
          </p:cNvSpPr>
          <p:nvPr/>
        </p:nvSpPr>
        <p:spPr bwMode="auto">
          <a:xfrm flipV="1">
            <a:off x="7743825" y="2163763"/>
            <a:ext cx="238125" cy="1682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30" name="Line 567"/>
          <p:cNvSpPr>
            <a:spLocks noChangeShapeType="1"/>
          </p:cNvSpPr>
          <p:nvPr/>
        </p:nvSpPr>
        <p:spPr bwMode="auto">
          <a:xfrm>
            <a:off x="7883525" y="2760663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31" name="Line 568"/>
          <p:cNvSpPr>
            <a:spLocks noChangeShapeType="1"/>
          </p:cNvSpPr>
          <p:nvPr/>
        </p:nvSpPr>
        <p:spPr bwMode="auto">
          <a:xfrm flipH="1">
            <a:off x="7029450" y="2836863"/>
            <a:ext cx="98425" cy="704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7532" name="Line 569"/>
          <p:cNvSpPr>
            <a:spLocks noChangeShapeType="1"/>
          </p:cNvSpPr>
          <p:nvPr/>
        </p:nvSpPr>
        <p:spPr bwMode="auto">
          <a:xfrm flipH="1">
            <a:off x="7620000" y="2836863"/>
            <a:ext cx="111125" cy="7270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7533" name="Group 570"/>
          <p:cNvGrpSpPr>
            <a:grpSpLocks/>
          </p:cNvGrpSpPr>
          <p:nvPr/>
        </p:nvGrpSpPr>
        <p:grpSpPr bwMode="auto">
          <a:xfrm>
            <a:off x="6672263" y="4454525"/>
            <a:ext cx="501650" cy="234950"/>
            <a:chOff x="4701" y="2996"/>
            <a:chExt cx="316" cy="148"/>
          </a:xfrm>
        </p:grpSpPr>
        <p:sp>
          <p:nvSpPr>
            <p:cNvPr id="17611" name="Oval 571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612" name="Line 572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13" name="Line 573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14" name="Rectangle 574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17615" name="Oval 575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7616" name="Group 576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7621" name="Line 57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22" name="Line 57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23" name="Line 57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7617" name="Group 580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7618" name="Line 58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19" name="Line 58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20" name="Line 58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7534" name="Group 584"/>
          <p:cNvGrpSpPr>
            <a:grpSpLocks/>
          </p:cNvGrpSpPr>
          <p:nvPr/>
        </p:nvGrpSpPr>
        <p:grpSpPr bwMode="auto">
          <a:xfrm>
            <a:off x="6007100" y="4756150"/>
            <a:ext cx="501650" cy="234950"/>
            <a:chOff x="4701" y="2996"/>
            <a:chExt cx="316" cy="148"/>
          </a:xfrm>
        </p:grpSpPr>
        <p:sp>
          <p:nvSpPr>
            <p:cNvPr id="17598" name="Oval 585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9" name="Line 586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00" name="Line 587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601" name="Rectangle 588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17602" name="Oval 589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7603" name="Group 590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7608" name="Line 59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09" name="Line 59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10" name="Line 59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7604" name="Group 594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7605" name="Line 59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06" name="Line 59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607" name="Line 59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7535" name="Group 598"/>
          <p:cNvGrpSpPr>
            <a:grpSpLocks/>
          </p:cNvGrpSpPr>
          <p:nvPr/>
        </p:nvGrpSpPr>
        <p:grpSpPr bwMode="auto">
          <a:xfrm>
            <a:off x="6837363" y="4941888"/>
            <a:ext cx="290512" cy="404812"/>
            <a:chOff x="4290" y="3130"/>
            <a:chExt cx="183" cy="255"/>
          </a:xfrm>
        </p:grpSpPr>
        <p:pic>
          <p:nvPicPr>
            <p:cNvPr id="17580" name="Picture 599" descr="31u_bnrz[1]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81" name="Freeform 600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2 w 199"/>
                <a:gd name="T1" fmla="*/ 1 h 232"/>
                <a:gd name="T2" fmla="*/ 1 w 199"/>
                <a:gd name="T3" fmla="*/ 1 h 232"/>
                <a:gd name="T4" fmla="*/ 1 w 199"/>
                <a:gd name="T5" fmla="*/ 1 h 232"/>
                <a:gd name="T6" fmla="*/ 1 w 199"/>
                <a:gd name="T7" fmla="*/ 2 h 232"/>
                <a:gd name="T8" fmla="*/ 0 w 199"/>
                <a:gd name="T9" fmla="*/ 2 h 232"/>
                <a:gd name="T10" fmla="*/ 0 w 199"/>
                <a:gd name="T11" fmla="*/ 3 h 232"/>
                <a:gd name="T12" fmla="*/ 0 w 199"/>
                <a:gd name="T13" fmla="*/ 3 h 232"/>
                <a:gd name="T14" fmla="*/ 0 w 199"/>
                <a:gd name="T15" fmla="*/ 4 h 232"/>
                <a:gd name="T16" fmla="*/ 0 w 199"/>
                <a:gd name="T17" fmla="*/ 4 h 232"/>
                <a:gd name="T18" fmla="*/ 0 w 199"/>
                <a:gd name="T19" fmla="*/ 5 h 232"/>
                <a:gd name="T20" fmla="*/ 0 w 199"/>
                <a:gd name="T21" fmla="*/ 5 h 232"/>
                <a:gd name="T22" fmla="*/ 1 w 199"/>
                <a:gd name="T23" fmla="*/ 6 h 232"/>
                <a:gd name="T24" fmla="*/ 1 w 199"/>
                <a:gd name="T25" fmla="*/ 6 h 232"/>
                <a:gd name="T26" fmla="*/ 2 w 199"/>
                <a:gd name="T27" fmla="*/ 6 h 232"/>
                <a:gd name="T28" fmla="*/ 2 w 199"/>
                <a:gd name="T29" fmla="*/ 7 h 232"/>
                <a:gd name="T30" fmla="*/ 3 w 199"/>
                <a:gd name="T31" fmla="*/ 7 h 232"/>
                <a:gd name="T32" fmla="*/ 4 w 199"/>
                <a:gd name="T33" fmla="*/ 6 h 232"/>
                <a:gd name="T34" fmla="*/ 4 w 199"/>
                <a:gd name="T35" fmla="*/ 6 h 232"/>
                <a:gd name="T36" fmla="*/ 4 w 199"/>
                <a:gd name="T37" fmla="*/ 6 h 232"/>
                <a:gd name="T38" fmla="*/ 4 w 199"/>
                <a:gd name="T39" fmla="*/ 6 h 232"/>
                <a:gd name="T40" fmla="*/ 4 w 199"/>
                <a:gd name="T41" fmla="*/ 6 h 232"/>
                <a:gd name="T42" fmla="*/ 4 w 199"/>
                <a:gd name="T43" fmla="*/ 6 h 232"/>
                <a:gd name="T44" fmla="*/ 4 w 199"/>
                <a:gd name="T45" fmla="*/ 6 h 232"/>
                <a:gd name="T46" fmla="*/ 4 w 199"/>
                <a:gd name="T47" fmla="*/ 6 h 232"/>
                <a:gd name="T48" fmla="*/ 3 w 199"/>
                <a:gd name="T49" fmla="*/ 6 h 232"/>
                <a:gd name="T50" fmla="*/ 3 w 199"/>
                <a:gd name="T51" fmla="*/ 6 h 232"/>
                <a:gd name="T52" fmla="*/ 3 w 199"/>
                <a:gd name="T53" fmla="*/ 6 h 232"/>
                <a:gd name="T54" fmla="*/ 3 w 199"/>
                <a:gd name="T55" fmla="*/ 5 h 232"/>
                <a:gd name="T56" fmla="*/ 2 w 199"/>
                <a:gd name="T57" fmla="*/ 5 h 232"/>
                <a:gd name="T58" fmla="*/ 2 w 199"/>
                <a:gd name="T59" fmla="*/ 5 h 232"/>
                <a:gd name="T60" fmla="*/ 2 w 199"/>
                <a:gd name="T61" fmla="*/ 5 h 232"/>
                <a:gd name="T62" fmla="*/ 1 w 199"/>
                <a:gd name="T63" fmla="*/ 5 h 232"/>
                <a:gd name="T64" fmla="*/ 1 w 199"/>
                <a:gd name="T65" fmla="*/ 5 h 232"/>
                <a:gd name="T66" fmla="*/ 1 w 199"/>
                <a:gd name="T67" fmla="*/ 4 h 232"/>
                <a:gd name="T68" fmla="*/ 1 w 199"/>
                <a:gd name="T69" fmla="*/ 3 h 232"/>
                <a:gd name="T70" fmla="*/ 2 w 199"/>
                <a:gd name="T71" fmla="*/ 2 h 232"/>
                <a:gd name="T72" fmla="*/ 3 w 199"/>
                <a:gd name="T73" fmla="*/ 1 h 232"/>
                <a:gd name="T74" fmla="*/ 3 w 199"/>
                <a:gd name="T75" fmla="*/ 1 h 232"/>
                <a:gd name="T76" fmla="*/ 4 w 199"/>
                <a:gd name="T77" fmla="*/ 1 h 232"/>
                <a:gd name="T78" fmla="*/ 5 w 199"/>
                <a:gd name="T79" fmla="*/ 0 h 232"/>
                <a:gd name="T80" fmla="*/ 5 w 199"/>
                <a:gd name="T81" fmla="*/ 0 h 232"/>
                <a:gd name="T82" fmla="*/ 5 w 199"/>
                <a:gd name="T83" fmla="*/ 0 h 232"/>
                <a:gd name="T84" fmla="*/ 5 w 199"/>
                <a:gd name="T85" fmla="*/ 0 h 232"/>
                <a:gd name="T86" fmla="*/ 4 w 199"/>
                <a:gd name="T87" fmla="*/ 0 h 232"/>
                <a:gd name="T88" fmla="*/ 4 w 199"/>
                <a:gd name="T89" fmla="*/ 0 h 232"/>
                <a:gd name="T90" fmla="*/ 3 w 199"/>
                <a:gd name="T91" fmla="*/ 0 h 232"/>
                <a:gd name="T92" fmla="*/ 3 w 199"/>
                <a:gd name="T93" fmla="*/ 1 h 232"/>
                <a:gd name="T94" fmla="*/ 2 w 199"/>
                <a:gd name="T95" fmla="*/ 1 h 232"/>
                <a:gd name="T96" fmla="*/ 2 w 199"/>
                <a:gd name="T97" fmla="*/ 1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2" name="Freeform 601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3 w 128"/>
                <a:gd name="T1" fmla="*/ 2 h 180"/>
                <a:gd name="T2" fmla="*/ 3 w 128"/>
                <a:gd name="T3" fmla="*/ 2 h 180"/>
                <a:gd name="T4" fmla="*/ 3 w 128"/>
                <a:gd name="T5" fmla="*/ 3 h 180"/>
                <a:gd name="T6" fmla="*/ 3 w 128"/>
                <a:gd name="T7" fmla="*/ 3 h 180"/>
                <a:gd name="T8" fmla="*/ 3 w 128"/>
                <a:gd name="T9" fmla="*/ 3 h 180"/>
                <a:gd name="T10" fmla="*/ 2 w 128"/>
                <a:gd name="T11" fmla="*/ 4 h 180"/>
                <a:gd name="T12" fmla="*/ 2 w 128"/>
                <a:gd name="T13" fmla="*/ 4 h 180"/>
                <a:gd name="T14" fmla="*/ 1 w 128"/>
                <a:gd name="T15" fmla="*/ 4 h 180"/>
                <a:gd name="T16" fmla="*/ 1 w 128"/>
                <a:gd name="T17" fmla="*/ 5 h 180"/>
                <a:gd name="T18" fmla="*/ 1 w 128"/>
                <a:gd name="T19" fmla="*/ 5 h 180"/>
                <a:gd name="T20" fmla="*/ 1 w 128"/>
                <a:gd name="T21" fmla="*/ 5 h 180"/>
                <a:gd name="T22" fmla="*/ 1 w 128"/>
                <a:gd name="T23" fmla="*/ 5 h 180"/>
                <a:gd name="T24" fmla="*/ 1 w 128"/>
                <a:gd name="T25" fmla="*/ 5 h 180"/>
                <a:gd name="T26" fmla="*/ 1 w 128"/>
                <a:gd name="T27" fmla="*/ 5 h 180"/>
                <a:gd name="T28" fmla="*/ 1 w 128"/>
                <a:gd name="T29" fmla="*/ 5 h 180"/>
                <a:gd name="T30" fmla="*/ 1 w 128"/>
                <a:gd name="T31" fmla="*/ 5 h 180"/>
                <a:gd name="T32" fmla="*/ 1 w 128"/>
                <a:gd name="T33" fmla="*/ 5 h 180"/>
                <a:gd name="T34" fmla="*/ 2 w 128"/>
                <a:gd name="T35" fmla="*/ 5 h 180"/>
                <a:gd name="T36" fmla="*/ 2 w 128"/>
                <a:gd name="T37" fmla="*/ 4 h 180"/>
                <a:gd name="T38" fmla="*/ 3 w 128"/>
                <a:gd name="T39" fmla="*/ 4 h 180"/>
                <a:gd name="T40" fmla="*/ 3 w 128"/>
                <a:gd name="T41" fmla="*/ 4 h 180"/>
                <a:gd name="T42" fmla="*/ 4 w 128"/>
                <a:gd name="T43" fmla="*/ 3 h 180"/>
                <a:gd name="T44" fmla="*/ 4 w 128"/>
                <a:gd name="T45" fmla="*/ 3 h 180"/>
                <a:gd name="T46" fmla="*/ 4 w 128"/>
                <a:gd name="T47" fmla="*/ 2 h 180"/>
                <a:gd name="T48" fmla="*/ 4 w 128"/>
                <a:gd name="T49" fmla="*/ 2 h 180"/>
                <a:gd name="T50" fmla="*/ 3 w 128"/>
                <a:gd name="T51" fmla="*/ 1 h 180"/>
                <a:gd name="T52" fmla="*/ 3 w 128"/>
                <a:gd name="T53" fmla="*/ 1 h 180"/>
                <a:gd name="T54" fmla="*/ 2 w 128"/>
                <a:gd name="T55" fmla="*/ 1 h 180"/>
                <a:gd name="T56" fmla="*/ 2 w 128"/>
                <a:gd name="T57" fmla="*/ 0 h 180"/>
                <a:gd name="T58" fmla="*/ 1 w 128"/>
                <a:gd name="T59" fmla="*/ 0 h 180"/>
                <a:gd name="T60" fmla="*/ 1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1 w 128"/>
                <a:gd name="T69" fmla="*/ 0 h 180"/>
                <a:gd name="T70" fmla="*/ 1 w 128"/>
                <a:gd name="T71" fmla="*/ 1 h 180"/>
                <a:gd name="T72" fmla="*/ 2 w 128"/>
                <a:gd name="T73" fmla="*/ 1 h 180"/>
                <a:gd name="T74" fmla="*/ 2 w 128"/>
                <a:gd name="T75" fmla="*/ 1 h 180"/>
                <a:gd name="T76" fmla="*/ 3 w 128"/>
                <a:gd name="T77" fmla="*/ 1 h 180"/>
                <a:gd name="T78" fmla="*/ 3 w 128"/>
                <a:gd name="T79" fmla="*/ 1 h 180"/>
                <a:gd name="T80" fmla="*/ 3 w 128"/>
                <a:gd name="T81" fmla="*/ 2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3" name="Freeform 602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3 w 322"/>
                <a:gd name="T1" fmla="*/ 2 h 378"/>
                <a:gd name="T2" fmla="*/ 2 w 322"/>
                <a:gd name="T3" fmla="*/ 3 h 378"/>
                <a:gd name="T4" fmla="*/ 1 w 322"/>
                <a:gd name="T5" fmla="*/ 5 h 378"/>
                <a:gd name="T6" fmla="*/ 0 w 322"/>
                <a:gd name="T7" fmla="*/ 6 h 378"/>
                <a:gd name="T8" fmla="*/ 0 w 322"/>
                <a:gd name="T9" fmla="*/ 7 h 378"/>
                <a:gd name="T10" fmla="*/ 0 w 322"/>
                <a:gd name="T11" fmla="*/ 8 h 378"/>
                <a:gd name="T12" fmla="*/ 1 w 322"/>
                <a:gd name="T13" fmla="*/ 8 h 378"/>
                <a:gd name="T14" fmla="*/ 1 w 322"/>
                <a:gd name="T15" fmla="*/ 9 h 378"/>
                <a:gd name="T16" fmla="*/ 2 w 322"/>
                <a:gd name="T17" fmla="*/ 9 h 378"/>
                <a:gd name="T18" fmla="*/ 2 w 322"/>
                <a:gd name="T19" fmla="*/ 9 h 378"/>
                <a:gd name="T20" fmla="*/ 3 w 322"/>
                <a:gd name="T21" fmla="*/ 10 h 378"/>
                <a:gd name="T22" fmla="*/ 4 w 322"/>
                <a:gd name="T23" fmla="*/ 10 h 378"/>
                <a:gd name="T24" fmla="*/ 5 w 322"/>
                <a:gd name="T25" fmla="*/ 10 h 378"/>
                <a:gd name="T26" fmla="*/ 6 w 322"/>
                <a:gd name="T27" fmla="*/ 10 h 378"/>
                <a:gd name="T28" fmla="*/ 7 w 322"/>
                <a:gd name="T29" fmla="*/ 10 h 378"/>
                <a:gd name="T30" fmla="*/ 8 w 322"/>
                <a:gd name="T31" fmla="*/ 11 h 378"/>
                <a:gd name="T32" fmla="*/ 9 w 322"/>
                <a:gd name="T33" fmla="*/ 11 h 378"/>
                <a:gd name="T34" fmla="*/ 9 w 322"/>
                <a:gd name="T35" fmla="*/ 10 h 378"/>
                <a:gd name="T36" fmla="*/ 9 w 322"/>
                <a:gd name="T37" fmla="*/ 10 h 378"/>
                <a:gd name="T38" fmla="*/ 9 w 322"/>
                <a:gd name="T39" fmla="*/ 10 h 378"/>
                <a:gd name="T40" fmla="*/ 8 w 322"/>
                <a:gd name="T41" fmla="*/ 10 h 378"/>
                <a:gd name="T42" fmla="*/ 7 w 322"/>
                <a:gd name="T43" fmla="*/ 10 h 378"/>
                <a:gd name="T44" fmla="*/ 7 w 322"/>
                <a:gd name="T45" fmla="*/ 9 h 378"/>
                <a:gd name="T46" fmla="*/ 6 w 322"/>
                <a:gd name="T47" fmla="*/ 9 h 378"/>
                <a:gd name="T48" fmla="*/ 5 w 322"/>
                <a:gd name="T49" fmla="*/ 9 h 378"/>
                <a:gd name="T50" fmla="*/ 4 w 322"/>
                <a:gd name="T51" fmla="*/ 9 h 378"/>
                <a:gd name="T52" fmla="*/ 3 w 322"/>
                <a:gd name="T53" fmla="*/ 9 h 378"/>
                <a:gd name="T54" fmla="*/ 2 w 322"/>
                <a:gd name="T55" fmla="*/ 8 h 378"/>
                <a:gd name="T56" fmla="*/ 2 w 322"/>
                <a:gd name="T57" fmla="*/ 8 h 378"/>
                <a:gd name="T58" fmla="*/ 1 w 322"/>
                <a:gd name="T59" fmla="*/ 7 h 378"/>
                <a:gd name="T60" fmla="*/ 1 w 322"/>
                <a:gd name="T61" fmla="*/ 7 h 378"/>
                <a:gd name="T62" fmla="*/ 1 w 322"/>
                <a:gd name="T63" fmla="*/ 6 h 378"/>
                <a:gd name="T64" fmla="*/ 2 w 322"/>
                <a:gd name="T65" fmla="*/ 5 h 378"/>
                <a:gd name="T66" fmla="*/ 2 w 322"/>
                <a:gd name="T67" fmla="*/ 4 h 378"/>
                <a:gd name="T68" fmla="*/ 3 w 322"/>
                <a:gd name="T69" fmla="*/ 3 h 378"/>
                <a:gd name="T70" fmla="*/ 4 w 322"/>
                <a:gd name="T71" fmla="*/ 2 h 378"/>
                <a:gd name="T72" fmla="*/ 4 w 322"/>
                <a:gd name="T73" fmla="*/ 2 h 378"/>
                <a:gd name="T74" fmla="*/ 6 w 322"/>
                <a:gd name="T75" fmla="*/ 1 h 378"/>
                <a:gd name="T76" fmla="*/ 7 w 322"/>
                <a:gd name="T77" fmla="*/ 1 h 378"/>
                <a:gd name="T78" fmla="*/ 7 w 322"/>
                <a:gd name="T79" fmla="*/ 0 h 378"/>
                <a:gd name="T80" fmla="*/ 7 w 322"/>
                <a:gd name="T81" fmla="*/ 0 h 378"/>
                <a:gd name="T82" fmla="*/ 6 w 322"/>
                <a:gd name="T83" fmla="*/ 0 h 378"/>
                <a:gd name="T84" fmla="*/ 5 w 322"/>
                <a:gd name="T85" fmla="*/ 1 h 378"/>
                <a:gd name="T86" fmla="*/ 4 w 322"/>
                <a:gd name="T87" fmla="*/ 1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4" name="Freeform 603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6 w 283"/>
                <a:gd name="T1" fmla="*/ 2 h 252"/>
                <a:gd name="T2" fmla="*/ 7 w 283"/>
                <a:gd name="T3" fmla="*/ 3 h 252"/>
                <a:gd name="T4" fmla="*/ 7 w 283"/>
                <a:gd name="T5" fmla="*/ 3 h 252"/>
                <a:gd name="T6" fmla="*/ 7 w 283"/>
                <a:gd name="T7" fmla="*/ 4 h 252"/>
                <a:gd name="T8" fmla="*/ 7 w 283"/>
                <a:gd name="T9" fmla="*/ 4 h 252"/>
                <a:gd name="T10" fmla="*/ 7 w 283"/>
                <a:gd name="T11" fmla="*/ 4 h 252"/>
                <a:gd name="T12" fmla="*/ 7 w 283"/>
                <a:gd name="T13" fmla="*/ 5 h 252"/>
                <a:gd name="T14" fmla="*/ 7 w 283"/>
                <a:gd name="T15" fmla="*/ 5 h 252"/>
                <a:gd name="T16" fmla="*/ 6 w 283"/>
                <a:gd name="T17" fmla="*/ 5 h 252"/>
                <a:gd name="T18" fmla="*/ 6 w 283"/>
                <a:gd name="T19" fmla="*/ 6 h 252"/>
                <a:gd name="T20" fmla="*/ 6 w 283"/>
                <a:gd name="T21" fmla="*/ 6 h 252"/>
                <a:gd name="T22" fmla="*/ 6 w 283"/>
                <a:gd name="T23" fmla="*/ 6 h 252"/>
                <a:gd name="T24" fmla="*/ 5 w 283"/>
                <a:gd name="T25" fmla="*/ 7 h 252"/>
                <a:gd name="T26" fmla="*/ 5 w 283"/>
                <a:gd name="T27" fmla="*/ 7 h 252"/>
                <a:gd name="T28" fmla="*/ 5 w 283"/>
                <a:gd name="T29" fmla="*/ 7 h 252"/>
                <a:gd name="T30" fmla="*/ 5 w 283"/>
                <a:gd name="T31" fmla="*/ 7 h 252"/>
                <a:gd name="T32" fmla="*/ 5 w 283"/>
                <a:gd name="T33" fmla="*/ 7 h 252"/>
                <a:gd name="T34" fmla="*/ 5 w 283"/>
                <a:gd name="T35" fmla="*/ 7 h 252"/>
                <a:gd name="T36" fmla="*/ 6 w 283"/>
                <a:gd name="T37" fmla="*/ 7 h 252"/>
                <a:gd name="T38" fmla="*/ 6 w 283"/>
                <a:gd name="T39" fmla="*/ 7 h 252"/>
                <a:gd name="T40" fmla="*/ 6 w 283"/>
                <a:gd name="T41" fmla="*/ 7 h 252"/>
                <a:gd name="T42" fmla="*/ 6 w 283"/>
                <a:gd name="T43" fmla="*/ 7 h 252"/>
                <a:gd name="T44" fmla="*/ 7 w 283"/>
                <a:gd name="T45" fmla="*/ 6 h 252"/>
                <a:gd name="T46" fmla="*/ 7 w 283"/>
                <a:gd name="T47" fmla="*/ 5 h 252"/>
                <a:gd name="T48" fmla="*/ 8 w 283"/>
                <a:gd name="T49" fmla="*/ 5 h 252"/>
                <a:gd name="T50" fmla="*/ 8 w 283"/>
                <a:gd name="T51" fmla="*/ 4 h 252"/>
                <a:gd name="T52" fmla="*/ 8 w 283"/>
                <a:gd name="T53" fmla="*/ 3 h 252"/>
                <a:gd name="T54" fmla="*/ 7 w 283"/>
                <a:gd name="T55" fmla="*/ 3 h 252"/>
                <a:gd name="T56" fmla="*/ 7 w 283"/>
                <a:gd name="T57" fmla="*/ 2 h 252"/>
                <a:gd name="T58" fmla="*/ 7 w 283"/>
                <a:gd name="T59" fmla="*/ 2 h 252"/>
                <a:gd name="T60" fmla="*/ 6 w 283"/>
                <a:gd name="T61" fmla="*/ 1 h 252"/>
                <a:gd name="T62" fmla="*/ 6 w 283"/>
                <a:gd name="T63" fmla="*/ 1 h 252"/>
                <a:gd name="T64" fmla="*/ 5 w 283"/>
                <a:gd name="T65" fmla="*/ 1 h 252"/>
                <a:gd name="T66" fmla="*/ 4 w 283"/>
                <a:gd name="T67" fmla="*/ 1 h 252"/>
                <a:gd name="T68" fmla="*/ 4 w 283"/>
                <a:gd name="T69" fmla="*/ 1 h 252"/>
                <a:gd name="T70" fmla="*/ 3 w 283"/>
                <a:gd name="T71" fmla="*/ 0 h 252"/>
                <a:gd name="T72" fmla="*/ 3 w 283"/>
                <a:gd name="T73" fmla="*/ 0 h 252"/>
                <a:gd name="T74" fmla="*/ 2 w 283"/>
                <a:gd name="T75" fmla="*/ 0 h 252"/>
                <a:gd name="T76" fmla="*/ 2 w 283"/>
                <a:gd name="T77" fmla="*/ 0 h 252"/>
                <a:gd name="T78" fmla="*/ 1 w 283"/>
                <a:gd name="T79" fmla="*/ 0 h 252"/>
                <a:gd name="T80" fmla="*/ 1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1 w 283"/>
                <a:gd name="T93" fmla="*/ 0 h 252"/>
                <a:gd name="T94" fmla="*/ 1 w 283"/>
                <a:gd name="T95" fmla="*/ 0 h 252"/>
                <a:gd name="T96" fmla="*/ 1 w 283"/>
                <a:gd name="T97" fmla="*/ 0 h 252"/>
                <a:gd name="T98" fmla="*/ 2 w 283"/>
                <a:gd name="T99" fmla="*/ 1 h 252"/>
                <a:gd name="T100" fmla="*/ 2 w 283"/>
                <a:gd name="T101" fmla="*/ 1 h 252"/>
                <a:gd name="T102" fmla="*/ 3 w 283"/>
                <a:gd name="T103" fmla="*/ 1 h 252"/>
                <a:gd name="T104" fmla="*/ 3 w 283"/>
                <a:gd name="T105" fmla="*/ 1 h 252"/>
                <a:gd name="T106" fmla="*/ 3 w 283"/>
                <a:gd name="T107" fmla="*/ 1 h 252"/>
                <a:gd name="T108" fmla="*/ 4 w 283"/>
                <a:gd name="T109" fmla="*/ 1 h 252"/>
                <a:gd name="T110" fmla="*/ 4 w 283"/>
                <a:gd name="T111" fmla="*/ 1 h 252"/>
                <a:gd name="T112" fmla="*/ 5 w 283"/>
                <a:gd name="T113" fmla="*/ 1 h 252"/>
                <a:gd name="T114" fmla="*/ 5 w 283"/>
                <a:gd name="T115" fmla="*/ 2 h 252"/>
                <a:gd name="T116" fmla="*/ 6 w 283"/>
                <a:gd name="T117" fmla="*/ 2 h 252"/>
                <a:gd name="T118" fmla="*/ 6 w 283"/>
                <a:gd name="T119" fmla="*/ 2 h 252"/>
                <a:gd name="T120" fmla="*/ 6 w 283"/>
                <a:gd name="T121" fmla="*/ 2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5" name="Freeform 604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3 h 238"/>
                <a:gd name="T2" fmla="*/ 0 w 114"/>
                <a:gd name="T3" fmla="*/ 4 h 238"/>
                <a:gd name="T4" fmla="*/ 0 w 114"/>
                <a:gd name="T5" fmla="*/ 5 h 238"/>
                <a:gd name="T6" fmla="*/ 0 w 114"/>
                <a:gd name="T7" fmla="*/ 5 h 238"/>
                <a:gd name="T8" fmla="*/ 1 w 114"/>
                <a:gd name="T9" fmla="*/ 5 h 238"/>
                <a:gd name="T10" fmla="*/ 1 w 114"/>
                <a:gd name="T11" fmla="*/ 6 h 238"/>
                <a:gd name="T12" fmla="*/ 2 w 114"/>
                <a:gd name="T13" fmla="*/ 6 h 238"/>
                <a:gd name="T14" fmla="*/ 2 w 114"/>
                <a:gd name="T15" fmla="*/ 6 h 238"/>
                <a:gd name="T16" fmla="*/ 3 w 114"/>
                <a:gd name="T17" fmla="*/ 6 h 238"/>
                <a:gd name="T18" fmla="*/ 3 w 114"/>
                <a:gd name="T19" fmla="*/ 6 h 238"/>
                <a:gd name="T20" fmla="*/ 3 w 114"/>
                <a:gd name="T21" fmla="*/ 6 h 238"/>
                <a:gd name="T22" fmla="*/ 3 w 114"/>
                <a:gd name="T23" fmla="*/ 6 h 238"/>
                <a:gd name="T24" fmla="*/ 3 w 114"/>
                <a:gd name="T25" fmla="*/ 6 h 238"/>
                <a:gd name="T26" fmla="*/ 3 w 114"/>
                <a:gd name="T27" fmla="*/ 6 h 238"/>
                <a:gd name="T28" fmla="*/ 3 w 114"/>
                <a:gd name="T29" fmla="*/ 6 h 238"/>
                <a:gd name="T30" fmla="*/ 3 w 114"/>
                <a:gd name="T31" fmla="*/ 6 h 238"/>
                <a:gd name="T32" fmla="*/ 3 w 114"/>
                <a:gd name="T33" fmla="*/ 6 h 238"/>
                <a:gd name="T34" fmla="*/ 2 w 114"/>
                <a:gd name="T35" fmla="*/ 5 h 238"/>
                <a:gd name="T36" fmla="*/ 2 w 114"/>
                <a:gd name="T37" fmla="*/ 5 h 238"/>
                <a:gd name="T38" fmla="*/ 1 w 114"/>
                <a:gd name="T39" fmla="*/ 5 h 238"/>
                <a:gd name="T40" fmla="*/ 1 w 114"/>
                <a:gd name="T41" fmla="*/ 4 h 238"/>
                <a:gd name="T42" fmla="*/ 1 w 114"/>
                <a:gd name="T43" fmla="*/ 4 h 238"/>
                <a:gd name="T44" fmla="*/ 1 w 114"/>
                <a:gd name="T45" fmla="*/ 3 h 238"/>
                <a:gd name="T46" fmla="*/ 1 w 114"/>
                <a:gd name="T47" fmla="*/ 3 h 238"/>
                <a:gd name="T48" fmla="*/ 1 w 114"/>
                <a:gd name="T49" fmla="*/ 2 h 238"/>
                <a:gd name="T50" fmla="*/ 1 w 114"/>
                <a:gd name="T51" fmla="*/ 2 h 238"/>
                <a:gd name="T52" fmla="*/ 2 w 114"/>
                <a:gd name="T53" fmla="*/ 2 h 238"/>
                <a:gd name="T54" fmla="*/ 2 w 114"/>
                <a:gd name="T55" fmla="*/ 1 h 238"/>
                <a:gd name="T56" fmla="*/ 2 w 114"/>
                <a:gd name="T57" fmla="*/ 1 h 238"/>
                <a:gd name="T58" fmla="*/ 2 w 114"/>
                <a:gd name="T59" fmla="*/ 1 h 238"/>
                <a:gd name="T60" fmla="*/ 3 w 114"/>
                <a:gd name="T61" fmla="*/ 0 h 238"/>
                <a:gd name="T62" fmla="*/ 3 w 114"/>
                <a:gd name="T63" fmla="*/ 0 h 238"/>
                <a:gd name="T64" fmla="*/ 3 w 114"/>
                <a:gd name="T65" fmla="*/ 0 h 238"/>
                <a:gd name="T66" fmla="*/ 3 w 114"/>
                <a:gd name="T67" fmla="*/ 0 h 238"/>
                <a:gd name="T68" fmla="*/ 3 w 114"/>
                <a:gd name="T69" fmla="*/ 0 h 238"/>
                <a:gd name="T70" fmla="*/ 2 w 114"/>
                <a:gd name="T71" fmla="*/ 0 h 238"/>
                <a:gd name="T72" fmla="*/ 2 w 114"/>
                <a:gd name="T73" fmla="*/ 1 h 238"/>
                <a:gd name="T74" fmla="*/ 1 w 114"/>
                <a:gd name="T75" fmla="*/ 1 h 238"/>
                <a:gd name="T76" fmla="*/ 1 w 114"/>
                <a:gd name="T77" fmla="*/ 2 h 238"/>
                <a:gd name="T78" fmla="*/ 0 w 114"/>
                <a:gd name="T79" fmla="*/ 3 h 238"/>
                <a:gd name="T80" fmla="*/ 0 w 114"/>
                <a:gd name="T81" fmla="*/ 3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6" name="Freeform 605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6 w 246"/>
                <a:gd name="T1" fmla="*/ 4 h 310"/>
                <a:gd name="T2" fmla="*/ 6 w 246"/>
                <a:gd name="T3" fmla="*/ 4 h 310"/>
                <a:gd name="T4" fmla="*/ 6 w 246"/>
                <a:gd name="T5" fmla="*/ 5 h 310"/>
                <a:gd name="T6" fmla="*/ 6 w 246"/>
                <a:gd name="T7" fmla="*/ 5 h 310"/>
                <a:gd name="T8" fmla="*/ 6 w 246"/>
                <a:gd name="T9" fmla="*/ 6 h 310"/>
                <a:gd name="T10" fmla="*/ 5 w 246"/>
                <a:gd name="T11" fmla="*/ 6 h 310"/>
                <a:gd name="T12" fmla="*/ 5 w 246"/>
                <a:gd name="T13" fmla="*/ 7 h 310"/>
                <a:gd name="T14" fmla="*/ 4 w 246"/>
                <a:gd name="T15" fmla="*/ 7 h 310"/>
                <a:gd name="T16" fmla="*/ 4 w 246"/>
                <a:gd name="T17" fmla="*/ 8 h 310"/>
                <a:gd name="T18" fmla="*/ 4 w 246"/>
                <a:gd name="T19" fmla="*/ 8 h 310"/>
                <a:gd name="T20" fmla="*/ 3 w 246"/>
                <a:gd name="T21" fmla="*/ 8 h 310"/>
                <a:gd name="T22" fmla="*/ 3 w 246"/>
                <a:gd name="T23" fmla="*/ 9 h 310"/>
                <a:gd name="T24" fmla="*/ 4 w 246"/>
                <a:gd name="T25" fmla="*/ 9 h 310"/>
                <a:gd name="T26" fmla="*/ 4 w 246"/>
                <a:gd name="T27" fmla="*/ 9 h 310"/>
                <a:gd name="T28" fmla="*/ 4 w 246"/>
                <a:gd name="T29" fmla="*/ 8 h 310"/>
                <a:gd name="T30" fmla="*/ 5 w 246"/>
                <a:gd name="T31" fmla="*/ 8 h 310"/>
                <a:gd name="T32" fmla="*/ 6 w 246"/>
                <a:gd name="T33" fmla="*/ 7 h 310"/>
                <a:gd name="T34" fmla="*/ 7 w 246"/>
                <a:gd name="T35" fmla="*/ 6 h 310"/>
                <a:gd name="T36" fmla="*/ 7 w 246"/>
                <a:gd name="T37" fmla="*/ 5 h 310"/>
                <a:gd name="T38" fmla="*/ 7 w 246"/>
                <a:gd name="T39" fmla="*/ 4 h 310"/>
                <a:gd name="T40" fmla="*/ 6 w 246"/>
                <a:gd name="T41" fmla="*/ 3 h 310"/>
                <a:gd name="T42" fmla="*/ 6 w 246"/>
                <a:gd name="T43" fmla="*/ 3 h 310"/>
                <a:gd name="T44" fmla="*/ 5 w 246"/>
                <a:gd name="T45" fmla="*/ 2 h 310"/>
                <a:gd name="T46" fmla="*/ 4 w 246"/>
                <a:gd name="T47" fmla="*/ 2 h 310"/>
                <a:gd name="T48" fmla="*/ 4 w 246"/>
                <a:gd name="T49" fmla="*/ 1 h 310"/>
                <a:gd name="T50" fmla="*/ 3 w 246"/>
                <a:gd name="T51" fmla="*/ 1 h 310"/>
                <a:gd name="T52" fmla="*/ 2 w 246"/>
                <a:gd name="T53" fmla="*/ 1 h 310"/>
                <a:gd name="T54" fmla="*/ 1 w 246"/>
                <a:gd name="T55" fmla="*/ 0 h 310"/>
                <a:gd name="T56" fmla="*/ 1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1 w 246"/>
                <a:gd name="T63" fmla="*/ 0 h 310"/>
                <a:gd name="T64" fmla="*/ 2 w 246"/>
                <a:gd name="T65" fmla="*/ 1 h 310"/>
                <a:gd name="T66" fmla="*/ 2 w 246"/>
                <a:gd name="T67" fmla="*/ 1 h 310"/>
                <a:gd name="T68" fmla="*/ 3 w 246"/>
                <a:gd name="T69" fmla="*/ 2 h 310"/>
                <a:gd name="T70" fmla="*/ 4 w 246"/>
                <a:gd name="T71" fmla="*/ 2 h 310"/>
                <a:gd name="T72" fmla="*/ 5 w 246"/>
                <a:gd name="T73" fmla="*/ 3 h 310"/>
                <a:gd name="T74" fmla="*/ 5 w 246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7" name="Freeform 606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1 w 83"/>
                <a:gd name="T1" fmla="*/ 0 h 187"/>
                <a:gd name="T2" fmla="*/ 1 w 83"/>
                <a:gd name="T3" fmla="*/ 0 h 187"/>
                <a:gd name="T4" fmla="*/ 1 w 83"/>
                <a:gd name="T5" fmla="*/ 0 h 187"/>
                <a:gd name="T6" fmla="*/ 1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1 h 187"/>
                <a:gd name="T20" fmla="*/ 1 w 83"/>
                <a:gd name="T21" fmla="*/ 2 h 187"/>
                <a:gd name="T22" fmla="*/ 1 w 83"/>
                <a:gd name="T23" fmla="*/ 3 h 187"/>
                <a:gd name="T24" fmla="*/ 1 w 83"/>
                <a:gd name="T25" fmla="*/ 3 h 187"/>
                <a:gd name="T26" fmla="*/ 2 w 83"/>
                <a:gd name="T27" fmla="*/ 4 h 187"/>
                <a:gd name="T28" fmla="*/ 2 w 83"/>
                <a:gd name="T29" fmla="*/ 5 h 187"/>
                <a:gd name="T30" fmla="*/ 2 w 83"/>
                <a:gd name="T31" fmla="*/ 5 h 187"/>
                <a:gd name="T32" fmla="*/ 2 w 83"/>
                <a:gd name="T33" fmla="*/ 5 h 187"/>
                <a:gd name="T34" fmla="*/ 2 w 83"/>
                <a:gd name="T35" fmla="*/ 5 h 187"/>
                <a:gd name="T36" fmla="*/ 2 w 83"/>
                <a:gd name="T37" fmla="*/ 4 h 187"/>
                <a:gd name="T38" fmla="*/ 2 w 83"/>
                <a:gd name="T39" fmla="*/ 4 h 187"/>
                <a:gd name="T40" fmla="*/ 2 w 83"/>
                <a:gd name="T41" fmla="*/ 3 h 187"/>
                <a:gd name="T42" fmla="*/ 2 w 83"/>
                <a:gd name="T43" fmla="*/ 2 h 187"/>
                <a:gd name="T44" fmla="*/ 1 w 83"/>
                <a:gd name="T45" fmla="*/ 2 h 187"/>
                <a:gd name="T46" fmla="*/ 1 w 83"/>
                <a:gd name="T47" fmla="*/ 1 h 187"/>
                <a:gd name="T48" fmla="*/ 1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8" name="Freeform 607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1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1 h 94"/>
                <a:gd name="T20" fmla="*/ 0 w 44"/>
                <a:gd name="T21" fmla="*/ 1 h 94"/>
                <a:gd name="T22" fmla="*/ 0 w 44"/>
                <a:gd name="T23" fmla="*/ 2 h 94"/>
                <a:gd name="T24" fmla="*/ 0 w 44"/>
                <a:gd name="T25" fmla="*/ 2 h 94"/>
                <a:gd name="T26" fmla="*/ 0 w 44"/>
                <a:gd name="T27" fmla="*/ 2 h 94"/>
                <a:gd name="T28" fmla="*/ 1 w 44"/>
                <a:gd name="T29" fmla="*/ 3 h 94"/>
                <a:gd name="T30" fmla="*/ 1 w 44"/>
                <a:gd name="T31" fmla="*/ 3 h 94"/>
                <a:gd name="T32" fmla="*/ 1 w 44"/>
                <a:gd name="T33" fmla="*/ 3 h 94"/>
                <a:gd name="T34" fmla="*/ 1 w 44"/>
                <a:gd name="T35" fmla="*/ 2 h 94"/>
                <a:gd name="T36" fmla="*/ 1 w 44"/>
                <a:gd name="T37" fmla="*/ 2 h 94"/>
                <a:gd name="T38" fmla="*/ 1 w 44"/>
                <a:gd name="T39" fmla="*/ 1 h 94"/>
                <a:gd name="T40" fmla="*/ 1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89" name="Freeform 608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1 h 54"/>
                <a:gd name="T28" fmla="*/ 0 w 38"/>
                <a:gd name="T29" fmla="*/ 1 h 54"/>
                <a:gd name="T30" fmla="*/ 0 w 38"/>
                <a:gd name="T31" fmla="*/ 1 h 54"/>
                <a:gd name="T32" fmla="*/ 0 w 38"/>
                <a:gd name="T33" fmla="*/ 1 h 54"/>
                <a:gd name="T34" fmla="*/ 0 w 38"/>
                <a:gd name="T35" fmla="*/ 1 h 54"/>
                <a:gd name="T36" fmla="*/ 1 w 38"/>
                <a:gd name="T37" fmla="*/ 1 h 54"/>
                <a:gd name="T38" fmla="*/ 1 w 38"/>
                <a:gd name="T39" fmla="*/ 2 h 54"/>
                <a:gd name="T40" fmla="*/ 1 w 38"/>
                <a:gd name="T41" fmla="*/ 2 h 54"/>
                <a:gd name="T42" fmla="*/ 1 w 38"/>
                <a:gd name="T43" fmla="*/ 1 h 54"/>
                <a:gd name="T44" fmla="*/ 1 w 38"/>
                <a:gd name="T45" fmla="*/ 1 h 54"/>
                <a:gd name="T46" fmla="*/ 1 w 38"/>
                <a:gd name="T47" fmla="*/ 1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0" name="Freeform 609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1 w 52"/>
                <a:gd name="T1" fmla="*/ 1 h 36"/>
                <a:gd name="T2" fmla="*/ 1 w 52"/>
                <a:gd name="T3" fmla="*/ 1 h 36"/>
                <a:gd name="T4" fmla="*/ 1 w 52"/>
                <a:gd name="T5" fmla="*/ 1 h 36"/>
                <a:gd name="T6" fmla="*/ 1 w 52"/>
                <a:gd name="T7" fmla="*/ 1 h 36"/>
                <a:gd name="T8" fmla="*/ 1 w 52"/>
                <a:gd name="T9" fmla="*/ 0 h 36"/>
                <a:gd name="T10" fmla="*/ 1 w 52"/>
                <a:gd name="T11" fmla="*/ 0 h 36"/>
                <a:gd name="T12" fmla="*/ 1 w 52"/>
                <a:gd name="T13" fmla="*/ 0 h 36"/>
                <a:gd name="T14" fmla="*/ 1 w 52"/>
                <a:gd name="T15" fmla="*/ 0 h 36"/>
                <a:gd name="T16" fmla="*/ 1 w 52"/>
                <a:gd name="T17" fmla="*/ 0 h 36"/>
                <a:gd name="T18" fmla="*/ 1 w 52"/>
                <a:gd name="T19" fmla="*/ 0 h 36"/>
                <a:gd name="T20" fmla="*/ 1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1 h 36"/>
                <a:gd name="T28" fmla="*/ 0 w 52"/>
                <a:gd name="T29" fmla="*/ 1 h 36"/>
                <a:gd name="T30" fmla="*/ 0 w 52"/>
                <a:gd name="T31" fmla="*/ 1 h 36"/>
                <a:gd name="T32" fmla="*/ 0 w 52"/>
                <a:gd name="T33" fmla="*/ 1 h 36"/>
                <a:gd name="T34" fmla="*/ 0 w 52"/>
                <a:gd name="T35" fmla="*/ 1 h 36"/>
                <a:gd name="T36" fmla="*/ 0 w 52"/>
                <a:gd name="T37" fmla="*/ 1 h 36"/>
                <a:gd name="T38" fmla="*/ 0 w 52"/>
                <a:gd name="T39" fmla="*/ 1 h 36"/>
                <a:gd name="T40" fmla="*/ 0 w 52"/>
                <a:gd name="T41" fmla="*/ 1 h 36"/>
                <a:gd name="T42" fmla="*/ 1 w 52"/>
                <a:gd name="T43" fmla="*/ 1 h 36"/>
                <a:gd name="T44" fmla="*/ 1 w 52"/>
                <a:gd name="T45" fmla="*/ 1 h 36"/>
                <a:gd name="T46" fmla="*/ 1 w 52"/>
                <a:gd name="T47" fmla="*/ 1 h 36"/>
                <a:gd name="T48" fmla="*/ 1 w 52"/>
                <a:gd name="T49" fmla="*/ 1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1" name="Freeform 610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2 w 198"/>
                <a:gd name="T1" fmla="*/ 1 h 236"/>
                <a:gd name="T2" fmla="*/ 2 w 198"/>
                <a:gd name="T3" fmla="*/ 1 h 236"/>
                <a:gd name="T4" fmla="*/ 1 w 198"/>
                <a:gd name="T5" fmla="*/ 2 h 236"/>
                <a:gd name="T6" fmla="*/ 1 w 198"/>
                <a:gd name="T7" fmla="*/ 2 h 236"/>
                <a:gd name="T8" fmla="*/ 1 w 198"/>
                <a:gd name="T9" fmla="*/ 2 h 236"/>
                <a:gd name="T10" fmla="*/ 0 w 198"/>
                <a:gd name="T11" fmla="*/ 3 h 236"/>
                <a:gd name="T12" fmla="*/ 0 w 198"/>
                <a:gd name="T13" fmla="*/ 3 h 236"/>
                <a:gd name="T14" fmla="*/ 0 w 198"/>
                <a:gd name="T15" fmla="*/ 3 h 236"/>
                <a:gd name="T16" fmla="*/ 0 w 198"/>
                <a:gd name="T17" fmla="*/ 4 h 236"/>
                <a:gd name="T18" fmla="*/ 0 w 198"/>
                <a:gd name="T19" fmla="*/ 5 h 236"/>
                <a:gd name="T20" fmla="*/ 0 w 198"/>
                <a:gd name="T21" fmla="*/ 5 h 236"/>
                <a:gd name="T22" fmla="*/ 1 w 198"/>
                <a:gd name="T23" fmla="*/ 6 h 236"/>
                <a:gd name="T24" fmla="*/ 1 w 198"/>
                <a:gd name="T25" fmla="*/ 6 h 236"/>
                <a:gd name="T26" fmla="*/ 2 w 198"/>
                <a:gd name="T27" fmla="*/ 6 h 236"/>
                <a:gd name="T28" fmla="*/ 3 w 198"/>
                <a:gd name="T29" fmla="*/ 6 h 236"/>
                <a:gd name="T30" fmla="*/ 3 w 198"/>
                <a:gd name="T31" fmla="*/ 6 h 236"/>
                <a:gd name="T32" fmla="*/ 4 w 198"/>
                <a:gd name="T33" fmla="*/ 6 h 236"/>
                <a:gd name="T34" fmla="*/ 4 w 198"/>
                <a:gd name="T35" fmla="*/ 6 h 236"/>
                <a:gd name="T36" fmla="*/ 4 w 198"/>
                <a:gd name="T37" fmla="*/ 6 h 236"/>
                <a:gd name="T38" fmla="*/ 4 w 198"/>
                <a:gd name="T39" fmla="*/ 6 h 236"/>
                <a:gd name="T40" fmla="*/ 4 w 198"/>
                <a:gd name="T41" fmla="*/ 6 h 236"/>
                <a:gd name="T42" fmla="*/ 4 w 198"/>
                <a:gd name="T43" fmla="*/ 6 h 236"/>
                <a:gd name="T44" fmla="*/ 4 w 198"/>
                <a:gd name="T45" fmla="*/ 6 h 236"/>
                <a:gd name="T46" fmla="*/ 4 w 198"/>
                <a:gd name="T47" fmla="*/ 6 h 236"/>
                <a:gd name="T48" fmla="*/ 4 w 198"/>
                <a:gd name="T49" fmla="*/ 6 h 236"/>
                <a:gd name="T50" fmla="*/ 4 w 198"/>
                <a:gd name="T51" fmla="*/ 6 h 236"/>
                <a:gd name="T52" fmla="*/ 3 w 198"/>
                <a:gd name="T53" fmla="*/ 6 h 236"/>
                <a:gd name="T54" fmla="*/ 3 w 198"/>
                <a:gd name="T55" fmla="*/ 6 h 236"/>
                <a:gd name="T56" fmla="*/ 3 w 198"/>
                <a:gd name="T57" fmla="*/ 6 h 236"/>
                <a:gd name="T58" fmla="*/ 3 w 198"/>
                <a:gd name="T59" fmla="*/ 6 h 236"/>
                <a:gd name="T60" fmla="*/ 3 w 198"/>
                <a:gd name="T61" fmla="*/ 6 h 236"/>
                <a:gd name="T62" fmla="*/ 2 w 198"/>
                <a:gd name="T63" fmla="*/ 6 h 236"/>
                <a:gd name="T64" fmla="*/ 2 w 198"/>
                <a:gd name="T65" fmla="*/ 6 h 236"/>
                <a:gd name="T66" fmla="*/ 2 w 198"/>
                <a:gd name="T67" fmla="*/ 6 h 236"/>
                <a:gd name="T68" fmla="*/ 1 w 198"/>
                <a:gd name="T69" fmla="*/ 5 h 236"/>
                <a:gd name="T70" fmla="*/ 1 w 198"/>
                <a:gd name="T71" fmla="*/ 5 h 236"/>
                <a:gd name="T72" fmla="*/ 1 w 198"/>
                <a:gd name="T73" fmla="*/ 5 h 236"/>
                <a:gd name="T74" fmla="*/ 1 w 198"/>
                <a:gd name="T75" fmla="*/ 4 h 236"/>
                <a:gd name="T76" fmla="*/ 1 w 198"/>
                <a:gd name="T77" fmla="*/ 4 h 236"/>
                <a:gd name="T78" fmla="*/ 1 w 198"/>
                <a:gd name="T79" fmla="*/ 3 h 236"/>
                <a:gd name="T80" fmla="*/ 1 w 198"/>
                <a:gd name="T81" fmla="*/ 3 h 236"/>
                <a:gd name="T82" fmla="*/ 1 w 198"/>
                <a:gd name="T83" fmla="*/ 3 h 236"/>
                <a:gd name="T84" fmla="*/ 1 w 198"/>
                <a:gd name="T85" fmla="*/ 2 h 236"/>
                <a:gd name="T86" fmla="*/ 2 w 198"/>
                <a:gd name="T87" fmla="*/ 2 h 236"/>
                <a:gd name="T88" fmla="*/ 2 w 198"/>
                <a:gd name="T89" fmla="*/ 2 h 236"/>
                <a:gd name="T90" fmla="*/ 3 w 198"/>
                <a:gd name="T91" fmla="*/ 1 h 236"/>
                <a:gd name="T92" fmla="*/ 3 w 198"/>
                <a:gd name="T93" fmla="*/ 1 h 236"/>
                <a:gd name="T94" fmla="*/ 4 w 198"/>
                <a:gd name="T95" fmla="*/ 1 h 236"/>
                <a:gd name="T96" fmla="*/ 4 w 198"/>
                <a:gd name="T97" fmla="*/ 1 h 236"/>
                <a:gd name="T98" fmla="*/ 4 w 198"/>
                <a:gd name="T99" fmla="*/ 0 h 236"/>
                <a:gd name="T100" fmla="*/ 5 w 198"/>
                <a:gd name="T101" fmla="*/ 0 h 236"/>
                <a:gd name="T102" fmla="*/ 5 w 198"/>
                <a:gd name="T103" fmla="*/ 0 h 236"/>
                <a:gd name="T104" fmla="*/ 6 w 198"/>
                <a:gd name="T105" fmla="*/ 0 h 236"/>
                <a:gd name="T106" fmla="*/ 5 w 198"/>
                <a:gd name="T107" fmla="*/ 0 h 236"/>
                <a:gd name="T108" fmla="*/ 5 w 198"/>
                <a:gd name="T109" fmla="*/ 0 h 236"/>
                <a:gd name="T110" fmla="*/ 5 w 198"/>
                <a:gd name="T111" fmla="*/ 0 h 236"/>
                <a:gd name="T112" fmla="*/ 4 w 198"/>
                <a:gd name="T113" fmla="*/ 0 h 236"/>
                <a:gd name="T114" fmla="*/ 4 w 198"/>
                <a:gd name="T115" fmla="*/ 0 h 236"/>
                <a:gd name="T116" fmla="*/ 3 w 198"/>
                <a:gd name="T117" fmla="*/ 0 h 236"/>
                <a:gd name="T118" fmla="*/ 3 w 198"/>
                <a:gd name="T119" fmla="*/ 1 h 236"/>
                <a:gd name="T120" fmla="*/ 2 w 198"/>
                <a:gd name="T121" fmla="*/ 1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2" name="Freeform 611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3 w 128"/>
                <a:gd name="T1" fmla="*/ 2 h 183"/>
                <a:gd name="T2" fmla="*/ 3 w 128"/>
                <a:gd name="T3" fmla="*/ 2 h 183"/>
                <a:gd name="T4" fmla="*/ 3 w 128"/>
                <a:gd name="T5" fmla="*/ 3 h 183"/>
                <a:gd name="T6" fmla="*/ 3 w 128"/>
                <a:gd name="T7" fmla="*/ 3 h 183"/>
                <a:gd name="T8" fmla="*/ 3 w 128"/>
                <a:gd name="T9" fmla="*/ 3 h 183"/>
                <a:gd name="T10" fmla="*/ 2 w 128"/>
                <a:gd name="T11" fmla="*/ 4 h 183"/>
                <a:gd name="T12" fmla="*/ 2 w 128"/>
                <a:gd name="T13" fmla="*/ 4 h 183"/>
                <a:gd name="T14" fmla="*/ 1 w 128"/>
                <a:gd name="T15" fmla="*/ 4 h 183"/>
                <a:gd name="T16" fmla="*/ 1 w 128"/>
                <a:gd name="T17" fmla="*/ 4 h 183"/>
                <a:gd name="T18" fmla="*/ 1 w 128"/>
                <a:gd name="T19" fmla="*/ 5 h 183"/>
                <a:gd name="T20" fmla="*/ 1 w 128"/>
                <a:gd name="T21" fmla="*/ 5 h 183"/>
                <a:gd name="T22" fmla="*/ 1 w 128"/>
                <a:gd name="T23" fmla="*/ 5 h 183"/>
                <a:gd name="T24" fmla="*/ 1 w 128"/>
                <a:gd name="T25" fmla="*/ 5 h 183"/>
                <a:gd name="T26" fmla="*/ 1 w 128"/>
                <a:gd name="T27" fmla="*/ 5 h 183"/>
                <a:gd name="T28" fmla="*/ 1 w 128"/>
                <a:gd name="T29" fmla="*/ 5 h 183"/>
                <a:gd name="T30" fmla="*/ 1 w 128"/>
                <a:gd name="T31" fmla="*/ 5 h 183"/>
                <a:gd name="T32" fmla="*/ 1 w 128"/>
                <a:gd name="T33" fmla="*/ 5 h 183"/>
                <a:gd name="T34" fmla="*/ 2 w 128"/>
                <a:gd name="T35" fmla="*/ 5 h 183"/>
                <a:gd name="T36" fmla="*/ 2 w 128"/>
                <a:gd name="T37" fmla="*/ 4 h 183"/>
                <a:gd name="T38" fmla="*/ 3 w 128"/>
                <a:gd name="T39" fmla="*/ 4 h 183"/>
                <a:gd name="T40" fmla="*/ 3 w 128"/>
                <a:gd name="T41" fmla="*/ 4 h 183"/>
                <a:gd name="T42" fmla="*/ 3 w 128"/>
                <a:gd name="T43" fmla="*/ 3 h 183"/>
                <a:gd name="T44" fmla="*/ 4 w 128"/>
                <a:gd name="T45" fmla="*/ 3 h 183"/>
                <a:gd name="T46" fmla="*/ 4 w 128"/>
                <a:gd name="T47" fmla="*/ 2 h 183"/>
                <a:gd name="T48" fmla="*/ 4 w 128"/>
                <a:gd name="T49" fmla="*/ 2 h 183"/>
                <a:gd name="T50" fmla="*/ 3 w 128"/>
                <a:gd name="T51" fmla="*/ 1 h 183"/>
                <a:gd name="T52" fmla="*/ 3 w 128"/>
                <a:gd name="T53" fmla="*/ 1 h 183"/>
                <a:gd name="T54" fmla="*/ 2 w 128"/>
                <a:gd name="T55" fmla="*/ 0 h 183"/>
                <a:gd name="T56" fmla="*/ 2 w 128"/>
                <a:gd name="T57" fmla="*/ 0 h 183"/>
                <a:gd name="T58" fmla="*/ 1 w 128"/>
                <a:gd name="T59" fmla="*/ 0 h 183"/>
                <a:gd name="T60" fmla="*/ 1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1 w 128"/>
                <a:gd name="T67" fmla="*/ 0 h 183"/>
                <a:gd name="T68" fmla="*/ 1 w 128"/>
                <a:gd name="T69" fmla="*/ 0 h 183"/>
                <a:gd name="T70" fmla="*/ 1 w 128"/>
                <a:gd name="T71" fmla="*/ 0 h 183"/>
                <a:gd name="T72" fmla="*/ 2 w 128"/>
                <a:gd name="T73" fmla="*/ 1 h 183"/>
                <a:gd name="T74" fmla="*/ 2 w 128"/>
                <a:gd name="T75" fmla="*/ 1 h 183"/>
                <a:gd name="T76" fmla="*/ 3 w 128"/>
                <a:gd name="T77" fmla="*/ 1 h 183"/>
                <a:gd name="T78" fmla="*/ 3 w 128"/>
                <a:gd name="T79" fmla="*/ 1 h 183"/>
                <a:gd name="T80" fmla="*/ 3 w 128"/>
                <a:gd name="T81" fmla="*/ 2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3" name="Freeform 612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3 w 323"/>
                <a:gd name="T1" fmla="*/ 2 h 379"/>
                <a:gd name="T2" fmla="*/ 1 w 323"/>
                <a:gd name="T3" fmla="*/ 3 h 379"/>
                <a:gd name="T4" fmla="*/ 0 w 323"/>
                <a:gd name="T5" fmla="*/ 5 h 379"/>
                <a:gd name="T6" fmla="*/ 0 w 323"/>
                <a:gd name="T7" fmla="*/ 6 h 379"/>
                <a:gd name="T8" fmla="*/ 0 w 323"/>
                <a:gd name="T9" fmla="*/ 7 h 379"/>
                <a:gd name="T10" fmla="*/ 0 w 323"/>
                <a:gd name="T11" fmla="*/ 8 h 379"/>
                <a:gd name="T12" fmla="*/ 0 w 323"/>
                <a:gd name="T13" fmla="*/ 8 h 379"/>
                <a:gd name="T14" fmla="*/ 1 w 323"/>
                <a:gd name="T15" fmla="*/ 9 h 379"/>
                <a:gd name="T16" fmla="*/ 1 w 323"/>
                <a:gd name="T17" fmla="*/ 9 h 379"/>
                <a:gd name="T18" fmla="*/ 2 w 323"/>
                <a:gd name="T19" fmla="*/ 9 h 379"/>
                <a:gd name="T20" fmla="*/ 3 w 323"/>
                <a:gd name="T21" fmla="*/ 10 h 379"/>
                <a:gd name="T22" fmla="*/ 4 w 323"/>
                <a:gd name="T23" fmla="*/ 10 h 379"/>
                <a:gd name="T24" fmla="*/ 5 w 323"/>
                <a:gd name="T25" fmla="*/ 10 h 379"/>
                <a:gd name="T26" fmla="*/ 6 w 323"/>
                <a:gd name="T27" fmla="*/ 10 h 379"/>
                <a:gd name="T28" fmla="*/ 7 w 323"/>
                <a:gd name="T29" fmla="*/ 10 h 379"/>
                <a:gd name="T30" fmla="*/ 8 w 323"/>
                <a:gd name="T31" fmla="*/ 10 h 379"/>
                <a:gd name="T32" fmla="*/ 8 w 323"/>
                <a:gd name="T33" fmla="*/ 10 h 379"/>
                <a:gd name="T34" fmla="*/ 9 w 323"/>
                <a:gd name="T35" fmla="*/ 10 h 379"/>
                <a:gd name="T36" fmla="*/ 9 w 323"/>
                <a:gd name="T37" fmla="*/ 10 h 379"/>
                <a:gd name="T38" fmla="*/ 9 w 323"/>
                <a:gd name="T39" fmla="*/ 10 h 379"/>
                <a:gd name="T40" fmla="*/ 8 w 323"/>
                <a:gd name="T41" fmla="*/ 10 h 379"/>
                <a:gd name="T42" fmla="*/ 7 w 323"/>
                <a:gd name="T43" fmla="*/ 10 h 379"/>
                <a:gd name="T44" fmla="*/ 6 w 323"/>
                <a:gd name="T45" fmla="*/ 10 h 379"/>
                <a:gd name="T46" fmla="*/ 5 w 323"/>
                <a:gd name="T47" fmla="*/ 9 h 379"/>
                <a:gd name="T48" fmla="*/ 5 w 323"/>
                <a:gd name="T49" fmla="*/ 9 h 379"/>
                <a:gd name="T50" fmla="*/ 4 w 323"/>
                <a:gd name="T51" fmla="*/ 9 h 379"/>
                <a:gd name="T52" fmla="*/ 3 w 323"/>
                <a:gd name="T53" fmla="*/ 9 h 379"/>
                <a:gd name="T54" fmla="*/ 2 w 323"/>
                <a:gd name="T55" fmla="*/ 8 h 379"/>
                <a:gd name="T56" fmla="*/ 1 w 323"/>
                <a:gd name="T57" fmla="*/ 8 h 379"/>
                <a:gd name="T58" fmla="*/ 1 w 323"/>
                <a:gd name="T59" fmla="*/ 7 h 379"/>
                <a:gd name="T60" fmla="*/ 1 w 323"/>
                <a:gd name="T61" fmla="*/ 7 h 379"/>
                <a:gd name="T62" fmla="*/ 1 w 323"/>
                <a:gd name="T63" fmla="*/ 5 h 379"/>
                <a:gd name="T64" fmla="*/ 1 w 323"/>
                <a:gd name="T65" fmla="*/ 4 h 379"/>
                <a:gd name="T66" fmla="*/ 2 w 323"/>
                <a:gd name="T67" fmla="*/ 4 h 379"/>
                <a:gd name="T68" fmla="*/ 2 w 323"/>
                <a:gd name="T69" fmla="*/ 3 h 379"/>
                <a:gd name="T70" fmla="*/ 3 w 323"/>
                <a:gd name="T71" fmla="*/ 2 h 379"/>
                <a:gd name="T72" fmla="*/ 4 w 323"/>
                <a:gd name="T73" fmla="*/ 2 h 379"/>
                <a:gd name="T74" fmla="*/ 5 w 323"/>
                <a:gd name="T75" fmla="*/ 1 h 379"/>
                <a:gd name="T76" fmla="*/ 6 w 323"/>
                <a:gd name="T77" fmla="*/ 1 h 379"/>
                <a:gd name="T78" fmla="*/ 7 w 323"/>
                <a:gd name="T79" fmla="*/ 0 h 379"/>
                <a:gd name="T80" fmla="*/ 7 w 323"/>
                <a:gd name="T81" fmla="*/ 0 h 379"/>
                <a:gd name="T82" fmla="*/ 6 w 323"/>
                <a:gd name="T83" fmla="*/ 0 h 379"/>
                <a:gd name="T84" fmla="*/ 5 w 323"/>
                <a:gd name="T85" fmla="*/ 0 h 379"/>
                <a:gd name="T86" fmla="*/ 4 w 323"/>
                <a:gd name="T87" fmla="*/ 1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4" name="Freeform 613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7 w 282"/>
                <a:gd name="T1" fmla="*/ 2 h 253"/>
                <a:gd name="T2" fmla="*/ 7 w 282"/>
                <a:gd name="T3" fmla="*/ 2 h 253"/>
                <a:gd name="T4" fmla="*/ 7 w 282"/>
                <a:gd name="T5" fmla="*/ 3 h 253"/>
                <a:gd name="T6" fmla="*/ 7 w 282"/>
                <a:gd name="T7" fmla="*/ 3 h 253"/>
                <a:gd name="T8" fmla="*/ 7 w 282"/>
                <a:gd name="T9" fmla="*/ 4 h 253"/>
                <a:gd name="T10" fmla="*/ 7 w 282"/>
                <a:gd name="T11" fmla="*/ 4 h 253"/>
                <a:gd name="T12" fmla="*/ 7 w 282"/>
                <a:gd name="T13" fmla="*/ 5 h 253"/>
                <a:gd name="T14" fmla="*/ 7 w 282"/>
                <a:gd name="T15" fmla="*/ 5 h 253"/>
                <a:gd name="T16" fmla="*/ 7 w 282"/>
                <a:gd name="T17" fmla="*/ 5 h 253"/>
                <a:gd name="T18" fmla="*/ 6 w 282"/>
                <a:gd name="T19" fmla="*/ 6 h 253"/>
                <a:gd name="T20" fmla="*/ 6 w 282"/>
                <a:gd name="T21" fmla="*/ 6 h 253"/>
                <a:gd name="T22" fmla="*/ 6 w 282"/>
                <a:gd name="T23" fmla="*/ 6 h 253"/>
                <a:gd name="T24" fmla="*/ 5 w 282"/>
                <a:gd name="T25" fmla="*/ 6 h 253"/>
                <a:gd name="T26" fmla="*/ 5 w 282"/>
                <a:gd name="T27" fmla="*/ 7 h 253"/>
                <a:gd name="T28" fmla="*/ 5 w 282"/>
                <a:gd name="T29" fmla="*/ 7 h 253"/>
                <a:gd name="T30" fmla="*/ 5 w 282"/>
                <a:gd name="T31" fmla="*/ 7 h 253"/>
                <a:gd name="T32" fmla="*/ 5 w 282"/>
                <a:gd name="T33" fmla="*/ 7 h 253"/>
                <a:gd name="T34" fmla="*/ 6 w 282"/>
                <a:gd name="T35" fmla="*/ 7 h 253"/>
                <a:gd name="T36" fmla="*/ 6 w 282"/>
                <a:gd name="T37" fmla="*/ 7 h 253"/>
                <a:gd name="T38" fmla="*/ 6 w 282"/>
                <a:gd name="T39" fmla="*/ 7 h 253"/>
                <a:gd name="T40" fmla="*/ 6 w 282"/>
                <a:gd name="T41" fmla="*/ 7 h 253"/>
                <a:gd name="T42" fmla="*/ 7 w 282"/>
                <a:gd name="T43" fmla="*/ 6 h 253"/>
                <a:gd name="T44" fmla="*/ 7 w 282"/>
                <a:gd name="T45" fmla="*/ 6 h 253"/>
                <a:gd name="T46" fmla="*/ 8 w 282"/>
                <a:gd name="T47" fmla="*/ 5 h 253"/>
                <a:gd name="T48" fmla="*/ 8 w 282"/>
                <a:gd name="T49" fmla="*/ 5 h 253"/>
                <a:gd name="T50" fmla="*/ 8 w 282"/>
                <a:gd name="T51" fmla="*/ 4 h 253"/>
                <a:gd name="T52" fmla="*/ 8 w 282"/>
                <a:gd name="T53" fmla="*/ 3 h 253"/>
                <a:gd name="T54" fmla="*/ 8 w 282"/>
                <a:gd name="T55" fmla="*/ 2 h 253"/>
                <a:gd name="T56" fmla="*/ 7 w 282"/>
                <a:gd name="T57" fmla="*/ 2 h 253"/>
                <a:gd name="T58" fmla="*/ 7 w 282"/>
                <a:gd name="T59" fmla="*/ 2 h 253"/>
                <a:gd name="T60" fmla="*/ 6 w 282"/>
                <a:gd name="T61" fmla="*/ 1 h 253"/>
                <a:gd name="T62" fmla="*/ 6 w 282"/>
                <a:gd name="T63" fmla="*/ 1 h 253"/>
                <a:gd name="T64" fmla="*/ 5 w 282"/>
                <a:gd name="T65" fmla="*/ 1 h 253"/>
                <a:gd name="T66" fmla="*/ 5 w 282"/>
                <a:gd name="T67" fmla="*/ 1 h 253"/>
                <a:gd name="T68" fmla="*/ 4 w 282"/>
                <a:gd name="T69" fmla="*/ 0 h 253"/>
                <a:gd name="T70" fmla="*/ 3 w 282"/>
                <a:gd name="T71" fmla="*/ 0 h 253"/>
                <a:gd name="T72" fmla="*/ 3 w 282"/>
                <a:gd name="T73" fmla="*/ 0 h 253"/>
                <a:gd name="T74" fmla="*/ 2 w 282"/>
                <a:gd name="T75" fmla="*/ 0 h 253"/>
                <a:gd name="T76" fmla="*/ 2 w 282"/>
                <a:gd name="T77" fmla="*/ 0 h 253"/>
                <a:gd name="T78" fmla="*/ 1 w 282"/>
                <a:gd name="T79" fmla="*/ 0 h 253"/>
                <a:gd name="T80" fmla="*/ 1 w 282"/>
                <a:gd name="T81" fmla="*/ 0 h 253"/>
                <a:gd name="T82" fmla="*/ 1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1 w 282"/>
                <a:gd name="T93" fmla="*/ 0 h 253"/>
                <a:gd name="T94" fmla="*/ 1 w 282"/>
                <a:gd name="T95" fmla="*/ 0 h 253"/>
                <a:gd name="T96" fmla="*/ 2 w 282"/>
                <a:gd name="T97" fmla="*/ 0 h 253"/>
                <a:gd name="T98" fmla="*/ 2 w 282"/>
                <a:gd name="T99" fmla="*/ 0 h 253"/>
                <a:gd name="T100" fmla="*/ 2 w 282"/>
                <a:gd name="T101" fmla="*/ 0 h 253"/>
                <a:gd name="T102" fmla="*/ 3 w 282"/>
                <a:gd name="T103" fmla="*/ 1 h 253"/>
                <a:gd name="T104" fmla="*/ 3 w 282"/>
                <a:gd name="T105" fmla="*/ 1 h 253"/>
                <a:gd name="T106" fmla="*/ 4 w 282"/>
                <a:gd name="T107" fmla="*/ 1 h 253"/>
                <a:gd name="T108" fmla="*/ 4 w 282"/>
                <a:gd name="T109" fmla="*/ 1 h 253"/>
                <a:gd name="T110" fmla="*/ 5 w 282"/>
                <a:gd name="T111" fmla="*/ 1 h 253"/>
                <a:gd name="T112" fmla="*/ 5 w 282"/>
                <a:gd name="T113" fmla="*/ 1 h 253"/>
                <a:gd name="T114" fmla="*/ 5 w 282"/>
                <a:gd name="T115" fmla="*/ 1 h 253"/>
                <a:gd name="T116" fmla="*/ 6 w 282"/>
                <a:gd name="T117" fmla="*/ 2 h 253"/>
                <a:gd name="T118" fmla="*/ 6 w 282"/>
                <a:gd name="T119" fmla="*/ 2 h 253"/>
                <a:gd name="T120" fmla="*/ 7 w 282"/>
                <a:gd name="T121" fmla="*/ 2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5" name="Freeform 614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3 h 236"/>
                <a:gd name="T2" fmla="*/ 0 w 115"/>
                <a:gd name="T3" fmla="*/ 4 h 236"/>
                <a:gd name="T4" fmla="*/ 0 w 115"/>
                <a:gd name="T5" fmla="*/ 4 h 236"/>
                <a:gd name="T6" fmla="*/ 0 w 115"/>
                <a:gd name="T7" fmla="*/ 5 h 236"/>
                <a:gd name="T8" fmla="*/ 1 w 115"/>
                <a:gd name="T9" fmla="*/ 5 h 236"/>
                <a:gd name="T10" fmla="*/ 1 w 115"/>
                <a:gd name="T11" fmla="*/ 6 h 236"/>
                <a:gd name="T12" fmla="*/ 1 w 115"/>
                <a:gd name="T13" fmla="*/ 6 h 236"/>
                <a:gd name="T14" fmla="*/ 2 w 115"/>
                <a:gd name="T15" fmla="*/ 6 h 236"/>
                <a:gd name="T16" fmla="*/ 2 w 115"/>
                <a:gd name="T17" fmla="*/ 6 h 236"/>
                <a:gd name="T18" fmla="*/ 3 w 115"/>
                <a:gd name="T19" fmla="*/ 6 h 236"/>
                <a:gd name="T20" fmla="*/ 3 w 115"/>
                <a:gd name="T21" fmla="*/ 6 h 236"/>
                <a:gd name="T22" fmla="*/ 3 w 115"/>
                <a:gd name="T23" fmla="*/ 6 h 236"/>
                <a:gd name="T24" fmla="*/ 3 w 115"/>
                <a:gd name="T25" fmla="*/ 6 h 236"/>
                <a:gd name="T26" fmla="*/ 3 w 115"/>
                <a:gd name="T27" fmla="*/ 6 h 236"/>
                <a:gd name="T28" fmla="*/ 3 w 115"/>
                <a:gd name="T29" fmla="*/ 6 h 236"/>
                <a:gd name="T30" fmla="*/ 3 w 115"/>
                <a:gd name="T31" fmla="*/ 6 h 236"/>
                <a:gd name="T32" fmla="*/ 3 w 115"/>
                <a:gd name="T33" fmla="*/ 6 h 236"/>
                <a:gd name="T34" fmla="*/ 2 w 115"/>
                <a:gd name="T35" fmla="*/ 5 h 236"/>
                <a:gd name="T36" fmla="*/ 2 w 115"/>
                <a:gd name="T37" fmla="*/ 5 h 236"/>
                <a:gd name="T38" fmla="*/ 1 w 115"/>
                <a:gd name="T39" fmla="*/ 5 h 236"/>
                <a:gd name="T40" fmla="*/ 1 w 115"/>
                <a:gd name="T41" fmla="*/ 4 h 236"/>
                <a:gd name="T42" fmla="*/ 1 w 115"/>
                <a:gd name="T43" fmla="*/ 4 h 236"/>
                <a:gd name="T44" fmla="*/ 1 w 115"/>
                <a:gd name="T45" fmla="*/ 3 h 236"/>
                <a:gd name="T46" fmla="*/ 1 w 115"/>
                <a:gd name="T47" fmla="*/ 3 h 236"/>
                <a:gd name="T48" fmla="*/ 1 w 115"/>
                <a:gd name="T49" fmla="*/ 2 h 236"/>
                <a:gd name="T50" fmla="*/ 1 w 115"/>
                <a:gd name="T51" fmla="*/ 2 h 236"/>
                <a:gd name="T52" fmla="*/ 1 w 115"/>
                <a:gd name="T53" fmla="*/ 2 h 236"/>
                <a:gd name="T54" fmla="*/ 2 w 115"/>
                <a:gd name="T55" fmla="*/ 1 h 236"/>
                <a:gd name="T56" fmla="*/ 2 w 115"/>
                <a:gd name="T57" fmla="*/ 1 h 236"/>
                <a:gd name="T58" fmla="*/ 3 w 115"/>
                <a:gd name="T59" fmla="*/ 1 h 236"/>
                <a:gd name="T60" fmla="*/ 3 w 115"/>
                <a:gd name="T61" fmla="*/ 0 h 236"/>
                <a:gd name="T62" fmla="*/ 3 w 115"/>
                <a:gd name="T63" fmla="*/ 0 h 236"/>
                <a:gd name="T64" fmla="*/ 3 w 115"/>
                <a:gd name="T65" fmla="*/ 0 h 236"/>
                <a:gd name="T66" fmla="*/ 3 w 115"/>
                <a:gd name="T67" fmla="*/ 0 h 236"/>
                <a:gd name="T68" fmla="*/ 2 w 115"/>
                <a:gd name="T69" fmla="*/ 0 h 236"/>
                <a:gd name="T70" fmla="*/ 2 w 115"/>
                <a:gd name="T71" fmla="*/ 1 h 236"/>
                <a:gd name="T72" fmla="*/ 1 w 115"/>
                <a:gd name="T73" fmla="*/ 1 h 236"/>
                <a:gd name="T74" fmla="*/ 1 w 115"/>
                <a:gd name="T75" fmla="*/ 2 h 236"/>
                <a:gd name="T76" fmla="*/ 0 w 115"/>
                <a:gd name="T77" fmla="*/ 2 h 236"/>
                <a:gd name="T78" fmla="*/ 0 w 115"/>
                <a:gd name="T79" fmla="*/ 3 h 236"/>
                <a:gd name="T80" fmla="*/ 0 w 115"/>
                <a:gd name="T81" fmla="*/ 3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6" name="Freeform 615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6 w 245"/>
                <a:gd name="T1" fmla="*/ 4 h 310"/>
                <a:gd name="T2" fmla="*/ 6 w 245"/>
                <a:gd name="T3" fmla="*/ 4 h 310"/>
                <a:gd name="T4" fmla="*/ 6 w 245"/>
                <a:gd name="T5" fmla="*/ 5 h 310"/>
                <a:gd name="T6" fmla="*/ 6 w 245"/>
                <a:gd name="T7" fmla="*/ 5 h 310"/>
                <a:gd name="T8" fmla="*/ 6 w 245"/>
                <a:gd name="T9" fmla="*/ 6 h 310"/>
                <a:gd name="T10" fmla="*/ 5 w 245"/>
                <a:gd name="T11" fmla="*/ 6 h 310"/>
                <a:gd name="T12" fmla="*/ 5 w 245"/>
                <a:gd name="T13" fmla="*/ 7 h 310"/>
                <a:gd name="T14" fmla="*/ 4 w 245"/>
                <a:gd name="T15" fmla="*/ 7 h 310"/>
                <a:gd name="T16" fmla="*/ 4 w 245"/>
                <a:gd name="T17" fmla="*/ 8 h 310"/>
                <a:gd name="T18" fmla="*/ 4 w 245"/>
                <a:gd name="T19" fmla="*/ 8 h 310"/>
                <a:gd name="T20" fmla="*/ 3 w 245"/>
                <a:gd name="T21" fmla="*/ 8 h 310"/>
                <a:gd name="T22" fmla="*/ 3 w 245"/>
                <a:gd name="T23" fmla="*/ 9 h 310"/>
                <a:gd name="T24" fmla="*/ 4 w 245"/>
                <a:gd name="T25" fmla="*/ 9 h 310"/>
                <a:gd name="T26" fmla="*/ 4 w 245"/>
                <a:gd name="T27" fmla="*/ 9 h 310"/>
                <a:gd name="T28" fmla="*/ 4 w 245"/>
                <a:gd name="T29" fmla="*/ 8 h 310"/>
                <a:gd name="T30" fmla="*/ 5 w 245"/>
                <a:gd name="T31" fmla="*/ 8 h 310"/>
                <a:gd name="T32" fmla="*/ 6 w 245"/>
                <a:gd name="T33" fmla="*/ 7 h 310"/>
                <a:gd name="T34" fmla="*/ 6 w 245"/>
                <a:gd name="T35" fmla="*/ 6 h 310"/>
                <a:gd name="T36" fmla="*/ 7 w 245"/>
                <a:gd name="T37" fmla="*/ 5 h 310"/>
                <a:gd name="T38" fmla="*/ 7 w 245"/>
                <a:gd name="T39" fmla="*/ 4 h 310"/>
                <a:gd name="T40" fmla="*/ 6 w 245"/>
                <a:gd name="T41" fmla="*/ 3 h 310"/>
                <a:gd name="T42" fmla="*/ 6 w 245"/>
                <a:gd name="T43" fmla="*/ 3 h 310"/>
                <a:gd name="T44" fmla="*/ 5 w 245"/>
                <a:gd name="T45" fmla="*/ 2 h 310"/>
                <a:gd name="T46" fmla="*/ 4 w 245"/>
                <a:gd name="T47" fmla="*/ 2 h 310"/>
                <a:gd name="T48" fmla="*/ 3 w 245"/>
                <a:gd name="T49" fmla="*/ 1 h 310"/>
                <a:gd name="T50" fmla="*/ 3 w 245"/>
                <a:gd name="T51" fmla="*/ 1 h 310"/>
                <a:gd name="T52" fmla="*/ 2 w 245"/>
                <a:gd name="T53" fmla="*/ 1 h 310"/>
                <a:gd name="T54" fmla="*/ 1 w 245"/>
                <a:gd name="T55" fmla="*/ 0 h 310"/>
                <a:gd name="T56" fmla="*/ 1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1 w 245"/>
                <a:gd name="T63" fmla="*/ 1 h 310"/>
                <a:gd name="T64" fmla="*/ 2 w 245"/>
                <a:gd name="T65" fmla="*/ 1 h 310"/>
                <a:gd name="T66" fmla="*/ 2 w 245"/>
                <a:gd name="T67" fmla="*/ 1 h 310"/>
                <a:gd name="T68" fmla="*/ 3 w 245"/>
                <a:gd name="T69" fmla="*/ 2 h 310"/>
                <a:gd name="T70" fmla="*/ 4 w 245"/>
                <a:gd name="T71" fmla="*/ 2 h 310"/>
                <a:gd name="T72" fmla="*/ 5 w 245"/>
                <a:gd name="T73" fmla="*/ 3 h 310"/>
                <a:gd name="T74" fmla="*/ 5 w 245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97" name="Freeform 616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7536" name="Group 617"/>
          <p:cNvGrpSpPr>
            <a:grpSpLocks/>
          </p:cNvGrpSpPr>
          <p:nvPr/>
        </p:nvGrpSpPr>
        <p:grpSpPr bwMode="auto">
          <a:xfrm>
            <a:off x="5394325" y="3403600"/>
            <a:ext cx="290513" cy="404813"/>
            <a:chOff x="4290" y="3130"/>
            <a:chExt cx="183" cy="255"/>
          </a:xfrm>
        </p:grpSpPr>
        <p:pic>
          <p:nvPicPr>
            <p:cNvPr id="17562" name="Picture 618" descr="31u_bnrz[1]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63" name="Freeform 619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2 w 199"/>
                <a:gd name="T1" fmla="*/ 1 h 232"/>
                <a:gd name="T2" fmla="*/ 1 w 199"/>
                <a:gd name="T3" fmla="*/ 1 h 232"/>
                <a:gd name="T4" fmla="*/ 1 w 199"/>
                <a:gd name="T5" fmla="*/ 1 h 232"/>
                <a:gd name="T6" fmla="*/ 1 w 199"/>
                <a:gd name="T7" fmla="*/ 2 h 232"/>
                <a:gd name="T8" fmla="*/ 0 w 199"/>
                <a:gd name="T9" fmla="*/ 2 h 232"/>
                <a:gd name="T10" fmla="*/ 0 w 199"/>
                <a:gd name="T11" fmla="*/ 3 h 232"/>
                <a:gd name="T12" fmla="*/ 0 w 199"/>
                <a:gd name="T13" fmla="*/ 3 h 232"/>
                <a:gd name="T14" fmla="*/ 0 w 199"/>
                <a:gd name="T15" fmla="*/ 4 h 232"/>
                <a:gd name="T16" fmla="*/ 0 w 199"/>
                <a:gd name="T17" fmla="*/ 4 h 232"/>
                <a:gd name="T18" fmla="*/ 0 w 199"/>
                <a:gd name="T19" fmla="*/ 5 h 232"/>
                <a:gd name="T20" fmla="*/ 0 w 199"/>
                <a:gd name="T21" fmla="*/ 5 h 232"/>
                <a:gd name="T22" fmla="*/ 1 w 199"/>
                <a:gd name="T23" fmla="*/ 6 h 232"/>
                <a:gd name="T24" fmla="*/ 1 w 199"/>
                <a:gd name="T25" fmla="*/ 6 h 232"/>
                <a:gd name="T26" fmla="*/ 2 w 199"/>
                <a:gd name="T27" fmla="*/ 6 h 232"/>
                <a:gd name="T28" fmla="*/ 2 w 199"/>
                <a:gd name="T29" fmla="*/ 7 h 232"/>
                <a:gd name="T30" fmla="*/ 3 w 199"/>
                <a:gd name="T31" fmla="*/ 7 h 232"/>
                <a:gd name="T32" fmla="*/ 4 w 199"/>
                <a:gd name="T33" fmla="*/ 6 h 232"/>
                <a:gd name="T34" fmla="*/ 4 w 199"/>
                <a:gd name="T35" fmla="*/ 6 h 232"/>
                <a:gd name="T36" fmla="*/ 4 w 199"/>
                <a:gd name="T37" fmla="*/ 6 h 232"/>
                <a:gd name="T38" fmla="*/ 4 w 199"/>
                <a:gd name="T39" fmla="*/ 6 h 232"/>
                <a:gd name="T40" fmla="*/ 4 w 199"/>
                <a:gd name="T41" fmla="*/ 6 h 232"/>
                <a:gd name="T42" fmla="*/ 4 w 199"/>
                <a:gd name="T43" fmla="*/ 6 h 232"/>
                <a:gd name="T44" fmla="*/ 4 w 199"/>
                <a:gd name="T45" fmla="*/ 6 h 232"/>
                <a:gd name="T46" fmla="*/ 4 w 199"/>
                <a:gd name="T47" fmla="*/ 6 h 232"/>
                <a:gd name="T48" fmla="*/ 3 w 199"/>
                <a:gd name="T49" fmla="*/ 6 h 232"/>
                <a:gd name="T50" fmla="*/ 3 w 199"/>
                <a:gd name="T51" fmla="*/ 6 h 232"/>
                <a:gd name="T52" fmla="*/ 3 w 199"/>
                <a:gd name="T53" fmla="*/ 6 h 232"/>
                <a:gd name="T54" fmla="*/ 3 w 199"/>
                <a:gd name="T55" fmla="*/ 5 h 232"/>
                <a:gd name="T56" fmla="*/ 2 w 199"/>
                <a:gd name="T57" fmla="*/ 5 h 232"/>
                <a:gd name="T58" fmla="*/ 2 w 199"/>
                <a:gd name="T59" fmla="*/ 5 h 232"/>
                <a:gd name="T60" fmla="*/ 2 w 199"/>
                <a:gd name="T61" fmla="*/ 5 h 232"/>
                <a:gd name="T62" fmla="*/ 1 w 199"/>
                <a:gd name="T63" fmla="*/ 5 h 232"/>
                <a:gd name="T64" fmla="*/ 1 w 199"/>
                <a:gd name="T65" fmla="*/ 5 h 232"/>
                <a:gd name="T66" fmla="*/ 1 w 199"/>
                <a:gd name="T67" fmla="*/ 4 h 232"/>
                <a:gd name="T68" fmla="*/ 1 w 199"/>
                <a:gd name="T69" fmla="*/ 3 h 232"/>
                <a:gd name="T70" fmla="*/ 2 w 199"/>
                <a:gd name="T71" fmla="*/ 2 h 232"/>
                <a:gd name="T72" fmla="*/ 3 w 199"/>
                <a:gd name="T73" fmla="*/ 1 h 232"/>
                <a:gd name="T74" fmla="*/ 3 w 199"/>
                <a:gd name="T75" fmla="*/ 1 h 232"/>
                <a:gd name="T76" fmla="*/ 4 w 199"/>
                <a:gd name="T77" fmla="*/ 1 h 232"/>
                <a:gd name="T78" fmla="*/ 5 w 199"/>
                <a:gd name="T79" fmla="*/ 0 h 232"/>
                <a:gd name="T80" fmla="*/ 5 w 199"/>
                <a:gd name="T81" fmla="*/ 0 h 232"/>
                <a:gd name="T82" fmla="*/ 5 w 199"/>
                <a:gd name="T83" fmla="*/ 0 h 232"/>
                <a:gd name="T84" fmla="*/ 5 w 199"/>
                <a:gd name="T85" fmla="*/ 0 h 232"/>
                <a:gd name="T86" fmla="*/ 4 w 199"/>
                <a:gd name="T87" fmla="*/ 0 h 232"/>
                <a:gd name="T88" fmla="*/ 4 w 199"/>
                <a:gd name="T89" fmla="*/ 0 h 232"/>
                <a:gd name="T90" fmla="*/ 3 w 199"/>
                <a:gd name="T91" fmla="*/ 0 h 232"/>
                <a:gd name="T92" fmla="*/ 3 w 199"/>
                <a:gd name="T93" fmla="*/ 1 h 232"/>
                <a:gd name="T94" fmla="*/ 2 w 199"/>
                <a:gd name="T95" fmla="*/ 1 h 232"/>
                <a:gd name="T96" fmla="*/ 2 w 199"/>
                <a:gd name="T97" fmla="*/ 1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64" name="Freeform 620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3 w 128"/>
                <a:gd name="T1" fmla="*/ 2 h 180"/>
                <a:gd name="T2" fmla="*/ 3 w 128"/>
                <a:gd name="T3" fmla="*/ 2 h 180"/>
                <a:gd name="T4" fmla="*/ 3 w 128"/>
                <a:gd name="T5" fmla="*/ 3 h 180"/>
                <a:gd name="T6" fmla="*/ 3 w 128"/>
                <a:gd name="T7" fmla="*/ 3 h 180"/>
                <a:gd name="T8" fmla="*/ 3 w 128"/>
                <a:gd name="T9" fmla="*/ 3 h 180"/>
                <a:gd name="T10" fmla="*/ 2 w 128"/>
                <a:gd name="T11" fmla="*/ 4 h 180"/>
                <a:gd name="T12" fmla="*/ 2 w 128"/>
                <a:gd name="T13" fmla="*/ 4 h 180"/>
                <a:gd name="T14" fmla="*/ 1 w 128"/>
                <a:gd name="T15" fmla="*/ 4 h 180"/>
                <a:gd name="T16" fmla="*/ 1 w 128"/>
                <a:gd name="T17" fmla="*/ 5 h 180"/>
                <a:gd name="T18" fmla="*/ 1 w 128"/>
                <a:gd name="T19" fmla="*/ 5 h 180"/>
                <a:gd name="T20" fmla="*/ 1 w 128"/>
                <a:gd name="T21" fmla="*/ 5 h 180"/>
                <a:gd name="T22" fmla="*/ 1 w 128"/>
                <a:gd name="T23" fmla="*/ 5 h 180"/>
                <a:gd name="T24" fmla="*/ 1 w 128"/>
                <a:gd name="T25" fmla="*/ 5 h 180"/>
                <a:gd name="T26" fmla="*/ 1 w 128"/>
                <a:gd name="T27" fmla="*/ 5 h 180"/>
                <a:gd name="T28" fmla="*/ 1 w 128"/>
                <a:gd name="T29" fmla="*/ 5 h 180"/>
                <a:gd name="T30" fmla="*/ 1 w 128"/>
                <a:gd name="T31" fmla="*/ 5 h 180"/>
                <a:gd name="T32" fmla="*/ 1 w 128"/>
                <a:gd name="T33" fmla="*/ 5 h 180"/>
                <a:gd name="T34" fmla="*/ 2 w 128"/>
                <a:gd name="T35" fmla="*/ 5 h 180"/>
                <a:gd name="T36" fmla="*/ 2 w 128"/>
                <a:gd name="T37" fmla="*/ 4 h 180"/>
                <a:gd name="T38" fmla="*/ 3 w 128"/>
                <a:gd name="T39" fmla="*/ 4 h 180"/>
                <a:gd name="T40" fmla="*/ 3 w 128"/>
                <a:gd name="T41" fmla="*/ 4 h 180"/>
                <a:gd name="T42" fmla="*/ 4 w 128"/>
                <a:gd name="T43" fmla="*/ 3 h 180"/>
                <a:gd name="T44" fmla="*/ 4 w 128"/>
                <a:gd name="T45" fmla="*/ 3 h 180"/>
                <a:gd name="T46" fmla="*/ 4 w 128"/>
                <a:gd name="T47" fmla="*/ 2 h 180"/>
                <a:gd name="T48" fmla="*/ 4 w 128"/>
                <a:gd name="T49" fmla="*/ 2 h 180"/>
                <a:gd name="T50" fmla="*/ 3 w 128"/>
                <a:gd name="T51" fmla="*/ 1 h 180"/>
                <a:gd name="T52" fmla="*/ 3 w 128"/>
                <a:gd name="T53" fmla="*/ 1 h 180"/>
                <a:gd name="T54" fmla="*/ 2 w 128"/>
                <a:gd name="T55" fmla="*/ 1 h 180"/>
                <a:gd name="T56" fmla="*/ 2 w 128"/>
                <a:gd name="T57" fmla="*/ 0 h 180"/>
                <a:gd name="T58" fmla="*/ 1 w 128"/>
                <a:gd name="T59" fmla="*/ 0 h 180"/>
                <a:gd name="T60" fmla="*/ 1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1 w 128"/>
                <a:gd name="T69" fmla="*/ 0 h 180"/>
                <a:gd name="T70" fmla="*/ 1 w 128"/>
                <a:gd name="T71" fmla="*/ 1 h 180"/>
                <a:gd name="T72" fmla="*/ 2 w 128"/>
                <a:gd name="T73" fmla="*/ 1 h 180"/>
                <a:gd name="T74" fmla="*/ 2 w 128"/>
                <a:gd name="T75" fmla="*/ 1 h 180"/>
                <a:gd name="T76" fmla="*/ 3 w 128"/>
                <a:gd name="T77" fmla="*/ 1 h 180"/>
                <a:gd name="T78" fmla="*/ 3 w 128"/>
                <a:gd name="T79" fmla="*/ 1 h 180"/>
                <a:gd name="T80" fmla="*/ 3 w 128"/>
                <a:gd name="T81" fmla="*/ 2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65" name="Freeform 621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3 w 322"/>
                <a:gd name="T1" fmla="*/ 2 h 378"/>
                <a:gd name="T2" fmla="*/ 2 w 322"/>
                <a:gd name="T3" fmla="*/ 3 h 378"/>
                <a:gd name="T4" fmla="*/ 1 w 322"/>
                <a:gd name="T5" fmla="*/ 5 h 378"/>
                <a:gd name="T6" fmla="*/ 0 w 322"/>
                <a:gd name="T7" fmla="*/ 6 h 378"/>
                <a:gd name="T8" fmla="*/ 0 w 322"/>
                <a:gd name="T9" fmla="*/ 7 h 378"/>
                <a:gd name="T10" fmla="*/ 0 w 322"/>
                <a:gd name="T11" fmla="*/ 8 h 378"/>
                <a:gd name="T12" fmla="*/ 1 w 322"/>
                <a:gd name="T13" fmla="*/ 8 h 378"/>
                <a:gd name="T14" fmla="*/ 1 w 322"/>
                <a:gd name="T15" fmla="*/ 9 h 378"/>
                <a:gd name="T16" fmla="*/ 2 w 322"/>
                <a:gd name="T17" fmla="*/ 9 h 378"/>
                <a:gd name="T18" fmla="*/ 2 w 322"/>
                <a:gd name="T19" fmla="*/ 9 h 378"/>
                <a:gd name="T20" fmla="*/ 3 w 322"/>
                <a:gd name="T21" fmla="*/ 10 h 378"/>
                <a:gd name="T22" fmla="*/ 4 w 322"/>
                <a:gd name="T23" fmla="*/ 10 h 378"/>
                <a:gd name="T24" fmla="*/ 5 w 322"/>
                <a:gd name="T25" fmla="*/ 10 h 378"/>
                <a:gd name="T26" fmla="*/ 6 w 322"/>
                <a:gd name="T27" fmla="*/ 10 h 378"/>
                <a:gd name="T28" fmla="*/ 7 w 322"/>
                <a:gd name="T29" fmla="*/ 10 h 378"/>
                <a:gd name="T30" fmla="*/ 8 w 322"/>
                <a:gd name="T31" fmla="*/ 11 h 378"/>
                <a:gd name="T32" fmla="*/ 9 w 322"/>
                <a:gd name="T33" fmla="*/ 11 h 378"/>
                <a:gd name="T34" fmla="*/ 9 w 322"/>
                <a:gd name="T35" fmla="*/ 10 h 378"/>
                <a:gd name="T36" fmla="*/ 9 w 322"/>
                <a:gd name="T37" fmla="*/ 10 h 378"/>
                <a:gd name="T38" fmla="*/ 9 w 322"/>
                <a:gd name="T39" fmla="*/ 10 h 378"/>
                <a:gd name="T40" fmla="*/ 8 w 322"/>
                <a:gd name="T41" fmla="*/ 10 h 378"/>
                <a:gd name="T42" fmla="*/ 7 w 322"/>
                <a:gd name="T43" fmla="*/ 10 h 378"/>
                <a:gd name="T44" fmla="*/ 7 w 322"/>
                <a:gd name="T45" fmla="*/ 9 h 378"/>
                <a:gd name="T46" fmla="*/ 6 w 322"/>
                <a:gd name="T47" fmla="*/ 9 h 378"/>
                <a:gd name="T48" fmla="*/ 5 w 322"/>
                <a:gd name="T49" fmla="*/ 9 h 378"/>
                <a:gd name="T50" fmla="*/ 4 w 322"/>
                <a:gd name="T51" fmla="*/ 9 h 378"/>
                <a:gd name="T52" fmla="*/ 3 w 322"/>
                <a:gd name="T53" fmla="*/ 9 h 378"/>
                <a:gd name="T54" fmla="*/ 2 w 322"/>
                <a:gd name="T55" fmla="*/ 8 h 378"/>
                <a:gd name="T56" fmla="*/ 2 w 322"/>
                <a:gd name="T57" fmla="*/ 8 h 378"/>
                <a:gd name="T58" fmla="*/ 1 w 322"/>
                <a:gd name="T59" fmla="*/ 7 h 378"/>
                <a:gd name="T60" fmla="*/ 1 w 322"/>
                <a:gd name="T61" fmla="*/ 7 h 378"/>
                <a:gd name="T62" fmla="*/ 1 w 322"/>
                <a:gd name="T63" fmla="*/ 6 h 378"/>
                <a:gd name="T64" fmla="*/ 2 w 322"/>
                <a:gd name="T65" fmla="*/ 5 h 378"/>
                <a:gd name="T66" fmla="*/ 2 w 322"/>
                <a:gd name="T67" fmla="*/ 4 h 378"/>
                <a:gd name="T68" fmla="*/ 3 w 322"/>
                <a:gd name="T69" fmla="*/ 3 h 378"/>
                <a:gd name="T70" fmla="*/ 4 w 322"/>
                <a:gd name="T71" fmla="*/ 2 h 378"/>
                <a:gd name="T72" fmla="*/ 4 w 322"/>
                <a:gd name="T73" fmla="*/ 2 h 378"/>
                <a:gd name="T74" fmla="*/ 6 w 322"/>
                <a:gd name="T75" fmla="*/ 1 h 378"/>
                <a:gd name="T76" fmla="*/ 7 w 322"/>
                <a:gd name="T77" fmla="*/ 1 h 378"/>
                <a:gd name="T78" fmla="*/ 7 w 322"/>
                <a:gd name="T79" fmla="*/ 0 h 378"/>
                <a:gd name="T80" fmla="*/ 7 w 322"/>
                <a:gd name="T81" fmla="*/ 0 h 378"/>
                <a:gd name="T82" fmla="*/ 6 w 322"/>
                <a:gd name="T83" fmla="*/ 0 h 378"/>
                <a:gd name="T84" fmla="*/ 5 w 322"/>
                <a:gd name="T85" fmla="*/ 1 h 378"/>
                <a:gd name="T86" fmla="*/ 4 w 322"/>
                <a:gd name="T87" fmla="*/ 1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66" name="Freeform 622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6 w 283"/>
                <a:gd name="T1" fmla="*/ 2 h 252"/>
                <a:gd name="T2" fmla="*/ 7 w 283"/>
                <a:gd name="T3" fmla="*/ 3 h 252"/>
                <a:gd name="T4" fmla="*/ 7 w 283"/>
                <a:gd name="T5" fmla="*/ 3 h 252"/>
                <a:gd name="T6" fmla="*/ 7 w 283"/>
                <a:gd name="T7" fmla="*/ 4 h 252"/>
                <a:gd name="T8" fmla="*/ 7 w 283"/>
                <a:gd name="T9" fmla="*/ 4 h 252"/>
                <a:gd name="T10" fmla="*/ 7 w 283"/>
                <a:gd name="T11" fmla="*/ 4 h 252"/>
                <a:gd name="T12" fmla="*/ 7 w 283"/>
                <a:gd name="T13" fmla="*/ 5 h 252"/>
                <a:gd name="T14" fmla="*/ 7 w 283"/>
                <a:gd name="T15" fmla="*/ 5 h 252"/>
                <a:gd name="T16" fmla="*/ 6 w 283"/>
                <a:gd name="T17" fmla="*/ 5 h 252"/>
                <a:gd name="T18" fmla="*/ 6 w 283"/>
                <a:gd name="T19" fmla="*/ 6 h 252"/>
                <a:gd name="T20" fmla="*/ 6 w 283"/>
                <a:gd name="T21" fmla="*/ 6 h 252"/>
                <a:gd name="T22" fmla="*/ 6 w 283"/>
                <a:gd name="T23" fmla="*/ 6 h 252"/>
                <a:gd name="T24" fmla="*/ 5 w 283"/>
                <a:gd name="T25" fmla="*/ 7 h 252"/>
                <a:gd name="T26" fmla="*/ 5 w 283"/>
                <a:gd name="T27" fmla="*/ 7 h 252"/>
                <a:gd name="T28" fmla="*/ 5 w 283"/>
                <a:gd name="T29" fmla="*/ 7 h 252"/>
                <a:gd name="T30" fmla="*/ 5 w 283"/>
                <a:gd name="T31" fmla="*/ 7 h 252"/>
                <a:gd name="T32" fmla="*/ 5 w 283"/>
                <a:gd name="T33" fmla="*/ 7 h 252"/>
                <a:gd name="T34" fmla="*/ 5 w 283"/>
                <a:gd name="T35" fmla="*/ 7 h 252"/>
                <a:gd name="T36" fmla="*/ 6 w 283"/>
                <a:gd name="T37" fmla="*/ 7 h 252"/>
                <a:gd name="T38" fmla="*/ 6 w 283"/>
                <a:gd name="T39" fmla="*/ 7 h 252"/>
                <a:gd name="T40" fmla="*/ 6 w 283"/>
                <a:gd name="T41" fmla="*/ 7 h 252"/>
                <a:gd name="T42" fmla="*/ 6 w 283"/>
                <a:gd name="T43" fmla="*/ 7 h 252"/>
                <a:gd name="T44" fmla="*/ 7 w 283"/>
                <a:gd name="T45" fmla="*/ 6 h 252"/>
                <a:gd name="T46" fmla="*/ 7 w 283"/>
                <a:gd name="T47" fmla="*/ 5 h 252"/>
                <a:gd name="T48" fmla="*/ 8 w 283"/>
                <a:gd name="T49" fmla="*/ 5 h 252"/>
                <a:gd name="T50" fmla="*/ 8 w 283"/>
                <a:gd name="T51" fmla="*/ 4 h 252"/>
                <a:gd name="T52" fmla="*/ 8 w 283"/>
                <a:gd name="T53" fmla="*/ 3 h 252"/>
                <a:gd name="T54" fmla="*/ 7 w 283"/>
                <a:gd name="T55" fmla="*/ 3 h 252"/>
                <a:gd name="T56" fmla="*/ 7 w 283"/>
                <a:gd name="T57" fmla="*/ 2 h 252"/>
                <a:gd name="T58" fmla="*/ 7 w 283"/>
                <a:gd name="T59" fmla="*/ 2 h 252"/>
                <a:gd name="T60" fmla="*/ 6 w 283"/>
                <a:gd name="T61" fmla="*/ 1 h 252"/>
                <a:gd name="T62" fmla="*/ 6 w 283"/>
                <a:gd name="T63" fmla="*/ 1 h 252"/>
                <a:gd name="T64" fmla="*/ 5 w 283"/>
                <a:gd name="T65" fmla="*/ 1 h 252"/>
                <a:gd name="T66" fmla="*/ 4 w 283"/>
                <a:gd name="T67" fmla="*/ 1 h 252"/>
                <a:gd name="T68" fmla="*/ 4 w 283"/>
                <a:gd name="T69" fmla="*/ 1 h 252"/>
                <a:gd name="T70" fmla="*/ 3 w 283"/>
                <a:gd name="T71" fmla="*/ 0 h 252"/>
                <a:gd name="T72" fmla="*/ 3 w 283"/>
                <a:gd name="T73" fmla="*/ 0 h 252"/>
                <a:gd name="T74" fmla="*/ 2 w 283"/>
                <a:gd name="T75" fmla="*/ 0 h 252"/>
                <a:gd name="T76" fmla="*/ 2 w 283"/>
                <a:gd name="T77" fmla="*/ 0 h 252"/>
                <a:gd name="T78" fmla="*/ 1 w 283"/>
                <a:gd name="T79" fmla="*/ 0 h 252"/>
                <a:gd name="T80" fmla="*/ 1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1 w 283"/>
                <a:gd name="T93" fmla="*/ 0 h 252"/>
                <a:gd name="T94" fmla="*/ 1 w 283"/>
                <a:gd name="T95" fmla="*/ 0 h 252"/>
                <a:gd name="T96" fmla="*/ 1 w 283"/>
                <a:gd name="T97" fmla="*/ 0 h 252"/>
                <a:gd name="T98" fmla="*/ 2 w 283"/>
                <a:gd name="T99" fmla="*/ 1 h 252"/>
                <a:gd name="T100" fmla="*/ 2 w 283"/>
                <a:gd name="T101" fmla="*/ 1 h 252"/>
                <a:gd name="T102" fmla="*/ 3 w 283"/>
                <a:gd name="T103" fmla="*/ 1 h 252"/>
                <a:gd name="T104" fmla="*/ 3 w 283"/>
                <a:gd name="T105" fmla="*/ 1 h 252"/>
                <a:gd name="T106" fmla="*/ 3 w 283"/>
                <a:gd name="T107" fmla="*/ 1 h 252"/>
                <a:gd name="T108" fmla="*/ 4 w 283"/>
                <a:gd name="T109" fmla="*/ 1 h 252"/>
                <a:gd name="T110" fmla="*/ 4 w 283"/>
                <a:gd name="T111" fmla="*/ 1 h 252"/>
                <a:gd name="T112" fmla="*/ 5 w 283"/>
                <a:gd name="T113" fmla="*/ 1 h 252"/>
                <a:gd name="T114" fmla="*/ 5 w 283"/>
                <a:gd name="T115" fmla="*/ 2 h 252"/>
                <a:gd name="T116" fmla="*/ 6 w 283"/>
                <a:gd name="T117" fmla="*/ 2 h 252"/>
                <a:gd name="T118" fmla="*/ 6 w 283"/>
                <a:gd name="T119" fmla="*/ 2 h 252"/>
                <a:gd name="T120" fmla="*/ 6 w 283"/>
                <a:gd name="T121" fmla="*/ 2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67" name="Freeform 623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3 h 238"/>
                <a:gd name="T2" fmla="*/ 0 w 114"/>
                <a:gd name="T3" fmla="*/ 4 h 238"/>
                <a:gd name="T4" fmla="*/ 0 w 114"/>
                <a:gd name="T5" fmla="*/ 5 h 238"/>
                <a:gd name="T6" fmla="*/ 0 w 114"/>
                <a:gd name="T7" fmla="*/ 5 h 238"/>
                <a:gd name="T8" fmla="*/ 1 w 114"/>
                <a:gd name="T9" fmla="*/ 5 h 238"/>
                <a:gd name="T10" fmla="*/ 1 w 114"/>
                <a:gd name="T11" fmla="*/ 6 h 238"/>
                <a:gd name="T12" fmla="*/ 2 w 114"/>
                <a:gd name="T13" fmla="*/ 6 h 238"/>
                <a:gd name="T14" fmla="*/ 2 w 114"/>
                <a:gd name="T15" fmla="*/ 6 h 238"/>
                <a:gd name="T16" fmla="*/ 3 w 114"/>
                <a:gd name="T17" fmla="*/ 6 h 238"/>
                <a:gd name="T18" fmla="*/ 3 w 114"/>
                <a:gd name="T19" fmla="*/ 6 h 238"/>
                <a:gd name="T20" fmla="*/ 3 w 114"/>
                <a:gd name="T21" fmla="*/ 6 h 238"/>
                <a:gd name="T22" fmla="*/ 3 w 114"/>
                <a:gd name="T23" fmla="*/ 6 h 238"/>
                <a:gd name="T24" fmla="*/ 3 w 114"/>
                <a:gd name="T25" fmla="*/ 6 h 238"/>
                <a:gd name="T26" fmla="*/ 3 w 114"/>
                <a:gd name="T27" fmla="*/ 6 h 238"/>
                <a:gd name="T28" fmla="*/ 3 w 114"/>
                <a:gd name="T29" fmla="*/ 6 h 238"/>
                <a:gd name="T30" fmla="*/ 3 w 114"/>
                <a:gd name="T31" fmla="*/ 6 h 238"/>
                <a:gd name="T32" fmla="*/ 3 w 114"/>
                <a:gd name="T33" fmla="*/ 6 h 238"/>
                <a:gd name="T34" fmla="*/ 2 w 114"/>
                <a:gd name="T35" fmla="*/ 5 h 238"/>
                <a:gd name="T36" fmla="*/ 2 w 114"/>
                <a:gd name="T37" fmla="*/ 5 h 238"/>
                <a:gd name="T38" fmla="*/ 1 w 114"/>
                <a:gd name="T39" fmla="*/ 5 h 238"/>
                <a:gd name="T40" fmla="*/ 1 w 114"/>
                <a:gd name="T41" fmla="*/ 4 h 238"/>
                <a:gd name="T42" fmla="*/ 1 w 114"/>
                <a:gd name="T43" fmla="*/ 4 h 238"/>
                <a:gd name="T44" fmla="*/ 1 w 114"/>
                <a:gd name="T45" fmla="*/ 3 h 238"/>
                <a:gd name="T46" fmla="*/ 1 w 114"/>
                <a:gd name="T47" fmla="*/ 3 h 238"/>
                <a:gd name="T48" fmla="*/ 1 w 114"/>
                <a:gd name="T49" fmla="*/ 2 h 238"/>
                <a:gd name="T50" fmla="*/ 1 w 114"/>
                <a:gd name="T51" fmla="*/ 2 h 238"/>
                <a:gd name="T52" fmla="*/ 2 w 114"/>
                <a:gd name="T53" fmla="*/ 2 h 238"/>
                <a:gd name="T54" fmla="*/ 2 w 114"/>
                <a:gd name="T55" fmla="*/ 1 h 238"/>
                <a:gd name="T56" fmla="*/ 2 w 114"/>
                <a:gd name="T57" fmla="*/ 1 h 238"/>
                <a:gd name="T58" fmla="*/ 2 w 114"/>
                <a:gd name="T59" fmla="*/ 1 h 238"/>
                <a:gd name="T60" fmla="*/ 3 w 114"/>
                <a:gd name="T61" fmla="*/ 0 h 238"/>
                <a:gd name="T62" fmla="*/ 3 w 114"/>
                <a:gd name="T63" fmla="*/ 0 h 238"/>
                <a:gd name="T64" fmla="*/ 3 w 114"/>
                <a:gd name="T65" fmla="*/ 0 h 238"/>
                <a:gd name="T66" fmla="*/ 3 w 114"/>
                <a:gd name="T67" fmla="*/ 0 h 238"/>
                <a:gd name="T68" fmla="*/ 3 w 114"/>
                <a:gd name="T69" fmla="*/ 0 h 238"/>
                <a:gd name="T70" fmla="*/ 2 w 114"/>
                <a:gd name="T71" fmla="*/ 0 h 238"/>
                <a:gd name="T72" fmla="*/ 2 w 114"/>
                <a:gd name="T73" fmla="*/ 1 h 238"/>
                <a:gd name="T74" fmla="*/ 1 w 114"/>
                <a:gd name="T75" fmla="*/ 1 h 238"/>
                <a:gd name="T76" fmla="*/ 1 w 114"/>
                <a:gd name="T77" fmla="*/ 2 h 238"/>
                <a:gd name="T78" fmla="*/ 0 w 114"/>
                <a:gd name="T79" fmla="*/ 3 h 238"/>
                <a:gd name="T80" fmla="*/ 0 w 114"/>
                <a:gd name="T81" fmla="*/ 3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68" name="Freeform 624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6 w 246"/>
                <a:gd name="T1" fmla="*/ 4 h 310"/>
                <a:gd name="T2" fmla="*/ 6 w 246"/>
                <a:gd name="T3" fmla="*/ 4 h 310"/>
                <a:gd name="T4" fmla="*/ 6 w 246"/>
                <a:gd name="T5" fmla="*/ 5 h 310"/>
                <a:gd name="T6" fmla="*/ 6 w 246"/>
                <a:gd name="T7" fmla="*/ 5 h 310"/>
                <a:gd name="T8" fmla="*/ 6 w 246"/>
                <a:gd name="T9" fmla="*/ 6 h 310"/>
                <a:gd name="T10" fmla="*/ 5 w 246"/>
                <a:gd name="T11" fmla="*/ 6 h 310"/>
                <a:gd name="T12" fmla="*/ 5 w 246"/>
                <a:gd name="T13" fmla="*/ 7 h 310"/>
                <a:gd name="T14" fmla="*/ 4 w 246"/>
                <a:gd name="T15" fmla="*/ 7 h 310"/>
                <a:gd name="T16" fmla="*/ 4 w 246"/>
                <a:gd name="T17" fmla="*/ 8 h 310"/>
                <a:gd name="T18" fmla="*/ 4 w 246"/>
                <a:gd name="T19" fmla="*/ 8 h 310"/>
                <a:gd name="T20" fmla="*/ 3 w 246"/>
                <a:gd name="T21" fmla="*/ 8 h 310"/>
                <a:gd name="T22" fmla="*/ 3 w 246"/>
                <a:gd name="T23" fmla="*/ 9 h 310"/>
                <a:gd name="T24" fmla="*/ 4 w 246"/>
                <a:gd name="T25" fmla="*/ 9 h 310"/>
                <a:gd name="T26" fmla="*/ 4 w 246"/>
                <a:gd name="T27" fmla="*/ 9 h 310"/>
                <a:gd name="T28" fmla="*/ 4 w 246"/>
                <a:gd name="T29" fmla="*/ 8 h 310"/>
                <a:gd name="T30" fmla="*/ 5 w 246"/>
                <a:gd name="T31" fmla="*/ 8 h 310"/>
                <a:gd name="T32" fmla="*/ 6 w 246"/>
                <a:gd name="T33" fmla="*/ 7 h 310"/>
                <a:gd name="T34" fmla="*/ 7 w 246"/>
                <a:gd name="T35" fmla="*/ 6 h 310"/>
                <a:gd name="T36" fmla="*/ 7 w 246"/>
                <a:gd name="T37" fmla="*/ 5 h 310"/>
                <a:gd name="T38" fmla="*/ 7 w 246"/>
                <a:gd name="T39" fmla="*/ 4 h 310"/>
                <a:gd name="T40" fmla="*/ 6 w 246"/>
                <a:gd name="T41" fmla="*/ 3 h 310"/>
                <a:gd name="T42" fmla="*/ 6 w 246"/>
                <a:gd name="T43" fmla="*/ 3 h 310"/>
                <a:gd name="T44" fmla="*/ 5 w 246"/>
                <a:gd name="T45" fmla="*/ 2 h 310"/>
                <a:gd name="T46" fmla="*/ 4 w 246"/>
                <a:gd name="T47" fmla="*/ 2 h 310"/>
                <a:gd name="T48" fmla="*/ 4 w 246"/>
                <a:gd name="T49" fmla="*/ 1 h 310"/>
                <a:gd name="T50" fmla="*/ 3 w 246"/>
                <a:gd name="T51" fmla="*/ 1 h 310"/>
                <a:gd name="T52" fmla="*/ 2 w 246"/>
                <a:gd name="T53" fmla="*/ 1 h 310"/>
                <a:gd name="T54" fmla="*/ 1 w 246"/>
                <a:gd name="T55" fmla="*/ 0 h 310"/>
                <a:gd name="T56" fmla="*/ 1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1 w 246"/>
                <a:gd name="T63" fmla="*/ 0 h 310"/>
                <a:gd name="T64" fmla="*/ 2 w 246"/>
                <a:gd name="T65" fmla="*/ 1 h 310"/>
                <a:gd name="T66" fmla="*/ 2 w 246"/>
                <a:gd name="T67" fmla="*/ 1 h 310"/>
                <a:gd name="T68" fmla="*/ 3 w 246"/>
                <a:gd name="T69" fmla="*/ 2 h 310"/>
                <a:gd name="T70" fmla="*/ 4 w 246"/>
                <a:gd name="T71" fmla="*/ 2 h 310"/>
                <a:gd name="T72" fmla="*/ 5 w 246"/>
                <a:gd name="T73" fmla="*/ 3 h 310"/>
                <a:gd name="T74" fmla="*/ 5 w 246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69" name="Freeform 625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1 w 83"/>
                <a:gd name="T1" fmla="*/ 0 h 187"/>
                <a:gd name="T2" fmla="*/ 1 w 83"/>
                <a:gd name="T3" fmla="*/ 0 h 187"/>
                <a:gd name="T4" fmla="*/ 1 w 83"/>
                <a:gd name="T5" fmla="*/ 0 h 187"/>
                <a:gd name="T6" fmla="*/ 1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1 h 187"/>
                <a:gd name="T20" fmla="*/ 1 w 83"/>
                <a:gd name="T21" fmla="*/ 2 h 187"/>
                <a:gd name="T22" fmla="*/ 1 w 83"/>
                <a:gd name="T23" fmla="*/ 3 h 187"/>
                <a:gd name="T24" fmla="*/ 1 w 83"/>
                <a:gd name="T25" fmla="*/ 3 h 187"/>
                <a:gd name="T26" fmla="*/ 2 w 83"/>
                <a:gd name="T27" fmla="*/ 4 h 187"/>
                <a:gd name="T28" fmla="*/ 2 w 83"/>
                <a:gd name="T29" fmla="*/ 5 h 187"/>
                <a:gd name="T30" fmla="*/ 2 w 83"/>
                <a:gd name="T31" fmla="*/ 5 h 187"/>
                <a:gd name="T32" fmla="*/ 2 w 83"/>
                <a:gd name="T33" fmla="*/ 5 h 187"/>
                <a:gd name="T34" fmla="*/ 2 w 83"/>
                <a:gd name="T35" fmla="*/ 5 h 187"/>
                <a:gd name="T36" fmla="*/ 2 w 83"/>
                <a:gd name="T37" fmla="*/ 4 h 187"/>
                <a:gd name="T38" fmla="*/ 2 w 83"/>
                <a:gd name="T39" fmla="*/ 4 h 187"/>
                <a:gd name="T40" fmla="*/ 2 w 83"/>
                <a:gd name="T41" fmla="*/ 3 h 187"/>
                <a:gd name="T42" fmla="*/ 2 w 83"/>
                <a:gd name="T43" fmla="*/ 2 h 187"/>
                <a:gd name="T44" fmla="*/ 1 w 83"/>
                <a:gd name="T45" fmla="*/ 2 h 187"/>
                <a:gd name="T46" fmla="*/ 1 w 83"/>
                <a:gd name="T47" fmla="*/ 1 h 187"/>
                <a:gd name="T48" fmla="*/ 1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0" name="Freeform 626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1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1 h 94"/>
                <a:gd name="T20" fmla="*/ 0 w 44"/>
                <a:gd name="T21" fmla="*/ 1 h 94"/>
                <a:gd name="T22" fmla="*/ 0 w 44"/>
                <a:gd name="T23" fmla="*/ 2 h 94"/>
                <a:gd name="T24" fmla="*/ 0 w 44"/>
                <a:gd name="T25" fmla="*/ 2 h 94"/>
                <a:gd name="T26" fmla="*/ 0 w 44"/>
                <a:gd name="T27" fmla="*/ 2 h 94"/>
                <a:gd name="T28" fmla="*/ 1 w 44"/>
                <a:gd name="T29" fmla="*/ 3 h 94"/>
                <a:gd name="T30" fmla="*/ 1 w 44"/>
                <a:gd name="T31" fmla="*/ 3 h 94"/>
                <a:gd name="T32" fmla="*/ 1 w 44"/>
                <a:gd name="T33" fmla="*/ 3 h 94"/>
                <a:gd name="T34" fmla="*/ 1 w 44"/>
                <a:gd name="T35" fmla="*/ 2 h 94"/>
                <a:gd name="T36" fmla="*/ 1 w 44"/>
                <a:gd name="T37" fmla="*/ 2 h 94"/>
                <a:gd name="T38" fmla="*/ 1 w 44"/>
                <a:gd name="T39" fmla="*/ 1 h 94"/>
                <a:gd name="T40" fmla="*/ 1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1" name="Freeform 627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1 h 54"/>
                <a:gd name="T28" fmla="*/ 0 w 38"/>
                <a:gd name="T29" fmla="*/ 1 h 54"/>
                <a:gd name="T30" fmla="*/ 0 w 38"/>
                <a:gd name="T31" fmla="*/ 1 h 54"/>
                <a:gd name="T32" fmla="*/ 0 w 38"/>
                <a:gd name="T33" fmla="*/ 1 h 54"/>
                <a:gd name="T34" fmla="*/ 0 w 38"/>
                <a:gd name="T35" fmla="*/ 1 h 54"/>
                <a:gd name="T36" fmla="*/ 1 w 38"/>
                <a:gd name="T37" fmla="*/ 1 h 54"/>
                <a:gd name="T38" fmla="*/ 1 w 38"/>
                <a:gd name="T39" fmla="*/ 2 h 54"/>
                <a:gd name="T40" fmla="*/ 1 w 38"/>
                <a:gd name="T41" fmla="*/ 2 h 54"/>
                <a:gd name="T42" fmla="*/ 1 w 38"/>
                <a:gd name="T43" fmla="*/ 1 h 54"/>
                <a:gd name="T44" fmla="*/ 1 w 38"/>
                <a:gd name="T45" fmla="*/ 1 h 54"/>
                <a:gd name="T46" fmla="*/ 1 w 38"/>
                <a:gd name="T47" fmla="*/ 1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2" name="Freeform 628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1 w 52"/>
                <a:gd name="T1" fmla="*/ 1 h 36"/>
                <a:gd name="T2" fmla="*/ 1 w 52"/>
                <a:gd name="T3" fmla="*/ 1 h 36"/>
                <a:gd name="T4" fmla="*/ 1 w 52"/>
                <a:gd name="T5" fmla="*/ 1 h 36"/>
                <a:gd name="T6" fmla="*/ 1 w 52"/>
                <a:gd name="T7" fmla="*/ 1 h 36"/>
                <a:gd name="T8" fmla="*/ 1 w 52"/>
                <a:gd name="T9" fmla="*/ 0 h 36"/>
                <a:gd name="T10" fmla="*/ 1 w 52"/>
                <a:gd name="T11" fmla="*/ 0 h 36"/>
                <a:gd name="T12" fmla="*/ 1 w 52"/>
                <a:gd name="T13" fmla="*/ 0 h 36"/>
                <a:gd name="T14" fmla="*/ 1 w 52"/>
                <a:gd name="T15" fmla="*/ 0 h 36"/>
                <a:gd name="T16" fmla="*/ 1 w 52"/>
                <a:gd name="T17" fmla="*/ 0 h 36"/>
                <a:gd name="T18" fmla="*/ 1 w 52"/>
                <a:gd name="T19" fmla="*/ 0 h 36"/>
                <a:gd name="T20" fmla="*/ 1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1 h 36"/>
                <a:gd name="T28" fmla="*/ 0 w 52"/>
                <a:gd name="T29" fmla="*/ 1 h 36"/>
                <a:gd name="T30" fmla="*/ 0 w 52"/>
                <a:gd name="T31" fmla="*/ 1 h 36"/>
                <a:gd name="T32" fmla="*/ 0 w 52"/>
                <a:gd name="T33" fmla="*/ 1 h 36"/>
                <a:gd name="T34" fmla="*/ 0 w 52"/>
                <a:gd name="T35" fmla="*/ 1 h 36"/>
                <a:gd name="T36" fmla="*/ 0 w 52"/>
                <a:gd name="T37" fmla="*/ 1 h 36"/>
                <a:gd name="T38" fmla="*/ 0 w 52"/>
                <a:gd name="T39" fmla="*/ 1 h 36"/>
                <a:gd name="T40" fmla="*/ 0 w 52"/>
                <a:gd name="T41" fmla="*/ 1 h 36"/>
                <a:gd name="T42" fmla="*/ 1 w 52"/>
                <a:gd name="T43" fmla="*/ 1 h 36"/>
                <a:gd name="T44" fmla="*/ 1 w 52"/>
                <a:gd name="T45" fmla="*/ 1 h 36"/>
                <a:gd name="T46" fmla="*/ 1 w 52"/>
                <a:gd name="T47" fmla="*/ 1 h 36"/>
                <a:gd name="T48" fmla="*/ 1 w 52"/>
                <a:gd name="T49" fmla="*/ 1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3" name="Freeform 629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2 w 198"/>
                <a:gd name="T1" fmla="*/ 1 h 236"/>
                <a:gd name="T2" fmla="*/ 2 w 198"/>
                <a:gd name="T3" fmla="*/ 1 h 236"/>
                <a:gd name="T4" fmla="*/ 1 w 198"/>
                <a:gd name="T5" fmla="*/ 2 h 236"/>
                <a:gd name="T6" fmla="*/ 1 w 198"/>
                <a:gd name="T7" fmla="*/ 2 h 236"/>
                <a:gd name="T8" fmla="*/ 1 w 198"/>
                <a:gd name="T9" fmla="*/ 2 h 236"/>
                <a:gd name="T10" fmla="*/ 0 w 198"/>
                <a:gd name="T11" fmla="*/ 3 h 236"/>
                <a:gd name="T12" fmla="*/ 0 w 198"/>
                <a:gd name="T13" fmla="*/ 3 h 236"/>
                <a:gd name="T14" fmla="*/ 0 w 198"/>
                <a:gd name="T15" fmla="*/ 3 h 236"/>
                <a:gd name="T16" fmla="*/ 0 w 198"/>
                <a:gd name="T17" fmla="*/ 4 h 236"/>
                <a:gd name="T18" fmla="*/ 0 w 198"/>
                <a:gd name="T19" fmla="*/ 5 h 236"/>
                <a:gd name="T20" fmla="*/ 0 w 198"/>
                <a:gd name="T21" fmla="*/ 5 h 236"/>
                <a:gd name="T22" fmla="*/ 1 w 198"/>
                <a:gd name="T23" fmla="*/ 6 h 236"/>
                <a:gd name="T24" fmla="*/ 1 w 198"/>
                <a:gd name="T25" fmla="*/ 6 h 236"/>
                <a:gd name="T26" fmla="*/ 2 w 198"/>
                <a:gd name="T27" fmla="*/ 6 h 236"/>
                <a:gd name="T28" fmla="*/ 3 w 198"/>
                <a:gd name="T29" fmla="*/ 6 h 236"/>
                <a:gd name="T30" fmla="*/ 3 w 198"/>
                <a:gd name="T31" fmla="*/ 6 h 236"/>
                <a:gd name="T32" fmla="*/ 4 w 198"/>
                <a:gd name="T33" fmla="*/ 6 h 236"/>
                <a:gd name="T34" fmla="*/ 4 w 198"/>
                <a:gd name="T35" fmla="*/ 6 h 236"/>
                <a:gd name="T36" fmla="*/ 4 w 198"/>
                <a:gd name="T37" fmla="*/ 6 h 236"/>
                <a:gd name="T38" fmla="*/ 4 w 198"/>
                <a:gd name="T39" fmla="*/ 6 h 236"/>
                <a:gd name="T40" fmla="*/ 4 w 198"/>
                <a:gd name="T41" fmla="*/ 6 h 236"/>
                <a:gd name="T42" fmla="*/ 4 w 198"/>
                <a:gd name="T43" fmla="*/ 6 h 236"/>
                <a:gd name="T44" fmla="*/ 4 w 198"/>
                <a:gd name="T45" fmla="*/ 6 h 236"/>
                <a:gd name="T46" fmla="*/ 4 w 198"/>
                <a:gd name="T47" fmla="*/ 6 h 236"/>
                <a:gd name="T48" fmla="*/ 4 w 198"/>
                <a:gd name="T49" fmla="*/ 6 h 236"/>
                <a:gd name="T50" fmla="*/ 4 w 198"/>
                <a:gd name="T51" fmla="*/ 6 h 236"/>
                <a:gd name="T52" fmla="*/ 3 w 198"/>
                <a:gd name="T53" fmla="*/ 6 h 236"/>
                <a:gd name="T54" fmla="*/ 3 w 198"/>
                <a:gd name="T55" fmla="*/ 6 h 236"/>
                <a:gd name="T56" fmla="*/ 3 w 198"/>
                <a:gd name="T57" fmla="*/ 6 h 236"/>
                <a:gd name="T58" fmla="*/ 3 w 198"/>
                <a:gd name="T59" fmla="*/ 6 h 236"/>
                <a:gd name="T60" fmla="*/ 3 w 198"/>
                <a:gd name="T61" fmla="*/ 6 h 236"/>
                <a:gd name="T62" fmla="*/ 2 w 198"/>
                <a:gd name="T63" fmla="*/ 6 h 236"/>
                <a:gd name="T64" fmla="*/ 2 w 198"/>
                <a:gd name="T65" fmla="*/ 6 h 236"/>
                <a:gd name="T66" fmla="*/ 2 w 198"/>
                <a:gd name="T67" fmla="*/ 6 h 236"/>
                <a:gd name="T68" fmla="*/ 1 w 198"/>
                <a:gd name="T69" fmla="*/ 5 h 236"/>
                <a:gd name="T70" fmla="*/ 1 w 198"/>
                <a:gd name="T71" fmla="*/ 5 h 236"/>
                <a:gd name="T72" fmla="*/ 1 w 198"/>
                <a:gd name="T73" fmla="*/ 5 h 236"/>
                <a:gd name="T74" fmla="*/ 1 w 198"/>
                <a:gd name="T75" fmla="*/ 4 h 236"/>
                <a:gd name="T76" fmla="*/ 1 w 198"/>
                <a:gd name="T77" fmla="*/ 4 h 236"/>
                <a:gd name="T78" fmla="*/ 1 w 198"/>
                <a:gd name="T79" fmla="*/ 3 h 236"/>
                <a:gd name="T80" fmla="*/ 1 w 198"/>
                <a:gd name="T81" fmla="*/ 3 h 236"/>
                <a:gd name="T82" fmla="*/ 1 w 198"/>
                <a:gd name="T83" fmla="*/ 3 h 236"/>
                <a:gd name="T84" fmla="*/ 1 w 198"/>
                <a:gd name="T85" fmla="*/ 2 h 236"/>
                <a:gd name="T86" fmla="*/ 2 w 198"/>
                <a:gd name="T87" fmla="*/ 2 h 236"/>
                <a:gd name="T88" fmla="*/ 2 w 198"/>
                <a:gd name="T89" fmla="*/ 2 h 236"/>
                <a:gd name="T90" fmla="*/ 3 w 198"/>
                <a:gd name="T91" fmla="*/ 1 h 236"/>
                <a:gd name="T92" fmla="*/ 3 w 198"/>
                <a:gd name="T93" fmla="*/ 1 h 236"/>
                <a:gd name="T94" fmla="*/ 4 w 198"/>
                <a:gd name="T95" fmla="*/ 1 h 236"/>
                <a:gd name="T96" fmla="*/ 4 w 198"/>
                <a:gd name="T97" fmla="*/ 1 h 236"/>
                <a:gd name="T98" fmla="*/ 4 w 198"/>
                <a:gd name="T99" fmla="*/ 0 h 236"/>
                <a:gd name="T100" fmla="*/ 5 w 198"/>
                <a:gd name="T101" fmla="*/ 0 h 236"/>
                <a:gd name="T102" fmla="*/ 5 w 198"/>
                <a:gd name="T103" fmla="*/ 0 h 236"/>
                <a:gd name="T104" fmla="*/ 6 w 198"/>
                <a:gd name="T105" fmla="*/ 0 h 236"/>
                <a:gd name="T106" fmla="*/ 5 w 198"/>
                <a:gd name="T107" fmla="*/ 0 h 236"/>
                <a:gd name="T108" fmla="*/ 5 w 198"/>
                <a:gd name="T109" fmla="*/ 0 h 236"/>
                <a:gd name="T110" fmla="*/ 5 w 198"/>
                <a:gd name="T111" fmla="*/ 0 h 236"/>
                <a:gd name="T112" fmla="*/ 4 w 198"/>
                <a:gd name="T113" fmla="*/ 0 h 236"/>
                <a:gd name="T114" fmla="*/ 4 w 198"/>
                <a:gd name="T115" fmla="*/ 0 h 236"/>
                <a:gd name="T116" fmla="*/ 3 w 198"/>
                <a:gd name="T117" fmla="*/ 0 h 236"/>
                <a:gd name="T118" fmla="*/ 3 w 198"/>
                <a:gd name="T119" fmla="*/ 1 h 236"/>
                <a:gd name="T120" fmla="*/ 2 w 198"/>
                <a:gd name="T121" fmla="*/ 1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4" name="Freeform 630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3 w 128"/>
                <a:gd name="T1" fmla="*/ 2 h 183"/>
                <a:gd name="T2" fmla="*/ 3 w 128"/>
                <a:gd name="T3" fmla="*/ 2 h 183"/>
                <a:gd name="T4" fmla="*/ 3 w 128"/>
                <a:gd name="T5" fmla="*/ 3 h 183"/>
                <a:gd name="T6" fmla="*/ 3 w 128"/>
                <a:gd name="T7" fmla="*/ 3 h 183"/>
                <a:gd name="T8" fmla="*/ 3 w 128"/>
                <a:gd name="T9" fmla="*/ 3 h 183"/>
                <a:gd name="T10" fmla="*/ 2 w 128"/>
                <a:gd name="T11" fmla="*/ 4 h 183"/>
                <a:gd name="T12" fmla="*/ 2 w 128"/>
                <a:gd name="T13" fmla="*/ 4 h 183"/>
                <a:gd name="T14" fmla="*/ 1 w 128"/>
                <a:gd name="T15" fmla="*/ 4 h 183"/>
                <a:gd name="T16" fmla="*/ 1 w 128"/>
                <a:gd name="T17" fmla="*/ 4 h 183"/>
                <a:gd name="T18" fmla="*/ 1 w 128"/>
                <a:gd name="T19" fmla="*/ 5 h 183"/>
                <a:gd name="T20" fmla="*/ 1 w 128"/>
                <a:gd name="T21" fmla="*/ 5 h 183"/>
                <a:gd name="T22" fmla="*/ 1 w 128"/>
                <a:gd name="T23" fmla="*/ 5 h 183"/>
                <a:gd name="T24" fmla="*/ 1 w 128"/>
                <a:gd name="T25" fmla="*/ 5 h 183"/>
                <a:gd name="T26" fmla="*/ 1 w 128"/>
                <a:gd name="T27" fmla="*/ 5 h 183"/>
                <a:gd name="T28" fmla="*/ 1 w 128"/>
                <a:gd name="T29" fmla="*/ 5 h 183"/>
                <a:gd name="T30" fmla="*/ 1 w 128"/>
                <a:gd name="T31" fmla="*/ 5 h 183"/>
                <a:gd name="T32" fmla="*/ 1 w 128"/>
                <a:gd name="T33" fmla="*/ 5 h 183"/>
                <a:gd name="T34" fmla="*/ 2 w 128"/>
                <a:gd name="T35" fmla="*/ 5 h 183"/>
                <a:gd name="T36" fmla="*/ 2 w 128"/>
                <a:gd name="T37" fmla="*/ 4 h 183"/>
                <a:gd name="T38" fmla="*/ 3 w 128"/>
                <a:gd name="T39" fmla="*/ 4 h 183"/>
                <a:gd name="T40" fmla="*/ 3 w 128"/>
                <a:gd name="T41" fmla="*/ 4 h 183"/>
                <a:gd name="T42" fmla="*/ 3 w 128"/>
                <a:gd name="T43" fmla="*/ 3 h 183"/>
                <a:gd name="T44" fmla="*/ 4 w 128"/>
                <a:gd name="T45" fmla="*/ 3 h 183"/>
                <a:gd name="T46" fmla="*/ 4 w 128"/>
                <a:gd name="T47" fmla="*/ 2 h 183"/>
                <a:gd name="T48" fmla="*/ 4 w 128"/>
                <a:gd name="T49" fmla="*/ 2 h 183"/>
                <a:gd name="T50" fmla="*/ 3 w 128"/>
                <a:gd name="T51" fmla="*/ 1 h 183"/>
                <a:gd name="T52" fmla="*/ 3 w 128"/>
                <a:gd name="T53" fmla="*/ 1 h 183"/>
                <a:gd name="T54" fmla="*/ 2 w 128"/>
                <a:gd name="T55" fmla="*/ 0 h 183"/>
                <a:gd name="T56" fmla="*/ 2 w 128"/>
                <a:gd name="T57" fmla="*/ 0 h 183"/>
                <a:gd name="T58" fmla="*/ 1 w 128"/>
                <a:gd name="T59" fmla="*/ 0 h 183"/>
                <a:gd name="T60" fmla="*/ 1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1 w 128"/>
                <a:gd name="T67" fmla="*/ 0 h 183"/>
                <a:gd name="T68" fmla="*/ 1 w 128"/>
                <a:gd name="T69" fmla="*/ 0 h 183"/>
                <a:gd name="T70" fmla="*/ 1 w 128"/>
                <a:gd name="T71" fmla="*/ 0 h 183"/>
                <a:gd name="T72" fmla="*/ 2 w 128"/>
                <a:gd name="T73" fmla="*/ 1 h 183"/>
                <a:gd name="T74" fmla="*/ 2 w 128"/>
                <a:gd name="T75" fmla="*/ 1 h 183"/>
                <a:gd name="T76" fmla="*/ 3 w 128"/>
                <a:gd name="T77" fmla="*/ 1 h 183"/>
                <a:gd name="T78" fmla="*/ 3 w 128"/>
                <a:gd name="T79" fmla="*/ 1 h 183"/>
                <a:gd name="T80" fmla="*/ 3 w 128"/>
                <a:gd name="T81" fmla="*/ 2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5" name="Freeform 631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3 w 323"/>
                <a:gd name="T1" fmla="*/ 2 h 379"/>
                <a:gd name="T2" fmla="*/ 1 w 323"/>
                <a:gd name="T3" fmla="*/ 3 h 379"/>
                <a:gd name="T4" fmla="*/ 0 w 323"/>
                <a:gd name="T5" fmla="*/ 5 h 379"/>
                <a:gd name="T6" fmla="*/ 0 w 323"/>
                <a:gd name="T7" fmla="*/ 6 h 379"/>
                <a:gd name="T8" fmla="*/ 0 w 323"/>
                <a:gd name="T9" fmla="*/ 7 h 379"/>
                <a:gd name="T10" fmla="*/ 0 w 323"/>
                <a:gd name="T11" fmla="*/ 8 h 379"/>
                <a:gd name="T12" fmla="*/ 0 w 323"/>
                <a:gd name="T13" fmla="*/ 8 h 379"/>
                <a:gd name="T14" fmla="*/ 1 w 323"/>
                <a:gd name="T15" fmla="*/ 9 h 379"/>
                <a:gd name="T16" fmla="*/ 1 w 323"/>
                <a:gd name="T17" fmla="*/ 9 h 379"/>
                <a:gd name="T18" fmla="*/ 2 w 323"/>
                <a:gd name="T19" fmla="*/ 9 h 379"/>
                <a:gd name="T20" fmla="*/ 3 w 323"/>
                <a:gd name="T21" fmla="*/ 10 h 379"/>
                <a:gd name="T22" fmla="*/ 4 w 323"/>
                <a:gd name="T23" fmla="*/ 10 h 379"/>
                <a:gd name="T24" fmla="*/ 5 w 323"/>
                <a:gd name="T25" fmla="*/ 10 h 379"/>
                <a:gd name="T26" fmla="*/ 6 w 323"/>
                <a:gd name="T27" fmla="*/ 10 h 379"/>
                <a:gd name="T28" fmla="*/ 7 w 323"/>
                <a:gd name="T29" fmla="*/ 10 h 379"/>
                <a:gd name="T30" fmla="*/ 8 w 323"/>
                <a:gd name="T31" fmla="*/ 10 h 379"/>
                <a:gd name="T32" fmla="*/ 8 w 323"/>
                <a:gd name="T33" fmla="*/ 10 h 379"/>
                <a:gd name="T34" fmla="*/ 9 w 323"/>
                <a:gd name="T35" fmla="*/ 10 h 379"/>
                <a:gd name="T36" fmla="*/ 9 w 323"/>
                <a:gd name="T37" fmla="*/ 10 h 379"/>
                <a:gd name="T38" fmla="*/ 9 w 323"/>
                <a:gd name="T39" fmla="*/ 10 h 379"/>
                <a:gd name="T40" fmla="*/ 8 w 323"/>
                <a:gd name="T41" fmla="*/ 10 h 379"/>
                <a:gd name="T42" fmla="*/ 7 w 323"/>
                <a:gd name="T43" fmla="*/ 10 h 379"/>
                <a:gd name="T44" fmla="*/ 6 w 323"/>
                <a:gd name="T45" fmla="*/ 10 h 379"/>
                <a:gd name="T46" fmla="*/ 5 w 323"/>
                <a:gd name="T47" fmla="*/ 9 h 379"/>
                <a:gd name="T48" fmla="*/ 5 w 323"/>
                <a:gd name="T49" fmla="*/ 9 h 379"/>
                <a:gd name="T50" fmla="*/ 4 w 323"/>
                <a:gd name="T51" fmla="*/ 9 h 379"/>
                <a:gd name="T52" fmla="*/ 3 w 323"/>
                <a:gd name="T53" fmla="*/ 9 h 379"/>
                <a:gd name="T54" fmla="*/ 2 w 323"/>
                <a:gd name="T55" fmla="*/ 8 h 379"/>
                <a:gd name="T56" fmla="*/ 1 w 323"/>
                <a:gd name="T57" fmla="*/ 8 h 379"/>
                <a:gd name="T58" fmla="*/ 1 w 323"/>
                <a:gd name="T59" fmla="*/ 7 h 379"/>
                <a:gd name="T60" fmla="*/ 1 w 323"/>
                <a:gd name="T61" fmla="*/ 7 h 379"/>
                <a:gd name="T62" fmla="*/ 1 w 323"/>
                <a:gd name="T63" fmla="*/ 5 h 379"/>
                <a:gd name="T64" fmla="*/ 1 w 323"/>
                <a:gd name="T65" fmla="*/ 4 h 379"/>
                <a:gd name="T66" fmla="*/ 2 w 323"/>
                <a:gd name="T67" fmla="*/ 4 h 379"/>
                <a:gd name="T68" fmla="*/ 2 w 323"/>
                <a:gd name="T69" fmla="*/ 3 h 379"/>
                <a:gd name="T70" fmla="*/ 3 w 323"/>
                <a:gd name="T71" fmla="*/ 2 h 379"/>
                <a:gd name="T72" fmla="*/ 4 w 323"/>
                <a:gd name="T73" fmla="*/ 2 h 379"/>
                <a:gd name="T74" fmla="*/ 5 w 323"/>
                <a:gd name="T75" fmla="*/ 1 h 379"/>
                <a:gd name="T76" fmla="*/ 6 w 323"/>
                <a:gd name="T77" fmla="*/ 1 h 379"/>
                <a:gd name="T78" fmla="*/ 7 w 323"/>
                <a:gd name="T79" fmla="*/ 0 h 379"/>
                <a:gd name="T80" fmla="*/ 7 w 323"/>
                <a:gd name="T81" fmla="*/ 0 h 379"/>
                <a:gd name="T82" fmla="*/ 6 w 323"/>
                <a:gd name="T83" fmla="*/ 0 h 379"/>
                <a:gd name="T84" fmla="*/ 5 w 323"/>
                <a:gd name="T85" fmla="*/ 0 h 379"/>
                <a:gd name="T86" fmla="*/ 4 w 323"/>
                <a:gd name="T87" fmla="*/ 1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6" name="Freeform 632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7 w 282"/>
                <a:gd name="T1" fmla="*/ 2 h 253"/>
                <a:gd name="T2" fmla="*/ 7 w 282"/>
                <a:gd name="T3" fmla="*/ 2 h 253"/>
                <a:gd name="T4" fmla="*/ 7 w 282"/>
                <a:gd name="T5" fmla="*/ 3 h 253"/>
                <a:gd name="T6" fmla="*/ 7 w 282"/>
                <a:gd name="T7" fmla="*/ 3 h 253"/>
                <a:gd name="T8" fmla="*/ 7 w 282"/>
                <a:gd name="T9" fmla="*/ 4 h 253"/>
                <a:gd name="T10" fmla="*/ 7 w 282"/>
                <a:gd name="T11" fmla="*/ 4 h 253"/>
                <a:gd name="T12" fmla="*/ 7 w 282"/>
                <a:gd name="T13" fmla="*/ 5 h 253"/>
                <a:gd name="T14" fmla="*/ 7 w 282"/>
                <a:gd name="T15" fmla="*/ 5 h 253"/>
                <a:gd name="T16" fmla="*/ 7 w 282"/>
                <a:gd name="T17" fmla="*/ 5 h 253"/>
                <a:gd name="T18" fmla="*/ 6 w 282"/>
                <a:gd name="T19" fmla="*/ 6 h 253"/>
                <a:gd name="T20" fmla="*/ 6 w 282"/>
                <a:gd name="T21" fmla="*/ 6 h 253"/>
                <a:gd name="T22" fmla="*/ 6 w 282"/>
                <a:gd name="T23" fmla="*/ 6 h 253"/>
                <a:gd name="T24" fmla="*/ 5 w 282"/>
                <a:gd name="T25" fmla="*/ 6 h 253"/>
                <a:gd name="T26" fmla="*/ 5 w 282"/>
                <a:gd name="T27" fmla="*/ 7 h 253"/>
                <a:gd name="T28" fmla="*/ 5 w 282"/>
                <a:gd name="T29" fmla="*/ 7 h 253"/>
                <a:gd name="T30" fmla="*/ 5 w 282"/>
                <a:gd name="T31" fmla="*/ 7 h 253"/>
                <a:gd name="T32" fmla="*/ 5 w 282"/>
                <a:gd name="T33" fmla="*/ 7 h 253"/>
                <a:gd name="T34" fmla="*/ 6 w 282"/>
                <a:gd name="T35" fmla="*/ 7 h 253"/>
                <a:gd name="T36" fmla="*/ 6 w 282"/>
                <a:gd name="T37" fmla="*/ 7 h 253"/>
                <a:gd name="T38" fmla="*/ 6 w 282"/>
                <a:gd name="T39" fmla="*/ 7 h 253"/>
                <a:gd name="T40" fmla="*/ 6 w 282"/>
                <a:gd name="T41" fmla="*/ 7 h 253"/>
                <a:gd name="T42" fmla="*/ 7 w 282"/>
                <a:gd name="T43" fmla="*/ 6 h 253"/>
                <a:gd name="T44" fmla="*/ 7 w 282"/>
                <a:gd name="T45" fmla="*/ 6 h 253"/>
                <a:gd name="T46" fmla="*/ 8 w 282"/>
                <a:gd name="T47" fmla="*/ 5 h 253"/>
                <a:gd name="T48" fmla="*/ 8 w 282"/>
                <a:gd name="T49" fmla="*/ 5 h 253"/>
                <a:gd name="T50" fmla="*/ 8 w 282"/>
                <a:gd name="T51" fmla="*/ 4 h 253"/>
                <a:gd name="T52" fmla="*/ 8 w 282"/>
                <a:gd name="T53" fmla="*/ 3 h 253"/>
                <a:gd name="T54" fmla="*/ 8 w 282"/>
                <a:gd name="T55" fmla="*/ 2 h 253"/>
                <a:gd name="T56" fmla="*/ 7 w 282"/>
                <a:gd name="T57" fmla="*/ 2 h 253"/>
                <a:gd name="T58" fmla="*/ 7 w 282"/>
                <a:gd name="T59" fmla="*/ 2 h 253"/>
                <a:gd name="T60" fmla="*/ 6 w 282"/>
                <a:gd name="T61" fmla="*/ 1 h 253"/>
                <a:gd name="T62" fmla="*/ 6 w 282"/>
                <a:gd name="T63" fmla="*/ 1 h 253"/>
                <a:gd name="T64" fmla="*/ 5 w 282"/>
                <a:gd name="T65" fmla="*/ 1 h 253"/>
                <a:gd name="T66" fmla="*/ 5 w 282"/>
                <a:gd name="T67" fmla="*/ 1 h 253"/>
                <a:gd name="T68" fmla="*/ 4 w 282"/>
                <a:gd name="T69" fmla="*/ 0 h 253"/>
                <a:gd name="T70" fmla="*/ 3 w 282"/>
                <a:gd name="T71" fmla="*/ 0 h 253"/>
                <a:gd name="T72" fmla="*/ 3 w 282"/>
                <a:gd name="T73" fmla="*/ 0 h 253"/>
                <a:gd name="T74" fmla="*/ 2 w 282"/>
                <a:gd name="T75" fmla="*/ 0 h 253"/>
                <a:gd name="T76" fmla="*/ 2 w 282"/>
                <a:gd name="T77" fmla="*/ 0 h 253"/>
                <a:gd name="T78" fmla="*/ 1 w 282"/>
                <a:gd name="T79" fmla="*/ 0 h 253"/>
                <a:gd name="T80" fmla="*/ 1 w 282"/>
                <a:gd name="T81" fmla="*/ 0 h 253"/>
                <a:gd name="T82" fmla="*/ 1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1 w 282"/>
                <a:gd name="T93" fmla="*/ 0 h 253"/>
                <a:gd name="T94" fmla="*/ 1 w 282"/>
                <a:gd name="T95" fmla="*/ 0 h 253"/>
                <a:gd name="T96" fmla="*/ 2 w 282"/>
                <a:gd name="T97" fmla="*/ 0 h 253"/>
                <a:gd name="T98" fmla="*/ 2 w 282"/>
                <a:gd name="T99" fmla="*/ 0 h 253"/>
                <a:gd name="T100" fmla="*/ 2 w 282"/>
                <a:gd name="T101" fmla="*/ 0 h 253"/>
                <a:gd name="T102" fmla="*/ 3 w 282"/>
                <a:gd name="T103" fmla="*/ 1 h 253"/>
                <a:gd name="T104" fmla="*/ 3 w 282"/>
                <a:gd name="T105" fmla="*/ 1 h 253"/>
                <a:gd name="T106" fmla="*/ 4 w 282"/>
                <a:gd name="T107" fmla="*/ 1 h 253"/>
                <a:gd name="T108" fmla="*/ 4 w 282"/>
                <a:gd name="T109" fmla="*/ 1 h 253"/>
                <a:gd name="T110" fmla="*/ 5 w 282"/>
                <a:gd name="T111" fmla="*/ 1 h 253"/>
                <a:gd name="T112" fmla="*/ 5 w 282"/>
                <a:gd name="T113" fmla="*/ 1 h 253"/>
                <a:gd name="T114" fmla="*/ 5 w 282"/>
                <a:gd name="T115" fmla="*/ 1 h 253"/>
                <a:gd name="T116" fmla="*/ 6 w 282"/>
                <a:gd name="T117" fmla="*/ 2 h 253"/>
                <a:gd name="T118" fmla="*/ 6 w 282"/>
                <a:gd name="T119" fmla="*/ 2 h 253"/>
                <a:gd name="T120" fmla="*/ 7 w 282"/>
                <a:gd name="T121" fmla="*/ 2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7" name="Freeform 633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3 h 236"/>
                <a:gd name="T2" fmla="*/ 0 w 115"/>
                <a:gd name="T3" fmla="*/ 4 h 236"/>
                <a:gd name="T4" fmla="*/ 0 w 115"/>
                <a:gd name="T5" fmla="*/ 4 h 236"/>
                <a:gd name="T6" fmla="*/ 0 w 115"/>
                <a:gd name="T7" fmla="*/ 5 h 236"/>
                <a:gd name="T8" fmla="*/ 1 w 115"/>
                <a:gd name="T9" fmla="*/ 5 h 236"/>
                <a:gd name="T10" fmla="*/ 1 w 115"/>
                <a:gd name="T11" fmla="*/ 6 h 236"/>
                <a:gd name="T12" fmla="*/ 1 w 115"/>
                <a:gd name="T13" fmla="*/ 6 h 236"/>
                <a:gd name="T14" fmla="*/ 2 w 115"/>
                <a:gd name="T15" fmla="*/ 6 h 236"/>
                <a:gd name="T16" fmla="*/ 2 w 115"/>
                <a:gd name="T17" fmla="*/ 6 h 236"/>
                <a:gd name="T18" fmla="*/ 3 w 115"/>
                <a:gd name="T19" fmla="*/ 6 h 236"/>
                <a:gd name="T20" fmla="*/ 3 w 115"/>
                <a:gd name="T21" fmla="*/ 6 h 236"/>
                <a:gd name="T22" fmla="*/ 3 w 115"/>
                <a:gd name="T23" fmla="*/ 6 h 236"/>
                <a:gd name="T24" fmla="*/ 3 w 115"/>
                <a:gd name="T25" fmla="*/ 6 h 236"/>
                <a:gd name="T26" fmla="*/ 3 w 115"/>
                <a:gd name="T27" fmla="*/ 6 h 236"/>
                <a:gd name="T28" fmla="*/ 3 w 115"/>
                <a:gd name="T29" fmla="*/ 6 h 236"/>
                <a:gd name="T30" fmla="*/ 3 w 115"/>
                <a:gd name="T31" fmla="*/ 6 h 236"/>
                <a:gd name="T32" fmla="*/ 3 w 115"/>
                <a:gd name="T33" fmla="*/ 6 h 236"/>
                <a:gd name="T34" fmla="*/ 2 w 115"/>
                <a:gd name="T35" fmla="*/ 5 h 236"/>
                <a:gd name="T36" fmla="*/ 2 w 115"/>
                <a:gd name="T37" fmla="*/ 5 h 236"/>
                <a:gd name="T38" fmla="*/ 1 w 115"/>
                <a:gd name="T39" fmla="*/ 5 h 236"/>
                <a:gd name="T40" fmla="*/ 1 w 115"/>
                <a:gd name="T41" fmla="*/ 4 h 236"/>
                <a:gd name="T42" fmla="*/ 1 w 115"/>
                <a:gd name="T43" fmla="*/ 4 h 236"/>
                <a:gd name="T44" fmla="*/ 1 w 115"/>
                <a:gd name="T45" fmla="*/ 3 h 236"/>
                <a:gd name="T46" fmla="*/ 1 w 115"/>
                <a:gd name="T47" fmla="*/ 3 h 236"/>
                <a:gd name="T48" fmla="*/ 1 w 115"/>
                <a:gd name="T49" fmla="*/ 2 h 236"/>
                <a:gd name="T50" fmla="*/ 1 w 115"/>
                <a:gd name="T51" fmla="*/ 2 h 236"/>
                <a:gd name="T52" fmla="*/ 1 w 115"/>
                <a:gd name="T53" fmla="*/ 2 h 236"/>
                <a:gd name="T54" fmla="*/ 2 w 115"/>
                <a:gd name="T55" fmla="*/ 1 h 236"/>
                <a:gd name="T56" fmla="*/ 2 w 115"/>
                <a:gd name="T57" fmla="*/ 1 h 236"/>
                <a:gd name="T58" fmla="*/ 3 w 115"/>
                <a:gd name="T59" fmla="*/ 1 h 236"/>
                <a:gd name="T60" fmla="*/ 3 w 115"/>
                <a:gd name="T61" fmla="*/ 0 h 236"/>
                <a:gd name="T62" fmla="*/ 3 w 115"/>
                <a:gd name="T63" fmla="*/ 0 h 236"/>
                <a:gd name="T64" fmla="*/ 3 w 115"/>
                <a:gd name="T65" fmla="*/ 0 h 236"/>
                <a:gd name="T66" fmla="*/ 3 w 115"/>
                <a:gd name="T67" fmla="*/ 0 h 236"/>
                <a:gd name="T68" fmla="*/ 2 w 115"/>
                <a:gd name="T69" fmla="*/ 0 h 236"/>
                <a:gd name="T70" fmla="*/ 2 w 115"/>
                <a:gd name="T71" fmla="*/ 1 h 236"/>
                <a:gd name="T72" fmla="*/ 1 w 115"/>
                <a:gd name="T73" fmla="*/ 1 h 236"/>
                <a:gd name="T74" fmla="*/ 1 w 115"/>
                <a:gd name="T75" fmla="*/ 2 h 236"/>
                <a:gd name="T76" fmla="*/ 0 w 115"/>
                <a:gd name="T77" fmla="*/ 2 h 236"/>
                <a:gd name="T78" fmla="*/ 0 w 115"/>
                <a:gd name="T79" fmla="*/ 3 h 236"/>
                <a:gd name="T80" fmla="*/ 0 w 115"/>
                <a:gd name="T81" fmla="*/ 3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8" name="Freeform 634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6 w 245"/>
                <a:gd name="T1" fmla="*/ 4 h 310"/>
                <a:gd name="T2" fmla="*/ 6 w 245"/>
                <a:gd name="T3" fmla="*/ 4 h 310"/>
                <a:gd name="T4" fmla="*/ 6 w 245"/>
                <a:gd name="T5" fmla="*/ 5 h 310"/>
                <a:gd name="T6" fmla="*/ 6 w 245"/>
                <a:gd name="T7" fmla="*/ 5 h 310"/>
                <a:gd name="T8" fmla="*/ 6 w 245"/>
                <a:gd name="T9" fmla="*/ 6 h 310"/>
                <a:gd name="T10" fmla="*/ 5 w 245"/>
                <a:gd name="T11" fmla="*/ 6 h 310"/>
                <a:gd name="T12" fmla="*/ 5 w 245"/>
                <a:gd name="T13" fmla="*/ 7 h 310"/>
                <a:gd name="T14" fmla="*/ 4 w 245"/>
                <a:gd name="T15" fmla="*/ 7 h 310"/>
                <a:gd name="T16" fmla="*/ 4 w 245"/>
                <a:gd name="T17" fmla="*/ 8 h 310"/>
                <a:gd name="T18" fmla="*/ 4 w 245"/>
                <a:gd name="T19" fmla="*/ 8 h 310"/>
                <a:gd name="T20" fmla="*/ 3 w 245"/>
                <a:gd name="T21" fmla="*/ 8 h 310"/>
                <a:gd name="T22" fmla="*/ 3 w 245"/>
                <a:gd name="T23" fmla="*/ 9 h 310"/>
                <a:gd name="T24" fmla="*/ 4 w 245"/>
                <a:gd name="T25" fmla="*/ 9 h 310"/>
                <a:gd name="T26" fmla="*/ 4 w 245"/>
                <a:gd name="T27" fmla="*/ 9 h 310"/>
                <a:gd name="T28" fmla="*/ 4 w 245"/>
                <a:gd name="T29" fmla="*/ 8 h 310"/>
                <a:gd name="T30" fmla="*/ 5 w 245"/>
                <a:gd name="T31" fmla="*/ 8 h 310"/>
                <a:gd name="T32" fmla="*/ 6 w 245"/>
                <a:gd name="T33" fmla="*/ 7 h 310"/>
                <a:gd name="T34" fmla="*/ 6 w 245"/>
                <a:gd name="T35" fmla="*/ 6 h 310"/>
                <a:gd name="T36" fmla="*/ 7 w 245"/>
                <a:gd name="T37" fmla="*/ 5 h 310"/>
                <a:gd name="T38" fmla="*/ 7 w 245"/>
                <a:gd name="T39" fmla="*/ 4 h 310"/>
                <a:gd name="T40" fmla="*/ 6 w 245"/>
                <a:gd name="T41" fmla="*/ 3 h 310"/>
                <a:gd name="T42" fmla="*/ 6 w 245"/>
                <a:gd name="T43" fmla="*/ 3 h 310"/>
                <a:gd name="T44" fmla="*/ 5 w 245"/>
                <a:gd name="T45" fmla="*/ 2 h 310"/>
                <a:gd name="T46" fmla="*/ 4 w 245"/>
                <a:gd name="T47" fmla="*/ 2 h 310"/>
                <a:gd name="T48" fmla="*/ 3 w 245"/>
                <a:gd name="T49" fmla="*/ 1 h 310"/>
                <a:gd name="T50" fmla="*/ 3 w 245"/>
                <a:gd name="T51" fmla="*/ 1 h 310"/>
                <a:gd name="T52" fmla="*/ 2 w 245"/>
                <a:gd name="T53" fmla="*/ 1 h 310"/>
                <a:gd name="T54" fmla="*/ 1 w 245"/>
                <a:gd name="T55" fmla="*/ 0 h 310"/>
                <a:gd name="T56" fmla="*/ 1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1 w 245"/>
                <a:gd name="T63" fmla="*/ 1 h 310"/>
                <a:gd name="T64" fmla="*/ 2 w 245"/>
                <a:gd name="T65" fmla="*/ 1 h 310"/>
                <a:gd name="T66" fmla="*/ 2 w 245"/>
                <a:gd name="T67" fmla="*/ 1 h 310"/>
                <a:gd name="T68" fmla="*/ 3 w 245"/>
                <a:gd name="T69" fmla="*/ 2 h 310"/>
                <a:gd name="T70" fmla="*/ 4 w 245"/>
                <a:gd name="T71" fmla="*/ 2 h 310"/>
                <a:gd name="T72" fmla="*/ 5 w 245"/>
                <a:gd name="T73" fmla="*/ 3 h 310"/>
                <a:gd name="T74" fmla="*/ 5 w 245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79" name="Freeform 635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7787" name="Group 668"/>
          <p:cNvGrpSpPr>
            <a:grpSpLocks/>
          </p:cNvGrpSpPr>
          <p:nvPr/>
        </p:nvGrpSpPr>
        <p:grpSpPr bwMode="auto">
          <a:xfrm>
            <a:off x="5400675" y="1181100"/>
            <a:ext cx="1057275" cy="957263"/>
            <a:chOff x="-153" y="1680"/>
            <a:chExt cx="666" cy="603"/>
          </a:xfrm>
        </p:grpSpPr>
        <p:grpSp>
          <p:nvGrpSpPr>
            <p:cNvPr id="17553" name="Group 254"/>
            <p:cNvGrpSpPr>
              <a:grpSpLocks/>
            </p:cNvGrpSpPr>
            <p:nvPr/>
          </p:nvGrpSpPr>
          <p:grpSpPr bwMode="auto">
            <a:xfrm>
              <a:off x="0" y="1680"/>
              <a:ext cx="513" cy="538"/>
              <a:chOff x="4180" y="744"/>
              <a:chExt cx="513" cy="538"/>
            </a:xfrm>
          </p:grpSpPr>
          <p:sp>
            <p:nvSpPr>
              <p:cNvPr id="17555" name="Rectangle 227"/>
              <p:cNvSpPr>
                <a:spLocks noChangeArrowheads="1"/>
              </p:cNvSpPr>
              <p:nvPr/>
            </p:nvSpPr>
            <p:spPr bwMode="auto">
              <a:xfrm>
                <a:off x="4242" y="747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556" name="Rectangle 228"/>
              <p:cNvSpPr>
                <a:spLocks noChangeArrowheads="1"/>
              </p:cNvSpPr>
              <p:nvPr/>
            </p:nvSpPr>
            <p:spPr bwMode="auto">
              <a:xfrm>
                <a:off x="4221" y="762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557" name="Rectangle 229"/>
              <p:cNvSpPr>
                <a:spLocks noChangeArrowheads="1"/>
              </p:cNvSpPr>
              <p:nvPr/>
            </p:nvSpPr>
            <p:spPr bwMode="auto">
              <a:xfrm>
                <a:off x="4224" y="873"/>
                <a:ext cx="426" cy="1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558" name="Text Box 230"/>
              <p:cNvSpPr txBox="1">
                <a:spLocks noChangeArrowheads="1"/>
              </p:cNvSpPr>
              <p:nvPr/>
            </p:nvSpPr>
            <p:spPr bwMode="auto">
              <a:xfrm>
                <a:off x="4180" y="744"/>
                <a:ext cx="513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</a:rPr>
                  <a:t>application</a:t>
                </a:r>
              </a:p>
              <a:p>
                <a:r>
                  <a:rPr lang="en-US" sz="1000" dirty="0">
                    <a:solidFill>
                      <a:schemeClr val="bg1"/>
                    </a:solidFill>
                    <a:latin typeface="Calibri"/>
                  </a:rPr>
                  <a:t>transport</a:t>
                </a:r>
                <a:endParaRPr lang="en-US" sz="1000" dirty="0">
                  <a:latin typeface="Calibri"/>
                </a:endParaRPr>
              </a:p>
              <a:p>
                <a:r>
                  <a:rPr lang="en-US" sz="1000" dirty="0">
                    <a:latin typeface="Calibri"/>
                  </a:rPr>
                  <a:t>network</a:t>
                </a:r>
              </a:p>
              <a:p>
                <a:r>
                  <a:rPr lang="en-US" sz="1000" dirty="0">
                    <a:latin typeface="Calibri"/>
                  </a:rPr>
                  <a:t>data link</a:t>
                </a:r>
              </a:p>
              <a:p>
                <a:r>
                  <a:rPr lang="en-US" sz="1000" dirty="0">
                    <a:latin typeface="Calibri"/>
                  </a:rPr>
                  <a:t>physical</a:t>
                </a:r>
                <a:endParaRPr lang="en-US" sz="2400" dirty="0">
                  <a:latin typeface="Times New Roman" charset="0"/>
                </a:endParaRPr>
              </a:p>
            </p:txBody>
          </p:sp>
          <p:sp>
            <p:nvSpPr>
              <p:cNvPr id="17559" name="Line 231"/>
              <p:cNvSpPr>
                <a:spLocks noChangeShapeType="1"/>
              </p:cNvSpPr>
              <p:nvPr/>
            </p:nvSpPr>
            <p:spPr bwMode="auto">
              <a:xfrm>
                <a:off x="4221" y="978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560" name="Line 232"/>
              <p:cNvSpPr>
                <a:spLocks noChangeShapeType="1"/>
              </p:cNvSpPr>
              <p:nvPr/>
            </p:nvSpPr>
            <p:spPr bwMode="auto">
              <a:xfrm>
                <a:off x="4227" y="106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561" name="Line 233"/>
              <p:cNvSpPr>
                <a:spLocks noChangeShapeType="1"/>
              </p:cNvSpPr>
              <p:nvPr/>
            </p:nvSpPr>
            <p:spPr bwMode="auto">
              <a:xfrm>
                <a:off x="4227" y="1152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7554" name="Freeform 647"/>
            <p:cNvSpPr>
              <a:spLocks/>
            </p:cNvSpPr>
            <p:nvPr/>
          </p:nvSpPr>
          <p:spPr bwMode="auto">
            <a:xfrm>
              <a:off x="-153" y="1689"/>
              <a:ext cx="192" cy="594"/>
            </a:xfrm>
            <a:custGeom>
              <a:avLst/>
              <a:gdLst>
                <a:gd name="T0" fmla="*/ 0 w 192"/>
                <a:gd name="T1" fmla="*/ 594 h 594"/>
                <a:gd name="T2" fmla="*/ 192 w 192"/>
                <a:gd name="T3" fmla="*/ 0 h 594"/>
                <a:gd name="T4" fmla="*/ 192 w 192"/>
                <a:gd name="T5" fmla="*/ 515 h 594"/>
                <a:gd name="T6" fmla="*/ 0 w 192"/>
                <a:gd name="T7" fmla="*/ 594 h 5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594"/>
                <a:gd name="T14" fmla="*/ 192 w 192"/>
                <a:gd name="T15" fmla="*/ 594 h 5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594">
                  <a:moveTo>
                    <a:pt x="0" y="594"/>
                  </a:moveTo>
                  <a:lnTo>
                    <a:pt x="192" y="0"/>
                  </a:lnTo>
                  <a:lnTo>
                    <a:pt x="192" y="515"/>
                  </a:lnTo>
                  <a:lnTo>
                    <a:pt x="0" y="59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7789" name="Group 669"/>
          <p:cNvGrpSpPr>
            <a:grpSpLocks/>
          </p:cNvGrpSpPr>
          <p:nvPr/>
        </p:nvGrpSpPr>
        <p:grpSpPr bwMode="auto">
          <a:xfrm>
            <a:off x="7966075" y="4087813"/>
            <a:ext cx="1057275" cy="957262"/>
            <a:chOff x="-153" y="1680"/>
            <a:chExt cx="666" cy="603"/>
          </a:xfrm>
        </p:grpSpPr>
        <p:grpSp>
          <p:nvGrpSpPr>
            <p:cNvPr id="17544" name="Group 670"/>
            <p:cNvGrpSpPr>
              <a:grpSpLocks/>
            </p:cNvGrpSpPr>
            <p:nvPr/>
          </p:nvGrpSpPr>
          <p:grpSpPr bwMode="auto">
            <a:xfrm>
              <a:off x="0" y="1680"/>
              <a:ext cx="513" cy="538"/>
              <a:chOff x="4180" y="744"/>
              <a:chExt cx="513" cy="538"/>
            </a:xfrm>
          </p:grpSpPr>
          <p:sp>
            <p:nvSpPr>
              <p:cNvPr id="17546" name="Rectangle 671"/>
              <p:cNvSpPr>
                <a:spLocks noChangeArrowheads="1"/>
              </p:cNvSpPr>
              <p:nvPr/>
            </p:nvSpPr>
            <p:spPr bwMode="auto">
              <a:xfrm>
                <a:off x="4242" y="747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547" name="Rectangle 672"/>
              <p:cNvSpPr>
                <a:spLocks noChangeArrowheads="1"/>
              </p:cNvSpPr>
              <p:nvPr/>
            </p:nvSpPr>
            <p:spPr bwMode="auto">
              <a:xfrm>
                <a:off x="4221" y="762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548" name="Rectangle 673"/>
              <p:cNvSpPr>
                <a:spLocks noChangeArrowheads="1"/>
              </p:cNvSpPr>
              <p:nvPr/>
            </p:nvSpPr>
            <p:spPr bwMode="auto">
              <a:xfrm>
                <a:off x="4224" y="873"/>
                <a:ext cx="426" cy="1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7549" name="Text Box 674"/>
              <p:cNvSpPr txBox="1">
                <a:spLocks noChangeArrowheads="1"/>
              </p:cNvSpPr>
              <p:nvPr/>
            </p:nvSpPr>
            <p:spPr bwMode="auto">
              <a:xfrm>
                <a:off x="4180" y="744"/>
                <a:ext cx="513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</a:rPr>
                  <a:t>application</a:t>
                </a:r>
              </a:p>
              <a:p>
                <a:r>
                  <a:rPr lang="en-US" sz="1000" dirty="0">
                    <a:solidFill>
                      <a:schemeClr val="bg1"/>
                    </a:solidFill>
                    <a:latin typeface="Calibri"/>
                  </a:rPr>
                  <a:t>transport</a:t>
                </a:r>
                <a:endParaRPr lang="en-US" sz="1000" dirty="0">
                  <a:latin typeface="Calibri"/>
                </a:endParaRPr>
              </a:p>
              <a:p>
                <a:r>
                  <a:rPr lang="en-US" sz="1000" dirty="0">
                    <a:latin typeface="Calibri"/>
                  </a:rPr>
                  <a:t>network</a:t>
                </a:r>
              </a:p>
              <a:p>
                <a:r>
                  <a:rPr lang="en-US" sz="1000" dirty="0">
                    <a:latin typeface="Calibri"/>
                  </a:rPr>
                  <a:t>data link</a:t>
                </a:r>
              </a:p>
              <a:p>
                <a:r>
                  <a:rPr lang="en-US" sz="1000" dirty="0">
                    <a:latin typeface="Calibri"/>
                  </a:rPr>
                  <a:t>physical</a:t>
                </a:r>
                <a:endParaRPr lang="en-US" sz="2400" dirty="0">
                  <a:latin typeface="Times New Roman" charset="0"/>
                </a:endParaRPr>
              </a:p>
            </p:txBody>
          </p:sp>
          <p:sp>
            <p:nvSpPr>
              <p:cNvPr id="17550" name="Line 675"/>
              <p:cNvSpPr>
                <a:spLocks noChangeShapeType="1"/>
              </p:cNvSpPr>
              <p:nvPr/>
            </p:nvSpPr>
            <p:spPr bwMode="auto">
              <a:xfrm>
                <a:off x="4221" y="978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551" name="Line 676"/>
              <p:cNvSpPr>
                <a:spLocks noChangeShapeType="1"/>
              </p:cNvSpPr>
              <p:nvPr/>
            </p:nvSpPr>
            <p:spPr bwMode="auto">
              <a:xfrm>
                <a:off x="4227" y="106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7552" name="Line 677"/>
              <p:cNvSpPr>
                <a:spLocks noChangeShapeType="1"/>
              </p:cNvSpPr>
              <p:nvPr/>
            </p:nvSpPr>
            <p:spPr bwMode="auto">
              <a:xfrm>
                <a:off x="4227" y="1152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7545" name="Freeform 678"/>
            <p:cNvSpPr>
              <a:spLocks/>
            </p:cNvSpPr>
            <p:nvPr/>
          </p:nvSpPr>
          <p:spPr bwMode="auto">
            <a:xfrm>
              <a:off x="-153" y="1689"/>
              <a:ext cx="192" cy="594"/>
            </a:xfrm>
            <a:custGeom>
              <a:avLst/>
              <a:gdLst>
                <a:gd name="T0" fmla="*/ 0 w 192"/>
                <a:gd name="T1" fmla="*/ 594 h 594"/>
                <a:gd name="T2" fmla="*/ 192 w 192"/>
                <a:gd name="T3" fmla="*/ 0 h 594"/>
                <a:gd name="T4" fmla="*/ 192 w 192"/>
                <a:gd name="T5" fmla="*/ 515 h 594"/>
                <a:gd name="T6" fmla="*/ 0 w 192"/>
                <a:gd name="T7" fmla="*/ 594 h 5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594"/>
                <a:gd name="T14" fmla="*/ 192 w 192"/>
                <a:gd name="T15" fmla="*/ 594 h 5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594">
                  <a:moveTo>
                    <a:pt x="0" y="594"/>
                  </a:moveTo>
                  <a:lnTo>
                    <a:pt x="192" y="0"/>
                  </a:lnTo>
                  <a:lnTo>
                    <a:pt x="192" y="515"/>
                  </a:lnTo>
                  <a:lnTo>
                    <a:pt x="0" y="59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7791" name="Group 298"/>
          <p:cNvGrpSpPr>
            <a:grpSpLocks/>
          </p:cNvGrpSpPr>
          <p:nvPr/>
        </p:nvGrpSpPr>
        <p:grpSpPr bwMode="auto">
          <a:xfrm rot="2937887">
            <a:off x="5413375" y="2659063"/>
            <a:ext cx="3781425" cy="434975"/>
            <a:chOff x="2937" y="3579"/>
            <a:chExt cx="2382" cy="274"/>
          </a:xfrm>
        </p:grpSpPr>
        <p:sp>
          <p:nvSpPr>
            <p:cNvPr id="17540" name="Rectangle 295"/>
            <p:cNvSpPr>
              <a:spLocks noChangeArrowheads="1"/>
            </p:cNvSpPr>
            <p:nvPr/>
          </p:nvSpPr>
          <p:spPr bwMode="auto">
            <a:xfrm>
              <a:off x="3168" y="3630"/>
              <a:ext cx="1920" cy="17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41" name="Text Box 293"/>
            <p:cNvSpPr txBox="1">
              <a:spLocks noChangeArrowheads="1"/>
            </p:cNvSpPr>
            <p:nvPr/>
          </p:nvSpPr>
          <p:spPr bwMode="auto">
            <a:xfrm>
              <a:off x="3430" y="3616"/>
              <a:ext cx="14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/>
                </a:rPr>
                <a:t>logical end-end transport</a:t>
              </a:r>
              <a:endParaRPr lang="en-US" dirty="0">
                <a:latin typeface="Calibri"/>
              </a:endParaRPr>
            </a:p>
          </p:txBody>
        </p:sp>
        <p:sp>
          <p:nvSpPr>
            <p:cNvPr id="17542" name="Freeform 296"/>
            <p:cNvSpPr>
              <a:spLocks/>
            </p:cNvSpPr>
            <p:nvPr/>
          </p:nvSpPr>
          <p:spPr bwMode="auto">
            <a:xfrm>
              <a:off x="2937" y="3579"/>
              <a:ext cx="282" cy="264"/>
            </a:xfrm>
            <a:custGeom>
              <a:avLst/>
              <a:gdLst>
                <a:gd name="T0" fmla="*/ 282 w 282"/>
                <a:gd name="T1" fmla="*/ 0 h 264"/>
                <a:gd name="T2" fmla="*/ 282 w 282"/>
                <a:gd name="T3" fmla="*/ 264 h 264"/>
                <a:gd name="T4" fmla="*/ 0 w 282"/>
                <a:gd name="T5" fmla="*/ 129 h 264"/>
                <a:gd name="T6" fmla="*/ 282 w 282"/>
                <a:gd name="T7" fmla="*/ 0 h 2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2"/>
                <a:gd name="T13" fmla="*/ 0 h 264"/>
                <a:gd name="T14" fmla="*/ 282 w 282"/>
                <a:gd name="T15" fmla="*/ 264 h 2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2" h="264">
                  <a:moveTo>
                    <a:pt x="282" y="0"/>
                  </a:moveTo>
                  <a:cubicBezTo>
                    <a:pt x="282" y="132"/>
                    <a:pt x="282" y="264"/>
                    <a:pt x="282" y="264"/>
                  </a:cubicBezTo>
                  <a:cubicBezTo>
                    <a:pt x="159" y="150"/>
                    <a:pt x="0" y="153"/>
                    <a:pt x="0" y="129"/>
                  </a:cubicBezTo>
                  <a:cubicBezTo>
                    <a:pt x="0" y="108"/>
                    <a:pt x="153" y="108"/>
                    <a:pt x="28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7543" name="Freeform 297"/>
            <p:cNvSpPr>
              <a:spLocks/>
            </p:cNvSpPr>
            <p:nvPr/>
          </p:nvSpPr>
          <p:spPr bwMode="auto">
            <a:xfrm flipH="1">
              <a:off x="5037" y="3589"/>
              <a:ext cx="282" cy="264"/>
            </a:xfrm>
            <a:custGeom>
              <a:avLst/>
              <a:gdLst>
                <a:gd name="T0" fmla="*/ 282 w 282"/>
                <a:gd name="T1" fmla="*/ 0 h 264"/>
                <a:gd name="T2" fmla="*/ 282 w 282"/>
                <a:gd name="T3" fmla="*/ 264 h 264"/>
                <a:gd name="T4" fmla="*/ 0 w 282"/>
                <a:gd name="T5" fmla="*/ 129 h 264"/>
                <a:gd name="T6" fmla="*/ 282 w 282"/>
                <a:gd name="T7" fmla="*/ 0 h 2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2"/>
                <a:gd name="T13" fmla="*/ 0 h 264"/>
                <a:gd name="T14" fmla="*/ 282 w 282"/>
                <a:gd name="T15" fmla="*/ 264 h 2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2" h="264">
                  <a:moveTo>
                    <a:pt x="282" y="0"/>
                  </a:moveTo>
                  <a:cubicBezTo>
                    <a:pt x="282" y="132"/>
                    <a:pt x="282" y="264"/>
                    <a:pt x="282" y="264"/>
                  </a:cubicBezTo>
                  <a:cubicBezTo>
                    <a:pt x="159" y="150"/>
                    <a:pt x="0" y="153"/>
                    <a:pt x="0" y="129"/>
                  </a:cubicBezTo>
                  <a:cubicBezTo>
                    <a:pt x="0" y="108"/>
                    <a:pt x="153" y="108"/>
                    <a:pt x="28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87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6067425" y="2671309"/>
            <a:ext cx="28717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udt_rcv</a:t>
            </a:r>
            <a:r>
              <a:rPr lang="en-US" sz="1400" dirty="0" smtClean="0">
                <a:latin typeface="Calibri"/>
              </a:rPr>
              <a:t>(packet) </a:t>
            </a:r>
            <a:r>
              <a:rPr lang="en-US" sz="1400" dirty="0">
                <a:latin typeface="Calibri"/>
              </a:rPr>
              <a:t>&amp;&amp; </a:t>
            </a:r>
            <a:r>
              <a:rPr lang="en-US" sz="1400" dirty="0" smtClean="0">
                <a:latin typeface="Calibri"/>
              </a:rPr>
              <a:t>corrupt(packet)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8AB271F-7AB7-1E43-BB6F-8168314AA6DE}" type="slidenum">
              <a:rPr lang="en-US" sz="1400" smtClean="0">
                <a:latin typeface="Calibri"/>
              </a:rPr>
              <a:pPr algn="r"/>
              <a:t>30</a:t>
            </a:fld>
            <a:endParaRPr lang="en-US" sz="1400" dirty="0">
              <a:latin typeface="Calibri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28600"/>
            <a:ext cx="83248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rdt2.1: receiver, handles garbled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ACK/NAKs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49157" name="Group 3"/>
          <p:cNvGrpSpPr>
            <a:grpSpLocks/>
          </p:cNvGrpSpPr>
          <p:nvPr/>
        </p:nvGrpSpPr>
        <p:grpSpPr bwMode="auto">
          <a:xfrm>
            <a:off x="3038475" y="3352800"/>
            <a:ext cx="817563" cy="795338"/>
            <a:chOff x="963" y="1131"/>
            <a:chExt cx="515" cy="501"/>
          </a:xfrm>
        </p:grpSpPr>
        <p:sp>
          <p:nvSpPr>
            <p:cNvPr id="49186" name="Oval 4"/>
            <p:cNvSpPr>
              <a:spLocks noChangeArrowheads="1"/>
            </p:cNvSpPr>
            <p:nvPr/>
          </p:nvSpPr>
          <p:spPr bwMode="auto">
            <a:xfrm>
              <a:off x="963" y="1131"/>
              <a:ext cx="490" cy="50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9187" name="Text Box 5"/>
            <p:cNvSpPr txBox="1">
              <a:spLocks noChangeArrowheads="1"/>
            </p:cNvSpPr>
            <p:nvPr/>
          </p:nvSpPr>
          <p:spPr bwMode="auto">
            <a:xfrm>
              <a:off x="974" y="1153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0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2874963" y="2282825"/>
            <a:ext cx="419100" cy="1079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59" name="Freeform 7"/>
          <p:cNvSpPr>
            <a:spLocks/>
          </p:cNvSpPr>
          <p:nvPr/>
        </p:nvSpPr>
        <p:spPr bwMode="auto">
          <a:xfrm flipV="1">
            <a:off x="3556000" y="2600325"/>
            <a:ext cx="1590675" cy="785813"/>
          </a:xfrm>
          <a:custGeom>
            <a:avLst/>
            <a:gdLst>
              <a:gd name="T0" fmla="*/ 0 w 2835"/>
              <a:gd name="T1" fmla="*/ 0 h 525"/>
              <a:gd name="T2" fmla="*/ 8925033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6107567" y="2959100"/>
            <a:ext cx="302736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(NAK)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119813" y="3671888"/>
            <a:ext cx="26241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latin typeface="Calibri"/>
              </a:rPr>
              <a:t>receive(packet) </a:t>
            </a:r>
            <a:r>
              <a:rPr lang="en-US" sz="1400" dirty="0">
                <a:latin typeface="Calibri"/>
              </a:rPr>
              <a:t>&amp;&amp; </a:t>
            </a:r>
          </a:p>
          <a:p>
            <a:pPr algn="l"/>
            <a:r>
              <a:rPr lang="en-US" sz="1400" dirty="0">
                <a:latin typeface="Calibri"/>
              </a:rPr>
              <a:t>   not corrupt</a:t>
            </a:r>
            <a:r>
              <a:rPr lang="en-US" sz="1400" dirty="0" smtClean="0">
                <a:latin typeface="Calibri"/>
              </a:rPr>
              <a:t>(packet) </a:t>
            </a:r>
            <a:r>
              <a:rPr lang="en-US" sz="1400" dirty="0">
                <a:latin typeface="Calibri"/>
              </a:rPr>
              <a:t>&amp;&amp;</a:t>
            </a:r>
          </a:p>
          <a:p>
            <a:pPr algn="l"/>
            <a:r>
              <a:rPr lang="en-US" sz="1400" dirty="0">
                <a:latin typeface="Calibri"/>
              </a:rPr>
              <a:t>   has_seq0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  <a:p>
            <a:endParaRPr lang="en-US" dirty="0">
              <a:latin typeface="Times New Roman" charset="0"/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6203950" y="4370388"/>
            <a:ext cx="19383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3573463" y="4168775"/>
            <a:ext cx="1590675" cy="688975"/>
          </a:xfrm>
          <a:custGeom>
            <a:avLst/>
            <a:gdLst>
              <a:gd name="T0" fmla="*/ 0 w 2835"/>
              <a:gd name="T1" fmla="*/ 0 h 525"/>
              <a:gd name="T2" fmla="*/ 8925033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2962275" y="4749800"/>
            <a:ext cx="3581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(packet) </a:t>
            </a:r>
            <a:r>
              <a:rPr lang="en-US" sz="1400" dirty="0">
                <a:latin typeface="Calibri"/>
              </a:rPr>
              <a:t>&amp;&amp; </a:t>
            </a:r>
            <a:r>
              <a:rPr lang="en-US" sz="1400" dirty="0" smtClean="0">
                <a:latin typeface="Calibri"/>
              </a:rPr>
              <a:t>not corrupt(packet) 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  &amp;&amp; has_seq1</a:t>
            </a:r>
            <a:r>
              <a:rPr lang="en-US" sz="1400" dirty="0" smtClean="0">
                <a:latin typeface="Calibri"/>
              </a:rPr>
              <a:t>(packet)</a:t>
            </a:r>
            <a:r>
              <a:rPr lang="en-US" dirty="0" smtClean="0">
                <a:latin typeface="Calibri"/>
              </a:rPr>
              <a:t> </a:t>
            </a:r>
            <a:endParaRPr lang="en-US" dirty="0">
              <a:latin typeface="Times New Roman" charset="0"/>
            </a:endParaRPr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3028950" y="5307013"/>
            <a:ext cx="28987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2971800" y="5362575"/>
            <a:ext cx="38528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(ACK)</a:t>
            </a:r>
          </a:p>
          <a:p>
            <a:pPr algn="l"/>
            <a:r>
              <a:rPr lang="en-US" sz="1400" dirty="0" err="1" smtClean="0">
                <a:latin typeface="Calibri"/>
              </a:rPr>
              <a:t>rdt_rcv</a:t>
            </a:r>
            <a:r>
              <a:rPr lang="en-US" sz="1400" dirty="0" smtClean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grpSp>
        <p:nvGrpSpPr>
          <p:cNvPr id="49167" name="Group 15"/>
          <p:cNvGrpSpPr>
            <a:grpSpLocks/>
          </p:cNvGrpSpPr>
          <p:nvPr/>
        </p:nvGrpSpPr>
        <p:grpSpPr bwMode="auto">
          <a:xfrm>
            <a:off x="4737100" y="3387725"/>
            <a:ext cx="825500" cy="796925"/>
            <a:chOff x="4398" y="3133"/>
            <a:chExt cx="520" cy="502"/>
          </a:xfrm>
        </p:grpSpPr>
        <p:sp>
          <p:nvSpPr>
            <p:cNvPr id="49184" name="Oval 16"/>
            <p:cNvSpPr>
              <a:spLocks noChangeArrowheads="1"/>
            </p:cNvSpPr>
            <p:nvPr/>
          </p:nvSpPr>
          <p:spPr bwMode="auto">
            <a:xfrm>
              <a:off x="4398" y="3133"/>
              <a:ext cx="507" cy="50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9185" name="Text Box 17"/>
            <p:cNvSpPr txBox="1">
              <a:spLocks noChangeArrowheads="1"/>
            </p:cNvSpPr>
            <p:nvPr/>
          </p:nvSpPr>
          <p:spPr bwMode="auto">
            <a:xfrm>
              <a:off x="4414" y="3163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1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49168" name="Freeform 18"/>
          <p:cNvSpPr>
            <a:spLocks/>
          </p:cNvSpPr>
          <p:nvPr/>
        </p:nvSpPr>
        <p:spPr bwMode="auto">
          <a:xfrm rot="-1361013">
            <a:off x="5437188" y="2979738"/>
            <a:ext cx="839787" cy="863600"/>
          </a:xfrm>
          <a:custGeom>
            <a:avLst/>
            <a:gdLst>
              <a:gd name="T0" fmla="*/ 71783473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3124200" y="1284288"/>
            <a:ext cx="39814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udt_rcv</a:t>
            </a:r>
            <a:r>
              <a:rPr lang="en-US" sz="1400" dirty="0" smtClean="0">
                <a:latin typeface="Calibri"/>
              </a:rPr>
              <a:t>(packet) </a:t>
            </a:r>
            <a:r>
              <a:rPr lang="en-US" sz="1400" dirty="0">
                <a:latin typeface="Calibri"/>
              </a:rPr>
              <a:t>&amp;&amp; </a:t>
            </a:r>
            <a:r>
              <a:rPr lang="en-US" sz="1400" dirty="0" smtClean="0">
                <a:latin typeface="Calibri"/>
              </a:rPr>
              <a:t>not corrupt(packet) 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  &amp;&amp; has_seq0</a:t>
            </a:r>
            <a:r>
              <a:rPr lang="en-US" sz="1400" dirty="0" smtClean="0">
                <a:latin typeface="Calibri"/>
              </a:rPr>
              <a:t>(packet) 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0" name="Line 20"/>
          <p:cNvSpPr>
            <a:spLocks noChangeShapeType="1"/>
          </p:cNvSpPr>
          <p:nvPr/>
        </p:nvSpPr>
        <p:spPr bwMode="auto">
          <a:xfrm>
            <a:off x="3233738" y="1854200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1" name="Text Box 21"/>
          <p:cNvSpPr txBox="1">
            <a:spLocks noChangeArrowheads="1"/>
          </p:cNvSpPr>
          <p:nvPr/>
        </p:nvSpPr>
        <p:spPr bwMode="auto">
          <a:xfrm>
            <a:off x="3136900" y="1811338"/>
            <a:ext cx="34750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(ACK)</a:t>
            </a:r>
          </a:p>
          <a:p>
            <a:pPr algn="l"/>
            <a:r>
              <a:rPr lang="en-US" sz="1400" dirty="0" err="1" smtClean="0">
                <a:latin typeface="Calibri"/>
              </a:rPr>
              <a:t>rdt_rcv</a:t>
            </a:r>
            <a:r>
              <a:rPr lang="en-US" sz="1400" dirty="0" smtClean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2" name="Freeform 22"/>
          <p:cNvSpPr>
            <a:spLocks/>
          </p:cNvSpPr>
          <p:nvPr/>
        </p:nvSpPr>
        <p:spPr bwMode="auto">
          <a:xfrm rot="1020547">
            <a:off x="5461000" y="3703638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74" name="Line 24"/>
          <p:cNvSpPr>
            <a:spLocks noChangeShapeType="1"/>
          </p:cNvSpPr>
          <p:nvPr/>
        </p:nvSpPr>
        <p:spPr bwMode="auto">
          <a:xfrm>
            <a:off x="6205538" y="2973388"/>
            <a:ext cx="1938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5" name="Text Box 25"/>
          <p:cNvSpPr txBox="1">
            <a:spLocks noChangeArrowheads="1"/>
          </p:cNvSpPr>
          <p:nvPr/>
        </p:nvSpPr>
        <p:spPr bwMode="auto">
          <a:xfrm>
            <a:off x="6075363" y="4424363"/>
            <a:ext cx="29400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 </a:t>
            </a:r>
            <a:r>
              <a:rPr lang="en-US" sz="1400" dirty="0" smtClean="0">
                <a:latin typeface="Calibri"/>
              </a:rPr>
              <a:t> </a:t>
            </a:r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(ACK)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6" name="Text Box 26"/>
          <p:cNvSpPr txBox="1">
            <a:spLocks noChangeArrowheads="1"/>
          </p:cNvSpPr>
          <p:nvPr/>
        </p:nvSpPr>
        <p:spPr bwMode="auto">
          <a:xfrm>
            <a:off x="193675" y="3651250"/>
            <a:ext cx="262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latin typeface="Calibri"/>
              </a:rPr>
              <a:t>receive(packet) </a:t>
            </a:r>
            <a:r>
              <a:rPr lang="en-US" sz="1400" dirty="0">
                <a:latin typeface="Calibri"/>
              </a:rPr>
              <a:t>&amp;&amp; </a:t>
            </a:r>
          </a:p>
          <a:p>
            <a:pPr algn="l"/>
            <a:r>
              <a:rPr lang="en-US" sz="1400" dirty="0">
                <a:latin typeface="Calibri"/>
              </a:rPr>
              <a:t>   not corrupt</a:t>
            </a:r>
            <a:r>
              <a:rPr lang="en-US" sz="1400" dirty="0" smtClean="0">
                <a:latin typeface="Calibri"/>
              </a:rPr>
              <a:t>(packet) </a:t>
            </a:r>
            <a:r>
              <a:rPr lang="en-US" sz="1400" dirty="0">
                <a:latin typeface="Calibri"/>
              </a:rPr>
              <a:t>&amp;&amp;</a:t>
            </a:r>
          </a:p>
          <a:p>
            <a:pPr algn="l"/>
            <a:r>
              <a:rPr lang="en-US" sz="1400" dirty="0">
                <a:latin typeface="Calibri"/>
              </a:rPr>
              <a:t>   has_seq1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  <a:p>
            <a:endParaRPr lang="en-US" dirty="0">
              <a:latin typeface="Times New Roman" charset="0"/>
            </a:endParaRPr>
          </a:p>
        </p:txBody>
      </p:sp>
      <p:sp>
        <p:nvSpPr>
          <p:cNvPr id="49177" name="Line 27"/>
          <p:cNvSpPr>
            <a:spLocks noChangeShapeType="1"/>
          </p:cNvSpPr>
          <p:nvPr/>
        </p:nvSpPr>
        <p:spPr bwMode="auto">
          <a:xfrm>
            <a:off x="277813" y="4359275"/>
            <a:ext cx="1938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8" name="Text Box 28"/>
          <p:cNvSpPr txBox="1">
            <a:spLocks noChangeArrowheads="1"/>
          </p:cNvSpPr>
          <p:nvPr/>
        </p:nvSpPr>
        <p:spPr bwMode="auto">
          <a:xfrm>
            <a:off x="141288" y="2598738"/>
            <a:ext cx="28717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latin typeface="Calibri"/>
              </a:rPr>
              <a:t>receive(packet) </a:t>
            </a:r>
            <a:r>
              <a:rPr lang="en-US" sz="1400" dirty="0">
                <a:latin typeface="Calibri"/>
              </a:rPr>
              <a:t>&amp;&amp; </a:t>
            </a:r>
            <a:r>
              <a:rPr lang="en-US" sz="1400" dirty="0" smtClean="0">
                <a:latin typeface="Calibri"/>
              </a:rPr>
              <a:t>corrupt(packet)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9" name="Line 29"/>
          <p:cNvSpPr>
            <a:spLocks noChangeShapeType="1"/>
          </p:cNvSpPr>
          <p:nvPr/>
        </p:nvSpPr>
        <p:spPr bwMode="auto">
          <a:xfrm>
            <a:off x="279400" y="2973388"/>
            <a:ext cx="19383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80" name="Text Box 30"/>
          <p:cNvSpPr txBox="1">
            <a:spLocks noChangeArrowheads="1"/>
          </p:cNvSpPr>
          <p:nvPr/>
        </p:nvSpPr>
        <p:spPr bwMode="auto">
          <a:xfrm>
            <a:off x="225425" y="4381500"/>
            <a:ext cx="29400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(ACK)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81" name="Text Box 31"/>
          <p:cNvSpPr txBox="1">
            <a:spLocks noChangeArrowheads="1"/>
          </p:cNvSpPr>
          <p:nvPr/>
        </p:nvSpPr>
        <p:spPr bwMode="auto">
          <a:xfrm>
            <a:off x="201613" y="2940050"/>
            <a:ext cx="302736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(NAK)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82" name="Freeform 32"/>
          <p:cNvSpPr>
            <a:spLocks/>
          </p:cNvSpPr>
          <p:nvPr/>
        </p:nvSpPr>
        <p:spPr bwMode="auto">
          <a:xfrm rot="20579453" flipH="1">
            <a:off x="2235200" y="3640138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83" name="Freeform 33"/>
          <p:cNvSpPr>
            <a:spLocks/>
          </p:cNvSpPr>
          <p:nvPr/>
        </p:nvSpPr>
        <p:spPr bwMode="auto">
          <a:xfrm rot="1361013" flipH="1">
            <a:off x="2222500" y="2992438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57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D5FCD6A-67C7-BE4D-A34E-90543B302ACC}" type="slidenum">
              <a:rPr lang="en-US" sz="1400" smtClean="0">
                <a:latin typeface="Calibri"/>
              </a:rPr>
              <a:pPr algn="r"/>
              <a:t>31</a:t>
            </a:fld>
            <a:endParaRPr lang="en-US" sz="1400" dirty="0">
              <a:latin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rdt2.1: discussion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Sender: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 added to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seq. #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 (0,1) will suffice.  Why?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must check if received ACK/NAK corrupted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twice as many states</a:t>
            </a:r>
          </a:p>
          <a:p>
            <a:pPr lvl="1"/>
            <a:r>
              <a:rPr lang="en-US" sz="2000" dirty="0">
                <a:ea typeface="ＭＳ Ｐゴシック" charset="0"/>
              </a:rPr>
              <a:t>state must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remember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whether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current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has </a:t>
            </a:r>
            <a:r>
              <a:rPr lang="en-US" sz="2000" dirty="0" smtClean="0">
                <a:ea typeface="ＭＳ Ｐゴシック" charset="0"/>
              </a:rPr>
              <a:t>a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</a:rPr>
              <a:t>	</a:t>
            </a:r>
            <a:r>
              <a:rPr lang="en-US" sz="2000" dirty="0" smtClean="0">
                <a:ea typeface="ＭＳ Ｐゴシック" charset="0"/>
              </a:rPr>
              <a:t>0 </a:t>
            </a:r>
            <a:r>
              <a:rPr lang="en-US" sz="2000" dirty="0">
                <a:ea typeface="ＭＳ Ｐゴシック" charset="0"/>
              </a:rPr>
              <a:t>or 1 </a:t>
            </a:r>
            <a:r>
              <a:rPr lang="en-US" sz="2000" dirty="0" smtClean="0">
                <a:ea typeface="ＭＳ Ｐゴシック" charset="0"/>
              </a:rPr>
              <a:t>sequence number</a:t>
            </a:r>
            <a:endParaRPr lang="en-US" sz="20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018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Receiver: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must check if received packet is duplicate</a:t>
            </a:r>
          </a:p>
          <a:p>
            <a:pPr lvl="1"/>
            <a:r>
              <a:rPr lang="en-US" sz="2000" dirty="0">
                <a:ea typeface="ＭＳ Ｐゴシック" charset="0"/>
              </a:rPr>
              <a:t>state indicates whether 0 or 1 is expected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note: receiver can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not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know if its last ACK/NAK received OK at sender</a:t>
            </a:r>
          </a:p>
        </p:txBody>
      </p:sp>
    </p:spTree>
    <p:extLst>
      <p:ext uri="{BB962C8B-B14F-4D97-AF65-F5344CB8AC3E}">
        <p14:creationId xmlns:p14="http://schemas.microsoft.com/office/powerpoint/2010/main" val="25474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1992470-E560-5745-8203-2C4031428AEB}" type="slidenum">
              <a:rPr lang="en-US" sz="1400" smtClean="0">
                <a:latin typeface="Calibri"/>
              </a:rPr>
              <a:pPr algn="r"/>
              <a:t>32</a:t>
            </a:fld>
            <a:endParaRPr lang="en-US" sz="1400" dirty="0">
              <a:latin typeface="Calibri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rdt2.2: a NAK-free protocol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" y="1581150"/>
            <a:ext cx="8064500" cy="274955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same functionality as rdt2.1, using ACKs only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instead of NAK, receiver sends ACK for last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received OK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must </a:t>
            </a:r>
            <a:r>
              <a:rPr lang="en-US" sz="2000" i="1" dirty="0">
                <a:ea typeface="ＭＳ Ｐゴシック" charset="0"/>
              </a:rPr>
              <a:t>explicitly</a:t>
            </a:r>
            <a:r>
              <a:rPr lang="en-US" sz="2000" dirty="0">
                <a:ea typeface="ＭＳ Ｐゴシック" charset="0"/>
              </a:rPr>
              <a:t> include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 of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being </a:t>
            </a:r>
            <a:r>
              <a:rPr lang="en-US" sz="2000" dirty="0" err="1">
                <a:ea typeface="ＭＳ Ｐゴシック" charset="0"/>
              </a:rPr>
              <a:t>ACKed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duplicate ACK at sender results in same action as NAK: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retransmit current 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pkt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4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D8E7BFD-E08F-714A-BDD9-6BEF1C58DFDD}" type="slidenum">
              <a:rPr lang="en-US" sz="1400" smtClean="0">
                <a:latin typeface="Calibri"/>
              </a:rPr>
              <a:pPr algn="r"/>
              <a:t>33</a:t>
            </a:fld>
            <a:endParaRPr lang="en-US" sz="1400" dirty="0">
              <a:latin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3" y="173038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rdt2.2: sender, receiver fragments</a:t>
            </a:r>
          </a:p>
        </p:txBody>
      </p:sp>
      <p:grpSp>
        <p:nvGrpSpPr>
          <p:cNvPr id="52229" name="Group 3"/>
          <p:cNvGrpSpPr>
            <a:grpSpLocks/>
          </p:cNvGrpSpPr>
          <p:nvPr/>
        </p:nvGrpSpPr>
        <p:grpSpPr bwMode="auto">
          <a:xfrm>
            <a:off x="2620963" y="2220913"/>
            <a:ext cx="1062037" cy="838200"/>
            <a:chOff x="1441" y="2062"/>
            <a:chExt cx="669" cy="528"/>
          </a:xfrm>
        </p:grpSpPr>
        <p:sp>
          <p:nvSpPr>
            <p:cNvPr id="52261" name="Oval 4"/>
            <p:cNvSpPr>
              <a:spLocks noChangeArrowheads="1"/>
            </p:cNvSpPr>
            <p:nvPr/>
          </p:nvSpPr>
          <p:spPr bwMode="auto">
            <a:xfrm>
              <a:off x="1483" y="2062"/>
              <a:ext cx="578" cy="52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62" name="Text Box 5"/>
            <p:cNvSpPr txBox="1">
              <a:spLocks noChangeArrowheads="1"/>
            </p:cNvSpPr>
            <p:nvPr/>
          </p:nvSpPr>
          <p:spPr bwMode="auto">
            <a:xfrm>
              <a:off x="1441" y="2110"/>
              <a:ext cx="66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call 0 from above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957513" y="1519238"/>
            <a:ext cx="3722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</a:t>
            </a:r>
            <a:r>
              <a:rPr lang="en-US" dirty="0" smtClean="0">
                <a:latin typeface="Calibri"/>
              </a:rPr>
              <a:t>equence=0</a:t>
            </a:r>
            <a:endParaRPr lang="en-US" dirty="0">
              <a:latin typeface="Calibri"/>
            </a:endParaRPr>
          </a:p>
          <a:p>
            <a:pPr algn="l"/>
            <a:r>
              <a:rPr lang="en-US" dirty="0" err="1" smtClean="0">
                <a:latin typeface="Calibri"/>
              </a:rPr>
              <a:t>udt_send</a:t>
            </a:r>
            <a:r>
              <a:rPr lang="en-US" dirty="0" smtClean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970213" y="1238250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rdt_send</a:t>
            </a:r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data)</a:t>
            </a:r>
            <a:endParaRPr lang="en-US" dirty="0">
              <a:latin typeface="Times New Roman" charset="0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3032125" y="1574800"/>
            <a:ext cx="3552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2427288" y="2084388"/>
            <a:ext cx="419100" cy="230187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4" name="Freeform 10"/>
          <p:cNvSpPr>
            <a:spLocks/>
          </p:cNvSpPr>
          <p:nvPr/>
        </p:nvSpPr>
        <p:spPr bwMode="auto">
          <a:xfrm flipV="1">
            <a:off x="3327400" y="2019300"/>
            <a:ext cx="1897063" cy="206375"/>
          </a:xfrm>
          <a:custGeom>
            <a:avLst/>
            <a:gdLst>
              <a:gd name="T0" fmla="*/ 0 w 2835"/>
              <a:gd name="T1" fmla="*/ 0 h 525"/>
              <a:gd name="T2" fmla="*/ 1269434930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35" name="Freeform 11"/>
          <p:cNvSpPr>
            <a:spLocks/>
          </p:cNvSpPr>
          <p:nvPr/>
        </p:nvSpPr>
        <p:spPr bwMode="auto">
          <a:xfrm rot="-1357180">
            <a:off x="5802313" y="1944688"/>
            <a:ext cx="452437" cy="860425"/>
          </a:xfrm>
          <a:custGeom>
            <a:avLst/>
            <a:gdLst>
              <a:gd name="T0" fmla="*/ 0 w 735"/>
              <a:gd name="T1" fmla="*/ 123769746 h 1080"/>
              <a:gd name="T2" fmla="*/ 0 w 735"/>
              <a:gd name="T3" fmla="*/ 542681201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6315075" y="2651125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b="1" dirty="0" err="1" smtClean="0">
                <a:solidFill>
                  <a:srgbClr val="FF0000"/>
                </a:solidFill>
                <a:latin typeface="Calibri"/>
              </a:rPr>
              <a:t>udt_send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(packet)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6218238" y="1863725"/>
            <a:ext cx="2717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rdt_rcv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&amp;&amp;  </a:t>
            </a:r>
          </a:p>
          <a:p>
            <a:pPr algn="l"/>
            <a:r>
              <a:rPr lang="en-US" dirty="0">
                <a:latin typeface="Calibri"/>
              </a:rPr>
              <a:t>( corrupt</a:t>
            </a:r>
            <a:r>
              <a:rPr lang="en-US" dirty="0" smtClean="0">
                <a:latin typeface="Calibri"/>
              </a:rPr>
              <a:t>(reply) </a:t>
            </a:r>
            <a:r>
              <a:rPr lang="en-US" dirty="0">
                <a:latin typeface="Calibri"/>
              </a:rPr>
              <a:t>||</a:t>
            </a:r>
          </a:p>
          <a:p>
            <a:pPr algn="l"/>
            <a:r>
              <a:rPr lang="en-US" dirty="0">
                <a:latin typeface="Calibri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isACK1(reply)</a:t>
            </a:r>
            <a:r>
              <a:rPr lang="en-US" dirty="0" smtClean="0">
                <a:latin typeface="Calibri"/>
              </a:rPr>
              <a:t> </a:t>
            </a:r>
            <a:r>
              <a:rPr lang="en-US" dirty="0">
                <a:latin typeface="Calibri"/>
              </a:rPr>
              <a:t>)</a:t>
            </a:r>
            <a:endParaRPr lang="en-US" dirty="0">
              <a:latin typeface="Times New Roman" charset="0"/>
            </a:endParaRP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V="1">
            <a:off x="6418263" y="2644775"/>
            <a:ext cx="1420812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9" name="Freeform 15"/>
          <p:cNvSpPr>
            <a:spLocks/>
          </p:cNvSpPr>
          <p:nvPr/>
        </p:nvSpPr>
        <p:spPr bwMode="auto">
          <a:xfrm>
            <a:off x="5948363" y="2844800"/>
            <a:ext cx="203200" cy="1228725"/>
          </a:xfrm>
          <a:custGeom>
            <a:avLst/>
            <a:gdLst>
              <a:gd name="T0" fmla="*/ 168851263 w 128"/>
              <a:gd name="T1" fmla="*/ 1950600938 h 774"/>
              <a:gd name="T2" fmla="*/ 0 w 128"/>
              <a:gd name="T3" fmla="*/ 0 h 774"/>
              <a:gd name="T4" fmla="*/ 0 60000 65536"/>
              <a:gd name="T5" fmla="*/ 0 60000 65536"/>
              <a:gd name="T6" fmla="*/ 0 w 128"/>
              <a:gd name="T7" fmla="*/ 0 h 774"/>
              <a:gd name="T8" fmla="*/ 128 w 128"/>
              <a:gd name="T9" fmla="*/ 774 h 7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8" h="774">
                <a:moveTo>
                  <a:pt x="67" y="774"/>
                </a:moveTo>
                <a:cubicBezTo>
                  <a:pt x="128" y="425"/>
                  <a:pt x="81" y="0"/>
                  <a:pt x="0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6092825" y="3255963"/>
            <a:ext cx="241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udt_rcv</a:t>
            </a:r>
            <a:r>
              <a:rPr lang="en-US" dirty="0" smtClean="0">
                <a:latin typeface="Calibri"/>
              </a:rPr>
              <a:t>(reply)   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smtClean="0">
                <a:latin typeface="Calibri"/>
              </a:rPr>
              <a:t>not corrupt(reply) 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isACK0(reply)</a:t>
            </a:r>
            <a:r>
              <a:rPr lang="en-US" sz="1000" dirty="0" smtClean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6181725" y="4079875"/>
            <a:ext cx="1863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2242" name="Group 18"/>
          <p:cNvGrpSpPr>
            <a:grpSpLocks/>
          </p:cNvGrpSpPr>
          <p:nvPr/>
        </p:nvGrpSpPr>
        <p:grpSpPr bwMode="auto">
          <a:xfrm>
            <a:off x="4976813" y="2166938"/>
            <a:ext cx="1062037" cy="838200"/>
            <a:chOff x="1441" y="2062"/>
            <a:chExt cx="669" cy="528"/>
          </a:xfrm>
        </p:grpSpPr>
        <p:sp>
          <p:nvSpPr>
            <p:cNvPr id="52259" name="Oval 19"/>
            <p:cNvSpPr>
              <a:spLocks noChangeArrowheads="1"/>
            </p:cNvSpPr>
            <p:nvPr/>
          </p:nvSpPr>
          <p:spPr bwMode="auto">
            <a:xfrm>
              <a:off x="1483" y="2062"/>
              <a:ext cx="578" cy="52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60" name="Text Box 20"/>
            <p:cNvSpPr txBox="1">
              <a:spLocks noChangeArrowheads="1"/>
            </p:cNvSpPr>
            <p:nvPr/>
          </p:nvSpPr>
          <p:spPr bwMode="auto">
            <a:xfrm>
              <a:off x="1441" y="2110"/>
              <a:ext cx="66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</a:t>
              </a:r>
            </a:p>
            <a:p>
              <a:r>
                <a:rPr lang="en-US" sz="1400" dirty="0">
                  <a:latin typeface="Calibri"/>
                </a:rPr>
                <a:t>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43" name="Text Box 21"/>
          <p:cNvSpPr txBox="1">
            <a:spLocks noChangeArrowheads="1"/>
          </p:cNvSpPr>
          <p:nvPr/>
        </p:nvSpPr>
        <p:spPr bwMode="auto">
          <a:xfrm>
            <a:off x="3788167" y="2884488"/>
            <a:ext cx="1412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sender FSM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fragment</a:t>
            </a:r>
          </a:p>
        </p:txBody>
      </p:sp>
      <p:grpSp>
        <p:nvGrpSpPr>
          <p:cNvPr id="52244" name="Group 22"/>
          <p:cNvGrpSpPr>
            <a:grpSpLocks/>
          </p:cNvGrpSpPr>
          <p:nvPr/>
        </p:nvGrpSpPr>
        <p:grpSpPr bwMode="auto">
          <a:xfrm>
            <a:off x="2427288" y="4265613"/>
            <a:ext cx="847725" cy="795337"/>
            <a:chOff x="3570" y="3063"/>
            <a:chExt cx="534" cy="501"/>
          </a:xfrm>
        </p:grpSpPr>
        <p:sp>
          <p:nvSpPr>
            <p:cNvPr id="52257" name="Oval 23"/>
            <p:cNvSpPr>
              <a:spLocks noChangeArrowheads="1"/>
            </p:cNvSpPr>
            <p:nvPr/>
          </p:nvSpPr>
          <p:spPr bwMode="auto">
            <a:xfrm>
              <a:off x="3570" y="3063"/>
              <a:ext cx="534" cy="50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58" name="Text Box 24"/>
            <p:cNvSpPr txBox="1">
              <a:spLocks noChangeArrowheads="1"/>
            </p:cNvSpPr>
            <p:nvPr/>
          </p:nvSpPr>
          <p:spPr bwMode="auto">
            <a:xfrm>
              <a:off x="3597" y="3085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0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45" name="Freeform 25"/>
          <p:cNvSpPr>
            <a:spLocks/>
          </p:cNvSpPr>
          <p:nvPr/>
        </p:nvSpPr>
        <p:spPr bwMode="auto">
          <a:xfrm>
            <a:off x="3055938" y="4156075"/>
            <a:ext cx="825500" cy="185738"/>
          </a:xfrm>
          <a:custGeom>
            <a:avLst/>
            <a:gdLst>
              <a:gd name="T0" fmla="*/ 0 w 520"/>
              <a:gd name="T1" fmla="*/ 294859869 h 117"/>
              <a:gd name="T2" fmla="*/ 1310481250 w 520"/>
              <a:gd name="T3" fmla="*/ 42843565 h 117"/>
              <a:gd name="T4" fmla="*/ 0 60000 65536"/>
              <a:gd name="T5" fmla="*/ 0 60000 65536"/>
              <a:gd name="T6" fmla="*/ 0 w 520"/>
              <a:gd name="T7" fmla="*/ 0 h 117"/>
              <a:gd name="T8" fmla="*/ 520 w 520"/>
              <a:gd name="T9" fmla="*/ 117 h 1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20" h="117">
                <a:moveTo>
                  <a:pt x="0" y="117"/>
                </a:moveTo>
                <a:cubicBezTo>
                  <a:pt x="136" y="17"/>
                  <a:pt x="276" y="0"/>
                  <a:pt x="520" y="1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6" name="Freeform 26"/>
          <p:cNvSpPr>
            <a:spLocks/>
          </p:cNvSpPr>
          <p:nvPr/>
        </p:nvSpPr>
        <p:spPr bwMode="auto">
          <a:xfrm>
            <a:off x="3168650" y="4960938"/>
            <a:ext cx="2403475" cy="206375"/>
          </a:xfrm>
          <a:custGeom>
            <a:avLst/>
            <a:gdLst>
              <a:gd name="T0" fmla="*/ 0 w 1514"/>
              <a:gd name="T1" fmla="*/ 0 h 130"/>
              <a:gd name="T2" fmla="*/ 2147483647 w 1514"/>
              <a:gd name="T3" fmla="*/ 42843450 h 130"/>
              <a:gd name="T4" fmla="*/ 0 60000 65536"/>
              <a:gd name="T5" fmla="*/ 0 60000 65536"/>
              <a:gd name="T6" fmla="*/ 0 w 1514"/>
              <a:gd name="T7" fmla="*/ 0 h 130"/>
              <a:gd name="T8" fmla="*/ 1514 w 1514"/>
              <a:gd name="T9" fmla="*/ 130 h 1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14" h="130">
                <a:moveTo>
                  <a:pt x="0" y="0"/>
                </a:moveTo>
                <a:cubicBezTo>
                  <a:pt x="266" y="130"/>
                  <a:pt x="1322" y="113"/>
                  <a:pt x="1514" y="1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7" name="Text Box 27"/>
          <p:cNvSpPr txBox="1">
            <a:spLocks noChangeArrowheads="1"/>
          </p:cNvSpPr>
          <p:nvPr/>
        </p:nvSpPr>
        <p:spPr bwMode="auto">
          <a:xfrm>
            <a:off x="2935288" y="5106988"/>
            <a:ext cx="39401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r</a:t>
            </a:r>
            <a:r>
              <a:rPr lang="en-US" dirty="0" smtClean="0">
                <a:latin typeface="Calibri"/>
              </a:rPr>
              <a:t>eceive(packet) </a:t>
            </a:r>
            <a:r>
              <a:rPr lang="en-US" dirty="0">
                <a:latin typeface="Calibri"/>
              </a:rPr>
              <a:t>&amp;&amp; </a:t>
            </a:r>
            <a:r>
              <a:rPr lang="en-US" dirty="0" smtClean="0">
                <a:latin typeface="Calibri"/>
              </a:rPr>
              <a:t>not corrupt(packet) 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  &amp;&amp; has_seq1</a:t>
            </a:r>
            <a:r>
              <a:rPr lang="en-US" dirty="0" smtClean="0">
                <a:latin typeface="Calibri"/>
              </a:rPr>
              <a:t>(packet) </a:t>
            </a:r>
            <a:endParaRPr lang="en-US" dirty="0">
              <a:latin typeface="Times New Roman" charset="0"/>
            </a:endParaRPr>
          </a:p>
        </p:txBody>
      </p:sp>
      <p:sp>
        <p:nvSpPr>
          <p:cNvPr id="52248" name="Line 28"/>
          <p:cNvSpPr>
            <a:spLocks noChangeShapeType="1"/>
          </p:cNvSpPr>
          <p:nvPr/>
        </p:nvSpPr>
        <p:spPr bwMode="auto">
          <a:xfrm>
            <a:off x="3046413" y="5678488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49" name="Text Box 29"/>
          <p:cNvSpPr txBox="1">
            <a:spLocks noChangeArrowheads="1"/>
          </p:cNvSpPr>
          <p:nvPr/>
        </p:nvSpPr>
        <p:spPr bwMode="auto">
          <a:xfrm>
            <a:off x="2903538" y="5664200"/>
            <a:ext cx="4175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smtClean="0">
                <a:latin typeface="Calibri"/>
              </a:rPr>
              <a:t>send(ACK1)</a:t>
            </a:r>
          </a:p>
          <a:p>
            <a:pPr algn="l"/>
            <a:r>
              <a:rPr lang="en-US" dirty="0" err="1" smtClean="0">
                <a:latin typeface="Calibri"/>
              </a:rPr>
              <a:t>rdt_rcv</a:t>
            </a:r>
            <a:r>
              <a:rPr lang="en-US" dirty="0" smtClean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52250" name="Freeform 30"/>
          <p:cNvSpPr>
            <a:spLocks/>
          </p:cNvSpPr>
          <p:nvPr/>
        </p:nvSpPr>
        <p:spPr bwMode="auto">
          <a:xfrm flipH="1">
            <a:off x="1963738" y="3917950"/>
            <a:ext cx="490537" cy="1358900"/>
          </a:xfrm>
          <a:custGeom>
            <a:avLst/>
            <a:gdLst>
              <a:gd name="T0" fmla="*/ 24491981 w 619"/>
              <a:gd name="T1" fmla="*/ 636795514 h 1815"/>
              <a:gd name="T2" fmla="*/ 0 w 619"/>
              <a:gd name="T3" fmla="*/ 433312406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51" name="Line 31"/>
          <p:cNvSpPr>
            <a:spLocks noChangeShapeType="1"/>
          </p:cNvSpPr>
          <p:nvPr/>
        </p:nvSpPr>
        <p:spPr bwMode="auto">
          <a:xfrm>
            <a:off x="90488" y="4660900"/>
            <a:ext cx="19240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52" name="Text Box 32"/>
          <p:cNvSpPr txBox="1">
            <a:spLocks noChangeArrowheads="1"/>
          </p:cNvSpPr>
          <p:nvPr/>
        </p:nvSpPr>
        <p:spPr bwMode="auto">
          <a:xfrm>
            <a:off x="9525" y="3824288"/>
            <a:ext cx="23606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 smtClean="0">
                <a:latin typeface="Calibri"/>
              </a:rPr>
              <a:t>udt_rcv</a:t>
            </a:r>
            <a:r>
              <a:rPr lang="en-US" dirty="0" smtClean="0">
                <a:latin typeface="Calibri"/>
              </a:rPr>
              <a:t>(packet) </a:t>
            </a:r>
            <a:r>
              <a:rPr lang="en-US" dirty="0">
                <a:latin typeface="Calibri"/>
              </a:rPr>
              <a:t>&amp;&amp; </a:t>
            </a:r>
          </a:p>
          <a:p>
            <a:pPr algn="l"/>
            <a:r>
              <a:rPr lang="en-US" dirty="0">
                <a:latin typeface="Calibri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(corrupt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(packet)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||</a:t>
            </a:r>
          </a:p>
          <a:p>
            <a:pPr algn="l"/>
            <a:r>
              <a:rPr lang="en-US" dirty="0">
                <a:latin typeface="Calibri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has_seq1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(packet)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53" name="Text Box 33"/>
          <p:cNvSpPr txBox="1">
            <a:spLocks noChangeArrowheads="1"/>
          </p:cNvSpPr>
          <p:nvPr/>
        </p:nvSpPr>
        <p:spPr bwMode="auto">
          <a:xfrm>
            <a:off x="0" y="4689475"/>
            <a:ext cx="20383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b="1" dirty="0" err="1" smtClean="0">
                <a:solidFill>
                  <a:srgbClr val="FF0000"/>
                </a:solidFill>
                <a:latin typeface="Calibri"/>
              </a:rPr>
              <a:t>udt_send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(ACK1)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54" name="Text Box 34"/>
          <p:cNvSpPr txBox="1">
            <a:spLocks noChangeArrowheads="1"/>
          </p:cNvSpPr>
          <p:nvPr/>
        </p:nvSpPr>
        <p:spPr bwMode="auto">
          <a:xfrm>
            <a:off x="3476920" y="4311650"/>
            <a:ext cx="15424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receiver FSM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fragment</a:t>
            </a:r>
          </a:p>
        </p:txBody>
      </p:sp>
      <p:sp>
        <p:nvSpPr>
          <p:cNvPr id="52255" name="Line 35"/>
          <p:cNvSpPr>
            <a:spLocks noChangeShapeType="1"/>
          </p:cNvSpPr>
          <p:nvPr/>
        </p:nvSpPr>
        <p:spPr bwMode="auto">
          <a:xfrm>
            <a:off x="665163" y="2603500"/>
            <a:ext cx="7883525" cy="27574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56" name="Text Box 36"/>
          <p:cNvSpPr txBox="1">
            <a:spLocks noChangeArrowheads="1"/>
          </p:cNvSpPr>
          <p:nvPr/>
        </p:nvSpPr>
        <p:spPr bwMode="auto">
          <a:xfrm>
            <a:off x="6854825" y="4103688"/>
            <a:ext cx="379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9144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8D1F385-195F-B44B-9CB0-6304153A21CB}" type="slidenum">
              <a:rPr lang="en-US" sz="1400" smtClean="0">
                <a:latin typeface="Calibri"/>
              </a:rPr>
              <a:pPr algn="r"/>
              <a:t>34</a:t>
            </a:fld>
            <a:endParaRPr lang="en-US" sz="1400" dirty="0">
              <a:latin typeface="Calibri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rdt3.0: channels with errors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and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loss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New assumption: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underlying channel can also lose packets (data or ACKs)</a:t>
            </a:r>
          </a:p>
          <a:p>
            <a:pPr lvl="1"/>
            <a:r>
              <a:rPr lang="en-US" sz="2000" dirty="0">
                <a:ea typeface="ＭＳ Ｐゴシック" charset="0"/>
              </a:rPr>
              <a:t>checksum, seq. #, ACKs, retransmissions will be of help, but not enough</a:t>
            </a:r>
          </a:p>
        </p:txBody>
      </p:sp>
      <p:sp>
        <p:nvSpPr>
          <p:cNvPr id="5325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9575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Approach: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sender waits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reasonable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amount of time for ACK 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retransmits if no ACK received in this time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if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(or ACK) just delayed (not lost):</a:t>
            </a:r>
          </a:p>
          <a:p>
            <a:pPr lvl="1"/>
            <a:r>
              <a:rPr lang="en-US" sz="2000" dirty="0">
                <a:ea typeface="ＭＳ Ｐゴシック" charset="0"/>
              </a:rPr>
              <a:t>retransmission will be  duplicate, but use of seq. #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s already handles this</a:t>
            </a:r>
            <a:endParaRPr lang="en-US" sz="18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receiver must specify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 of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being </a:t>
            </a:r>
            <a:r>
              <a:rPr lang="en-US" sz="2000" dirty="0" err="1">
                <a:ea typeface="ＭＳ Ｐゴシック" charset="0"/>
              </a:rPr>
              <a:t>ACKed</a:t>
            </a:r>
            <a:endParaRPr lang="en-US" sz="1800" dirty="0"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requires countdown timer</a:t>
            </a:r>
          </a:p>
        </p:txBody>
      </p:sp>
    </p:spTree>
    <p:extLst>
      <p:ext uri="{BB962C8B-B14F-4D97-AF65-F5344CB8AC3E}">
        <p14:creationId xmlns:p14="http://schemas.microsoft.com/office/powerpoint/2010/main" val="103114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481763" y="1196975"/>
            <a:ext cx="17049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(reply) </a:t>
            </a:r>
            <a:r>
              <a:rPr lang="en-US" sz="1400" dirty="0">
                <a:latin typeface="Calibri"/>
              </a:rPr>
              <a:t>&amp;&amp;  </a:t>
            </a:r>
          </a:p>
          <a:p>
            <a:pPr algn="l"/>
            <a:r>
              <a:rPr lang="en-US" sz="1400" dirty="0">
                <a:latin typeface="Calibri"/>
              </a:rPr>
              <a:t>( corrupt</a:t>
            </a:r>
            <a:r>
              <a:rPr lang="en-US" sz="1400" dirty="0" smtClean="0">
                <a:latin typeface="Calibri"/>
              </a:rPr>
              <a:t>(reply) </a:t>
            </a:r>
            <a:r>
              <a:rPr lang="en-US" sz="1400" dirty="0">
                <a:latin typeface="Calibri"/>
              </a:rPr>
              <a:t>||</a:t>
            </a:r>
          </a:p>
          <a:p>
            <a:pPr algn="l"/>
            <a:r>
              <a:rPr lang="en-US" sz="1400" dirty="0" err="1">
                <a:latin typeface="Calibri"/>
              </a:rPr>
              <a:t>isACK</a:t>
            </a:r>
            <a:r>
              <a:rPr lang="en-US" sz="1400" dirty="0" smtClean="0">
                <a:latin typeface="Calibri"/>
              </a:rPr>
              <a:t>(reply,</a:t>
            </a:r>
            <a:r>
              <a:rPr lang="en-US" sz="1400" dirty="0">
                <a:latin typeface="Calibri"/>
              </a:rPr>
              <a:t>1) 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743C644-8801-CC48-B5E4-9743F736BC12}" type="slidenum">
              <a:rPr lang="en-US" sz="1400" smtClean="0">
                <a:latin typeface="Calibri"/>
              </a:rPr>
              <a:pPr algn="r"/>
              <a:t>35</a:t>
            </a:fld>
            <a:endParaRPr lang="en-US" sz="1400" dirty="0">
              <a:latin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242888"/>
            <a:ext cx="3560763" cy="893762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 sender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3019425" y="1384300"/>
            <a:ext cx="3860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latin typeface="Calibri"/>
              </a:rPr>
              <a:t>sequence=0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3060700" y="1090613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79" name="Line 5"/>
          <p:cNvSpPr>
            <a:spLocks noChangeShapeType="1"/>
          </p:cNvSpPr>
          <p:nvPr/>
        </p:nvSpPr>
        <p:spPr bwMode="auto">
          <a:xfrm>
            <a:off x="3162300" y="14287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Line 6"/>
          <p:cNvSpPr>
            <a:spLocks noChangeShapeType="1"/>
          </p:cNvSpPr>
          <p:nvPr/>
        </p:nvSpPr>
        <p:spPr bwMode="auto">
          <a:xfrm>
            <a:off x="2749550" y="1544638"/>
            <a:ext cx="157163" cy="5762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281" name="Group 7"/>
          <p:cNvGrpSpPr>
            <a:grpSpLocks/>
          </p:cNvGrpSpPr>
          <p:nvPr/>
        </p:nvGrpSpPr>
        <p:grpSpPr bwMode="auto">
          <a:xfrm>
            <a:off x="5360988" y="2090738"/>
            <a:ext cx="889000" cy="865187"/>
            <a:chOff x="445" y="1273"/>
            <a:chExt cx="560" cy="545"/>
          </a:xfrm>
        </p:grpSpPr>
        <p:sp>
          <p:nvSpPr>
            <p:cNvPr id="54328" name="Oval 8"/>
            <p:cNvSpPr>
              <a:spLocks noChangeArrowheads="1"/>
            </p:cNvSpPr>
            <p:nvPr/>
          </p:nvSpPr>
          <p:spPr bwMode="auto">
            <a:xfrm>
              <a:off x="445" y="1273"/>
              <a:ext cx="560" cy="54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9" name="Text Box 9"/>
            <p:cNvSpPr txBox="1">
              <a:spLocks noChangeArrowheads="1"/>
            </p:cNvSpPr>
            <p:nvPr/>
          </p:nvSpPr>
          <p:spPr bwMode="auto">
            <a:xfrm>
              <a:off x="499" y="1309"/>
              <a:ext cx="45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282" name="Freeform 10"/>
          <p:cNvSpPr>
            <a:spLocks/>
          </p:cNvSpPr>
          <p:nvPr/>
        </p:nvSpPr>
        <p:spPr bwMode="auto">
          <a:xfrm flipV="1">
            <a:off x="3384550" y="2071688"/>
            <a:ext cx="2090738" cy="163512"/>
          </a:xfrm>
          <a:custGeom>
            <a:avLst/>
            <a:gdLst>
              <a:gd name="T0" fmla="*/ 0 w 2835"/>
              <a:gd name="T1" fmla="*/ 0 h 525"/>
              <a:gd name="T2" fmla="*/ 154186433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3" name="Freeform 11"/>
          <p:cNvSpPr>
            <a:spLocks/>
          </p:cNvSpPr>
          <p:nvPr/>
        </p:nvSpPr>
        <p:spPr bwMode="auto">
          <a:xfrm>
            <a:off x="6069013" y="1674813"/>
            <a:ext cx="871537" cy="666750"/>
          </a:xfrm>
          <a:custGeom>
            <a:avLst/>
            <a:gdLst>
              <a:gd name="T0" fmla="*/ 0 w 549"/>
              <a:gd name="T1" fmla="*/ 771167813 h 420"/>
              <a:gd name="T2" fmla="*/ 219252674 w 549"/>
              <a:gd name="T3" fmla="*/ 1058465625 h 420"/>
              <a:gd name="T4" fmla="*/ 0 60000 65536"/>
              <a:gd name="T5" fmla="*/ 0 60000 65536"/>
              <a:gd name="T6" fmla="*/ 0 w 549"/>
              <a:gd name="T7" fmla="*/ 0 h 420"/>
              <a:gd name="T8" fmla="*/ 549 w 549"/>
              <a:gd name="T9" fmla="*/ 420 h 4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9" h="420">
                <a:moveTo>
                  <a:pt x="0" y="306"/>
                </a:moveTo>
                <a:cubicBezTo>
                  <a:pt x="78" y="0"/>
                  <a:pt x="549" y="315"/>
                  <a:pt x="87" y="42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6691313" y="1898650"/>
            <a:ext cx="13509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286" name="Group 14"/>
          <p:cNvGrpSpPr>
            <a:grpSpLocks/>
          </p:cNvGrpSpPr>
          <p:nvPr/>
        </p:nvGrpSpPr>
        <p:grpSpPr bwMode="auto">
          <a:xfrm>
            <a:off x="5453063" y="4005263"/>
            <a:ext cx="1189037" cy="850900"/>
            <a:chOff x="4090" y="3230"/>
            <a:chExt cx="749" cy="536"/>
          </a:xfrm>
        </p:grpSpPr>
        <p:sp>
          <p:nvSpPr>
            <p:cNvPr id="54326" name="Oval 15"/>
            <p:cNvSpPr>
              <a:spLocks noChangeArrowheads="1"/>
            </p:cNvSpPr>
            <p:nvPr/>
          </p:nvSpPr>
          <p:spPr bwMode="auto">
            <a:xfrm>
              <a:off x="4159" y="3230"/>
              <a:ext cx="595" cy="53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7" name="Text Box 16"/>
            <p:cNvSpPr txBox="1">
              <a:spLocks noChangeArrowheads="1"/>
            </p:cNvSpPr>
            <p:nvPr/>
          </p:nvSpPr>
          <p:spPr bwMode="auto">
            <a:xfrm>
              <a:off x="4090" y="3270"/>
              <a:ext cx="74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latin typeface="Calibri"/>
                </a:rPr>
                <a:t>IDLE</a:t>
              </a:r>
            </a:p>
            <a:p>
              <a:r>
                <a:rPr lang="en-US" sz="1400" dirty="0" smtClean="0">
                  <a:latin typeface="Calibri"/>
                </a:rPr>
                <a:t>state 1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287" name="Freeform 17"/>
          <p:cNvSpPr>
            <a:spLocks/>
          </p:cNvSpPr>
          <p:nvPr/>
        </p:nvSpPr>
        <p:spPr bwMode="auto">
          <a:xfrm rot="16200000" flipV="1">
            <a:off x="2140744" y="3402806"/>
            <a:ext cx="1254125" cy="150813"/>
          </a:xfrm>
          <a:custGeom>
            <a:avLst/>
            <a:gdLst>
              <a:gd name="T0" fmla="*/ 0 w 2835"/>
              <a:gd name="T1" fmla="*/ 0 h 525"/>
              <a:gd name="T2" fmla="*/ 55478995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8" name="Freeform 18"/>
          <p:cNvSpPr>
            <a:spLocks/>
          </p:cNvSpPr>
          <p:nvPr/>
        </p:nvSpPr>
        <p:spPr bwMode="auto">
          <a:xfrm>
            <a:off x="3370263" y="4738688"/>
            <a:ext cx="2312987" cy="274637"/>
          </a:xfrm>
          <a:custGeom>
            <a:avLst/>
            <a:gdLst>
              <a:gd name="T0" fmla="*/ 0 w 2835"/>
              <a:gd name="T1" fmla="*/ 0 h 525"/>
              <a:gd name="T2" fmla="*/ 188709307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9" name="Freeform 19"/>
          <p:cNvSpPr>
            <a:spLocks/>
          </p:cNvSpPr>
          <p:nvPr/>
        </p:nvSpPr>
        <p:spPr bwMode="auto">
          <a:xfrm rot="5400000" flipH="1" flipV="1">
            <a:off x="5611019" y="3328194"/>
            <a:ext cx="1184275" cy="166687"/>
          </a:xfrm>
          <a:custGeom>
            <a:avLst/>
            <a:gdLst>
              <a:gd name="T0" fmla="*/ 0 w 2835"/>
              <a:gd name="T1" fmla="*/ 0 h 525"/>
              <a:gd name="T2" fmla="*/ 494711561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90" name="Text Box 20"/>
          <p:cNvSpPr txBox="1">
            <a:spLocks noChangeArrowheads="1"/>
          </p:cNvSpPr>
          <p:nvPr/>
        </p:nvSpPr>
        <p:spPr bwMode="auto">
          <a:xfrm>
            <a:off x="3316288" y="5224463"/>
            <a:ext cx="34448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latin typeface="Calibri"/>
              </a:rPr>
              <a:t>sequence=1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</p:txBody>
      </p:sp>
      <p:sp>
        <p:nvSpPr>
          <p:cNvPr id="54291" name="Text Box 21"/>
          <p:cNvSpPr txBox="1">
            <a:spLocks noChangeArrowheads="1"/>
          </p:cNvSpPr>
          <p:nvPr/>
        </p:nvSpPr>
        <p:spPr bwMode="auto">
          <a:xfrm>
            <a:off x="3316288" y="4941888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92" name="Line 22"/>
          <p:cNvSpPr>
            <a:spLocks noChangeShapeType="1"/>
          </p:cNvSpPr>
          <p:nvPr/>
        </p:nvSpPr>
        <p:spPr bwMode="auto">
          <a:xfrm>
            <a:off x="3435350" y="5253038"/>
            <a:ext cx="2598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3" name="Text Box 23"/>
          <p:cNvSpPr txBox="1">
            <a:spLocks noChangeArrowheads="1"/>
          </p:cNvSpPr>
          <p:nvPr/>
        </p:nvSpPr>
        <p:spPr bwMode="auto">
          <a:xfrm>
            <a:off x="6280150" y="3106738"/>
            <a:ext cx="2149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(reply)   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 smtClean="0">
                <a:latin typeface="Calibri"/>
              </a:rPr>
              <a:t>(reply) 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</a:t>
            </a:r>
            <a:r>
              <a:rPr lang="en-US" sz="1400" dirty="0" smtClean="0">
                <a:latin typeface="Calibri"/>
              </a:rPr>
              <a:t>reply,</a:t>
            </a:r>
            <a:r>
              <a:rPr lang="en-US" sz="1400" dirty="0">
                <a:latin typeface="Calibri"/>
              </a:rPr>
              <a:t>0)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4294" name="Line 24"/>
          <p:cNvSpPr>
            <a:spLocks noChangeShapeType="1"/>
          </p:cNvSpPr>
          <p:nvPr/>
        </p:nvSpPr>
        <p:spPr bwMode="auto">
          <a:xfrm>
            <a:off x="6396038" y="3817938"/>
            <a:ext cx="14192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Text Box 25"/>
          <p:cNvSpPr txBox="1">
            <a:spLocks noChangeArrowheads="1"/>
          </p:cNvSpPr>
          <p:nvPr/>
        </p:nvSpPr>
        <p:spPr bwMode="auto">
          <a:xfrm>
            <a:off x="1302397" y="5062538"/>
            <a:ext cx="1622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(packet) </a:t>
            </a:r>
            <a:r>
              <a:rPr lang="en-US" sz="1400" dirty="0">
                <a:latin typeface="Calibri"/>
              </a:rPr>
              <a:t>&amp;&amp;  </a:t>
            </a:r>
          </a:p>
          <a:p>
            <a:pPr algn="l"/>
            <a:r>
              <a:rPr lang="en-US" sz="1400" dirty="0">
                <a:latin typeface="Calibri"/>
              </a:rPr>
              <a:t>( corrupt</a:t>
            </a:r>
            <a:r>
              <a:rPr lang="en-US" sz="1400" dirty="0" smtClean="0">
                <a:latin typeface="Calibri"/>
              </a:rPr>
              <a:t>(packet) </a:t>
            </a:r>
            <a:r>
              <a:rPr lang="en-US" sz="1400" dirty="0">
                <a:latin typeface="Calibri"/>
              </a:rPr>
              <a:t>||</a:t>
            </a:r>
          </a:p>
          <a:p>
            <a:pPr algn="l"/>
            <a:r>
              <a:rPr lang="en-US" sz="1400" dirty="0" err="1">
                <a:latin typeface="Calibri"/>
              </a:rPr>
              <a:t>isACK</a:t>
            </a:r>
            <a:r>
              <a:rPr lang="en-US" sz="1400" dirty="0" smtClean="0">
                <a:latin typeface="Calibri"/>
              </a:rPr>
              <a:t>(reply,</a:t>
            </a:r>
            <a:r>
              <a:rPr lang="en-US" sz="1400" dirty="0">
                <a:latin typeface="Calibri"/>
              </a:rPr>
              <a:t>0) 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96" name="Line 26"/>
          <p:cNvSpPr>
            <a:spLocks noChangeShapeType="1"/>
          </p:cNvSpPr>
          <p:nvPr/>
        </p:nvSpPr>
        <p:spPr bwMode="auto">
          <a:xfrm>
            <a:off x="1393825" y="5788025"/>
            <a:ext cx="1254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Text Box 27"/>
          <p:cNvSpPr txBox="1">
            <a:spLocks noChangeArrowheads="1"/>
          </p:cNvSpPr>
          <p:nvPr/>
        </p:nvSpPr>
        <p:spPr bwMode="auto">
          <a:xfrm>
            <a:off x="908050" y="2865438"/>
            <a:ext cx="1912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(reply)   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 smtClean="0">
                <a:latin typeface="Calibri"/>
              </a:rPr>
              <a:t>(reply) 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</a:t>
            </a:r>
            <a:r>
              <a:rPr lang="en-US" sz="1400" dirty="0" smtClean="0">
                <a:latin typeface="Calibri"/>
              </a:rPr>
              <a:t>reply,</a:t>
            </a:r>
            <a:r>
              <a:rPr lang="en-US" sz="1400" dirty="0">
                <a:latin typeface="Calibri"/>
              </a:rPr>
              <a:t>1)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4298" name="Line 28"/>
          <p:cNvSpPr>
            <a:spLocks noChangeShapeType="1"/>
          </p:cNvSpPr>
          <p:nvPr/>
        </p:nvSpPr>
        <p:spPr bwMode="auto">
          <a:xfrm>
            <a:off x="1035050" y="3605213"/>
            <a:ext cx="15176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Text Box 29"/>
          <p:cNvSpPr txBox="1">
            <a:spLocks noChangeArrowheads="1"/>
          </p:cNvSpPr>
          <p:nvPr/>
        </p:nvSpPr>
        <p:spPr bwMode="auto">
          <a:xfrm>
            <a:off x="6300788" y="3798888"/>
            <a:ext cx="15144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54300" name="Text Box 30"/>
          <p:cNvSpPr txBox="1">
            <a:spLocks noChangeArrowheads="1"/>
          </p:cNvSpPr>
          <p:nvPr/>
        </p:nvSpPr>
        <p:spPr bwMode="auto">
          <a:xfrm>
            <a:off x="900113" y="3578225"/>
            <a:ext cx="151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54301" name="Freeform 31"/>
          <p:cNvSpPr>
            <a:spLocks/>
          </p:cNvSpPr>
          <p:nvPr/>
        </p:nvSpPr>
        <p:spPr bwMode="auto">
          <a:xfrm>
            <a:off x="6238875" y="2338388"/>
            <a:ext cx="461963" cy="682625"/>
          </a:xfrm>
          <a:custGeom>
            <a:avLst/>
            <a:gdLst>
              <a:gd name="T0" fmla="*/ 0 w 291"/>
              <a:gd name="T1" fmla="*/ 302418750 h 430"/>
              <a:gd name="T2" fmla="*/ 37803178 w 291"/>
              <a:gd name="T3" fmla="*/ 642640638 h 430"/>
              <a:gd name="T4" fmla="*/ 0 60000 65536"/>
              <a:gd name="T5" fmla="*/ 0 60000 65536"/>
              <a:gd name="T6" fmla="*/ 0 w 291"/>
              <a:gd name="T7" fmla="*/ 0 h 430"/>
              <a:gd name="T8" fmla="*/ 291 w 291"/>
              <a:gd name="T9" fmla="*/ 430 h 4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1" h="430">
                <a:moveTo>
                  <a:pt x="0" y="120"/>
                </a:moveTo>
                <a:cubicBezTo>
                  <a:pt x="291" y="0"/>
                  <a:pt x="259" y="430"/>
                  <a:pt x="15" y="2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2" name="Text Box 32"/>
          <p:cNvSpPr txBox="1">
            <a:spLocks noChangeArrowheads="1"/>
          </p:cNvSpPr>
          <p:nvPr/>
        </p:nvSpPr>
        <p:spPr bwMode="auto">
          <a:xfrm>
            <a:off x="6570663" y="2516188"/>
            <a:ext cx="21161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</p:txBody>
      </p:sp>
      <p:sp>
        <p:nvSpPr>
          <p:cNvPr id="54303" name="Text Box 33"/>
          <p:cNvSpPr txBox="1">
            <a:spLocks noChangeArrowheads="1"/>
          </p:cNvSpPr>
          <p:nvPr/>
        </p:nvSpPr>
        <p:spPr bwMode="auto">
          <a:xfrm>
            <a:off x="6592888" y="2279650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04" name="Line 34"/>
          <p:cNvSpPr>
            <a:spLocks noChangeShapeType="1"/>
          </p:cNvSpPr>
          <p:nvPr/>
        </p:nvSpPr>
        <p:spPr bwMode="auto">
          <a:xfrm>
            <a:off x="6681788" y="25336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Freeform 35"/>
          <p:cNvSpPr>
            <a:spLocks/>
          </p:cNvSpPr>
          <p:nvPr/>
        </p:nvSpPr>
        <p:spPr bwMode="auto">
          <a:xfrm>
            <a:off x="2230438" y="4702175"/>
            <a:ext cx="692150" cy="631825"/>
          </a:xfrm>
          <a:custGeom>
            <a:avLst/>
            <a:gdLst>
              <a:gd name="T0" fmla="*/ 1098788125 w 436"/>
              <a:gd name="T1" fmla="*/ 254536575 h 398"/>
              <a:gd name="T2" fmla="*/ 756046875 w 436"/>
              <a:gd name="T3" fmla="*/ 0 h 398"/>
              <a:gd name="T4" fmla="*/ 0 60000 65536"/>
              <a:gd name="T5" fmla="*/ 0 60000 65536"/>
              <a:gd name="T6" fmla="*/ 0 w 436"/>
              <a:gd name="T7" fmla="*/ 0 h 398"/>
              <a:gd name="T8" fmla="*/ 436 w 436"/>
              <a:gd name="T9" fmla="*/ 398 h 3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6" h="398">
                <a:moveTo>
                  <a:pt x="436" y="101"/>
                </a:moveTo>
                <a:cubicBezTo>
                  <a:pt x="367" y="398"/>
                  <a:pt x="0" y="31"/>
                  <a:pt x="300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6" name="Freeform 36"/>
          <p:cNvSpPr>
            <a:spLocks/>
          </p:cNvSpPr>
          <p:nvPr/>
        </p:nvSpPr>
        <p:spPr bwMode="auto">
          <a:xfrm>
            <a:off x="2030413" y="4413250"/>
            <a:ext cx="571500" cy="420688"/>
          </a:xfrm>
          <a:custGeom>
            <a:avLst/>
            <a:gdLst>
              <a:gd name="T0" fmla="*/ 362902500 w 900"/>
              <a:gd name="T1" fmla="*/ 145380749 h 662"/>
              <a:gd name="T2" fmla="*/ 332660625 w 900"/>
              <a:gd name="T3" fmla="*/ 6057399 h 662"/>
              <a:gd name="T4" fmla="*/ 0 60000 65536"/>
              <a:gd name="T5" fmla="*/ 0 60000 65536"/>
              <a:gd name="T6" fmla="*/ 0 w 900"/>
              <a:gd name="T7" fmla="*/ 0 h 662"/>
              <a:gd name="T8" fmla="*/ 900 w 900"/>
              <a:gd name="T9" fmla="*/ 662 h 6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0" h="662">
                <a:moveTo>
                  <a:pt x="900" y="360"/>
                </a:moveTo>
                <a:cubicBezTo>
                  <a:pt x="171" y="662"/>
                  <a:pt x="0" y="0"/>
                  <a:pt x="825" y="1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7" name="Text Box 37"/>
          <p:cNvSpPr txBox="1">
            <a:spLocks noChangeArrowheads="1"/>
          </p:cNvSpPr>
          <p:nvPr/>
        </p:nvSpPr>
        <p:spPr bwMode="auto">
          <a:xfrm>
            <a:off x="628650" y="4460875"/>
            <a:ext cx="18240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</p:txBody>
      </p:sp>
      <p:sp>
        <p:nvSpPr>
          <p:cNvPr id="54308" name="Text Box 38"/>
          <p:cNvSpPr txBox="1">
            <a:spLocks noChangeArrowheads="1"/>
          </p:cNvSpPr>
          <p:nvPr/>
        </p:nvSpPr>
        <p:spPr bwMode="auto">
          <a:xfrm>
            <a:off x="642938" y="4206875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09" name="Line 39"/>
          <p:cNvSpPr>
            <a:spLocks noChangeShapeType="1"/>
          </p:cNvSpPr>
          <p:nvPr/>
        </p:nvSpPr>
        <p:spPr bwMode="auto">
          <a:xfrm>
            <a:off x="746125" y="44894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10" name="Freeform 40"/>
          <p:cNvSpPr>
            <a:spLocks/>
          </p:cNvSpPr>
          <p:nvPr/>
        </p:nvSpPr>
        <p:spPr bwMode="auto">
          <a:xfrm>
            <a:off x="6426200" y="4373563"/>
            <a:ext cx="579438" cy="890587"/>
          </a:xfrm>
          <a:custGeom>
            <a:avLst/>
            <a:gdLst>
              <a:gd name="T0" fmla="*/ 100383135 w 322"/>
              <a:gd name="T1" fmla="*/ 407981039 h 483"/>
              <a:gd name="T2" fmla="*/ 0 w 322"/>
              <a:gd name="T3" fmla="*/ 622169979 h 483"/>
              <a:gd name="T4" fmla="*/ 0 60000 65536"/>
              <a:gd name="T5" fmla="*/ 0 60000 65536"/>
              <a:gd name="T6" fmla="*/ 0 w 322"/>
              <a:gd name="T7" fmla="*/ 0 h 483"/>
              <a:gd name="T8" fmla="*/ 322 w 322"/>
              <a:gd name="T9" fmla="*/ 483 h 4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2" h="483">
                <a:moveTo>
                  <a:pt x="31" y="120"/>
                </a:moveTo>
                <a:cubicBezTo>
                  <a:pt x="322" y="0"/>
                  <a:pt x="64" y="483"/>
                  <a:pt x="0" y="18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11" name="Text Box 41"/>
          <p:cNvSpPr txBox="1">
            <a:spLocks noChangeArrowheads="1"/>
          </p:cNvSpPr>
          <p:nvPr/>
        </p:nvSpPr>
        <p:spPr bwMode="auto">
          <a:xfrm>
            <a:off x="1036638" y="1874838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grpSp>
        <p:nvGrpSpPr>
          <p:cNvPr id="54312" name="Group 42"/>
          <p:cNvGrpSpPr>
            <a:grpSpLocks/>
          </p:cNvGrpSpPr>
          <p:nvPr/>
        </p:nvGrpSpPr>
        <p:grpSpPr bwMode="auto">
          <a:xfrm>
            <a:off x="2419350" y="2135188"/>
            <a:ext cx="1189038" cy="850900"/>
            <a:chOff x="4090" y="3230"/>
            <a:chExt cx="749" cy="536"/>
          </a:xfrm>
        </p:grpSpPr>
        <p:sp>
          <p:nvSpPr>
            <p:cNvPr id="54324" name="Oval 43"/>
            <p:cNvSpPr>
              <a:spLocks noChangeArrowheads="1"/>
            </p:cNvSpPr>
            <p:nvPr/>
          </p:nvSpPr>
          <p:spPr bwMode="auto">
            <a:xfrm>
              <a:off x="4159" y="3230"/>
              <a:ext cx="595" cy="53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5" name="Text Box 44"/>
            <p:cNvSpPr txBox="1">
              <a:spLocks noChangeArrowheads="1"/>
            </p:cNvSpPr>
            <p:nvPr/>
          </p:nvSpPr>
          <p:spPr bwMode="auto">
            <a:xfrm>
              <a:off x="4090" y="3270"/>
              <a:ext cx="74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latin typeface="Calibri"/>
                </a:rPr>
                <a:t>IDLE</a:t>
              </a:r>
            </a:p>
            <a:p>
              <a:r>
                <a:rPr lang="en-US" sz="1400" dirty="0" smtClean="0">
                  <a:latin typeface="Calibri"/>
                </a:rPr>
                <a:t>state 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313" name="Line 45"/>
          <p:cNvSpPr>
            <a:spLocks noChangeShapeType="1"/>
          </p:cNvSpPr>
          <p:nvPr/>
        </p:nvSpPr>
        <p:spPr bwMode="auto">
          <a:xfrm>
            <a:off x="1123950" y="2160588"/>
            <a:ext cx="1101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314" name="Group 46"/>
          <p:cNvGrpSpPr>
            <a:grpSpLocks/>
          </p:cNvGrpSpPr>
          <p:nvPr/>
        </p:nvGrpSpPr>
        <p:grpSpPr bwMode="auto">
          <a:xfrm>
            <a:off x="2630488" y="3989388"/>
            <a:ext cx="889000" cy="865187"/>
            <a:chOff x="445" y="1273"/>
            <a:chExt cx="560" cy="545"/>
          </a:xfrm>
        </p:grpSpPr>
        <p:sp>
          <p:nvSpPr>
            <p:cNvPr id="54322" name="Oval 47"/>
            <p:cNvSpPr>
              <a:spLocks noChangeArrowheads="1"/>
            </p:cNvSpPr>
            <p:nvPr/>
          </p:nvSpPr>
          <p:spPr bwMode="auto">
            <a:xfrm>
              <a:off x="445" y="1273"/>
              <a:ext cx="560" cy="54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3" name="Text Box 48"/>
            <p:cNvSpPr txBox="1">
              <a:spLocks noChangeArrowheads="1"/>
            </p:cNvSpPr>
            <p:nvPr/>
          </p:nvSpPr>
          <p:spPr bwMode="auto">
            <a:xfrm>
              <a:off x="499" y="1309"/>
              <a:ext cx="45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ACK1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315" name="Freeform 49"/>
          <p:cNvSpPr>
            <a:spLocks/>
          </p:cNvSpPr>
          <p:nvPr/>
        </p:nvSpPr>
        <p:spPr bwMode="auto">
          <a:xfrm flipH="1" flipV="1">
            <a:off x="2006600" y="1782763"/>
            <a:ext cx="579438" cy="890587"/>
          </a:xfrm>
          <a:custGeom>
            <a:avLst/>
            <a:gdLst>
              <a:gd name="T0" fmla="*/ 100383135 w 322"/>
              <a:gd name="T1" fmla="*/ 407981039 h 483"/>
              <a:gd name="T2" fmla="*/ 0 w 322"/>
              <a:gd name="T3" fmla="*/ 622169979 h 483"/>
              <a:gd name="T4" fmla="*/ 0 60000 65536"/>
              <a:gd name="T5" fmla="*/ 0 60000 65536"/>
              <a:gd name="T6" fmla="*/ 0 w 322"/>
              <a:gd name="T7" fmla="*/ 0 h 483"/>
              <a:gd name="T8" fmla="*/ 322 w 322"/>
              <a:gd name="T9" fmla="*/ 483 h 4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2" h="483">
                <a:moveTo>
                  <a:pt x="31" y="120"/>
                </a:moveTo>
                <a:cubicBezTo>
                  <a:pt x="322" y="0"/>
                  <a:pt x="64" y="483"/>
                  <a:pt x="0" y="18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16" name="Text Box 50"/>
          <p:cNvSpPr txBox="1">
            <a:spLocks noChangeArrowheads="1"/>
          </p:cNvSpPr>
          <p:nvPr/>
        </p:nvSpPr>
        <p:spPr bwMode="auto">
          <a:xfrm>
            <a:off x="7224713" y="4852988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54317" name="Text Box 51"/>
          <p:cNvSpPr txBox="1">
            <a:spLocks noChangeArrowheads="1"/>
          </p:cNvSpPr>
          <p:nvPr/>
        </p:nvSpPr>
        <p:spPr bwMode="auto">
          <a:xfrm>
            <a:off x="6757988" y="4603750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18" name="Line 52"/>
          <p:cNvSpPr>
            <a:spLocks noChangeShapeType="1"/>
          </p:cNvSpPr>
          <p:nvPr/>
        </p:nvSpPr>
        <p:spPr bwMode="auto">
          <a:xfrm>
            <a:off x="6845300" y="4889500"/>
            <a:ext cx="1101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19" name="Text Box 53"/>
          <p:cNvSpPr txBox="1">
            <a:spLocks noChangeArrowheads="1"/>
          </p:cNvSpPr>
          <p:nvPr/>
        </p:nvSpPr>
        <p:spPr bwMode="auto">
          <a:xfrm>
            <a:off x="7127875" y="1847850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54320" name="Text Box 54"/>
          <p:cNvSpPr txBox="1">
            <a:spLocks noChangeArrowheads="1"/>
          </p:cNvSpPr>
          <p:nvPr/>
        </p:nvSpPr>
        <p:spPr bwMode="auto">
          <a:xfrm>
            <a:off x="1476375" y="2124075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54321" name="Text Box 55"/>
          <p:cNvSpPr txBox="1">
            <a:spLocks noChangeArrowheads="1"/>
          </p:cNvSpPr>
          <p:nvPr/>
        </p:nvSpPr>
        <p:spPr bwMode="auto">
          <a:xfrm>
            <a:off x="1879600" y="5794375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00193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CE853BA-3C71-6C40-AE5C-8BB218D463B3}" type="slidenum">
              <a:rPr lang="en-US" sz="1400" smtClean="0">
                <a:latin typeface="Calibri"/>
              </a:rPr>
              <a:pPr algn="r"/>
              <a:t>36</a:t>
            </a:fld>
            <a:endParaRPr lang="en-US" sz="1400" dirty="0">
              <a:latin typeface="Calibri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 in action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5301" name="Picture 3" descr="rdt30_example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85900"/>
            <a:ext cx="8428038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7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5B9FE07-2396-D241-AFD8-9ACB2D8B3CCB}" type="slidenum">
              <a:rPr lang="en-US" sz="1400" smtClean="0">
                <a:latin typeface="Calibri"/>
              </a:rPr>
              <a:pPr algn="r"/>
              <a:t>37</a:t>
            </a:fld>
            <a:endParaRPr lang="en-US" sz="1400" dirty="0">
              <a:latin typeface="Calibri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 in action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6325" name="Picture 3" descr="rdt30_examples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524000"/>
            <a:ext cx="8218488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19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A0214BFC-8B04-674A-860E-AC83464D27FF}" type="slidenum">
              <a:rPr lang="en-US" sz="1400" smtClean="0">
                <a:latin typeface="Calibri"/>
              </a:rPr>
              <a:pPr algn="r"/>
              <a:t>38</a:t>
            </a:fld>
            <a:endParaRPr lang="en-US" sz="1400" dirty="0">
              <a:latin typeface="Calibri"/>
            </a:endParaRPr>
          </a:p>
        </p:txBody>
      </p:sp>
      <p:sp>
        <p:nvSpPr>
          <p:cNvPr id="573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Performance of rdt3.0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73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72475" cy="9906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rdt3.0 works, but performance stinks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ex: 1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Gbps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link, 15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prop. delay, 8000 bit packet: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7352" name="Rectangle 11"/>
          <p:cNvSpPr>
            <a:spLocks noChangeArrowheads="1"/>
          </p:cNvSpPr>
          <p:nvPr/>
        </p:nvSpPr>
        <p:spPr bwMode="auto">
          <a:xfrm>
            <a:off x="457200" y="36576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U </a:t>
            </a:r>
            <a:r>
              <a:rPr lang="en-US" sz="2000" baseline="-25000" dirty="0">
                <a:latin typeface="Calibri"/>
              </a:rPr>
              <a:t>sender</a:t>
            </a:r>
            <a:r>
              <a:rPr lang="en-US" sz="2000" dirty="0">
                <a:latin typeface="Calibri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utilization</a:t>
            </a:r>
            <a:r>
              <a:rPr lang="en-US" sz="2000" dirty="0">
                <a:latin typeface="Calibri"/>
              </a:rPr>
              <a:t> – fraction of time sender busy sending</a:t>
            </a:r>
          </a:p>
        </p:txBody>
      </p:sp>
      <p:sp>
        <p:nvSpPr>
          <p:cNvPr id="57353" name="Text Box 13"/>
          <p:cNvSpPr txBox="1">
            <a:spLocks noChangeArrowheads="1"/>
          </p:cNvSpPr>
          <p:nvPr/>
        </p:nvSpPr>
        <p:spPr bwMode="auto">
          <a:xfrm>
            <a:off x="3347780" y="277495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7354" name="Rectangle 17"/>
          <p:cNvSpPr>
            <a:spLocks noChangeArrowheads="1"/>
          </p:cNvSpPr>
          <p:nvPr/>
        </p:nvSpPr>
        <p:spPr bwMode="auto">
          <a:xfrm>
            <a:off x="533400" y="51054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1KB </a:t>
            </a:r>
            <a:r>
              <a:rPr lang="en-US" sz="2000" dirty="0" err="1">
                <a:latin typeface="Calibri"/>
              </a:rPr>
              <a:t>pkt</a:t>
            </a:r>
            <a:r>
              <a:rPr lang="en-US" sz="2000" dirty="0">
                <a:latin typeface="Calibri"/>
              </a:rPr>
              <a:t> every 30 </a:t>
            </a:r>
            <a:r>
              <a:rPr lang="en-US" sz="2000" dirty="0" err="1">
                <a:latin typeface="Calibri"/>
              </a:rPr>
              <a:t>msec</a:t>
            </a:r>
            <a:r>
              <a:rPr lang="en-US" sz="2000" dirty="0">
                <a:latin typeface="Calibri"/>
              </a:rPr>
              <a:t> -&gt; 33kB/sec </a:t>
            </a:r>
            <a:r>
              <a:rPr lang="en-US" sz="2000" dirty="0" err="1">
                <a:latin typeface="Calibri"/>
              </a:rPr>
              <a:t>thruput</a:t>
            </a:r>
            <a:r>
              <a:rPr lang="en-US" sz="2000" dirty="0">
                <a:latin typeface="Calibri"/>
              </a:rPr>
              <a:t> over 1 </a:t>
            </a:r>
            <a:r>
              <a:rPr lang="en-US" sz="2000" dirty="0" err="1">
                <a:latin typeface="Calibri"/>
              </a:rPr>
              <a:t>Gbps</a:t>
            </a:r>
            <a:r>
              <a:rPr lang="en-US" sz="2000" dirty="0">
                <a:latin typeface="Calibri"/>
              </a:rPr>
              <a:t> link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network protocol limits use of physical resources!</a:t>
            </a:r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1981200" y="4191000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4" name="Picture" r:id="rId3" imgW="3180654" imgH="501249" progId="Word.Picture.8">
                  <p:embed/>
                </p:oleObj>
              </mc:Choice>
              <mc:Fallback>
                <p:oleObj name="Picture" r:id="rId3" imgW="3180654" imgH="501249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91000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8"/>
          <p:cNvGraphicFramePr>
            <a:graphicFrameLocks noChangeAspect="1"/>
          </p:cNvGraphicFramePr>
          <p:nvPr/>
        </p:nvGraphicFramePr>
        <p:xfrm>
          <a:off x="2149475" y="2676525"/>
          <a:ext cx="4991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5" name="Equation" r:id="rId5" imgW="2387520" imgH="419040" progId="Equation.3">
                  <p:embed/>
                </p:oleObj>
              </mc:Choice>
              <mc:Fallback>
                <p:oleObj name="Equation" r:id="rId5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2676525"/>
                        <a:ext cx="49911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487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2465DC7-0C2C-0844-AE9F-9804A3CBCD5C}" type="slidenum">
              <a:rPr lang="en-US" sz="1400" smtClean="0">
                <a:latin typeface="Calibri"/>
              </a:rPr>
              <a:pPr algn="r"/>
              <a:t>39</a:t>
            </a:fld>
            <a:endParaRPr lang="en-US" sz="1400" dirty="0">
              <a:latin typeface="Calibri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rdt3.0: stop-and-wait operation</a:t>
            </a:r>
          </a:p>
        </p:txBody>
      </p:sp>
      <p:sp>
        <p:nvSpPr>
          <p:cNvPr id="58374" name="Line 3"/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5" name="Text Box 4"/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first packet bit transmitted, t = 0</a:t>
            </a:r>
          </a:p>
        </p:txBody>
      </p:sp>
      <p:sp>
        <p:nvSpPr>
          <p:cNvPr id="58376" name="Line 5"/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7" name="Line 6"/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sender</a:t>
            </a:r>
            <a:endParaRPr lang="en-US" dirty="0">
              <a:latin typeface="Times New Roman" charset="0"/>
            </a:endParaRP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receiver</a:t>
            </a:r>
            <a:endParaRPr lang="en-US" dirty="0">
              <a:latin typeface="Times New Roman" charset="0"/>
            </a:endParaRPr>
          </a:p>
        </p:txBody>
      </p:sp>
      <p:sp>
        <p:nvSpPr>
          <p:cNvPr id="58380" name="Line 9"/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1" name="Line 10"/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2" name="Line 11"/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3" name="Freeform 12"/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1712583866 w 2902"/>
              <a:gd name="T3" fmla="*/ 891236829 h 1185"/>
              <a:gd name="T4" fmla="*/ 1716724880 w 2902"/>
              <a:gd name="T5" fmla="*/ 1127124464 h 1185"/>
              <a:gd name="T6" fmla="*/ 0 w 2902"/>
              <a:gd name="T7" fmla="*/ 234936743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2"/>
              <a:gd name="T16" fmla="*/ 0 h 1185"/>
              <a:gd name="T17" fmla="*/ 2902 w 2902"/>
              <a:gd name="T18" fmla="*/ 1185 h 1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8384" name="Line 13"/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5" name="Line 14"/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6" name="Line 15"/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7" name="Text Box 16"/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FF0000"/>
                </a:solidFill>
                <a:latin typeface="Calibri"/>
              </a:rPr>
              <a:t>RTT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8388" name="Line 17"/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9" name="Line 18"/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0" name="Text Box 19"/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last packet bit transmitted,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 = L / R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8391" name="Line 20"/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2" name="Text Box 21"/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first packet bit arrives</a:t>
            </a:r>
            <a:endParaRPr lang="en-US" dirty="0">
              <a:latin typeface="Times New Roman" charset="0"/>
            </a:endParaRPr>
          </a:p>
        </p:txBody>
      </p:sp>
      <p:sp>
        <p:nvSpPr>
          <p:cNvPr id="58393" name="Line 22"/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4" name="Text Box 23"/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last packet bit arrives, send ACK</a:t>
            </a:r>
            <a:endParaRPr lang="en-US" dirty="0">
              <a:latin typeface="Times New Roman" charset="0"/>
            </a:endParaRPr>
          </a:p>
        </p:txBody>
      </p:sp>
      <p:sp>
        <p:nvSpPr>
          <p:cNvPr id="58395" name="Text Box 24"/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ACK arrives, send next </a:t>
            </a:r>
          </a:p>
          <a:p>
            <a:pPr algn="r"/>
            <a:r>
              <a:rPr lang="en-US" dirty="0">
                <a:latin typeface="Calibri"/>
              </a:rPr>
              <a:t>packet,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 = RTT + L / R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8396" name="Freeform 25"/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1091707101 w 1845"/>
              <a:gd name="T3" fmla="*/ 564038214 h 592"/>
              <a:gd name="T4" fmla="*/ 647923520 w 1845"/>
              <a:gd name="T5" fmla="*/ 564038214 h 592"/>
              <a:gd name="T6" fmla="*/ 0 w 1845"/>
              <a:gd name="T7" fmla="*/ 235333317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5"/>
              <a:gd name="T16" fmla="*/ 0 h 592"/>
              <a:gd name="T17" fmla="*/ 1845 w 1845"/>
              <a:gd name="T18" fmla="*/ 592 h 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58397" name="Group 26"/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58400" name="Line 27"/>
            <p:cNvSpPr>
              <a:spLocks noChangeShapeType="1"/>
            </p:cNvSpPr>
            <p:nvPr/>
          </p:nvSpPr>
          <p:spPr bwMode="auto">
            <a:xfrm>
              <a:off x="12315" y="13225"/>
              <a:ext cx="1587" cy="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401" name="Line 28"/>
            <p:cNvSpPr>
              <a:spLocks noChangeShapeType="1"/>
            </p:cNvSpPr>
            <p:nvPr/>
          </p:nvSpPr>
          <p:spPr bwMode="auto">
            <a:xfrm>
              <a:off x="13915" y="13737"/>
              <a:ext cx="1175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8398" name="Line 29"/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9" name="Line 30"/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33" name="Object 31"/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8" name="Picture" r:id="rId4" imgW="3180654" imgH="501249" progId="Word.Picture.8">
                  <p:embed/>
                </p:oleObj>
              </mc:Choice>
              <mc:Fallback>
                <p:oleObj name="Picture" r:id="rId4" imgW="3180654" imgH="501249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87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A02BEFB-1B42-C748-B798-1E14E96AFA65}" type="slidenum">
              <a:rPr lang="en-US" sz="1400" smtClean="0">
                <a:latin typeface="Calibri"/>
              </a:rPr>
              <a:pPr algn="r"/>
              <a:t>4</a:t>
            </a:fld>
            <a:endParaRPr lang="en-US" sz="1400" dirty="0">
              <a:latin typeface="Calibri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Transport vs. network layer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network layer: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logical communication between hosts</a:t>
            </a:r>
          </a:p>
          <a:p>
            <a:r>
              <a:rPr lang="en-US" sz="2400" i="1" smtClean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transport layer:</a:t>
            </a:r>
            <a:r>
              <a:rPr lang="en-US" sz="240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logical communication between processes </a:t>
            </a:r>
          </a:p>
          <a:p>
            <a:pPr lvl="1"/>
            <a:r>
              <a:rPr lang="en-US" sz="2000" dirty="0">
                <a:ea typeface="ＭＳ Ｐゴシック" charset="0"/>
              </a:rPr>
              <a:t>relies on, enhances, network layer services</a:t>
            </a:r>
            <a:endParaRPr lang="en-US" sz="1800" dirty="0">
              <a:ea typeface="ＭＳ Ｐゴシック" charset="0"/>
            </a:endParaRPr>
          </a:p>
        </p:txBody>
      </p:sp>
      <p:sp>
        <p:nvSpPr>
          <p:cNvPr id="1946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60913" y="1524000"/>
            <a:ext cx="3810000" cy="4552950"/>
          </a:xfrm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Household analogy: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i="1" dirty="0">
                <a:ea typeface="ＭＳ Ｐゴシック" charset="0"/>
                <a:cs typeface="ＭＳ Ｐゴシック" charset="0"/>
              </a:rPr>
              <a:t>12 kids sending letters to 12 kids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processes = kids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app messages = letters in envelopes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hosts = houses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transport protocol = Ann and Bill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network-layer protocol = postal service</a:t>
            </a: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4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B5A8912-2F85-BF48-A0A1-D71C2CA5BC55}" type="slidenum">
              <a:rPr lang="en-US" sz="1400" smtClean="0">
                <a:latin typeface="Calibri"/>
              </a:rPr>
              <a:pPr algn="r"/>
              <a:t>40</a:t>
            </a:fld>
            <a:endParaRPr lang="en-US" sz="1400" dirty="0">
              <a:latin typeface="Calibri"/>
            </a:endParaRPr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Pipelined (Packet-Window) protocols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304925"/>
            <a:ext cx="7591425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Pipelining: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sender allows multiple,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in-flight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yet-to-be-acknowledged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range of sequence numbers must be increased</a:t>
            </a:r>
          </a:p>
          <a:p>
            <a:pPr lvl="1"/>
            <a:r>
              <a:rPr lang="en-US" sz="2000" dirty="0">
                <a:ea typeface="ＭＳ Ｐゴシック" charset="0"/>
              </a:rPr>
              <a:t>buffering at sender and/or receiver</a:t>
            </a:r>
          </a:p>
        </p:txBody>
      </p:sp>
      <p:sp>
        <p:nvSpPr>
          <p:cNvPr id="6042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0550" y="5419725"/>
            <a:ext cx="8286750" cy="107632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Two generic forms of pipelined protocols: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go-Back-N, selective repeat</a:t>
            </a:r>
          </a:p>
        </p:txBody>
      </p:sp>
      <p:pic>
        <p:nvPicPr>
          <p:cNvPr id="60423" name="Picture 5" descr="rdt_pipelin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890838"/>
            <a:ext cx="61055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02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A5F1759-F6FE-1F44-87F5-4E91397F860C}" type="slidenum">
              <a:rPr lang="en-US" sz="1400" smtClean="0">
                <a:latin typeface="Calibri"/>
              </a:rPr>
              <a:pPr algn="r"/>
              <a:t>41</a:t>
            </a:fld>
            <a:endParaRPr lang="en-US" sz="1400" dirty="0">
              <a:latin typeface="Calibri"/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Pipelining: increased utilization</a:t>
            </a:r>
          </a:p>
        </p:txBody>
      </p:sp>
      <p:sp>
        <p:nvSpPr>
          <p:cNvPr id="62470" name="Line 3"/>
          <p:cNvSpPr>
            <a:spLocks noChangeShapeType="1"/>
          </p:cNvSpPr>
          <p:nvPr/>
        </p:nvSpPr>
        <p:spPr bwMode="auto">
          <a:xfrm>
            <a:off x="3171825" y="1778000"/>
            <a:ext cx="2082800" cy="931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71" name="Text Box 4"/>
          <p:cNvSpPr txBox="1">
            <a:spLocks noChangeArrowheads="1"/>
          </p:cNvSpPr>
          <p:nvPr/>
        </p:nvSpPr>
        <p:spPr bwMode="auto">
          <a:xfrm>
            <a:off x="0" y="1571625"/>
            <a:ext cx="3086100" cy="35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first packet bit transmitted, t = 0</a:t>
            </a:r>
            <a:endParaRPr lang="en-US" dirty="0">
              <a:latin typeface="Times New Roman" charset="0"/>
            </a:endParaRPr>
          </a:p>
        </p:txBody>
      </p:sp>
      <p:sp>
        <p:nvSpPr>
          <p:cNvPr id="62472" name="Line 5"/>
          <p:cNvSpPr>
            <a:spLocks noChangeShapeType="1"/>
          </p:cNvSpPr>
          <p:nvPr/>
        </p:nvSpPr>
        <p:spPr bwMode="auto">
          <a:xfrm>
            <a:off x="3162300" y="1555750"/>
            <a:ext cx="20638" cy="32845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73" name="Line 6"/>
          <p:cNvSpPr>
            <a:spLocks noChangeShapeType="1"/>
          </p:cNvSpPr>
          <p:nvPr/>
        </p:nvSpPr>
        <p:spPr bwMode="auto">
          <a:xfrm>
            <a:off x="5243513" y="1568450"/>
            <a:ext cx="22225" cy="335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74" name="Text Box 7"/>
          <p:cNvSpPr txBox="1">
            <a:spLocks noChangeArrowheads="1"/>
          </p:cNvSpPr>
          <p:nvPr/>
        </p:nvSpPr>
        <p:spPr bwMode="auto">
          <a:xfrm>
            <a:off x="2701925" y="1228725"/>
            <a:ext cx="10429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sender</a:t>
            </a:r>
            <a:endParaRPr lang="en-US" dirty="0">
              <a:latin typeface="Times New Roman" charset="0"/>
            </a:endParaRPr>
          </a:p>
        </p:txBody>
      </p:sp>
      <p:sp>
        <p:nvSpPr>
          <p:cNvPr id="62475" name="Text Box 8"/>
          <p:cNvSpPr txBox="1">
            <a:spLocks noChangeArrowheads="1"/>
          </p:cNvSpPr>
          <p:nvPr/>
        </p:nvSpPr>
        <p:spPr bwMode="auto">
          <a:xfrm>
            <a:off x="4730750" y="1228725"/>
            <a:ext cx="1108075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receiver</a:t>
            </a:r>
            <a:endParaRPr lang="en-US" dirty="0">
              <a:latin typeface="Times New Roman" charset="0"/>
            </a:endParaRPr>
          </a:p>
        </p:txBody>
      </p:sp>
      <p:sp>
        <p:nvSpPr>
          <p:cNvPr id="62476" name="Line 9"/>
          <p:cNvSpPr>
            <a:spLocks noChangeShapeType="1"/>
          </p:cNvSpPr>
          <p:nvPr/>
        </p:nvSpPr>
        <p:spPr bwMode="auto">
          <a:xfrm>
            <a:off x="3182938" y="1773238"/>
            <a:ext cx="2049462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77" name="Line 10"/>
          <p:cNvSpPr>
            <a:spLocks noChangeShapeType="1"/>
          </p:cNvSpPr>
          <p:nvPr/>
        </p:nvSpPr>
        <p:spPr bwMode="auto">
          <a:xfrm>
            <a:off x="3189288" y="3905250"/>
            <a:ext cx="20494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78" name="Freeform 11"/>
          <p:cNvSpPr>
            <a:spLocks/>
          </p:cNvSpPr>
          <p:nvPr/>
        </p:nvSpPr>
        <p:spPr bwMode="auto">
          <a:xfrm>
            <a:off x="3167063" y="1770063"/>
            <a:ext cx="2087562" cy="1169987"/>
          </a:xfrm>
          <a:custGeom>
            <a:avLst/>
            <a:gdLst>
              <a:gd name="T0" fmla="*/ 0 w 2902"/>
              <a:gd name="T1" fmla="*/ 0 h 1185"/>
              <a:gd name="T2" fmla="*/ 1498071754 w 2902"/>
              <a:gd name="T3" fmla="*/ 913408357 h 1185"/>
              <a:gd name="T4" fmla="*/ 1501693695 w 2902"/>
              <a:gd name="T5" fmla="*/ 1155164203 h 1185"/>
              <a:gd name="T6" fmla="*/ 0 w 2902"/>
              <a:gd name="T7" fmla="*/ 240781350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2"/>
              <a:gd name="T16" fmla="*/ 0 h 1185"/>
              <a:gd name="T17" fmla="*/ 2902 w 2902"/>
              <a:gd name="T18" fmla="*/ 1185 h 1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2479" name="Line 12"/>
          <p:cNvSpPr>
            <a:spLocks noChangeShapeType="1"/>
          </p:cNvSpPr>
          <p:nvPr/>
        </p:nvSpPr>
        <p:spPr bwMode="auto">
          <a:xfrm flipH="1">
            <a:off x="3032125" y="1770063"/>
            <a:ext cx="12382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80" name="Line 13"/>
          <p:cNvSpPr>
            <a:spLocks noChangeShapeType="1"/>
          </p:cNvSpPr>
          <p:nvPr/>
        </p:nvSpPr>
        <p:spPr bwMode="auto">
          <a:xfrm flipH="1">
            <a:off x="3032125" y="2014538"/>
            <a:ext cx="123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81" name="Text Box 14"/>
          <p:cNvSpPr txBox="1">
            <a:spLocks noChangeArrowheads="1"/>
          </p:cNvSpPr>
          <p:nvPr/>
        </p:nvSpPr>
        <p:spPr bwMode="auto">
          <a:xfrm>
            <a:off x="2251075" y="2754313"/>
            <a:ext cx="965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RTT </a:t>
            </a:r>
            <a:endParaRPr lang="en-US" dirty="0">
              <a:latin typeface="Times New Roman" charset="0"/>
            </a:endParaRPr>
          </a:p>
        </p:txBody>
      </p:sp>
      <p:sp>
        <p:nvSpPr>
          <p:cNvPr id="62482" name="Line 15"/>
          <p:cNvSpPr>
            <a:spLocks noChangeShapeType="1"/>
          </p:cNvSpPr>
          <p:nvPr/>
        </p:nvSpPr>
        <p:spPr bwMode="auto">
          <a:xfrm>
            <a:off x="3065463" y="3065463"/>
            <a:ext cx="9525" cy="820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83" name="Line 16"/>
          <p:cNvSpPr>
            <a:spLocks noChangeShapeType="1"/>
          </p:cNvSpPr>
          <p:nvPr/>
        </p:nvSpPr>
        <p:spPr bwMode="auto">
          <a:xfrm flipV="1">
            <a:off x="3070225" y="2036763"/>
            <a:ext cx="1588" cy="776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84" name="Text Box 17"/>
          <p:cNvSpPr txBox="1">
            <a:spLocks noChangeArrowheads="1"/>
          </p:cNvSpPr>
          <p:nvPr/>
        </p:nvSpPr>
        <p:spPr bwMode="auto">
          <a:xfrm>
            <a:off x="346075" y="1852613"/>
            <a:ext cx="2740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last bit transmitted, t = L / R</a:t>
            </a:r>
            <a:endParaRPr lang="en-US" dirty="0">
              <a:latin typeface="Times New Roman" charset="0"/>
            </a:endParaRPr>
          </a:p>
        </p:txBody>
      </p:sp>
      <p:sp>
        <p:nvSpPr>
          <p:cNvPr id="62485" name="Line 18"/>
          <p:cNvSpPr>
            <a:spLocks noChangeShapeType="1"/>
          </p:cNvSpPr>
          <p:nvPr/>
        </p:nvSpPr>
        <p:spPr bwMode="auto">
          <a:xfrm flipH="1">
            <a:off x="5232400" y="2695575"/>
            <a:ext cx="1254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86" name="Text Box 19"/>
          <p:cNvSpPr txBox="1">
            <a:spLocks noChangeArrowheads="1"/>
          </p:cNvSpPr>
          <p:nvPr/>
        </p:nvSpPr>
        <p:spPr bwMode="auto">
          <a:xfrm>
            <a:off x="5308600" y="2517775"/>
            <a:ext cx="2641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first packet bit arrives</a:t>
            </a:r>
            <a:endParaRPr lang="en-US" dirty="0">
              <a:latin typeface="Times New Roman" charset="0"/>
            </a:endParaRPr>
          </a:p>
        </p:txBody>
      </p:sp>
      <p:sp>
        <p:nvSpPr>
          <p:cNvPr id="62487" name="Line 20"/>
          <p:cNvSpPr>
            <a:spLocks noChangeShapeType="1"/>
          </p:cNvSpPr>
          <p:nvPr/>
        </p:nvSpPr>
        <p:spPr bwMode="auto">
          <a:xfrm>
            <a:off x="5254625" y="2946400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88" name="Text Box 21"/>
          <p:cNvSpPr txBox="1">
            <a:spLocks noChangeArrowheads="1"/>
          </p:cNvSpPr>
          <p:nvPr/>
        </p:nvSpPr>
        <p:spPr bwMode="auto">
          <a:xfrm>
            <a:off x="5313363" y="2770188"/>
            <a:ext cx="3581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last packet bit arrives, send ACK</a:t>
            </a:r>
            <a:endParaRPr lang="en-US" dirty="0">
              <a:latin typeface="Times New Roman" charset="0"/>
            </a:endParaRPr>
          </a:p>
        </p:txBody>
      </p:sp>
      <p:sp>
        <p:nvSpPr>
          <p:cNvPr id="62489" name="Text Box 22"/>
          <p:cNvSpPr txBox="1">
            <a:spLocks noChangeArrowheads="1"/>
          </p:cNvSpPr>
          <p:nvPr/>
        </p:nvSpPr>
        <p:spPr bwMode="auto">
          <a:xfrm>
            <a:off x="493713" y="3562350"/>
            <a:ext cx="2635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ACK arrives, send next </a:t>
            </a:r>
          </a:p>
          <a:p>
            <a:pPr algn="r"/>
            <a:r>
              <a:rPr lang="en-US" dirty="0">
                <a:latin typeface="Calibri"/>
              </a:rPr>
              <a:t>packet, t = RTT + L / R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62490" name="Group 23"/>
          <p:cNvGrpSpPr>
            <a:grpSpLocks/>
          </p:cNvGrpSpPr>
          <p:nvPr/>
        </p:nvGrpSpPr>
        <p:grpSpPr bwMode="auto">
          <a:xfrm>
            <a:off x="3043238" y="3892550"/>
            <a:ext cx="1466850" cy="608013"/>
            <a:chOff x="12502" y="21425"/>
            <a:chExt cx="3400" cy="1025"/>
          </a:xfrm>
        </p:grpSpPr>
        <p:sp>
          <p:nvSpPr>
            <p:cNvPr id="62518" name="Line 24"/>
            <p:cNvSpPr>
              <a:spLocks noChangeShapeType="1"/>
            </p:cNvSpPr>
            <p:nvPr/>
          </p:nvSpPr>
          <p:spPr bwMode="auto">
            <a:xfrm flipH="1">
              <a:off x="12502" y="21425"/>
              <a:ext cx="28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519" name="Freeform 25"/>
            <p:cNvSpPr>
              <a:spLocks/>
            </p:cNvSpPr>
            <p:nvPr/>
          </p:nvSpPr>
          <p:spPr bwMode="auto">
            <a:xfrm>
              <a:off x="12827" y="21438"/>
              <a:ext cx="3075" cy="987"/>
            </a:xfrm>
            <a:custGeom>
              <a:avLst/>
              <a:gdLst>
                <a:gd name="T0" fmla="*/ 0 w 1845"/>
                <a:gd name="T1" fmla="*/ 0 h 592"/>
                <a:gd name="T2" fmla="*/ 5125 w 1845"/>
                <a:gd name="T3" fmla="*/ 1646 h 592"/>
                <a:gd name="T4" fmla="*/ 3042 w 1845"/>
                <a:gd name="T5" fmla="*/ 1646 h 592"/>
                <a:gd name="T6" fmla="*/ 0 w 1845"/>
                <a:gd name="T7" fmla="*/ 687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5"/>
                <a:gd name="T16" fmla="*/ 0 h 592"/>
                <a:gd name="T17" fmla="*/ 1845 w 1845"/>
                <a:gd name="T18" fmla="*/ 592 h 5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62520" name="Group 26"/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62523" name="Line 27"/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7" cy="5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62524" name="Line 28"/>
              <p:cNvSpPr>
                <a:spLocks noChangeShapeType="1"/>
              </p:cNvSpPr>
              <p:nvPr/>
            </p:nvSpPr>
            <p:spPr bwMode="auto">
              <a:xfrm>
                <a:off x="13915" y="13737"/>
                <a:ext cx="1175" cy="4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2521" name="Line 29"/>
            <p:cNvSpPr>
              <a:spLocks noChangeShapeType="1"/>
            </p:cNvSpPr>
            <p:nvPr/>
          </p:nvSpPr>
          <p:spPr bwMode="auto">
            <a:xfrm>
              <a:off x="12815" y="21837"/>
              <a:ext cx="687" cy="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522" name="Line 30"/>
            <p:cNvSpPr>
              <a:spLocks noChangeShapeType="1"/>
            </p:cNvSpPr>
            <p:nvPr/>
          </p:nvSpPr>
          <p:spPr bwMode="auto">
            <a:xfrm>
              <a:off x="13515" y="22048"/>
              <a:ext cx="1175" cy="4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2491" name="Freeform 31"/>
          <p:cNvSpPr>
            <a:spLocks/>
          </p:cNvSpPr>
          <p:nvPr/>
        </p:nvSpPr>
        <p:spPr bwMode="auto">
          <a:xfrm>
            <a:off x="3171825" y="2022475"/>
            <a:ext cx="2087563" cy="1168400"/>
          </a:xfrm>
          <a:custGeom>
            <a:avLst/>
            <a:gdLst>
              <a:gd name="T0" fmla="*/ 0 w 2902"/>
              <a:gd name="T1" fmla="*/ 0 h 1185"/>
              <a:gd name="T2" fmla="*/ 1498073191 w 2902"/>
              <a:gd name="T3" fmla="*/ 910931968 h 1185"/>
              <a:gd name="T4" fmla="*/ 1501695134 w 2902"/>
              <a:gd name="T5" fmla="*/ 1152032540 h 1185"/>
              <a:gd name="T6" fmla="*/ 0 w 2902"/>
              <a:gd name="T7" fmla="*/ 240128385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2"/>
              <a:gd name="T16" fmla="*/ 0 h 1185"/>
              <a:gd name="T17" fmla="*/ 2902 w 2902"/>
              <a:gd name="T18" fmla="*/ 1185 h 1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2492" name="Freeform 32"/>
          <p:cNvSpPr>
            <a:spLocks/>
          </p:cNvSpPr>
          <p:nvPr/>
        </p:nvSpPr>
        <p:spPr bwMode="auto">
          <a:xfrm>
            <a:off x="3171825" y="2273300"/>
            <a:ext cx="2087563" cy="1168400"/>
          </a:xfrm>
          <a:custGeom>
            <a:avLst/>
            <a:gdLst>
              <a:gd name="T0" fmla="*/ 0 w 2902"/>
              <a:gd name="T1" fmla="*/ 0 h 1185"/>
              <a:gd name="T2" fmla="*/ 1498073191 w 2902"/>
              <a:gd name="T3" fmla="*/ 910931968 h 1185"/>
              <a:gd name="T4" fmla="*/ 1501695134 w 2902"/>
              <a:gd name="T5" fmla="*/ 1152032540 h 1185"/>
              <a:gd name="T6" fmla="*/ 0 w 2902"/>
              <a:gd name="T7" fmla="*/ 240128385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2"/>
              <a:gd name="T16" fmla="*/ 0 h 1185"/>
              <a:gd name="T17" fmla="*/ 2902 w 2902"/>
              <a:gd name="T18" fmla="*/ 1185 h 1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2493" name="Line 33"/>
          <p:cNvSpPr>
            <a:spLocks noChangeShapeType="1"/>
          </p:cNvSpPr>
          <p:nvPr/>
        </p:nvSpPr>
        <p:spPr bwMode="auto">
          <a:xfrm flipV="1">
            <a:off x="3189288" y="2954338"/>
            <a:ext cx="2065337" cy="931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94" name="Line 34"/>
          <p:cNvSpPr>
            <a:spLocks noChangeShapeType="1"/>
          </p:cNvSpPr>
          <p:nvPr/>
        </p:nvSpPr>
        <p:spPr bwMode="auto">
          <a:xfrm flipV="1">
            <a:off x="3189288" y="3205163"/>
            <a:ext cx="2065337" cy="931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62495" name="Group 35"/>
          <p:cNvGrpSpPr>
            <a:grpSpLocks/>
          </p:cNvGrpSpPr>
          <p:nvPr/>
        </p:nvGrpSpPr>
        <p:grpSpPr bwMode="auto">
          <a:xfrm>
            <a:off x="3032125" y="4130675"/>
            <a:ext cx="1466850" cy="606425"/>
            <a:chOff x="12502" y="21425"/>
            <a:chExt cx="3400" cy="1025"/>
          </a:xfrm>
        </p:grpSpPr>
        <p:sp>
          <p:nvSpPr>
            <p:cNvPr id="62511" name="Line 36"/>
            <p:cNvSpPr>
              <a:spLocks noChangeShapeType="1"/>
            </p:cNvSpPr>
            <p:nvPr/>
          </p:nvSpPr>
          <p:spPr bwMode="auto">
            <a:xfrm flipH="1">
              <a:off x="12502" y="21425"/>
              <a:ext cx="28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512" name="Freeform 37"/>
            <p:cNvSpPr>
              <a:spLocks/>
            </p:cNvSpPr>
            <p:nvPr/>
          </p:nvSpPr>
          <p:spPr bwMode="auto">
            <a:xfrm>
              <a:off x="12827" y="21438"/>
              <a:ext cx="3075" cy="987"/>
            </a:xfrm>
            <a:custGeom>
              <a:avLst/>
              <a:gdLst>
                <a:gd name="T0" fmla="*/ 0 w 1845"/>
                <a:gd name="T1" fmla="*/ 0 h 592"/>
                <a:gd name="T2" fmla="*/ 5125 w 1845"/>
                <a:gd name="T3" fmla="*/ 1646 h 592"/>
                <a:gd name="T4" fmla="*/ 3042 w 1845"/>
                <a:gd name="T5" fmla="*/ 1646 h 592"/>
                <a:gd name="T6" fmla="*/ 0 w 1845"/>
                <a:gd name="T7" fmla="*/ 687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5"/>
                <a:gd name="T16" fmla="*/ 0 h 592"/>
                <a:gd name="T17" fmla="*/ 1845 w 1845"/>
                <a:gd name="T18" fmla="*/ 592 h 5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62513" name="Group 38"/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62516" name="Line 39"/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7" cy="5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62517" name="Line 40"/>
              <p:cNvSpPr>
                <a:spLocks noChangeShapeType="1"/>
              </p:cNvSpPr>
              <p:nvPr/>
            </p:nvSpPr>
            <p:spPr bwMode="auto">
              <a:xfrm>
                <a:off x="13915" y="13737"/>
                <a:ext cx="1175" cy="4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2514" name="Line 41"/>
            <p:cNvSpPr>
              <a:spLocks noChangeShapeType="1"/>
            </p:cNvSpPr>
            <p:nvPr/>
          </p:nvSpPr>
          <p:spPr bwMode="auto">
            <a:xfrm>
              <a:off x="12815" y="21837"/>
              <a:ext cx="687" cy="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515" name="Line 42"/>
            <p:cNvSpPr>
              <a:spLocks noChangeShapeType="1"/>
            </p:cNvSpPr>
            <p:nvPr/>
          </p:nvSpPr>
          <p:spPr bwMode="auto">
            <a:xfrm>
              <a:off x="13515" y="22048"/>
              <a:ext cx="1175" cy="4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62496" name="Group 43"/>
          <p:cNvGrpSpPr>
            <a:grpSpLocks/>
          </p:cNvGrpSpPr>
          <p:nvPr/>
        </p:nvGrpSpPr>
        <p:grpSpPr bwMode="auto">
          <a:xfrm>
            <a:off x="3043238" y="4381500"/>
            <a:ext cx="1466850" cy="606425"/>
            <a:chOff x="12502" y="21425"/>
            <a:chExt cx="3400" cy="1025"/>
          </a:xfrm>
        </p:grpSpPr>
        <p:sp>
          <p:nvSpPr>
            <p:cNvPr id="62504" name="Line 44"/>
            <p:cNvSpPr>
              <a:spLocks noChangeShapeType="1"/>
            </p:cNvSpPr>
            <p:nvPr/>
          </p:nvSpPr>
          <p:spPr bwMode="auto">
            <a:xfrm flipH="1">
              <a:off x="12502" y="21425"/>
              <a:ext cx="28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505" name="Freeform 45"/>
            <p:cNvSpPr>
              <a:spLocks/>
            </p:cNvSpPr>
            <p:nvPr/>
          </p:nvSpPr>
          <p:spPr bwMode="auto">
            <a:xfrm>
              <a:off x="12827" y="21438"/>
              <a:ext cx="3075" cy="987"/>
            </a:xfrm>
            <a:custGeom>
              <a:avLst/>
              <a:gdLst>
                <a:gd name="T0" fmla="*/ 0 w 1845"/>
                <a:gd name="T1" fmla="*/ 0 h 592"/>
                <a:gd name="T2" fmla="*/ 5125 w 1845"/>
                <a:gd name="T3" fmla="*/ 1646 h 592"/>
                <a:gd name="T4" fmla="*/ 3042 w 1845"/>
                <a:gd name="T5" fmla="*/ 1646 h 592"/>
                <a:gd name="T6" fmla="*/ 0 w 1845"/>
                <a:gd name="T7" fmla="*/ 687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5"/>
                <a:gd name="T16" fmla="*/ 0 h 592"/>
                <a:gd name="T17" fmla="*/ 1845 w 1845"/>
                <a:gd name="T18" fmla="*/ 592 h 5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62506" name="Group 46"/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62509" name="Line 47"/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7" cy="5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62510" name="Line 48"/>
              <p:cNvSpPr>
                <a:spLocks noChangeShapeType="1"/>
              </p:cNvSpPr>
              <p:nvPr/>
            </p:nvSpPr>
            <p:spPr bwMode="auto">
              <a:xfrm>
                <a:off x="13915" y="13737"/>
                <a:ext cx="1175" cy="4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2507" name="Line 49"/>
            <p:cNvSpPr>
              <a:spLocks noChangeShapeType="1"/>
            </p:cNvSpPr>
            <p:nvPr/>
          </p:nvSpPr>
          <p:spPr bwMode="auto">
            <a:xfrm>
              <a:off x="12815" y="21837"/>
              <a:ext cx="687" cy="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508" name="Line 50"/>
            <p:cNvSpPr>
              <a:spLocks noChangeShapeType="1"/>
            </p:cNvSpPr>
            <p:nvPr/>
          </p:nvSpPr>
          <p:spPr bwMode="auto">
            <a:xfrm>
              <a:off x="13515" y="22048"/>
              <a:ext cx="1175" cy="4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2497" name="Line 51"/>
          <p:cNvSpPr>
            <a:spLocks noChangeShapeType="1"/>
          </p:cNvSpPr>
          <p:nvPr/>
        </p:nvSpPr>
        <p:spPr bwMode="auto">
          <a:xfrm flipV="1">
            <a:off x="3194050" y="3457575"/>
            <a:ext cx="2065338" cy="931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498" name="Text Box 52"/>
          <p:cNvSpPr txBox="1">
            <a:spLocks noChangeArrowheads="1"/>
          </p:cNvSpPr>
          <p:nvPr/>
        </p:nvSpPr>
        <p:spPr bwMode="auto">
          <a:xfrm>
            <a:off x="5310188" y="3024188"/>
            <a:ext cx="38338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last bit of 2</a:t>
            </a:r>
            <a:r>
              <a:rPr lang="en-US" baseline="30000" dirty="0">
                <a:latin typeface="Calibri"/>
              </a:rPr>
              <a:t>nd</a:t>
            </a:r>
            <a:r>
              <a:rPr lang="en-US" dirty="0">
                <a:latin typeface="Calibri"/>
              </a:rPr>
              <a:t> packet arrives, send ACK</a:t>
            </a:r>
            <a:endParaRPr lang="en-US" dirty="0">
              <a:latin typeface="Times New Roman" charset="0"/>
            </a:endParaRPr>
          </a:p>
        </p:txBody>
      </p:sp>
      <p:sp>
        <p:nvSpPr>
          <p:cNvPr id="62499" name="Line 53"/>
          <p:cNvSpPr>
            <a:spLocks noChangeShapeType="1"/>
          </p:cNvSpPr>
          <p:nvPr/>
        </p:nvSpPr>
        <p:spPr bwMode="auto">
          <a:xfrm flipV="1">
            <a:off x="5254625" y="3182938"/>
            <a:ext cx="1127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500" name="Line 54"/>
          <p:cNvSpPr>
            <a:spLocks noChangeShapeType="1"/>
          </p:cNvSpPr>
          <p:nvPr/>
        </p:nvSpPr>
        <p:spPr bwMode="auto">
          <a:xfrm flipV="1">
            <a:off x="5265738" y="3435350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2501" name="Text Box 55"/>
          <p:cNvSpPr txBox="1">
            <a:spLocks noChangeArrowheads="1"/>
          </p:cNvSpPr>
          <p:nvPr/>
        </p:nvSpPr>
        <p:spPr bwMode="auto">
          <a:xfrm>
            <a:off x="5305425" y="3257550"/>
            <a:ext cx="38385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last bit of 3</a:t>
            </a:r>
            <a:r>
              <a:rPr lang="en-US" baseline="30000" dirty="0">
                <a:latin typeface="Calibri"/>
              </a:rPr>
              <a:t>rd</a:t>
            </a:r>
            <a:r>
              <a:rPr lang="en-US" dirty="0">
                <a:latin typeface="Calibri"/>
              </a:rPr>
              <a:t> packet arrives, send ACK</a:t>
            </a:r>
            <a:endParaRPr lang="en-US" dirty="0">
              <a:latin typeface="Times New Roman" charset="0"/>
            </a:endParaRPr>
          </a:p>
        </p:txBody>
      </p:sp>
      <p:sp>
        <p:nvSpPr>
          <p:cNvPr id="62502" name="Text Box 57"/>
          <p:cNvSpPr txBox="1">
            <a:spLocks noChangeArrowheads="1"/>
          </p:cNvSpPr>
          <p:nvPr/>
        </p:nvSpPr>
        <p:spPr bwMode="auto">
          <a:xfrm>
            <a:off x="6481076" y="4437063"/>
            <a:ext cx="21635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Increase utilization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by a factor of 3!</a:t>
            </a:r>
          </a:p>
        </p:txBody>
      </p:sp>
      <p:sp>
        <p:nvSpPr>
          <p:cNvPr id="62503" name="Line 58"/>
          <p:cNvSpPr>
            <a:spLocks noChangeShapeType="1"/>
          </p:cNvSpPr>
          <p:nvPr/>
        </p:nvSpPr>
        <p:spPr bwMode="auto">
          <a:xfrm flipH="1">
            <a:off x="6386513" y="4821238"/>
            <a:ext cx="125412" cy="512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60" name="Object 56"/>
          <p:cNvGraphicFramePr>
            <a:graphicFrameLocks noChangeAspect="1"/>
          </p:cNvGraphicFramePr>
          <p:nvPr/>
        </p:nvGraphicFramePr>
        <p:xfrm>
          <a:off x="1462088" y="513556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4" name="Picture" r:id="rId3" imgW="3180654" imgH="501249" progId="Word.Picture.8">
                  <p:embed/>
                </p:oleObj>
              </mc:Choice>
              <mc:Fallback>
                <p:oleObj name="Picture" r:id="rId3" imgW="3180654" imgH="501249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088" y="513556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674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A94F75B-68A0-2A4C-985A-795027533E5F}" type="slidenum">
              <a:rPr lang="en-US" sz="1400" smtClean="0">
                <a:latin typeface="Calibri"/>
              </a:rPr>
              <a:pPr algn="r"/>
              <a:t>42</a:t>
            </a:fld>
            <a:endParaRPr lang="en-US" sz="1400" dirty="0">
              <a:latin typeface="Calibri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Pipelining Protocols</a:t>
            </a:r>
          </a:p>
        </p:txBody>
      </p:sp>
      <p:sp>
        <p:nvSpPr>
          <p:cNvPr id="6349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Go-back-N: big picture: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 can have up to N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packets in pipeline</a:t>
            </a:r>
          </a:p>
          <a:p>
            <a:pPr>
              <a:lnSpc>
                <a:spcPct val="90000"/>
              </a:lnSpc>
            </a:pPr>
            <a:r>
              <a:rPr lang="en-US" sz="2400" dirty="0" err="1">
                <a:ea typeface="ＭＳ Ｐゴシック" charset="0"/>
                <a:cs typeface="ＭＳ Ｐゴシック" charset="0"/>
              </a:rPr>
              <a:t>Rcvr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only sends cumulative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acks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ea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t </a:t>
            </a:r>
            <a:r>
              <a:rPr lang="en-US" sz="2000" dirty="0" err="1">
                <a:ea typeface="ＭＳ Ｐゴシック" charset="0"/>
              </a:rPr>
              <a:t>ack</a:t>
            </a:r>
            <a:r>
              <a:rPr lang="en-US" sz="2000" dirty="0">
                <a:ea typeface="ＭＳ Ｐゴシック" charset="0"/>
              </a:rPr>
              <a:t> packet if there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s a gap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 has timer for oldest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packet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If timer expires, retransmit all </a:t>
            </a:r>
            <a:r>
              <a:rPr lang="en-US" sz="2000" dirty="0" err="1">
                <a:ea typeface="ＭＳ Ｐゴシック" charset="0"/>
              </a:rPr>
              <a:t>unacked</a:t>
            </a:r>
            <a:r>
              <a:rPr lang="en-US" sz="2000" dirty="0">
                <a:ea typeface="ＭＳ Ｐゴシック" charset="0"/>
              </a:rPr>
              <a:t> packets</a:t>
            </a:r>
          </a:p>
        </p:txBody>
      </p:sp>
      <p:sp>
        <p:nvSpPr>
          <p:cNvPr id="6349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Selective Repeat: big pic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 can have up to N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packets in pipeline</a:t>
            </a:r>
          </a:p>
          <a:p>
            <a:pPr>
              <a:lnSpc>
                <a:spcPct val="90000"/>
              </a:lnSpc>
            </a:pPr>
            <a:r>
              <a:rPr lang="en-US" sz="2400" dirty="0" err="1">
                <a:ea typeface="ＭＳ Ｐゴシック" charset="0"/>
                <a:cs typeface="ＭＳ Ｐゴシック" charset="0"/>
              </a:rPr>
              <a:t>Rcvr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acks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individual packets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 maintains timer for each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packet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When timer expires, retransmit only </a:t>
            </a:r>
            <a:r>
              <a:rPr lang="en-US" sz="2000" dirty="0" err="1">
                <a:ea typeface="ＭＳ Ｐゴシック" charset="0"/>
              </a:rPr>
              <a:t>unack</a:t>
            </a:r>
            <a:r>
              <a:rPr lang="en-US" sz="2000" dirty="0">
                <a:ea typeface="ＭＳ Ｐゴシック" charset="0"/>
              </a:rPr>
              <a:t> packet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8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954D6D7-D81A-5F45-B964-2BABA195AFF9}" type="slidenum">
              <a:rPr lang="en-US" sz="1400" smtClean="0">
                <a:latin typeface="Calibri"/>
              </a:rPr>
              <a:pPr algn="r"/>
              <a:t>43</a:t>
            </a:fld>
            <a:endParaRPr lang="en-US" sz="1400" dirty="0">
              <a:latin typeface="Calibri"/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Selective repeat: big picture</a:t>
            </a:r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Sender can have up to 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dirty="0">
                <a:ea typeface="ＭＳ Ｐゴシック" charset="0"/>
                <a:cs typeface="ＭＳ Ｐゴシック" charset="0"/>
              </a:rPr>
              <a:t> packets in pipeline</a:t>
            </a: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Rcvr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acks</a:t>
            </a:r>
            <a:r>
              <a:rPr lang="en-US" dirty="0">
                <a:ea typeface="ＭＳ Ｐゴシック" charset="0"/>
                <a:cs typeface="ＭＳ Ｐゴシック" charset="0"/>
              </a:rPr>
              <a:t> individual packets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Sender maintains timer for each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dirty="0">
                <a:ea typeface="ＭＳ Ｐゴシック" charset="0"/>
                <a:cs typeface="ＭＳ Ｐゴシック" charset="0"/>
              </a:rPr>
              <a:t> packet</a:t>
            </a:r>
          </a:p>
          <a:p>
            <a:pPr lvl="1"/>
            <a:r>
              <a:rPr lang="en-US" dirty="0">
                <a:ea typeface="ＭＳ Ｐゴシック" charset="0"/>
              </a:rPr>
              <a:t>When timer expires, retransmit only </a:t>
            </a:r>
            <a:r>
              <a:rPr lang="en-US" dirty="0" err="1">
                <a:ea typeface="ＭＳ Ｐゴシック" charset="0"/>
              </a:rPr>
              <a:t>unack</a:t>
            </a:r>
            <a:r>
              <a:rPr lang="en-US" dirty="0">
                <a:ea typeface="ＭＳ Ｐゴシック" charset="0"/>
              </a:rPr>
              <a:t> packet</a:t>
            </a:r>
          </a:p>
        </p:txBody>
      </p:sp>
    </p:spTree>
    <p:extLst>
      <p:ext uri="{BB962C8B-B14F-4D97-AF65-F5344CB8AC3E}">
        <p14:creationId xmlns:p14="http://schemas.microsoft.com/office/powerpoint/2010/main" val="311210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C2039FA-98E8-5C42-ADD9-83E8EFCBEE05}" type="slidenum">
              <a:rPr lang="en-US" sz="1400" smtClean="0">
                <a:latin typeface="Calibri"/>
              </a:rPr>
              <a:pPr algn="r"/>
              <a:t>44</a:t>
            </a:fld>
            <a:endParaRPr lang="en-US" sz="1400" dirty="0">
              <a:latin typeface="Calibri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Go-Back-N</a:t>
            </a: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14450"/>
            <a:ext cx="8324850" cy="1219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Sender: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k-bit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# in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header</a:t>
            </a:r>
          </a:p>
          <a:p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window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of up to N, consecutive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unack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ed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pkts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allowed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65542" name="Picture 4" descr="gbn_seq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752725"/>
            <a:ext cx="80994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5"/>
          <p:cNvSpPr>
            <a:spLocks noChangeArrowheads="1"/>
          </p:cNvSpPr>
          <p:nvPr/>
        </p:nvSpPr>
        <p:spPr bwMode="auto">
          <a:xfrm>
            <a:off x="476250" y="4638675"/>
            <a:ext cx="8324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ACK(n): ACKs all </a:t>
            </a:r>
            <a:r>
              <a:rPr lang="en-US" sz="2000" dirty="0" err="1">
                <a:latin typeface="Calibri"/>
              </a:rPr>
              <a:t>pkts</a:t>
            </a:r>
            <a:r>
              <a:rPr lang="en-US" sz="2000" dirty="0">
                <a:latin typeface="Calibri"/>
              </a:rPr>
              <a:t> up to, including </a:t>
            </a:r>
            <a:r>
              <a:rPr lang="en-US" sz="2000" dirty="0" err="1">
                <a:latin typeface="Calibri"/>
              </a:rPr>
              <a:t>seq</a:t>
            </a:r>
            <a:r>
              <a:rPr lang="en-US" sz="2000" dirty="0">
                <a:latin typeface="Calibri"/>
              </a:rPr>
              <a:t> # n - </a:t>
            </a:r>
            <a:r>
              <a:rPr lang="ja-JP" altLang="en-US" sz="2000" dirty="0">
                <a:latin typeface="Calibri"/>
              </a:rPr>
              <a:t>“</a:t>
            </a:r>
            <a:r>
              <a:rPr lang="en-US" sz="2000" dirty="0">
                <a:latin typeface="Calibri"/>
              </a:rPr>
              <a:t>cumulative ACK</a:t>
            </a:r>
            <a:r>
              <a:rPr lang="ja-JP" altLang="en-US" sz="2000" dirty="0">
                <a:latin typeface="Calibri"/>
              </a:rPr>
              <a:t>”</a:t>
            </a:r>
            <a:endParaRPr lang="en-US" sz="2000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may receive duplicate ACKs (see receiver)</a:t>
            </a:r>
            <a:endParaRPr lang="en-US" sz="18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timer for each in-flight </a:t>
            </a:r>
            <a:r>
              <a:rPr lang="en-US" sz="2000" dirty="0" err="1">
                <a:latin typeface="Calibri"/>
              </a:rPr>
              <a:t>pkt</a:t>
            </a:r>
            <a:endParaRPr lang="en-US" sz="20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i="1" dirty="0">
                <a:latin typeface="Calibri"/>
              </a:rPr>
              <a:t>timeout(n):</a:t>
            </a:r>
            <a:r>
              <a:rPr lang="en-US" sz="2000" dirty="0">
                <a:latin typeface="Calibri"/>
              </a:rPr>
              <a:t> retransmit </a:t>
            </a:r>
            <a:r>
              <a:rPr lang="en-US" sz="2000" dirty="0" err="1">
                <a:latin typeface="Calibri"/>
              </a:rPr>
              <a:t>pkt</a:t>
            </a:r>
            <a:r>
              <a:rPr lang="en-US" sz="2000" dirty="0">
                <a:latin typeface="Calibri"/>
              </a:rPr>
              <a:t> n and all higher </a:t>
            </a:r>
            <a:r>
              <a:rPr lang="en-US" sz="2000" dirty="0" err="1">
                <a:latin typeface="Calibri"/>
              </a:rPr>
              <a:t>seq</a:t>
            </a:r>
            <a:r>
              <a:rPr lang="en-US" sz="2000" dirty="0">
                <a:latin typeface="Calibri"/>
              </a:rPr>
              <a:t> # </a:t>
            </a:r>
            <a:r>
              <a:rPr lang="en-US" sz="2000" dirty="0" err="1">
                <a:latin typeface="Calibri"/>
              </a:rPr>
              <a:t>pkts</a:t>
            </a:r>
            <a:r>
              <a:rPr lang="en-US" sz="2000" dirty="0">
                <a:latin typeface="Calibri"/>
              </a:rPr>
              <a:t> in </a:t>
            </a:r>
            <a:r>
              <a:rPr lang="en-US" sz="2000" dirty="0" smtClean="0">
                <a:latin typeface="Calibri"/>
              </a:rPr>
              <a:t>window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75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A4E8EC5-7580-5D46-A490-5D5E1E97FBFD}" type="slidenum">
              <a:rPr lang="en-US" sz="1400" smtClean="0">
                <a:latin typeface="Calibri"/>
              </a:rPr>
              <a:pPr algn="r"/>
              <a:t>45</a:t>
            </a:fld>
            <a:endParaRPr lang="en-US" sz="1400" dirty="0">
              <a:latin typeface="Calibri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96863"/>
            <a:ext cx="7772400" cy="700087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GBN: sender extended FSM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565" name="Group 3"/>
          <p:cNvGrpSpPr>
            <a:grpSpLocks/>
          </p:cNvGrpSpPr>
          <p:nvPr/>
        </p:nvGrpSpPr>
        <p:grpSpPr bwMode="auto">
          <a:xfrm>
            <a:off x="3535363" y="3743325"/>
            <a:ext cx="800100" cy="657225"/>
            <a:chOff x="1939" y="2515"/>
            <a:chExt cx="504" cy="414"/>
          </a:xfrm>
        </p:grpSpPr>
        <p:sp>
          <p:nvSpPr>
            <p:cNvPr id="66585" name="Oval 4"/>
            <p:cNvSpPr>
              <a:spLocks noChangeArrowheads="1"/>
            </p:cNvSpPr>
            <p:nvPr/>
          </p:nvSpPr>
          <p:spPr bwMode="auto">
            <a:xfrm>
              <a:off x="2004" y="2515"/>
              <a:ext cx="420" cy="41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66586" name="Text Box 5"/>
            <p:cNvSpPr txBox="1">
              <a:spLocks noChangeArrowheads="1"/>
            </p:cNvSpPr>
            <p:nvPr/>
          </p:nvSpPr>
          <p:spPr bwMode="auto">
            <a:xfrm>
              <a:off x="1939" y="2611"/>
              <a:ext cx="50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Wait</a:t>
              </a:r>
              <a:endParaRPr lang="en-US" dirty="0">
                <a:latin typeface="Times New Roman" charset="0"/>
              </a:endParaRPr>
            </a:p>
          </p:txBody>
        </p:sp>
      </p:grp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2028825" y="2830513"/>
            <a:ext cx="1624013" cy="10699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751388" y="3810000"/>
            <a:ext cx="2776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(packet[</a:t>
            </a:r>
            <a:r>
              <a:rPr lang="en-US" sz="1400" dirty="0">
                <a:latin typeface="Calibri"/>
              </a:rPr>
              <a:t>base])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(packet[</a:t>
            </a:r>
            <a:r>
              <a:rPr lang="en-US" sz="1400" dirty="0">
                <a:latin typeface="Calibri"/>
              </a:rPr>
              <a:t>base+1])</a:t>
            </a:r>
          </a:p>
          <a:p>
            <a:pPr algn="l"/>
            <a:r>
              <a:rPr lang="en-US" sz="1400" dirty="0">
                <a:latin typeface="Calibri"/>
              </a:rPr>
              <a:t>…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(packet[</a:t>
            </a:r>
            <a:r>
              <a:rPr lang="en-US" sz="1400" dirty="0">
                <a:latin typeface="Calibri"/>
              </a:rPr>
              <a:t>nextseqnum-1])</a:t>
            </a: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773613" y="3575050"/>
            <a:ext cx="11001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4857750" y="3851275"/>
            <a:ext cx="16192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0" name="Freeform 10"/>
          <p:cNvSpPr>
            <a:spLocks/>
          </p:cNvSpPr>
          <p:nvPr/>
        </p:nvSpPr>
        <p:spPr bwMode="auto">
          <a:xfrm>
            <a:off x="4360863" y="3498850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3194050" y="1069975"/>
            <a:ext cx="23336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3302000" y="1389063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194050" y="1411288"/>
            <a:ext cx="55213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if (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 &lt; </a:t>
            </a:r>
            <a:r>
              <a:rPr lang="en-US" sz="1400" dirty="0" err="1">
                <a:latin typeface="Calibri"/>
              </a:rPr>
              <a:t>base+N</a:t>
            </a:r>
            <a:r>
              <a:rPr lang="en-US" sz="1400" dirty="0">
                <a:latin typeface="Calibri"/>
              </a:rPr>
              <a:t>) {</a:t>
            </a:r>
          </a:p>
          <a:p>
            <a:pPr algn="l"/>
            <a:r>
              <a:rPr lang="en-US" sz="1400" dirty="0" smtClean="0">
                <a:latin typeface="Calibri"/>
              </a:rPr>
              <a:t>    </a:t>
            </a:r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(packet[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])</a:t>
            </a:r>
          </a:p>
          <a:p>
            <a:pPr algn="l"/>
            <a:r>
              <a:rPr lang="en-US" sz="1400" dirty="0" smtClean="0">
                <a:latin typeface="Calibri"/>
              </a:rPr>
              <a:t>    </a:t>
            </a:r>
            <a:r>
              <a:rPr lang="en-US" sz="1400" dirty="0" err="1" smtClean="0">
                <a:latin typeface="Calibri"/>
              </a:rPr>
              <a:t>nextseqnum</a:t>
            </a:r>
            <a:r>
              <a:rPr lang="en-US" sz="1400" dirty="0" smtClean="0">
                <a:latin typeface="Calibri"/>
              </a:rPr>
              <a:t>++</a:t>
            </a:r>
          </a:p>
          <a:p>
            <a:pPr algn="l"/>
            <a:r>
              <a:rPr lang="en-US" sz="1400" dirty="0" smtClean="0">
                <a:latin typeface="Calibri"/>
              </a:rPr>
              <a:t>    </a:t>
            </a:r>
            <a:r>
              <a:rPr lang="en-US" sz="1400" dirty="0">
                <a:latin typeface="Calibri"/>
              </a:rPr>
              <a:t>}</a:t>
            </a:r>
          </a:p>
          <a:p>
            <a:pPr algn="l"/>
            <a:r>
              <a:rPr lang="en-US" sz="1400" dirty="0">
                <a:latin typeface="Calibri"/>
              </a:rPr>
              <a:t>else</a:t>
            </a:r>
          </a:p>
          <a:p>
            <a:pPr algn="l"/>
            <a:r>
              <a:rPr lang="en-US" sz="1400" dirty="0">
                <a:latin typeface="Calibri"/>
              </a:rPr>
              <a:t>  </a:t>
            </a:r>
            <a:r>
              <a:rPr lang="en-US" sz="1400" dirty="0" err="1">
                <a:latin typeface="Calibri"/>
              </a:rPr>
              <a:t>refuse_data</a:t>
            </a:r>
            <a:r>
              <a:rPr lang="en-US" sz="1400" dirty="0">
                <a:latin typeface="Calibri"/>
              </a:rPr>
              <a:t>(data</a:t>
            </a:r>
            <a:r>
              <a:rPr lang="en-US" sz="1400" dirty="0" smtClean="0">
                <a:latin typeface="Calibri"/>
              </a:rPr>
              <a:t>)   </a:t>
            </a:r>
            <a:r>
              <a:rPr lang="en-US" sz="1400" b="1" i="1" dirty="0" smtClean="0">
                <a:latin typeface="Calibri"/>
              </a:rPr>
              <a:t>Block?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6574" name="Freeform 14"/>
          <p:cNvSpPr>
            <a:spLocks/>
          </p:cNvSpPr>
          <p:nvPr/>
        </p:nvSpPr>
        <p:spPr bwMode="auto">
          <a:xfrm rot="5142103" flipH="1">
            <a:off x="3787776" y="2933700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3343275" y="5478463"/>
            <a:ext cx="36861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base = </a:t>
            </a:r>
            <a:r>
              <a:rPr lang="en-US" sz="1400" dirty="0" err="1">
                <a:latin typeface="Calibri"/>
              </a:rPr>
              <a:t>getacknum</a:t>
            </a:r>
            <a:r>
              <a:rPr lang="en-US" sz="1400" dirty="0" smtClean="0">
                <a:latin typeface="Calibri"/>
              </a:rPr>
              <a:t>(reply)</a:t>
            </a:r>
            <a:r>
              <a:rPr lang="en-US" sz="1400" dirty="0">
                <a:latin typeface="Calibri"/>
              </a:rPr>
              <a:t>+1</a:t>
            </a:r>
          </a:p>
          <a:p>
            <a:pPr algn="l"/>
            <a:endParaRPr lang="en-US" sz="1400" dirty="0">
              <a:latin typeface="Times New Roman" charset="0"/>
            </a:endParaRP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3355975" y="4978400"/>
            <a:ext cx="28336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(reply) </a:t>
            </a:r>
            <a:r>
              <a:rPr lang="en-US" sz="1400" dirty="0">
                <a:latin typeface="Calibri"/>
              </a:rPr>
              <a:t>&amp;&amp; </a:t>
            </a:r>
          </a:p>
          <a:p>
            <a:pPr algn="l"/>
            <a:r>
              <a:rPr lang="en-US" sz="1400" dirty="0">
                <a:latin typeface="Calibri"/>
              </a:rPr>
              <a:t>  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 smtClean="0">
                <a:latin typeface="Calibri"/>
              </a:rPr>
              <a:t>(reply) </a:t>
            </a:r>
            <a:endParaRPr lang="en-US" sz="1400" dirty="0">
              <a:latin typeface="Calibri"/>
            </a:endParaRP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3448050" y="5502275"/>
            <a:ext cx="16192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8" name="Freeform 18"/>
          <p:cNvSpPr>
            <a:spLocks/>
          </p:cNvSpPr>
          <p:nvPr/>
        </p:nvSpPr>
        <p:spPr bwMode="auto">
          <a:xfrm>
            <a:off x="3505200" y="4446588"/>
            <a:ext cx="1054100" cy="674687"/>
          </a:xfrm>
          <a:custGeom>
            <a:avLst/>
            <a:gdLst>
              <a:gd name="T0" fmla="*/ 607358450 w 664"/>
              <a:gd name="T1" fmla="*/ 50403088 h 425"/>
              <a:gd name="T2" fmla="*/ 977820625 w 664"/>
              <a:gd name="T3" fmla="*/ 0 h 425"/>
              <a:gd name="T4" fmla="*/ 0 60000 65536"/>
              <a:gd name="T5" fmla="*/ 0 60000 65536"/>
              <a:gd name="T6" fmla="*/ 0 w 664"/>
              <a:gd name="T7" fmla="*/ 0 h 425"/>
              <a:gd name="T8" fmla="*/ 664 w 664"/>
              <a:gd name="T9" fmla="*/ 425 h 4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4" h="425">
                <a:moveTo>
                  <a:pt x="241" y="20"/>
                </a:moveTo>
                <a:cubicBezTo>
                  <a:pt x="0" y="393"/>
                  <a:pt x="664" y="425"/>
                  <a:pt x="388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1614488" y="3257550"/>
            <a:ext cx="803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1487488" y="3227388"/>
            <a:ext cx="14859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base=1</a:t>
            </a:r>
          </a:p>
          <a:p>
            <a:pPr algn="l"/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=1</a:t>
            </a:r>
            <a:endParaRPr lang="en-US" sz="1400" dirty="0">
              <a:latin typeface="Times New Roman" charset="0"/>
            </a:endParaRP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1250950" y="4289425"/>
            <a:ext cx="20478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(reply) 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   &amp;&amp; corrupt</a:t>
            </a:r>
            <a:r>
              <a:rPr lang="en-US" sz="1400" dirty="0" smtClean="0">
                <a:latin typeface="Calibri"/>
              </a:rPr>
              <a:t>(reply)</a:t>
            </a:r>
            <a:r>
              <a:rPr lang="en-US" sz="1000" dirty="0" smtClean="0">
                <a:latin typeface="Calibri"/>
              </a:rPr>
              <a:t> </a:t>
            </a:r>
            <a:endParaRPr lang="en-US" sz="1000" dirty="0">
              <a:latin typeface="Calibri"/>
            </a:endParaRP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 flipV="1">
            <a:off x="1343025" y="4787900"/>
            <a:ext cx="1520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83" name="Freeform 23"/>
          <p:cNvSpPr>
            <a:spLocks/>
          </p:cNvSpPr>
          <p:nvPr/>
        </p:nvSpPr>
        <p:spPr bwMode="auto">
          <a:xfrm>
            <a:off x="2898775" y="4221163"/>
            <a:ext cx="695325" cy="638175"/>
          </a:xfrm>
          <a:custGeom>
            <a:avLst/>
            <a:gdLst>
              <a:gd name="T0" fmla="*/ 405241125 w 1095"/>
              <a:gd name="T1" fmla="*/ 0 h 1005"/>
              <a:gd name="T2" fmla="*/ 441531375 w 1095"/>
              <a:gd name="T3" fmla="*/ 66532125 h 1005"/>
              <a:gd name="T4" fmla="*/ 0 60000 65536"/>
              <a:gd name="T5" fmla="*/ 0 60000 65536"/>
              <a:gd name="T6" fmla="*/ 0 w 1095"/>
              <a:gd name="T7" fmla="*/ 0 h 1005"/>
              <a:gd name="T8" fmla="*/ 1095 w 1095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5" h="1005">
                <a:moveTo>
                  <a:pt x="1005" y="0"/>
                </a:moveTo>
                <a:cubicBezTo>
                  <a:pt x="0" y="30"/>
                  <a:pt x="645" y="1005"/>
                  <a:pt x="1095" y="16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1530350" y="2927350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682750" y="4810125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78526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32B952B-CF45-644E-A152-837DEDFF458F}" type="slidenum">
              <a:rPr lang="en-US" sz="1400" smtClean="0">
                <a:latin typeface="Calibri"/>
              </a:rPr>
              <a:pPr algn="r"/>
              <a:t>46</a:t>
            </a:fld>
            <a:endParaRPr lang="en-US" sz="1400" dirty="0">
              <a:latin typeface="Calibri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GBN: receiver extended FSM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758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01688" y="3641725"/>
            <a:ext cx="8148637" cy="285432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ACK-only: always send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an ACK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for correctly-received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packet with the highest </a:t>
            </a:r>
            <a:r>
              <a:rPr lang="en-US" sz="24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in-order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</a:t>
            </a:r>
          </a:p>
          <a:p>
            <a:pPr lvl="1"/>
            <a:r>
              <a:rPr lang="en-US" sz="2000" dirty="0">
                <a:ea typeface="ＭＳ Ｐゴシック" charset="0"/>
              </a:rPr>
              <a:t>may generate duplicate ACKs</a:t>
            </a:r>
          </a:p>
          <a:p>
            <a:pPr lvl="1"/>
            <a:r>
              <a:rPr lang="en-US" sz="2000" dirty="0">
                <a:ea typeface="ＭＳ Ｐゴシック" charset="0"/>
              </a:rPr>
              <a:t>need only remember </a:t>
            </a:r>
            <a:r>
              <a:rPr lang="en-US" sz="2000" b="1" dirty="0" err="1">
                <a:latin typeface="Courier New" charset="0"/>
                <a:ea typeface="ＭＳ Ｐゴシック" charset="0"/>
              </a:rPr>
              <a:t>expectedseqnum</a:t>
            </a:r>
            <a:endParaRPr lang="en-US" sz="2000" b="1" dirty="0">
              <a:latin typeface="Courier New" charset="0"/>
              <a:ea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out-of-order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packet: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discard (</a:t>
            </a:r>
            <a:r>
              <a:rPr lang="en-US" sz="2000" dirty="0" smtClean="0">
                <a:ea typeface="ＭＳ Ｐゴシック" charset="0"/>
              </a:rPr>
              <a:t>don’t </a:t>
            </a:r>
            <a:r>
              <a:rPr lang="en-US" sz="2000" dirty="0">
                <a:ea typeface="ＭＳ Ｐゴシック" charset="0"/>
              </a:rPr>
              <a:t>buffer) -&gt;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no receiver buffering</a:t>
            </a:r>
            <a:r>
              <a:rPr lang="en-US" sz="2000" dirty="0">
                <a:ea typeface="ＭＳ Ｐゴシック" charset="0"/>
              </a:rPr>
              <a:t>!</a:t>
            </a:r>
          </a:p>
          <a:p>
            <a:pPr lvl="1"/>
            <a:r>
              <a:rPr lang="en-US" sz="2000" dirty="0">
                <a:ea typeface="ＭＳ Ｐゴシック" charset="0"/>
              </a:rPr>
              <a:t>Re-ACK </a:t>
            </a:r>
            <a:r>
              <a:rPr lang="en-US" sz="2000" dirty="0" smtClean="0">
                <a:ea typeface="ＭＳ Ｐゴシック" charset="0"/>
              </a:rPr>
              <a:t>packet with </a:t>
            </a:r>
            <a:r>
              <a:rPr lang="en-US" sz="2000" dirty="0">
                <a:ea typeface="ＭＳ Ｐゴシック" charset="0"/>
              </a:rPr>
              <a:t>highest in-order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</a:p>
        </p:txBody>
      </p:sp>
      <p:sp>
        <p:nvSpPr>
          <p:cNvPr id="67590" name="Oval 4"/>
          <p:cNvSpPr>
            <a:spLocks noChangeArrowheads="1"/>
          </p:cNvSpPr>
          <p:nvPr/>
        </p:nvSpPr>
        <p:spPr bwMode="auto">
          <a:xfrm>
            <a:off x="3159125" y="2041525"/>
            <a:ext cx="666750" cy="6572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591" name="Text Box 5"/>
          <p:cNvSpPr txBox="1">
            <a:spLocks noChangeArrowheads="1"/>
          </p:cNvSpPr>
          <p:nvPr/>
        </p:nvSpPr>
        <p:spPr bwMode="auto">
          <a:xfrm>
            <a:off x="3068638" y="2209800"/>
            <a:ext cx="8001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Wait</a:t>
            </a:r>
            <a:endParaRPr lang="en-US" dirty="0">
              <a:latin typeface="Times New Roman" charset="0"/>
            </a:endParaRPr>
          </a:p>
        </p:txBody>
      </p:sp>
      <p:sp>
        <p:nvSpPr>
          <p:cNvPr id="67592" name="Line 6"/>
          <p:cNvSpPr>
            <a:spLocks noChangeShapeType="1"/>
          </p:cNvSpPr>
          <p:nvPr/>
        </p:nvSpPr>
        <p:spPr bwMode="auto">
          <a:xfrm>
            <a:off x="844550" y="1881188"/>
            <a:ext cx="2298700" cy="4746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3" name="Text Box 7"/>
          <p:cNvSpPr txBox="1">
            <a:spLocks noChangeArrowheads="1"/>
          </p:cNvSpPr>
          <p:nvPr/>
        </p:nvSpPr>
        <p:spPr bwMode="auto">
          <a:xfrm>
            <a:off x="2557463" y="1468438"/>
            <a:ext cx="16176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594" name="Text Box 8"/>
          <p:cNvSpPr txBox="1">
            <a:spLocks noChangeArrowheads="1"/>
          </p:cNvSpPr>
          <p:nvPr/>
        </p:nvSpPr>
        <p:spPr bwMode="auto">
          <a:xfrm>
            <a:off x="2597150" y="1192213"/>
            <a:ext cx="7254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67595" name="Line 9"/>
          <p:cNvSpPr>
            <a:spLocks noChangeShapeType="1"/>
          </p:cNvSpPr>
          <p:nvPr/>
        </p:nvSpPr>
        <p:spPr bwMode="auto">
          <a:xfrm>
            <a:off x="2678113" y="1489075"/>
            <a:ext cx="815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6" name="Freeform 10"/>
          <p:cNvSpPr>
            <a:spLocks/>
          </p:cNvSpPr>
          <p:nvPr/>
        </p:nvSpPr>
        <p:spPr bwMode="auto">
          <a:xfrm>
            <a:off x="3832225" y="1784350"/>
            <a:ext cx="828675" cy="1152525"/>
          </a:xfrm>
          <a:custGeom>
            <a:avLst/>
            <a:gdLst>
              <a:gd name="T0" fmla="*/ 69896527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597" name="Text Box 11"/>
          <p:cNvSpPr txBox="1">
            <a:spLocks noChangeArrowheads="1"/>
          </p:cNvSpPr>
          <p:nvPr/>
        </p:nvSpPr>
        <p:spPr bwMode="auto">
          <a:xfrm>
            <a:off x="4325938" y="1554163"/>
            <a:ext cx="357028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</a:t>
            </a:r>
            <a:r>
              <a:rPr lang="en-US" sz="1400" dirty="0" err="1" smtClean="0">
                <a:latin typeface="Calibri"/>
              </a:rPr>
              <a:t>dt_rcv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  &amp;&amp; </a:t>
            </a:r>
            <a:r>
              <a:rPr lang="en-US" sz="1400" dirty="0" err="1">
                <a:latin typeface="Calibri"/>
              </a:rPr>
              <a:t>notcurrupt</a:t>
            </a:r>
            <a:r>
              <a:rPr lang="en-US" sz="1400" dirty="0" smtClean="0">
                <a:latin typeface="Calibri"/>
              </a:rPr>
              <a:t>(packet)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>
                <a:latin typeface="Calibri"/>
              </a:rPr>
              <a:t>  &amp;&amp; </a:t>
            </a:r>
            <a:r>
              <a:rPr lang="en-US" sz="1400" dirty="0" err="1">
                <a:latin typeface="Calibri"/>
              </a:rPr>
              <a:t>hasseqnum</a:t>
            </a:r>
            <a:r>
              <a:rPr lang="en-US" sz="1400" dirty="0">
                <a:latin typeface="Calibri"/>
              </a:rPr>
              <a:t>(</a:t>
            </a:r>
            <a:r>
              <a:rPr lang="en-US" sz="1400" dirty="0" err="1">
                <a:latin typeface="Calibri"/>
              </a:rPr>
              <a:t>rcvpkt,expectedseqnum</a:t>
            </a:r>
            <a:r>
              <a:rPr lang="en-US" sz="1400" dirty="0">
                <a:latin typeface="Calibri"/>
              </a:rPr>
              <a:t>) 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598" name="Line 12"/>
          <p:cNvSpPr>
            <a:spLocks noChangeShapeType="1"/>
          </p:cNvSpPr>
          <p:nvPr/>
        </p:nvSpPr>
        <p:spPr bwMode="auto">
          <a:xfrm>
            <a:off x="4395788" y="2246313"/>
            <a:ext cx="317500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9" name="Text Box 13"/>
          <p:cNvSpPr txBox="1">
            <a:spLocks noChangeArrowheads="1"/>
          </p:cNvSpPr>
          <p:nvPr/>
        </p:nvSpPr>
        <p:spPr bwMode="auto">
          <a:xfrm>
            <a:off x="4330700" y="2289175"/>
            <a:ext cx="43148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 smtClean="0">
                <a:latin typeface="Calibri"/>
              </a:rPr>
              <a:t>rdt_rcv</a:t>
            </a:r>
            <a:r>
              <a:rPr lang="en-US" sz="1400" dirty="0" smtClean="0">
                <a:latin typeface="Calibri"/>
              </a:rPr>
              <a:t>(</a:t>
            </a:r>
            <a:r>
              <a:rPr lang="en-US" sz="1400" dirty="0">
                <a:latin typeface="Calibri"/>
              </a:rPr>
              <a:t>data)</a:t>
            </a:r>
          </a:p>
          <a:p>
            <a:pPr algn="l"/>
            <a:r>
              <a:rPr lang="en-US" sz="1400" dirty="0" err="1" smtClean="0">
                <a:latin typeface="Calibri"/>
              </a:rPr>
              <a:t>udt_send</a:t>
            </a:r>
            <a:r>
              <a:rPr lang="en-US" sz="1400" dirty="0" smtClean="0">
                <a:latin typeface="Calibri"/>
              </a:rPr>
              <a:t>(ACK)</a:t>
            </a:r>
            <a:endParaRPr lang="en-US" sz="1400" dirty="0">
              <a:latin typeface="Calibri"/>
            </a:endParaRPr>
          </a:p>
          <a:p>
            <a:pPr algn="l"/>
            <a:r>
              <a:rPr lang="en-US" sz="1400" dirty="0" err="1">
                <a:latin typeface="Calibri"/>
              </a:rPr>
              <a:t>expectedseqnum</a:t>
            </a:r>
            <a:r>
              <a:rPr lang="en-US" sz="1400" dirty="0">
                <a:latin typeface="Calibri"/>
              </a:rPr>
              <a:t>++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600" name="Freeform 14"/>
          <p:cNvSpPr>
            <a:spLocks/>
          </p:cNvSpPr>
          <p:nvPr/>
        </p:nvSpPr>
        <p:spPr bwMode="auto">
          <a:xfrm rot="5142103" flipH="1">
            <a:off x="3305176" y="1260475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601" name="Line 15"/>
          <p:cNvSpPr>
            <a:spLocks noChangeShapeType="1"/>
          </p:cNvSpPr>
          <p:nvPr/>
        </p:nvSpPr>
        <p:spPr bwMode="auto">
          <a:xfrm>
            <a:off x="784225" y="2293938"/>
            <a:ext cx="12382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602" name="Text Box 16"/>
          <p:cNvSpPr txBox="1">
            <a:spLocks noChangeArrowheads="1"/>
          </p:cNvSpPr>
          <p:nvPr/>
        </p:nvSpPr>
        <p:spPr bwMode="auto">
          <a:xfrm>
            <a:off x="693738" y="2314575"/>
            <a:ext cx="36417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expectedseqnum</a:t>
            </a:r>
            <a:r>
              <a:rPr lang="en-US" sz="1400" dirty="0">
                <a:latin typeface="Calibri"/>
              </a:rPr>
              <a:t>=1</a:t>
            </a:r>
          </a:p>
          <a:p>
            <a:pPr algn="l"/>
            <a:endParaRPr lang="en-US" sz="1400" dirty="0">
              <a:latin typeface="Times New Roman" charset="0"/>
            </a:endParaRP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7603" name="Text Box 17"/>
          <p:cNvSpPr txBox="1">
            <a:spLocks noChangeArrowheads="1"/>
          </p:cNvSpPr>
          <p:nvPr/>
        </p:nvSpPr>
        <p:spPr bwMode="auto">
          <a:xfrm>
            <a:off x="730250" y="1990725"/>
            <a:ext cx="323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1641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AE60955-D3CB-684A-9A83-B988D74FBC50}" type="slidenum">
              <a:rPr lang="en-US" sz="1400" smtClean="0">
                <a:latin typeface="Calibri"/>
              </a:rPr>
              <a:pPr algn="r"/>
              <a:t>47</a:t>
            </a:fld>
            <a:endParaRPr lang="en-US" sz="1400" dirty="0">
              <a:latin typeface="Calibri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43815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GBN in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action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08227" name="Picture 3" descr="gbn_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482600"/>
            <a:ext cx="59721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2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0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8C1069D-2A3D-544E-9C33-D61D4F406C99}" type="slidenum">
              <a:rPr lang="en-US" sz="1400" smtClean="0">
                <a:latin typeface="Calibri"/>
              </a:rPr>
              <a:pPr algn="r"/>
              <a:t>48</a:t>
            </a:fld>
            <a:endParaRPr lang="en-US" sz="1400" dirty="0">
              <a:latin typeface="Calibri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Selective Repeat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2450" y="1466850"/>
            <a:ext cx="756285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receiver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individually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acknowledges all correctly received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buffers </a:t>
            </a:r>
            <a:r>
              <a:rPr lang="en-US" sz="2000" dirty="0" err="1">
                <a:ea typeface="ＭＳ Ｐゴシック" charset="0"/>
              </a:rPr>
              <a:t>pkts</a:t>
            </a:r>
            <a:r>
              <a:rPr lang="en-US" sz="2000" dirty="0">
                <a:ea typeface="ＭＳ Ｐゴシック" charset="0"/>
              </a:rPr>
              <a:t>, as needed, for eventual in-order delivery to upper layer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sender only resends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for which ACK not received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timer for each </a:t>
            </a:r>
            <a:r>
              <a:rPr lang="en-US" sz="2000" dirty="0" err="1">
                <a:ea typeface="ＭＳ Ｐゴシック" charset="0"/>
              </a:rPr>
              <a:t>unACKed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pkt</a:t>
            </a:r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sender window</a:t>
            </a:r>
          </a:p>
          <a:p>
            <a:pPr lvl="1"/>
            <a:r>
              <a:rPr lang="en-US" sz="2000" dirty="0">
                <a:ea typeface="ＭＳ Ｐゴシック" charset="0"/>
              </a:rPr>
              <a:t>N consecutive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s</a:t>
            </a:r>
          </a:p>
          <a:p>
            <a:pPr lvl="1"/>
            <a:r>
              <a:rPr lang="en-US" sz="2000" dirty="0">
                <a:ea typeface="ＭＳ Ｐゴシック" charset="0"/>
              </a:rPr>
              <a:t>again limits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#s of sent, </a:t>
            </a:r>
            <a:r>
              <a:rPr lang="en-US" sz="2000" dirty="0" err="1">
                <a:ea typeface="ＭＳ Ｐゴシック" charset="0"/>
              </a:rPr>
              <a:t>unACKed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pkts</a:t>
            </a:r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07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DBE3780-5B19-454F-83AF-441E4B011A31}" type="slidenum">
              <a:rPr lang="en-US" sz="1400" smtClean="0">
                <a:latin typeface="Calibri"/>
              </a:rPr>
              <a:pPr algn="r"/>
              <a:t>49</a:t>
            </a:fld>
            <a:endParaRPr lang="en-US" sz="1400" dirty="0">
              <a:latin typeface="Calibri"/>
            </a:endParaRPr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304800"/>
            <a:ext cx="8486775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Selective repeat: sender, receiver windows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70661" name="Picture 3" descr="sr_seq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04938"/>
            <a:ext cx="823595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91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FB49C97-3D66-D343-B3BA-BAFADBDBCC3C}" type="slidenum">
              <a:rPr lang="en-US" sz="1400" smtClean="0">
                <a:latin typeface="Calibri"/>
              </a:rPr>
              <a:pPr algn="r"/>
              <a:t>5</a:t>
            </a:fld>
            <a:endParaRPr lang="en-US" sz="1400" dirty="0">
              <a:latin typeface="Calibri"/>
            </a:endParaRPr>
          </a:p>
        </p:txBody>
      </p:sp>
      <p:sp>
        <p:nvSpPr>
          <p:cNvPr id="20497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0"/>
            <a:ext cx="856615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Internet transport-layer protocols</a:t>
            </a:r>
          </a:p>
        </p:txBody>
      </p:sp>
      <p:sp>
        <p:nvSpPr>
          <p:cNvPr id="204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1400175"/>
            <a:ext cx="3971925" cy="511492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reliable, in-order delivery (TCP)</a:t>
            </a:r>
          </a:p>
          <a:p>
            <a:pPr lvl="1"/>
            <a:r>
              <a:rPr lang="en-US" sz="2000" dirty="0">
                <a:ea typeface="ＭＳ Ｐゴシック" charset="0"/>
              </a:rPr>
              <a:t>congestion control </a:t>
            </a:r>
          </a:p>
          <a:p>
            <a:pPr lvl="1"/>
            <a:r>
              <a:rPr lang="en-US" sz="2000" dirty="0">
                <a:ea typeface="ＭＳ Ｐゴシック" charset="0"/>
              </a:rPr>
              <a:t>flow control</a:t>
            </a:r>
          </a:p>
          <a:p>
            <a:pPr lvl="1"/>
            <a:r>
              <a:rPr lang="en-US" sz="2000" dirty="0">
                <a:ea typeface="ＭＳ Ｐゴシック" charset="0"/>
              </a:rPr>
              <a:t>connection setup</a:t>
            </a:r>
            <a:endParaRPr lang="en-US" dirty="0">
              <a:ea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unreliable, unordered delivery: UDP</a:t>
            </a:r>
          </a:p>
          <a:p>
            <a:pPr lvl="1"/>
            <a:r>
              <a:rPr lang="en-US" sz="2000" dirty="0">
                <a:ea typeface="ＭＳ Ｐゴシック" charset="0"/>
              </a:rPr>
              <a:t>no-frills extension of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best-effort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IP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services not available: </a:t>
            </a:r>
          </a:p>
          <a:p>
            <a:pPr lvl="1"/>
            <a:r>
              <a:rPr lang="en-US" sz="2000" dirty="0">
                <a:ea typeface="ＭＳ Ｐゴシック" charset="0"/>
              </a:rPr>
              <a:t>delay guarantees</a:t>
            </a:r>
          </a:p>
          <a:p>
            <a:pPr lvl="1"/>
            <a:r>
              <a:rPr lang="en-US" sz="2000" dirty="0">
                <a:ea typeface="ＭＳ Ｐゴシック" charset="0"/>
              </a:rPr>
              <a:t>bandwidth guarantees</a:t>
            </a:r>
          </a:p>
        </p:txBody>
      </p:sp>
      <p:sp>
        <p:nvSpPr>
          <p:cNvPr id="20499" name="Freeform 275"/>
          <p:cNvSpPr>
            <a:spLocks/>
          </p:cNvSpPr>
          <p:nvPr/>
        </p:nvSpPr>
        <p:spPr bwMode="auto">
          <a:xfrm>
            <a:off x="6737350" y="3430588"/>
            <a:ext cx="1314450" cy="674687"/>
          </a:xfrm>
          <a:custGeom>
            <a:avLst/>
            <a:gdLst>
              <a:gd name="T0" fmla="*/ 962699688 w 828"/>
              <a:gd name="T1" fmla="*/ 75604631 h 425"/>
              <a:gd name="T2" fmla="*/ 932457813 w 828"/>
              <a:gd name="T3" fmla="*/ 75604631 h 425"/>
              <a:gd name="T4" fmla="*/ 317539688 w 828"/>
              <a:gd name="T5" fmla="*/ 80644940 h 425"/>
              <a:gd name="T6" fmla="*/ 15120938 w 828"/>
              <a:gd name="T7" fmla="*/ 317539452 h 425"/>
              <a:gd name="T8" fmla="*/ 231854375 w 828"/>
              <a:gd name="T9" fmla="*/ 690522301 h 425"/>
              <a:gd name="T10" fmla="*/ 735885625 w 828"/>
              <a:gd name="T11" fmla="*/ 967739283 h 425"/>
              <a:gd name="T12" fmla="*/ 1360884375 w 828"/>
              <a:gd name="T13" fmla="*/ 1048384223 h 425"/>
              <a:gd name="T14" fmla="*/ 1759069063 w 828"/>
              <a:gd name="T15" fmla="*/ 831650946 h 425"/>
              <a:gd name="T16" fmla="*/ 1955641250 w 828"/>
              <a:gd name="T17" fmla="*/ 428426245 h 425"/>
              <a:gd name="T18" fmla="*/ 1995963750 w 828"/>
              <a:gd name="T19" fmla="*/ 55443396 h 425"/>
              <a:gd name="T20" fmla="*/ 1411287500 w 828"/>
              <a:gd name="T21" fmla="*/ 95765867 h 425"/>
              <a:gd name="T22" fmla="*/ 962699688 w 828"/>
              <a:gd name="T23" fmla="*/ 75604631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00" name="Freeform 276"/>
          <p:cNvSpPr>
            <a:spLocks/>
          </p:cNvSpPr>
          <p:nvPr/>
        </p:nvSpPr>
        <p:spPr bwMode="auto">
          <a:xfrm>
            <a:off x="6756400" y="1905000"/>
            <a:ext cx="1730375" cy="1044575"/>
          </a:xfrm>
          <a:custGeom>
            <a:avLst/>
            <a:gdLst>
              <a:gd name="T0" fmla="*/ 2147483647 w 765"/>
              <a:gd name="T1" fmla="*/ 51791804 h 459"/>
              <a:gd name="T2" fmla="*/ 1473499135 w 765"/>
              <a:gd name="T3" fmla="*/ 362535798 h 459"/>
              <a:gd name="T4" fmla="*/ 491166378 w 765"/>
              <a:gd name="T5" fmla="*/ 517908933 h 459"/>
              <a:gd name="T6" fmla="*/ 71628477 w 765"/>
              <a:gd name="T7" fmla="*/ 1740175471 h 459"/>
              <a:gd name="T8" fmla="*/ 920937242 w 765"/>
              <a:gd name="T9" fmla="*/ 2147483647 h 459"/>
              <a:gd name="T10" fmla="*/ 177024600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1926624143 h 459"/>
              <a:gd name="T18" fmla="*/ 2147483647 w 765"/>
              <a:gd name="T19" fmla="*/ 818295932 h 459"/>
              <a:gd name="T20" fmla="*/ 2147483647 w 765"/>
              <a:gd name="T21" fmla="*/ 176089401 h 459"/>
              <a:gd name="T22" fmla="*/ 2147483647 w 765"/>
              <a:gd name="T23" fmla="*/ 51791804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01" name="Freeform 277"/>
          <p:cNvSpPr>
            <a:spLocks/>
          </p:cNvSpPr>
          <p:nvPr/>
        </p:nvSpPr>
        <p:spPr bwMode="auto">
          <a:xfrm>
            <a:off x="5016500" y="1612900"/>
            <a:ext cx="1644650" cy="1071563"/>
          </a:xfrm>
          <a:custGeom>
            <a:avLst/>
            <a:gdLst>
              <a:gd name="T0" fmla="*/ 1633061250 w 1036"/>
              <a:gd name="T1" fmla="*/ 27722525 h 675"/>
              <a:gd name="T2" fmla="*/ 982860938 w 1036"/>
              <a:gd name="T3" fmla="*/ 133569137 h 675"/>
              <a:gd name="T4" fmla="*/ 519152188 w 1036"/>
              <a:gd name="T5" fmla="*/ 325101102 h 675"/>
              <a:gd name="T6" fmla="*/ 383063750 w 1036"/>
              <a:gd name="T7" fmla="*/ 577116844 h 675"/>
              <a:gd name="T8" fmla="*/ 55443438 w 1036"/>
              <a:gd name="T9" fmla="*/ 748487549 h 675"/>
              <a:gd name="T10" fmla="*/ 45362813 w 1036"/>
              <a:gd name="T11" fmla="*/ 1156753052 h 675"/>
              <a:gd name="T12" fmla="*/ 332660625 w 1036"/>
              <a:gd name="T13" fmla="*/ 1232357775 h 675"/>
              <a:gd name="T14" fmla="*/ 1154231563 w 1036"/>
              <a:gd name="T15" fmla="*/ 1232357775 h 675"/>
              <a:gd name="T16" fmla="*/ 1507053438 w 1036"/>
              <a:gd name="T17" fmla="*/ 1398688165 h 675"/>
              <a:gd name="T18" fmla="*/ 1895157500 w 1036"/>
              <a:gd name="T19" fmla="*/ 1655744223 h 675"/>
              <a:gd name="T20" fmla="*/ 2147483647 w 1036"/>
              <a:gd name="T21" fmla="*/ 1665824852 h 675"/>
              <a:gd name="T22" fmla="*/ 2147483647 w 1036"/>
              <a:gd name="T23" fmla="*/ 1519655722 h 675"/>
              <a:gd name="T24" fmla="*/ 2147483647 w 1036"/>
              <a:gd name="T25" fmla="*/ 1121470848 h 675"/>
              <a:gd name="T26" fmla="*/ 2147483647 w 1036"/>
              <a:gd name="T27" fmla="*/ 733366605 h 675"/>
              <a:gd name="T28" fmla="*/ 2147483647 w 1036"/>
              <a:gd name="T29" fmla="*/ 269657638 h 675"/>
              <a:gd name="T30" fmla="*/ 2147483647 w 1036"/>
              <a:gd name="T31" fmla="*/ 42843470 h 675"/>
              <a:gd name="T32" fmla="*/ 1955641250 w 1036"/>
              <a:gd name="T33" fmla="*/ 7561266 h 675"/>
              <a:gd name="T34" fmla="*/ 1633061250 w 1036"/>
              <a:gd name="T35" fmla="*/ 27722525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02" name="Group 278"/>
          <p:cNvGrpSpPr>
            <a:grpSpLocks/>
          </p:cNvGrpSpPr>
          <p:nvPr/>
        </p:nvGrpSpPr>
        <p:grpSpPr bwMode="auto">
          <a:xfrm>
            <a:off x="5103813" y="2947988"/>
            <a:ext cx="1458912" cy="933450"/>
            <a:chOff x="2889" y="1631"/>
            <a:chExt cx="980" cy="743"/>
          </a:xfrm>
        </p:grpSpPr>
        <p:sp>
          <p:nvSpPr>
            <p:cNvPr id="20878" name="Rectangle 27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879" name="AutoShape 28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CCFF"/>
                </a:solidFill>
                <a:latin typeface="Times New Roman" charset="0"/>
              </a:endParaRPr>
            </a:p>
          </p:txBody>
        </p:sp>
      </p:grpSp>
      <p:grpSp>
        <p:nvGrpSpPr>
          <p:cNvPr id="20503" name="Group 281"/>
          <p:cNvGrpSpPr>
            <a:grpSpLocks/>
          </p:cNvGrpSpPr>
          <p:nvPr/>
        </p:nvGrpSpPr>
        <p:grpSpPr bwMode="auto">
          <a:xfrm>
            <a:off x="5805488" y="1804988"/>
            <a:ext cx="336550" cy="531812"/>
            <a:chOff x="3796" y="1043"/>
            <a:chExt cx="865" cy="1237"/>
          </a:xfrm>
        </p:grpSpPr>
        <p:sp>
          <p:nvSpPr>
            <p:cNvPr id="20848" name="Line 282"/>
            <p:cNvSpPr>
              <a:spLocks noChangeShapeType="1"/>
            </p:cNvSpPr>
            <p:nvPr/>
          </p:nvSpPr>
          <p:spPr bwMode="auto">
            <a:xfrm flipH="1">
              <a:off x="3992" y="1481"/>
              <a:ext cx="235" cy="7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49" name="Line 283"/>
            <p:cNvSpPr>
              <a:spLocks noChangeShapeType="1"/>
            </p:cNvSpPr>
            <p:nvPr/>
          </p:nvSpPr>
          <p:spPr bwMode="auto">
            <a:xfrm>
              <a:off x="4227" y="1481"/>
              <a:ext cx="236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0" name="Line 284"/>
            <p:cNvSpPr>
              <a:spLocks noChangeShapeType="1"/>
            </p:cNvSpPr>
            <p:nvPr/>
          </p:nvSpPr>
          <p:spPr bwMode="auto">
            <a:xfrm>
              <a:off x="3992" y="2201"/>
              <a:ext cx="235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1" name="Line 285"/>
            <p:cNvSpPr>
              <a:spLocks noChangeShapeType="1"/>
            </p:cNvSpPr>
            <p:nvPr/>
          </p:nvSpPr>
          <p:spPr bwMode="auto">
            <a:xfrm flipH="1">
              <a:off x="4227" y="2201"/>
              <a:ext cx="236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2" name="Line 286"/>
            <p:cNvSpPr>
              <a:spLocks noChangeShapeType="1"/>
            </p:cNvSpPr>
            <p:nvPr/>
          </p:nvSpPr>
          <p:spPr bwMode="auto">
            <a:xfrm>
              <a:off x="4227" y="1497"/>
              <a:ext cx="0" cy="78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3" name="Line 287"/>
            <p:cNvSpPr>
              <a:spLocks noChangeShapeType="1"/>
            </p:cNvSpPr>
            <p:nvPr/>
          </p:nvSpPr>
          <p:spPr bwMode="auto">
            <a:xfrm flipV="1">
              <a:off x="3992" y="2127"/>
              <a:ext cx="235" cy="7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4" name="Line 288"/>
            <p:cNvSpPr>
              <a:spLocks noChangeShapeType="1"/>
            </p:cNvSpPr>
            <p:nvPr/>
          </p:nvSpPr>
          <p:spPr bwMode="auto">
            <a:xfrm flipH="1" flipV="1">
              <a:off x="4227" y="2127"/>
              <a:ext cx="236" cy="7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5" name="Line 289"/>
            <p:cNvSpPr>
              <a:spLocks noChangeShapeType="1"/>
            </p:cNvSpPr>
            <p:nvPr/>
          </p:nvSpPr>
          <p:spPr bwMode="auto">
            <a:xfrm>
              <a:off x="4092" y="1890"/>
              <a:ext cx="135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6" name="Line 290"/>
            <p:cNvSpPr>
              <a:spLocks noChangeShapeType="1"/>
            </p:cNvSpPr>
            <p:nvPr/>
          </p:nvSpPr>
          <p:spPr bwMode="auto">
            <a:xfrm flipV="1">
              <a:off x="4227" y="1890"/>
              <a:ext cx="143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7" name="Line 291"/>
            <p:cNvSpPr>
              <a:spLocks noChangeShapeType="1"/>
            </p:cNvSpPr>
            <p:nvPr/>
          </p:nvSpPr>
          <p:spPr bwMode="auto">
            <a:xfrm>
              <a:off x="4047" y="1996"/>
              <a:ext cx="175" cy="8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8" name="Line 292"/>
            <p:cNvSpPr>
              <a:spLocks noChangeShapeType="1"/>
            </p:cNvSpPr>
            <p:nvPr/>
          </p:nvSpPr>
          <p:spPr bwMode="auto">
            <a:xfrm flipV="1">
              <a:off x="4227" y="2012"/>
              <a:ext cx="176" cy="7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59" name="Line 293"/>
            <p:cNvSpPr>
              <a:spLocks noChangeShapeType="1"/>
            </p:cNvSpPr>
            <p:nvPr/>
          </p:nvSpPr>
          <p:spPr bwMode="auto">
            <a:xfrm flipV="1">
              <a:off x="4227" y="1782"/>
              <a:ext cx="90" cy="2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60" name="Line 294"/>
            <p:cNvSpPr>
              <a:spLocks noChangeShapeType="1"/>
            </p:cNvSpPr>
            <p:nvPr/>
          </p:nvSpPr>
          <p:spPr bwMode="auto">
            <a:xfrm flipV="1">
              <a:off x="4227" y="1632"/>
              <a:ext cx="57" cy="2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61" name="Line 295"/>
            <p:cNvSpPr>
              <a:spLocks noChangeShapeType="1"/>
            </p:cNvSpPr>
            <p:nvPr/>
          </p:nvSpPr>
          <p:spPr bwMode="auto">
            <a:xfrm>
              <a:off x="4126" y="1772"/>
              <a:ext cx="109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62" name="Line 296"/>
            <p:cNvSpPr>
              <a:spLocks noChangeShapeType="1"/>
            </p:cNvSpPr>
            <p:nvPr/>
          </p:nvSpPr>
          <p:spPr bwMode="auto">
            <a:xfrm>
              <a:off x="4175" y="1625"/>
              <a:ext cx="63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863" name="Group 297"/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0874" name="Line 298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75" name="Line 299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76" name="Line 300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77" name="Line 301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864" name="Group 302"/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0870" name="Line 303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71" name="Line 304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72" name="Line 305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73" name="Line 306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865" name="Group 307"/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0866" name="Line 308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67" name="Line 309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68" name="Line 310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869" name="Line 311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0504" name="Oval 312"/>
          <p:cNvSpPr>
            <a:spLocks noChangeArrowheads="1"/>
          </p:cNvSpPr>
          <p:nvPr/>
        </p:nvSpPr>
        <p:spPr bwMode="auto">
          <a:xfrm>
            <a:off x="6862763" y="36258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05" name="Line 313"/>
          <p:cNvSpPr>
            <a:spLocks noChangeShapeType="1"/>
          </p:cNvSpPr>
          <p:nvPr/>
        </p:nvSpPr>
        <p:spPr bwMode="auto">
          <a:xfrm>
            <a:off x="6862763" y="3617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06" name="Line 314"/>
          <p:cNvSpPr>
            <a:spLocks noChangeShapeType="1"/>
          </p:cNvSpPr>
          <p:nvPr/>
        </p:nvSpPr>
        <p:spPr bwMode="auto">
          <a:xfrm>
            <a:off x="7221538" y="3617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07" name="Rectangle 315"/>
          <p:cNvSpPr>
            <a:spLocks noChangeArrowheads="1"/>
          </p:cNvSpPr>
          <p:nvPr/>
        </p:nvSpPr>
        <p:spPr bwMode="auto">
          <a:xfrm>
            <a:off x="6862763" y="36179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08" name="Oval 316"/>
          <p:cNvSpPr>
            <a:spLocks noChangeArrowheads="1"/>
          </p:cNvSpPr>
          <p:nvPr/>
        </p:nvSpPr>
        <p:spPr bwMode="auto">
          <a:xfrm>
            <a:off x="6859588" y="35496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09" name="Group 317"/>
          <p:cNvGrpSpPr>
            <a:grpSpLocks/>
          </p:cNvGrpSpPr>
          <p:nvPr/>
        </p:nvGrpSpPr>
        <p:grpSpPr bwMode="auto">
          <a:xfrm>
            <a:off x="6945313" y="3573463"/>
            <a:ext cx="179387" cy="65087"/>
            <a:chOff x="2848" y="848"/>
            <a:chExt cx="140" cy="98"/>
          </a:xfrm>
        </p:grpSpPr>
        <p:sp>
          <p:nvSpPr>
            <p:cNvPr id="20845" name="Line 31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46" name="Line 31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47" name="Line 32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10" name="Group 321"/>
          <p:cNvGrpSpPr>
            <a:grpSpLocks/>
          </p:cNvGrpSpPr>
          <p:nvPr/>
        </p:nvGrpSpPr>
        <p:grpSpPr bwMode="auto">
          <a:xfrm flipV="1">
            <a:off x="6945313" y="3573463"/>
            <a:ext cx="179387" cy="65087"/>
            <a:chOff x="2848" y="848"/>
            <a:chExt cx="140" cy="98"/>
          </a:xfrm>
        </p:grpSpPr>
        <p:sp>
          <p:nvSpPr>
            <p:cNvPr id="20842" name="Line 32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43" name="Line 32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44" name="Line 32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11" name="Oval 325"/>
          <p:cNvSpPr>
            <a:spLocks noChangeArrowheads="1"/>
          </p:cNvSpPr>
          <p:nvPr/>
        </p:nvSpPr>
        <p:spPr bwMode="auto">
          <a:xfrm>
            <a:off x="7218363" y="39052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12" name="Line 326"/>
          <p:cNvSpPr>
            <a:spLocks noChangeShapeType="1"/>
          </p:cNvSpPr>
          <p:nvPr/>
        </p:nvSpPr>
        <p:spPr bwMode="auto">
          <a:xfrm>
            <a:off x="7218363" y="38973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13" name="Line 327"/>
          <p:cNvSpPr>
            <a:spLocks noChangeShapeType="1"/>
          </p:cNvSpPr>
          <p:nvPr/>
        </p:nvSpPr>
        <p:spPr bwMode="auto">
          <a:xfrm>
            <a:off x="7577138" y="38973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14" name="Rectangle 328"/>
          <p:cNvSpPr>
            <a:spLocks noChangeArrowheads="1"/>
          </p:cNvSpPr>
          <p:nvPr/>
        </p:nvSpPr>
        <p:spPr bwMode="auto">
          <a:xfrm>
            <a:off x="7218363" y="38973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15" name="Oval 329"/>
          <p:cNvSpPr>
            <a:spLocks noChangeArrowheads="1"/>
          </p:cNvSpPr>
          <p:nvPr/>
        </p:nvSpPr>
        <p:spPr bwMode="auto">
          <a:xfrm>
            <a:off x="7215188" y="38290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16" name="Group 330"/>
          <p:cNvGrpSpPr>
            <a:grpSpLocks/>
          </p:cNvGrpSpPr>
          <p:nvPr/>
        </p:nvGrpSpPr>
        <p:grpSpPr bwMode="auto">
          <a:xfrm>
            <a:off x="7300913" y="3852863"/>
            <a:ext cx="179387" cy="65087"/>
            <a:chOff x="2848" y="848"/>
            <a:chExt cx="140" cy="98"/>
          </a:xfrm>
        </p:grpSpPr>
        <p:sp>
          <p:nvSpPr>
            <p:cNvPr id="20839" name="Line 33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40" name="Line 33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41" name="Line 33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17" name="Group 334"/>
          <p:cNvGrpSpPr>
            <a:grpSpLocks/>
          </p:cNvGrpSpPr>
          <p:nvPr/>
        </p:nvGrpSpPr>
        <p:grpSpPr bwMode="auto">
          <a:xfrm flipV="1">
            <a:off x="7300913" y="3852863"/>
            <a:ext cx="179387" cy="65087"/>
            <a:chOff x="2848" y="848"/>
            <a:chExt cx="140" cy="98"/>
          </a:xfrm>
        </p:grpSpPr>
        <p:sp>
          <p:nvSpPr>
            <p:cNvPr id="20836" name="Line 33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37" name="Line 33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38" name="Line 33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18" name="Oval 338"/>
          <p:cNvSpPr>
            <a:spLocks noChangeArrowheads="1"/>
          </p:cNvSpPr>
          <p:nvPr/>
        </p:nvSpPr>
        <p:spPr bwMode="auto">
          <a:xfrm>
            <a:off x="7497763" y="36385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19" name="Line 339"/>
          <p:cNvSpPr>
            <a:spLocks noChangeShapeType="1"/>
          </p:cNvSpPr>
          <p:nvPr/>
        </p:nvSpPr>
        <p:spPr bwMode="auto">
          <a:xfrm>
            <a:off x="7497763" y="36306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20" name="Line 340"/>
          <p:cNvSpPr>
            <a:spLocks noChangeShapeType="1"/>
          </p:cNvSpPr>
          <p:nvPr/>
        </p:nvSpPr>
        <p:spPr bwMode="auto">
          <a:xfrm>
            <a:off x="7856538" y="36306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21" name="Rectangle 341"/>
          <p:cNvSpPr>
            <a:spLocks noChangeArrowheads="1"/>
          </p:cNvSpPr>
          <p:nvPr/>
        </p:nvSpPr>
        <p:spPr bwMode="auto">
          <a:xfrm>
            <a:off x="7497763" y="36306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22" name="Oval 342"/>
          <p:cNvSpPr>
            <a:spLocks noChangeArrowheads="1"/>
          </p:cNvSpPr>
          <p:nvPr/>
        </p:nvSpPr>
        <p:spPr bwMode="auto">
          <a:xfrm>
            <a:off x="7494588" y="35623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23" name="Group 343"/>
          <p:cNvGrpSpPr>
            <a:grpSpLocks/>
          </p:cNvGrpSpPr>
          <p:nvPr/>
        </p:nvGrpSpPr>
        <p:grpSpPr bwMode="auto">
          <a:xfrm>
            <a:off x="7580313" y="3586163"/>
            <a:ext cx="179387" cy="65087"/>
            <a:chOff x="2848" y="848"/>
            <a:chExt cx="140" cy="98"/>
          </a:xfrm>
        </p:grpSpPr>
        <p:sp>
          <p:nvSpPr>
            <p:cNvPr id="20833" name="Line 34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34" name="Line 34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35" name="Line 34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24" name="Group 347"/>
          <p:cNvGrpSpPr>
            <a:grpSpLocks/>
          </p:cNvGrpSpPr>
          <p:nvPr/>
        </p:nvGrpSpPr>
        <p:grpSpPr bwMode="auto">
          <a:xfrm flipV="1">
            <a:off x="7580313" y="3586163"/>
            <a:ext cx="179387" cy="65087"/>
            <a:chOff x="2848" y="848"/>
            <a:chExt cx="140" cy="98"/>
          </a:xfrm>
        </p:grpSpPr>
        <p:sp>
          <p:nvSpPr>
            <p:cNvPr id="20830" name="Line 34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31" name="Line 34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32" name="Line 35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25" name="Oval 351"/>
          <p:cNvSpPr>
            <a:spLocks noChangeArrowheads="1"/>
          </p:cNvSpPr>
          <p:nvPr/>
        </p:nvSpPr>
        <p:spPr bwMode="auto">
          <a:xfrm>
            <a:off x="6962775" y="2476500"/>
            <a:ext cx="347663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26" name="Line 352"/>
          <p:cNvSpPr>
            <a:spLocks noChangeShapeType="1"/>
          </p:cNvSpPr>
          <p:nvPr/>
        </p:nvSpPr>
        <p:spPr bwMode="auto">
          <a:xfrm>
            <a:off x="6962775" y="2468563"/>
            <a:ext cx="0" cy="555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27" name="Line 353"/>
          <p:cNvSpPr>
            <a:spLocks noChangeShapeType="1"/>
          </p:cNvSpPr>
          <p:nvPr/>
        </p:nvSpPr>
        <p:spPr bwMode="auto">
          <a:xfrm>
            <a:off x="7310438" y="2468563"/>
            <a:ext cx="0" cy="555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28" name="Rectangle 354"/>
          <p:cNvSpPr>
            <a:spLocks noChangeArrowheads="1"/>
          </p:cNvSpPr>
          <p:nvPr/>
        </p:nvSpPr>
        <p:spPr bwMode="auto">
          <a:xfrm>
            <a:off x="6962775" y="2468563"/>
            <a:ext cx="344488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29" name="Oval 355"/>
          <p:cNvSpPr>
            <a:spLocks noChangeArrowheads="1"/>
          </p:cNvSpPr>
          <p:nvPr/>
        </p:nvSpPr>
        <p:spPr bwMode="auto">
          <a:xfrm>
            <a:off x="6959600" y="2405063"/>
            <a:ext cx="347663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30" name="Group 356"/>
          <p:cNvGrpSpPr>
            <a:grpSpLocks/>
          </p:cNvGrpSpPr>
          <p:nvPr/>
        </p:nvGrpSpPr>
        <p:grpSpPr bwMode="auto">
          <a:xfrm>
            <a:off x="7043738" y="2427288"/>
            <a:ext cx="171450" cy="61912"/>
            <a:chOff x="2848" y="848"/>
            <a:chExt cx="140" cy="98"/>
          </a:xfrm>
        </p:grpSpPr>
        <p:sp>
          <p:nvSpPr>
            <p:cNvPr id="20827" name="Line 35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28" name="Line 35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29" name="Line 35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31" name="Group 360"/>
          <p:cNvGrpSpPr>
            <a:grpSpLocks/>
          </p:cNvGrpSpPr>
          <p:nvPr/>
        </p:nvGrpSpPr>
        <p:grpSpPr bwMode="auto">
          <a:xfrm flipV="1">
            <a:off x="7043738" y="2427288"/>
            <a:ext cx="171450" cy="60325"/>
            <a:chOff x="2848" y="848"/>
            <a:chExt cx="140" cy="98"/>
          </a:xfrm>
        </p:grpSpPr>
        <p:sp>
          <p:nvSpPr>
            <p:cNvPr id="20824" name="Line 36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25" name="Line 36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26" name="Line 36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32" name="Oval 364"/>
          <p:cNvSpPr>
            <a:spLocks noChangeArrowheads="1"/>
          </p:cNvSpPr>
          <p:nvPr/>
        </p:nvSpPr>
        <p:spPr bwMode="auto">
          <a:xfrm>
            <a:off x="6961188" y="27368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33" name="Line 365"/>
          <p:cNvSpPr>
            <a:spLocks noChangeShapeType="1"/>
          </p:cNvSpPr>
          <p:nvPr/>
        </p:nvSpPr>
        <p:spPr bwMode="auto">
          <a:xfrm>
            <a:off x="6961188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34" name="Line 366"/>
          <p:cNvSpPr>
            <a:spLocks noChangeShapeType="1"/>
          </p:cNvSpPr>
          <p:nvPr/>
        </p:nvSpPr>
        <p:spPr bwMode="auto">
          <a:xfrm>
            <a:off x="7319963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35" name="Rectangle 367"/>
          <p:cNvSpPr>
            <a:spLocks noChangeArrowheads="1"/>
          </p:cNvSpPr>
          <p:nvPr/>
        </p:nvSpPr>
        <p:spPr bwMode="auto">
          <a:xfrm>
            <a:off x="6961188" y="27289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36" name="Oval 368"/>
          <p:cNvSpPr>
            <a:spLocks noChangeArrowheads="1"/>
          </p:cNvSpPr>
          <p:nvPr/>
        </p:nvSpPr>
        <p:spPr bwMode="auto">
          <a:xfrm>
            <a:off x="6958013" y="26606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37" name="Group 369"/>
          <p:cNvGrpSpPr>
            <a:grpSpLocks/>
          </p:cNvGrpSpPr>
          <p:nvPr/>
        </p:nvGrpSpPr>
        <p:grpSpPr bwMode="auto">
          <a:xfrm>
            <a:off x="7043738" y="2684463"/>
            <a:ext cx="179387" cy="65087"/>
            <a:chOff x="2848" y="848"/>
            <a:chExt cx="140" cy="98"/>
          </a:xfrm>
        </p:grpSpPr>
        <p:sp>
          <p:nvSpPr>
            <p:cNvPr id="20821" name="Line 37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22" name="Line 37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23" name="Line 37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38" name="Group 373"/>
          <p:cNvGrpSpPr>
            <a:grpSpLocks/>
          </p:cNvGrpSpPr>
          <p:nvPr/>
        </p:nvGrpSpPr>
        <p:grpSpPr bwMode="auto">
          <a:xfrm flipV="1">
            <a:off x="7043738" y="2684463"/>
            <a:ext cx="179387" cy="65087"/>
            <a:chOff x="2848" y="848"/>
            <a:chExt cx="140" cy="98"/>
          </a:xfrm>
        </p:grpSpPr>
        <p:sp>
          <p:nvSpPr>
            <p:cNvPr id="20818" name="Line 37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19" name="Line 37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20" name="Line 37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39" name="Oval 377"/>
          <p:cNvSpPr>
            <a:spLocks noChangeArrowheads="1"/>
          </p:cNvSpPr>
          <p:nvPr/>
        </p:nvSpPr>
        <p:spPr bwMode="auto">
          <a:xfrm>
            <a:off x="7437438" y="2378075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40" name="Line 378"/>
          <p:cNvSpPr>
            <a:spLocks noChangeShapeType="1"/>
          </p:cNvSpPr>
          <p:nvPr/>
        </p:nvSpPr>
        <p:spPr bwMode="auto">
          <a:xfrm>
            <a:off x="7437438" y="2371725"/>
            <a:ext cx="0" cy="5238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41" name="Line 379"/>
          <p:cNvSpPr>
            <a:spLocks noChangeShapeType="1"/>
          </p:cNvSpPr>
          <p:nvPr/>
        </p:nvSpPr>
        <p:spPr bwMode="auto">
          <a:xfrm>
            <a:off x="7767638" y="2371725"/>
            <a:ext cx="0" cy="5238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42" name="Rectangle 380"/>
          <p:cNvSpPr>
            <a:spLocks noChangeArrowheads="1"/>
          </p:cNvSpPr>
          <p:nvPr/>
        </p:nvSpPr>
        <p:spPr bwMode="auto">
          <a:xfrm>
            <a:off x="7437438" y="2371725"/>
            <a:ext cx="327025" cy="5238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20543" name="Oval 381"/>
          <p:cNvSpPr>
            <a:spLocks noChangeArrowheads="1"/>
          </p:cNvSpPr>
          <p:nvPr/>
        </p:nvSpPr>
        <p:spPr bwMode="auto">
          <a:xfrm>
            <a:off x="7434263" y="2309813"/>
            <a:ext cx="330200" cy="1000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44" name="Group 382"/>
          <p:cNvGrpSpPr>
            <a:grpSpLocks/>
          </p:cNvGrpSpPr>
          <p:nvPr/>
        </p:nvGrpSpPr>
        <p:grpSpPr bwMode="auto">
          <a:xfrm>
            <a:off x="7513638" y="2332038"/>
            <a:ext cx="163512" cy="57150"/>
            <a:chOff x="2848" y="848"/>
            <a:chExt cx="140" cy="98"/>
          </a:xfrm>
        </p:grpSpPr>
        <p:sp>
          <p:nvSpPr>
            <p:cNvPr id="20815" name="Line 38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16" name="Line 38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17" name="Line 38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45" name="Group 386"/>
          <p:cNvGrpSpPr>
            <a:grpSpLocks/>
          </p:cNvGrpSpPr>
          <p:nvPr/>
        </p:nvGrpSpPr>
        <p:grpSpPr bwMode="auto">
          <a:xfrm flipV="1">
            <a:off x="7513638" y="2330450"/>
            <a:ext cx="163512" cy="58738"/>
            <a:chOff x="2848" y="848"/>
            <a:chExt cx="140" cy="98"/>
          </a:xfrm>
        </p:grpSpPr>
        <p:sp>
          <p:nvSpPr>
            <p:cNvPr id="20812" name="Line 38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13" name="Line 38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14" name="Line 38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46" name="Oval 390"/>
          <p:cNvSpPr>
            <a:spLocks noChangeArrowheads="1"/>
          </p:cNvSpPr>
          <p:nvPr/>
        </p:nvSpPr>
        <p:spPr bwMode="auto">
          <a:xfrm>
            <a:off x="7523163" y="27368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47" name="Line 391"/>
          <p:cNvSpPr>
            <a:spLocks noChangeShapeType="1"/>
          </p:cNvSpPr>
          <p:nvPr/>
        </p:nvSpPr>
        <p:spPr bwMode="auto">
          <a:xfrm>
            <a:off x="7523163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48" name="Line 392"/>
          <p:cNvSpPr>
            <a:spLocks noChangeShapeType="1"/>
          </p:cNvSpPr>
          <p:nvPr/>
        </p:nvSpPr>
        <p:spPr bwMode="auto">
          <a:xfrm>
            <a:off x="7881938" y="27289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49" name="Rectangle 393"/>
          <p:cNvSpPr>
            <a:spLocks noChangeArrowheads="1"/>
          </p:cNvSpPr>
          <p:nvPr/>
        </p:nvSpPr>
        <p:spPr bwMode="auto">
          <a:xfrm>
            <a:off x="7523163" y="2728913"/>
            <a:ext cx="355600" cy="587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50" name="Oval 394"/>
          <p:cNvSpPr>
            <a:spLocks noChangeArrowheads="1"/>
          </p:cNvSpPr>
          <p:nvPr/>
        </p:nvSpPr>
        <p:spPr bwMode="auto">
          <a:xfrm>
            <a:off x="7519988" y="26606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51" name="Group 395"/>
          <p:cNvGrpSpPr>
            <a:grpSpLocks/>
          </p:cNvGrpSpPr>
          <p:nvPr/>
        </p:nvGrpSpPr>
        <p:grpSpPr bwMode="auto">
          <a:xfrm>
            <a:off x="7605713" y="2684463"/>
            <a:ext cx="179387" cy="65087"/>
            <a:chOff x="2848" y="848"/>
            <a:chExt cx="140" cy="98"/>
          </a:xfrm>
        </p:grpSpPr>
        <p:sp>
          <p:nvSpPr>
            <p:cNvPr id="20809" name="Line 39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10" name="Line 39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11" name="Line 39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52" name="Group 399"/>
          <p:cNvGrpSpPr>
            <a:grpSpLocks/>
          </p:cNvGrpSpPr>
          <p:nvPr/>
        </p:nvGrpSpPr>
        <p:grpSpPr bwMode="auto">
          <a:xfrm flipV="1">
            <a:off x="7605713" y="2684463"/>
            <a:ext cx="179387" cy="65087"/>
            <a:chOff x="2848" y="848"/>
            <a:chExt cx="140" cy="98"/>
          </a:xfrm>
        </p:grpSpPr>
        <p:sp>
          <p:nvSpPr>
            <p:cNvPr id="20806" name="Line 40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07" name="Line 40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08" name="Line 40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53" name="Oval 403"/>
          <p:cNvSpPr>
            <a:spLocks noChangeArrowheads="1"/>
          </p:cNvSpPr>
          <p:nvPr/>
        </p:nvSpPr>
        <p:spPr bwMode="auto">
          <a:xfrm>
            <a:off x="6113463" y="2471738"/>
            <a:ext cx="346075" cy="873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54" name="Line 404"/>
          <p:cNvSpPr>
            <a:spLocks noChangeShapeType="1"/>
          </p:cNvSpPr>
          <p:nvPr/>
        </p:nvSpPr>
        <p:spPr bwMode="auto">
          <a:xfrm>
            <a:off x="6113463" y="246380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55" name="Line 405"/>
          <p:cNvSpPr>
            <a:spLocks noChangeShapeType="1"/>
          </p:cNvSpPr>
          <p:nvPr/>
        </p:nvSpPr>
        <p:spPr bwMode="auto">
          <a:xfrm>
            <a:off x="6459538" y="246380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56" name="Rectangle 406"/>
          <p:cNvSpPr>
            <a:spLocks noChangeArrowheads="1"/>
          </p:cNvSpPr>
          <p:nvPr/>
        </p:nvSpPr>
        <p:spPr bwMode="auto">
          <a:xfrm>
            <a:off x="6113463" y="2463800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57" name="Oval 407"/>
          <p:cNvSpPr>
            <a:spLocks noChangeArrowheads="1"/>
          </p:cNvSpPr>
          <p:nvPr/>
        </p:nvSpPr>
        <p:spPr bwMode="auto">
          <a:xfrm>
            <a:off x="6110288" y="2400300"/>
            <a:ext cx="346075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58" name="Group 408"/>
          <p:cNvGrpSpPr>
            <a:grpSpLocks/>
          </p:cNvGrpSpPr>
          <p:nvPr/>
        </p:nvGrpSpPr>
        <p:grpSpPr bwMode="auto">
          <a:xfrm>
            <a:off x="6194425" y="2422525"/>
            <a:ext cx="171450" cy="60325"/>
            <a:chOff x="2848" y="848"/>
            <a:chExt cx="140" cy="98"/>
          </a:xfrm>
        </p:grpSpPr>
        <p:sp>
          <p:nvSpPr>
            <p:cNvPr id="20803" name="Line 40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04" name="Line 41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05" name="Line 41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59" name="Group 412"/>
          <p:cNvGrpSpPr>
            <a:grpSpLocks/>
          </p:cNvGrpSpPr>
          <p:nvPr/>
        </p:nvGrpSpPr>
        <p:grpSpPr bwMode="auto">
          <a:xfrm flipV="1">
            <a:off x="6194425" y="2422525"/>
            <a:ext cx="171450" cy="58738"/>
            <a:chOff x="2848" y="848"/>
            <a:chExt cx="140" cy="98"/>
          </a:xfrm>
        </p:grpSpPr>
        <p:sp>
          <p:nvSpPr>
            <p:cNvPr id="20800" name="Line 41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01" name="Line 41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802" name="Line 41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60" name="Oval 416"/>
          <p:cNvSpPr>
            <a:spLocks noChangeArrowheads="1"/>
          </p:cNvSpPr>
          <p:nvPr/>
        </p:nvSpPr>
        <p:spPr bwMode="auto">
          <a:xfrm>
            <a:off x="5807075" y="3621088"/>
            <a:ext cx="346075" cy="873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61" name="Line 417"/>
          <p:cNvSpPr>
            <a:spLocks noChangeShapeType="1"/>
          </p:cNvSpPr>
          <p:nvPr/>
        </p:nvSpPr>
        <p:spPr bwMode="auto">
          <a:xfrm>
            <a:off x="5807075" y="361315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62" name="Line 418"/>
          <p:cNvSpPr>
            <a:spLocks noChangeShapeType="1"/>
          </p:cNvSpPr>
          <p:nvPr/>
        </p:nvSpPr>
        <p:spPr bwMode="auto">
          <a:xfrm>
            <a:off x="6153150" y="361315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63" name="Rectangle 419"/>
          <p:cNvSpPr>
            <a:spLocks noChangeArrowheads="1"/>
          </p:cNvSpPr>
          <p:nvPr/>
        </p:nvSpPr>
        <p:spPr bwMode="auto">
          <a:xfrm>
            <a:off x="5807075" y="3613150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0564" name="Oval 420"/>
          <p:cNvSpPr>
            <a:spLocks noChangeArrowheads="1"/>
          </p:cNvSpPr>
          <p:nvPr/>
        </p:nvSpPr>
        <p:spPr bwMode="auto">
          <a:xfrm>
            <a:off x="5803900" y="3549650"/>
            <a:ext cx="346075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0565" name="Group 421"/>
          <p:cNvGrpSpPr>
            <a:grpSpLocks/>
          </p:cNvGrpSpPr>
          <p:nvPr/>
        </p:nvGrpSpPr>
        <p:grpSpPr bwMode="auto">
          <a:xfrm>
            <a:off x="5888038" y="3571875"/>
            <a:ext cx="171450" cy="60325"/>
            <a:chOff x="2848" y="848"/>
            <a:chExt cx="140" cy="98"/>
          </a:xfrm>
        </p:grpSpPr>
        <p:sp>
          <p:nvSpPr>
            <p:cNvPr id="20797" name="Line 42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98" name="Line 42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99" name="Line 42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566" name="Group 425"/>
          <p:cNvGrpSpPr>
            <a:grpSpLocks/>
          </p:cNvGrpSpPr>
          <p:nvPr/>
        </p:nvGrpSpPr>
        <p:grpSpPr bwMode="auto">
          <a:xfrm flipV="1">
            <a:off x="5888038" y="3571875"/>
            <a:ext cx="171450" cy="58738"/>
            <a:chOff x="2848" y="848"/>
            <a:chExt cx="140" cy="98"/>
          </a:xfrm>
        </p:grpSpPr>
        <p:sp>
          <p:nvSpPr>
            <p:cNvPr id="20794" name="Line 42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95" name="Line 42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96" name="Line 42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0567" name="Line 429"/>
          <p:cNvSpPr>
            <a:spLocks noChangeShapeType="1"/>
          </p:cNvSpPr>
          <p:nvPr/>
        </p:nvSpPr>
        <p:spPr bwMode="auto">
          <a:xfrm flipV="1">
            <a:off x="7005638" y="3978275"/>
            <a:ext cx="227012" cy="4365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68" name="Line 430"/>
          <p:cNvSpPr>
            <a:spLocks noChangeShapeType="1"/>
          </p:cNvSpPr>
          <p:nvPr/>
        </p:nvSpPr>
        <p:spPr bwMode="auto">
          <a:xfrm>
            <a:off x="7129463" y="3716338"/>
            <a:ext cx="163512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69" name="Line 431"/>
          <p:cNvSpPr>
            <a:spLocks noChangeShapeType="1"/>
          </p:cNvSpPr>
          <p:nvPr/>
        </p:nvSpPr>
        <p:spPr bwMode="auto">
          <a:xfrm>
            <a:off x="7226300" y="3636963"/>
            <a:ext cx="279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70" name="Line 432"/>
          <p:cNvSpPr>
            <a:spLocks noChangeShapeType="1"/>
          </p:cNvSpPr>
          <p:nvPr/>
        </p:nvSpPr>
        <p:spPr bwMode="auto">
          <a:xfrm flipV="1">
            <a:off x="7462838" y="3722688"/>
            <a:ext cx="134937" cy="1047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71" name="Line 433"/>
          <p:cNvSpPr>
            <a:spLocks noChangeShapeType="1"/>
          </p:cNvSpPr>
          <p:nvPr/>
        </p:nvSpPr>
        <p:spPr bwMode="auto">
          <a:xfrm>
            <a:off x="6161088" y="3643313"/>
            <a:ext cx="679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72" name="Line 434"/>
          <p:cNvSpPr>
            <a:spLocks noChangeShapeType="1"/>
          </p:cNvSpPr>
          <p:nvPr/>
        </p:nvSpPr>
        <p:spPr bwMode="auto">
          <a:xfrm>
            <a:off x="6456363" y="2490788"/>
            <a:ext cx="509587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73" name="Line 435"/>
          <p:cNvSpPr>
            <a:spLocks noChangeShapeType="1"/>
          </p:cNvSpPr>
          <p:nvPr/>
        </p:nvSpPr>
        <p:spPr bwMode="auto">
          <a:xfrm>
            <a:off x="6022975" y="2319338"/>
            <a:ext cx="15240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74" name="Freeform 436"/>
          <p:cNvSpPr>
            <a:spLocks/>
          </p:cNvSpPr>
          <p:nvPr/>
        </p:nvSpPr>
        <p:spPr bwMode="auto">
          <a:xfrm>
            <a:off x="5343525" y="4325938"/>
            <a:ext cx="2979738" cy="1455737"/>
          </a:xfrm>
          <a:custGeom>
            <a:avLst/>
            <a:gdLst>
              <a:gd name="T0" fmla="*/ 2147483647 w 1877"/>
              <a:gd name="T1" fmla="*/ 57962780 h 917"/>
              <a:gd name="T2" fmla="*/ 1743948418 w 1877"/>
              <a:gd name="T3" fmla="*/ 274696143 h 917"/>
              <a:gd name="T4" fmla="*/ 1045865813 w 1877"/>
              <a:gd name="T5" fmla="*/ 229333346 h 917"/>
              <a:gd name="T6" fmla="*/ 282257547 w 1877"/>
              <a:gd name="T7" fmla="*/ 428426415 h 917"/>
              <a:gd name="T8" fmla="*/ 126007834 w 1877"/>
              <a:gd name="T9" fmla="*/ 889614057 h 917"/>
              <a:gd name="T10" fmla="*/ 35282193 w 1877"/>
              <a:gd name="T11" fmla="*/ 1330642043 h 917"/>
              <a:gd name="T12" fmla="*/ 350302571 w 1877"/>
              <a:gd name="T13" fmla="*/ 1638101000 h 917"/>
              <a:gd name="T14" fmla="*/ 1272679914 w 1877"/>
              <a:gd name="T15" fmla="*/ 1968240561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1998482426 h 917"/>
              <a:gd name="T22" fmla="*/ 2147483647 w 1877"/>
              <a:gd name="T23" fmla="*/ 1572576960 h 917"/>
              <a:gd name="T24" fmla="*/ 2147483647 w 1877"/>
              <a:gd name="T25" fmla="*/ 551913235 h 917"/>
              <a:gd name="T26" fmla="*/ 2147483647 w 1877"/>
              <a:gd name="T27" fmla="*/ 252015538 h 917"/>
              <a:gd name="T28" fmla="*/ 2147483647 w 1877"/>
              <a:gd name="T29" fmla="*/ 32761226 h 917"/>
              <a:gd name="T30" fmla="*/ 2147483647 w 1877"/>
              <a:gd name="T31" fmla="*/ 57962780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0575" name="Line 437"/>
          <p:cNvSpPr>
            <a:spLocks noChangeShapeType="1"/>
          </p:cNvSpPr>
          <p:nvPr/>
        </p:nvSpPr>
        <p:spPr bwMode="auto">
          <a:xfrm rot="-5400000">
            <a:off x="7578725" y="5062538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76" name="Line 438"/>
          <p:cNvSpPr>
            <a:spLocks noChangeShapeType="1"/>
          </p:cNvSpPr>
          <p:nvPr/>
        </p:nvSpPr>
        <p:spPr bwMode="auto">
          <a:xfrm rot="5400000" flipV="1">
            <a:off x="7724775" y="5343525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77" name="Line 439"/>
          <p:cNvSpPr>
            <a:spLocks noChangeShapeType="1"/>
          </p:cNvSpPr>
          <p:nvPr/>
        </p:nvSpPr>
        <p:spPr bwMode="auto">
          <a:xfrm rot="-5400000">
            <a:off x="7910513" y="5019675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20578" name="Group 440"/>
          <p:cNvGrpSpPr>
            <a:grpSpLocks/>
          </p:cNvGrpSpPr>
          <p:nvPr/>
        </p:nvGrpSpPr>
        <p:grpSpPr bwMode="auto">
          <a:xfrm>
            <a:off x="7489825" y="4729163"/>
            <a:ext cx="501650" cy="234950"/>
            <a:chOff x="4701" y="2996"/>
            <a:chExt cx="316" cy="148"/>
          </a:xfrm>
        </p:grpSpPr>
        <p:sp>
          <p:nvSpPr>
            <p:cNvPr id="20781" name="Oval 441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782" name="Line 442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83" name="Line 443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84" name="Rectangle 444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20785" name="Oval 445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0786" name="Group 446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791" name="Line 44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92" name="Line 44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93" name="Line 44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787" name="Group 450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788" name="Line 4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89" name="Line 4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90" name="Line 4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20579" name="Group 454"/>
          <p:cNvGrpSpPr>
            <a:grpSpLocks/>
          </p:cNvGrpSpPr>
          <p:nvPr/>
        </p:nvGrpSpPr>
        <p:grpSpPr bwMode="auto">
          <a:xfrm>
            <a:off x="6673850" y="4452938"/>
            <a:ext cx="501650" cy="234950"/>
            <a:chOff x="3600" y="219"/>
            <a:chExt cx="360" cy="175"/>
          </a:xfrm>
        </p:grpSpPr>
        <p:sp>
          <p:nvSpPr>
            <p:cNvPr id="20768" name="Oval 45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769" name="Line 45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70" name="Line 45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71" name="Rectangle 45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20772" name="Oval 45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0773" name="Group 46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778" name="Line 46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79" name="Line 46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80" name="Line 46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774" name="Group 46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775" name="Line 4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76" name="Line 4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77" name="Line 4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20580" name="Group 468"/>
          <p:cNvGrpSpPr>
            <a:grpSpLocks/>
          </p:cNvGrpSpPr>
          <p:nvPr/>
        </p:nvGrpSpPr>
        <p:grpSpPr bwMode="auto">
          <a:xfrm>
            <a:off x="6008688" y="4757738"/>
            <a:ext cx="501650" cy="234950"/>
            <a:chOff x="3600" y="219"/>
            <a:chExt cx="360" cy="175"/>
          </a:xfrm>
        </p:grpSpPr>
        <p:sp>
          <p:nvSpPr>
            <p:cNvPr id="20755" name="Oval 46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756" name="Line 47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57" name="Line 47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58" name="Rectangle 47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20759" name="Oval 47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0760" name="Group 47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765" name="Line 47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66" name="Line 47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67" name="Line 47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761" name="Group 47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762" name="Line 47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63" name="Line 48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64" name="Line 48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0581" name="Line 482"/>
          <p:cNvSpPr>
            <a:spLocks noChangeShapeType="1"/>
          </p:cNvSpPr>
          <p:nvPr/>
        </p:nvSpPr>
        <p:spPr bwMode="auto">
          <a:xfrm>
            <a:off x="7123113" y="4664075"/>
            <a:ext cx="358775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2" name="Line 483"/>
          <p:cNvSpPr>
            <a:spLocks noChangeShapeType="1"/>
          </p:cNvSpPr>
          <p:nvPr/>
        </p:nvSpPr>
        <p:spPr bwMode="auto">
          <a:xfrm flipV="1">
            <a:off x="6470650" y="4676775"/>
            <a:ext cx="277813" cy="1095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3" name="Line 484"/>
          <p:cNvSpPr>
            <a:spLocks noChangeShapeType="1"/>
          </p:cNvSpPr>
          <p:nvPr/>
        </p:nvSpPr>
        <p:spPr bwMode="auto">
          <a:xfrm flipV="1">
            <a:off x="6513513" y="4879975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4" name="Line 485"/>
          <p:cNvSpPr>
            <a:spLocks noChangeShapeType="1"/>
          </p:cNvSpPr>
          <p:nvPr/>
        </p:nvSpPr>
        <p:spPr bwMode="auto">
          <a:xfrm flipH="1">
            <a:off x="5808663" y="4625975"/>
            <a:ext cx="254000" cy="469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5" name="Line 486"/>
          <p:cNvSpPr>
            <a:spLocks noChangeShapeType="1"/>
          </p:cNvSpPr>
          <p:nvPr/>
        </p:nvSpPr>
        <p:spPr bwMode="auto">
          <a:xfrm>
            <a:off x="5834063" y="4676775"/>
            <a:ext cx="1968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6" name="Line 487"/>
          <p:cNvSpPr>
            <a:spLocks noChangeShapeType="1"/>
          </p:cNvSpPr>
          <p:nvPr/>
        </p:nvSpPr>
        <p:spPr bwMode="auto">
          <a:xfrm>
            <a:off x="5694363" y="5013325"/>
            <a:ext cx="1539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7" name="Line 488"/>
          <p:cNvSpPr>
            <a:spLocks noChangeShapeType="1"/>
          </p:cNvSpPr>
          <p:nvPr/>
        </p:nvSpPr>
        <p:spPr bwMode="auto">
          <a:xfrm>
            <a:off x="5946775" y="5092700"/>
            <a:ext cx="49053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8" name="Line 489"/>
          <p:cNvSpPr>
            <a:spLocks noChangeShapeType="1"/>
          </p:cNvSpPr>
          <p:nvPr/>
        </p:nvSpPr>
        <p:spPr bwMode="auto">
          <a:xfrm flipH="1">
            <a:off x="6186488" y="5000625"/>
            <a:ext cx="53975" cy="85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89" name="Line 490"/>
          <p:cNvSpPr>
            <a:spLocks noChangeShapeType="1"/>
          </p:cNvSpPr>
          <p:nvPr/>
        </p:nvSpPr>
        <p:spPr bwMode="auto">
          <a:xfrm>
            <a:off x="5999163" y="5089525"/>
            <a:ext cx="1587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0" name="Line 491"/>
          <p:cNvSpPr>
            <a:spLocks noChangeShapeType="1"/>
          </p:cNvSpPr>
          <p:nvPr/>
        </p:nvSpPr>
        <p:spPr bwMode="auto">
          <a:xfrm flipH="1" flipV="1">
            <a:off x="6396038" y="5097463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1" name="Line 492"/>
          <p:cNvSpPr>
            <a:spLocks noChangeShapeType="1"/>
          </p:cNvSpPr>
          <p:nvPr/>
        </p:nvSpPr>
        <p:spPr bwMode="auto">
          <a:xfrm>
            <a:off x="6477000" y="4956175"/>
            <a:ext cx="503238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2" name="Line 493"/>
          <p:cNvSpPr>
            <a:spLocks noChangeShapeType="1"/>
          </p:cNvSpPr>
          <p:nvPr/>
        </p:nvSpPr>
        <p:spPr bwMode="auto">
          <a:xfrm>
            <a:off x="5926138" y="4891088"/>
            <a:ext cx="809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0593" name="Group 494"/>
          <p:cNvGrpSpPr>
            <a:grpSpLocks/>
          </p:cNvGrpSpPr>
          <p:nvPr/>
        </p:nvGrpSpPr>
        <p:grpSpPr bwMode="auto">
          <a:xfrm>
            <a:off x="5111750" y="1651000"/>
            <a:ext cx="3021013" cy="3981450"/>
            <a:chOff x="-1203" y="1352"/>
            <a:chExt cx="1903" cy="2508"/>
          </a:xfrm>
        </p:grpSpPr>
        <p:grpSp>
          <p:nvGrpSpPr>
            <p:cNvPr id="20728" name="Group 495"/>
            <p:cNvGrpSpPr>
              <a:grpSpLocks/>
            </p:cNvGrpSpPr>
            <p:nvPr/>
          </p:nvGrpSpPr>
          <p:grpSpPr bwMode="auto">
            <a:xfrm>
              <a:off x="-1203" y="1647"/>
              <a:ext cx="436" cy="114"/>
              <a:chOff x="3072" y="739"/>
              <a:chExt cx="652" cy="146"/>
            </a:xfrm>
          </p:grpSpPr>
          <p:pic>
            <p:nvPicPr>
              <p:cNvPr id="20752" name="Picture 496" descr="lgv_fqmg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753" name="Line 497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54" name="Line 498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20729" name="Picture 499" descr="imgyjav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7" y="1466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730" name="Group 500"/>
            <p:cNvGrpSpPr>
              <a:grpSpLocks/>
            </p:cNvGrpSpPr>
            <p:nvPr/>
          </p:nvGrpSpPr>
          <p:grpSpPr bwMode="auto">
            <a:xfrm>
              <a:off x="-546" y="1352"/>
              <a:ext cx="256" cy="269"/>
              <a:chOff x="2870" y="1518"/>
              <a:chExt cx="292" cy="320"/>
            </a:xfrm>
          </p:grpSpPr>
          <p:graphicFrame>
            <p:nvGraphicFramePr>
              <p:cNvPr id="20493" name="Object 1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51" name="Clip" r:id="rId5" imgW="819000" imgH="847800" progId="">
                      <p:embed/>
                    </p:oleObj>
                  </mc:Choice>
                  <mc:Fallback>
                    <p:oleObj name="Clip" r:id="rId5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94" name="Object 1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52" name="Clip" r:id="rId7" imgW="1266840" imgH="1200240" progId="">
                      <p:embed/>
                    </p:oleObj>
                  </mc:Choice>
                  <mc:Fallback>
                    <p:oleObj name="Clip" r:id="rId7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0731" name="Group 503"/>
            <p:cNvGrpSpPr>
              <a:grpSpLocks/>
            </p:cNvGrpSpPr>
            <p:nvPr/>
          </p:nvGrpSpPr>
          <p:grpSpPr bwMode="auto">
            <a:xfrm>
              <a:off x="-1002" y="2262"/>
              <a:ext cx="209" cy="224"/>
              <a:chOff x="2870" y="1518"/>
              <a:chExt cx="292" cy="320"/>
            </a:xfrm>
          </p:grpSpPr>
          <p:graphicFrame>
            <p:nvGraphicFramePr>
              <p:cNvPr id="20491" name="Object 1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53" name="Clip" r:id="rId9" imgW="819000" imgH="847800" progId="">
                      <p:embed/>
                    </p:oleObj>
                  </mc:Choice>
                  <mc:Fallback>
                    <p:oleObj name="Clip" r:id="rId9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92" name="Object 1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54" name="Clip" r:id="rId10" imgW="1266840" imgH="1200240" progId="">
                      <p:embed/>
                    </p:oleObj>
                  </mc:Choice>
                  <mc:Fallback>
                    <p:oleObj name="Clip" r:id="rId10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482" name="Object 2"/>
            <p:cNvGraphicFramePr>
              <a:graphicFrameLocks noChangeAspect="1"/>
            </p:cNvGraphicFramePr>
            <p:nvPr/>
          </p:nvGraphicFramePr>
          <p:xfrm>
            <a:off x="-732" y="2289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55" name="Clip" r:id="rId11" imgW="1305000" imgH="1085760" progId="">
                    <p:embed/>
                  </p:oleObj>
                </mc:Choice>
                <mc:Fallback>
                  <p:oleObj name="Clip" r:id="rId11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32" y="2289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732" name="Group 507"/>
            <p:cNvGrpSpPr>
              <a:grpSpLocks/>
            </p:cNvGrpSpPr>
            <p:nvPr/>
          </p:nvGrpSpPr>
          <p:grpSpPr bwMode="auto">
            <a:xfrm>
              <a:off x="310" y="3575"/>
              <a:ext cx="125" cy="230"/>
              <a:chOff x="4180" y="783"/>
              <a:chExt cx="150" cy="307"/>
            </a:xfrm>
          </p:grpSpPr>
          <p:sp>
            <p:nvSpPr>
              <p:cNvPr id="20744" name="AutoShape 508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45" name="Rectangle 509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46" name="Rectangle 510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47" name="AutoShape 511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48" name="Line 512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49" name="Line 513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50" name="Rectangle 514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51" name="Rectangle 515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20483" name="Object 3"/>
            <p:cNvGraphicFramePr>
              <a:graphicFrameLocks noChangeAspect="1"/>
            </p:cNvGraphicFramePr>
            <p:nvPr/>
          </p:nvGraphicFramePr>
          <p:xfrm>
            <a:off x="-975" y="33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56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75" y="33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4" name="Object 4"/>
            <p:cNvGraphicFramePr>
              <a:graphicFrameLocks noChangeAspect="1"/>
            </p:cNvGraphicFramePr>
            <p:nvPr/>
          </p:nvGraphicFramePr>
          <p:xfrm>
            <a:off x="-871" y="31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57" name="Clip" r:id="rId14" imgW="1305000" imgH="1085760" progId="">
                    <p:embed/>
                  </p:oleObj>
                </mc:Choice>
                <mc:Fallback>
                  <p:oleObj name="Clip" r:id="rId14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1" y="31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5" name="Object 5"/>
            <p:cNvGraphicFramePr>
              <a:graphicFrameLocks noChangeAspect="1"/>
            </p:cNvGraphicFramePr>
            <p:nvPr/>
          </p:nvGraphicFramePr>
          <p:xfrm>
            <a:off x="-703" y="354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58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03" y="354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6" name="Object 6"/>
            <p:cNvGraphicFramePr>
              <a:graphicFrameLocks noChangeAspect="1"/>
            </p:cNvGraphicFramePr>
            <p:nvPr/>
          </p:nvGraphicFramePr>
          <p:xfrm>
            <a:off x="-489" y="3546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59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9" y="3546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733" name="Group 520"/>
            <p:cNvGrpSpPr>
              <a:grpSpLocks/>
            </p:cNvGrpSpPr>
            <p:nvPr/>
          </p:nvGrpSpPr>
          <p:grpSpPr bwMode="auto">
            <a:xfrm>
              <a:off x="83" y="3625"/>
              <a:ext cx="172" cy="215"/>
              <a:chOff x="2870" y="1518"/>
              <a:chExt cx="292" cy="320"/>
            </a:xfrm>
          </p:grpSpPr>
          <p:graphicFrame>
            <p:nvGraphicFramePr>
              <p:cNvPr id="20489" name="Object 9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60" name="Clip" r:id="rId17" imgW="819000" imgH="847800" progId="">
                      <p:embed/>
                    </p:oleObj>
                  </mc:Choice>
                  <mc:Fallback>
                    <p:oleObj name="Clip" r:id="rId17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90" name="Object 10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61" name="Clip" r:id="rId18" imgW="1266840" imgH="1200240" progId="">
                      <p:embed/>
                    </p:oleObj>
                  </mc:Choice>
                  <mc:Fallback>
                    <p:oleObj name="Clip" r:id="rId1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0734" name="Group 523"/>
            <p:cNvGrpSpPr>
              <a:grpSpLocks/>
            </p:cNvGrpSpPr>
            <p:nvPr/>
          </p:nvGrpSpPr>
          <p:grpSpPr bwMode="auto">
            <a:xfrm>
              <a:off x="-201" y="3657"/>
              <a:ext cx="220" cy="203"/>
              <a:chOff x="2870" y="1518"/>
              <a:chExt cx="292" cy="320"/>
            </a:xfrm>
          </p:grpSpPr>
          <p:graphicFrame>
            <p:nvGraphicFramePr>
              <p:cNvPr id="20487" name="Object 7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62" name="Clip" r:id="rId19" imgW="819000" imgH="847800" progId="">
                      <p:embed/>
                    </p:oleObj>
                  </mc:Choice>
                  <mc:Fallback>
                    <p:oleObj name="Clip" r:id="rId19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88" name="Object 8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63" name="Clip" r:id="rId20" imgW="1266840" imgH="1200240" progId="">
                      <p:embed/>
                    </p:oleObj>
                  </mc:Choice>
                  <mc:Fallback>
                    <p:oleObj name="Clip" r:id="rId20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0735" name="Group 526"/>
            <p:cNvGrpSpPr>
              <a:grpSpLocks/>
            </p:cNvGrpSpPr>
            <p:nvPr/>
          </p:nvGrpSpPr>
          <p:grpSpPr bwMode="auto">
            <a:xfrm>
              <a:off x="569" y="3419"/>
              <a:ext cx="131" cy="258"/>
              <a:chOff x="4180" y="783"/>
              <a:chExt cx="150" cy="307"/>
            </a:xfrm>
          </p:grpSpPr>
          <p:sp>
            <p:nvSpPr>
              <p:cNvPr id="20736" name="AutoShape 527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37" name="Rectangle 528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38" name="Rectangle 529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39" name="AutoShape 530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40" name="Line 531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41" name="Line 532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42" name="Rectangle 533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0743" name="Rectangle 534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0594" name="Line 535"/>
          <p:cNvSpPr>
            <a:spLocks noChangeShapeType="1"/>
          </p:cNvSpPr>
          <p:nvPr/>
        </p:nvSpPr>
        <p:spPr bwMode="auto">
          <a:xfrm flipH="1">
            <a:off x="6015038" y="3413125"/>
            <a:ext cx="3175" cy="1444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5" name="Line 536"/>
          <p:cNvSpPr>
            <a:spLocks noChangeShapeType="1"/>
          </p:cNvSpPr>
          <p:nvPr/>
        </p:nvSpPr>
        <p:spPr bwMode="auto">
          <a:xfrm flipV="1">
            <a:off x="7312025" y="2395538"/>
            <a:ext cx="123825" cy="87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6" name="Line 537"/>
          <p:cNvSpPr>
            <a:spLocks noChangeShapeType="1"/>
          </p:cNvSpPr>
          <p:nvPr/>
        </p:nvSpPr>
        <p:spPr bwMode="auto">
          <a:xfrm>
            <a:off x="7138988" y="2568575"/>
            <a:ext cx="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7" name="Line 538"/>
          <p:cNvSpPr>
            <a:spLocks noChangeShapeType="1"/>
          </p:cNvSpPr>
          <p:nvPr/>
        </p:nvSpPr>
        <p:spPr bwMode="auto">
          <a:xfrm flipV="1">
            <a:off x="7310438" y="2465388"/>
            <a:ext cx="263525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8" name="Line 539"/>
          <p:cNvSpPr>
            <a:spLocks noChangeShapeType="1"/>
          </p:cNvSpPr>
          <p:nvPr/>
        </p:nvSpPr>
        <p:spPr bwMode="auto">
          <a:xfrm>
            <a:off x="7675563" y="2463800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599" name="Line 540"/>
          <p:cNvSpPr>
            <a:spLocks noChangeShapeType="1"/>
          </p:cNvSpPr>
          <p:nvPr/>
        </p:nvSpPr>
        <p:spPr bwMode="auto">
          <a:xfrm>
            <a:off x="7329488" y="2770188"/>
            <a:ext cx="18891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600" name="Line 541"/>
          <p:cNvSpPr>
            <a:spLocks noChangeShapeType="1"/>
          </p:cNvSpPr>
          <p:nvPr/>
        </p:nvSpPr>
        <p:spPr bwMode="auto">
          <a:xfrm flipV="1">
            <a:off x="5624513" y="3636963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601" name="Line 542"/>
          <p:cNvSpPr>
            <a:spLocks noChangeShapeType="1"/>
          </p:cNvSpPr>
          <p:nvPr/>
        </p:nvSpPr>
        <p:spPr bwMode="auto">
          <a:xfrm flipV="1">
            <a:off x="7743825" y="2163763"/>
            <a:ext cx="238125" cy="1682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602" name="Line 543"/>
          <p:cNvSpPr>
            <a:spLocks noChangeShapeType="1"/>
          </p:cNvSpPr>
          <p:nvPr/>
        </p:nvSpPr>
        <p:spPr bwMode="auto">
          <a:xfrm>
            <a:off x="7883525" y="2760663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603" name="Line 544"/>
          <p:cNvSpPr>
            <a:spLocks noChangeShapeType="1"/>
          </p:cNvSpPr>
          <p:nvPr/>
        </p:nvSpPr>
        <p:spPr bwMode="auto">
          <a:xfrm flipH="1">
            <a:off x="7029450" y="2836863"/>
            <a:ext cx="98425" cy="704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0604" name="Line 545"/>
          <p:cNvSpPr>
            <a:spLocks noChangeShapeType="1"/>
          </p:cNvSpPr>
          <p:nvPr/>
        </p:nvSpPr>
        <p:spPr bwMode="auto">
          <a:xfrm flipH="1">
            <a:off x="7620000" y="2836863"/>
            <a:ext cx="111125" cy="7270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0605" name="Group 546"/>
          <p:cNvGrpSpPr>
            <a:grpSpLocks/>
          </p:cNvGrpSpPr>
          <p:nvPr/>
        </p:nvGrpSpPr>
        <p:grpSpPr bwMode="auto">
          <a:xfrm>
            <a:off x="6672263" y="4454525"/>
            <a:ext cx="501650" cy="234950"/>
            <a:chOff x="4701" y="2996"/>
            <a:chExt cx="316" cy="148"/>
          </a:xfrm>
        </p:grpSpPr>
        <p:sp>
          <p:nvSpPr>
            <p:cNvPr id="20715" name="Oval 547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716" name="Line 548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17" name="Line 549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18" name="Rectangle 550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20719" name="Oval 551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0720" name="Group 552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725" name="Line 5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26" name="Line 5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27" name="Line 5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721" name="Group 556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722" name="Line 5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23" name="Line 5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24" name="Line 5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20606" name="Group 560"/>
          <p:cNvGrpSpPr>
            <a:grpSpLocks/>
          </p:cNvGrpSpPr>
          <p:nvPr/>
        </p:nvGrpSpPr>
        <p:grpSpPr bwMode="auto">
          <a:xfrm>
            <a:off x="6007100" y="4756150"/>
            <a:ext cx="501650" cy="234950"/>
            <a:chOff x="4701" y="2996"/>
            <a:chExt cx="316" cy="148"/>
          </a:xfrm>
        </p:grpSpPr>
        <p:sp>
          <p:nvSpPr>
            <p:cNvPr id="20702" name="Oval 561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703" name="Line 562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04" name="Line 563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705" name="Rectangle 564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20706" name="Oval 565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0707" name="Group 566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712" name="Line 56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13" name="Line 56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14" name="Line 56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708" name="Group 570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709" name="Line 57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10" name="Line 57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711" name="Line 57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20607" name="Group 574"/>
          <p:cNvGrpSpPr>
            <a:grpSpLocks/>
          </p:cNvGrpSpPr>
          <p:nvPr/>
        </p:nvGrpSpPr>
        <p:grpSpPr bwMode="auto">
          <a:xfrm>
            <a:off x="6837363" y="4941888"/>
            <a:ext cx="290512" cy="404812"/>
            <a:chOff x="4290" y="3130"/>
            <a:chExt cx="183" cy="255"/>
          </a:xfrm>
        </p:grpSpPr>
        <p:pic>
          <p:nvPicPr>
            <p:cNvPr id="20684" name="Picture 575" descr="31u_bnrz[1]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5" name="Freeform 576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2 w 199"/>
                <a:gd name="T1" fmla="*/ 1 h 232"/>
                <a:gd name="T2" fmla="*/ 1 w 199"/>
                <a:gd name="T3" fmla="*/ 1 h 232"/>
                <a:gd name="T4" fmla="*/ 1 w 199"/>
                <a:gd name="T5" fmla="*/ 1 h 232"/>
                <a:gd name="T6" fmla="*/ 1 w 199"/>
                <a:gd name="T7" fmla="*/ 2 h 232"/>
                <a:gd name="T8" fmla="*/ 0 w 199"/>
                <a:gd name="T9" fmla="*/ 2 h 232"/>
                <a:gd name="T10" fmla="*/ 0 w 199"/>
                <a:gd name="T11" fmla="*/ 3 h 232"/>
                <a:gd name="T12" fmla="*/ 0 w 199"/>
                <a:gd name="T13" fmla="*/ 3 h 232"/>
                <a:gd name="T14" fmla="*/ 0 w 199"/>
                <a:gd name="T15" fmla="*/ 4 h 232"/>
                <a:gd name="T16" fmla="*/ 0 w 199"/>
                <a:gd name="T17" fmla="*/ 4 h 232"/>
                <a:gd name="T18" fmla="*/ 0 w 199"/>
                <a:gd name="T19" fmla="*/ 5 h 232"/>
                <a:gd name="T20" fmla="*/ 0 w 199"/>
                <a:gd name="T21" fmla="*/ 5 h 232"/>
                <a:gd name="T22" fmla="*/ 1 w 199"/>
                <a:gd name="T23" fmla="*/ 6 h 232"/>
                <a:gd name="T24" fmla="*/ 1 w 199"/>
                <a:gd name="T25" fmla="*/ 6 h 232"/>
                <a:gd name="T26" fmla="*/ 2 w 199"/>
                <a:gd name="T27" fmla="*/ 6 h 232"/>
                <a:gd name="T28" fmla="*/ 2 w 199"/>
                <a:gd name="T29" fmla="*/ 7 h 232"/>
                <a:gd name="T30" fmla="*/ 3 w 199"/>
                <a:gd name="T31" fmla="*/ 7 h 232"/>
                <a:gd name="T32" fmla="*/ 4 w 199"/>
                <a:gd name="T33" fmla="*/ 6 h 232"/>
                <a:gd name="T34" fmla="*/ 4 w 199"/>
                <a:gd name="T35" fmla="*/ 6 h 232"/>
                <a:gd name="T36" fmla="*/ 4 w 199"/>
                <a:gd name="T37" fmla="*/ 6 h 232"/>
                <a:gd name="T38" fmla="*/ 4 w 199"/>
                <a:gd name="T39" fmla="*/ 6 h 232"/>
                <a:gd name="T40" fmla="*/ 4 w 199"/>
                <a:gd name="T41" fmla="*/ 6 h 232"/>
                <a:gd name="T42" fmla="*/ 4 w 199"/>
                <a:gd name="T43" fmla="*/ 6 h 232"/>
                <a:gd name="T44" fmla="*/ 4 w 199"/>
                <a:gd name="T45" fmla="*/ 6 h 232"/>
                <a:gd name="T46" fmla="*/ 4 w 199"/>
                <a:gd name="T47" fmla="*/ 6 h 232"/>
                <a:gd name="T48" fmla="*/ 3 w 199"/>
                <a:gd name="T49" fmla="*/ 6 h 232"/>
                <a:gd name="T50" fmla="*/ 3 w 199"/>
                <a:gd name="T51" fmla="*/ 6 h 232"/>
                <a:gd name="T52" fmla="*/ 3 w 199"/>
                <a:gd name="T53" fmla="*/ 6 h 232"/>
                <a:gd name="T54" fmla="*/ 3 w 199"/>
                <a:gd name="T55" fmla="*/ 5 h 232"/>
                <a:gd name="T56" fmla="*/ 2 w 199"/>
                <a:gd name="T57" fmla="*/ 5 h 232"/>
                <a:gd name="T58" fmla="*/ 2 w 199"/>
                <a:gd name="T59" fmla="*/ 5 h 232"/>
                <a:gd name="T60" fmla="*/ 2 w 199"/>
                <a:gd name="T61" fmla="*/ 5 h 232"/>
                <a:gd name="T62" fmla="*/ 1 w 199"/>
                <a:gd name="T63" fmla="*/ 5 h 232"/>
                <a:gd name="T64" fmla="*/ 1 w 199"/>
                <a:gd name="T65" fmla="*/ 5 h 232"/>
                <a:gd name="T66" fmla="*/ 1 w 199"/>
                <a:gd name="T67" fmla="*/ 4 h 232"/>
                <a:gd name="T68" fmla="*/ 1 w 199"/>
                <a:gd name="T69" fmla="*/ 3 h 232"/>
                <a:gd name="T70" fmla="*/ 2 w 199"/>
                <a:gd name="T71" fmla="*/ 2 h 232"/>
                <a:gd name="T72" fmla="*/ 3 w 199"/>
                <a:gd name="T73" fmla="*/ 1 h 232"/>
                <a:gd name="T74" fmla="*/ 3 w 199"/>
                <a:gd name="T75" fmla="*/ 1 h 232"/>
                <a:gd name="T76" fmla="*/ 4 w 199"/>
                <a:gd name="T77" fmla="*/ 1 h 232"/>
                <a:gd name="T78" fmla="*/ 5 w 199"/>
                <a:gd name="T79" fmla="*/ 0 h 232"/>
                <a:gd name="T80" fmla="*/ 5 w 199"/>
                <a:gd name="T81" fmla="*/ 0 h 232"/>
                <a:gd name="T82" fmla="*/ 5 w 199"/>
                <a:gd name="T83" fmla="*/ 0 h 232"/>
                <a:gd name="T84" fmla="*/ 5 w 199"/>
                <a:gd name="T85" fmla="*/ 0 h 232"/>
                <a:gd name="T86" fmla="*/ 4 w 199"/>
                <a:gd name="T87" fmla="*/ 0 h 232"/>
                <a:gd name="T88" fmla="*/ 4 w 199"/>
                <a:gd name="T89" fmla="*/ 0 h 232"/>
                <a:gd name="T90" fmla="*/ 3 w 199"/>
                <a:gd name="T91" fmla="*/ 0 h 232"/>
                <a:gd name="T92" fmla="*/ 3 w 199"/>
                <a:gd name="T93" fmla="*/ 1 h 232"/>
                <a:gd name="T94" fmla="*/ 2 w 199"/>
                <a:gd name="T95" fmla="*/ 1 h 232"/>
                <a:gd name="T96" fmla="*/ 2 w 199"/>
                <a:gd name="T97" fmla="*/ 1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6" name="Freeform 577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3 w 128"/>
                <a:gd name="T1" fmla="*/ 2 h 180"/>
                <a:gd name="T2" fmla="*/ 3 w 128"/>
                <a:gd name="T3" fmla="*/ 2 h 180"/>
                <a:gd name="T4" fmla="*/ 3 w 128"/>
                <a:gd name="T5" fmla="*/ 3 h 180"/>
                <a:gd name="T6" fmla="*/ 3 w 128"/>
                <a:gd name="T7" fmla="*/ 3 h 180"/>
                <a:gd name="T8" fmla="*/ 3 w 128"/>
                <a:gd name="T9" fmla="*/ 3 h 180"/>
                <a:gd name="T10" fmla="*/ 2 w 128"/>
                <a:gd name="T11" fmla="*/ 4 h 180"/>
                <a:gd name="T12" fmla="*/ 2 w 128"/>
                <a:gd name="T13" fmla="*/ 4 h 180"/>
                <a:gd name="T14" fmla="*/ 1 w 128"/>
                <a:gd name="T15" fmla="*/ 4 h 180"/>
                <a:gd name="T16" fmla="*/ 1 w 128"/>
                <a:gd name="T17" fmla="*/ 5 h 180"/>
                <a:gd name="T18" fmla="*/ 1 w 128"/>
                <a:gd name="T19" fmla="*/ 5 h 180"/>
                <a:gd name="T20" fmla="*/ 1 w 128"/>
                <a:gd name="T21" fmla="*/ 5 h 180"/>
                <a:gd name="T22" fmla="*/ 1 w 128"/>
                <a:gd name="T23" fmla="*/ 5 h 180"/>
                <a:gd name="T24" fmla="*/ 1 w 128"/>
                <a:gd name="T25" fmla="*/ 5 h 180"/>
                <a:gd name="T26" fmla="*/ 1 w 128"/>
                <a:gd name="T27" fmla="*/ 5 h 180"/>
                <a:gd name="T28" fmla="*/ 1 w 128"/>
                <a:gd name="T29" fmla="*/ 5 h 180"/>
                <a:gd name="T30" fmla="*/ 1 w 128"/>
                <a:gd name="T31" fmla="*/ 5 h 180"/>
                <a:gd name="T32" fmla="*/ 1 w 128"/>
                <a:gd name="T33" fmla="*/ 5 h 180"/>
                <a:gd name="T34" fmla="*/ 2 w 128"/>
                <a:gd name="T35" fmla="*/ 5 h 180"/>
                <a:gd name="T36" fmla="*/ 2 w 128"/>
                <a:gd name="T37" fmla="*/ 4 h 180"/>
                <a:gd name="T38" fmla="*/ 3 w 128"/>
                <a:gd name="T39" fmla="*/ 4 h 180"/>
                <a:gd name="T40" fmla="*/ 3 w 128"/>
                <a:gd name="T41" fmla="*/ 4 h 180"/>
                <a:gd name="T42" fmla="*/ 4 w 128"/>
                <a:gd name="T43" fmla="*/ 3 h 180"/>
                <a:gd name="T44" fmla="*/ 4 w 128"/>
                <a:gd name="T45" fmla="*/ 3 h 180"/>
                <a:gd name="T46" fmla="*/ 4 w 128"/>
                <a:gd name="T47" fmla="*/ 2 h 180"/>
                <a:gd name="T48" fmla="*/ 4 w 128"/>
                <a:gd name="T49" fmla="*/ 2 h 180"/>
                <a:gd name="T50" fmla="*/ 3 w 128"/>
                <a:gd name="T51" fmla="*/ 1 h 180"/>
                <a:gd name="T52" fmla="*/ 3 w 128"/>
                <a:gd name="T53" fmla="*/ 1 h 180"/>
                <a:gd name="T54" fmla="*/ 2 w 128"/>
                <a:gd name="T55" fmla="*/ 1 h 180"/>
                <a:gd name="T56" fmla="*/ 2 w 128"/>
                <a:gd name="T57" fmla="*/ 0 h 180"/>
                <a:gd name="T58" fmla="*/ 1 w 128"/>
                <a:gd name="T59" fmla="*/ 0 h 180"/>
                <a:gd name="T60" fmla="*/ 1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1 w 128"/>
                <a:gd name="T69" fmla="*/ 0 h 180"/>
                <a:gd name="T70" fmla="*/ 1 w 128"/>
                <a:gd name="T71" fmla="*/ 1 h 180"/>
                <a:gd name="T72" fmla="*/ 2 w 128"/>
                <a:gd name="T73" fmla="*/ 1 h 180"/>
                <a:gd name="T74" fmla="*/ 2 w 128"/>
                <a:gd name="T75" fmla="*/ 1 h 180"/>
                <a:gd name="T76" fmla="*/ 3 w 128"/>
                <a:gd name="T77" fmla="*/ 1 h 180"/>
                <a:gd name="T78" fmla="*/ 3 w 128"/>
                <a:gd name="T79" fmla="*/ 1 h 180"/>
                <a:gd name="T80" fmla="*/ 3 w 128"/>
                <a:gd name="T81" fmla="*/ 2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7" name="Freeform 578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3 w 322"/>
                <a:gd name="T1" fmla="*/ 2 h 378"/>
                <a:gd name="T2" fmla="*/ 2 w 322"/>
                <a:gd name="T3" fmla="*/ 3 h 378"/>
                <a:gd name="T4" fmla="*/ 1 w 322"/>
                <a:gd name="T5" fmla="*/ 5 h 378"/>
                <a:gd name="T6" fmla="*/ 0 w 322"/>
                <a:gd name="T7" fmla="*/ 6 h 378"/>
                <a:gd name="T8" fmla="*/ 0 w 322"/>
                <a:gd name="T9" fmla="*/ 7 h 378"/>
                <a:gd name="T10" fmla="*/ 0 w 322"/>
                <a:gd name="T11" fmla="*/ 8 h 378"/>
                <a:gd name="T12" fmla="*/ 1 w 322"/>
                <a:gd name="T13" fmla="*/ 8 h 378"/>
                <a:gd name="T14" fmla="*/ 1 w 322"/>
                <a:gd name="T15" fmla="*/ 9 h 378"/>
                <a:gd name="T16" fmla="*/ 2 w 322"/>
                <a:gd name="T17" fmla="*/ 9 h 378"/>
                <a:gd name="T18" fmla="*/ 2 w 322"/>
                <a:gd name="T19" fmla="*/ 9 h 378"/>
                <a:gd name="T20" fmla="*/ 3 w 322"/>
                <a:gd name="T21" fmla="*/ 10 h 378"/>
                <a:gd name="T22" fmla="*/ 4 w 322"/>
                <a:gd name="T23" fmla="*/ 10 h 378"/>
                <a:gd name="T24" fmla="*/ 5 w 322"/>
                <a:gd name="T25" fmla="*/ 10 h 378"/>
                <a:gd name="T26" fmla="*/ 6 w 322"/>
                <a:gd name="T27" fmla="*/ 10 h 378"/>
                <a:gd name="T28" fmla="*/ 7 w 322"/>
                <a:gd name="T29" fmla="*/ 10 h 378"/>
                <a:gd name="T30" fmla="*/ 8 w 322"/>
                <a:gd name="T31" fmla="*/ 11 h 378"/>
                <a:gd name="T32" fmla="*/ 9 w 322"/>
                <a:gd name="T33" fmla="*/ 11 h 378"/>
                <a:gd name="T34" fmla="*/ 9 w 322"/>
                <a:gd name="T35" fmla="*/ 10 h 378"/>
                <a:gd name="T36" fmla="*/ 9 w 322"/>
                <a:gd name="T37" fmla="*/ 10 h 378"/>
                <a:gd name="T38" fmla="*/ 9 w 322"/>
                <a:gd name="T39" fmla="*/ 10 h 378"/>
                <a:gd name="T40" fmla="*/ 8 w 322"/>
                <a:gd name="T41" fmla="*/ 10 h 378"/>
                <a:gd name="T42" fmla="*/ 7 w 322"/>
                <a:gd name="T43" fmla="*/ 10 h 378"/>
                <a:gd name="T44" fmla="*/ 7 w 322"/>
                <a:gd name="T45" fmla="*/ 9 h 378"/>
                <a:gd name="T46" fmla="*/ 6 w 322"/>
                <a:gd name="T47" fmla="*/ 9 h 378"/>
                <a:gd name="T48" fmla="*/ 5 w 322"/>
                <a:gd name="T49" fmla="*/ 9 h 378"/>
                <a:gd name="T50" fmla="*/ 4 w 322"/>
                <a:gd name="T51" fmla="*/ 9 h 378"/>
                <a:gd name="T52" fmla="*/ 3 w 322"/>
                <a:gd name="T53" fmla="*/ 9 h 378"/>
                <a:gd name="T54" fmla="*/ 2 w 322"/>
                <a:gd name="T55" fmla="*/ 8 h 378"/>
                <a:gd name="T56" fmla="*/ 2 w 322"/>
                <a:gd name="T57" fmla="*/ 8 h 378"/>
                <a:gd name="T58" fmla="*/ 1 w 322"/>
                <a:gd name="T59" fmla="*/ 7 h 378"/>
                <a:gd name="T60" fmla="*/ 1 w 322"/>
                <a:gd name="T61" fmla="*/ 7 h 378"/>
                <a:gd name="T62" fmla="*/ 1 w 322"/>
                <a:gd name="T63" fmla="*/ 6 h 378"/>
                <a:gd name="T64" fmla="*/ 2 w 322"/>
                <a:gd name="T65" fmla="*/ 5 h 378"/>
                <a:gd name="T66" fmla="*/ 2 w 322"/>
                <a:gd name="T67" fmla="*/ 4 h 378"/>
                <a:gd name="T68" fmla="*/ 3 w 322"/>
                <a:gd name="T69" fmla="*/ 3 h 378"/>
                <a:gd name="T70" fmla="*/ 4 w 322"/>
                <a:gd name="T71" fmla="*/ 2 h 378"/>
                <a:gd name="T72" fmla="*/ 4 w 322"/>
                <a:gd name="T73" fmla="*/ 2 h 378"/>
                <a:gd name="T74" fmla="*/ 6 w 322"/>
                <a:gd name="T75" fmla="*/ 1 h 378"/>
                <a:gd name="T76" fmla="*/ 7 w 322"/>
                <a:gd name="T77" fmla="*/ 1 h 378"/>
                <a:gd name="T78" fmla="*/ 7 w 322"/>
                <a:gd name="T79" fmla="*/ 0 h 378"/>
                <a:gd name="T80" fmla="*/ 7 w 322"/>
                <a:gd name="T81" fmla="*/ 0 h 378"/>
                <a:gd name="T82" fmla="*/ 6 w 322"/>
                <a:gd name="T83" fmla="*/ 0 h 378"/>
                <a:gd name="T84" fmla="*/ 5 w 322"/>
                <a:gd name="T85" fmla="*/ 1 h 378"/>
                <a:gd name="T86" fmla="*/ 4 w 322"/>
                <a:gd name="T87" fmla="*/ 1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8" name="Freeform 579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6 w 283"/>
                <a:gd name="T1" fmla="*/ 2 h 252"/>
                <a:gd name="T2" fmla="*/ 7 w 283"/>
                <a:gd name="T3" fmla="*/ 3 h 252"/>
                <a:gd name="T4" fmla="*/ 7 w 283"/>
                <a:gd name="T5" fmla="*/ 3 h 252"/>
                <a:gd name="T6" fmla="*/ 7 w 283"/>
                <a:gd name="T7" fmla="*/ 4 h 252"/>
                <a:gd name="T8" fmla="*/ 7 w 283"/>
                <a:gd name="T9" fmla="*/ 4 h 252"/>
                <a:gd name="T10" fmla="*/ 7 w 283"/>
                <a:gd name="T11" fmla="*/ 4 h 252"/>
                <a:gd name="T12" fmla="*/ 7 w 283"/>
                <a:gd name="T13" fmla="*/ 5 h 252"/>
                <a:gd name="T14" fmla="*/ 7 w 283"/>
                <a:gd name="T15" fmla="*/ 5 h 252"/>
                <a:gd name="T16" fmla="*/ 6 w 283"/>
                <a:gd name="T17" fmla="*/ 5 h 252"/>
                <a:gd name="T18" fmla="*/ 6 w 283"/>
                <a:gd name="T19" fmla="*/ 6 h 252"/>
                <a:gd name="T20" fmla="*/ 6 w 283"/>
                <a:gd name="T21" fmla="*/ 6 h 252"/>
                <a:gd name="T22" fmla="*/ 6 w 283"/>
                <a:gd name="T23" fmla="*/ 6 h 252"/>
                <a:gd name="T24" fmla="*/ 5 w 283"/>
                <a:gd name="T25" fmla="*/ 7 h 252"/>
                <a:gd name="T26" fmla="*/ 5 w 283"/>
                <a:gd name="T27" fmla="*/ 7 h 252"/>
                <a:gd name="T28" fmla="*/ 5 w 283"/>
                <a:gd name="T29" fmla="*/ 7 h 252"/>
                <a:gd name="T30" fmla="*/ 5 w 283"/>
                <a:gd name="T31" fmla="*/ 7 h 252"/>
                <a:gd name="T32" fmla="*/ 5 w 283"/>
                <a:gd name="T33" fmla="*/ 7 h 252"/>
                <a:gd name="T34" fmla="*/ 5 w 283"/>
                <a:gd name="T35" fmla="*/ 7 h 252"/>
                <a:gd name="T36" fmla="*/ 6 w 283"/>
                <a:gd name="T37" fmla="*/ 7 h 252"/>
                <a:gd name="T38" fmla="*/ 6 w 283"/>
                <a:gd name="T39" fmla="*/ 7 h 252"/>
                <a:gd name="T40" fmla="*/ 6 w 283"/>
                <a:gd name="T41" fmla="*/ 7 h 252"/>
                <a:gd name="T42" fmla="*/ 6 w 283"/>
                <a:gd name="T43" fmla="*/ 7 h 252"/>
                <a:gd name="T44" fmla="*/ 7 w 283"/>
                <a:gd name="T45" fmla="*/ 6 h 252"/>
                <a:gd name="T46" fmla="*/ 7 w 283"/>
                <a:gd name="T47" fmla="*/ 5 h 252"/>
                <a:gd name="T48" fmla="*/ 8 w 283"/>
                <a:gd name="T49" fmla="*/ 5 h 252"/>
                <a:gd name="T50" fmla="*/ 8 w 283"/>
                <a:gd name="T51" fmla="*/ 4 h 252"/>
                <a:gd name="T52" fmla="*/ 8 w 283"/>
                <a:gd name="T53" fmla="*/ 3 h 252"/>
                <a:gd name="T54" fmla="*/ 7 w 283"/>
                <a:gd name="T55" fmla="*/ 3 h 252"/>
                <a:gd name="T56" fmla="*/ 7 w 283"/>
                <a:gd name="T57" fmla="*/ 2 h 252"/>
                <a:gd name="T58" fmla="*/ 7 w 283"/>
                <a:gd name="T59" fmla="*/ 2 h 252"/>
                <a:gd name="T60" fmla="*/ 6 w 283"/>
                <a:gd name="T61" fmla="*/ 1 h 252"/>
                <a:gd name="T62" fmla="*/ 6 w 283"/>
                <a:gd name="T63" fmla="*/ 1 h 252"/>
                <a:gd name="T64" fmla="*/ 5 w 283"/>
                <a:gd name="T65" fmla="*/ 1 h 252"/>
                <a:gd name="T66" fmla="*/ 4 w 283"/>
                <a:gd name="T67" fmla="*/ 1 h 252"/>
                <a:gd name="T68" fmla="*/ 4 w 283"/>
                <a:gd name="T69" fmla="*/ 1 h 252"/>
                <a:gd name="T70" fmla="*/ 3 w 283"/>
                <a:gd name="T71" fmla="*/ 0 h 252"/>
                <a:gd name="T72" fmla="*/ 3 w 283"/>
                <a:gd name="T73" fmla="*/ 0 h 252"/>
                <a:gd name="T74" fmla="*/ 2 w 283"/>
                <a:gd name="T75" fmla="*/ 0 h 252"/>
                <a:gd name="T76" fmla="*/ 2 w 283"/>
                <a:gd name="T77" fmla="*/ 0 h 252"/>
                <a:gd name="T78" fmla="*/ 1 w 283"/>
                <a:gd name="T79" fmla="*/ 0 h 252"/>
                <a:gd name="T80" fmla="*/ 1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1 w 283"/>
                <a:gd name="T93" fmla="*/ 0 h 252"/>
                <a:gd name="T94" fmla="*/ 1 w 283"/>
                <a:gd name="T95" fmla="*/ 0 h 252"/>
                <a:gd name="T96" fmla="*/ 1 w 283"/>
                <a:gd name="T97" fmla="*/ 0 h 252"/>
                <a:gd name="T98" fmla="*/ 2 w 283"/>
                <a:gd name="T99" fmla="*/ 1 h 252"/>
                <a:gd name="T100" fmla="*/ 2 w 283"/>
                <a:gd name="T101" fmla="*/ 1 h 252"/>
                <a:gd name="T102" fmla="*/ 3 w 283"/>
                <a:gd name="T103" fmla="*/ 1 h 252"/>
                <a:gd name="T104" fmla="*/ 3 w 283"/>
                <a:gd name="T105" fmla="*/ 1 h 252"/>
                <a:gd name="T106" fmla="*/ 3 w 283"/>
                <a:gd name="T107" fmla="*/ 1 h 252"/>
                <a:gd name="T108" fmla="*/ 4 w 283"/>
                <a:gd name="T109" fmla="*/ 1 h 252"/>
                <a:gd name="T110" fmla="*/ 4 w 283"/>
                <a:gd name="T111" fmla="*/ 1 h 252"/>
                <a:gd name="T112" fmla="*/ 5 w 283"/>
                <a:gd name="T113" fmla="*/ 1 h 252"/>
                <a:gd name="T114" fmla="*/ 5 w 283"/>
                <a:gd name="T115" fmla="*/ 2 h 252"/>
                <a:gd name="T116" fmla="*/ 6 w 283"/>
                <a:gd name="T117" fmla="*/ 2 h 252"/>
                <a:gd name="T118" fmla="*/ 6 w 283"/>
                <a:gd name="T119" fmla="*/ 2 h 252"/>
                <a:gd name="T120" fmla="*/ 6 w 283"/>
                <a:gd name="T121" fmla="*/ 2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9" name="Freeform 580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3 h 238"/>
                <a:gd name="T2" fmla="*/ 0 w 114"/>
                <a:gd name="T3" fmla="*/ 4 h 238"/>
                <a:gd name="T4" fmla="*/ 0 w 114"/>
                <a:gd name="T5" fmla="*/ 5 h 238"/>
                <a:gd name="T6" fmla="*/ 0 w 114"/>
                <a:gd name="T7" fmla="*/ 5 h 238"/>
                <a:gd name="T8" fmla="*/ 1 w 114"/>
                <a:gd name="T9" fmla="*/ 5 h 238"/>
                <a:gd name="T10" fmla="*/ 1 w 114"/>
                <a:gd name="T11" fmla="*/ 6 h 238"/>
                <a:gd name="T12" fmla="*/ 2 w 114"/>
                <a:gd name="T13" fmla="*/ 6 h 238"/>
                <a:gd name="T14" fmla="*/ 2 w 114"/>
                <a:gd name="T15" fmla="*/ 6 h 238"/>
                <a:gd name="T16" fmla="*/ 3 w 114"/>
                <a:gd name="T17" fmla="*/ 6 h 238"/>
                <a:gd name="T18" fmla="*/ 3 w 114"/>
                <a:gd name="T19" fmla="*/ 6 h 238"/>
                <a:gd name="T20" fmla="*/ 3 w 114"/>
                <a:gd name="T21" fmla="*/ 6 h 238"/>
                <a:gd name="T22" fmla="*/ 3 w 114"/>
                <a:gd name="T23" fmla="*/ 6 h 238"/>
                <a:gd name="T24" fmla="*/ 3 w 114"/>
                <a:gd name="T25" fmla="*/ 6 h 238"/>
                <a:gd name="T26" fmla="*/ 3 w 114"/>
                <a:gd name="T27" fmla="*/ 6 h 238"/>
                <a:gd name="T28" fmla="*/ 3 w 114"/>
                <a:gd name="T29" fmla="*/ 6 h 238"/>
                <a:gd name="T30" fmla="*/ 3 w 114"/>
                <a:gd name="T31" fmla="*/ 6 h 238"/>
                <a:gd name="T32" fmla="*/ 3 w 114"/>
                <a:gd name="T33" fmla="*/ 6 h 238"/>
                <a:gd name="T34" fmla="*/ 2 w 114"/>
                <a:gd name="T35" fmla="*/ 5 h 238"/>
                <a:gd name="T36" fmla="*/ 2 w 114"/>
                <a:gd name="T37" fmla="*/ 5 h 238"/>
                <a:gd name="T38" fmla="*/ 1 w 114"/>
                <a:gd name="T39" fmla="*/ 5 h 238"/>
                <a:gd name="T40" fmla="*/ 1 w 114"/>
                <a:gd name="T41" fmla="*/ 4 h 238"/>
                <a:gd name="T42" fmla="*/ 1 w 114"/>
                <a:gd name="T43" fmla="*/ 4 h 238"/>
                <a:gd name="T44" fmla="*/ 1 w 114"/>
                <a:gd name="T45" fmla="*/ 3 h 238"/>
                <a:gd name="T46" fmla="*/ 1 w 114"/>
                <a:gd name="T47" fmla="*/ 3 h 238"/>
                <a:gd name="T48" fmla="*/ 1 w 114"/>
                <a:gd name="T49" fmla="*/ 2 h 238"/>
                <a:gd name="T50" fmla="*/ 1 w 114"/>
                <a:gd name="T51" fmla="*/ 2 h 238"/>
                <a:gd name="T52" fmla="*/ 2 w 114"/>
                <a:gd name="T53" fmla="*/ 2 h 238"/>
                <a:gd name="T54" fmla="*/ 2 w 114"/>
                <a:gd name="T55" fmla="*/ 1 h 238"/>
                <a:gd name="T56" fmla="*/ 2 w 114"/>
                <a:gd name="T57" fmla="*/ 1 h 238"/>
                <a:gd name="T58" fmla="*/ 2 w 114"/>
                <a:gd name="T59" fmla="*/ 1 h 238"/>
                <a:gd name="T60" fmla="*/ 3 w 114"/>
                <a:gd name="T61" fmla="*/ 0 h 238"/>
                <a:gd name="T62" fmla="*/ 3 w 114"/>
                <a:gd name="T63" fmla="*/ 0 h 238"/>
                <a:gd name="T64" fmla="*/ 3 w 114"/>
                <a:gd name="T65" fmla="*/ 0 h 238"/>
                <a:gd name="T66" fmla="*/ 3 w 114"/>
                <a:gd name="T67" fmla="*/ 0 h 238"/>
                <a:gd name="T68" fmla="*/ 3 w 114"/>
                <a:gd name="T69" fmla="*/ 0 h 238"/>
                <a:gd name="T70" fmla="*/ 2 w 114"/>
                <a:gd name="T71" fmla="*/ 0 h 238"/>
                <a:gd name="T72" fmla="*/ 2 w 114"/>
                <a:gd name="T73" fmla="*/ 1 h 238"/>
                <a:gd name="T74" fmla="*/ 1 w 114"/>
                <a:gd name="T75" fmla="*/ 1 h 238"/>
                <a:gd name="T76" fmla="*/ 1 w 114"/>
                <a:gd name="T77" fmla="*/ 2 h 238"/>
                <a:gd name="T78" fmla="*/ 0 w 114"/>
                <a:gd name="T79" fmla="*/ 3 h 238"/>
                <a:gd name="T80" fmla="*/ 0 w 114"/>
                <a:gd name="T81" fmla="*/ 3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0" name="Freeform 581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6 w 246"/>
                <a:gd name="T1" fmla="*/ 4 h 310"/>
                <a:gd name="T2" fmla="*/ 6 w 246"/>
                <a:gd name="T3" fmla="*/ 4 h 310"/>
                <a:gd name="T4" fmla="*/ 6 w 246"/>
                <a:gd name="T5" fmla="*/ 5 h 310"/>
                <a:gd name="T6" fmla="*/ 6 w 246"/>
                <a:gd name="T7" fmla="*/ 5 h 310"/>
                <a:gd name="T8" fmla="*/ 6 w 246"/>
                <a:gd name="T9" fmla="*/ 6 h 310"/>
                <a:gd name="T10" fmla="*/ 5 w 246"/>
                <a:gd name="T11" fmla="*/ 6 h 310"/>
                <a:gd name="T12" fmla="*/ 5 w 246"/>
                <a:gd name="T13" fmla="*/ 7 h 310"/>
                <a:gd name="T14" fmla="*/ 4 w 246"/>
                <a:gd name="T15" fmla="*/ 7 h 310"/>
                <a:gd name="T16" fmla="*/ 4 w 246"/>
                <a:gd name="T17" fmla="*/ 8 h 310"/>
                <a:gd name="T18" fmla="*/ 4 w 246"/>
                <a:gd name="T19" fmla="*/ 8 h 310"/>
                <a:gd name="T20" fmla="*/ 3 w 246"/>
                <a:gd name="T21" fmla="*/ 8 h 310"/>
                <a:gd name="T22" fmla="*/ 3 w 246"/>
                <a:gd name="T23" fmla="*/ 9 h 310"/>
                <a:gd name="T24" fmla="*/ 4 w 246"/>
                <a:gd name="T25" fmla="*/ 9 h 310"/>
                <a:gd name="T26" fmla="*/ 4 w 246"/>
                <a:gd name="T27" fmla="*/ 9 h 310"/>
                <a:gd name="T28" fmla="*/ 4 w 246"/>
                <a:gd name="T29" fmla="*/ 8 h 310"/>
                <a:gd name="T30" fmla="*/ 5 w 246"/>
                <a:gd name="T31" fmla="*/ 8 h 310"/>
                <a:gd name="T32" fmla="*/ 6 w 246"/>
                <a:gd name="T33" fmla="*/ 7 h 310"/>
                <a:gd name="T34" fmla="*/ 7 w 246"/>
                <a:gd name="T35" fmla="*/ 6 h 310"/>
                <a:gd name="T36" fmla="*/ 7 w 246"/>
                <a:gd name="T37" fmla="*/ 5 h 310"/>
                <a:gd name="T38" fmla="*/ 7 w 246"/>
                <a:gd name="T39" fmla="*/ 4 h 310"/>
                <a:gd name="T40" fmla="*/ 6 w 246"/>
                <a:gd name="T41" fmla="*/ 3 h 310"/>
                <a:gd name="T42" fmla="*/ 6 w 246"/>
                <a:gd name="T43" fmla="*/ 3 h 310"/>
                <a:gd name="T44" fmla="*/ 5 w 246"/>
                <a:gd name="T45" fmla="*/ 2 h 310"/>
                <a:gd name="T46" fmla="*/ 4 w 246"/>
                <a:gd name="T47" fmla="*/ 2 h 310"/>
                <a:gd name="T48" fmla="*/ 4 w 246"/>
                <a:gd name="T49" fmla="*/ 1 h 310"/>
                <a:gd name="T50" fmla="*/ 3 w 246"/>
                <a:gd name="T51" fmla="*/ 1 h 310"/>
                <a:gd name="T52" fmla="*/ 2 w 246"/>
                <a:gd name="T53" fmla="*/ 1 h 310"/>
                <a:gd name="T54" fmla="*/ 1 w 246"/>
                <a:gd name="T55" fmla="*/ 0 h 310"/>
                <a:gd name="T56" fmla="*/ 1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1 w 246"/>
                <a:gd name="T63" fmla="*/ 0 h 310"/>
                <a:gd name="T64" fmla="*/ 2 w 246"/>
                <a:gd name="T65" fmla="*/ 1 h 310"/>
                <a:gd name="T66" fmla="*/ 2 w 246"/>
                <a:gd name="T67" fmla="*/ 1 h 310"/>
                <a:gd name="T68" fmla="*/ 3 w 246"/>
                <a:gd name="T69" fmla="*/ 2 h 310"/>
                <a:gd name="T70" fmla="*/ 4 w 246"/>
                <a:gd name="T71" fmla="*/ 2 h 310"/>
                <a:gd name="T72" fmla="*/ 5 w 246"/>
                <a:gd name="T73" fmla="*/ 3 h 310"/>
                <a:gd name="T74" fmla="*/ 5 w 246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1" name="Freeform 582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1 w 83"/>
                <a:gd name="T1" fmla="*/ 0 h 187"/>
                <a:gd name="T2" fmla="*/ 1 w 83"/>
                <a:gd name="T3" fmla="*/ 0 h 187"/>
                <a:gd name="T4" fmla="*/ 1 w 83"/>
                <a:gd name="T5" fmla="*/ 0 h 187"/>
                <a:gd name="T6" fmla="*/ 1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1 h 187"/>
                <a:gd name="T20" fmla="*/ 1 w 83"/>
                <a:gd name="T21" fmla="*/ 2 h 187"/>
                <a:gd name="T22" fmla="*/ 1 w 83"/>
                <a:gd name="T23" fmla="*/ 3 h 187"/>
                <a:gd name="T24" fmla="*/ 1 w 83"/>
                <a:gd name="T25" fmla="*/ 3 h 187"/>
                <a:gd name="T26" fmla="*/ 2 w 83"/>
                <a:gd name="T27" fmla="*/ 4 h 187"/>
                <a:gd name="T28" fmla="*/ 2 w 83"/>
                <a:gd name="T29" fmla="*/ 5 h 187"/>
                <a:gd name="T30" fmla="*/ 2 w 83"/>
                <a:gd name="T31" fmla="*/ 5 h 187"/>
                <a:gd name="T32" fmla="*/ 2 w 83"/>
                <a:gd name="T33" fmla="*/ 5 h 187"/>
                <a:gd name="T34" fmla="*/ 2 w 83"/>
                <a:gd name="T35" fmla="*/ 5 h 187"/>
                <a:gd name="T36" fmla="*/ 2 w 83"/>
                <a:gd name="T37" fmla="*/ 4 h 187"/>
                <a:gd name="T38" fmla="*/ 2 w 83"/>
                <a:gd name="T39" fmla="*/ 4 h 187"/>
                <a:gd name="T40" fmla="*/ 2 w 83"/>
                <a:gd name="T41" fmla="*/ 3 h 187"/>
                <a:gd name="T42" fmla="*/ 2 w 83"/>
                <a:gd name="T43" fmla="*/ 2 h 187"/>
                <a:gd name="T44" fmla="*/ 1 w 83"/>
                <a:gd name="T45" fmla="*/ 2 h 187"/>
                <a:gd name="T46" fmla="*/ 1 w 83"/>
                <a:gd name="T47" fmla="*/ 1 h 187"/>
                <a:gd name="T48" fmla="*/ 1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2" name="Freeform 583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1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1 h 94"/>
                <a:gd name="T20" fmla="*/ 0 w 44"/>
                <a:gd name="T21" fmla="*/ 1 h 94"/>
                <a:gd name="T22" fmla="*/ 0 w 44"/>
                <a:gd name="T23" fmla="*/ 2 h 94"/>
                <a:gd name="T24" fmla="*/ 0 w 44"/>
                <a:gd name="T25" fmla="*/ 2 h 94"/>
                <a:gd name="T26" fmla="*/ 0 w 44"/>
                <a:gd name="T27" fmla="*/ 2 h 94"/>
                <a:gd name="T28" fmla="*/ 1 w 44"/>
                <a:gd name="T29" fmla="*/ 3 h 94"/>
                <a:gd name="T30" fmla="*/ 1 w 44"/>
                <a:gd name="T31" fmla="*/ 3 h 94"/>
                <a:gd name="T32" fmla="*/ 1 w 44"/>
                <a:gd name="T33" fmla="*/ 3 h 94"/>
                <a:gd name="T34" fmla="*/ 1 w 44"/>
                <a:gd name="T35" fmla="*/ 2 h 94"/>
                <a:gd name="T36" fmla="*/ 1 w 44"/>
                <a:gd name="T37" fmla="*/ 2 h 94"/>
                <a:gd name="T38" fmla="*/ 1 w 44"/>
                <a:gd name="T39" fmla="*/ 1 h 94"/>
                <a:gd name="T40" fmla="*/ 1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3" name="Freeform 584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1 h 54"/>
                <a:gd name="T28" fmla="*/ 0 w 38"/>
                <a:gd name="T29" fmla="*/ 1 h 54"/>
                <a:gd name="T30" fmla="*/ 0 w 38"/>
                <a:gd name="T31" fmla="*/ 1 h 54"/>
                <a:gd name="T32" fmla="*/ 0 w 38"/>
                <a:gd name="T33" fmla="*/ 1 h 54"/>
                <a:gd name="T34" fmla="*/ 0 w 38"/>
                <a:gd name="T35" fmla="*/ 1 h 54"/>
                <a:gd name="T36" fmla="*/ 1 w 38"/>
                <a:gd name="T37" fmla="*/ 1 h 54"/>
                <a:gd name="T38" fmla="*/ 1 w 38"/>
                <a:gd name="T39" fmla="*/ 2 h 54"/>
                <a:gd name="T40" fmla="*/ 1 w 38"/>
                <a:gd name="T41" fmla="*/ 2 h 54"/>
                <a:gd name="T42" fmla="*/ 1 w 38"/>
                <a:gd name="T43" fmla="*/ 1 h 54"/>
                <a:gd name="T44" fmla="*/ 1 w 38"/>
                <a:gd name="T45" fmla="*/ 1 h 54"/>
                <a:gd name="T46" fmla="*/ 1 w 38"/>
                <a:gd name="T47" fmla="*/ 1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4" name="Freeform 585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1 w 52"/>
                <a:gd name="T1" fmla="*/ 1 h 36"/>
                <a:gd name="T2" fmla="*/ 1 w 52"/>
                <a:gd name="T3" fmla="*/ 1 h 36"/>
                <a:gd name="T4" fmla="*/ 1 w 52"/>
                <a:gd name="T5" fmla="*/ 1 h 36"/>
                <a:gd name="T6" fmla="*/ 1 w 52"/>
                <a:gd name="T7" fmla="*/ 1 h 36"/>
                <a:gd name="T8" fmla="*/ 1 w 52"/>
                <a:gd name="T9" fmla="*/ 0 h 36"/>
                <a:gd name="T10" fmla="*/ 1 w 52"/>
                <a:gd name="T11" fmla="*/ 0 h 36"/>
                <a:gd name="T12" fmla="*/ 1 w 52"/>
                <a:gd name="T13" fmla="*/ 0 h 36"/>
                <a:gd name="T14" fmla="*/ 1 w 52"/>
                <a:gd name="T15" fmla="*/ 0 h 36"/>
                <a:gd name="T16" fmla="*/ 1 w 52"/>
                <a:gd name="T17" fmla="*/ 0 h 36"/>
                <a:gd name="T18" fmla="*/ 1 w 52"/>
                <a:gd name="T19" fmla="*/ 0 h 36"/>
                <a:gd name="T20" fmla="*/ 1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1 h 36"/>
                <a:gd name="T28" fmla="*/ 0 w 52"/>
                <a:gd name="T29" fmla="*/ 1 h 36"/>
                <a:gd name="T30" fmla="*/ 0 w 52"/>
                <a:gd name="T31" fmla="*/ 1 h 36"/>
                <a:gd name="T32" fmla="*/ 0 w 52"/>
                <a:gd name="T33" fmla="*/ 1 h 36"/>
                <a:gd name="T34" fmla="*/ 0 w 52"/>
                <a:gd name="T35" fmla="*/ 1 h 36"/>
                <a:gd name="T36" fmla="*/ 0 w 52"/>
                <a:gd name="T37" fmla="*/ 1 h 36"/>
                <a:gd name="T38" fmla="*/ 0 w 52"/>
                <a:gd name="T39" fmla="*/ 1 h 36"/>
                <a:gd name="T40" fmla="*/ 0 w 52"/>
                <a:gd name="T41" fmla="*/ 1 h 36"/>
                <a:gd name="T42" fmla="*/ 1 w 52"/>
                <a:gd name="T43" fmla="*/ 1 h 36"/>
                <a:gd name="T44" fmla="*/ 1 w 52"/>
                <a:gd name="T45" fmla="*/ 1 h 36"/>
                <a:gd name="T46" fmla="*/ 1 w 52"/>
                <a:gd name="T47" fmla="*/ 1 h 36"/>
                <a:gd name="T48" fmla="*/ 1 w 52"/>
                <a:gd name="T49" fmla="*/ 1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5" name="Freeform 586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2 w 198"/>
                <a:gd name="T1" fmla="*/ 1 h 236"/>
                <a:gd name="T2" fmla="*/ 2 w 198"/>
                <a:gd name="T3" fmla="*/ 1 h 236"/>
                <a:gd name="T4" fmla="*/ 1 w 198"/>
                <a:gd name="T5" fmla="*/ 2 h 236"/>
                <a:gd name="T6" fmla="*/ 1 w 198"/>
                <a:gd name="T7" fmla="*/ 2 h 236"/>
                <a:gd name="T8" fmla="*/ 1 w 198"/>
                <a:gd name="T9" fmla="*/ 2 h 236"/>
                <a:gd name="T10" fmla="*/ 0 w 198"/>
                <a:gd name="T11" fmla="*/ 3 h 236"/>
                <a:gd name="T12" fmla="*/ 0 w 198"/>
                <a:gd name="T13" fmla="*/ 3 h 236"/>
                <a:gd name="T14" fmla="*/ 0 w 198"/>
                <a:gd name="T15" fmla="*/ 3 h 236"/>
                <a:gd name="T16" fmla="*/ 0 w 198"/>
                <a:gd name="T17" fmla="*/ 4 h 236"/>
                <a:gd name="T18" fmla="*/ 0 w 198"/>
                <a:gd name="T19" fmla="*/ 5 h 236"/>
                <a:gd name="T20" fmla="*/ 0 w 198"/>
                <a:gd name="T21" fmla="*/ 5 h 236"/>
                <a:gd name="T22" fmla="*/ 1 w 198"/>
                <a:gd name="T23" fmla="*/ 6 h 236"/>
                <a:gd name="T24" fmla="*/ 1 w 198"/>
                <a:gd name="T25" fmla="*/ 6 h 236"/>
                <a:gd name="T26" fmla="*/ 2 w 198"/>
                <a:gd name="T27" fmla="*/ 6 h 236"/>
                <a:gd name="T28" fmla="*/ 3 w 198"/>
                <a:gd name="T29" fmla="*/ 6 h 236"/>
                <a:gd name="T30" fmla="*/ 3 w 198"/>
                <a:gd name="T31" fmla="*/ 6 h 236"/>
                <a:gd name="T32" fmla="*/ 4 w 198"/>
                <a:gd name="T33" fmla="*/ 6 h 236"/>
                <a:gd name="T34" fmla="*/ 4 w 198"/>
                <a:gd name="T35" fmla="*/ 6 h 236"/>
                <a:gd name="T36" fmla="*/ 4 w 198"/>
                <a:gd name="T37" fmla="*/ 6 h 236"/>
                <a:gd name="T38" fmla="*/ 4 w 198"/>
                <a:gd name="T39" fmla="*/ 6 h 236"/>
                <a:gd name="T40" fmla="*/ 4 w 198"/>
                <a:gd name="T41" fmla="*/ 6 h 236"/>
                <a:gd name="T42" fmla="*/ 4 w 198"/>
                <a:gd name="T43" fmla="*/ 6 h 236"/>
                <a:gd name="T44" fmla="*/ 4 w 198"/>
                <a:gd name="T45" fmla="*/ 6 h 236"/>
                <a:gd name="T46" fmla="*/ 4 w 198"/>
                <a:gd name="T47" fmla="*/ 6 h 236"/>
                <a:gd name="T48" fmla="*/ 4 w 198"/>
                <a:gd name="T49" fmla="*/ 6 h 236"/>
                <a:gd name="T50" fmla="*/ 4 w 198"/>
                <a:gd name="T51" fmla="*/ 6 h 236"/>
                <a:gd name="T52" fmla="*/ 3 w 198"/>
                <a:gd name="T53" fmla="*/ 6 h 236"/>
                <a:gd name="T54" fmla="*/ 3 w 198"/>
                <a:gd name="T55" fmla="*/ 6 h 236"/>
                <a:gd name="T56" fmla="*/ 3 w 198"/>
                <a:gd name="T57" fmla="*/ 6 h 236"/>
                <a:gd name="T58" fmla="*/ 3 w 198"/>
                <a:gd name="T59" fmla="*/ 6 h 236"/>
                <a:gd name="T60" fmla="*/ 3 w 198"/>
                <a:gd name="T61" fmla="*/ 6 h 236"/>
                <a:gd name="T62" fmla="*/ 2 w 198"/>
                <a:gd name="T63" fmla="*/ 6 h 236"/>
                <a:gd name="T64" fmla="*/ 2 w 198"/>
                <a:gd name="T65" fmla="*/ 6 h 236"/>
                <a:gd name="T66" fmla="*/ 2 w 198"/>
                <a:gd name="T67" fmla="*/ 6 h 236"/>
                <a:gd name="T68" fmla="*/ 1 w 198"/>
                <a:gd name="T69" fmla="*/ 5 h 236"/>
                <a:gd name="T70" fmla="*/ 1 w 198"/>
                <a:gd name="T71" fmla="*/ 5 h 236"/>
                <a:gd name="T72" fmla="*/ 1 w 198"/>
                <a:gd name="T73" fmla="*/ 5 h 236"/>
                <a:gd name="T74" fmla="*/ 1 w 198"/>
                <a:gd name="T75" fmla="*/ 4 h 236"/>
                <a:gd name="T76" fmla="*/ 1 w 198"/>
                <a:gd name="T77" fmla="*/ 4 h 236"/>
                <a:gd name="T78" fmla="*/ 1 w 198"/>
                <a:gd name="T79" fmla="*/ 3 h 236"/>
                <a:gd name="T80" fmla="*/ 1 w 198"/>
                <a:gd name="T81" fmla="*/ 3 h 236"/>
                <a:gd name="T82" fmla="*/ 1 w 198"/>
                <a:gd name="T83" fmla="*/ 3 h 236"/>
                <a:gd name="T84" fmla="*/ 1 w 198"/>
                <a:gd name="T85" fmla="*/ 2 h 236"/>
                <a:gd name="T86" fmla="*/ 2 w 198"/>
                <a:gd name="T87" fmla="*/ 2 h 236"/>
                <a:gd name="T88" fmla="*/ 2 w 198"/>
                <a:gd name="T89" fmla="*/ 2 h 236"/>
                <a:gd name="T90" fmla="*/ 3 w 198"/>
                <a:gd name="T91" fmla="*/ 1 h 236"/>
                <a:gd name="T92" fmla="*/ 3 w 198"/>
                <a:gd name="T93" fmla="*/ 1 h 236"/>
                <a:gd name="T94" fmla="*/ 4 w 198"/>
                <a:gd name="T95" fmla="*/ 1 h 236"/>
                <a:gd name="T96" fmla="*/ 4 w 198"/>
                <a:gd name="T97" fmla="*/ 1 h 236"/>
                <a:gd name="T98" fmla="*/ 4 w 198"/>
                <a:gd name="T99" fmla="*/ 0 h 236"/>
                <a:gd name="T100" fmla="*/ 5 w 198"/>
                <a:gd name="T101" fmla="*/ 0 h 236"/>
                <a:gd name="T102" fmla="*/ 5 w 198"/>
                <a:gd name="T103" fmla="*/ 0 h 236"/>
                <a:gd name="T104" fmla="*/ 6 w 198"/>
                <a:gd name="T105" fmla="*/ 0 h 236"/>
                <a:gd name="T106" fmla="*/ 5 w 198"/>
                <a:gd name="T107" fmla="*/ 0 h 236"/>
                <a:gd name="T108" fmla="*/ 5 w 198"/>
                <a:gd name="T109" fmla="*/ 0 h 236"/>
                <a:gd name="T110" fmla="*/ 5 w 198"/>
                <a:gd name="T111" fmla="*/ 0 h 236"/>
                <a:gd name="T112" fmla="*/ 4 w 198"/>
                <a:gd name="T113" fmla="*/ 0 h 236"/>
                <a:gd name="T114" fmla="*/ 4 w 198"/>
                <a:gd name="T115" fmla="*/ 0 h 236"/>
                <a:gd name="T116" fmla="*/ 3 w 198"/>
                <a:gd name="T117" fmla="*/ 0 h 236"/>
                <a:gd name="T118" fmla="*/ 3 w 198"/>
                <a:gd name="T119" fmla="*/ 1 h 236"/>
                <a:gd name="T120" fmla="*/ 2 w 198"/>
                <a:gd name="T121" fmla="*/ 1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6" name="Freeform 587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3 w 128"/>
                <a:gd name="T1" fmla="*/ 2 h 183"/>
                <a:gd name="T2" fmla="*/ 3 w 128"/>
                <a:gd name="T3" fmla="*/ 2 h 183"/>
                <a:gd name="T4" fmla="*/ 3 w 128"/>
                <a:gd name="T5" fmla="*/ 3 h 183"/>
                <a:gd name="T6" fmla="*/ 3 w 128"/>
                <a:gd name="T7" fmla="*/ 3 h 183"/>
                <a:gd name="T8" fmla="*/ 3 w 128"/>
                <a:gd name="T9" fmla="*/ 3 h 183"/>
                <a:gd name="T10" fmla="*/ 2 w 128"/>
                <a:gd name="T11" fmla="*/ 4 h 183"/>
                <a:gd name="T12" fmla="*/ 2 w 128"/>
                <a:gd name="T13" fmla="*/ 4 h 183"/>
                <a:gd name="T14" fmla="*/ 1 w 128"/>
                <a:gd name="T15" fmla="*/ 4 h 183"/>
                <a:gd name="T16" fmla="*/ 1 w 128"/>
                <a:gd name="T17" fmla="*/ 4 h 183"/>
                <a:gd name="T18" fmla="*/ 1 w 128"/>
                <a:gd name="T19" fmla="*/ 5 h 183"/>
                <a:gd name="T20" fmla="*/ 1 w 128"/>
                <a:gd name="T21" fmla="*/ 5 h 183"/>
                <a:gd name="T22" fmla="*/ 1 w 128"/>
                <a:gd name="T23" fmla="*/ 5 h 183"/>
                <a:gd name="T24" fmla="*/ 1 w 128"/>
                <a:gd name="T25" fmla="*/ 5 h 183"/>
                <a:gd name="T26" fmla="*/ 1 w 128"/>
                <a:gd name="T27" fmla="*/ 5 h 183"/>
                <a:gd name="T28" fmla="*/ 1 w 128"/>
                <a:gd name="T29" fmla="*/ 5 h 183"/>
                <a:gd name="T30" fmla="*/ 1 w 128"/>
                <a:gd name="T31" fmla="*/ 5 h 183"/>
                <a:gd name="T32" fmla="*/ 1 w 128"/>
                <a:gd name="T33" fmla="*/ 5 h 183"/>
                <a:gd name="T34" fmla="*/ 2 w 128"/>
                <a:gd name="T35" fmla="*/ 5 h 183"/>
                <a:gd name="T36" fmla="*/ 2 w 128"/>
                <a:gd name="T37" fmla="*/ 4 h 183"/>
                <a:gd name="T38" fmla="*/ 3 w 128"/>
                <a:gd name="T39" fmla="*/ 4 h 183"/>
                <a:gd name="T40" fmla="*/ 3 w 128"/>
                <a:gd name="T41" fmla="*/ 4 h 183"/>
                <a:gd name="T42" fmla="*/ 3 w 128"/>
                <a:gd name="T43" fmla="*/ 3 h 183"/>
                <a:gd name="T44" fmla="*/ 4 w 128"/>
                <a:gd name="T45" fmla="*/ 3 h 183"/>
                <a:gd name="T46" fmla="*/ 4 w 128"/>
                <a:gd name="T47" fmla="*/ 2 h 183"/>
                <a:gd name="T48" fmla="*/ 4 w 128"/>
                <a:gd name="T49" fmla="*/ 2 h 183"/>
                <a:gd name="T50" fmla="*/ 3 w 128"/>
                <a:gd name="T51" fmla="*/ 1 h 183"/>
                <a:gd name="T52" fmla="*/ 3 w 128"/>
                <a:gd name="T53" fmla="*/ 1 h 183"/>
                <a:gd name="T54" fmla="*/ 2 w 128"/>
                <a:gd name="T55" fmla="*/ 0 h 183"/>
                <a:gd name="T56" fmla="*/ 2 w 128"/>
                <a:gd name="T57" fmla="*/ 0 h 183"/>
                <a:gd name="T58" fmla="*/ 1 w 128"/>
                <a:gd name="T59" fmla="*/ 0 h 183"/>
                <a:gd name="T60" fmla="*/ 1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1 w 128"/>
                <a:gd name="T67" fmla="*/ 0 h 183"/>
                <a:gd name="T68" fmla="*/ 1 w 128"/>
                <a:gd name="T69" fmla="*/ 0 h 183"/>
                <a:gd name="T70" fmla="*/ 1 w 128"/>
                <a:gd name="T71" fmla="*/ 0 h 183"/>
                <a:gd name="T72" fmla="*/ 2 w 128"/>
                <a:gd name="T73" fmla="*/ 1 h 183"/>
                <a:gd name="T74" fmla="*/ 2 w 128"/>
                <a:gd name="T75" fmla="*/ 1 h 183"/>
                <a:gd name="T76" fmla="*/ 3 w 128"/>
                <a:gd name="T77" fmla="*/ 1 h 183"/>
                <a:gd name="T78" fmla="*/ 3 w 128"/>
                <a:gd name="T79" fmla="*/ 1 h 183"/>
                <a:gd name="T80" fmla="*/ 3 w 128"/>
                <a:gd name="T81" fmla="*/ 2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7" name="Freeform 588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3 w 323"/>
                <a:gd name="T1" fmla="*/ 2 h 379"/>
                <a:gd name="T2" fmla="*/ 1 w 323"/>
                <a:gd name="T3" fmla="*/ 3 h 379"/>
                <a:gd name="T4" fmla="*/ 0 w 323"/>
                <a:gd name="T5" fmla="*/ 5 h 379"/>
                <a:gd name="T6" fmla="*/ 0 w 323"/>
                <a:gd name="T7" fmla="*/ 6 h 379"/>
                <a:gd name="T8" fmla="*/ 0 w 323"/>
                <a:gd name="T9" fmla="*/ 7 h 379"/>
                <a:gd name="T10" fmla="*/ 0 w 323"/>
                <a:gd name="T11" fmla="*/ 8 h 379"/>
                <a:gd name="T12" fmla="*/ 0 w 323"/>
                <a:gd name="T13" fmla="*/ 8 h 379"/>
                <a:gd name="T14" fmla="*/ 1 w 323"/>
                <a:gd name="T15" fmla="*/ 9 h 379"/>
                <a:gd name="T16" fmla="*/ 1 w 323"/>
                <a:gd name="T17" fmla="*/ 9 h 379"/>
                <a:gd name="T18" fmla="*/ 2 w 323"/>
                <a:gd name="T19" fmla="*/ 9 h 379"/>
                <a:gd name="T20" fmla="*/ 3 w 323"/>
                <a:gd name="T21" fmla="*/ 10 h 379"/>
                <a:gd name="T22" fmla="*/ 4 w 323"/>
                <a:gd name="T23" fmla="*/ 10 h 379"/>
                <a:gd name="T24" fmla="*/ 5 w 323"/>
                <a:gd name="T25" fmla="*/ 10 h 379"/>
                <a:gd name="T26" fmla="*/ 6 w 323"/>
                <a:gd name="T27" fmla="*/ 10 h 379"/>
                <a:gd name="T28" fmla="*/ 7 w 323"/>
                <a:gd name="T29" fmla="*/ 10 h 379"/>
                <a:gd name="T30" fmla="*/ 8 w 323"/>
                <a:gd name="T31" fmla="*/ 10 h 379"/>
                <a:gd name="T32" fmla="*/ 8 w 323"/>
                <a:gd name="T33" fmla="*/ 10 h 379"/>
                <a:gd name="T34" fmla="*/ 9 w 323"/>
                <a:gd name="T35" fmla="*/ 10 h 379"/>
                <a:gd name="T36" fmla="*/ 9 w 323"/>
                <a:gd name="T37" fmla="*/ 10 h 379"/>
                <a:gd name="T38" fmla="*/ 9 w 323"/>
                <a:gd name="T39" fmla="*/ 10 h 379"/>
                <a:gd name="T40" fmla="*/ 8 w 323"/>
                <a:gd name="T41" fmla="*/ 10 h 379"/>
                <a:gd name="T42" fmla="*/ 7 w 323"/>
                <a:gd name="T43" fmla="*/ 10 h 379"/>
                <a:gd name="T44" fmla="*/ 6 w 323"/>
                <a:gd name="T45" fmla="*/ 10 h 379"/>
                <a:gd name="T46" fmla="*/ 5 w 323"/>
                <a:gd name="T47" fmla="*/ 9 h 379"/>
                <a:gd name="T48" fmla="*/ 5 w 323"/>
                <a:gd name="T49" fmla="*/ 9 h 379"/>
                <a:gd name="T50" fmla="*/ 4 w 323"/>
                <a:gd name="T51" fmla="*/ 9 h 379"/>
                <a:gd name="T52" fmla="*/ 3 w 323"/>
                <a:gd name="T53" fmla="*/ 9 h 379"/>
                <a:gd name="T54" fmla="*/ 2 w 323"/>
                <a:gd name="T55" fmla="*/ 8 h 379"/>
                <a:gd name="T56" fmla="*/ 1 w 323"/>
                <a:gd name="T57" fmla="*/ 8 h 379"/>
                <a:gd name="T58" fmla="*/ 1 w 323"/>
                <a:gd name="T59" fmla="*/ 7 h 379"/>
                <a:gd name="T60" fmla="*/ 1 w 323"/>
                <a:gd name="T61" fmla="*/ 7 h 379"/>
                <a:gd name="T62" fmla="*/ 1 w 323"/>
                <a:gd name="T63" fmla="*/ 5 h 379"/>
                <a:gd name="T64" fmla="*/ 1 w 323"/>
                <a:gd name="T65" fmla="*/ 4 h 379"/>
                <a:gd name="T66" fmla="*/ 2 w 323"/>
                <a:gd name="T67" fmla="*/ 4 h 379"/>
                <a:gd name="T68" fmla="*/ 2 w 323"/>
                <a:gd name="T69" fmla="*/ 3 h 379"/>
                <a:gd name="T70" fmla="*/ 3 w 323"/>
                <a:gd name="T71" fmla="*/ 2 h 379"/>
                <a:gd name="T72" fmla="*/ 4 w 323"/>
                <a:gd name="T73" fmla="*/ 2 h 379"/>
                <a:gd name="T74" fmla="*/ 5 w 323"/>
                <a:gd name="T75" fmla="*/ 1 h 379"/>
                <a:gd name="T76" fmla="*/ 6 w 323"/>
                <a:gd name="T77" fmla="*/ 1 h 379"/>
                <a:gd name="T78" fmla="*/ 7 w 323"/>
                <a:gd name="T79" fmla="*/ 0 h 379"/>
                <a:gd name="T80" fmla="*/ 7 w 323"/>
                <a:gd name="T81" fmla="*/ 0 h 379"/>
                <a:gd name="T82" fmla="*/ 6 w 323"/>
                <a:gd name="T83" fmla="*/ 0 h 379"/>
                <a:gd name="T84" fmla="*/ 5 w 323"/>
                <a:gd name="T85" fmla="*/ 0 h 379"/>
                <a:gd name="T86" fmla="*/ 4 w 323"/>
                <a:gd name="T87" fmla="*/ 1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8" name="Freeform 589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7 w 282"/>
                <a:gd name="T1" fmla="*/ 2 h 253"/>
                <a:gd name="T2" fmla="*/ 7 w 282"/>
                <a:gd name="T3" fmla="*/ 2 h 253"/>
                <a:gd name="T4" fmla="*/ 7 w 282"/>
                <a:gd name="T5" fmla="*/ 3 h 253"/>
                <a:gd name="T6" fmla="*/ 7 w 282"/>
                <a:gd name="T7" fmla="*/ 3 h 253"/>
                <a:gd name="T8" fmla="*/ 7 w 282"/>
                <a:gd name="T9" fmla="*/ 4 h 253"/>
                <a:gd name="T10" fmla="*/ 7 w 282"/>
                <a:gd name="T11" fmla="*/ 4 h 253"/>
                <a:gd name="T12" fmla="*/ 7 w 282"/>
                <a:gd name="T13" fmla="*/ 5 h 253"/>
                <a:gd name="T14" fmla="*/ 7 w 282"/>
                <a:gd name="T15" fmla="*/ 5 h 253"/>
                <a:gd name="T16" fmla="*/ 7 w 282"/>
                <a:gd name="T17" fmla="*/ 5 h 253"/>
                <a:gd name="T18" fmla="*/ 6 w 282"/>
                <a:gd name="T19" fmla="*/ 6 h 253"/>
                <a:gd name="T20" fmla="*/ 6 w 282"/>
                <a:gd name="T21" fmla="*/ 6 h 253"/>
                <a:gd name="T22" fmla="*/ 6 w 282"/>
                <a:gd name="T23" fmla="*/ 6 h 253"/>
                <a:gd name="T24" fmla="*/ 5 w 282"/>
                <a:gd name="T25" fmla="*/ 6 h 253"/>
                <a:gd name="T26" fmla="*/ 5 w 282"/>
                <a:gd name="T27" fmla="*/ 7 h 253"/>
                <a:gd name="T28" fmla="*/ 5 w 282"/>
                <a:gd name="T29" fmla="*/ 7 h 253"/>
                <a:gd name="T30" fmla="*/ 5 w 282"/>
                <a:gd name="T31" fmla="*/ 7 h 253"/>
                <a:gd name="T32" fmla="*/ 5 w 282"/>
                <a:gd name="T33" fmla="*/ 7 h 253"/>
                <a:gd name="T34" fmla="*/ 6 w 282"/>
                <a:gd name="T35" fmla="*/ 7 h 253"/>
                <a:gd name="T36" fmla="*/ 6 w 282"/>
                <a:gd name="T37" fmla="*/ 7 h 253"/>
                <a:gd name="T38" fmla="*/ 6 w 282"/>
                <a:gd name="T39" fmla="*/ 7 h 253"/>
                <a:gd name="T40" fmla="*/ 6 w 282"/>
                <a:gd name="T41" fmla="*/ 7 h 253"/>
                <a:gd name="T42" fmla="*/ 7 w 282"/>
                <a:gd name="T43" fmla="*/ 6 h 253"/>
                <a:gd name="T44" fmla="*/ 7 w 282"/>
                <a:gd name="T45" fmla="*/ 6 h 253"/>
                <a:gd name="T46" fmla="*/ 8 w 282"/>
                <a:gd name="T47" fmla="*/ 5 h 253"/>
                <a:gd name="T48" fmla="*/ 8 w 282"/>
                <a:gd name="T49" fmla="*/ 5 h 253"/>
                <a:gd name="T50" fmla="*/ 8 w 282"/>
                <a:gd name="T51" fmla="*/ 4 h 253"/>
                <a:gd name="T52" fmla="*/ 8 w 282"/>
                <a:gd name="T53" fmla="*/ 3 h 253"/>
                <a:gd name="T54" fmla="*/ 8 w 282"/>
                <a:gd name="T55" fmla="*/ 2 h 253"/>
                <a:gd name="T56" fmla="*/ 7 w 282"/>
                <a:gd name="T57" fmla="*/ 2 h 253"/>
                <a:gd name="T58" fmla="*/ 7 w 282"/>
                <a:gd name="T59" fmla="*/ 2 h 253"/>
                <a:gd name="T60" fmla="*/ 6 w 282"/>
                <a:gd name="T61" fmla="*/ 1 h 253"/>
                <a:gd name="T62" fmla="*/ 6 w 282"/>
                <a:gd name="T63" fmla="*/ 1 h 253"/>
                <a:gd name="T64" fmla="*/ 5 w 282"/>
                <a:gd name="T65" fmla="*/ 1 h 253"/>
                <a:gd name="T66" fmla="*/ 5 w 282"/>
                <a:gd name="T67" fmla="*/ 1 h 253"/>
                <a:gd name="T68" fmla="*/ 4 w 282"/>
                <a:gd name="T69" fmla="*/ 0 h 253"/>
                <a:gd name="T70" fmla="*/ 3 w 282"/>
                <a:gd name="T71" fmla="*/ 0 h 253"/>
                <a:gd name="T72" fmla="*/ 3 w 282"/>
                <a:gd name="T73" fmla="*/ 0 h 253"/>
                <a:gd name="T74" fmla="*/ 2 w 282"/>
                <a:gd name="T75" fmla="*/ 0 h 253"/>
                <a:gd name="T76" fmla="*/ 2 w 282"/>
                <a:gd name="T77" fmla="*/ 0 h 253"/>
                <a:gd name="T78" fmla="*/ 1 w 282"/>
                <a:gd name="T79" fmla="*/ 0 h 253"/>
                <a:gd name="T80" fmla="*/ 1 w 282"/>
                <a:gd name="T81" fmla="*/ 0 h 253"/>
                <a:gd name="T82" fmla="*/ 1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1 w 282"/>
                <a:gd name="T93" fmla="*/ 0 h 253"/>
                <a:gd name="T94" fmla="*/ 1 w 282"/>
                <a:gd name="T95" fmla="*/ 0 h 253"/>
                <a:gd name="T96" fmla="*/ 2 w 282"/>
                <a:gd name="T97" fmla="*/ 0 h 253"/>
                <a:gd name="T98" fmla="*/ 2 w 282"/>
                <a:gd name="T99" fmla="*/ 0 h 253"/>
                <a:gd name="T100" fmla="*/ 2 w 282"/>
                <a:gd name="T101" fmla="*/ 0 h 253"/>
                <a:gd name="T102" fmla="*/ 3 w 282"/>
                <a:gd name="T103" fmla="*/ 1 h 253"/>
                <a:gd name="T104" fmla="*/ 3 w 282"/>
                <a:gd name="T105" fmla="*/ 1 h 253"/>
                <a:gd name="T106" fmla="*/ 4 w 282"/>
                <a:gd name="T107" fmla="*/ 1 h 253"/>
                <a:gd name="T108" fmla="*/ 4 w 282"/>
                <a:gd name="T109" fmla="*/ 1 h 253"/>
                <a:gd name="T110" fmla="*/ 5 w 282"/>
                <a:gd name="T111" fmla="*/ 1 h 253"/>
                <a:gd name="T112" fmla="*/ 5 w 282"/>
                <a:gd name="T113" fmla="*/ 1 h 253"/>
                <a:gd name="T114" fmla="*/ 5 w 282"/>
                <a:gd name="T115" fmla="*/ 1 h 253"/>
                <a:gd name="T116" fmla="*/ 6 w 282"/>
                <a:gd name="T117" fmla="*/ 2 h 253"/>
                <a:gd name="T118" fmla="*/ 6 w 282"/>
                <a:gd name="T119" fmla="*/ 2 h 253"/>
                <a:gd name="T120" fmla="*/ 7 w 282"/>
                <a:gd name="T121" fmla="*/ 2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99" name="Freeform 590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3 h 236"/>
                <a:gd name="T2" fmla="*/ 0 w 115"/>
                <a:gd name="T3" fmla="*/ 4 h 236"/>
                <a:gd name="T4" fmla="*/ 0 w 115"/>
                <a:gd name="T5" fmla="*/ 4 h 236"/>
                <a:gd name="T6" fmla="*/ 0 w 115"/>
                <a:gd name="T7" fmla="*/ 5 h 236"/>
                <a:gd name="T8" fmla="*/ 1 w 115"/>
                <a:gd name="T9" fmla="*/ 5 h 236"/>
                <a:gd name="T10" fmla="*/ 1 w 115"/>
                <a:gd name="T11" fmla="*/ 6 h 236"/>
                <a:gd name="T12" fmla="*/ 1 w 115"/>
                <a:gd name="T13" fmla="*/ 6 h 236"/>
                <a:gd name="T14" fmla="*/ 2 w 115"/>
                <a:gd name="T15" fmla="*/ 6 h 236"/>
                <a:gd name="T16" fmla="*/ 2 w 115"/>
                <a:gd name="T17" fmla="*/ 6 h 236"/>
                <a:gd name="T18" fmla="*/ 3 w 115"/>
                <a:gd name="T19" fmla="*/ 6 h 236"/>
                <a:gd name="T20" fmla="*/ 3 w 115"/>
                <a:gd name="T21" fmla="*/ 6 h 236"/>
                <a:gd name="T22" fmla="*/ 3 w 115"/>
                <a:gd name="T23" fmla="*/ 6 h 236"/>
                <a:gd name="T24" fmla="*/ 3 w 115"/>
                <a:gd name="T25" fmla="*/ 6 h 236"/>
                <a:gd name="T26" fmla="*/ 3 w 115"/>
                <a:gd name="T27" fmla="*/ 6 h 236"/>
                <a:gd name="T28" fmla="*/ 3 w 115"/>
                <a:gd name="T29" fmla="*/ 6 h 236"/>
                <a:gd name="T30" fmla="*/ 3 w 115"/>
                <a:gd name="T31" fmla="*/ 6 h 236"/>
                <a:gd name="T32" fmla="*/ 3 w 115"/>
                <a:gd name="T33" fmla="*/ 6 h 236"/>
                <a:gd name="T34" fmla="*/ 2 w 115"/>
                <a:gd name="T35" fmla="*/ 5 h 236"/>
                <a:gd name="T36" fmla="*/ 2 w 115"/>
                <a:gd name="T37" fmla="*/ 5 h 236"/>
                <a:gd name="T38" fmla="*/ 1 w 115"/>
                <a:gd name="T39" fmla="*/ 5 h 236"/>
                <a:gd name="T40" fmla="*/ 1 w 115"/>
                <a:gd name="T41" fmla="*/ 4 h 236"/>
                <a:gd name="T42" fmla="*/ 1 w 115"/>
                <a:gd name="T43" fmla="*/ 4 h 236"/>
                <a:gd name="T44" fmla="*/ 1 w 115"/>
                <a:gd name="T45" fmla="*/ 3 h 236"/>
                <a:gd name="T46" fmla="*/ 1 w 115"/>
                <a:gd name="T47" fmla="*/ 3 h 236"/>
                <a:gd name="T48" fmla="*/ 1 w 115"/>
                <a:gd name="T49" fmla="*/ 2 h 236"/>
                <a:gd name="T50" fmla="*/ 1 w 115"/>
                <a:gd name="T51" fmla="*/ 2 h 236"/>
                <a:gd name="T52" fmla="*/ 1 w 115"/>
                <a:gd name="T53" fmla="*/ 2 h 236"/>
                <a:gd name="T54" fmla="*/ 2 w 115"/>
                <a:gd name="T55" fmla="*/ 1 h 236"/>
                <a:gd name="T56" fmla="*/ 2 w 115"/>
                <a:gd name="T57" fmla="*/ 1 h 236"/>
                <a:gd name="T58" fmla="*/ 3 w 115"/>
                <a:gd name="T59" fmla="*/ 1 h 236"/>
                <a:gd name="T60" fmla="*/ 3 w 115"/>
                <a:gd name="T61" fmla="*/ 0 h 236"/>
                <a:gd name="T62" fmla="*/ 3 w 115"/>
                <a:gd name="T63" fmla="*/ 0 h 236"/>
                <a:gd name="T64" fmla="*/ 3 w 115"/>
                <a:gd name="T65" fmla="*/ 0 h 236"/>
                <a:gd name="T66" fmla="*/ 3 w 115"/>
                <a:gd name="T67" fmla="*/ 0 h 236"/>
                <a:gd name="T68" fmla="*/ 2 w 115"/>
                <a:gd name="T69" fmla="*/ 0 h 236"/>
                <a:gd name="T70" fmla="*/ 2 w 115"/>
                <a:gd name="T71" fmla="*/ 1 h 236"/>
                <a:gd name="T72" fmla="*/ 1 w 115"/>
                <a:gd name="T73" fmla="*/ 1 h 236"/>
                <a:gd name="T74" fmla="*/ 1 w 115"/>
                <a:gd name="T75" fmla="*/ 2 h 236"/>
                <a:gd name="T76" fmla="*/ 0 w 115"/>
                <a:gd name="T77" fmla="*/ 2 h 236"/>
                <a:gd name="T78" fmla="*/ 0 w 115"/>
                <a:gd name="T79" fmla="*/ 3 h 236"/>
                <a:gd name="T80" fmla="*/ 0 w 115"/>
                <a:gd name="T81" fmla="*/ 3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700" name="Freeform 591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6 w 245"/>
                <a:gd name="T1" fmla="*/ 4 h 310"/>
                <a:gd name="T2" fmla="*/ 6 w 245"/>
                <a:gd name="T3" fmla="*/ 4 h 310"/>
                <a:gd name="T4" fmla="*/ 6 w 245"/>
                <a:gd name="T5" fmla="*/ 5 h 310"/>
                <a:gd name="T6" fmla="*/ 6 w 245"/>
                <a:gd name="T7" fmla="*/ 5 h 310"/>
                <a:gd name="T8" fmla="*/ 6 w 245"/>
                <a:gd name="T9" fmla="*/ 6 h 310"/>
                <a:gd name="T10" fmla="*/ 5 w 245"/>
                <a:gd name="T11" fmla="*/ 6 h 310"/>
                <a:gd name="T12" fmla="*/ 5 w 245"/>
                <a:gd name="T13" fmla="*/ 7 h 310"/>
                <a:gd name="T14" fmla="*/ 4 w 245"/>
                <a:gd name="T15" fmla="*/ 7 h 310"/>
                <a:gd name="T16" fmla="*/ 4 w 245"/>
                <a:gd name="T17" fmla="*/ 8 h 310"/>
                <a:gd name="T18" fmla="*/ 4 w 245"/>
                <a:gd name="T19" fmla="*/ 8 h 310"/>
                <a:gd name="T20" fmla="*/ 3 w 245"/>
                <a:gd name="T21" fmla="*/ 8 h 310"/>
                <a:gd name="T22" fmla="*/ 3 w 245"/>
                <a:gd name="T23" fmla="*/ 9 h 310"/>
                <a:gd name="T24" fmla="*/ 4 w 245"/>
                <a:gd name="T25" fmla="*/ 9 h 310"/>
                <a:gd name="T26" fmla="*/ 4 w 245"/>
                <a:gd name="T27" fmla="*/ 9 h 310"/>
                <a:gd name="T28" fmla="*/ 4 w 245"/>
                <a:gd name="T29" fmla="*/ 8 h 310"/>
                <a:gd name="T30" fmla="*/ 5 w 245"/>
                <a:gd name="T31" fmla="*/ 8 h 310"/>
                <a:gd name="T32" fmla="*/ 6 w 245"/>
                <a:gd name="T33" fmla="*/ 7 h 310"/>
                <a:gd name="T34" fmla="*/ 6 w 245"/>
                <a:gd name="T35" fmla="*/ 6 h 310"/>
                <a:gd name="T36" fmla="*/ 7 w 245"/>
                <a:gd name="T37" fmla="*/ 5 h 310"/>
                <a:gd name="T38" fmla="*/ 7 w 245"/>
                <a:gd name="T39" fmla="*/ 4 h 310"/>
                <a:gd name="T40" fmla="*/ 6 w 245"/>
                <a:gd name="T41" fmla="*/ 3 h 310"/>
                <a:gd name="T42" fmla="*/ 6 w 245"/>
                <a:gd name="T43" fmla="*/ 3 h 310"/>
                <a:gd name="T44" fmla="*/ 5 w 245"/>
                <a:gd name="T45" fmla="*/ 2 h 310"/>
                <a:gd name="T46" fmla="*/ 4 w 245"/>
                <a:gd name="T47" fmla="*/ 2 h 310"/>
                <a:gd name="T48" fmla="*/ 3 w 245"/>
                <a:gd name="T49" fmla="*/ 1 h 310"/>
                <a:gd name="T50" fmla="*/ 3 w 245"/>
                <a:gd name="T51" fmla="*/ 1 h 310"/>
                <a:gd name="T52" fmla="*/ 2 w 245"/>
                <a:gd name="T53" fmla="*/ 1 h 310"/>
                <a:gd name="T54" fmla="*/ 1 w 245"/>
                <a:gd name="T55" fmla="*/ 0 h 310"/>
                <a:gd name="T56" fmla="*/ 1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1 w 245"/>
                <a:gd name="T63" fmla="*/ 1 h 310"/>
                <a:gd name="T64" fmla="*/ 2 w 245"/>
                <a:gd name="T65" fmla="*/ 1 h 310"/>
                <a:gd name="T66" fmla="*/ 2 w 245"/>
                <a:gd name="T67" fmla="*/ 1 h 310"/>
                <a:gd name="T68" fmla="*/ 3 w 245"/>
                <a:gd name="T69" fmla="*/ 2 h 310"/>
                <a:gd name="T70" fmla="*/ 4 w 245"/>
                <a:gd name="T71" fmla="*/ 2 h 310"/>
                <a:gd name="T72" fmla="*/ 5 w 245"/>
                <a:gd name="T73" fmla="*/ 3 h 310"/>
                <a:gd name="T74" fmla="*/ 5 w 245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701" name="Freeform 592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20608" name="Group 593"/>
          <p:cNvGrpSpPr>
            <a:grpSpLocks/>
          </p:cNvGrpSpPr>
          <p:nvPr/>
        </p:nvGrpSpPr>
        <p:grpSpPr bwMode="auto">
          <a:xfrm>
            <a:off x="5394325" y="3403600"/>
            <a:ext cx="290513" cy="404813"/>
            <a:chOff x="4290" y="3130"/>
            <a:chExt cx="183" cy="255"/>
          </a:xfrm>
        </p:grpSpPr>
        <p:pic>
          <p:nvPicPr>
            <p:cNvPr id="20666" name="Picture 594" descr="31u_bnrz[1]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67" name="Freeform 595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2 w 199"/>
                <a:gd name="T1" fmla="*/ 1 h 232"/>
                <a:gd name="T2" fmla="*/ 1 w 199"/>
                <a:gd name="T3" fmla="*/ 1 h 232"/>
                <a:gd name="T4" fmla="*/ 1 w 199"/>
                <a:gd name="T5" fmla="*/ 1 h 232"/>
                <a:gd name="T6" fmla="*/ 1 w 199"/>
                <a:gd name="T7" fmla="*/ 2 h 232"/>
                <a:gd name="T8" fmla="*/ 0 w 199"/>
                <a:gd name="T9" fmla="*/ 2 h 232"/>
                <a:gd name="T10" fmla="*/ 0 w 199"/>
                <a:gd name="T11" fmla="*/ 3 h 232"/>
                <a:gd name="T12" fmla="*/ 0 w 199"/>
                <a:gd name="T13" fmla="*/ 3 h 232"/>
                <a:gd name="T14" fmla="*/ 0 w 199"/>
                <a:gd name="T15" fmla="*/ 4 h 232"/>
                <a:gd name="T16" fmla="*/ 0 w 199"/>
                <a:gd name="T17" fmla="*/ 4 h 232"/>
                <a:gd name="T18" fmla="*/ 0 w 199"/>
                <a:gd name="T19" fmla="*/ 5 h 232"/>
                <a:gd name="T20" fmla="*/ 0 w 199"/>
                <a:gd name="T21" fmla="*/ 5 h 232"/>
                <a:gd name="T22" fmla="*/ 1 w 199"/>
                <a:gd name="T23" fmla="*/ 6 h 232"/>
                <a:gd name="T24" fmla="*/ 1 w 199"/>
                <a:gd name="T25" fmla="*/ 6 h 232"/>
                <a:gd name="T26" fmla="*/ 2 w 199"/>
                <a:gd name="T27" fmla="*/ 6 h 232"/>
                <a:gd name="T28" fmla="*/ 2 w 199"/>
                <a:gd name="T29" fmla="*/ 7 h 232"/>
                <a:gd name="T30" fmla="*/ 3 w 199"/>
                <a:gd name="T31" fmla="*/ 7 h 232"/>
                <a:gd name="T32" fmla="*/ 4 w 199"/>
                <a:gd name="T33" fmla="*/ 6 h 232"/>
                <a:gd name="T34" fmla="*/ 4 w 199"/>
                <a:gd name="T35" fmla="*/ 6 h 232"/>
                <a:gd name="T36" fmla="*/ 4 w 199"/>
                <a:gd name="T37" fmla="*/ 6 h 232"/>
                <a:gd name="T38" fmla="*/ 4 w 199"/>
                <a:gd name="T39" fmla="*/ 6 h 232"/>
                <a:gd name="T40" fmla="*/ 4 w 199"/>
                <a:gd name="T41" fmla="*/ 6 h 232"/>
                <a:gd name="T42" fmla="*/ 4 w 199"/>
                <a:gd name="T43" fmla="*/ 6 h 232"/>
                <a:gd name="T44" fmla="*/ 4 w 199"/>
                <a:gd name="T45" fmla="*/ 6 h 232"/>
                <a:gd name="T46" fmla="*/ 4 w 199"/>
                <a:gd name="T47" fmla="*/ 6 h 232"/>
                <a:gd name="T48" fmla="*/ 3 w 199"/>
                <a:gd name="T49" fmla="*/ 6 h 232"/>
                <a:gd name="T50" fmla="*/ 3 w 199"/>
                <a:gd name="T51" fmla="*/ 6 h 232"/>
                <a:gd name="T52" fmla="*/ 3 w 199"/>
                <a:gd name="T53" fmla="*/ 6 h 232"/>
                <a:gd name="T54" fmla="*/ 3 w 199"/>
                <a:gd name="T55" fmla="*/ 5 h 232"/>
                <a:gd name="T56" fmla="*/ 2 w 199"/>
                <a:gd name="T57" fmla="*/ 5 h 232"/>
                <a:gd name="T58" fmla="*/ 2 w 199"/>
                <a:gd name="T59" fmla="*/ 5 h 232"/>
                <a:gd name="T60" fmla="*/ 2 w 199"/>
                <a:gd name="T61" fmla="*/ 5 h 232"/>
                <a:gd name="T62" fmla="*/ 1 w 199"/>
                <a:gd name="T63" fmla="*/ 5 h 232"/>
                <a:gd name="T64" fmla="*/ 1 w 199"/>
                <a:gd name="T65" fmla="*/ 5 h 232"/>
                <a:gd name="T66" fmla="*/ 1 w 199"/>
                <a:gd name="T67" fmla="*/ 4 h 232"/>
                <a:gd name="T68" fmla="*/ 1 w 199"/>
                <a:gd name="T69" fmla="*/ 3 h 232"/>
                <a:gd name="T70" fmla="*/ 2 w 199"/>
                <a:gd name="T71" fmla="*/ 2 h 232"/>
                <a:gd name="T72" fmla="*/ 3 w 199"/>
                <a:gd name="T73" fmla="*/ 1 h 232"/>
                <a:gd name="T74" fmla="*/ 3 w 199"/>
                <a:gd name="T75" fmla="*/ 1 h 232"/>
                <a:gd name="T76" fmla="*/ 4 w 199"/>
                <a:gd name="T77" fmla="*/ 1 h 232"/>
                <a:gd name="T78" fmla="*/ 5 w 199"/>
                <a:gd name="T79" fmla="*/ 0 h 232"/>
                <a:gd name="T80" fmla="*/ 5 w 199"/>
                <a:gd name="T81" fmla="*/ 0 h 232"/>
                <a:gd name="T82" fmla="*/ 5 w 199"/>
                <a:gd name="T83" fmla="*/ 0 h 232"/>
                <a:gd name="T84" fmla="*/ 5 w 199"/>
                <a:gd name="T85" fmla="*/ 0 h 232"/>
                <a:gd name="T86" fmla="*/ 4 w 199"/>
                <a:gd name="T87" fmla="*/ 0 h 232"/>
                <a:gd name="T88" fmla="*/ 4 w 199"/>
                <a:gd name="T89" fmla="*/ 0 h 232"/>
                <a:gd name="T90" fmla="*/ 3 w 199"/>
                <a:gd name="T91" fmla="*/ 0 h 232"/>
                <a:gd name="T92" fmla="*/ 3 w 199"/>
                <a:gd name="T93" fmla="*/ 1 h 232"/>
                <a:gd name="T94" fmla="*/ 2 w 199"/>
                <a:gd name="T95" fmla="*/ 1 h 232"/>
                <a:gd name="T96" fmla="*/ 2 w 199"/>
                <a:gd name="T97" fmla="*/ 1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68" name="Freeform 596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3 w 128"/>
                <a:gd name="T1" fmla="*/ 2 h 180"/>
                <a:gd name="T2" fmla="*/ 3 w 128"/>
                <a:gd name="T3" fmla="*/ 2 h 180"/>
                <a:gd name="T4" fmla="*/ 3 w 128"/>
                <a:gd name="T5" fmla="*/ 3 h 180"/>
                <a:gd name="T6" fmla="*/ 3 w 128"/>
                <a:gd name="T7" fmla="*/ 3 h 180"/>
                <a:gd name="T8" fmla="*/ 3 w 128"/>
                <a:gd name="T9" fmla="*/ 3 h 180"/>
                <a:gd name="T10" fmla="*/ 2 w 128"/>
                <a:gd name="T11" fmla="*/ 4 h 180"/>
                <a:gd name="T12" fmla="*/ 2 w 128"/>
                <a:gd name="T13" fmla="*/ 4 h 180"/>
                <a:gd name="T14" fmla="*/ 1 w 128"/>
                <a:gd name="T15" fmla="*/ 4 h 180"/>
                <a:gd name="T16" fmla="*/ 1 w 128"/>
                <a:gd name="T17" fmla="*/ 5 h 180"/>
                <a:gd name="T18" fmla="*/ 1 w 128"/>
                <a:gd name="T19" fmla="*/ 5 h 180"/>
                <a:gd name="T20" fmla="*/ 1 w 128"/>
                <a:gd name="T21" fmla="*/ 5 h 180"/>
                <a:gd name="T22" fmla="*/ 1 w 128"/>
                <a:gd name="T23" fmla="*/ 5 h 180"/>
                <a:gd name="T24" fmla="*/ 1 w 128"/>
                <a:gd name="T25" fmla="*/ 5 h 180"/>
                <a:gd name="T26" fmla="*/ 1 w 128"/>
                <a:gd name="T27" fmla="*/ 5 h 180"/>
                <a:gd name="T28" fmla="*/ 1 w 128"/>
                <a:gd name="T29" fmla="*/ 5 h 180"/>
                <a:gd name="T30" fmla="*/ 1 w 128"/>
                <a:gd name="T31" fmla="*/ 5 h 180"/>
                <a:gd name="T32" fmla="*/ 1 w 128"/>
                <a:gd name="T33" fmla="*/ 5 h 180"/>
                <a:gd name="T34" fmla="*/ 2 w 128"/>
                <a:gd name="T35" fmla="*/ 5 h 180"/>
                <a:gd name="T36" fmla="*/ 2 w 128"/>
                <a:gd name="T37" fmla="*/ 4 h 180"/>
                <a:gd name="T38" fmla="*/ 3 w 128"/>
                <a:gd name="T39" fmla="*/ 4 h 180"/>
                <a:gd name="T40" fmla="*/ 3 w 128"/>
                <a:gd name="T41" fmla="*/ 4 h 180"/>
                <a:gd name="T42" fmla="*/ 4 w 128"/>
                <a:gd name="T43" fmla="*/ 3 h 180"/>
                <a:gd name="T44" fmla="*/ 4 w 128"/>
                <a:gd name="T45" fmla="*/ 3 h 180"/>
                <a:gd name="T46" fmla="*/ 4 w 128"/>
                <a:gd name="T47" fmla="*/ 2 h 180"/>
                <a:gd name="T48" fmla="*/ 4 w 128"/>
                <a:gd name="T49" fmla="*/ 2 h 180"/>
                <a:gd name="T50" fmla="*/ 3 w 128"/>
                <a:gd name="T51" fmla="*/ 1 h 180"/>
                <a:gd name="T52" fmla="*/ 3 w 128"/>
                <a:gd name="T53" fmla="*/ 1 h 180"/>
                <a:gd name="T54" fmla="*/ 2 w 128"/>
                <a:gd name="T55" fmla="*/ 1 h 180"/>
                <a:gd name="T56" fmla="*/ 2 w 128"/>
                <a:gd name="T57" fmla="*/ 0 h 180"/>
                <a:gd name="T58" fmla="*/ 1 w 128"/>
                <a:gd name="T59" fmla="*/ 0 h 180"/>
                <a:gd name="T60" fmla="*/ 1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1 w 128"/>
                <a:gd name="T69" fmla="*/ 0 h 180"/>
                <a:gd name="T70" fmla="*/ 1 w 128"/>
                <a:gd name="T71" fmla="*/ 1 h 180"/>
                <a:gd name="T72" fmla="*/ 2 w 128"/>
                <a:gd name="T73" fmla="*/ 1 h 180"/>
                <a:gd name="T74" fmla="*/ 2 w 128"/>
                <a:gd name="T75" fmla="*/ 1 h 180"/>
                <a:gd name="T76" fmla="*/ 3 w 128"/>
                <a:gd name="T77" fmla="*/ 1 h 180"/>
                <a:gd name="T78" fmla="*/ 3 w 128"/>
                <a:gd name="T79" fmla="*/ 1 h 180"/>
                <a:gd name="T80" fmla="*/ 3 w 128"/>
                <a:gd name="T81" fmla="*/ 2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69" name="Freeform 597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3 w 322"/>
                <a:gd name="T1" fmla="*/ 2 h 378"/>
                <a:gd name="T2" fmla="*/ 2 w 322"/>
                <a:gd name="T3" fmla="*/ 3 h 378"/>
                <a:gd name="T4" fmla="*/ 1 w 322"/>
                <a:gd name="T5" fmla="*/ 5 h 378"/>
                <a:gd name="T6" fmla="*/ 0 w 322"/>
                <a:gd name="T7" fmla="*/ 6 h 378"/>
                <a:gd name="T8" fmla="*/ 0 w 322"/>
                <a:gd name="T9" fmla="*/ 7 h 378"/>
                <a:gd name="T10" fmla="*/ 0 w 322"/>
                <a:gd name="T11" fmla="*/ 8 h 378"/>
                <a:gd name="T12" fmla="*/ 1 w 322"/>
                <a:gd name="T13" fmla="*/ 8 h 378"/>
                <a:gd name="T14" fmla="*/ 1 w 322"/>
                <a:gd name="T15" fmla="*/ 9 h 378"/>
                <a:gd name="T16" fmla="*/ 2 w 322"/>
                <a:gd name="T17" fmla="*/ 9 h 378"/>
                <a:gd name="T18" fmla="*/ 2 w 322"/>
                <a:gd name="T19" fmla="*/ 9 h 378"/>
                <a:gd name="T20" fmla="*/ 3 w 322"/>
                <a:gd name="T21" fmla="*/ 10 h 378"/>
                <a:gd name="T22" fmla="*/ 4 w 322"/>
                <a:gd name="T23" fmla="*/ 10 h 378"/>
                <a:gd name="T24" fmla="*/ 5 w 322"/>
                <a:gd name="T25" fmla="*/ 10 h 378"/>
                <a:gd name="T26" fmla="*/ 6 w 322"/>
                <a:gd name="T27" fmla="*/ 10 h 378"/>
                <a:gd name="T28" fmla="*/ 7 w 322"/>
                <a:gd name="T29" fmla="*/ 10 h 378"/>
                <a:gd name="T30" fmla="*/ 8 w 322"/>
                <a:gd name="T31" fmla="*/ 11 h 378"/>
                <a:gd name="T32" fmla="*/ 9 w 322"/>
                <a:gd name="T33" fmla="*/ 11 h 378"/>
                <a:gd name="T34" fmla="*/ 9 w 322"/>
                <a:gd name="T35" fmla="*/ 10 h 378"/>
                <a:gd name="T36" fmla="*/ 9 w 322"/>
                <a:gd name="T37" fmla="*/ 10 h 378"/>
                <a:gd name="T38" fmla="*/ 9 w 322"/>
                <a:gd name="T39" fmla="*/ 10 h 378"/>
                <a:gd name="T40" fmla="*/ 8 w 322"/>
                <a:gd name="T41" fmla="*/ 10 h 378"/>
                <a:gd name="T42" fmla="*/ 7 w 322"/>
                <a:gd name="T43" fmla="*/ 10 h 378"/>
                <a:gd name="T44" fmla="*/ 7 w 322"/>
                <a:gd name="T45" fmla="*/ 9 h 378"/>
                <a:gd name="T46" fmla="*/ 6 w 322"/>
                <a:gd name="T47" fmla="*/ 9 h 378"/>
                <a:gd name="T48" fmla="*/ 5 w 322"/>
                <a:gd name="T49" fmla="*/ 9 h 378"/>
                <a:gd name="T50" fmla="*/ 4 w 322"/>
                <a:gd name="T51" fmla="*/ 9 h 378"/>
                <a:gd name="T52" fmla="*/ 3 w 322"/>
                <a:gd name="T53" fmla="*/ 9 h 378"/>
                <a:gd name="T54" fmla="*/ 2 w 322"/>
                <a:gd name="T55" fmla="*/ 8 h 378"/>
                <a:gd name="T56" fmla="*/ 2 w 322"/>
                <a:gd name="T57" fmla="*/ 8 h 378"/>
                <a:gd name="T58" fmla="*/ 1 w 322"/>
                <a:gd name="T59" fmla="*/ 7 h 378"/>
                <a:gd name="T60" fmla="*/ 1 w 322"/>
                <a:gd name="T61" fmla="*/ 7 h 378"/>
                <a:gd name="T62" fmla="*/ 1 w 322"/>
                <a:gd name="T63" fmla="*/ 6 h 378"/>
                <a:gd name="T64" fmla="*/ 2 w 322"/>
                <a:gd name="T65" fmla="*/ 5 h 378"/>
                <a:gd name="T66" fmla="*/ 2 w 322"/>
                <a:gd name="T67" fmla="*/ 4 h 378"/>
                <a:gd name="T68" fmla="*/ 3 w 322"/>
                <a:gd name="T69" fmla="*/ 3 h 378"/>
                <a:gd name="T70" fmla="*/ 4 w 322"/>
                <a:gd name="T71" fmla="*/ 2 h 378"/>
                <a:gd name="T72" fmla="*/ 4 w 322"/>
                <a:gd name="T73" fmla="*/ 2 h 378"/>
                <a:gd name="T74" fmla="*/ 6 w 322"/>
                <a:gd name="T75" fmla="*/ 1 h 378"/>
                <a:gd name="T76" fmla="*/ 7 w 322"/>
                <a:gd name="T77" fmla="*/ 1 h 378"/>
                <a:gd name="T78" fmla="*/ 7 w 322"/>
                <a:gd name="T79" fmla="*/ 0 h 378"/>
                <a:gd name="T80" fmla="*/ 7 w 322"/>
                <a:gd name="T81" fmla="*/ 0 h 378"/>
                <a:gd name="T82" fmla="*/ 6 w 322"/>
                <a:gd name="T83" fmla="*/ 0 h 378"/>
                <a:gd name="T84" fmla="*/ 5 w 322"/>
                <a:gd name="T85" fmla="*/ 1 h 378"/>
                <a:gd name="T86" fmla="*/ 4 w 322"/>
                <a:gd name="T87" fmla="*/ 1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0" name="Freeform 598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6 w 283"/>
                <a:gd name="T1" fmla="*/ 2 h 252"/>
                <a:gd name="T2" fmla="*/ 7 w 283"/>
                <a:gd name="T3" fmla="*/ 3 h 252"/>
                <a:gd name="T4" fmla="*/ 7 w 283"/>
                <a:gd name="T5" fmla="*/ 3 h 252"/>
                <a:gd name="T6" fmla="*/ 7 w 283"/>
                <a:gd name="T7" fmla="*/ 4 h 252"/>
                <a:gd name="T8" fmla="*/ 7 w 283"/>
                <a:gd name="T9" fmla="*/ 4 h 252"/>
                <a:gd name="T10" fmla="*/ 7 w 283"/>
                <a:gd name="T11" fmla="*/ 4 h 252"/>
                <a:gd name="T12" fmla="*/ 7 w 283"/>
                <a:gd name="T13" fmla="*/ 5 h 252"/>
                <a:gd name="T14" fmla="*/ 7 w 283"/>
                <a:gd name="T15" fmla="*/ 5 h 252"/>
                <a:gd name="T16" fmla="*/ 6 w 283"/>
                <a:gd name="T17" fmla="*/ 5 h 252"/>
                <a:gd name="T18" fmla="*/ 6 w 283"/>
                <a:gd name="T19" fmla="*/ 6 h 252"/>
                <a:gd name="T20" fmla="*/ 6 w 283"/>
                <a:gd name="T21" fmla="*/ 6 h 252"/>
                <a:gd name="T22" fmla="*/ 6 w 283"/>
                <a:gd name="T23" fmla="*/ 6 h 252"/>
                <a:gd name="T24" fmla="*/ 5 w 283"/>
                <a:gd name="T25" fmla="*/ 7 h 252"/>
                <a:gd name="T26" fmla="*/ 5 w 283"/>
                <a:gd name="T27" fmla="*/ 7 h 252"/>
                <a:gd name="T28" fmla="*/ 5 w 283"/>
                <a:gd name="T29" fmla="*/ 7 h 252"/>
                <a:gd name="T30" fmla="*/ 5 w 283"/>
                <a:gd name="T31" fmla="*/ 7 h 252"/>
                <a:gd name="T32" fmla="*/ 5 w 283"/>
                <a:gd name="T33" fmla="*/ 7 h 252"/>
                <a:gd name="T34" fmla="*/ 5 w 283"/>
                <a:gd name="T35" fmla="*/ 7 h 252"/>
                <a:gd name="T36" fmla="*/ 6 w 283"/>
                <a:gd name="T37" fmla="*/ 7 h 252"/>
                <a:gd name="T38" fmla="*/ 6 w 283"/>
                <a:gd name="T39" fmla="*/ 7 h 252"/>
                <a:gd name="T40" fmla="*/ 6 w 283"/>
                <a:gd name="T41" fmla="*/ 7 h 252"/>
                <a:gd name="T42" fmla="*/ 6 w 283"/>
                <a:gd name="T43" fmla="*/ 7 h 252"/>
                <a:gd name="T44" fmla="*/ 7 w 283"/>
                <a:gd name="T45" fmla="*/ 6 h 252"/>
                <a:gd name="T46" fmla="*/ 7 w 283"/>
                <a:gd name="T47" fmla="*/ 5 h 252"/>
                <a:gd name="T48" fmla="*/ 8 w 283"/>
                <a:gd name="T49" fmla="*/ 5 h 252"/>
                <a:gd name="T50" fmla="*/ 8 w 283"/>
                <a:gd name="T51" fmla="*/ 4 h 252"/>
                <a:gd name="T52" fmla="*/ 8 w 283"/>
                <a:gd name="T53" fmla="*/ 3 h 252"/>
                <a:gd name="T54" fmla="*/ 7 w 283"/>
                <a:gd name="T55" fmla="*/ 3 h 252"/>
                <a:gd name="T56" fmla="*/ 7 w 283"/>
                <a:gd name="T57" fmla="*/ 2 h 252"/>
                <a:gd name="T58" fmla="*/ 7 w 283"/>
                <a:gd name="T59" fmla="*/ 2 h 252"/>
                <a:gd name="T60" fmla="*/ 6 w 283"/>
                <a:gd name="T61" fmla="*/ 1 h 252"/>
                <a:gd name="T62" fmla="*/ 6 w 283"/>
                <a:gd name="T63" fmla="*/ 1 h 252"/>
                <a:gd name="T64" fmla="*/ 5 w 283"/>
                <a:gd name="T65" fmla="*/ 1 h 252"/>
                <a:gd name="T66" fmla="*/ 4 w 283"/>
                <a:gd name="T67" fmla="*/ 1 h 252"/>
                <a:gd name="T68" fmla="*/ 4 w 283"/>
                <a:gd name="T69" fmla="*/ 1 h 252"/>
                <a:gd name="T70" fmla="*/ 3 w 283"/>
                <a:gd name="T71" fmla="*/ 0 h 252"/>
                <a:gd name="T72" fmla="*/ 3 w 283"/>
                <a:gd name="T73" fmla="*/ 0 h 252"/>
                <a:gd name="T74" fmla="*/ 2 w 283"/>
                <a:gd name="T75" fmla="*/ 0 h 252"/>
                <a:gd name="T76" fmla="*/ 2 w 283"/>
                <a:gd name="T77" fmla="*/ 0 h 252"/>
                <a:gd name="T78" fmla="*/ 1 w 283"/>
                <a:gd name="T79" fmla="*/ 0 h 252"/>
                <a:gd name="T80" fmla="*/ 1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1 w 283"/>
                <a:gd name="T93" fmla="*/ 0 h 252"/>
                <a:gd name="T94" fmla="*/ 1 w 283"/>
                <a:gd name="T95" fmla="*/ 0 h 252"/>
                <a:gd name="T96" fmla="*/ 1 w 283"/>
                <a:gd name="T97" fmla="*/ 0 h 252"/>
                <a:gd name="T98" fmla="*/ 2 w 283"/>
                <a:gd name="T99" fmla="*/ 1 h 252"/>
                <a:gd name="T100" fmla="*/ 2 w 283"/>
                <a:gd name="T101" fmla="*/ 1 h 252"/>
                <a:gd name="T102" fmla="*/ 3 w 283"/>
                <a:gd name="T103" fmla="*/ 1 h 252"/>
                <a:gd name="T104" fmla="*/ 3 w 283"/>
                <a:gd name="T105" fmla="*/ 1 h 252"/>
                <a:gd name="T106" fmla="*/ 3 w 283"/>
                <a:gd name="T107" fmla="*/ 1 h 252"/>
                <a:gd name="T108" fmla="*/ 4 w 283"/>
                <a:gd name="T109" fmla="*/ 1 h 252"/>
                <a:gd name="T110" fmla="*/ 4 w 283"/>
                <a:gd name="T111" fmla="*/ 1 h 252"/>
                <a:gd name="T112" fmla="*/ 5 w 283"/>
                <a:gd name="T113" fmla="*/ 1 h 252"/>
                <a:gd name="T114" fmla="*/ 5 w 283"/>
                <a:gd name="T115" fmla="*/ 2 h 252"/>
                <a:gd name="T116" fmla="*/ 6 w 283"/>
                <a:gd name="T117" fmla="*/ 2 h 252"/>
                <a:gd name="T118" fmla="*/ 6 w 283"/>
                <a:gd name="T119" fmla="*/ 2 h 252"/>
                <a:gd name="T120" fmla="*/ 6 w 283"/>
                <a:gd name="T121" fmla="*/ 2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1" name="Freeform 599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3 h 238"/>
                <a:gd name="T2" fmla="*/ 0 w 114"/>
                <a:gd name="T3" fmla="*/ 4 h 238"/>
                <a:gd name="T4" fmla="*/ 0 w 114"/>
                <a:gd name="T5" fmla="*/ 5 h 238"/>
                <a:gd name="T6" fmla="*/ 0 w 114"/>
                <a:gd name="T7" fmla="*/ 5 h 238"/>
                <a:gd name="T8" fmla="*/ 1 w 114"/>
                <a:gd name="T9" fmla="*/ 5 h 238"/>
                <a:gd name="T10" fmla="*/ 1 w 114"/>
                <a:gd name="T11" fmla="*/ 6 h 238"/>
                <a:gd name="T12" fmla="*/ 2 w 114"/>
                <a:gd name="T13" fmla="*/ 6 h 238"/>
                <a:gd name="T14" fmla="*/ 2 w 114"/>
                <a:gd name="T15" fmla="*/ 6 h 238"/>
                <a:gd name="T16" fmla="*/ 3 w 114"/>
                <a:gd name="T17" fmla="*/ 6 h 238"/>
                <a:gd name="T18" fmla="*/ 3 w 114"/>
                <a:gd name="T19" fmla="*/ 6 h 238"/>
                <a:gd name="T20" fmla="*/ 3 w 114"/>
                <a:gd name="T21" fmla="*/ 6 h 238"/>
                <a:gd name="T22" fmla="*/ 3 w 114"/>
                <a:gd name="T23" fmla="*/ 6 h 238"/>
                <a:gd name="T24" fmla="*/ 3 w 114"/>
                <a:gd name="T25" fmla="*/ 6 h 238"/>
                <a:gd name="T26" fmla="*/ 3 w 114"/>
                <a:gd name="T27" fmla="*/ 6 h 238"/>
                <a:gd name="T28" fmla="*/ 3 w 114"/>
                <a:gd name="T29" fmla="*/ 6 h 238"/>
                <a:gd name="T30" fmla="*/ 3 w 114"/>
                <a:gd name="T31" fmla="*/ 6 h 238"/>
                <a:gd name="T32" fmla="*/ 3 w 114"/>
                <a:gd name="T33" fmla="*/ 6 h 238"/>
                <a:gd name="T34" fmla="*/ 2 w 114"/>
                <a:gd name="T35" fmla="*/ 5 h 238"/>
                <a:gd name="T36" fmla="*/ 2 w 114"/>
                <a:gd name="T37" fmla="*/ 5 h 238"/>
                <a:gd name="T38" fmla="*/ 1 w 114"/>
                <a:gd name="T39" fmla="*/ 5 h 238"/>
                <a:gd name="T40" fmla="*/ 1 w 114"/>
                <a:gd name="T41" fmla="*/ 4 h 238"/>
                <a:gd name="T42" fmla="*/ 1 w 114"/>
                <a:gd name="T43" fmla="*/ 4 h 238"/>
                <a:gd name="T44" fmla="*/ 1 w 114"/>
                <a:gd name="T45" fmla="*/ 3 h 238"/>
                <a:gd name="T46" fmla="*/ 1 w 114"/>
                <a:gd name="T47" fmla="*/ 3 h 238"/>
                <a:gd name="T48" fmla="*/ 1 w 114"/>
                <a:gd name="T49" fmla="*/ 2 h 238"/>
                <a:gd name="T50" fmla="*/ 1 w 114"/>
                <a:gd name="T51" fmla="*/ 2 h 238"/>
                <a:gd name="T52" fmla="*/ 2 w 114"/>
                <a:gd name="T53" fmla="*/ 2 h 238"/>
                <a:gd name="T54" fmla="*/ 2 w 114"/>
                <a:gd name="T55" fmla="*/ 1 h 238"/>
                <a:gd name="T56" fmla="*/ 2 w 114"/>
                <a:gd name="T57" fmla="*/ 1 h 238"/>
                <a:gd name="T58" fmla="*/ 2 w 114"/>
                <a:gd name="T59" fmla="*/ 1 h 238"/>
                <a:gd name="T60" fmla="*/ 3 w 114"/>
                <a:gd name="T61" fmla="*/ 0 h 238"/>
                <a:gd name="T62" fmla="*/ 3 w 114"/>
                <a:gd name="T63" fmla="*/ 0 h 238"/>
                <a:gd name="T64" fmla="*/ 3 w 114"/>
                <a:gd name="T65" fmla="*/ 0 h 238"/>
                <a:gd name="T66" fmla="*/ 3 w 114"/>
                <a:gd name="T67" fmla="*/ 0 h 238"/>
                <a:gd name="T68" fmla="*/ 3 w 114"/>
                <a:gd name="T69" fmla="*/ 0 h 238"/>
                <a:gd name="T70" fmla="*/ 2 w 114"/>
                <a:gd name="T71" fmla="*/ 0 h 238"/>
                <a:gd name="T72" fmla="*/ 2 w 114"/>
                <a:gd name="T73" fmla="*/ 1 h 238"/>
                <a:gd name="T74" fmla="*/ 1 w 114"/>
                <a:gd name="T75" fmla="*/ 1 h 238"/>
                <a:gd name="T76" fmla="*/ 1 w 114"/>
                <a:gd name="T77" fmla="*/ 2 h 238"/>
                <a:gd name="T78" fmla="*/ 0 w 114"/>
                <a:gd name="T79" fmla="*/ 3 h 238"/>
                <a:gd name="T80" fmla="*/ 0 w 114"/>
                <a:gd name="T81" fmla="*/ 3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2" name="Freeform 600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6 w 246"/>
                <a:gd name="T1" fmla="*/ 4 h 310"/>
                <a:gd name="T2" fmla="*/ 6 w 246"/>
                <a:gd name="T3" fmla="*/ 4 h 310"/>
                <a:gd name="T4" fmla="*/ 6 w 246"/>
                <a:gd name="T5" fmla="*/ 5 h 310"/>
                <a:gd name="T6" fmla="*/ 6 w 246"/>
                <a:gd name="T7" fmla="*/ 5 h 310"/>
                <a:gd name="T8" fmla="*/ 6 w 246"/>
                <a:gd name="T9" fmla="*/ 6 h 310"/>
                <a:gd name="T10" fmla="*/ 5 w 246"/>
                <a:gd name="T11" fmla="*/ 6 h 310"/>
                <a:gd name="T12" fmla="*/ 5 w 246"/>
                <a:gd name="T13" fmla="*/ 7 h 310"/>
                <a:gd name="T14" fmla="*/ 4 w 246"/>
                <a:gd name="T15" fmla="*/ 7 h 310"/>
                <a:gd name="T16" fmla="*/ 4 w 246"/>
                <a:gd name="T17" fmla="*/ 8 h 310"/>
                <a:gd name="T18" fmla="*/ 4 w 246"/>
                <a:gd name="T19" fmla="*/ 8 h 310"/>
                <a:gd name="T20" fmla="*/ 3 w 246"/>
                <a:gd name="T21" fmla="*/ 8 h 310"/>
                <a:gd name="T22" fmla="*/ 3 w 246"/>
                <a:gd name="T23" fmla="*/ 9 h 310"/>
                <a:gd name="T24" fmla="*/ 4 w 246"/>
                <a:gd name="T25" fmla="*/ 9 h 310"/>
                <a:gd name="T26" fmla="*/ 4 w 246"/>
                <a:gd name="T27" fmla="*/ 9 h 310"/>
                <a:gd name="T28" fmla="*/ 4 w 246"/>
                <a:gd name="T29" fmla="*/ 8 h 310"/>
                <a:gd name="T30" fmla="*/ 5 w 246"/>
                <a:gd name="T31" fmla="*/ 8 h 310"/>
                <a:gd name="T32" fmla="*/ 6 w 246"/>
                <a:gd name="T33" fmla="*/ 7 h 310"/>
                <a:gd name="T34" fmla="*/ 7 w 246"/>
                <a:gd name="T35" fmla="*/ 6 h 310"/>
                <a:gd name="T36" fmla="*/ 7 w 246"/>
                <a:gd name="T37" fmla="*/ 5 h 310"/>
                <a:gd name="T38" fmla="*/ 7 w 246"/>
                <a:gd name="T39" fmla="*/ 4 h 310"/>
                <a:gd name="T40" fmla="*/ 6 w 246"/>
                <a:gd name="T41" fmla="*/ 3 h 310"/>
                <a:gd name="T42" fmla="*/ 6 w 246"/>
                <a:gd name="T43" fmla="*/ 3 h 310"/>
                <a:gd name="T44" fmla="*/ 5 w 246"/>
                <a:gd name="T45" fmla="*/ 2 h 310"/>
                <a:gd name="T46" fmla="*/ 4 w 246"/>
                <a:gd name="T47" fmla="*/ 2 h 310"/>
                <a:gd name="T48" fmla="*/ 4 w 246"/>
                <a:gd name="T49" fmla="*/ 1 h 310"/>
                <a:gd name="T50" fmla="*/ 3 w 246"/>
                <a:gd name="T51" fmla="*/ 1 h 310"/>
                <a:gd name="T52" fmla="*/ 2 w 246"/>
                <a:gd name="T53" fmla="*/ 1 h 310"/>
                <a:gd name="T54" fmla="*/ 1 w 246"/>
                <a:gd name="T55" fmla="*/ 0 h 310"/>
                <a:gd name="T56" fmla="*/ 1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1 w 246"/>
                <a:gd name="T63" fmla="*/ 0 h 310"/>
                <a:gd name="T64" fmla="*/ 2 w 246"/>
                <a:gd name="T65" fmla="*/ 1 h 310"/>
                <a:gd name="T66" fmla="*/ 2 w 246"/>
                <a:gd name="T67" fmla="*/ 1 h 310"/>
                <a:gd name="T68" fmla="*/ 3 w 246"/>
                <a:gd name="T69" fmla="*/ 2 h 310"/>
                <a:gd name="T70" fmla="*/ 4 w 246"/>
                <a:gd name="T71" fmla="*/ 2 h 310"/>
                <a:gd name="T72" fmla="*/ 5 w 246"/>
                <a:gd name="T73" fmla="*/ 3 h 310"/>
                <a:gd name="T74" fmla="*/ 5 w 246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3" name="Freeform 601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1 w 83"/>
                <a:gd name="T1" fmla="*/ 0 h 187"/>
                <a:gd name="T2" fmla="*/ 1 w 83"/>
                <a:gd name="T3" fmla="*/ 0 h 187"/>
                <a:gd name="T4" fmla="*/ 1 w 83"/>
                <a:gd name="T5" fmla="*/ 0 h 187"/>
                <a:gd name="T6" fmla="*/ 1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1 h 187"/>
                <a:gd name="T20" fmla="*/ 1 w 83"/>
                <a:gd name="T21" fmla="*/ 2 h 187"/>
                <a:gd name="T22" fmla="*/ 1 w 83"/>
                <a:gd name="T23" fmla="*/ 3 h 187"/>
                <a:gd name="T24" fmla="*/ 1 w 83"/>
                <a:gd name="T25" fmla="*/ 3 h 187"/>
                <a:gd name="T26" fmla="*/ 2 w 83"/>
                <a:gd name="T27" fmla="*/ 4 h 187"/>
                <a:gd name="T28" fmla="*/ 2 w 83"/>
                <a:gd name="T29" fmla="*/ 5 h 187"/>
                <a:gd name="T30" fmla="*/ 2 w 83"/>
                <a:gd name="T31" fmla="*/ 5 h 187"/>
                <a:gd name="T32" fmla="*/ 2 w 83"/>
                <a:gd name="T33" fmla="*/ 5 h 187"/>
                <a:gd name="T34" fmla="*/ 2 w 83"/>
                <a:gd name="T35" fmla="*/ 5 h 187"/>
                <a:gd name="T36" fmla="*/ 2 w 83"/>
                <a:gd name="T37" fmla="*/ 4 h 187"/>
                <a:gd name="T38" fmla="*/ 2 w 83"/>
                <a:gd name="T39" fmla="*/ 4 h 187"/>
                <a:gd name="T40" fmla="*/ 2 w 83"/>
                <a:gd name="T41" fmla="*/ 3 h 187"/>
                <a:gd name="T42" fmla="*/ 2 w 83"/>
                <a:gd name="T43" fmla="*/ 2 h 187"/>
                <a:gd name="T44" fmla="*/ 1 w 83"/>
                <a:gd name="T45" fmla="*/ 2 h 187"/>
                <a:gd name="T46" fmla="*/ 1 w 83"/>
                <a:gd name="T47" fmla="*/ 1 h 187"/>
                <a:gd name="T48" fmla="*/ 1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4" name="Freeform 602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1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1 h 94"/>
                <a:gd name="T20" fmla="*/ 0 w 44"/>
                <a:gd name="T21" fmla="*/ 1 h 94"/>
                <a:gd name="T22" fmla="*/ 0 w 44"/>
                <a:gd name="T23" fmla="*/ 2 h 94"/>
                <a:gd name="T24" fmla="*/ 0 w 44"/>
                <a:gd name="T25" fmla="*/ 2 h 94"/>
                <a:gd name="T26" fmla="*/ 0 w 44"/>
                <a:gd name="T27" fmla="*/ 2 h 94"/>
                <a:gd name="T28" fmla="*/ 1 w 44"/>
                <a:gd name="T29" fmla="*/ 3 h 94"/>
                <a:gd name="T30" fmla="*/ 1 w 44"/>
                <a:gd name="T31" fmla="*/ 3 h 94"/>
                <a:gd name="T32" fmla="*/ 1 w 44"/>
                <a:gd name="T33" fmla="*/ 3 h 94"/>
                <a:gd name="T34" fmla="*/ 1 w 44"/>
                <a:gd name="T35" fmla="*/ 2 h 94"/>
                <a:gd name="T36" fmla="*/ 1 w 44"/>
                <a:gd name="T37" fmla="*/ 2 h 94"/>
                <a:gd name="T38" fmla="*/ 1 w 44"/>
                <a:gd name="T39" fmla="*/ 1 h 94"/>
                <a:gd name="T40" fmla="*/ 1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5" name="Freeform 603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1 h 54"/>
                <a:gd name="T28" fmla="*/ 0 w 38"/>
                <a:gd name="T29" fmla="*/ 1 h 54"/>
                <a:gd name="T30" fmla="*/ 0 w 38"/>
                <a:gd name="T31" fmla="*/ 1 h 54"/>
                <a:gd name="T32" fmla="*/ 0 w 38"/>
                <a:gd name="T33" fmla="*/ 1 h 54"/>
                <a:gd name="T34" fmla="*/ 0 w 38"/>
                <a:gd name="T35" fmla="*/ 1 h 54"/>
                <a:gd name="T36" fmla="*/ 1 w 38"/>
                <a:gd name="T37" fmla="*/ 1 h 54"/>
                <a:gd name="T38" fmla="*/ 1 w 38"/>
                <a:gd name="T39" fmla="*/ 2 h 54"/>
                <a:gd name="T40" fmla="*/ 1 w 38"/>
                <a:gd name="T41" fmla="*/ 2 h 54"/>
                <a:gd name="T42" fmla="*/ 1 w 38"/>
                <a:gd name="T43" fmla="*/ 1 h 54"/>
                <a:gd name="T44" fmla="*/ 1 w 38"/>
                <a:gd name="T45" fmla="*/ 1 h 54"/>
                <a:gd name="T46" fmla="*/ 1 w 38"/>
                <a:gd name="T47" fmla="*/ 1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6" name="Freeform 604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1 w 52"/>
                <a:gd name="T1" fmla="*/ 1 h 36"/>
                <a:gd name="T2" fmla="*/ 1 w 52"/>
                <a:gd name="T3" fmla="*/ 1 h 36"/>
                <a:gd name="T4" fmla="*/ 1 w 52"/>
                <a:gd name="T5" fmla="*/ 1 h 36"/>
                <a:gd name="T6" fmla="*/ 1 w 52"/>
                <a:gd name="T7" fmla="*/ 1 h 36"/>
                <a:gd name="T8" fmla="*/ 1 w 52"/>
                <a:gd name="T9" fmla="*/ 0 h 36"/>
                <a:gd name="T10" fmla="*/ 1 w 52"/>
                <a:gd name="T11" fmla="*/ 0 h 36"/>
                <a:gd name="T12" fmla="*/ 1 w 52"/>
                <a:gd name="T13" fmla="*/ 0 h 36"/>
                <a:gd name="T14" fmla="*/ 1 w 52"/>
                <a:gd name="T15" fmla="*/ 0 h 36"/>
                <a:gd name="T16" fmla="*/ 1 w 52"/>
                <a:gd name="T17" fmla="*/ 0 h 36"/>
                <a:gd name="T18" fmla="*/ 1 w 52"/>
                <a:gd name="T19" fmla="*/ 0 h 36"/>
                <a:gd name="T20" fmla="*/ 1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1 h 36"/>
                <a:gd name="T28" fmla="*/ 0 w 52"/>
                <a:gd name="T29" fmla="*/ 1 h 36"/>
                <a:gd name="T30" fmla="*/ 0 w 52"/>
                <a:gd name="T31" fmla="*/ 1 h 36"/>
                <a:gd name="T32" fmla="*/ 0 w 52"/>
                <a:gd name="T33" fmla="*/ 1 h 36"/>
                <a:gd name="T34" fmla="*/ 0 w 52"/>
                <a:gd name="T35" fmla="*/ 1 h 36"/>
                <a:gd name="T36" fmla="*/ 0 w 52"/>
                <a:gd name="T37" fmla="*/ 1 h 36"/>
                <a:gd name="T38" fmla="*/ 0 w 52"/>
                <a:gd name="T39" fmla="*/ 1 h 36"/>
                <a:gd name="T40" fmla="*/ 0 w 52"/>
                <a:gd name="T41" fmla="*/ 1 h 36"/>
                <a:gd name="T42" fmla="*/ 1 w 52"/>
                <a:gd name="T43" fmla="*/ 1 h 36"/>
                <a:gd name="T44" fmla="*/ 1 w 52"/>
                <a:gd name="T45" fmla="*/ 1 h 36"/>
                <a:gd name="T46" fmla="*/ 1 w 52"/>
                <a:gd name="T47" fmla="*/ 1 h 36"/>
                <a:gd name="T48" fmla="*/ 1 w 52"/>
                <a:gd name="T49" fmla="*/ 1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7" name="Freeform 605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2 w 198"/>
                <a:gd name="T1" fmla="*/ 1 h 236"/>
                <a:gd name="T2" fmla="*/ 2 w 198"/>
                <a:gd name="T3" fmla="*/ 1 h 236"/>
                <a:gd name="T4" fmla="*/ 1 w 198"/>
                <a:gd name="T5" fmla="*/ 2 h 236"/>
                <a:gd name="T6" fmla="*/ 1 w 198"/>
                <a:gd name="T7" fmla="*/ 2 h 236"/>
                <a:gd name="T8" fmla="*/ 1 w 198"/>
                <a:gd name="T9" fmla="*/ 2 h 236"/>
                <a:gd name="T10" fmla="*/ 0 w 198"/>
                <a:gd name="T11" fmla="*/ 3 h 236"/>
                <a:gd name="T12" fmla="*/ 0 w 198"/>
                <a:gd name="T13" fmla="*/ 3 h 236"/>
                <a:gd name="T14" fmla="*/ 0 w 198"/>
                <a:gd name="T15" fmla="*/ 3 h 236"/>
                <a:gd name="T16" fmla="*/ 0 w 198"/>
                <a:gd name="T17" fmla="*/ 4 h 236"/>
                <a:gd name="T18" fmla="*/ 0 w 198"/>
                <a:gd name="T19" fmla="*/ 5 h 236"/>
                <a:gd name="T20" fmla="*/ 0 w 198"/>
                <a:gd name="T21" fmla="*/ 5 h 236"/>
                <a:gd name="T22" fmla="*/ 1 w 198"/>
                <a:gd name="T23" fmla="*/ 6 h 236"/>
                <a:gd name="T24" fmla="*/ 1 w 198"/>
                <a:gd name="T25" fmla="*/ 6 h 236"/>
                <a:gd name="T26" fmla="*/ 2 w 198"/>
                <a:gd name="T27" fmla="*/ 6 h 236"/>
                <a:gd name="T28" fmla="*/ 3 w 198"/>
                <a:gd name="T29" fmla="*/ 6 h 236"/>
                <a:gd name="T30" fmla="*/ 3 w 198"/>
                <a:gd name="T31" fmla="*/ 6 h 236"/>
                <a:gd name="T32" fmla="*/ 4 w 198"/>
                <a:gd name="T33" fmla="*/ 6 h 236"/>
                <a:gd name="T34" fmla="*/ 4 w 198"/>
                <a:gd name="T35" fmla="*/ 6 h 236"/>
                <a:gd name="T36" fmla="*/ 4 w 198"/>
                <a:gd name="T37" fmla="*/ 6 h 236"/>
                <a:gd name="T38" fmla="*/ 4 w 198"/>
                <a:gd name="T39" fmla="*/ 6 h 236"/>
                <a:gd name="T40" fmla="*/ 4 w 198"/>
                <a:gd name="T41" fmla="*/ 6 h 236"/>
                <a:gd name="T42" fmla="*/ 4 w 198"/>
                <a:gd name="T43" fmla="*/ 6 h 236"/>
                <a:gd name="T44" fmla="*/ 4 w 198"/>
                <a:gd name="T45" fmla="*/ 6 h 236"/>
                <a:gd name="T46" fmla="*/ 4 w 198"/>
                <a:gd name="T47" fmla="*/ 6 h 236"/>
                <a:gd name="T48" fmla="*/ 4 w 198"/>
                <a:gd name="T49" fmla="*/ 6 h 236"/>
                <a:gd name="T50" fmla="*/ 4 w 198"/>
                <a:gd name="T51" fmla="*/ 6 h 236"/>
                <a:gd name="T52" fmla="*/ 3 w 198"/>
                <a:gd name="T53" fmla="*/ 6 h 236"/>
                <a:gd name="T54" fmla="*/ 3 w 198"/>
                <a:gd name="T55" fmla="*/ 6 h 236"/>
                <a:gd name="T56" fmla="*/ 3 w 198"/>
                <a:gd name="T57" fmla="*/ 6 h 236"/>
                <a:gd name="T58" fmla="*/ 3 w 198"/>
                <a:gd name="T59" fmla="*/ 6 h 236"/>
                <a:gd name="T60" fmla="*/ 3 w 198"/>
                <a:gd name="T61" fmla="*/ 6 h 236"/>
                <a:gd name="T62" fmla="*/ 2 w 198"/>
                <a:gd name="T63" fmla="*/ 6 h 236"/>
                <a:gd name="T64" fmla="*/ 2 w 198"/>
                <a:gd name="T65" fmla="*/ 6 h 236"/>
                <a:gd name="T66" fmla="*/ 2 w 198"/>
                <a:gd name="T67" fmla="*/ 6 h 236"/>
                <a:gd name="T68" fmla="*/ 1 w 198"/>
                <a:gd name="T69" fmla="*/ 5 h 236"/>
                <a:gd name="T70" fmla="*/ 1 w 198"/>
                <a:gd name="T71" fmla="*/ 5 h 236"/>
                <a:gd name="T72" fmla="*/ 1 w 198"/>
                <a:gd name="T73" fmla="*/ 5 h 236"/>
                <a:gd name="T74" fmla="*/ 1 w 198"/>
                <a:gd name="T75" fmla="*/ 4 h 236"/>
                <a:gd name="T76" fmla="*/ 1 w 198"/>
                <a:gd name="T77" fmla="*/ 4 h 236"/>
                <a:gd name="T78" fmla="*/ 1 w 198"/>
                <a:gd name="T79" fmla="*/ 3 h 236"/>
                <a:gd name="T80" fmla="*/ 1 w 198"/>
                <a:gd name="T81" fmla="*/ 3 h 236"/>
                <a:gd name="T82" fmla="*/ 1 w 198"/>
                <a:gd name="T83" fmla="*/ 3 h 236"/>
                <a:gd name="T84" fmla="*/ 1 w 198"/>
                <a:gd name="T85" fmla="*/ 2 h 236"/>
                <a:gd name="T86" fmla="*/ 2 w 198"/>
                <a:gd name="T87" fmla="*/ 2 h 236"/>
                <a:gd name="T88" fmla="*/ 2 w 198"/>
                <a:gd name="T89" fmla="*/ 2 h 236"/>
                <a:gd name="T90" fmla="*/ 3 w 198"/>
                <a:gd name="T91" fmla="*/ 1 h 236"/>
                <a:gd name="T92" fmla="*/ 3 w 198"/>
                <a:gd name="T93" fmla="*/ 1 h 236"/>
                <a:gd name="T94" fmla="*/ 4 w 198"/>
                <a:gd name="T95" fmla="*/ 1 h 236"/>
                <a:gd name="T96" fmla="*/ 4 w 198"/>
                <a:gd name="T97" fmla="*/ 1 h 236"/>
                <a:gd name="T98" fmla="*/ 4 w 198"/>
                <a:gd name="T99" fmla="*/ 0 h 236"/>
                <a:gd name="T100" fmla="*/ 5 w 198"/>
                <a:gd name="T101" fmla="*/ 0 h 236"/>
                <a:gd name="T102" fmla="*/ 5 w 198"/>
                <a:gd name="T103" fmla="*/ 0 h 236"/>
                <a:gd name="T104" fmla="*/ 6 w 198"/>
                <a:gd name="T105" fmla="*/ 0 h 236"/>
                <a:gd name="T106" fmla="*/ 5 w 198"/>
                <a:gd name="T107" fmla="*/ 0 h 236"/>
                <a:gd name="T108" fmla="*/ 5 w 198"/>
                <a:gd name="T109" fmla="*/ 0 h 236"/>
                <a:gd name="T110" fmla="*/ 5 w 198"/>
                <a:gd name="T111" fmla="*/ 0 h 236"/>
                <a:gd name="T112" fmla="*/ 4 w 198"/>
                <a:gd name="T113" fmla="*/ 0 h 236"/>
                <a:gd name="T114" fmla="*/ 4 w 198"/>
                <a:gd name="T115" fmla="*/ 0 h 236"/>
                <a:gd name="T116" fmla="*/ 3 w 198"/>
                <a:gd name="T117" fmla="*/ 0 h 236"/>
                <a:gd name="T118" fmla="*/ 3 w 198"/>
                <a:gd name="T119" fmla="*/ 1 h 236"/>
                <a:gd name="T120" fmla="*/ 2 w 198"/>
                <a:gd name="T121" fmla="*/ 1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8" name="Freeform 606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3 w 128"/>
                <a:gd name="T1" fmla="*/ 2 h 183"/>
                <a:gd name="T2" fmla="*/ 3 w 128"/>
                <a:gd name="T3" fmla="*/ 2 h 183"/>
                <a:gd name="T4" fmla="*/ 3 w 128"/>
                <a:gd name="T5" fmla="*/ 3 h 183"/>
                <a:gd name="T6" fmla="*/ 3 w 128"/>
                <a:gd name="T7" fmla="*/ 3 h 183"/>
                <a:gd name="T8" fmla="*/ 3 w 128"/>
                <a:gd name="T9" fmla="*/ 3 h 183"/>
                <a:gd name="T10" fmla="*/ 2 w 128"/>
                <a:gd name="T11" fmla="*/ 4 h 183"/>
                <a:gd name="T12" fmla="*/ 2 w 128"/>
                <a:gd name="T13" fmla="*/ 4 h 183"/>
                <a:gd name="T14" fmla="*/ 1 w 128"/>
                <a:gd name="T15" fmla="*/ 4 h 183"/>
                <a:gd name="T16" fmla="*/ 1 w 128"/>
                <a:gd name="T17" fmla="*/ 4 h 183"/>
                <a:gd name="T18" fmla="*/ 1 w 128"/>
                <a:gd name="T19" fmla="*/ 5 h 183"/>
                <a:gd name="T20" fmla="*/ 1 w 128"/>
                <a:gd name="T21" fmla="*/ 5 h 183"/>
                <a:gd name="T22" fmla="*/ 1 w 128"/>
                <a:gd name="T23" fmla="*/ 5 h 183"/>
                <a:gd name="T24" fmla="*/ 1 w 128"/>
                <a:gd name="T25" fmla="*/ 5 h 183"/>
                <a:gd name="T26" fmla="*/ 1 w 128"/>
                <a:gd name="T27" fmla="*/ 5 h 183"/>
                <a:gd name="T28" fmla="*/ 1 w 128"/>
                <a:gd name="T29" fmla="*/ 5 h 183"/>
                <a:gd name="T30" fmla="*/ 1 w 128"/>
                <a:gd name="T31" fmla="*/ 5 h 183"/>
                <a:gd name="T32" fmla="*/ 1 w 128"/>
                <a:gd name="T33" fmla="*/ 5 h 183"/>
                <a:gd name="T34" fmla="*/ 2 w 128"/>
                <a:gd name="T35" fmla="*/ 5 h 183"/>
                <a:gd name="T36" fmla="*/ 2 w 128"/>
                <a:gd name="T37" fmla="*/ 4 h 183"/>
                <a:gd name="T38" fmla="*/ 3 w 128"/>
                <a:gd name="T39" fmla="*/ 4 h 183"/>
                <a:gd name="T40" fmla="*/ 3 w 128"/>
                <a:gd name="T41" fmla="*/ 4 h 183"/>
                <a:gd name="T42" fmla="*/ 3 w 128"/>
                <a:gd name="T43" fmla="*/ 3 h 183"/>
                <a:gd name="T44" fmla="*/ 4 w 128"/>
                <a:gd name="T45" fmla="*/ 3 h 183"/>
                <a:gd name="T46" fmla="*/ 4 w 128"/>
                <a:gd name="T47" fmla="*/ 2 h 183"/>
                <a:gd name="T48" fmla="*/ 4 w 128"/>
                <a:gd name="T49" fmla="*/ 2 h 183"/>
                <a:gd name="T50" fmla="*/ 3 w 128"/>
                <a:gd name="T51" fmla="*/ 1 h 183"/>
                <a:gd name="T52" fmla="*/ 3 w 128"/>
                <a:gd name="T53" fmla="*/ 1 h 183"/>
                <a:gd name="T54" fmla="*/ 2 w 128"/>
                <a:gd name="T55" fmla="*/ 0 h 183"/>
                <a:gd name="T56" fmla="*/ 2 w 128"/>
                <a:gd name="T57" fmla="*/ 0 h 183"/>
                <a:gd name="T58" fmla="*/ 1 w 128"/>
                <a:gd name="T59" fmla="*/ 0 h 183"/>
                <a:gd name="T60" fmla="*/ 1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1 w 128"/>
                <a:gd name="T67" fmla="*/ 0 h 183"/>
                <a:gd name="T68" fmla="*/ 1 w 128"/>
                <a:gd name="T69" fmla="*/ 0 h 183"/>
                <a:gd name="T70" fmla="*/ 1 w 128"/>
                <a:gd name="T71" fmla="*/ 0 h 183"/>
                <a:gd name="T72" fmla="*/ 2 w 128"/>
                <a:gd name="T73" fmla="*/ 1 h 183"/>
                <a:gd name="T74" fmla="*/ 2 w 128"/>
                <a:gd name="T75" fmla="*/ 1 h 183"/>
                <a:gd name="T76" fmla="*/ 3 w 128"/>
                <a:gd name="T77" fmla="*/ 1 h 183"/>
                <a:gd name="T78" fmla="*/ 3 w 128"/>
                <a:gd name="T79" fmla="*/ 1 h 183"/>
                <a:gd name="T80" fmla="*/ 3 w 128"/>
                <a:gd name="T81" fmla="*/ 2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79" name="Freeform 607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3 w 323"/>
                <a:gd name="T1" fmla="*/ 2 h 379"/>
                <a:gd name="T2" fmla="*/ 1 w 323"/>
                <a:gd name="T3" fmla="*/ 3 h 379"/>
                <a:gd name="T4" fmla="*/ 0 w 323"/>
                <a:gd name="T5" fmla="*/ 5 h 379"/>
                <a:gd name="T6" fmla="*/ 0 w 323"/>
                <a:gd name="T7" fmla="*/ 6 h 379"/>
                <a:gd name="T8" fmla="*/ 0 w 323"/>
                <a:gd name="T9" fmla="*/ 7 h 379"/>
                <a:gd name="T10" fmla="*/ 0 w 323"/>
                <a:gd name="T11" fmla="*/ 8 h 379"/>
                <a:gd name="T12" fmla="*/ 0 w 323"/>
                <a:gd name="T13" fmla="*/ 8 h 379"/>
                <a:gd name="T14" fmla="*/ 1 w 323"/>
                <a:gd name="T15" fmla="*/ 9 h 379"/>
                <a:gd name="T16" fmla="*/ 1 w 323"/>
                <a:gd name="T17" fmla="*/ 9 h 379"/>
                <a:gd name="T18" fmla="*/ 2 w 323"/>
                <a:gd name="T19" fmla="*/ 9 h 379"/>
                <a:gd name="T20" fmla="*/ 3 w 323"/>
                <a:gd name="T21" fmla="*/ 10 h 379"/>
                <a:gd name="T22" fmla="*/ 4 w 323"/>
                <a:gd name="T23" fmla="*/ 10 h 379"/>
                <a:gd name="T24" fmla="*/ 5 w 323"/>
                <a:gd name="T25" fmla="*/ 10 h 379"/>
                <a:gd name="T26" fmla="*/ 6 w 323"/>
                <a:gd name="T27" fmla="*/ 10 h 379"/>
                <a:gd name="T28" fmla="*/ 7 w 323"/>
                <a:gd name="T29" fmla="*/ 10 h 379"/>
                <a:gd name="T30" fmla="*/ 8 w 323"/>
                <a:gd name="T31" fmla="*/ 10 h 379"/>
                <a:gd name="T32" fmla="*/ 8 w 323"/>
                <a:gd name="T33" fmla="*/ 10 h 379"/>
                <a:gd name="T34" fmla="*/ 9 w 323"/>
                <a:gd name="T35" fmla="*/ 10 h 379"/>
                <a:gd name="T36" fmla="*/ 9 w 323"/>
                <a:gd name="T37" fmla="*/ 10 h 379"/>
                <a:gd name="T38" fmla="*/ 9 w 323"/>
                <a:gd name="T39" fmla="*/ 10 h 379"/>
                <a:gd name="T40" fmla="*/ 8 w 323"/>
                <a:gd name="T41" fmla="*/ 10 h 379"/>
                <a:gd name="T42" fmla="*/ 7 w 323"/>
                <a:gd name="T43" fmla="*/ 10 h 379"/>
                <a:gd name="T44" fmla="*/ 6 w 323"/>
                <a:gd name="T45" fmla="*/ 10 h 379"/>
                <a:gd name="T46" fmla="*/ 5 w 323"/>
                <a:gd name="T47" fmla="*/ 9 h 379"/>
                <a:gd name="T48" fmla="*/ 5 w 323"/>
                <a:gd name="T49" fmla="*/ 9 h 379"/>
                <a:gd name="T50" fmla="*/ 4 w 323"/>
                <a:gd name="T51" fmla="*/ 9 h 379"/>
                <a:gd name="T52" fmla="*/ 3 w 323"/>
                <a:gd name="T53" fmla="*/ 9 h 379"/>
                <a:gd name="T54" fmla="*/ 2 w 323"/>
                <a:gd name="T55" fmla="*/ 8 h 379"/>
                <a:gd name="T56" fmla="*/ 1 w 323"/>
                <a:gd name="T57" fmla="*/ 8 h 379"/>
                <a:gd name="T58" fmla="*/ 1 w 323"/>
                <a:gd name="T59" fmla="*/ 7 h 379"/>
                <a:gd name="T60" fmla="*/ 1 w 323"/>
                <a:gd name="T61" fmla="*/ 7 h 379"/>
                <a:gd name="T62" fmla="*/ 1 w 323"/>
                <a:gd name="T63" fmla="*/ 5 h 379"/>
                <a:gd name="T64" fmla="*/ 1 w 323"/>
                <a:gd name="T65" fmla="*/ 4 h 379"/>
                <a:gd name="T66" fmla="*/ 2 w 323"/>
                <a:gd name="T67" fmla="*/ 4 h 379"/>
                <a:gd name="T68" fmla="*/ 2 w 323"/>
                <a:gd name="T69" fmla="*/ 3 h 379"/>
                <a:gd name="T70" fmla="*/ 3 w 323"/>
                <a:gd name="T71" fmla="*/ 2 h 379"/>
                <a:gd name="T72" fmla="*/ 4 w 323"/>
                <a:gd name="T73" fmla="*/ 2 h 379"/>
                <a:gd name="T74" fmla="*/ 5 w 323"/>
                <a:gd name="T75" fmla="*/ 1 h 379"/>
                <a:gd name="T76" fmla="*/ 6 w 323"/>
                <a:gd name="T77" fmla="*/ 1 h 379"/>
                <a:gd name="T78" fmla="*/ 7 w 323"/>
                <a:gd name="T79" fmla="*/ 0 h 379"/>
                <a:gd name="T80" fmla="*/ 7 w 323"/>
                <a:gd name="T81" fmla="*/ 0 h 379"/>
                <a:gd name="T82" fmla="*/ 6 w 323"/>
                <a:gd name="T83" fmla="*/ 0 h 379"/>
                <a:gd name="T84" fmla="*/ 5 w 323"/>
                <a:gd name="T85" fmla="*/ 0 h 379"/>
                <a:gd name="T86" fmla="*/ 4 w 323"/>
                <a:gd name="T87" fmla="*/ 1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0" name="Freeform 608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7 w 282"/>
                <a:gd name="T1" fmla="*/ 2 h 253"/>
                <a:gd name="T2" fmla="*/ 7 w 282"/>
                <a:gd name="T3" fmla="*/ 2 h 253"/>
                <a:gd name="T4" fmla="*/ 7 w 282"/>
                <a:gd name="T5" fmla="*/ 3 h 253"/>
                <a:gd name="T6" fmla="*/ 7 w 282"/>
                <a:gd name="T7" fmla="*/ 3 h 253"/>
                <a:gd name="T8" fmla="*/ 7 w 282"/>
                <a:gd name="T9" fmla="*/ 4 h 253"/>
                <a:gd name="T10" fmla="*/ 7 w 282"/>
                <a:gd name="T11" fmla="*/ 4 h 253"/>
                <a:gd name="T12" fmla="*/ 7 w 282"/>
                <a:gd name="T13" fmla="*/ 5 h 253"/>
                <a:gd name="T14" fmla="*/ 7 w 282"/>
                <a:gd name="T15" fmla="*/ 5 h 253"/>
                <a:gd name="T16" fmla="*/ 7 w 282"/>
                <a:gd name="T17" fmla="*/ 5 h 253"/>
                <a:gd name="T18" fmla="*/ 6 w 282"/>
                <a:gd name="T19" fmla="*/ 6 h 253"/>
                <a:gd name="T20" fmla="*/ 6 w 282"/>
                <a:gd name="T21" fmla="*/ 6 h 253"/>
                <a:gd name="T22" fmla="*/ 6 w 282"/>
                <a:gd name="T23" fmla="*/ 6 h 253"/>
                <a:gd name="T24" fmla="*/ 5 w 282"/>
                <a:gd name="T25" fmla="*/ 6 h 253"/>
                <a:gd name="T26" fmla="*/ 5 w 282"/>
                <a:gd name="T27" fmla="*/ 7 h 253"/>
                <a:gd name="T28" fmla="*/ 5 w 282"/>
                <a:gd name="T29" fmla="*/ 7 h 253"/>
                <a:gd name="T30" fmla="*/ 5 w 282"/>
                <a:gd name="T31" fmla="*/ 7 h 253"/>
                <a:gd name="T32" fmla="*/ 5 w 282"/>
                <a:gd name="T33" fmla="*/ 7 h 253"/>
                <a:gd name="T34" fmla="*/ 6 w 282"/>
                <a:gd name="T35" fmla="*/ 7 h 253"/>
                <a:gd name="T36" fmla="*/ 6 w 282"/>
                <a:gd name="T37" fmla="*/ 7 h 253"/>
                <a:gd name="T38" fmla="*/ 6 w 282"/>
                <a:gd name="T39" fmla="*/ 7 h 253"/>
                <a:gd name="T40" fmla="*/ 6 w 282"/>
                <a:gd name="T41" fmla="*/ 7 h 253"/>
                <a:gd name="T42" fmla="*/ 7 w 282"/>
                <a:gd name="T43" fmla="*/ 6 h 253"/>
                <a:gd name="T44" fmla="*/ 7 w 282"/>
                <a:gd name="T45" fmla="*/ 6 h 253"/>
                <a:gd name="T46" fmla="*/ 8 w 282"/>
                <a:gd name="T47" fmla="*/ 5 h 253"/>
                <a:gd name="T48" fmla="*/ 8 w 282"/>
                <a:gd name="T49" fmla="*/ 5 h 253"/>
                <a:gd name="T50" fmla="*/ 8 w 282"/>
                <a:gd name="T51" fmla="*/ 4 h 253"/>
                <a:gd name="T52" fmla="*/ 8 w 282"/>
                <a:gd name="T53" fmla="*/ 3 h 253"/>
                <a:gd name="T54" fmla="*/ 8 w 282"/>
                <a:gd name="T55" fmla="*/ 2 h 253"/>
                <a:gd name="T56" fmla="*/ 7 w 282"/>
                <a:gd name="T57" fmla="*/ 2 h 253"/>
                <a:gd name="T58" fmla="*/ 7 w 282"/>
                <a:gd name="T59" fmla="*/ 2 h 253"/>
                <a:gd name="T60" fmla="*/ 6 w 282"/>
                <a:gd name="T61" fmla="*/ 1 h 253"/>
                <a:gd name="T62" fmla="*/ 6 w 282"/>
                <a:gd name="T63" fmla="*/ 1 h 253"/>
                <a:gd name="T64" fmla="*/ 5 w 282"/>
                <a:gd name="T65" fmla="*/ 1 h 253"/>
                <a:gd name="T66" fmla="*/ 5 w 282"/>
                <a:gd name="T67" fmla="*/ 1 h 253"/>
                <a:gd name="T68" fmla="*/ 4 w 282"/>
                <a:gd name="T69" fmla="*/ 0 h 253"/>
                <a:gd name="T70" fmla="*/ 3 w 282"/>
                <a:gd name="T71" fmla="*/ 0 h 253"/>
                <a:gd name="T72" fmla="*/ 3 w 282"/>
                <a:gd name="T73" fmla="*/ 0 h 253"/>
                <a:gd name="T74" fmla="*/ 2 w 282"/>
                <a:gd name="T75" fmla="*/ 0 h 253"/>
                <a:gd name="T76" fmla="*/ 2 w 282"/>
                <a:gd name="T77" fmla="*/ 0 h 253"/>
                <a:gd name="T78" fmla="*/ 1 w 282"/>
                <a:gd name="T79" fmla="*/ 0 h 253"/>
                <a:gd name="T80" fmla="*/ 1 w 282"/>
                <a:gd name="T81" fmla="*/ 0 h 253"/>
                <a:gd name="T82" fmla="*/ 1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1 w 282"/>
                <a:gd name="T93" fmla="*/ 0 h 253"/>
                <a:gd name="T94" fmla="*/ 1 w 282"/>
                <a:gd name="T95" fmla="*/ 0 h 253"/>
                <a:gd name="T96" fmla="*/ 2 w 282"/>
                <a:gd name="T97" fmla="*/ 0 h 253"/>
                <a:gd name="T98" fmla="*/ 2 w 282"/>
                <a:gd name="T99" fmla="*/ 0 h 253"/>
                <a:gd name="T100" fmla="*/ 2 w 282"/>
                <a:gd name="T101" fmla="*/ 0 h 253"/>
                <a:gd name="T102" fmla="*/ 3 w 282"/>
                <a:gd name="T103" fmla="*/ 1 h 253"/>
                <a:gd name="T104" fmla="*/ 3 w 282"/>
                <a:gd name="T105" fmla="*/ 1 h 253"/>
                <a:gd name="T106" fmla="*/ 4 w 282"/>
                <a:gd name="T107" fmla="*/ 1 h 253"/>
                <a:gd name="T108" fmla="*/ 4 w 282"/>
                <a:gd name="T109" fmla="*/ 1 h 253"/>
                <a:gd name="T110" fmla="*/ 5 w 282"/>
                <a:gd name="T111" fmla="*/ 1 h 253"/>
                <a:gd name="T112" fmla="*/ 5 w 282"/>
                <a:gd name="T113" fmla="*/ 1 h 253"/>
                <a:gd name="T114" fmla="*/ 5 w 282"/>
                <a:gd name="T115" fmla="*/ 1 h 253"/>
                <a:gd name="T116" fmla="*/ 6 w 282"/>
                <a:gd name="T117" fmla="*/ 2 h 253"/>
                <a:gd name="T118" fmla="*/ 6 w 282"/>
                <a:gd name="T119" fmla="*/ 2 h 253"/>
                <a:gd name="T120" fmla="*/ 7 w 282"/>
                <a:gd name="T121" fmla="*/ 2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1" name="Freeform 609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3 h 236"/>
                <a:gd name="T2" fmla="*/ 0 w 115"/>
                <a:gd name="T3" fmla="*/ 4 h 236"/>
                <a:gd name="T4" fmla="*/ 0 w 115"/>
                <a:gd name="T5" fmla="*/ 4 h 236"/>
                <a:gd name="T6" fmla="*/ 0 w 115"/>
                <a:gd name="T7" fmla="*/ 5 h 236"/>
                <a:gd name="T8" fmla="*/ 1 w 115"/>
                <a:gd name="T9" fmla="*/ 5 h 236"/>
                <a:gd name="T10" fmla="*/ 1 w 115"/>
                <a:gd name="T11" fmla="*/ 6 h 236"/>
                <a:gd name="T12" fmla="*/ 1 w 115"/>
                <a:gd name="T13" fmla="*/ 6 h 236"/>
                <a:gd name="T14" fmla="*/ 2 w 115"/>
                <a:gd name="T15" fmla="*/ 6 h 236"/>
                <a:gd name="T16" fmla="*/ 2 w 115"/>
                <a:gd name="T17" fmla="*/ 6 h 236"/>
                <a:gd name="T18" fmla="*/ 3 w 115"/>
                <a:gd name="T19" fmla="*/ 6 h 236"/>
                <a:gd name="T20" fmla="*/ 3 w 115"/>
                <a:gd name="T21" fmla="*/ 6 h 236"/>
                <a:gd name="T22" fmla="*/ 3 w 115"/>
                <a:gd name="T23" fmla="*/ 6 h 236"/>
                <a:gd name="T24" fmla="*/ 3 w 115"/>
                <a:gd name="T25" fmla="*/ 6 h 236"/>
                <a:gd name="T26" fmla="*/ 3 w 115"/>
                <a:gd name="T27" fmla="*/ 6 h 236"/>
                <a:gd name="T28" fmla="*/ 3 w 115"/>
                <a:gd name="T29" fmla="*/ 6 h 236"/>
                <a:gd name="T30" fmla="*/ 3 w 115"/>
                <a:gd name="T31" fmla="*/ 6 h 236"/>
                <a:gd name="T32" fmla="*/ 3 w 115"/>
                <a:gd name="T33" fmla="*/ 6 h 236"/>
                <a:gd name="T34" fmla="*/ 2 w 115"/>
                <a:gd name="T35" fmla="*/ 5 h 236"/>
                <a:gd name="T36" fmla="*/ 2 w 115"/>
                <a:gd name="T37" fmla="*/ 5 h 236"/>
                <a:gd name="T38" fmla="*/ 1 w 115"/>
                <a:gd name="T39" fmla="*/ 5 h 236"/>
                <a:gd name="T40" fmla="*/ 1 w 115"/>
                <a:gd name="T41" fmla="*/ 4 h 236"/>
                <a:gd name="T42" fmla="*/ 1 w 115"/>
                <a:gd name="T43" fmla="*/ 4 h 236"/>
                <a:gd name="T44" fmla="*/ 1 w 115"/>
                <a:gd name="T45" fmla="*/ 3 h 236"/>
                <a:gd name="T46" fmla="*/ 1 w 115"/>
                <a:gd name="T47" fmla="*/ 3 h 236"/>
                <a:gd name="T48" fmla="*/ 1 w 115"/>
                <a:gd name="T49" fmla="*/ 2 h 236"/>
                <a:gd name="T50" fmla="*/ 1 w 115"/>
                <a:gd name="T51" fmla="*/ 2 h 236"/>
                <a:gd name="T52" fmla="*/ 1 w 115"/>
                <a:gd name="T53" fmla="*/ 2 h 236"/>
                <a:gd name="T54" fmla="*/ 2 w 115"/>
                <a:gd name="T55" fmla="*/ 1 h 236"/>
                <a:gd name="T56" fmla="*/ 2 w 115"/>
                <a:gd name="T57" fmla="*/ 1 h 236"/>
                <a:gd name="T58" fmla="*/ 3 w 115"/>
                <a:gd name="T59" fmla="*/ 1 h 236"/>
                <a:gd name="T60" fmla="*/ 3 w 115"/>
                <a:gd name="T61" fmla="*/ 0 h 236"/>
                <a:gd name="T62" fmla="*/ 3 w 115"/>
                <a:gd name="T63" fmla="*/ 0 h 236"/>
                <a:gd name="T64" fmla="*/ 3 w 115"/>
                <a:gd name="T65" fmla="*/ 0 h 236"/>
                <a:gd name="T66" fmla="*/ 3 w 115"/>
                <a:gd name="T67" fmla="*/ 0 h 236"/>
                <a:gd name="T68" fmla="*/ 2 w 115"/>
                <a:gd name="T69" fmla="*/ 0 h 236"/>
                <a:gd name="T70" fmla="*/ 2 w 115"/>
                <a:gd name="T71" fmla="*/ 1 h 236"/>
                <a:gd name="T72" fmla="*/ 1 w 115"/>
                <a:gd name="T73" fmla="*/ 1 h 236"/>
                <a:gd name="T74" fmla="*/ 1 w 115"/>
                <a:gd name="T75" fmla="*/ 2 h 236"/>
                <a:gd name="T76" fmla="*/ 0 w 115"/>
                <a:gd name="T77" fmla="*/ 2 h 236"/>
                <a:gd name="T78" fmla="*/ 0 w 115"/>
                <a:gd name="T79" fmla="*/ 3 h 236"/>
                <a:gd name="T80" fmla="*/ 0 w 115"/>
                <a:gd name="T81" fmla="*/ 3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2" name="Freeform 610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6 w 245"/>
                <a:gd name="T1" fmla="*/ 4 h 310"/>
                <a:gd name="T2" fmla="*/ 6 w 245"/>
                <a:gd name="T3" fmla="*/ 4 h 310"/>
                <a:gd name="T4" fmla="*/ 6 w 245"/>
                <a:gd name="T5" fmla="*/ 5 h 310"/>
                <a:gd name="T6" fmla="*/ 6 w 245"/>
                <a:gd name="T7" fmla="*/ 5 h 310"/>
                <a:gd name="T8" fmla="*/ 6 w 245"/>
                <a:gd name="T9" fmla="*/ 6 h 310"/>
                <a:gd name="T10" fmla="*/ 5 w 245"/>
                <a:gd name="T11" fmla="*/ 6 h 310"/>
                <a:gd name="T12" fmla="*/ 5 w 245"/>
                <a:gd name="T13" fmla="*/ 7 h 310"/>
                <a:gd name="T14" fmla="*/ 4 w 245"/>
                <a:gd name="T15" fmla="*/ 7 h 310"/>
                <a:gd name="T16" fmla="*/ 4 w 245"/>
                <a:gd name="T17" fmla="*/ 8 h 310"/>
                <a:gd name="T18" fmla="*/ 4 w 245"/>
                <a:gd name="T19" fmla="*/ 8 h 310"/>
                <a:gd name="T20" fmla="*/ 3 w 245"/>
                <a:gd name="T21" fmla="*/ 8 h 310"/>
                <a:gd name="T22" fmla="*/ 3 w 245"/>
                <a:gd name="T23" fmla="*/ 9 h 310"/>
                <a:gd name="T24" fmla="*/ 4 w 245"/>
                <a:gd name="T25" fmla="*/ 9 h 310"/>
                <a:gd name="T26" fmla="*/ 4 w 245"/>
                <a:gd name="T27" fmla="*/ 9 h 310"/>
                <a:gd name="T28" fmla="*/ 4 w 245"/>
                <a:gd name="T29" fmla="*/ 8 h 310"/>
                <a:gd name="T30" fmla="*/ 5 w 245"/>
                <a:gd name="T31" fmla="*/ 8 h 310"/>
                <a:gd name="T32" fmla="*/ 6 w 245"/>
                <a:gd name="T33" fmla="*/ 7 h 310"/>
                <a:gd name="T34" fmla="*/ 6 w 245"/>
                <a:gd name="T35" fmla="*/ 6 h 310"/>
                <a:gd name="T36" fmla="*/ 7 w 245"/>
                <a:gd name="T37" fmla="*/ 5 h 310"/>
                <a:gd name="T38" fmla="*/ 7 w 245"/>
                <a:gd name="T39" fmla="*/ 4 h 310"/>
                <a:gd name="T40" fmla="*/ 6 w 245"/>
                <a:gd name="T41" fmla="*/ 3 h 310"/>
                <a:gd name="T42" fmla="*/ 6 w 245"/>
                <a:gd name="T43" fmla="*/ 3 h 310"/>
                <a:gd name="T44" fmla="*/ 5 w 245"/>
                <a:gd name="T45" fmla="*/ 2 h 310"/>
                <a:gd name="T46" fmla="*/ 4 w 245"/>
                <a:gd name="T47" fmla="*/ 2 h 310"/>
                <a:gd name="T48" fmla="*/ 3 w 245"/>
                <a:gd name="T49" fmla="*/ 1 h 310"/>
                <a:gd name="T50" fmla="*/ 3 w 245"/>
                <a:gd name="T51" fmla="*/ 1 h 310"/>
                <a:gd name="T52" fmla="*/ 2 w 245"/>
                <a:gd name="T53" fmla="*/ 1 h 310"/>
                <a:gd name="T54" fmla="*/ 1 w 245"/>
                <a:gd name="T55" fmla="*/ 0 h 310"/>
                <a:gd name="T56" fmla="*/ 1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1 w 245"/>
                <a:gd name="T63" fmla="*/ 1 h 310"/>
                <a:gd name="T64" fmla="*/ 2 w 245"/>
                <a:gd name="T65" fmla="*/ 1 h 310"/>
                <a:gd name="T66" fmla="*/ 2 w 245"/>
                <a:gd name="T67" fmla="*/ 1 h 310"/>
                <a:gd name="T68" fmla="*/ 3 w 245"/>
                <a:gd name="T69" fmla="*/ 2 h 310"/>
                <a:gd name="T70" fmla="*/ 4 w 245"/>
                <a:gd name="T71" fmla="*/ 2 h 310"/>
                <a:gd name="T72" fmla="*/ 5 w 245"/>
                <a:gd name="T73" fmla="*/ 3 h 310"/>
                <a:gd name="T74" fmla="*/ 5 w 245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83" name="Freeform 611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20609" name="Group 613"/>
          <p:cNvGrpSpPr>
            <a:grpSpLocks/>
          </p:cNvGrpSpPr>
          <p:nvPr/>
        </p:nvGrpSpPr>
        <p:grpSpPr bwMode="auto">
          <a:xfrm>
            <a:off x="5214938" y="1423988"/>
            <a:ext cx="814387" cy="854075"/>
            <a:chOff x="4180" y="744"/>
            <a:chExt cx="513" cy="538"/>
          </a:xfrm>
        </p:grpSpPr>
        <p:sp>
          <p:nvSpPr>
            <p:cNvPr id="20659" name="Rectangle 614"/>
            <p:cNvSpPr>
              <a:spLocks noChangeArrowheads="1"/>
            </p:cNvSpPr>
            <p:nvPr/>
          </p:nvSpPr>
          <p:spPr bwMode="auto">
            <a:xfrm>
              <a:off x="4242" y="747"/>
              <a:ext cx="426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60" name="Rectangle 615"/>
            <p:cNvSpPr>
              <a:spLocks noChangeArrowheads="1"/>
            </p:cNvSpPr>
            <p:nvPr/>
          </p:nvSpPr>
          <p:spPr bwMode="auto">
            <a:xfrm>
              <a:off x="4221" y="762"/>
              <a:ext cx="435" cy="5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61" name="Rectangle 616"/>
            <p:cNvSpPr>
              <a:spLocks noChangeArrowheads="1"/>
            </p:cNvSpPr>
            <p:nvPr/>
          </p:nvSpPr>
          <p:spPr bwMode="auto">
            <a:xfrm>
              <a:off x="4224" y="873"/>
              <a:ext cx="42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62" name="Text Box 617"/>
            <p:cNvSpPr txBox="1">
              <a:spLocks noChangeArrowheads="1"/>
            </p:cNvSpPr>
            <p:nvPr/>
          </p:nvSpPr>
          <p:spPr bwMode="auto">
            <a:xfrm>
              <a:off x="4180" y="744"/>
              <a:ext cx="513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</a:rPr>
                <a:t>application</a:t>
              </a:r>
            </a:p>
            <a:p>
              <a:r>
                <a:rPr lang="en-US" sz="1000" dirty="0">
                  <a:solidFill>
                    <a:schemeClr val="bg1"/>
                  </a:solidFill>
                  <a:latin typeface="Calibri"/>
                </a:rPr>
                <a:t>transport</a:t>
              </a:r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63" name="Line 618"/>
            <p:cNvSpPr>
              <a:spLocks noChangeShapeType="1"/>
            </p:cNvSpPr>
            <p:nvPr/>
          </p:nvSpPr>
          <p:spPr bwMode="auto">
            <a:xfrm>
              <a:off x="4221" y="978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64" name="Line 619"/>
            <p:cNvSpPr>
              <a:spLocks noChangeShapeType="1"/>
            </p:cNvSpPr>
            <p:nvPr/>
          </p:nvSpPr>
          <p:spPr bwMode="auto">
            <a:xfrm>
              <a:off x="4227" y="1065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65" name="Line 620"/>
            <p:cNvSpPr>
              <a:spLocks noChangeShapeType="1"/>
            </p:cNvSpPr>
            <p:nvPr/>
          </p:nvSpPr>
          <p:spPr bwMode="auto">
            <a:xfrm>
              <a:off x="4227" y="1152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0" name="Group 245"/>
          <p:cNvGrpSpPr>
            <a:grpSpLocks/>
          </p:cNvGrpSpPr>
          <p:nvPr/>
        </p:nvGrpSpPr>
        <p:grpSpPr bwMode="auto">
          <a:xfrm>
            <a:off x="5961063" y="1987550"/>
            <a:ext cx="814387" cy="701675"/>
            <a:chOff x="2923" y="3345"/>
            <a:chExt cx="513" cy="442"/>
          </a:xfrm>
        </p:grpSpPr>
        <p:sp>
          <p:nvSpPr>
            <p:cNvPr id="20654" name="Rectangle 246"/>
            <p:cNvSpPr>
              <a:spLocks noChangeArrowheads="1"/>
            </p:cNvSpPr>
            <p:nvPr/>
          </p:nvSpPr>
          <p:spPr bwMode="auto">
            <a:xfrm>
              <a:off x="2988" y="3444"/>
              <a:ext cx="426" cy="3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55" name="Rectangle 247"/>
            <p:cNvSpPr>
              <a:spLocks noChangeArrowheads="1"/>
            </p:cNvSpPr>
            <p:nvPr/>
          </p:nvSpPr>
          <p:spPr bwMode="auto">
            <a:xfrm>
              <a:off x="2961" y="3465"/>
              <a:ext cx="435" cy="3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56" name="Text Box 248"/>
            <p:cNvSpPr txBox="1">
              <a:spLocks noChangeArrowheads="1"/>
            </p:cNvSpPr>
            <p:nvPr/>
          </p:nvSpPr>
          <p:spPr bwMode="auto">
            <a:xfrm>
              <a:off x="2923" y="3345"/>
              <a:ext cx="5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57" name="Line 249"/>
            <p:cNvSpPr>
              <a:spLocks noChangeShapeType="1"/>
            </p:cNvSpPr>
            <p:nvPr/>
          </p:nvSpPr>
          <p:spPr bwMode="auto">
            <a:xfrm>
              <a:off x="2958" y="3657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58" name="Line 250"/>
            <p:cNvSpPr>
              <a:spLocks noChangeShapeType="1"/>
            </p:cNvSpPr>
            <p:nvPr/>
          </p:nvSpPr>
          <p:spPr bwMode="auto">
            <a:xfrm>
              <a:off x="2964" y="3561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1" name="Group 637"/>
          <p:cNvGrpSpPr>
            <a:grpSpLocks/>
          </p:cNvGrpSpPr>
          <p:nvPr/>
        </p:nvGrpSpPr>
        <p:grpSpPr bwMode="auto">
          <a:xfrm>
            <a:off x="7132638" y="4359275"/>
            <a:ext cx="814387" cy="701675"/>
            <a:chOff x="2923" y="3345"/>
            <a:chExt cx="513" cy="442"/>
          </a:xfrm>
        </p:grpSpPr>
        <p:sp>
          <p:nvSpPr>
            <p:cNvPr id="20649" name="Rectangle 638"/>
            <p:cNvSpPr>
              <a:spLocks noChangeArrowheads="1"/>
            </p:cNvSpPr>
            <p:nvPr/>
          </p:nvSpPr>
          <p:spPr bwMode="auto">
            <a:xfrm>
              <a:off x="2988" y="3444"/>
              <a:ext cx="426" cy="3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50" name="Rectangle 639"/>
            <p:cNvSpPr>
              <a:spLocks noChangeArrowheads="1"/>
            </p:cNvSpPr>
            <p:nvPr/>
          </p:nvSpPr>
          <p:spPr bwMode="auto">
            <a:xfrm>
              <a:off x="2961" y="3465"/>
              <a:ext cx="435" cy="3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51" name="Text Box 640"/>
            <p:cNvSpPr txBox="1">
              <a:spLocks noChangeArrowheads="1"/>
            </p:cNvSpPr>
            <p:nvPr/>
          </p:nvSpPr>
          <p:spPr bwMode="auto">
            <a:xfrm>
              <a:off x="2923" y="3345"/>
              <a:ext cx="5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52" name="Line 641"/>
            <p:cNvSpPr>
              <a:spLocks noChangeShapeType="1"/>
            </p:cNvSpPr>
            <p:nvPr/>
          </p:nvSpPr>
          <p:spPr bwMode="auto">
            <a:xfrm>
              <a:off x="2958" y="3657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53" name="Line 642"/>
            <p:cNvSpPr>
              <a:spLocks noChangeShapeType="1"/>
            </p:cNvSpPr>
            <p:nvPr/>
          </p:nvSpPr>
          <p:spPr bwMode="auto">
            <a:xfrm>
              <a:off x="2964" y="3561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2" name="Group 643"/>
          <p:cNvGrpSpPr>
            <a:grpSpLocks/>
          </p:cNvGrpSpPr>
          <p:nvPr/>
        </p:nvGrpSpPr>
        <p:grpSpPr bwMode="auto">
          <a:xfrm>
            <a:off x="6400800" y="4011613"/>
            <a:ext cx="814388" cy="701675"/>
            <a:chOff x="2923" y="3345"/>
            <a:chExt cx="513" cy="442"/>
          </a:xfrm>
        </p:grpSpPr>
        <p:sp>
          <p:nvSpPr>
            <p:cNvPr id="20644" name="Rectangle 644"/>
            <p:cNvSpPr>
              <a:spLocks noChangeArrowheads="1"/>
            </p:cNvSpPr>
            <p:nvPr/>
          </p:nvSpPr>
          <p:spPr bwMode="auto">
            <a:xfrm>
              <a:off x="2988" y="3444"/>
              <a:ext cx="426" cy="3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45" name="Rectangle 645"/>
            <p:cNvSpPr>
              <a:spLocks noChangeArrowheads="1"/>
            </p:cNvSpPr>
            <p:nvPr/>
          </p:nvSpPr>
          <p:spPr bwMode="auto">
            <a:xfrm>
              <a:off x="2961" y="3465"/>
              <a:ext cx="435" cy="3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46" name="Text Box 646"/>
            <p:cNvSpPr txBox="1">
              <a:spLocks noChangeArrowheads="1"/>
            </p:cNvSpPr>
            <p:nvPr/>
          </p:nvSpPr>
          <p:spPr bwMode="auto">
            <a:xfrm>
              <a:off x="2923" y="3345"/>
              <a:ext cx="5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47" name="Line 647"/>
            <p:cNvSpPr>
              <a:spLocks noChangeShapeType="1"/>
            </p:cNvSpPr>
            <p:nvPr/>
          </p:nvSpPr>
          <p:spPr bwMode="auto">
            <a:xfrm>
              <a:off x="2958" y="3657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48" name="Line 648"/>
            <p:cNvSpPr>
              <a:spLocks noChangeShapeType="1"/>
            </p:cNvSpPr>
            <p:nvPr/>
          </p:nvSpPr>
          <p:spPr bwMode="auto">
            <a:xfrm>
              <a:off x="2964" y="3561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3" name="Group 649"/>
          <p:cNvGrpSpPr>
            <a:grpSpLocks/>
          </p:cNvGrpSpPr>
          <p:nvPr/>
        </p:nvGrpSpPr>
        <p:grpSpPr bwMode="auto">
          <a:xfrm>
            <a:off x="6942138" y="3538538"/>
            <a:ext cx="814387" cy="701675"/>
            <a:chOff x="2923" y="3345"/>
            <a:chExt cx="513" cy="442"/>
          </a:xfrm>
        </p:grpSpPr>
        <p:sp>
          <p:nvSpPr>
            <p:cNvPr id="20639" name="Rectangle 650"/>
            <p:cNvSpPr>
              <a:spLocks noChangeArrowheads="1"/>
            </p:cNvSpPr>
            <p:nvPr/>
          </p:nvSpPr>
          <p:spPr bwMode="auto">
            <a:xfrm>
              <a:off x="2988" y="3444"/>
              <a:ext cx="426" cy="3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40" name="Rectangle 651"/>
            <p:cNvSpPr>
              <a:spLocks noChangeArrowheads="1"/>
            </p:cNvSpPr>
            <p:nvPr/>
          </p:nvSpPr>
          <p:spPr bwMode="auto">
            <a:xfrm>
              <a:off x="2961" y="3465"/>
              <a:ext cx="435" cy="3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41" name="Text Box 652"/>
            <p:cNvSpPr txBox="1">
              <a:spLocks noChangeArrowheads="1"/>
            </p:cNvSpPr>
            <p:nvPr/>
          </p:nvSpPr>
          <p:spPr bwMode="auto">
            <a:xfrm>
              <a:off x="2923" y="3345"/>
              <a:ext cx="5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42" name="Line 653"/>
            <p:cNvSpPr>
              <a:spLocks noChangeShapeType="1"/>
            </p:cNvSpPr>
            <p:nvPr/>
          </p:nvSpPr>
          <p:spPr bwMode="auto">
            <a:xfrm>
              <a:off x="2958" y="3657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43" name="Line 654"/>
            <p:cNvSpPr>
              <a:spLocks noChangeShapeType="1"/>
            </p:cNvSpPr>
            <p:nvPr/>
          </p:nvSpPr>
          <p:spPr bwMode="auto">
            <a:xfrm>
              <a:off x="2964" y="3561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4" name="Group 655"/>
          <p:cNvGrpSpPr>
            <a:grpSpLocks/>
          </p:cNvGrpSpPr>
          <p:nvPr/>
        </p:nvGrpSpPr>
        <p:grpSpPr bwMode="auto">
          <a:xfrm>
            <a:off x="6494463" y="3176588"/>
            <a:ext cx="814387" cy="701675"/>
            <a:chOff x="2923" y="3345"/>
            <a:chExt cx="513" cy="442"/>
          </a:xfrm>
        </p:grpSpPr>
        <p:sp>
          <p:nvSpPr>
            <p:cNvPr id="20634" name="Rectangle 656"/>
            <p:cNvSpPr>
              <a:spLocks noChangeArrowheads="1"/>
            </p:cNvSpPr>
            <p:nvPr/>
          </p:nvSpPr>
          <p:spPr bwMode="auto">
            <a:xfrm>
              <a:off x="2988" y="3444"/>
              <a:ext cx="426" cy="3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35" name="Rectangle 657"/>
            <p:cNvSpPr>
              <a:spLocks noChangeArrowheads="1"/>
            </p:cNvSpPr>
            <p:nvPr/>
          </p:nvSpPr>
          <p:spPr bwMode="auto">
            <a:xfrm>
              <a:off x="2961" y="3465"/>
              <a:ext cx="435" cy="3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36" name="Text Box 658"/>
            <p:cNvSpPr txBox="1">
              <a:spLocks noChangeArrowheads="1"/>
            </p:cNvSpPr>
            <p:nvPr/>
          </p:nvSpPr>
          <p:spPr bwMode="auto">
            <a:xfrm>
              <a:off x="2923" y="3345"/>
              <a:ext cx="5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37" name="Line 659"/>
            <p:cNvSpPr>
              <a:spLocks noChangeShapeType="1"/>
            </p:cNvSpPr>
            <p:nvPr/>
          </p:nvSpPr>
          <p:spPr bwMode="auto">
            <a:xfrm>
              <a:off x="2958" y="3657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38" name="Line 660"/>
            <p:cNvSpPr>
              <a:spLocks noChangeShapeType="1"/>
            </p:cNvSpPr>
            <p:nvPr/>
          </p:nvSpPr>
          <p:spPr bwMode="auto">
            <a:xfrm>
              <a:off x="2964" y="3561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5" name="Group 661"/>
          <p:cNvGrpSpPr>
            <a:grpSpLocks/>
          </p:cNvGrpSpPr>
          <p:nvPr/>
        </p:nvGrpSpPr>
        <p:grpSpPr bwMode="auto">
          <a:xfrm>
            <a:off x="6775450" y="2228850"/>
            <a:ext cx="814388" cy="701675"/>
            <a:chOff x="2923" y="3345"/>
            <a:chExt cx="513" cy="442"/>
          </a:xfrm>
        </p:grpSpPr>
        <p:sp>
          <p:nvSpPr>
            <p:cNvPr id="20629" name="Rectangle 662"/>
            <p:cNvSpPr>
              <a:spLocks noChangeArrowheads="1"/>
            </p:cNvSpPr>
            <p:nvPr/>
          </p:nvSpPr>
          <p:spPr bwMode="auto">
            <a:xfrm>
              <a:off x="2988" y="3444"/>
              <a:ext cx="426" cy="3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30" name="Rectangle 663"/>
            <p:cNvSpPr>
              <a:spLocks noChangeArrowheads="1"/>
            </p:cNvSpPr>
            <p:nvPr/>
          </p:nvSpPr>
          <p:spPr bwMode="auto">
            <a:xfrm>
              <a:off x="2961" y="3465"/>
              <a:ext cx="435" cy="3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31" name="Text Box 664"/>
            <p:cNvSpPr txBox="1">
              <a:spLocks noChangeArrowheads="1"/>
            </p:cNvSpPr>
            <p:nvPr/>
          </p:nvSpPr>
          <p:spPr bwMode="auto">
            <a:xfrm>
              <a:off x="2923" y="3345"/>
              <a:ext cx="5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32" name="Line 665"/>
            <p:cNvSpPr>
              <a:spLocks noChangeShapeType="1"/>
            </p:cNvSpPr>
            <p:nvPr/>
          </p:nvSpPr>
          <p:spPr bwMode="auto">
            <a:xfrm>
              <a:off x="2958" y="3657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33" name="Line 666"/>
            <p:cNvSpPr>
              <a:spLocks noChangeShapeType="1"/>
            </p:cNvSpPr>
            <p:nvPr/>
          </p:nvSpPr>
          <p:spPr bwMode="auto">
            <a:xfrm>
              <a:off x="2964" y="3561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6" name="Group 623"/>
          <p:cNvGrpSpPr>
            <a:grpSpLocks/>
          </p:cNvGrpSpPr>
          <p:nvPr/>
        </p:nvGrpSpPr>
        <p:grpSpPr bwMode="auto">
          <a:xfrm>
            <a:off x="7972425" y="4392613"/>
            <a:ext cx="814388" cy="854075"/>
            <a:chOff x="4180" y="744"/>
            <a:chExt cx="513" cy="538"/>
          </a:xfrm>
        </p:grpSpPr>
        <p:sp>
          <p:nvSpPr>
            <p:cNvPr id="20622" name="Rectangle 624"/>
            <p:cNvSpPr>
              <a:spLocks noChangeArrowheads="1"/>
            </p:cNvSpPr>
            <p:nvPr/>
          </p:nvSpPr>
          <p:spPr bwMode="auto">
            <a:xfrm>
              <a:off x="4242" y="747"/>
              <a:ext cx="426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23" name="Rectangle 625"/>
            <p:cNvSpPr>
              <a:spLocks noChangeArrowheads="1"/>
            </p:cNvSpPr>
            <p:nvPr/>
          </p:nvSpPr>
          <p:spPr bwMode="auto">
            <a:xfrm>
              <a:off x="4221" y="762"/>
              <a:ext cx="435" cy="5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24" name="Rectangle 626"/>
            <p:cNvSpPr>
              <a:spLocks noChangeArrowheads="1"/>
            </p:cNvSpPr>
            <p:nvPr/>
          </p:nvSpPr>
          <p:spPr bwMode="auto">
            <a:xfrm>
              <a:off x="4224" y="873"/>
              <a:ext cx="42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25" name="Text Box 627"/>
            <p:cNvSpPr txBox="1">
              <a:spLocks noChangeArrowheads="1"/>
            </p:cNvSpPr>
            <p:nvPr/>
          </p:nvSpPr>
          <p:spPr bwMode="auto">
            <a:xfrm>
              <a:off x="4180" y="744"/>
              <a:ext cx="513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</a:rPr>
                <a:t>application</a:t>
              </a:r>
            </a:p>
            <a:p>
              <a:r>
                <a:rPr lang="en-US" sz="1000" dirty="0">
                  <a:solidFill>
                    <a:schemeClr val="bg1"/>
                  </a:solidFill>
                  <a:latin typeface="Calibri"/>
                </a:rPr>
                <a:t>transport</a:t>
              </a:r>
              <a:endParaRPr lang="en-US" sz="1000" dirty="0">
                <a:latin typeface="Calibri"/>
              </a:endParaRPr>
            </a:p>
            <a:p>
              <a:r>
                <a:rPr lang="en-US" sz="1000" dirty="0">
                  <a:latin typeface="Calibri"/>
                </a:rPr>
                <a:t>network</a:t>
              </a:r>
            </a:p>
            <a:p>
              <a:r>
                <a:rPr lang="en-US" sz="1000" dirty="0">
                  <a:latin typeface="Calibri"/>
                </a:rPr>
                <a:t>data link</a:t>
              </a:r>
            </a:p>
            <a:p>
              <a:r>
                <a:rPr lang="en-US" sz="1000" dirty="0">
                  <a:latin typeface="Calibri"/>
                </a:rPr>
                <a:t>physical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20626" name="Line 628"/>
            <p:cNvSpPr>
              <a:spLocks noChangeShapeType="1"/>
            </p:cNvSpPr>
            <p:nvPr/>
          </p:nvSpPr>
          <p:spPr bwMode="auto">
            <a:xfrm>
              <a:off x="4221" y="978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27" name="Line 629"/>
            <p:cNvSpPr>
              <a:spLocks noChangeShapeType="1"/>
            </p:cNvSpPr>
            <p:nvPr/>
          </p:nvSpPr>
          <p:spPr bwMode="auto">
            <a:xfrm>
              <a:off x="4227" y="1065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628" name="Line 630"/>
            <p:cNvSpPr>
              <a:spLocks noChangeShapeType="1"/>
            </p:cNvSpPr>
            <p:nvPr/>
          </p:nvSpPr>
          <p:spPr bwMode="auto">
            <a:xfrm>
              <a:off x="4227" y="1152"/>
              <a:ext cx="43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20617" name="Group 632"/>
          <p:cNvGrpSpPr>
            <a:grpSpLocks/>
          </p:cNvGrpSpPr>
          <p:nvPr/>
        </p:nvGrpSpPr>
        <p:grpSpPr bwMode="auto">
          <a:xfrm rot="2937887">
            <a:off x="5241925" y="2987675"/>
            <a:ext cx="3781425" cy="434975"/>
            <a:chOff x="2937" y="3579"/>
            <a:chExt cx="2382" cy="274"/>
          </a:xfrm>
        </p:grpSpPr>
        <p:sp>
          <p:nvSpPr>
            <p:cNvPr id="20618" name="Rectangle 633"/>
            <p:cNvSpPr>
              <a:spLocks noChangeArrowheads="1"/>
            </p:cNvSpPr>
            <p:nvPr/>
          </p:nvSpPr>
          <p:spPr bwMode="auto">
            <a:xfrm>
              <a:off x="3168" y="3630"/>
              <a:ext cx="1920" cy="17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19" name="Text Box 634"/>
            <p:cNvSpPr txBox="1">
              <a:spLocks noChangeArrowheads="1"/>
            </p:cNvSpPr>
            <p:nvPr/>
          </p:nvSpPr>
          <p:spPr bwMode="auto">
            <a:xfrm>
              <a:off x="3430" y="3616"/>
              <a:ext cx="14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/>
                </a:rPr>
                <a:t>logical end-end transport</a:t>
              </a:r>
              <a:endParaRPr lang="en-US" dirty="0">
                <a:latin typeface="Calibri"/>
              </a:endParaRPr>
            </a:p>
          </p:txBody>
        </p:sp>
        <p:sp>
          <p:nvSpPr>
            <p:cNvPr id="20620" name="Freeform 635"/>
            <p:cNvSpPr>
              <a:spLocks/>
            </p:cNvSpPr>
            <p:nvPr/>
          </p:nvSpPr>
          <p:spPr bwMode="auto">
            <a:xfrm>
              <a:off x="2937" y="3579"/>
              <a:ext cx="282" cy="264"/>
            </a:xfrm>
            <a:custGeom>
              <a:avLst/>
              <a:gdLst>
                <a:gd name="T0" fmla="*/ 282 w 282"/>
                <a:gd name="T1" fmla="*/ 0 h 264"/>
                <a:gd name="T2" fmla="*/ 282 w 282"/>
                <a:gd name="T3" fmla="*/ 264 h 264"/>
                <a:gd name="T4" fmla="*/ 0 w 282"/>
                <a:gd name="T5" fmla="*/ 129 h 264"/>
                <a:gd name="T6" fmla="*/ 282 w 282"/>
                <a:gd name="T7" fmla="*/ 0 h 2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2"/>
                <a:gd name="T13" fmla="*/ 0 h 264"/>
                <a:gd name="T14" fmla="*/ 282 w 282"/>
                <a:gd name="T15" fmla="*/ 264 h 2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2" h="264">
                  <a:moveTo>
                    <a:pt x="282" y="0"/>
                  </a:moveTo>
                  <a:cubicBezTo>
                    <a:pt x="282" y="132"/>
                    <a:pt x="282" y="264"/>
                    <a:pt x="282" y="264"/>
                  </a:cubicBezTo>
                  <a:cubicBezTo>
                    <a:pt x="159" y="150"/>
                    <a:pt x="0" y="153"/>
                    <a:pt x="0" y="129"/>
                  </a:cubicBezTo>
                  <a:cubicBezTo>
                    <a:pt x="0" y="108"/>
                    <a:pt x="153" y="108"/>
                    <a:pt x="28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0621" name="Freeform 636"/>
            <p:cNvSpPr>
              <a:spLocks/>
            </p:cNvSpPr>
            <p:nvPr/>
          </p:nvSpPr>
          <p:spPr bwMode="auto">
            <a:xfrm flipH="1">
              <a:off x="5037" y="3589"/>
              <a:ext cx="282" cy="264"/>
            </a:xfrm>
            <a:custGeom>
              <a:avLst/>
              <a:gdLst>
                <a:gd name="T0" fmla="*/ 282 w 282"/>
                <a:gd name="T1" fmla="*/ 0 h 264"/>
                <a:gd name="T2" fmla="*/ 282 w 282"/>
                <a:gd name="T3" fmla="*/ 264 h 264"/>
                <a:gd name="T4" fmla="*/ 0 w 282"/>
                <a:gd name="T5" fmla="*/ 129 h 264"/>
                <a:gd name="T6" fmla="*/ 282 w 282"/>
                <a:gd name="T7" fmla="*/ 0 h 2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2"/>
                <a:gd name="T13" fmla="*/ 0 h 264"/>
                <a:gd name="T14" fmla="*/ 282 w 282"/>
                <a:gd name="T15" fmla="*/ 264 h 2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2" h="264">
                  <a:moveTo>
                    <a:pt x="282" y="0"/>
                  </a:moveTo>
                  <a:cubicBezTo>
                    <a:pt x="282" y="132"/>
                    <a:pt x="282" y="264"/>
                    <a:pt x="282" y="264"/>
                  </a:cubicBezTo>
                  <a:cubicBezTo>
                    <a:pt x="159" y="150"/>
                    <a:pt x="0" y="153"/>
                    <a:pt x="0" y="129"/>
                  </a:cubicBezTo>
                  <a:cubicBezTo>
                    <a:pt x="0" y="108"/>
                    <a:pt x="153" y="108"/>
                    <a:pt x="28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25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1DD70E9-7782-BB49-9D9B-9C57DC7445A6}" type="slidenum">
              <a:rPr lang="en-US" sz="1400" smtClean="0">
                <a:latin typeface="Calibri"/>
              </a:rPr>
              <a:pPr algn="r"/>
              <a:t>50</a:t>
            </a:fld>
            <a:endParaRPr lang="en-US" sz="1400" dirty="0">
              <a:latin typeface="Calibri"/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247650"/>
            <a:ext cx="7772400" cy="8382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Selective repeat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data from above 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if next available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# in window, send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timeout(n):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resend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n, restart timer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ACK(n)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in </a:t>
            </a:r>
            <a:r>
              <a:rPr lang="en-US" sz="1600" dirty="0">
                <a:ea typeface="ＭＳ Ｐゴシック" charset="0"/>
                <a:cs typeface="ＭＳ Ｐゴシック" charset="0"/>
              </a:rPr>
              <a:t>[</a:t>
            </a:r>
            <a:r>
              <a:rPr lang="en-US" sz="1600" dirty="0" err="1">
                <a:ea typeface="ＭＳ Ｐゴシック" charset="0"/>
                <a:cs typeface="ＭＳ Ｐゴシック" charset="0"/>
              </a:rPr>
              <a:t>sendbase,sendbase+N</a:t>
            </a:r>
            <a:r>
              <a:rPr lang="en-US" sz="1600" dirty="0">
                <a:ea typeface="ＭＳ Ｐゴシック" charset="0"/>
                <a:cs typeface="ＭＳ Ｐゴシック" charset="0"/>
              </a:rPr>
              <a:t>]: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mark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n as received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if n smallest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, advance window base to next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#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1686" name="Rectangle 4"/>
          <p:cNvSpPr>
            <a:spLocks noChangeArrowheads="1"/>
          </p:cNvSpPr>
          <p:nvPr/>
        </p:nvSpPr>
        <p:spPr bwMode="auto">
          <a:xfrm>
            <a:off x="495300" y="1457325"/>
            <a:ext cx="3838575" cy="46101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1687" name="Group 5"/>
          <p:cNvGrpSpPr>
            <a:grpSpLocks/>
          </p:cNvGrpSpPr>
          <p:nvPr/>
        </p:nvGrpSpPr>
        <p:grpSpPr bwMode="auto">
          <a:xfrm>
            <a:off x="757239" y="1208095"/>
            <a:ext cx="1041400" cy="461963"/>
            <a:chOff x="1137" y="3929"/>
            <a:chExt cx="656" cy="291"/>
          </a:xfrm>
        </p:grpSpPr>
        <p:sp>
          <p:nvSpPr>
            <p:cNvPr id="71693" name="Rectangle 6"/>
            <p:cNvSpPr>
              <a:spLocks noChangeArrowheads="1"/>
            </p:cNvSpPr>
            <p:nvPr/>
          </p:nvSpPr>
          <p:spPr bwMode="auto">
            <a:xfrm>
              <a:off x="1146" y="3984"/>
              <a:ext cx="612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1694" name="Text Box 7"/>
            <p:cNvSpPr txBox="1">
              <a:spLocks noChangeArrowheads="1"/>
            </p:cNvSpPr>
            <p:nvPr/>
          </p:nvSpPr>
          <p:spPr bwMode="auto">
            <a:xfrm>
              <a:off x="1137" y="3929"/>
              <a:ext cx="65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chemeClr val="accent2"/>
                  </a:solidFill>
                  <a:latin typeface="Calibri"/>
                </a:rPr>
                <a:t>sender</a:t>
              </a:r>
              <a:endParaRPr lang="en-US" sz="2400" dirty="0">
                <a:latin typeface="Times New Roman" charset="0"/>
              </a:endParaRPr>
            </a:p>
          </p:txBody>
        </p:sp>
      </p:grp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5000625" y="1581150"/>
            <a:ext cx="381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dirty="0" err="1">
                <a:solidFill>
                  <a:srgbClr val="FF0000"/>
                </a:solidFill>
                <a:latin typeface="Calibri"/>
              </a:rPr>
              <a:t>pkt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n in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[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rcvbase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, rcvbase+N-1]</a:t>
            </a:r>
            <a:endParaRPr lang="en-US" sz="24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send ACK(n)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out-of-order: buffer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in-order: deliver (also deliver buffered, in-order </a:t>
            </a:r>
            <a:r>
              <a:rPr lang="en-US" sz="2000" dirty="0" err="1">
                <a:latin typeface="Calibri"/>
              </a:rPr>
              <a:t>pkts</a:t>
            </a:r>
            <a:r>
              <a:rPr lang="en-US" sz="2000" dirty="0">
                <a:latin typeface="Calibri"/>
              </a:rPr>
              <a:t>), advance window to next not-yet-received </a:t>
            </a:r>
            <a:r>
              <a:rPr lang="en-US" sz="2000" dirty="0" err="1">
                <a:latin typeface="Calibri"/>
              </a:rPr>
              <a:t>pkt</a:t>
            </a:r>
            <a:endParaRPr lang="en-US" sz="20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dirty="0" err="1">
                <a:solidFill>
                  <a:srgbClr val="FF0000"/>
                </a:solidFill>
                <a:latin typeface="Calibri"/>
              </a:rPr>
              <a:t>pkt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n in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[rcvbase-N,rcvbase-1]</a:t>
            </a:r>
            <a:endParaRPr lang="en-US" sz="24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ACK(n)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otherwise: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ignore </a:t>
            </a:r>
            <a:endParaRPr lang="en-US" sz="24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400" dirty="0">
              <a:latin typeface="Calibri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4962525" y="1438275"/>
            <a:ext cx="3838575" cy="46101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219702" y="1179513"/>
            <a:ext cx="1304925" cy="461963"/>
            <a:chOff x="3360" y="191"/>
            <a:chExt cx="822" cy="291"/>
          </a:xfrm>
        </p:grpSpPr>
        <p:sp>
          <p:nvSpPr>
            <p:cNvPr id="71691" name="Rectangle 11"/>
            <p:cNvSpPr>
              <a:spLocks noChangeArrowheads="1"/>
            </p:cNvSpPr>
            <p:nvPr/>
          </p:nvSpPr>
          <p:spPr bwMode="auto">
            <a:xfrm>
              <a:off x="3360" y="264"/>
              <a:ext cx="822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1692" name="Text Box 12"/>
            <p:cNvSpPr txBox="1">
              <a:spLocks noChangeArrowheads="1"/>
            </p:cNvSpPr>
            <p:nvPr/>
          </p:nvSpPr>
          <p:spPr bwMode="auto">
            <a:xfrm>
              <a:off x="3392" y="191"/>
              <a:ext cx="75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chemeClr val="accent2"/>
                  </a:solidFill>
                  <a:latin typeface="Calibri"/>
                </a:rPr>
                <a:t>receiver</a:t>
              </a:r>
              <a:endParaRPr lang="en-US" sz="24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94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2EE4A50-609B-FC42-8249-758A62E54FB5}" type="slidenum">
              <a:rPr lang="en-US" sz="1400" smtClean="0">
                <a:latin typeface="Calibri"/>
              </a:rPr>
              <a:pPr algn="r"/>
              <a:t>51</a:t>
            </a:fld>
            <a:endParaRPr lang="en-US" sz="1400" dirty="0">
              <a:latin typeface="Calibri"/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255588"/>
            <a:ext cx="7772400" cy="838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Selective repeat in action</a:t>
            </a:r>
          </a:p>
        </p:txBody>
      </p:sp>
      <p:pic>
        <p:nvPicPr>
          <p:cNvPr id="72709" name="Picture 3" descr="03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028700"/>
            <a:ext cx="685641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30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5675CEB-9102-BF4C-AFF7-E6E7593C95C7}" type="slidenum">
              <a:rPr lang="en-US" sz="1400" smtClean="0">
                <a:latin typeface="Calibri"/>
              </a:rPr>
              <a:pPr algn="r"/>
              <a:t>52</a:t>
            </a:fld>
            <a:endParaRPr lang="en-US" sz="1400" dirty="0">
              <a:latin typeface="Calibri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-1402597" y="274638"/>
            <a:ext cx="82296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Selective repeat: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3200" dirty="0">
                <a:ea typeface="ＭＳ Ｐゴシック" charset="0"/>
                <a:cs typeface="ＭＳ Ｐゴシック" charset="0"/>
              </a:rPr>
              <a:t> dilemma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2925" y="1524000"/>
            <a:ext cx="3276600" cy="4648200"/>
          </a:xfrm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Example: </a:t>
            </a:r>
          </a:p>
          <a:p>
            <a:r>
              <a:rPr lang="en-US" sz="20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#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s: 0, 1, 2, 3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window size=3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receiver sees no difference in two scenarios!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incorrectly passes duplicate data as new in (a)</a:t>
            </a:r>
          </a:p>
          <a:p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what relationship between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# size and window size?</a:t>
            </a:r>
          </a:p>
        </p:txBody>
      </p:sp>
      <p:pic>
        <p:nvPicPr>
          <p:cNvPr id="73734" name="Picture 4" descr="sr_dile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23850"/>
            <a:ext cx="42259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120" y="5988994"/>
            <a:ext cx="462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window size  ≤   (½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 of </a:t>
            </a:r>
            <a:r>
              <a:rPr lang="en-US" dirty="0" err="1" smtClean="0"/>
              <a:t>seq</a:t>
            </a:r>
            <a:r>
              <a:rPr lang="en-US" dirty="0" smtClean="0"/>
              <a:t> # size)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5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Repeat Request (ARQ)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+ Self-clocking (Automatic)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Adaptive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Flexible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Slow to start / adapt</a:t>
            </a:r>
          </a:p>
          <a:p>
            <a:pPr marL="0" indent="0">
              <a:buNone/>
            </a:pPr>
            <a:r>
              <a:rPr lang="en-US" sz="1800" dirty="0" smtClean="0"/>
              <a:t>consider high Bandwidth/Delay product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Now lets move from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the generic to the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specific….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TCP arguably the most successful protocol in the Internet…..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its an ARQ protocol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8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AC1B20F-87FB-6E46-9F82-72E537BA6F62}" type="slidenum">
              <a:rPr lang="en-US" sz="1400" smtClean="0">
                <a:latin typeface="Calibri"/>
              </a:rPr>
              <a:pPr algn="r"/>
              <a:t>54</a:t>
            </a:fld>
            <a:endParaRPr lang="en-US" sz="1400" dirty="0">
              <a:latin typeface="Calibri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43875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TCP: Overview</a:t>
            </a:r>
            <a:r>
              <a:rPr lang="en-US" u="none" dirty="0">
                <a:ea typeface="ＭＳ Ｐゴシック" charset="0"/>
                <a:cs typeface="ＭＳ Ｐゴシック" charset="0"/>
              </a:rPr>
              <a:t>   </a:t>
            </a:r>
            <a:r>
              <a:rPr lang="en-US" sz="2000" u="none" dirty="0">
                <a:ea typeface="ＭＳ Ｐゴシック" charset="0"/>
                <a:cs typeface="ＭＳ Ｐゴシック" charset="0"/>
              </a:rPr>
              <a:t>RFCs: 793, 1122, 1323, 2018, </a:t>
            </a:r>
            <a:r>
              <a:rPr lang="en-US" sz="2000" u="none" dirty="0" smtClean="0">
                <a:ea typeface="ＭＳ Ｐゴシック" charset="0"/>
                <a:cs typeface="ＭＳ Ｐゴシック" charset="0"/>
              </a:rPr>
              <a:t>2581, …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10125" y="1552575"/>
            <a:ext cx="3895725" cy="46482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full duplex data: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bi-directional data flow in same connection</a:t>
            </a:r>
          </a:p>
          <a:p>
            <a:pPr lvl="1"/>
            <a:r>
              <a:rPr lang="en-US" sz="2000" dirty="0">
                <a:ea typeface="ＭＳ Ｐゴシック" charset="0"/>
              </a:rPr>
              <a:t>MSS: maximum segment size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connection-oriented: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handshaking (exchange of control </a:t>
            </a:r>
            <a:r>
              <a:rPr lang="en-US" sz="2000" dirty="0" err="1">
                <a:ea typeface="ＭＳ Ｐゴシック" charset="0"/>
              </a:rPr>
              <a:t>msgs</a:t>
            </a:r>
            <a:r>
              <a:rPr lang="en-US" sz="2000" dirty="0">
                <a:ea typeface="ＭＳ Ｐゴシック" charset="0"/>
              </a:rPr>
              <a:t>) </a:t>
            </a:r>
            <a:r>
              <a:rPr lang="en-US" sz="2000" dirty="0" err="1">
                <a:ea typeface="ＭＳ Ｐゴシック" charset="0"/>
              </a:rPr>
              <a:t>init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s sender, receiver state before data exchange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flow controlled: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will not overwhelm receiver</a:t>
            </a:r>
          </a:p>
        </p:txBody>
      </p:sp>
      <p:sp>
        <p:nvSpPr>
          <p:cNvPr id="757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" y="1543050"/>
            <a:ext cx="3981450" cy="46482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point-to-point: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one sender, one receiver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 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reliable, in-order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byte </a:t>
            </a:r>
            <a:r>
              <a:rPr lang="en-US" sz="2400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stream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endParaRPr lang="en-US" sz="2400" i="1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no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message boundaries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pipelined: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TCP congestion and flow control set window size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send &amp; receive buffers</a:t>
            </a:r>
            <a:endParaRPr lang="en-US" sz="2400" i="1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-490538" y="5421313"/>
          <a:ext cx="6026151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6" name="VISIO" r:id="rId3" imgW="6604000" imgH="1130300" progId="">
                  <p:embed/>
                </p:oleObj>
              </mc:Choice>
              <mc:Fallback>
                <p:oleObj name="VISIO" r:id="rId3" imgW="6604000" imgH="1130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0538" y="5421313"/>
                        <a:ext cx="6026151" cy="1023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4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5C44474-6816-A049-81DD-245AB218E1D3}" type="slidenum">
              <a:rPr lang="en-US" sz="1400" smtClean="0">
                <a:latin typeface="Calibri"/>
              </a:rPr>
              <a:pPr algn="r"/>
              <a:t>55</a:t>
            </a:fld>
            <a:endParaRPr lang="en-US" sz="1400" dirty="0">
              <a:latin typeface="Calibri"/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90500"/>
            <a:ext cx="7772400" cy="78105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 segment structure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76805" name="Group 3"/>
          <p:cNvGrpSpPr>
            <a:grpSpLocks/>
          </p:cNvGrpSpPr>
          <p:nvPr/>
        </p:nvGrpSpPr>
        <p:grpSpPr bwMode="auto">
          <a:xfrm>
            <a:off x="2774950" y="1103313"/>
            <a:ext cx="4073525" cy="5330825"/>
            <a:chOff x="2828" y="659"/>
            <a:chExt cx="2566" cy="3358"/>
          </a:xfrm>
        </p:grpSpPr>
        <p:sp>
          <p:nvSpPr>
            <p:cNvPr id="76821" name="Rectangle 4"/>
            <p:cNvSpPr>
              <a:spLocks noChangeArrowheads="1"/>
            </p:cNvSpPr>
            <p:nvPr/>
          </p:nvSpPr>
          <p:spPr bwMode="auto">
            <a:xfrm>
              <a:off x="2905" y="917"/>
              <a:ext cx="2489" cy="30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6822" name="Rectangle 5"/>
            <p:cNvSpPr>
              <a:spLocks noChangeArrowheads="1"/>
            </p:cNvSpPr>
            <p:nvPr/>
          </p:nvSpPr>
          <p:spPr bwMode="auto">
            <a:xfrm>
              <a:off x="2851" y="990"/>
              <a:ext cx="2489" cy="3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charset="0"/>
              </a:endParaRPr>
            </a:p>
          </p:txBody>
        </p:sp>
        <p:sp>
          <p:nvSpPr>
            <p:cNvPr id="76823" name="Text Box 6"/>
            <p:cNvSpPr txBox="1">
              <a:spLocks noChangeArrowheads="1"/>
            </p:cNvSpPr>
            <p:nvPr/>
          </p:nvSpPr>
          <p:spPr bwMode="auto">
            <a:xfrm>
              <a:off x="2972" y="968"/>
              <a:ext cx="9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source port #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24" name="Text Box 7"/>
            <p:cNvSpPr txBox="1">
              <a:spLocks noChangeArrowheads="1"/>
            </p:cNvSpPr>
            <p:nvPr/>
          </p:nvSpPr>
          <p:spPr bwMode="auto">
            <a:xfrm>
              <a:off x="4282" y="971"/>
              <a:ext cx="8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 err="1">
                  <a:latin typeface="Calibri"/>
                </a:rPr>
                <a:t>dest</a:t>
              </a:r>
              <a:r>
                <a:rPr lang="en-US" sz="2000" dirty="0">
                  <a:latin typeface="Calibri"/>
                </a:rPr>
                <a:t> port #</a:t>
              </a:r>
              <a:endParaRPr lang="en-US" sz="1800" dirty="0">
                <a:latin typeface="Times New Roman" charset="0"/>
              </a:endParaRPr>
            </a:p>
          </p:txBody>
        </p:sp>
        <p:sp>
          <p:nvSpPr>
            <p:cNvPr id="76825" name="Line 8"/>
            <p:cNvSpPr>
              <a:spLocks noChangeShapeType="1"/>
            </p:cNvSpPr>
            <p:nvPr/>
          </p:nvSpPr>
          <p:spPr bwMode="auto">
            <a:xfrm>
              <a:off x="2853" y="1226"/>
              <a:ext cx="2486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26" name="Line 9"/>
            <p:cNvSpPr>
              <a:spLocks noChangeShapeType="1"/>
            </p:cNvSpPr>
            <p:nvPr/>
          </p:nvSpPr>
          <p:spPr bwMode="auto">
            <a:xfrm flipV="1">
              <a:off x="2849" y="146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27" name="Line 10"/>
            <p:cNvSpPr>
              <a:spLocks noChangeShapeType="1"/>
            </p:cNvSpPr>
            <p:nvPr/>
          </p:nvSpPr>
          <p:spPr bwMode="auto">
            <a:xfrm flipV="1">
              <a:off x="4075" y="990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28" name="Text Box 11"/>
            <p:cNvSpPr txBox="1">
              <a:spLocks noChangeArrowheads="1"/>
            </p:cNvSpPr>
            <p:nvPr/>
          </p:nvSpPr>
          <p:spPr bwMode="auto">
            <a:xfrm>
              <a:off x="3801" y="659"/>
              <a:ext cx="51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32 bits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29" name="Line 12"/>
            <p:cNvSpPr>
              <a:spLocks noChangeShapeType="1"/>
            </p:cNvSpPr>
            <p:nvPr/>
          </p:nvSpPr>
          <p:spPr bwMode="auto">
            <a:xfrm>
              <a:off x="4417" y="811"/>
              <a:ext cx="899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30" name="Line 13"/>
            <p:cNvSpPr>
              <a:spLocks noChangeShapeType="1"/>
            </p:cNvSpPr>
            <p:nvPr/>
          </p:nvSpPr>
          <p:spPr bwMode="auto">
            <a:xfrm rot="10800000">
              <a:off x="2837" y="818"/>
              <a:ext cx="8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31" name="Text Box 14"/>
            <p:cNvSpPr txBox="1">
              <a:spLocks noChangeArrowheads="1"/>
            </p:cNvSpPr>
            <p:nvPr/>
          </p:nvSpPr>
          <p:spPr bwMode="auto">
            <a:xfrm>
              <a:off x="3550" y="2845"/>
              <a:ext cx="119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application</a:t>
              </a:r>
            </a:p>
            <a:p>
              <a:r>
                <a:rPr lang="en-US" sz="2000" dirty="0">
                  <a:latin typeface="Calibri"/>
                </a:rPr>
                <a:t>data </a:t>
              </a:r>
            </a:p>
            <a:p>
              <a:r>
                <a:rPr lang="en-US" sz="2000" dirty="0">
                  <a:latin typeface="Calibri"/>
                </a:rPr>
                <a:t>(variable length)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32" name="Text Box 15"/>
            <p:cNvSpPr txBox="1">
              <a:spLocks noChangeArrowheads="1"/>
            </p:cNvSpPr>
            <p:nvPr/>
          </p:nvSpPr>
          <p:spPr bwMode="auto">
            <a:xfrm>
              <a:off x="3250" y="1213"/>
              <a:ext cx="156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sequence number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33" name="Line 16"/>
            <p:cNvSpPr>
              <a:spLocks noChangeShapeType="1"/>
            </p:cNvSpPr>
            <p:nvPr/>
          </p:nvSpPr>
          <p:spPr bwMode="auto">
            <a:xfrm flipV="1">
              <a:off x="2855" y="17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34" name="Text Box 17"/>
            <p:cNvSpPr txBox="1">
              <a:spLocks noChangeArrowheads="1"/>
            </p:cNvSpPr>
            <p:nvPr/>
          </p:nvSpPr>
          <p:spPr bwMode="auto">
            <a:xfrm>
              <a:off x="2998" y="1465"/>
              <a:ext cx="21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acknowledgement number</a:t>
              </a:r>
              <a:endParaRPr lang="en-US" sz="2000" dirty="0">
                <a:latin typeface="Times New Roman" charset="0"/>
              </a:endParaRPr>
            </a:p>
          </p:txBody>
        </p:sp>
        <p:sp>
          <p:nvSpPr>
            <p:cNvPr id="76835" name="Line 18"/>
            <p:cNvSpPr>
              <a:spLocks noChangeShapeType="1"/>
            </p:cNvSpPr>
            <p:nvPr/>
          </p:nvSpPr>
          <p:spPr bwMode="auto">
            <a:xfrm flipV="1">
              <a:off x="2852" y="1954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36" name="Line 19"/>
            <p:cNvSpPr>
              <a:spLocks noChangeShapeType="1"/>
            </p:cNvSpPr>
            <p:nvPr/>
          </p:nvSpPr>
          <p:spPr bwMode="auto">
            <a:xfrm flipV="1">
              <a:off x="2849" y="2200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37" name="Line 20"/>
            <p:cNvSpPr>
              <a:spLocks noChangeShapeType="1"/>
            </p:cNvSpPr>
            <p:nvPr/>
          </p:nvSpPr>
          <p:spPr bwMode="auto">
            <a:xfrm flipV="1">
              <a:off x="2849" y="2554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38" name="Line 21"/>
            <p:cNvSpPr>
              <a:spLocks noChangeShapeType="1"/>
            </p:cNvSpPr>
            <p:nvPr/>
          </p:nvSpPr>
          <p:spPr bwMode="auto">
            <a:xfrm flipH="1" flipV="1">
              <a:off x="4084" y="1707"/>
              <a:ext cx="3" cy="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39" name="Text Box 22"/>
            <p:cNvSpPr txBox="1">
              <a:spLocks noChangeArrowheads="1"/>
            </p:cNvSpPr>
            <p:nvPr/>
          </p:nvSpPr>
          <p:spPr bwMode="auto">
            <a:xfrm>
              <a:off x="4160" y="1712"/>
              <a:ext cx="10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Receive window</a:t>
              </a:r>
              <a:endParaRPr lang="en-US" sz="1800" dirty="0">
                <a:latin typeface="Times New Roman" charset="0"/>
              </a:endParaRPr>
            </a:p>
          </p:txBody>
        </p:sp>
        <p:sp>
          <p:nvSpPr>
            <p:cNvPr id="76840" name="Text Box 23"/>
            <p:cNvSpPr txBox="1">
              <a:spLocks noChangeArrowheads="1"/>
            </p:cNvSpPr>
            <p:nvPr/>
          </p:nvSpPr>
          <p:spPr bwMode="auto">
            <a:xfrm>
              <a:off x="4246" y="1961"/>
              <a:ext cx="9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 err="1">
                  <a:latin typeface="Calibri"/>
                </a:rPr>
                <a:t>Urg</a:t>
              </a:r>
              <a:r>
                <a:rPr lang="en-US" sz="1800" dirty="0">
                  <a:latin typeface="Calibri"/>
                </a:rPr>
                <a:t> data </a:t>
              </a:r>
              <a:r>
                <a:rPr lang="en-US" sz="1800" dirty="0" err="1">
                  <a:latin typeface="Calibri"/>
                </a:rPr>
                <a:t>pnter</a:t>
              </a:r>
              <a:endParaRPr lang="en-US" sz="1800" dirty="0">
                <a:latin typeface="Times New Roman" charset="0"/>
              </a:endParaRPr>
            </a:p>
          </p:txBody>
        </p:sp>
        <p:sp>
          <p:nvSpPr>
            <p:cNvPr id="76841" name="Text Box 24"/>
            <p:cNvSpPr txBox="1">
              <a:spLocks noChangeArrowheads="1"/>
            </p:cNvSpPr>
            <p:nvPr/>
          </p:nvSpPr>
          <p:spPr bwMode="auto">
            <a:xfrm>
              <a:off x="3113" y="1949"/>
              <a:ext cx="7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checksum</a:t>
              </a:r>
              <a:endParaRPr lang="en-US" sz="1800" dirty="0">
                <a:latin typeface="Times New Roman" charset="0"/>
              </a:endParaRPr>
            </a:p>
          </p:txBody>
        </p:sp>
        <p:sp>
          <p:nvSpPr>
            <p:cNvPr id="76842" name="Text Box 25"/>
            <p:cNvSpPr txBox="1">
              <a:spLocks noChangeArrowheads="1"/>
            </p:cNvSpPr>
            <p:nvPr/>
          </p:nvSpPr>
          <p:spPr bwMode="auto">
            <a:xfrm>
              <a:off x="3944" y="1730"/>
              <a:ext cx="17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F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43" name="Line 26"/>
            <p:cNvSpPr>
              <a:spLocks noChangeShapeType="1"/>
            </p:cNvSpPr>
            <p:nvPr/>
          </p:nvSpPr>
          <p:spPr bwMode="auto">
            <a:xfrm flipV="1">
              <a:off x="3985" y="1701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44" name="Line 27"/>
            <p:cNvSpPr>
              <a:spLocks noChangeShapeType="1"/>
            </p:cNvSpPr>
            <p:nvPr/>
          </p:nvSpPr>
          <p:spPr bwMode="auto">
            <a:xfrm flipV="1">
              <a:off x="3883" y="1704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45" name="Line 28"/>
            <p:cNvSpPr>
              <a:spLocks noChangeShapeType="1"/>
            </p:cNvSpPr>
            <p:nvPr/>
          </p:nvSpPr>
          <p:spPr bwMode="auto">
            <a:xfrm flipV="1">
              <a:off x="3778" y="1704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46" name="Line 29"/>
            <p:cNvSpPr>
              <a:spLocks noChangeShapeType="1"/>
            </p:cNvSpPr>
            <p:nvPr/>
          </p:nvSpPr>
          <p:spPr bwMode="auto">
            <a:xfrm flipV="1">
              <a:off x="3676" y="1707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47" name="Line 30"/>
            <p:cNvSpPr>
              <a:spLocks noChangeShapeType="1"/>
            </p:cNvSpPr>
            <p:nvPr/>
          </p:nvSpPr>
          <p:spPr bwMode="auto">
            <a:xfrm flipV="1">
              <a:off x="3577" y="1704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48" name="Line 31"/>
            <p:cNvSpPr>
              <a:spLocks noChangeShapeType="1"/>
            </p:cNvSpPr>
            <p:nvPr/>
          </p:nvSpPr>
          <p:spPr bwMode="auto">
            <a:xfrm flipV="1">
              <a:off x="3469" y="1710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49" name="Text Box 32"/>
            <p:cNvSpPr txBox="1">
              <a:spLocks noChangeArrowheads="1"/>
            </p:cNvSpPr>
            <p:nvPr/>
          </p:nvSpPr>
          <p:spPr bwMode="auto">
            <a:xfrm>
              <a:off x="3843" y="1727"/>
              <a:ext cx="17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S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50" name="Text Box 33"/>
            <p:cNvSpPr txBox="1">
              <a:spLocks noChangeArrowheads="1"/>
            </p:cNvSpPr>
            <p:nvPr/>
          </p:nvSpPr>
          <p:spPr bwMode="auto">
            <a:xfrm>
              <a:off x="3732" y="1727"/>
              <a:ext cx="1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R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51" name="Text Box 34"/>
            <p:cNvSpPr txBox="1">
              <a:spLocks noChangeArrowheads="1"/>
            </p:cNvSpPr>
            <p:nvPr/>
          </p:nvSpPr>
          <p:spPr bwMode="auto">
            <a:xfrm>
              <a:off x="3628" y="1724"/>
              <a:ext cx="1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P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52" name="Text Box 35"/>
            <p:cNvSpPr txBox="1">
              <a:spLocks noChangeArrowheads="1"/>
            </p:cNvSpPr>
            <p:nvPr/>
          </p:nvSpPr>
          <p:spPr bwMode="auto">
            <a:xfrm>
              <a:off x="3528" y="1724"/>
              <a:ext cx="19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A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53" name="Text Box 36"/>
            <p:cNvSpPr txBox="1">
              <a:spLocks noChangeArrowheads="1"/>
            </p:cNvSpPr>
            <p:nvPr/>
          </p:nvSpPr>
          <p:spPr bwMode="auto">
            <a:xfrm>
              <a:off x="3422" y="1724"/>
              <a:ext cx="19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U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54" name="Text Box 37"/>
            <p:cNvSpPr txBox="1">
              <a:spLocks noChangeArrowheads="1"/>
            </p:cNvSpPr>
            <p:nvPr/>
          </p:nvSpPr>
          <p:spPr bwMode="auto">
            <a:xfrm>
              <a:off x="2828" y="1665"/>
              <a:ext cx="3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head</a:t>
              </a:r>
            </a:p>
            <a:p>
              <a:r>
                <a:rPr lang="en-US" sz="1400" dirty="0" err="1">
                  <a:latin typeface="Calibri"/>
                </a:rPr>
                <a:t>len</a:t>
              </a:r>
              <a:endParaRPr lang="en-US" sz="1800" dirty="0">
                <a:latin typeface="Times New Roman" charset="0"/>
              </a:endParaRPr>
            </a:p>
          </p:txBody>
        </p:sp>
        <p:sp>
          <p:nvSpPr>
            <p:cNvPr id="76855" name="Text Box 38"/>
            <p:cNvSpPr txBox="1">
              <a:spLocks noChangeArrowheads="1"/>
            </p:cNvSpPr>
            <p:nvPr/>
          </p:nvSpPr>
          <p:spPr bwMode="auto">
            <a:xfrm>
              <a:off x="3132" y="1665"/>
              <a:ext cx="33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not</a:t>
              </a:r>
            </a:p>
            <a:p>
              <a:r>
                <a:rPr lang="en-US" sz="1400" dirty="0">
                  <a:latin typeface="Calibri"/>
                </a:rPr>
                <a:t>used</a:t>
              </a:r>
              <a:endParaRPr lang="en-US" sz="1800" dirty="0">
                <a:latin typeface="Times New Roman" charset="0"/>
              </a:endParaRPr>
            </a:p>
          </p:txBody>
        </p:sp>
        <p:sp>
          <p:nvSpPr>
            <p:cNvPr id="76856" name="Line 39"/>
            <p:cNvSpPr>
              <a:spLocks noChangeShapeType="1"/>
            </p:cNvSpPr>
            <p:nvPr/>
          </p:nvSpPr>
          <p:spPr bwMode="auto">
            <a:xfrm flipV="1">
              <a:off x="3151" y="1704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6857" name="Text Box 40"/>
            <p:cNvSpPr txBox="1">
              <a:spLocks noChangeArrowheads="1"/>
            </p:cNvSpPr>
            <p:nvPr/>
          </p:nvSpPr>
          <p:spPr bwMode="auto">
            <a:xfrm>
              <a:off x="3211" y="2266"/>
              <a:ext cx="174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Options (variable length)</a:t>
              </a:r>
              <a:endParaRPr lang="en-US" sz="2400" dirty="0">
                <a:latin typeface="Times New Roman" charset="0"/>
              </a:endParaRPr>
            </a:p>
          </p:txBody>
        </p:sp>
      </p:grpSp>
      <p:sp>
        <p:nvSpPr>
          <p:cNvPr id="76806" name="Text Box 41"/>
          <p:cNvSpPr txBox="1">
            <a:spLocks noChangeArrowheads="1"/>
          </p:cNvSpPr>
          <p:nvPr/>
        </p:nvSpPr>
        <p:spPr bwMode="auto">
          <a:xfrm>
            <a:off x="407237" y="1431925"/>
            <a:ext cx="2058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800" dirty="0">
                <a:latin typeface="Calibri"/>
              </a:rPr>
              <a:t>URG: urgent data </a:t>
            </a:r>
          </a:p>
          <a:p>
            <a:pPr algn="r"/>
            <a:r>
              <a:rPr lang="en-US" sz="1800" dirty="0">
                <a:latin typeface="Calibri"/>
              </a:rPr>
              <a:t>(generally not used)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6807" name="Text Box 42"/>
          <p:cNvSpPr txBox="1">
            <a:spLocks noChangeArrowheads="1"/>
          </p:cNvSpPr>
          <p:nvPr/>
        </p:nvSpPr>
        <p:spPr bwMode="auto">
          <a:xfrm>
            <a:off x="1187764" y="2155825"/>
            <a:ext cx="1229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800" dirty="0">
                <a:latin typeface="Calibri"/>
              </a:rPr>
              <a:t>ACK: ACK #</a:t>
            </a:r>
          </a:p>
          <a:p>
            <a:pPr algn="r"/>
            <a:r>
              <a:rPr lang="en-US" sz="1800" dirty="0">
                <a:latin typeface="Calibri"/>
              </a:rPr>
              <a:t>valid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6808" name="Text Box 43"/>
          <p:cNvSpPr txBox="1">
            <a:spLocks noChangeArrowheads="1"/>
          </p:cNvSpPr>
          <p:nvPr/>
        </p:nvSpPr>
        <p:spPr bwMode="auto">
          <a:xfrm>
            <a:off x="370009" y="2832100"/>
            <a:ext cx="20668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800" dirty="0">
                <a:latin typeface="Calibri"/>
              </a:rPr>
              <a:t>PSH: push data now</a:t>
            </a:r>
          </a:p>
          <a:p>
            <a:pPr algn="r"/>
            <a:r>
              <a:rPr lang="en-US" sz="1800" dirty="0">
                <a:latin typeface="Calibri"/>
              </a:rPr>
              <a:t>(generally not used)</a:t>
            </a:r>
          </a:p>
        </p:txBody>
      </p:sp>
      <p:sp>
        <p:nvSpPr>
          <p:cNvPr id="76809" name="Text Box 44"/>
          <p:cNvSpPr txBox="1">
            <a:spLocks noChangeArrowheads="1"/>
          </p:cNvSpPr>
          <p:nvPr/>
        </p:nvSpPr>
        <p:spPr bwMode="auto">
          <a:xfrm>
            <a:off x="-214597" y="3632200"/>
            <a:ext cx="26704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800" dirty="0">
                <a:latin typeface="Calibri"/>
              </a:rPr>
              <a:t>RST, SYN, FIN:</a:t>
            </a:r>
          </a:p>
          <a:p>
            <a:pPr algn="r"/>
            <a:r>
              <a:rPr lang="en-US" sz="1800" dirty="0">
                <a:latin typeface="Calibri"/>
              </a:rPr>
              <a:t>connection </a:t>
            </a:r>
            <a:r>
              <a:rPr lang="en-US" sz="1800" dirty="0" err="1">
                <a:latin typeface="Calibri"/>
              </a:rPr>
              <a:t>estab</a:t>
            </a:r>
            <a:endParaRPr lang="en-US" sz="1800" dirty="0">
              <a:latin typeface="Calibri"/>
            </a:endParaRPr>
          </a:p>
          <a:p>
            <a:pPr algn="r"/>
            <a:r>
              <a:rPr lang="en-US" sz="1800" dirty="0">
                <a:latin typeface="Calibri"/>
              </a:rPr>
              <a:t>(setup, teardown</a:t>
            </a:r>
          </a:p>
          <a:p>
            <a:pPr algn="r"/>
            <a:r>
              <a:rPr lang="en-US" sz="1800" dirty="0">
                <a:latin typeface="Calibri"/>
              </a:rPr>
              <a:t>commands)</a:t>
            </a:r>
          </a:p>
        </p:txBody>
      </p:sp>
      <p:sp>
        <p:nvSpPr>
          <p:cNvPr id="76810" name="Line 45"/>
          <p:cNvSpPr>
            <a:spLocks noChangeShapeType="1"/>
          </p:cNvSpPr>
          <p:nvPr/>
        </p:nvSpPr>
        <p:spPr bwMode="auto">
          <a:xfrm>
            <a:off x="2371725" y="1800225"/>
            <a:ext cx="1495425" cy="962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6811" name="Line 46"/>
          <p:cNvSpPr>
            <a:spLocks noChangeShapeType="1"/>
          </p:cNvSpPr>
          <p:nvPr/>
        </p:nvSpPr>
        <p:spPr bwMode="auto">
          <a:xfrm>
            <a:off x="2343150" y="2476500"/>
            <a:ext cx="1647825" cy="352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6812" name="Line 47"/>
          <p:cNvSpPr>
            <a:spLocks noChangeShapeType="1"/>
          </p:cNvSpPr>
          <p:nvPr/>
        </p:nvSpPr>
        <p:spPr bwMode="auto">
          <a:xfrm flipV="1">
            <a:off x="2352675" y="2828925"/>
            <a:ext cx="1838325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6813" name="Freeform 48"/>
          <p:cNvSpPr>
            <a:spLocks/>
          </p:cNvSpPr>
          <p:nvPr/>
        </p:nvSpPr>
        <p:spPr bwMode="auto">
          <a:xfrm>
            <a:off x="2390775" y="3105150"/>
            <a:ext cx="2314575" cy="704850"/>
          </a:xfrm>
          <a:custGeom>
            <a:avLst/>
            <a:gdLst>
              <a:gd name="T0" fmla="*/ 0 w 1458"/>
              <a:gd name="T1" fmla="*/ 1118949375 h 444"/>
              <a:gd name="T2" fmla="*/ 2147483647 w 1458"/>
              <a:gd name="T3" fmla="*/ 0 h 444"/>
              <a:gd name="T4" fmla="*/ 2147483647 w 1458"/>
              <a:gd name="T5" fmla="*/ 15120938 h 444"/>
              <a:gd name="T6" fmla="*/ 0 60000 65536"/>
              <a:gd name="T7" fmla="*/ 0 60000 65536"/>
              <a:gd name="T8" fmla="*/ 0 60000 65536"/>
              <a:gd name="T9" fmla="*/ 0 w 1458"/>
              <a:gd name="T10" fmla="*/ 0 h 444"/>
              <a:gd name="T11" fmla="*/ 1458 w 1458"/>
              <a:gd name="T12" fmla="*/ 444 h 4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8" h="444">
                <a:moveTo>
                  <a:pt x="0" y="444"/>
                </a:moveTo>
                <a:lnTo>
                  <a:pt x="1248" y="0"/>
                </a:lnTo>
                <a:lnTo>
                  <a:pt x="1458" y="6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76814" name="Text Box 49"/>
          <p:cNvSpPr txBox="1">
            <a:spLocks noChangeArrowheads="1"/>
          </p:cNvSpPr>
          <p:nvPr/>
        </p:nvSpPr>
        <p:spPr bwMode="auto">
          <a:xfrm>
            <a:off x="7439025" y="3013075"/>
            <a:ext cx="12065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800" dirty="0">
                <a:latin typeface="Calibri"/>
              </a:rPr>
              <a:t># bytes </a:t>
            </a:r>
          </a:p>
          <a:p>
            <a:pPr algn="l"/>
            <a:r>
              <a:rPr lang="en-US" sz="1800" dirty="0" err="1">
                <a:latin typeface="Calibri"/>
              </a:rPr>
              <a:t>rcvr</a:t>
            </a:r>
            <a:r>
              <a:rPr lang="en-US" sz="1800" dirty="0">
                <a:latin typeface="Calibri"/>
              </a:rPr>
              <a:t> willing</a:t>
            </a:r>
          </a:p>
          <a:p>
            <a:pPr algn="l"/>
            <a:r>
              <a:rPr lang="en-US" sz="1800" dirty="0">
                <a:latin typeface="Calibri"/>
              </a:rPr>
              <a:t>to accept</a:t>
            </a:r>
          </a:p>
        </p:txBody>
      </p:sp>
      <p:sp>
        <p:nvSpPr>
          <p:cNvPr id="76815" name="Text Box 50"/>
          <p:cNvSpPr txBox="1">
            <a:spLocks noChangeArrowheads="1"/>
          </p:cNvSpPr>
          <p:nvPr/>
        </p:nvSpPr>
        <p:spPr bwMode="auto">
          <a:xfrm>
            <a:off x="7132638" y="1527175"/>
            <a:ext cx="16742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800" dirty="0">
                <a:latin typeface="Calibri"/>
              </a:rPr>
              <a:t>counting</a:t>
            </a:r>
          </a:p>
          <a:p>
            <a:pPr algn="l"/>
            <a:r>
              <a:rPr lang="en-US" sz="1800" dirty="0">
                <a:latin typeface="Calibri"/>
              </a:rPr>
              <a:t>by bytes </a:t>
            </a:r>
          </a:p>
          <a:p>
            <a:pPr algn="l"/>
            <a:r>
              <a:rPr lang="en-US" sz="1800" dirty="0">
                <a:latin typeface="Calibri"/>
              </a:rPr>
              <a:t>of data</a:t>
            </a:r>
          </a:p>
          <a:p>
            <a:pPr algn="l"/>
            <a:r>
              <a:rPr lang="en-US" sz="1800" dirty="0">
                <a:latin typeface="Calibri"/>
              </a:rPr>
              <a:t>(not segments!)</a:t>
            </a:r>
          </a:p>
        </p:txBody>
      </p:sp>
      <p:sp>
        <p:nvSpPr>
          <p:cNvPr id="76816" name="Text Box 51"/>
          <p:cNvSpPr txBox="1">
            <a:spLocks noChangeArrowheads="1"/>
          </p:cNvSpPr>
          <p:nvPr/>
        </p:nvSpPr>
        <p:spPr bwMode="auto">
          <a:xfrm>
            <a:off x="726956" y="4965700"/>
            <a:ext cx="16209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800" dirty="0">
                <a:latin typeface="Calibri"/>
              </a:rPr>
              <a:t>Internet</a:t>
            </a:r>
          </a:p>
          <a:p>
            <a:pPr algn="r"/>
            <a:r>
              <a:rPr lang="en-US" sz="1800" dirty="0">
                <a:latin typeface="Calibri"/>
              </a:rPr>
              <a:t>checksum</a:t>
            </a:r>
          </a:p>
          <a:p>
            <a:pPr algn="r"/>
            <a:r>
              <a:rPr lang="en-US" sz="1800" dirty="0">
                <a:latin typeface="Calibri"/>
              </a:rPr>
              <a:t>(as in UDP)</a:t>
            </a:r>
          </a:p>
        </p:txBody>
      </p:sp>
      <p:sp>
        <p:nvSpPr>
          <p:cNvPr id="76817" name="Line 52"/>
          <p:cNvSpPr>
            <a:spLocks noChangeShapeType="1"/>
          </p:cNvSpPr>
          <p:nvPr/>
        </p:nvSpPr>
        <p:spPr bwMode="auto">
          <a:xfrm flipV="1">
            <a:off x="2266950" y="3429000"/>
            <a:ext cx="2105025" cy="1981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6818" name="Line 53"/>
          <p:cNvSpPr>
            <a:spLocks noChangeShapeType="1"/>
          </p:cNvSpPr>
          <p:nvPr/>
        </p:nvSpPr>
        <p:spPr bwMode="auto">
          <a:xfrm flipH="1" flipV="1">
            <a:off x="6686550" y="3019425"/>
            <a:ext cx="809625" cy="466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6819" name="Line 54"/>
          <p:cNvSpPr>
            <a:spLocks noChangeShapeType="1"/>
          </p:cNvSpPr>
          <p:nvPr/>
        </p:nvSpPr>
        <p:spPr bwMode="auto">
          <a:xfrm flipH="1">
            <a:off x="6619875" y="1724025"/>
            <a:ext cx="552450" cy="885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6820" name="Line 55"/>
          <p:cNvSpPr>
            <a:spLocks noChangeShapeType="1"/>
          </p:cNvSpPr>
          <p:nvPr/>
        </p:nvSpPr>
        <p:spPr bwMode="auto">
          <a:xfrm flipH="1">
            <a:off x="6581775" y="1714500"/>
            <a:ext cx="571500" cy="523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18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6" grpId="1"/>
      <p:bldP spid="76807" grpId="0"/>
      <p:bldP spid="76808" grpId="0"/>
      <p:bldP spid="76808" grpId="1"/>
      <p:bldP spid="76809" grpId="0"/>
      <p:bldP spid="76810" grpId="0" animBg="1"/>
      <p:bldP spid="76810" grpId="1" animBg="1"/>
      <p:bldP spid="76811" grpId="0" animBg="1"/>
      <p:bldP spid="76812" grpId="0" animBg="1"/>
      <p:bldP spid="76812" grpId="1" animBg="1"/>
      <p:bldP spid="76813" grpId="0" animBg="1"/>
      <p:bldP spid="76814" grpId="0"/>
      <p:bldP spid="76815" grpId="0"/>
      <p:bldP spid="76816" grpId="0"/>
      <p:bldP spid="76817" grpId="0" animBg="1"/>
      <p:bldP spid="76818" grpId="0" animBg="1"/>
      <p:bldP spid="76819" grpId="0" animBg="1"/>
      <p:bldP spid="768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7305269-FFD1-EB41-8911-4C33FB390C53}" type="slidenum">
              <a:rPr lang="en-US" sz="1400" smtClean="0">
                <a:latin typeface="Calibri"/>
              </a:rPr>
              <a:pPr algn="r"/>
              <a:t>56</a:t>
            </a:fld>
            <a:endParaRPr lang="en-US" sz="1400" dirty="0">
              <a:latin typeface="Calibri"/>
            </a:endParaRPr>
          </a:p>
        </p:txBody>
      </p:sp>
      <p:sp>
        <p:nvSpPr>
          <p:cNvPr id="77830" name="Line 2"/>
          <p:cNvSpPr>
            <a:spLocks noChangeShapeType="1"/>
          </p:cNvSpPr>
          <p:nvPr/>
        </p:nvSpPr>
        <p:spPr bwMode="auto">
          <a:xfrm>
            <a:off x="4972050" y="4686300"/>
            <a:ext cx="2790825" cy="5619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7831" name="Line 3"/>
          <p:cNvSpPr>
            <a:spLocks noChangeShapeType="1"/>
          </p:cNvSpPr>
          <p:nvPr/>
        </p:nvSpPr>
        <p:spPr bwMode="auto">
          <a:xfrm>
            <a:off x="4895850" y="2238375"/>
            <a:ext cx="2619375" cy="571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78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seq. #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s and ACKs</a:t>
            </a:r>
          </a:p>
        </p:txBody>
      </p:sp>
      <p:sp>
        <p:nvSpPr>
          <p:cNvPr id="778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295400"/>
            <a:ext cx="3257550" cy="4648200"/>
          </a:xfrm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Seq. #</a:t>
            </a:r>
            <a:r>
              <a:rPr lang="ja-JP" alt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byte stream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number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of first byte in segment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s data</a:t>
            </a:r>
            <a:endParaRPr lang="en-US" sz="1800" dirty="0">
              <a:ea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ACKs: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 of next byte expected from other side</a:t>
            </a:r>
          </a:p>
          <a:p>
            <a:pPr lvl="1"/>
            <a:r>
              <a:rPr lang="en-US" sz="2000" dirty="0">
                <a:ea typeface="ＭＳ Ｐゴシック" charset="0"/>
              </a:rPr>
              <a:t>cumulative ACK</a:t>
            </a:r>
          </a:p>
          <a:p>
            <a:pPr>
              <a:buFont typeface="ZapfDingbats" charset="0"/>
              <a:buNone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how receiver handles out-of-order segments</a:t>
            </a:r>
          </a:p>
          <a:p>
            <a:pPr lvl="1"/>
            <a:r>
              <a:rPr lang="en-US" sz="2000" dirty="0">
                <a:ea typeface="ＭＳ Ｐゴシック" charset="0"/>
              </a:rPr>
              <a:t>A: TCP spec </a:t>
            </a:r>
            <a:r>
              <a:rPr lang="en-US" sz="2000" dirty="0" err="1">
                <a:ea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t say, - up to </a:t>
            </a:r>
            <a:r>
              <a:rPr lang="en-US" sz="2000" dirty="0" err="1">
                <a:ea typeface="ＭＳ Ｐゴシック" charset="0"/>
              </a:rPr>
              <a:t>implementor</a:t>
            </a:r>
            <a:endParaRPr lang="en-US" sz="2000" dirty="0">
              <a:ea typeface="ＭＳ Ｐゴシック" charset="0"/>
            </a:endParaRP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4133850" y="1408113"/>
          <a:ext cx="60642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26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1408113"/>
                        <a:ext cx="606425" cy="48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7658100" y="1322388"/>
          <a:ext cx="60642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27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8100" y="1322388"/>
                        <a:ext cx="606425" cy="48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4" name="Text Box 8"/>
          <p:cNvSpPr txBox="1">
            <a:spLocks noChangeArrowheads="1"/>
          </p:cNvSpPr>
          <p:nvPr/>
        </p:nvSpPr>
        <p:spPr bwMode="auto">
          <a:xfrm>
            <a:off x="4848875" y="1460500"/>
            <a:ext cx="803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Host A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35" name="Text Box 9"/>
          <p:cNvSpPr txBox="1">
            <a:spLocks noChangeArrowheads="1"/>
          </p:cNvSpPr>
          <p:nvPr/>
        </p:nvSpPr>
        <p:spPr bwMode="auto">
          <a:xfrm>
            <a:off x="6831747" y="1450975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Host B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36" name="Text Box 10"/>
          <p:cNvSpPr txBox="1">
            <a:spLocks noChangeArrowheads="1"/>
          </p:cNvSpPr>
          <p:nvPr/>
        </p:nvSpPr>
        <p:spPr bwMode="auto">
          <a:xfrm rot="706751">
            <a:off x="5058689" y="2219425"/>
            <a:ext cx="2263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err="1">
                <a:latin typeface="Calibri"/>
              </a:rPr>
              <a:t>Seq</a:t>
            </a:r>
            <a:r>
              <a:rPr lang="en-US" sz="1400" dirty="0">
                <a:latin typeface="Calibri"/>
              </a:rPr>
              <a:t>=42, ACK=79, data = </a:t>
            </a:r>
            <a:r>
              <a:rPr lang="ja-JP" altLang="en-US" sz="1400" dirty="0">
                <a:latin typeface="Calibri"/>
              </a:rPr>
              <a:t>‘</a:t>
            </a:r>
            <a:r>
              <a:rPr lang="en-US" sz="1400" dirty="0">
                <a:latin typeface="Calibri"/>
              </a:rPr>
              <a:t>C</a:t>
            </a:r>
            <a:r>
              <a:rPr lang="ja-JP" altLang="en-US" sz="1400" dirty="0">
                <a:latin typeface="Calibri"/>
              </a:rPr>
              <a:t>’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37" name="Text Box 11"/>
          <p:cNvSpPr txBox="1">
            <a:spLocks noChangeArrowheads="1"/>
          </p:cNvSpPr>
          <p:nvPr/>
        </p:nvSpPr>
        <p:spPr bwMode="auto">
          <a:xfrm rot="20755777">
            <a:off x="5114251" y="3276700"/>
            <a:ext cx="2263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err="1">
                <a:latin typeface="Calibri"/>
              </a:rPr>
              <a:t>Seq</a:t>
            </a:r>
            <a:r>
              <a:rPr lang="en-US" sz="1400" dirty="0">
                <a:latin typeface="Calibri"/>
              </a:rPr>
              <a:t>=79, ACK=43, data = </a:t>
            </a:r>
            <a:r>
              <a:rPr lang="ja-JP" altLang="en-US" sz="1400" dirty="0">
                <a:latin typeface="Calibri"/>
              </a:rPr>
              <a:t>‘</a:t>
            </a:r>
            <a:r>
              <a:rPr lang="en-US" sz="1400" dirty="0">
                <a:latin typeface="Calibri"/>
              </a:rPr>
              <a:t>C</a:t>
            </a:r>
            <a:r>
              <a:rPr lang="ja-JP" altLang="en-US" sz="1400" dirty="0">
                <a:latin typeface="Calibri"/>
              </a:rPr>
              <a:t>’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38" name="Text Box 12"/>
          <p:cNvSpPr txBox="1">
            <a:spLocks noChangeArrowheads="1"/>
          </p:cNvSpPr>
          <p:nvPr/>
        </p:nvSpPr>
        <p:spPr bwMode="auto">
          <a:xfrm rot="683987">
            <a:off x="5195736" y="4518125"/>
            <a:ext cx="13719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Seq</a:t>
            </a:r>
            <a:r>
              <a:rPr lang="en-US" sz="1400" dirty="0">
                <a:latin typeface="Calibri"/>
              </a:rPr>
              <a:t>=43, ACK=80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39" name="Text Box 13"/>
          <p:cNvSpPr txBox="1">
            <a:spLocks noChangeArrowheads="1"/>
          </p:cNvSpPr>
          <p:nvPr/>
        </p:nvSpPr>
        <p:spPr bwMode="auto">
          <a:xfrm>
            <a:off x="4056151" y="1931988"/>
            <a:ext cx="636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User</a:t>
            </a:r>
          </a:p>
          <a:p>
            <a:r>
              <a:rPr lang="en-US" dirty="0">
                <a:latin typeface="Calibri"/>
              </a:rPr>
              <a:t>types</a:t>
            </a:r>
          </a:p>
          <a:p>
            <a:r>
              <a:rPr lang="ja-JP" altLang="en-US" dirty="0">
                <a:latin typeface="Calibri"/>
              </a:rPr>
              <a:t>‘</a:t>
            </a:r>
            <a:r>
              <a:rPr lang="en-US" dirty="0">
                <a:latin typeface="Calibri"/>
              </a:rPr>
              <a:t>C</a:t>
            </a:r>
            <a:r>
              <a:rPr lang="ja-JP" altLang="en-US" dirty="0">
                <a:latin typeface="Calibri"/>
              </a:rPr>
              <a:t>’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40" name="Text Box 14"/>
          <p:cNvSpPr txBox="1">
            <a:spLocks noChangeArrowheads="1"/>
          </p:cNvSpPr>
          <p:nvPr/>
        </p:nvSpPr>
        <p:spPr bwMode="auto">
          <a:xfrm>
            <a:off x="3870013" y="4046538"/>
            <a:ext cx="1016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host ACKs</a:t>
            </a:r>
          </a:p>
          <a:p>
            <a:r>
              <a:rPr lang="en-US" dirty="0">
                <a:latin typeface="Calibri"/>
              </a:rPr>
              <a:t>receipt </a:t>
            </a:r>
          </a:p>
          <a:p>
            <a:r>
              <a:rPr lang="en-US" dirty="0">
                <a:latin typeface="Calibri"/>
              </a:rPr>
              <a:t>of echoed</a:t>
            </a:r>
          </a:p>
          <a:p>
            <a:r>
              <a:rPr lang="ja-JP" altLang="en-US" dirty="0">
                <a:latin typeface="Calibri"/>
              </a:rPr>
              <a:t>‘</a:t>
            </a:r>
            <a:r>
              <a:rPr lang="en-US" dirty="0">
                <a:latin typeface="Calibri"/>
              </a:rPr>
              <a:t>C</a:t>
            </a:r>
            <a:r>
              <a:rPr lang="ja-JP" altLang="en-US" dirty="0">
                <a:latin typeface="Calibri"/>
              </a:rPr>
              <a:t>’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41" name="Text Box 15"/>
          <p:cNvSpPr txBox="1">
            <a:spLocks noChangeArrowheads="1"/>
          </p:cNvSpPr>
          <p:nvPr/>
        </p:nvSpPr>
        <p:spPr bwMode="auto">
          <a:xfrm>
            <a:off x="7481555" y="2589213"/>
            <a:ext cx="11849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host ACKs</a:t>
            </a:r>
          </a:p>
          <a:p>
            <a:r>
              <a:rPr lang="en-US" dirty="0">
                <a:latin typeface="Calibri"/>
              </a:rPr>
              <a:t>receipt of</a:t>
            </a:r>
          </a:p>
          <a:p>
            <a:r>
              <a:rPr lang="ja-JP" altLang="en-US" dirty="0">
                <a:latin typeface="Calibri"/>
              </a:rPr>
              <a:t>‘</a:t>
            </a:r>
            <a:r>
              <a:rPr lang="en-US" dirty="0">
                <a:latin typeface="Calibri"/>
              </a:rPr>
              <a:t>C</a:t>
            </a:r>
            <a:r>
              <a:rPr lang="ja-JP" altLang="en-US" dirty="0">
                <a:latin typeface="Calibri"/>
              </a:rPr>
              <a:t>’</a:t>
            </a:r>
            <a:r>
              <a:rPr lang="en-US" dirty="0">
                <a:latin typeface="Calibri"/>
              </a:rPr>
              <a:t>, echoes</a:t>
            </a:r>
          </a:p>
          <a:p>
            <a:r>
              <a:rPr lang="en-US" dirty="0">
                <a:latin typeface="Calibri"/>
              </a:rPr>
              <a:t>back </a:t>
            </a:r>
            <a:r>
              <a:rPr lang="ja-JP" altLang="en-US" dirty="0">
                <a:latin typeface="Calibri"/>
              </a:rPr>
              <a:t>‘</a:t>
            </a:r>
            <a:r>
              <a:rPr lang="en-US" dirty="0">
                <a:latin typeface="Calibri"/>
              </a:rPr>
              <a:t>C</a:t>
            </a:r>
            <a:r>
              <a:rPr lang="ja-JP" altLang="en-US" dirty="0">
                <a:latin typeface="Calibri"/>
              </a:rPr>
              <a:t>’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77842" name="Line 16"/>
          <p:cNvSpPr>
            <a:spLocks noChangeShapeType="1"/>
          </p:cNvSpPr>
          <p:nvPr/>
        </p:nvSpPr>
        <p:spPr bwMode="auto">
          <a:xfrm flipH="1">
            <a:off x="4886325" y="3200400"/>
            <a:ext cx="2609850" cy="800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7843" name="Line 17"/>
          <p:cNvSpPr>
            <a:spLocks noChangeShapeType="1"/>
          </p:cNvSpPr>
          <p:nvPr/>
        </p:nvSpPr>
        <p:spPr bwMode="auto">
          <a:xfrm flipH="1">
            <a:off x="8620125" y="1714500"/>
            <a:ext cx="0" cy="45148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77844" name="Group 18"/>
          <p:cNvGrpSpPr>
            <a:grpSpLocks/>
          </p:cNvGrpSpPr>
          <p:nvPr/>
        </p:nvGrpSpPr>
        <p:grpSpPr bwMode="auto">
          <a:xfrm>
            <a:off x="8316909" y="5527675"/>
            <a:ext cx="612775" cy="369888"/>
            <a:chOff x="3319" y="3530"/>
            <a:chExt cx="386" cy="233"/>
          </a:xfrm>
        </p:grpSpPr>
        <p:sp>
          <p:nvSpPr>
            <p:cNvPr id="77846" name="Rectangle 19"/>
            <p:cNvSpPr>
              <a:spLocks noChangeArrowheads="1"/>
            </p:cNvSpPr>
            <p:nvPr/>
          </p:nvSpPr>
          <p:spPr bwMode="auto">
            <a:xfrm>
              <a:off x="3342" y="3576"/>
              <a:ext cx="324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7847" name="Text Box 20"/>
            <p:cNvSpPr txBox="1">
              <a:spLocks noChangeArrowheads="1"/>
            </p:cNvSpPr>
            <p:nvPr/>
          </p:nvSpPr>
          <p:spPr bwMode="auto">
            <a:xfrm>
              <a:off x="3319" y="3530"/>
              <a:ext cx="3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time</a:t>
              </a:r>
              <a:endParaRPr lang="en-US" sz="1000" dirty="0">
                <a:latin typeface="Times New Roman" charset="0"/>
              </a:endParaRPr>
            </a:p>
          </p:txBody>
        </p:sp>
      </p:grpSp>
      <p:sp>
        <p:nvSpPr>
          <p:cNvPr id="77845" name="Text Box 21"/>
          <p:cNvSpPr txBox="1">
            <a:spLocks noChangeArrowheads="1"/>
          </p:cNvSpPr>
          <p:nvPr/>
        </p:nvSpPr>
        <p:spPr bwMode="auto">
          <a:xfrm>
            <a:off x="5522960" y="5794375"/>
            <a:ext cx="2254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simple telnet scenario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60683" y="4385580"/>
            <a:ext cx="2582047" cy="1669624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0657" y="6109376"/>
            <a:ext cx="392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has led to a world of hurt….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3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TCP out of order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ARQ with SACK means</a:t>
            </a:r>
          </a:p>
          <a:p>
            <a:pPr marL="457200" lvl="1" indent="0">
              <a:buNone/>
            </a:pPr>
            <a:r>
              <a:rPr lang="en-US" dirty="0" smtClean="0"/>
              <a:t>recipient needs copies of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all packets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Evil attack one:</a:t>
            </a:r>
          </a:p>
          <a:p>
            <a:pPr marL="457200" lvl="1" indent="0">
              <a:buNone/>
            </a:pPr>
            <a:r>
              <a:rPr lang="en-US" dirty="0" smtClean="0"/>
              <a:t>send a long stream of TCP data to a server but don’t send the first byte</a:t>
            </a:r>
          </a:p>
          <a:p>
            <a:r>
              <a:rPr lang="en-US" dirty="0" smtClean="0"/>
              <a:t>Recipient keeps all the subsequent data and waits…..</a:t>
            </a:r>
          </a:p>
          <a:p>
            <a:pPr lvl="1"/>
            <a:r>
              <a:rPr lang="en-US" dirty="0" smtClean="0"/>
              <a:t>Filling buffers.</a:t>
            </a:r>
          </a:p>
          <a:p>
            <a:pPr lvl="2"/>
            <a:r>
              <a:rPr lang="en-US" dirty="0" smtClean="0"/>
              <a:t>Critical buffers…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Send a legitimate request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GET </a:t>
            </a:r>
            <a:r>
              <a:rPr lang="en-US" dirty="0" err="1" smtClean="0"/>
              <a:t>index.html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this gets through an intrusion-detection system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then send a new segment replacing bytes 4-13 with</a:t>
            </a:r>
          </a:p>
          <a:p>
            <a:pPr marL="0" indent="0">
              <a:buNone/>
            </a:pPr>
            <a:r>
              <a:rPr lang="en-US" dirty="0" smtClean="0"/>
              <a:t>“password-file”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dumb example.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276" y="6126163"/>
            <a:ext cx="755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Neither of these attacks would work on a modern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8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25CBE89-EA1A-994F-85DB-9B2956D5A3F5}" type="slidenum">
              <a:rPr lang="en-US" sz="1400" smtClean="0">
                <a:latin typeface="Calibri"/>
              </a:rPr>
              <a:pPr algn="r"/>
              <a:t>58</a:t>
            </a:fld>
            <a:endParaRPr lang="en-US" sz="1400" dirty="0">
              <a:latin typeface="Calibri"/>
            </a:endParaRPr>
          </a:p>
        </p:txBody>
      </p:sp>
      <p:sp>
        <p:nvSpPr>
          <p:cNvPr id="7885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2925" y="13335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 Round Trip Time and Timeout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885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1381125"/>
            <a:ext cx="3381375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to set TCP timeout value?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longer than RTT</a:t>
            </a:r>
          </a:p>
          <a:p>
            <a:pPr lvl="1"/>
            <a:r>
              <a:rPr lang="en-US" sz="1800" dirty="0">
                <a:ea typeface="ＭＳ Ｐゴシック" charset="0"/>
              </a:rPr>
              <a:t>but RTT varies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too short: premature timeout</a:t>
            </a:r>
          </a:p>
          <a:p>
            <a:pPr lvl="1"/>
            <a:r>
              <a:rPr lang="en-US" sz="2000" dirty="0">
                <a:ea typeface="ＭＳ Ｐゴシック" charset="0"/>
              </a:rPr>
              <a:t>unnecessary retransmissions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too long: slow reaction to segment loss</a:t>
            </a:r>
          </a:p>
        </p:txBody>
      </p:sp>
      <p:sp>
        <p:nvSpPr>
          <p:cNvPr id="78854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200525" y="1352550"/>
            <a:ext cx="4505325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to estimate RTT?</a:t>
            </a:r>
          </a:p>
          <a:p>
            <a:r>
              <a:rPr lang="en-US" sz="2000" b="1" dirty="0" err="1">
                <a:solidFill>
                  <a:schemeClr val="accent2"/>
                </a:solidFill>
                <a:latin typeface="Courier New" charset="0"/>
                <a:ea typeface="ＭＳ Ｐゴシック" charset="0"/>
                <a:cs typeface="ＭＳ Ｐゴシック" charset="0"/>
              </a:rPr>
              <a:t>SampleRTT</a:t>
            </a: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measured time from segment transmission until ACK receipt</a:t>
            </a:r>
          </a:p>
          <a:p>
            <a:pPr lvl="1"/>
            <a:r>
              <a:rPr lang="en-US" sz="2000" dirty="0">
                <a:ea typeface="ＭＳ Ｐゴシック" charset="0"/>
              </a:rPr>
              <a:t>ignore retransmissions</a:t>
            </a:r>
          </a:p>
          <a:p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SampleRTT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will vary, want estimated RTT 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smoother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average several recent measurements, not just current </a:t>
            </a:r>
            <a:r>
              <a:rPr lang="en-US" sz="2000" b="1" dirty="0" err="1">
                <a:latin typeface="Courier New" charset="0"/>
                <a:ea typeface="ＭＳ Ｐゴシック" charset="0"/>
              </a:rPr>
              <a:t>SampleRTT</a:t>
            </a:r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5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C779EF3-4D6E-EB4D-9B27-801C33BC28DF}" type="slidenum">
              <a:rPr lang="en-US" sz="1400" smtClean="0">
                <a:latin typeface="Calibri"/>
              </a:rPr>
              <a:pPr algn="r"/>
              <a:t>59</a:t>
            </a:fld>
            <a:endParaRPr lang="en-US" sz="1400" dirty="0">
              <a:latin typeface="Calibri"/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13335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 Round Trip Time and Timeout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9877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515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Courier New" charset="0"/>
              </a:rPr>
              <a:t>EstimatedRTT = (1- </a:t>
            </a:r>
            <a:r>
              <a:rPr lang="en-US" sz="2000" b="1">
                <a:latin typeface="Courier New" charset="0"/>
                <a:sym typeface="Symbol" charset="0"/>
              </a:rPr>
              <a:t></a:t>
            </a:r>
            <a:r>
              <a:rPr lang="en-US" sz="2000" b="1">
                <a:latin typeface="Courier New" charset="0"/>
              </a:rPr>
              <a:t>)*EstimatedRTT + </a:t>
            </a:r>
            <a:r>
              <a:rPr lang="en-US" sz="2000" b="1">
                <a:latin typeface="Courier New" charset="0"/>
                <a:sym typeface="Symbol" charset="0"/>
              </a:rPr>
              <a:t></a:t>
            </a:r>
            <a:r>
              <a:rPr lang="en-US" sz="2000" b="1">
                <a:latin typeface="Courier New" charset="0"/>
              </a:rPr>
              <a:t>*SampleRTT</a:t>
            </a:r>
          </a:p>
        </p:txBody>
      </p:sp>
      <p:sp>
        <p:nvSpPr>
          <p:cNvPr id="79878" name="Rectangle 4"/>
          <p:cNvSpPr>
            <a:spLocks noChangeArrowheads="1"/>
          </p:cNvSpPr>
          <p:nvPr/>
        </p:nvSpPr>
        <p:spPr bwMode="auto">
          <a:xfrm>
            <a:off x="1219200" y="2133600"/>
            <a:ext cx="70675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Exponential weighted moving average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influence of past sample decreases exponentially fast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typical value: </a:t>
            </a:r>
            <a:r>
              <a:rPr lang="en-US" sz="2000" b="1" dirty="0">
                <a:latin typeface="Courier New" charset="0"/>
                <a:sym typeface="Symbol" charset="0"/>
              </a:rPr>
              <a:t> =</a:t>
            </a:r>
            <a:r>
              <a:rPr lang="en-US" sz="2000" dirty="0">
                <a:latin typeface="Calibri"/>
              </a:rPr>
              <a:t> 0.125</a:t>
            </a:r>
          </a:p>
        </p:txBody>
      </p:sp>
    </p:spTree>
    <p:extLst>
      <p:ext uri="{BB962C8B-B14F-4D97-AF65-F5344CB8AC3E}">
        <p14:creationId xmlns:p14="http://schemas.microsoft.com/office/powerpoint/2010/main" val="110582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BBC1C96-E4EE-4848-9615-81D9FDEB0311}" type="slidenum">
              <a:rPr lang="en-US" sz="1400" smtClean="0">
                <a:latin typeface="Calibri"/>
              </a:rPr>
              <a:pPr algn="r"/>
              <a:t>6</a:t>
            </a:fld>
            <a:endParaRPr lang="en-US" sz="1400" dirty="0">
              <a:latin typeface="Calibri"/>
            </a:endParaRPr>
          </a:p>
        </p:txBody>
      </p:sp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685800" y="3508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latin typeface="Calibri"/>
              </a:rPr>
              <a:t>application</a:t>
            </a:r>
          </a:p>
        </p:txBody>
      </p:sp>
      <p:sp>
        <p:nvSpPr>
          <p:cNvPr id="22534" name="Rectangle 12"/>
          <p:cNvSpPr>
            <a:spLocks noChangeArrowheads="1"/>
          </p:cNvSpPr>
          <p:nvPr/>
        </p:nvSpPr>
        <p:spPr bwMode="auto">
          <a:xfrm>
            <a:off x="685800" y="39846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latin typeface="Calibri"/>
              </a:rPr>
              <a:t>transport</a:t>
            </a:r>
          </a:p>
        </p:txBody>
      </p:sp>
      <p:sp>
        <p:nvSpPr>
          <p:cNvPr id="22535" name="Rectangle 13"/>
          <p:cNvSpPr>
            <a:spLocks noChangeArrowheads="1"/>
          </p:cNvSpPr>
          <p:nvPr/>
        </p:nvSpPr>
        <p:spPr bwMode="auto">
          <a:xfrm>
            <a:off x="685800" y="44608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latin typeface="Calibri"/>
              </a:rPr>
              <a:t>network</a:t>
            </a:r>
          </a:p>
        </p:txBody>
      </p:sp>
      <p:sp>
        <p:nvSpPr>
          <p:cNvPr id="22536" name="Rectangle 14"/>
          <p:cNvSpPr>
            <a:spLocks noChangeArrowheads="1"/>
          </p:cNvSpPr>
          <p:nvPr/>
        </p:nvSpPr>
        <p:spPr bwMode="auto">
          <a:xfrm>
            <a:off x="685800" y="49371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latin typeface="Calibri"/>
              </a:rPr>
              <a:t>link</a:t>
            </a:r>
          </a:p>
        </p:txBody>
      </p:sp>
      <p:sp>
        <p:nvSpPr>
          <p:cNvPr id="22537" name="Rectangle 15"/>
          <p:cNvSpPr>
            <a:spLocks noChangeArrowheads="1"/>
          </p:cNvSpPr>
          <p:nvPr/>
        </p:nvSpPr>
        <p:spPr bwMode="auto">
          <a:xfrm>
            <a:off x="685800" y="5413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latin typeface="Calibri"/>
              </a:rPr>
              <a:t>physical</a:t>
            </a:r>
          </a:p>
        </p:txBody>
      </p:sp>
      <p:sp>
        <p:nvSpPr>
          <p:cNvPr id="22538" name="Rectangle 18"/>
          <p:cNvSpPr>
            <a:spLocks noChangeArrowheads="1"/>
          </p:cNvSpPr>
          <p:nvPr/>
        </p:nvSpPr>
        <p:spPr bwMode="auto">
          <a:xfrm>
            <a:off x="3319463" y="3852863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2539" name="Oval 19"/>
          <p:cNvSpPr>
            <a:spLocks noChangeArrowheads="1"/>
          </p:cNvSpPr>
          <p:nvPr/>
        </p:nvSpPr>
        <p:spPr bwMode="auto">
          <a:xfrm>
            <a:off x="3319463" y="3548063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P1</a:t>
            </a:r>
          </a:p>
        </p:txBody>
      </p:sp>
      <p:sp>
        <p:nvSpPr>
          <p:cNvPr id="22540" name="Rectangle 24"/>
          <p:cNvSpPr>
            <a:spLocks noChangeArrowheads="1"/>
          </p:cNvSpPr>
          <p:nvPr/>
        </p:nvSpPr>
        <p:spPr bwMode="auto">
          <a:xfrm>
            <a:off x="661511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en-US" dirty="0">
                <a:latin typeface="Calibri"/>
              </a:rPr>
              <a:t>application</a:t>
            </a:r>
          </a:p>
        </p:txBody>
      </p:sp>
      <p:sp>
        <p:nvSpPr>
          <p:cNvPr id="22541" name="Rectangle 25"/>
          <p:cNvSpPr>
            <a:spLocks noChangeArrowheads="1"/>
          </p:cNvSpPr>
          <p:nvPr/>
        </p:nvSpPr>
        <p:spPr bwMode="auto">
          <a:xfrm>
            <a:off x="6615113" y="3905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en-US" dirty="0">
                <a:latin typeface="Calibri"/>
              </a:rPr>
              <a:t>transport</a:t>
            </a:r>
          </a:p>
        </p:txBody>
      </p:sp>
      <p:sp>
        <p:nvSpPr>
          <p:cNvPr id="22542" name="Rectangle 26"/>
          <p:cNvSpPr>
            <a:spLocks noChangeArrowheads="1"/>
          </p:cNvSpPr>
          <p:nvPr/>
        </p:nvSpPr>
        <p:spPr bwMode="auto">
          <a:xfrm>
            <a:off x="6615113" y="4381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en-US" dirty="0">
                <a:latin typeface="Calibri"/>
              </a:rPr>
              <a:t>network</a:t>
            </a:r>
          </a:p>
        </p:txBody>
      </p:sp>
      <p:sp>
        <p:nvSpPr>
          <p:cNvPr id="22543" name="Rectangle 27"/>
          <p:cNvSpPr>
            <a:spLocks noChangeArrowheads="1"/>
          </p:cNvSpPr>
          <p:nvPr/>
        </p:nvSpPr>
        <p:spPr bwMode="auto">
          <a:xfrm>
            <a:off x="6615113" y="4857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en-US" dirty="0">
                <a:latin typeface="Calibri"/>
              </a:rPr>
              <a:t>link</a:t>
            </a:r>
          </a:p>
        </p:txBody>
      </p:sp>
      <p:sp>
        <p:nvSpPr>
          <p:cNvPr id="22544" name="Rectangle 28"/>
          <p:cNvSpPr>
            <a:spLocks noChangeArrowheads="1"/>
          </p:cNvSpPr>
          <p:nvPr/>
        </p:nvSpPr>
        <p:spPr bwMode="auto">
          <a:xfrm>
            <a:off x="6615113" y="533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en-US" dirty="0">
                <a:latin typeface="Calibri"/>
              </a:rPr>
              <a:t>physical</a:t>
            </a:r>
          </a:p>
        </p:txBody>
      </p:sp>
      <p:sp>
        <p:nvSpPr>
          <p:cNvPr id="22545" name="Rectangle 30"/>
          <p:cNvSpPr>
            <a:spLocks noChangeArrowheads="1"/>
          </p:cNvSpPr>
          <p:nvPr/>
        </p:nvSpPr>
        <p:spPr bwMode="auto">
          <a:xfrm>
            <a:off x="3287713" y="3508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application</a:t>
            </a:r>
          </a:p>
        </p:txBody>
      </p:sp>
      <p:sp>
        <p:nvSpPr>
          <p:cNvPr id="22546" name="Rectangle 31"/>
          <p:cNvSpPr>
            <a:spLocks noChangeArrowheads="1"/>
          </p:cNvSpPr>
          <p:nvPr/>
        </p:nvSpPr>
        <p:spPr bwMode="auto">
          <a:xfrm>
            <a:off x="3287713" y="39846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transport</a:t>
            </a:r>
          </a:p>
        </p:txBody>
      </p:sp>
      <p:sp>
        <p:nvSpPr>
          <p:cNvPr id="22547" name="Rectangle 32"/>
          <p:cNvSpPr>
            <a:spLocks noChangeArrowheads="1"/>
          </p:cNvSpPr>
          <p:nvPr/>
        </p:nvSpPr>
        <p:spPr bwMode="auto">
          <a:xfrm>
            <a:off x="3287713" y="44608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network</a:t>
            </a:r>
          </a:p>
        </p:txBody>
      </p:sp>
      <p:sp>
        <p:nvSpPr>
          <p:cNvPr id="22548" name="Rectangle 33"/>
          <p:cNvSpPr>
            <a:spLocks noChangeArrowheads="1"/>
          </p:cNvSpPr>
          <p:nvPr/>
        </p:nvSpPr>
        <p:spPr bwMode="auto">
          <a:xfrm>
            <a:off x="3287713" y="49371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link</a:t>
            </a:r>
          </a:p>
        </p:txBody>
      </p:sp>
      <p:sp>
        <p:nvSpPr>
          <p:cNvPr id="22549" name="Rectangle 34"/>
          <p:cNvSpPr>
            <a:spLocks noChangeArrowheads="1"/>
          </p:cNvSpPr>
          <p:nvPr/>
        </p:nvSpPr>
        <p:spPr bwMode="auto">
          <a:xfrm>
            <a:off x="3287713" y="5413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physical</a:t>
            </a:r>
          </a:p>
        </p:txBody>
      </p:sp>
      <p:sp>
        <p:nvSpPr>
          <p:cNvPr id="22550" name="Rectangle 36"/>
          <p:cNvSpPr>
            <a:spLocks noChangeArrowheads="1"/>
          </p:cNvSpPr>
          <p:nvPr/>
        </p:nvSpPr>
        <p:spPr bwMode="auto">
          <a:xfrm>
            <a:off x="5314950" y="3859213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2551" name="Oval 37"/>
          <p:cNvSpPr>
            <a:spLocks noChangeArrowheads="1"/>
          </p:cNvSpPr>
          <p:nvPr/>
        </p:nvSpPr>
        <p:spPr bwMode="auto">
          <a:xfrm>
            <a:off x="5314950" y="3554413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P2</a:t>
            </a:r>
          </a:p>
        </p:txBody>
      </p:sp>
      <p:sp>
        <p:nvSpPr>
          <p:cNvPr id="22552" name="Rectangle 39"/>
          <p:cNvSpPr>
            <a:spLocks noChangeArrowheads="1"/>
          </p:cNvSpPr>
          <p:nvPr/>
        </p:nvSpPr>
        <p:spPr bwMode="auto">
          <a:xfrm>
            <a:off x="1944688" y="3883025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2553" name="Oval 40"/>
          <p:cNvSpPr>
            <a:spLocks noChangeArrowheads="1"/>
          </p:cNvSpPr>
          <p:nvPr/>
        </p:nvSpPr>
        <p:spPr bwMode="auto">
          <a:xfrm>
            <a:off x="1944688" y="3578225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P3</a:t>
            </a:r>
          </a:p>
        </p:txBody>
      </p:sp>
      <p:sp>
        <p:nvSpPr>
          <p:cNvPr id="22554" name="Rectangle 42"/>
          <p:cNvSpPr>
            <a:spLocks noChangeArrowheads="1"/>
          </p:cNvSpPr>
          <p:nvPr/>
        </p:nvSpPr>
        <p:spPr bwMode="auto">
          <a:xfrm>
            <a:off x="6718300" y="37973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2555" name="Oval 43"/>
          <p:cNvSpPr>
            <a:spLocks noChangeArrowheads="1"/>
          </p:cNvSpPr>
          <p:nvPr/>
        </p:nvSpPr>
        <p:spPr bwMode="auto">
          <a:xfrm>
            <a:off x="6718300" y="34925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P4</a:t>
            </a:r>
          </a:p>
        </p:txBody>
      </p:sp>
      <p:sp>
        <p:nvSpPr>
          <p:cNvPr id="22556" name="Rectangle 45"/>
          <p:cNvSpPr>
            <a:spLocks noChangeArrowheads="1"/>
          </p:cNvSpPr>
          <p:nvPr/>
        </p:nvSpPr>
        <p:spPr bwMode="auto">
          <a:xfrm>
            <a:off x="3381375" y="3889375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2557" name="Oval 46"/>
          <p:cNvSpPr>
            <a:spLocks noChangeArrowheads="1"/>
          </p:cNvSpPr>
          <p:nvPr/>
        </p:nvSpPr>
        <p:spPr bwMode="auto">
          <a:xfrm>
            <a:off x="3381375" y="3584575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latin typeface="Calibri"/>
              </a:rPr>
              <a:t>P1</a:t>
            </a:r>
          </a:p>
        </p:txBody>
      </p:sp>
      <p:sp>
        <p:nvSpPr>
          <p:cNvPr id="22558" name="Text Box 47"/>
          <p:cNvSpPr txBox="1">
            <a:spLocks noChangeArrowheads="1"/>
          </p:cNvSpPr>
          <p:nvPr/>
        </p:nvSpPr>
        <p:spPr bwMode="auto">
          <a:xfrm>
            <a:off x="1223070" y="5967413"/>
            <a:ext cx="828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host 1</a:t>
            </a:r>
            <a:endParaRPr lang="en-US" dirty="0">
              <a:latin typeface="Calibri"/>
            </a:endParaRPr>
          </a:p>
        </p:txBody>
      </p:sp>
      <p:sp>
        <p:nvSpPr>
          <p:cNvPr id="22559" name="Text Box 48"/>
          <p:cNvSpPr txBox="1">
            <a:spLocks noChangeArrowheads="1"/>
          </p:cNvSpPr>
          <p:nvPr/>
        </p:nvSpPr>
        <p:spPr bwMode="auto">
          <a:xfrm>
            <a:off x="4250432" y="5954713"/>
            <a:ext cx="828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host 2</a:t>
            </a:r>
            <a:endParaRPr lang="en-US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2560" name="Text Box 49"/>
          <p:cNvSpPr txBox="1">
            <a:spLocks noChangeArrowheads="1"/>
          </p:cNvSpPr>
          <p:nvPr/>
        </p:nvSpPr>
        <p:spPr bwMode="auto">
          <a:xfrm>
            <a:off x="7279382" y="5832475"/>
            <a:ext cx="828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host 3</a:t>
            </a:r>
          </a:p>
        </p:txBody>
      </p:sp>
      <p:grpSp>
        <p:nvGrpSpPr>
          <p:cNvPr id="22561" name="Group 87"/>
          <p:cNvGrpSpPr>
            <a:grpSpLocks/>
          </p:cNvGrpSpPr>
          <p:nvPr/>
        </p:nvGrpSpPr>
        <p:grpSpPr bwMode="auto">
          <a:xfrm>
            <a:off x="2308225" y="3983038"/>
            <a:ext cx="2263775" cy="1676400"/>
            <a:chOff x="1421" y="2509"/>
            <a:chExt cx="1426" cy="1056"/>
          </a:xfrm>
        </p:grpSpPr>
        <p:sp>
          <p:nvSpPr>
            <p:cNvPr id="22581" name="Line 57"/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2582" name="Freeform 58"/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2583" name="Freeform 59"/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2562" name="Rectangle 64"/>
          <p:cNvSpPr>
            <a:spLocks noChangeArrowheads="1"/>
          </p:cNvSpPr>
          <p:nvPr/>
        </p:nvSpPr>
        <p:spPr bwMode="auto">
          <a:xfrm>
            <a:off x="457200" y="28956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2563" name="Oval 65"/>
          <p:cNvSpPr>
            <a:spLocks noChangeArrowheads="1"/>
          </p:cNvSpPr>
          <p:nvPr/>
        </p:nvSpPr>
        <p:spPr bwMode="auto">
          <a:xfrm>
            <a:off x="2590800" y="28194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2564" name="Text Box 67"/>
          <p:cNvSpPr txBox="1">
            <a:spLocks noChangeArrowheads="1"/>
          </p:cNvSpPr>
          <p:nvPr/>
        </p:nvSpPr>
        <p:spPr bwMode="auto">
          <a:xfrm>
            <a:off x="3328106" y="2819400"/>
            <a:ext cx="970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= process</a:t>
            </a:r>
          </a:p>
        </p:txBody>
      </p:sp>
      <p:sp>
        <p:nvSpPr>
          <p:cNvPr id="22565" name="Text Box 68"/>
          <p:cNvSpPr txBox="1">
            <a:spLocks noChangeArrowheads="1"/>
          </p:cNvSpPr>
          <p:nvPr/>
        </p:nvSpPr>
        <p:spPr bwMode="auto">
          <a:xfrm>
            <a:off x="1193291" y="2819400"/>
            <a:ext cx="8725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= socket</a:t>
            </a:r>
          </a:p>
        </p:txBody>
      </p:sp>
      <p:sp>
        <p:nvSpPr>
          <p:cNvPr id="22566" name="Text Box 72"/>
          <p:cNvSpPr txBox="1">
            <a:spLocks noChangeArrowheads="1"/>
          </p:cNvSpPr>
          <p:nvPr/>
        </p:nvSpPr>
        <p:spPr bwMode="auto">
          <a:xfrm>
            <a:off x="444500" y="1589088"/>
            <a:ext cx="1846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dirty="0">
              <a:latin typeface="Calibri"/>
            </a:endParaRPr>
          </a:p>
        </p:txBody>
      </p:sp>
      <p:sp>
        <p:nvSpPr>
          <p:cNvPr id="22567" name="Text Box 75"/>
          <p:cNvSpPr txBox="1">
            <a:spLocks noChangeArrowheads="1"/>
          </p:cNvSpPr>
          <p:nvPr/>
        </p:nvSpPr>
        <p:spPr bwMode="auto">
          <a:xfrm>
            <a:off x="468313" y="1366838"/>
            <a:ext cx="17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400">
              <a:latin typeface="Times New Roman" charset="0"/>
            </a:endParaRPr>
          </a:p>
        </p:txBody>
      </p:sp>
      <p:sp>
        <p:nvSpPr>
          <p:cNvPr id="22568" name="Rectangle 76"/>
          <p:cNvSpPr>
            <a:spLocks noChangeArrowheads="1"/>
          </p:cNvSpPr>
          <p:nvPr/>
        </p:nvSpPr>
        <p:spPr bwMode="auto">
          <a:xfrm>
            <a:off x="444500" y="1524000"/>
            <a:ext cx="3808413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 dirty="0">
                <a:latin typeface="Calibri"/>
              </a:rPr>
              <a:t>delivering received segments</a:t>
            </a:r>
          </a:p>
          <a:p>
            <a:pPr eaLnBrk="0" hangingPunct="0"/>
            <a:r>
              <a:rPr lang="en-US" sz="2000" dirty="0">
                <a:latin typeface="Calibri"/>
              </a:rPr>
              <a:t>to correct socket</a:t>
            </a:r>
          </a:p>
        </p:txBody>
      </p:sp>
      <p:grpSp>
        <p:nvGrpSpPr>
          <p:cNvPr id="22569" name="Group 77"/>
          <p:cNvGrpSpPr>
            <a:grpSpLocks/>
          </p:cNvGrpSpPr>
          <p:nvPr/>
        </p:nvGrpSpPr>
        <p:grpSpPr bwMode="auto">
          <a:xfrm>
            <a:off x="734955" y="1295400"/>
            <a:ext cx="2979853" cy="400050"/>
            <a:chOff x="1182" y="3713"/>
            <a:chExt cx="1508" cy="252"/>
          </a:xfrm>
        </p:grpSpPr>
        <p:sp>
          <p:nvSpPr>
            <p:cNvPr id="22579" name="Rectangle 78"/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2580" name="Text Box 79"/>
            <p:cNvSpPr txBox="1">
              <a:spLocks noChangeArrowheads="1"/>
            </p:cNvSpPr>
            <p:nvPr/>
          </p:nvSpPr>
          <p:spPr bwMode="auto">
            <a:xfrm>
              <a:off x="1182" y="3713"/>
              <a:ext cx="1508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u="sng" dirty="0" err="1">
                  <a:solidFill>
                    <a:srgbClr val="FF0000"/>
                  </a:solidFill>
                  <a:latin typeface="Calibri"/>
                </a:rPr>
                <a:t>Demultiplexing</a:t>
              </a:r>
              <a:r>
                <a:rPr lang="en-US" sz="2000" u="sng" dirty="0">
                  <a:solidFill>
                    <a:srgbClr val="FF0000"/>
                  </a:solidFill>
                  <a:latin typeface="Calibri"/>
                </a:rPr>
                <a:t> at </a:t>
              </a:r>
              <a:r>
                <a:rPr lang="en-US" sz="2000" u="sng" dirty="0" err="1">
                  <a:solidFill>
                    <a:srgbClr val="FF0000"/>
                  </a:solidFill>
                  <a:latin typeface="Calibri"/>
                </a:rPr>
                <a:t>rcv</a:t>
              </a:r>
              <a:r>
                <a:rPr lang="en-US" sz="2000" u="sng" dirty="0">
                  <a:solidFill>
                    <a:srgbClr val="FF0000"/>
                  </a:solidFill>
                  <a:latin typeface="Calibri"/>
                </a:rPr>
                <a:t> host:</a:t>
              </a:r>
            </a:p>
          </p:txBody>
        </p:sp>
      </p:grpSp>
      <p:sp>
        <p:nvSpPr>
          <p:cNvPr id="22570" name="Text Box 82"/>
          <p:cNvSpPr txBox="1">
            <a:spLocks noChangeArrowheads="1"/>
          </p:cNvSpPr>
          <p:nvPr/>
        </p:nvSpPr>
        <p:spPr bwMode="auto">
          <a:xfrm>
            <a:off x="5130800" y="1571625"/>
            <a:ext cx="32753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gathering data from multiple</a:t>
            </a:r>
          </a:p>
          <a:p>
            <a:pPr algn="l"/>
            <a:r>
              <a:rPr lang="en-US" sz="2000" dirty="0">
                <a:latin typeface="Calibri"/>
              </a:rPr>
              <a:t>sockets, enveloping data with </a:t>
            </a:r>
          </a:p>
          <a:p>
            <a:pPr algn="l"/>
            <a:r>
              <a:rPr lang="en-US" sz="2000" dirty="0">
                <a:latin typeface="Calibri"/>
              </a:rPr>
              <a:t>header (later used for </a:t>
            </a:r>
          </a:p>
          <a:p>
            <a:pPr algn="l"/>
            <a:r>
              <a:rPr lang="en-US" sz="2000" dirty="0" err="1">
                <a:latin typeface="Calibri"/>
              </a:rPr>
              <a:t>demultiplexing</a:t>
            </a:r>
            <a:r>
              <a:rPr lang="en-US" sz="2000" dirty="0">
                <a:latin typeface="Calibri"/>
              </a:rPr>
              <a:t>)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22571" name="Rectangle 83"/>
          <p:cNvSpPr>
            <a:spLocks noChangeArrowheads="1"/>
          </p:cNvSpPr>
          <p:nvPr/>
        </p:nvSpPr>
        <p:spPr bwMode="auto">
          <a:xfrm>
            <a:off x="5105400" y="1506538"/>
            <a:ext cx="3609975" cy="14192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22572" name="Group 84"/>
          <p:cNvGrpSpPr>
            <a:grpSpLocks/>
          </p:cNvGrpSpPr>
          <p:nvPr/>
        </p:nvGrpSpPr>
        <p:grpSpPr bwMode="auto">
          <a:xfrm>
            <a:off x="5440363" y="1219200"/>
            <a:ext cx="2892425" cy="400050"/>
            <a:chOff x="1028" y="3713"/>
            <a:chExt cx="1822" cy="252"/>
          </a:xfrm>
        </p:grpSpPr>
        <p:sp>
          <p:nvSpPr>
            <p:cNvPr id="22577" name="Rectangle 85"/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2578" name="Text Box 86"/>
            <p:cNvSpPr txBox="1">
              <a:spLocks noChangeArrowheads="1"/>
            </p:cNvSpPr>
            <p:nvPr/>
          </p:nvSpPr>
          <p:spPr bwMode="auto">
            <a:xfrm>
              <a:off x="1028" y="3713"/>
              <a:ext cx="1822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u="sng" dirty="0">
                  <a:solidFill>
                    <a:srgbClr val="FF0000"/>
                  </a:solidFill>
                  <a:latin typeface="Calibri"/>
                </a:rPr>
                <a:t>Multiplexing at send host:</a:t>
              </a:r>
              <a:endParaRPr lang="en-US" sz="2000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22573" name="Group 88"/>
          <p:cNvGrpSpPr>
            <a:grpSpLocks/>
          </p:cNvGrpSpPr>
          <p:nvPr/>
        </p:nvGrpSpPr>
        <p:grpSpPr bwMode="auto">
          <a:xfrm flipH="1">
            <a:off x="4648200" y="3962400"/>
            <a:ext cx="2263775" cy="1676400"/>
            <a:chOff x="1421" y="2509"/>
            <a:chExt cx="1426" cy="1056"/>
          </a:xfrm>
        </p:grpSpPr>
        <p:sp>
          <p:nvSpPr>
            <p:cNvPr id="22574" name="Line 89"/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2575" name="Freeform 90"/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22576" name="Freeform 91"/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783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Multiplexing/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demultiplexing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sz="3100" dirty="0" smtClean="0">
                <a:ea typeface="ＭＳ Ｐゴシック" charset="0"/>
                <a:cs typeface="ＭＳ Ｐゴシック" charset="0"/>
              </a:rPr>
              <a:t>(Transport-layer style)</a:t>
            </a:r>
            <a:endParaRPr lang="en-US" sz="31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2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  <a:noFill/>
        </p:spPr>
        <p:txBody>
          <a:bodyPr/>
          <a:lstStyle/>
          <a:p>
            <a:r>
              <a:rPr lang="en-US" sz="3600" dirty="0"/>
              <a:t>Some RTT estimates are never good</a:t>
            </a:r>
            <a:endParaRPr lang="en-US" sz="3600" dirty="0">
              <a:latin typeface="Arial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5002450"/>
            <a:ext cx="8270875" cy="4318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1800" dirty="0">
                <a:latin typeface="Arial" charset="0"/>
              </a:rPr>
              <a:t>Associating the ACK with (a) original transmission versus (b) retransmission</a:t>
            </a:r>
          </a:p>
        </p:txBody>
      </p:sp>
      <p:pic>
        <p:nvPicPr>
          <p:cNvPr id="45060" name="Picture 5" descr="f05-10-978012385059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74342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857" y="5661025"/>
            <a:ext cx="8530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charset="0"/>
              </a:rPr>
              <a:t>Karn</a:t>
            </a:r>
            <a:r>
              <a:rPr lang="en-US" dirty="0">
                <a:latin typeface="Arial" charset="0"/>
              </a:rPr>
              <a:t>/Partridge </a:t>
            </a:r>
            <a:r>
              <a:rPr lang="en-US" dirty="0" smtClean="0">
                <a:latin typeface="Arial" charset="0"/>
              </a:rPr>
              <a:t>Algorithm – Ignore retransmission in measurements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(and increase  timeout; this makes retransmissions decreasingly aggressive)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6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A00743F-B2F6-CE43-BEFE-B2D2F6592A0D}" type="slidenum">
              <a:rPr lang="en-US" sz="1400" smtClean="0">
                <a:latin typeface="Calibri"/>
              </a:rPr>
              <a:pPr algn="r"/>
              <a:t>61</a:t>
            </a:fld>
            <a:endParaRPr lang="en-US" sz="1400" dirty="0">
              <a:latin typeface="Calibri"/>
            </a:endParaRPr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Example RTT estimation:</a:t>
            </a:r>
          </a:p>
        </p:txBody>
      </p:sp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049338"/>
            <a:ext cx="7739062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53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21BB87C-C385-324F-99EA-7284AE60A028}" type="slidenum">
              <a:rPr lang="en-US" sz="1400" smtClean="0">
                <a:latin typeface="Calibri"/>
              </a:rPr>
              <a:pPr algn="r"/>
              <a:t>62</a:t>
            </a:fld>
            <a:endParaRPr lang="en-US" sz="1400" dirty="0">
              <a:latin typeface="Calibri"/>
            </a:endParaRP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13335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 Round Trip Time and Timeout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7639050" cy="1495425"/>
          </a:xfrm>
        </p:spPr>
        <p:txBody>
          <a:bodyPr>
            <a:normAutofit fontScale="92500" lnSpcReduction="1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Setting the timeout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EstimtedRTT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plus 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safety margin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ea typeface="ＭＳ Ｐゴシック" charset="0"/>
              </a:rPr>
              <a:t>large variation in </a:t>
            </a:r>
            <a:r>
              <a:rPr lang="en-US" sz="1800" b="1" dirty="0" err="1">
                <a:latin typeface="Courier New" charset="0"/>
                <a:ea typeface="ＭＳ Ｐゴシック" charset="0"/>
              </a:rPr>
              <a:t>EstimatedRTT</a:t>
            </a:r>
            <a:r>
              <a:rPr lang="en-US" sz="1800" b="1" dirty="0">
                <a:latin typeface="Courier New" charset="0"/>
                <a:ea typeface="ＭＳ Ｐゴシック" charset="0"/>
              </a:rPr>
              <a:t> -&gt;</a:t>
            </a:r>
            <a:r>
              <a:rPr lang="en-US" sz="1800" dirty="0">
                <a:ea typeface="ＭＳ Ｐゴシック" charset="0"/>
              </a:rPr>
              <a:t> larger safety margin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first estimate of how much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SampleRTT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deviates from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EstimatedRTT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: 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33400" y="5486400"/>
            <a:ext cx="643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Courier New" charset="0"/>
              </a:rPr>
              <a:t>TimeoutInterval = EstimatedRTT + 4*DevRTT</a:t>
            </a:r>
            <a:endParaRPr lang="en-US" sz="1000">
              <a:latin typeface="Times New Roman" charset="0"/>
            </a:endParaRP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914400" y="3429000"/>
            <a:ext cx="69754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b="1" dirty="0" err="1">
                <a:latin typeface="Courier New" charset="0"/>
              </a:rPr>
              <a:t>DevRTT</a:t>
            </a:r>
            <a:r>
              <a:rPr lang="en-US" sz="2000" b="1" dirty="0">
                <a:latin typeface="Courier New" charset="0"/>
              </a:rPr>
              <a:t> = (1-</a:t>
            </a:r>
            <a:r>
              <a:rPr lang="en-US" sz="2000" b="1" dirty="0">
                <a:latin typeface="Courier New" charset="0"/>
                <a:sym typeface="Symbol" charset="0"/>
              </a:rPr>
              <a:t></a:t>
            </a:r>
            <a:r>
              <a:rPr lang="en-US" sz="2000" b="1" dirty="0">
                <a:latin typeface="Courier New" charset="0"/>
              </a:rPr>
              <a:t>)*</a:t>
            </a:r>
            <a:r>
              <a:rPr lang="en-US" sz="2000" b="1" dirty="0" err="1">
                <a:latin typeface="Courier New" charset="0"/>
              </a:rPr>
              <a:t>DevRTT</a:t>
            </a:r>
            <a:r>
              <a:rPr lang="en-US" sz="2000" b="1" dirty="0">
                <a:latin typeface="Courier New" charset="0"/>
              </a:rPr>
              <a:t> +</a:t>
            </a:r>
          </a:p>
          <a:p>
            <a:pPr algn="l"/>
            <a:r>
              <a:rPr lang="en-US" sz="2000" b="1" dirty="0">
                <a:latin typeface="Courier New" charset="0"/>
              </a:rPr>
              <a:t>             </a:t>
            </a:r>
            <a:r>
              <a:rPr lang="en-US" sz="2000" b="1" dirty="0">
                <a:latin typeface="Courier New" charset="0"/>
                <a:sym typeface="Symbol" charset="0"/>
              </a:rPr>
              <a:t></a:t>
            </a:r>
            <a:r>
              <a:rPr lang="en-US" sz="2000" b="1" dirty="0">
                <a:latin typeface="Courier New" charset="0"/>
              </a:rPr>
              <a:t>*|</a:t>
            </a:r>
            <a:r>
              <a:rPr lang="en-US" sz="2000" b="1" dirty="0" err="1">
                <a:latin typeface="Courier New" charset="0"/>
              </a:rPr>
              <a:t>SampleRTT-EstimatedRTT</a:t>
            </a:r>
            <a:r>
              <a:rPr lang="en-US" sz="2000" b="1" dirty="0">
                <a:latin typeface="Courier New" charset="0"/>
              </a:rPr>
              <a:t>|</a:t>
            </a:r>
          </a:p>
          <a:p>
            <a:pPr algn="l"/>
            <a:endParaRPr lang="en-US" sz="2000" b="1" dirty="0">
              <a:latin typeface="Courier New" charset="0"/>
            </a:endParaRPr>
          </a:p>
          <a:p>
            <a:pPr algn="l"/>
            <a:r>
              <a:rPr lang="en-US" sz="2000" b="1" dirty="0">
                <a:latin typeface="Courier New" charset="0"/>
              </a:rPr>
              <a:t>(typically, </a:t>
            </a:r>
            <a:r>
              <a:rPr lang="en-US" sz="2000" b="1" dirty="0">
                <a:latin typeface="Courier New" charset="0"/>
                <a:sym typeface="Symbol" charset="0"/>
              </a:rPr>
              <a:t> = 0.25)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81000" y="4953000"/>
            <a:ext cx="29349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Then set timeout interval: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60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FE9754D-9F78-C146-BBC0-9F476AC7D107}" type="slidenum">
              <a:rPr lang="en-US" sz="1400" smtClean="0">
                <a:latin typeface="Calibri"/>
              </a:rPr>
              <a:pPr algn="r"/>
              <a:t>63</a:t>
            </a:fld>
            <a:endParaRPr lang="en-US" sz="1400" dirty="0">
              <a:latin typeface="Calibri"/>
            </a:endParaRPr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reliable data transfer</a:t>
            </a:r>
          </a:p>
        </p:txBody>
      </p:sp>
      <p:sp>
        <p:nvSpPr>
          <p:cNvPr id="8397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TCP creates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service on top of IP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 unreliable service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Pipelined segments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Cumulative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acks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TCP uses single retransmission timer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397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Retransmissions are triggered by:</a:t>
            </a:r>
          </a:p>
          <a:p>
            <a:pPr lvl="1"/>
            <a:r>
              <a:rPr lang="en-US" sz="2000" dirty="0">
                <a:ea typeface="ＭＳ Ｐゴシック" charset="0"/>
              </a:rPr>
              <a:t>timeout events</a:t>
            </a:r>
          </a:p>
          <a:p>
            <a:pPr lvl="1"/>
            <a:r>
              <a:rPr lang="en-US" sz="2000" dirty="0">
                <a:ea typeface="ＭＳ Ｐゴシック" charset="0"/>
              </a:rPr>
              <a:t>duplicate </a:t>
            </a:r>
            <a:r>
              <a:rPr lang="en-US" sz="2000" dirty="0" err="1">
                <a:ea typeface="ＭＳ Ｐゴシック" charset="0"/>
              </a:rPr>
              <a:t>acks</a:t>
            </a:r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Initially consider simplified TCP sender:</a:t>
            </a:r>
          </a:p>
          <a:p>
            <a:pPr lvl="1"/>
            <a:r>
              <a:rPr lang="en-US" sz="2000" dirty="0">
                <a:ea typeface="ＭＳ Ｐゴシック" charset="0"/>
              </a:rPr>
              <a:t> ignore duplicate </a:t>
            </a:r>
            <a:r>
              <a:rPr lang="en-US" sz="2000" dirty="0" err="1">
                <a:ea typeface="ＭＳ Ｐゴシック" charset="0"/>
              </a:rPr>
              <a:t>acks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ignore flow control, congestion control</a:t>
            </a:r>
          </a:p>
        </p:txBody>
      </p:sp>
    </p:spTree>
    <p:extLst>
      <p:ext uri="{BB962C8B-B14F-4D97-AF65-F5344CB8AC3E}">
        <p14:creationId xmlns:p14="http://schemas.microsoft.com/office/powerpoint/2010/main" val="32761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8BB492D4-56A8-814F-AB9D-4614C34395BA}" type="slidenum">
              <a:rPr lang="en-US" sz="1400" smtClean="0">
                <a:latin typeface="Calibri"/>
              </a:rPr>
              <a:pPr algn="r"/>
              <a:t>64</a:t>
            </a:fld>
            <a:endParaRPr lang="en-US" sz="1400" dirty="0">
              <a:latin typeface="Calibri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sender events:</a:t>
            </a: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3810000" cy="4648200"/>
          </a:xfrm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data rcvd from app: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Create segment with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</a:t>
            </a:r>
          </a:p>
          <a:p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 is byte-stream number of first data byte in  segment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start timer if not already running (think of timer as for oldest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segment)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expiration interval: </a:t>
            </a:r>
            <a:r>
              <a:rPr lang="en-US" sz="2400" dirty="0" err="1">
                <a:latin typeface="Courier New" charset="0"/>
                <a:ea typeface="ＭＳ Ｐゴシック" charset="0"/>
                <a:cs typeface="ＭＳ Ｐゴシック" charset="0"/>
              </a:rPr>
              <a:t>TimeOutInterval</a:t>
            </a:r>
            <a:r>
              <a:rPr lang="en-US" sz="2400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499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066800"/>
            <a:ext cx="3810000" cy="4648200"/>
          </a:xfrm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timeout: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retransmit segment that caused timeout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restart timer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Ack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rcvd: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If acknowledges previously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segments</a:t>
            </a:r>
          </a:p>
          <a:p>
            <a:pPr lvl="1"/>
            <a:r>
              <a:rPr lang="en-US" sz="2000" dirty="0">
                <a:ea typeface="ＭＳ Ｐゴシック" charset="0"/>
              </a:rPr>
              <a:t>update what is known to be </a:t>
            </a:r>
            <a:r>
              <a:rPr lang="en-US" sz="2000" dirty="0" err="1">
                <a:ea typeface="ＭＳ Ｐゴシック" charset="0"/>
              </a:rPr>
              <a:t>acked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start timer if there are  outstanding segments</a:t>
            </a:r>
          </a:p>
          <a:p>
            <a:pPr lvl="1">
              <a:buFont typeface="ZapfDingbats" charset="0"/>
              <a:buNone/>
            </a:pPr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7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2EDDFD0-3819-FD4A-819F-105C721392D7}" type="slidenum">
              <a:rPr lang="en-US" sz="1400" smtClean="0">
                <a:latin typeface="Calibri"/>
              </a:rPr>
              <a:pPr algn="r"/>
              <a:t>65</a:t>
            </a:fld>
            <a:endParaRPr lang="en-US" sz="1400" dirty="0">
              <a:latin typeface="Calibri"/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0" y="838200"/>
            <a:ext cx="2133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sender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ea typeface="ＭＳ Ｐゴシック" charset="0"/>
                <a:cs typeface="ＭＳ Ｐゴシック" charset="0"/>
              </a:rPr>
              <a:t>(simplified)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6021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5831845" cy="6494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        </a:t>
            </a:r>
            <a:r>
              <a:rPr lang="en-US" dirty="0" err="1">
                <a:latin typeface="Calibri"/>
              </a:rPr>
              <a:t>NextSeqNum</a:t>
            </a:r>
            <a:r>
              <a:rPr lang="en-US" dirty="0">
                <a:latin typeface="Calibri"/>
              </a:rPr>
              <a:t> = </a:t>
            </a:r>
            <a:r>
              <a:rPr lang="en-US" dirty="0" err="1">
                <a:latin typeface="Calibri"/>
              </a:rPr>
              <a:t>InitialSeqNum</a:t>
            </a:r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       </a:t>
            </a:r>
            <a:r>
              <a:rPr lang="en-US" dirty="0" err="1">
                <a:latin typeface="Calibri"/>
              </a:rPr>
              <a:t>SendBase</a:t>
            </a:r>
            <a:r>
              <a:rPr lang="en-US" dirty="0">
                <a:latin typeface="Calibri"/>
              </a:rPr>
              <a:t> = </a:t>
            </a:r>
            <a:r>
              <a:rPr lang="en-US" dirty="0" err="1">
                <a:latin typeface="Calibri"/>
              </a:rPr>
              <a:t>InitialSeqNum</a:t>
            </a:r>
            <a:endParaRPr lang="en-US" dirty="0">
              <a:latin typeface="Calibri"/>
            </a:endParaRPr>
          </a:p>
          <a:p>
            <a:pPr algn="l"/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        </a:t>
            </a:r>
            <a:r>
              <a:rPr lang="en-US" dirty="0">
                <a:solidFill>
                  <a:schemeClr val="accent2"/>
                </a:solidFill>
                <a:latin typeface="Calibri"/>
              </a:rPr>
              <a:t>loop (forever) {</a:t>
            </a:r>
            <a:r>
              <a:rPr lang="en-US" dirty="0">
                <a:latin typeface="Calibri"/>
              </a:rPr>
              <a:t> </a:t>
            </a:r>
          </a:p>
          <a:p>
            <a:pPr algn="l"/>
            <a:r>
              <a:rPr lang="en-US" dirty="0">
                <a:latin typeface="Calibri"/>
              </a:rPr>
              <a:t>          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switch(event)</a:t>
            </a:r>
            <a:r>
              <a:rPr lang="en-US" dirty="0">
                <a:latin typeface="Calibri"/>
              </a:rPr>
              <a:t> </a:t>
            </a:r>
          </a:p>
          <a:p>
            <a:pPr algn="l"/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          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event:</a:t>
            </a:r>
            <a:r>
              <a:rPr lang="en-US" dirty="0">
                <a:latin typeface="Calibri"/>
              </a:rPr>
              <a:t> data received from application above </a:t>
            </a:r>
          </a:p>
          <a:p>
            <a:pPr algn="l"/>
            <a:r>
              <a:rPr lang="en-US" dirty="0">
                <a:latin typeface="Calibri"/>
              </a:rPr>
              <a:t>                 create TCP segment with sequence number </a:t>
            </a:r>
            <a:r>
              <a:rPr lang="en-US" dirty="0" err="1">
                <a:latin typeface="Calibri"/>
              </a:rPr>
              <a:t>NextSeqNum</a:t>
            </a:r>
            <a:r>
              <a:rPr lang="en-US" dirty="0">
                <a:latin typeface="Calibri"/>
              </a:rPr>
              <a:t> </a:t>
            </a:r>
          </a:p>
          <a:p>
            <a:pPr algn="l"/>
            <a:r>
              <a:rPr lang="en-US" dirty="0">
                <a:latin typeface="Calibri"/>
              </a:rPr>
              <a:t>                 if (timer currently not running)</a:t>
            </a:r>
          </a:p>
          <a:p>
            <a:pPr algn="l"/>
            <a:r>
              <a:rPr lang="en-US" dirty="0">
                <a:latin typeface="Calibri"/>
              </a:rPr>
              <a:t>                       start timer</a:t>
            </a:r>
          </a:p>
          <a:p>
            <a:pPr algn="l"/>
            <a:r>
              <a:rPr lang="en-US" dirty="0">
                <a:latin typeface="Calibri"/>
              </a:rPr>
              <a:t>                 pass segment to IP </a:t>
            </a:r>
          </a:p>
          <a:p>
            <a:pPr algn="l"/>
            <a:r>
              <a:rPr lang="en-US" dirty="0">
                <a:latin typeface="Calibri"/>
              </a:rPr>
              <a:t>                 </a:t>
            </a:r>
            <a:r>
              <a:rPr lang="en-US" dirty="0" err="1">
                <a:latin typeface="Calibri"/>
              </a:rPr>
              <a:t>NextSeqNum</a:t>
            </a:r>
            <a:r>
              <a:rPr lang="en-US" dirty="0">
                <a:latin typeface="Calibri"/>
              </a:rPr>
              <a:t> = </a:t>
            </a:r>
            <a:r>
              <a:rPr lang="en-US" dirty="0" err="1">
                <a:latin typeface="Calibri"/>
              </a:rPr>
              <a:t>NextSeqNum</a:t>
            </a:r>
            <a:r>
              <a:rPr lang="en-US" dirty="0">
                <a:latin typeface="Calibri"/>
              </a:rPr>
              <a:t> + length(data) </a:t>
            </a:r>
          </a:p>
          <a:p>
            <a:pPr algn="l"/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           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event:</a:t>
            </a:r>
            <a:r>
              <a:rPr lang="en-US" dirty="0">
                <a:latin typeface="Calibri"/>
              </a:rPr>
              <a:t> timer timeout</a:t>
            </a:r>
          </a:p>
          <a:p>
            <a:pPr algn="l"/>
            <a:r>
              <a:rPr lang="en-US" dirty="0">
                <a:latin typeface="Calibri"/>
              </a:rPr>
              <a:t>                 retransmit not-yet-acknowledged segment with </a:t>
            </a:r>
          </a:p>
          <a:p>
            <a:pPr algn="l"/>
            <a:r>
              <a:rPr lang="en-US" dirty="0">
                <a:latin typeface="Calibri"/>
              </a:rPr>
              <a:t>                         smallest sequence number</a:t>
            </a:r>
          </a:p>
          <a:p>
            <a:pPr algn="l"/>
            <a:r>
              <a:rPr lang="en-US" dirty="0">
                <a:latin typeface="Calibri"/>
              </a:rPr>
              <a:t>                 start timer</a:t>
            </a:r>
          </a:p>
          <a:p>
            <a:pPr algn="l"/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           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event:</a:t>
            </a:r>
            <a:r>
              <a:rPr lang="en-US" dirty="0">
                <a:latin typeface="Calibri"/>
              </a:rPr>
              <a:t> ACK received, with ACK field value of y </a:t>
            </a:r>
          </a:p>
          <a:p>
            <a:pPr algn="l"/>
            <a:r>
              <a:rPr lang="en-US" dirty="0">
                <a:latin typeface="Calibri"/>
              </a:rPr>
              <a:t>                 if (y &gt; </a:t>
            </a:r>
            <a:r>
              <a:rPr lang="en-US" dirty="0" err="1">
                <a:latin typeface="Calibri"/>
              </a:rPr>
              <a:t>SendBase</a:t>
            </a:r>
            <a:r>
              <a:rPr lang="en-US" dirty="0">
                <a:latin typeface="Calibri"/>
              </a:rPr>
              <a:t>) { </a:t>
            </a:r>
          </a:p>
          <a:p>
            <a:pPr algn="l"/>
            <a:r>
              <a:rPr lang="en-US" dirty="0">
                <a:latin typeface="Calibri"/>
              </a:rPr>
              <a:t>                       </a:t>
            </a:r>
            <a:r>
              <a:rPr lang="en-US" dirty="0" err="1">
                <a:latin typeface="Calibri"/>
              </a:rPr>
              <a:t>SendBase</a:t>
            </a:r>
            <a:r>
              <a:rPr lang="en-US" dirty="0">
                <a:latin typeface="Calibri"/>
              </a:rPr>
              <a:t> = y</a:t>
            </a:r>
          </a:p>
          <a:p>
            <a:pPr algn="l"/>
            <a:r>
              <a:rPr lang="en-US" dirty="0">
                <a:latin typeface="Calibri"/>
              </a:rPr>
              <a:t>                      if (there are currently not-yet-acknowledged segments)</a:t>
            </a:r>
          </a:p>
          <a:p>
            <a:pPr algn="l"/>
            <a:r>
              <a:rPr lang="en-US" dirty="0">
                <a:latin typeface="Calibri"/>
              </a:rPr>
              <a:t>                               start timer </a:t>
            </a:r>
          </a:p>
          <a:p>
            <a:pPr algn="l"/>
            <a:r>
              <a:rPr lang="en-US" dirty="0">
                <a:latin typeface="Calibri"/>
              </a:rPr>
              <a:t>                      } </a:t>
            </a:r>
          </a:p>
          <a:p>
            <a:pPr algn="l"/>
            <a:endParaRPr lang="en-US" dirty="0"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         </a:t>
            </a:r>
            <a:r>
              <a:rPr lang="en-US" dirty="0">
                <a:solidFill>
                  <a:schemeClr val="accent2"/>
                </a:solidFill>
                <a:latin typeface="Calibri"/>
              </a:rPr>
              <a:t>}  /* end of loop forever */</a:t>
            </a:r>
            <a:r>
              <a:rPr lang="en-US" dirty="0">
                <a:latin typeface="Times New Roman" charset="0"/>
              </a:rPr>
              <a:t> </a:t>
            </a:r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6935788" y="2667000"/>
            <a:ext cx="195438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800" u="sng" dirty="0">
                <a:latin typeface="Calibri"/>
              </a:rPr>
              <a:t>Comment:</a:t>
            </a:r>
            <a:endParaRPr lang="en-US" sz="1800" dirty="0">
              <a:latin typeface="Calibri"/>
            </a:endParaRPr>
          </a:p>
          <a:p>
            <a:pPr algn="l">
              <a:buFontTx/>
              <a:buChar char="•"/>
            </a:pPr>
            <a:r>
              <a:rPr lang="en-US" sz="1800" dirty="0">
                <a:latin typeface="Calibri"/>
              </a:rPr>
              <a:t> SendBase-1: last </a:t>
            </a:r>
          </a:p>
          <a:p>
            <a:pPr algn="l"/>
            <a:r>
              <a:rPr lang="en-US" sz="1800" dirty="0">
                <a:latin typeface="Calibri"/>
              </a:rPr>
              <a:t>cumulatively </a:t>
            </a:r>
            <a:br>
              <a:rPr lang="en-US" sz="1800" dirty="0">
                <a:latin typeface="Calibri"/>
              </a:rPr>
            </a:br>
            <a:r>
              <a:rPr lang="en-US" sz="1800" dirty="0" err="1">
                <a:latin typeface="Calibri"/>
              </a:rPr>
              <a:t>ack</a:t>
            </a:r>
            <a:r>
              <a:rPr lang="ja-JP" altLang="en-US" sz="1800" dirty="0">
                <a:latin typeface="Calibri"/>
              </a:rPr>
              <a:t>’</a:t>
            </a:r>
            <a:r>
              <a:rPr lang="en-US" sz="1800" dirty="0" err="1">
                <a:latin typeface="Calibri"/>
              </a:rPr>
              <a:t>ed</a:t>
            </a:r>
            <a:r>
              <a:rPr lang="en-US" sz="1800" dirty="0">
                <a:latin typeface="Calibri"/>
              </a:rPr>
              <a:t> byte</a:t>
            </a:r>
          </a:p>
          <a:p>
            <a:pPr algn="l"/>
            <a:r>
              <a:rPr lang="en-US" sz="1800" u="sng" dirty="0">
                <a:latin typeface="Calibri"/>
              </a:rPr>
              <a:t>Example:</a:t>
            </a:r>
            <a:endParaRPr lang="en-US" sz="1800" dirty="0">
              <a:latin typeface="Calibri"/>
            </a:endParaRPr>
          </a:p>
          <a:p>
            <a:pPr algn="l">
              <a:buFontTx/>
              <a:buChar char="•"/>
            </a:pPr>
            <a:r>
              <a:rPr lang="en-US" sz="1800" dirty="0">
                <a:latin typeface="Calibri"/>
              </a:rPr>
              <a:t> SendBase-1 = 71;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y= 73, so the </a:t>
            </a:r>
            <a:r>
              <a:rPr lang="en-US" sz="1800" dirty="0" err="1">
                <a:latin typeface="Calibri"/>
              </a:rPr>
              <a:t>rcvr</a:t>
            </a:r>
            <a:r>
              <a:rPr lang="en-US" sz="1800" dirty="0">
                <a:latin typeface="Calibri"/>
              </a:rPr>
              <a:t/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wants 73+ ;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y &gt; </a:t>
            </a:r>
            <a:r>
              <a:rPr lang="en-US" sz="1800" dirty="0" err="1">
                <a:latin typeface="Calibri"/>
              </a:rPr>
              <a:t>SendBase</a:t>
            </a:r>
            <a:r>
              <a:rPr lang="en-US" sz="1800" dirty="0">
                <a:latin typeface="Calibri"/>
              </a:rPr>
              <a:t>, so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that new data is </a:t>
            </a:r>
            <a:br>
              <a:rPr lang="en-US" sz="1800" dirty="0">
                <a:latin typeface="Calibri"/>
              </a:rPr>
            </a:br>
            <a:r>
              <a:rPr lang="en-US" sz="1800" dirty="0" err="1">
                <a:latin typeface="Calibri"/>
              </a:rPr>
              <a:t>acked</a:t>
            </a:r>
            <a:endParaRPr lang="en-US" sz="1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44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A1835F-E9A4-4B4F-8F9A-9C2AD271059C}" type="slidenum">
              <a:rPr lang="en-US" sz="1400" smtClean="0">
                <a:latin typeface="Calibri"/>
              </a:rPr>
              <a:pPr algn="r"/>
              <a:t>66</a:t>
            </a:fld>
            <a:endParaRPr lang="en-US" sz="1400" dirty="0">
              <a:latin typeface="Calibri"/>
            </a:endParaRPr>
          </a:p>
        </p:txBody>
      </p:sp>
      <p:sp>
        <p:nvSpPr>
          <p:cNvPr id="87048" name="Line 2"/>
          <p:cNvSpPr>
            <a:spLocks noChangeShapeType="1"/>
          </p:cNvSpPr>
          <p:nvPr/>
        </p:nvSpPr>
        <p:spPr bwMode="auto">
          <a:xfrm flipH="1">
            <a:off x="5810250" y="3143250"/>
            <a:ext cx="2476500" cy="1104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49" name="Line 5"/>
          <p:cNvSpPr>
            <a:spLocks noChangeShapeType="1"/>
          </p:cNvSpPr>
          <p:nvPr/>
        </p:nvSpPr>
        <p:spPr bwMode="auto">
          <a:xfrm flipH="1">
            <a:off x="5781675" y="2733675"/>
            <a:ext cx="2543175" cy="1381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50" name="Rectangle 6"/>
          <p:cNvSpPr>
            <a:spLocks noChangeArrowheads="1"/>
          </p:cNvSpPr>
          <p:nvPr/>
        </p:nvSpPr>
        <p:spPr bwMode="auto">
          <a:xfrm rot="728579">
            <a:off x="6075363" y="3814763"/>
            <a:ext cx="1817687" cy="28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87051" name="Rectangle 7"/>
          <p:cNvSpPr>
            <a:spLocks noGrp="1" noChangeArrowheads="1"/>
          </p:cNvSpPr>
          <p:nvPr>
            <p:ph type="title"/>
          </p:nvPr>
        </p:nvSpPr>
        <p:spPr>
          <a:xfrm>
            <a:off x="476250" y="238125"/>
            <a:ext cx="7772400" cy="904875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TCP: retransmission scenarios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7052" name="Line 33"/>
          <p:cNvSpPr>
            <a:spLocks noChangeShapeType="1"/>
          </p:cNvSpPr>
          <p:nvPr/>
        </p:nvSpPr>
        <p:spPr bwMode="auto">
          <a:xfrm>
            <a:off x="5800725" y="2009775"/>
            <a:ext cx="2533650" cy="590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5387975" y="1341438"/>
          <a:ext cx="4857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2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975" y="1341438"/>
                        <a:ext cx="48577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3" name="Text Box 35"/>
          <p:cNvSpPr txBox="1">
            <a:spLocks noChangeArrowheads="1"/>
          </p:cNvSpPr>
          <p:nvPr/>
        </p:nvSpPr>
        <p:spPr bwMode="auto">
          <a:xfrm>
            <a:off x="5854157" y="1341438"/>
            <a:ext cx="7360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Host A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87054" name="Text Box 36"/>
          <p:cNvSpPr txBox="1">
            <a:spLocks noChangeArrowheads="1"/>
          </p:cNvSpPr>
          <p:nvPr/>
        </p:nvSpPr>
        <p:spPr bwMode="auto">
          <a:xfrm rot="808459">
            <a:off x="6074995" y="2419450"/>
            <a:ext cx="18835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err="1">
                <a:latin typeface="Calibri"/>
              </a:rPr>
              <a:t>Seq</a:t>
            </a:r>
            <a:r>
              <a:rPr lang="en-US" sz="1400" dirty="0">
                <a:latin typeface="Calibri"/>
              </a:rPr>
              <a:t>=100, 20 bytes data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87055" name="Text Box 37"/>
          <p:cNvSpPr txBox="1">
            <a:spLocks noChangeArrowheads="1"/>
          </p:cNvSpPr>
          <p:nvPr/>
        </p:nvSpPr>
        <p:spPr bwMode="auto">
          <a:xfrm rot="19829916">
            <a:off x="6798384" y="3067150"/>
            <a:ext cx="839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ACK=100</a:t>
            </a:r>
            <a:endParaRPr lang="en-US" sz="1000" dirty="0">
              <a:latin typeface="Times New Roman" charset="0"/>
            </a:endParaRPr>
          </a:p>
        </p:txBody>
      </p:sp>
      <p:grpSp>
        <p:nvGrpSpPr>
          <p:cNvPr id="87056" name="Group 39"/>
          <p:cNvGrpSpPr>
            <a:grpSpLocks/>
          </p:cNvGrpSpPr>
          <p:nvPr/>
        </p:nvGrpSpPr>
        <p:grpSpPr bwMode="auto">
          <a:xfrm>
            <a:off x="5434009" y="5943600"/>
            <a:ext cx="612775" cy="369888"/>
            <a:chOff x="3319" y="3530"/>
            <a:chExt cx="386" cy="233"/>
          </a:xfrm>
        </p:grpSpPr>
        <p:sp>
          <p:nvSpPr>
            <p:cNvPr id="87105" name="Rectangle 40"/>
            <p:cNvSpPr>
              <a:spLocks noChangeArrowheads="1"/>
            </p:cNvSpPr>
            <p:nvPr/>
          </p:nvSpPr>
          <p:spPr bwMode="auto">
            <a:xfrm>
              <a:off x="3342" y="3576"/>
              <a:ext cx="324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87106" name="Text Box 41"/>
            <p:cNvSpPr txBox="1">
              <a:spLocks noChangeArrowheads="1"/>
            </p:cNvSpPr>
            <p:nvPr/>
          </p:nvSpPr>
          <p:spPr bwMode="auto">
            <a:xfrm>
              <a:off x="3319" y="3530"/>
              <a:ext cx="3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time</a:t>
              </a:r>
              <a:endParaRPr lang="en-US" sz="1000" dirty="0">
                <a:latin typeface="Times New Roman" charset="0"/>
              </a:endParaRPr>
            </a:p>
          </p:txBody>
        </p:sp>
      </p:grpSp>
      <p:sp>
        <p:nvSpPr>
          <p:cNvPr id="87057" name="Text Box 42"/>
          <p:cNvSpPr txBox="1">
            <a:spLocks noChangeArrowheads="1"/>
          </p:cNvSpPr>
          <p:nvPr/>
        </p:nvSpPr>
        <p:spPr bwMode="auto">
          <a:xfrm>
            <a:off x="6530705" y="5715000"/>
            <a:ext cx="1992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premature timeout</a:t>
            </a:r>
            <a:endParaRPr lang="en-US" sz="1000" dirty="0">
              <a:latin typeface="Times New Roman" charset="0"/>
            </a:endParaRPr>
          </a:p>
        </p:txBody>
      </p:sp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8045450" y="1350963"/>
          <a:ext cx="4857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3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5450" y="1350963"/>
                        <a:ext cx="48577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8" name="Text Box 44"/>
          <p:cNvSpPr txBox="1">
            <a:spLocks noChangeArrowheads="1"/>
          </p:cNvSpPr>
          <p:nvPr/>
        </p:nvSpPr>
        <p:spPr bwMode="auto">
          <a:xfrm>
            <a:off x="7372046" y="1360488"/>
            <a:ext cx="727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Host B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87059" name="Line 45"/>
          <p:cNvSpPr>
            <a:spLocks noChangeShapeType="1"/>
          </p:cNvSpPr>
          <p:nvPr/>
        </p:nvSpPr>
        <p:spPr bwMode="auto">
          <a:xfrm>
            <a:off x="5800725" y="3876675"/>
            <a:ext cx="2533650" cy="590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60" name="Text Box 46"/>
          <p:cNvSpPr txBox="1">
            <a:spLocks noChangeArrowheads="1"/>
          </p:cNvSpPr>
          <p:nvPr/>
        </p:nvSpPr>
        <p:spPr bwMode="auto">
          <a:xfrm rot="706751">
            <a:off x="6150115" y="3791050"/>
            <a:ext cx="17015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err="1">
                <a:latin typeface="Calibri"/>
              </a:rPr>
              <a:t>Seq</a:t>
            </a:r>
            <a:r>
              <a:rPr lang="en-US" sz="1400" dirty="0">
                <a:latin typeface="Calibri"/>
              </a:rPr>
              <a:t>=92, 8 bytes data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87061" name="Line 47"/>
          <p:cNvSpPr>
            <a:spLocks noChangeShapeType="1"/>
          </p:cNvSpPr>
          <p:nvPr/>
        </p:nvSpPr>
        <p:spPr bwMode="auto">
          <a:xfrm>
            <a:off x="5791200" y="1905000"/>
            <a:ext cx="0" cy="407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62" name="Line 48"/>
          <p:cNvSpPr>
            <a:spLocks noChangeShapeType="1"/>
          </p:cNvSpPr>
          <p:nvPr/>
        </p:nvSpPr>
        <p:spPr bwMode="auto">
          <a:xfrm>
            <a:off x="8305800" y="1790700"/>
            <a:ext cx="0" cy="384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63" name="Text Box 49"/>
          <p:cNvSpPr txBox="1">
            <a:spLocks noChangeArrowheads="1"/>
          </p:cNvSpPr>
          <p:nvPr/>
        </p:nvSpPr>
        <p:spPr bwMode="auto">
          <a:xfrm rot="-1338105">
            <a:off x="7105650" y="3179763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ACK=120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87064" name="Line 52"/>
          <p:cNvSpPr>
            <a:spLocks noChangeShapeType="1"/>
          </p:cNvSpPr>
          <p:nvPr/>
        </p:nvSpPr>
        <p:spPr bwMode="auto">
          <a:xfrm>
            <a:off x="5788025" y="2362200"/>
            <a:ext cx="2508250" cy="6286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65" name="Text Box 53"/>
          <p:cNvSpPr txBox="1">
            <a:spLocks noChangeArrowheads="1"/>
          </p:cNvSpPr>
          <p:nvPr/>
        </p:nvSpPr>
        <p:spPr bwMode="auto">
          <a:xfrm rot="706751">
            <a:off x="6178690" y="2009875"/>
            <a:ext cx="17015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err="1">
                <a:latin typeface="Calibri"/>
              </a:rPr>
              <a:t>Seq</a:t>
            </a:r>
            <a:r>
              <a:rPr lang="en-US" sz="1400" dirty="0">
                <a:latin typeface="Calibri"/>
              </a:rPr>
              <a:t>=92, 8 bytes data</a:t>
            </a:r>
            <a:endParaRPr lang="en-US" sz="1000" dirty="0">
              <a:latin typeface="Times New Roman" charset="0"/>
            </a:endParaRPr>
          </a:p>
        </p:txBody>
      </p:sp>
      <p:grpSp>
        <p:nvGrpSpPr>
          <p:cNvPr id="87066" name="Group 63"/>
          <p:cNvGrpSpPr>
            <a:grpSpLocks/>
          </p:cNvGrpSpPr>
          <p:nvPr/>
        </p:nvGrpSpPr>
        <p:grpSpPr bwMode="auto">
          <a:xfrm>
            <a:off x="5467342" y="2016125"/>
            <a:ext cx="327024" cy="1860550"/>
            <a:chOff x="3444" y="1270"/>
            <a:chExt cx="206" cy="1172"/>
          </a:xfrm>
        </p:grpSpPr>
        <p:sp>
          <p:nvSpPr>
            <p:cNvPr id="87099" name="Rectangle 4"/>
            <p:cNvSpPr>
              <a:spLocks noChangeArrowheads="1"/>
            </p:cNvSpPr>
            <p:nvPr/>
          </p:nvSpPr>
          <p:spPr bwMode="auto">
            <a:xfrm>
              <a:off x="3494" y="1432"/>
              <a:ext cx="128" cy="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87100" name="Text Box 38"/>
            <p:cNvSpPr txBox="1">
              <a:spLocks noChangeArrowheads="1"/>
            </p:cNvSpPr>
            <p:nvPr/>
          </p:nvSpPr>
          <p:spPr bwMode="auto">
            <a:xfrm rot="16200000">
              <a:off x="3117" y="1754"/>
              <a:ext cx="8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err="1">
                  <a:latin typeface="Calibri"/>
                </a:rPr>
                <a:t>Seq</a:t>
              </a:r>
              <a:r>
                <a:rPr lang="en-US" sz="1400" dirty="0">
                  <a:latin typeface="Calibri"/>
                </a:rPr>
                <a:t>=92 timeout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101" name="Line 50"/>
            <p:cNvSpPr>
              <a:spLocks noChangeShapeType="1"/>
            </p:cNvSpPr>
            <p:nvPr/>
          </p:nvSpPr>
          <p:spPr bwMode="auto">
            <a:xfrm flipV="1">
              <a:off x="3552" y="1270"/>
              <a:ext cx="4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102" name="Line 51"/>
            <p:cNvSpPr>
              <a:spLocks noChangeShapeType="1"/>
            </p:cNvSpPr>
            <p:nvPr/>
          </p:nvSpPr>
          <p:spPr bwMode="auto">
            <a:xfrm flipH="1">
              <a:off x="3546" y="2296"/>
              <a:ext cx="0" cy="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103" name="Line 54"/>
            <p:cNvSpPr>
              <a:spLocks noChangeShapeType="1"/>
            </p:cNvSpPr>
            <p:nvPr/>
          </p:nvSpPr>
          <p:spPr bwMode="auto">
            <a:xfrm flipH="1">
              <a:off x="3536" y="2442"/>
              <a:ext cx="11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104" name="Line 55"/>
            <p:cNvSpPr>
              <a:spLocks noChangeShapeType="1"/>
            </p:cNvSpPr>
            <p:nvPr/>
          </p:nvSpPr>
          <p:spPr bwMode="auto">
            <a:xfrm flipH="1">
              <a:off x="3524" y="1270"/>
              <a:ext cx="11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87067" name="Line 60"/>
          <p:cNvSpPr>
            <a:spLocks noChangeShapeType="1"/>
          </p:cNvSpPr>
          <p:nvPr/>
        </p:nvSpPr>
        <p:spPr bwMode="auto">
          <a:xfrm flipH="1">
            <a:off x="5816600" y="4521200"/>
            <a:ext cx="2476500" cy="1104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68" name="Text Box 61"/>
          <p:cNvSpPr txBox="1">
            <a:spLocks noChangeArrowheads="1"/>
          </p:cNvSpPr>
          <p:nvPr/>
        </p:nvSpPr>
        <p:spPr bwMode="auto">
          <a:xfrm rot="-1338105">
            <a:off x="6921500" y="4608513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ACK=120</a:t>
            </a:r>
            <a:endParaRPr lang="en-US" sz="1000" dirty="0">
              <a:latin typeface="Times New Roman" charset="0"/>
            </a:endParaRPr>
          </a:p>
        </p:txBody>
      </p:sp>
      <p:grpSp>
        <p:nvGrpSpPr>
          <p:cNvPr id="87069" name="Group 72"/>
          <p:cNvGrpSpPr>
            <a:grpSpLocks/>
          </p:cNvGrpSpPr>
          <p:nvPr/>
        </p:nvGrpSpPr>
        <p:grpSpPr bwMode="auto">
          <a:xfrm>
            <a:off x="838200" y="1371600"/>
            <a:ext cx="3143250" cy="5229225"/>
            <a:chOff x="316" y="875"/>
            <a:chExt cx="1980" cy="3294"/>
          </a:xfrm>
        </p:grpSpPr>
        <p:sp>
          <p:nvSpPr>
            <p:cNvPr id="87080" name="Line 9"/>
            <p:cNvSpPr>
              <a:spLocks noChangeShapeType="1"/>
            </p:cNvSpPr>
            <p:nvPr/>
          </p:nvSpPr>
          <p:spPr bwMode="auto">
            <a:xfrm flipH="1">
              <a:off x="1170" y="1752"/>
              <a:ext cx="996" cy="30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081" name="Line 10"/>
            <p:cNvSpPr>
              <a:spLocks noChangeShapeType="1"/>
            </p:cNvSpPr>
            <p:nvPr/>
          </p:nvSpPr>
          <p:spPr bwMode="auto">
            <a:xfrm>
              <a:off x="576" y="1296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87044" name="Object 4"/>
            <p:cNvGraphicFramePr>
              <a:graphicFrameLocks noChangeAspect="1"/>
            </p:cNvGraphicFramePr>
            <p:nvPr/>
          </p:nvGraphicFramePr>
          <p:xfrm>
            <a:off x="316" y="875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64" name="Clip" r:id="rId7" imgW="1305000" imgH="1085760" progId="">
                    <p:embed/>
                  </p:oleObj>
                </mc:Choice>
                <mc:Fallback>
                  <p:oleObj name="Clip" r:id="rId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" y="875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082" name="Text Box 12"/>
            <p:cNvSpPr txBox="1">
              <a:spLocks noChangeArrowheads="1"/>
            </p:cNvSpPr>
            <p:nvPr/>
          </p:nvSpPr>
          <p:spPr bwMode="auto">
            <a:xfrm>
              <a:off x="610" y="875"/>
              <a:ext cx="46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Host A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83" name="Text Box 13"/>
            <p:cNvSpPr txBox="1">
              <a:spLocks noChangeArrowheads="1"/>
            </p:cNvSpPr>
            <p:nvPr/>
          </p:nvSpPr>
          <p:spPr bwMode="auto">
            <a:xfrm rot="706751">
              <a:off x="868" y="1302"/>
              <a:ext cx="107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err="1">
                  <a:latin typeface="Calibri"/>
                </a:rPr>
                <a:t>Seq</a:t>
              </a:r>
              <a:r>
                <a:rPr lang="en-US" sz="1400" dirty="0">
                  <a:latin typeface="Calibri"/>
                </a:rPr>
                <a:t>=92, 8 bytes data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84" name="Text Box 14"/>
            <p:cNvSpPr txBox="1">
              <a:spLocks noChangeArrowheads="1"/>
            </p:cNvSpPr>
            <p:nvPr/>
          </p:nvSpPr>
          <p:spPr bwMode="auto">
            <a:xfrm rot="20617328">
              <a:off x="1408" y="1734"/>
              <a:ext cx="52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ACK=100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85" name="Text Box 15"/>
            <p:cNvSpPr txBox="1">
              <a:spLocks noChangeArrowheads="1"/>
            </p:cNvSpPr>
            <p:nvPr/>
          </p:nvSpPr>
          <p:spPr bwMode="auto">
            <a:xfrm>
              <a:off x="959" y="2090"/>
              <a:ext cx="3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loss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86" name="Text Box 16"/>
            <p:cNvSpPr txBox="1">
              <a:spLocks noChangeArrowheads="1"/>
            </p:cNvSpPr>
            <p:nvPr/>
          </p:nvSpPr>
          <p:spPr bwMode="auto">
            <a:xfrm rot="16200000">
              <a:off x="181" y="1804"/>
              <a:ext cx="53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timeout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87" name="Text Box 21"/>
            <p:cNvSpPr txBox="1">
              <a:spLocks noChangeArrowheads="1"/>
            </p:cNvSpPr>
            <p:nvPr/>
          </p:nvSpPr>
          <p:spPr bwMode="auto">
            <a:xfrm>
              <a:off x="848" y="3936"/>
              <a:ext cx="113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lost ACK scenario</a:t>
              </a:r>
              <a:endParaRPr lang="en-US" sz="1000" dirty="0">
                <a:latin typeface="Times New Roman" charset="0"/>
              </a:endParaRPr>
            </a:p>
          </p:txBody>
        </p:sp>
        <p:graphicFrame>
          <p:nvGraphicFramePr>
            <p:cNvPr id="87045" name="Object 5"/>
            <p:cNvGraphicFramePr>
              <a:graphicFrameLocks noChangeAspect="1"/>
            </p:cNvGraphicFramePr>
            <p:nvPr/>
          </p:nvGraphicFramePr>
          <p:xfrm>
            <a:off x="1990" y="881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65" name="Clip" r:id="rId8" imgW="1305000" imgH="1085760" progId="">
                    <p:embed/>
                  </p:oleObj>
                </mc:Choice>
                <mc:Fallback>
                  <p:oleObj name="Clip" r:id="rId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0" y="881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088" name="Text Box 23"/>
            <p:cNvSpPr txBox="1">
              <a:spLocks noChangeArrowheads="1"/>
            </p:cNvSpPr>
            <p:nvPr/>
          </p:nvSpPr>
          <p:spPr bwMode="auto">
            <a:xfrm>
              <a:off x="1566" y="887"/>
              <a:ext cx="4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Host B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89" name="Text Box 24"/>
            <p:cNvSpPr txBox="1">
              <a:spLocks noChangeArrowheads="1"/>
            </p:cNvSpPr>
            <p:nvPr/>
          </p:nvSpPr>
          <p:spPr bwMode="auto">
            <a:xfrm>
              <a:off x="1026" y="1915"/>
              <a:ext cx="21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FF0000"/>
                  </a:solidFill>
                  <a:latin typeface="Calibri"/>
                </a:rPr>
                <a:t>X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90" name="Line 25"/>
            <p:cNvSpPr>
              <a:spLocks noChangeShapeType="1"/>
            </p:cNvSpPr>
            <p:nvPr/>
          </p:nvSpPr>
          <p:spPr bwMode="auto">
            <a:xfrm>
              <a:off x="576" y="2472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091" name="Text Box 26"/>
            <p:cNvSpPr txBox="1">
              <a:spLocks noChangeArrowheads="1"/>
            </p:cNvSpPr>
            <p:nvPr/>
          </p:nvSpPr>
          <p:spPr bwMode="auto">
            <a:xfrm rot="706751">
              <a:off x="814" y="2436"/>
              <a:ext cx="107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err="1">
                  <a:latin typeface="Calibri"/>
                </a:rPr>
                <a:t>Seq</a:t>
              </a:r>
              <a:r>
                <a:rPr lang="en-US" sz="1400" dirty="0">
                  <a:latin typeface="Calibri"/>
                </a:rPr>
                <a:t>=92, 8 bytes data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92" name="Line 27"/>
            <p:cNvSpPr>
              <a:spLocks noChangeShapeType="1"/>
            </p:cNvSpPr>
            <p:nvPr/>
          </p:nvSpPr>
          <p:spPr bwMode="auto">
            <a:xfrm>
              <a:off x="570" y="1158"/>
              <a:ext cx="6" cy="2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093" name="Line 28"/>
            <p:cNvSpPr>
              <a:spLocks noChangeShapeType="1"/>
            </p:cNvSpPr>
            <p:nvPr/>
          </p:nvSpPr>
          <p:spPr bwMode="auto">
            <a:xfrm>
              <a:off x="2154" y="1158"/>
              <a:ext cx="6" cy="2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094" name="Line 29"/>
            <p:cNvSpPr>
              <a:spLocks noChangeShapeType="1"/>
            </p:cNvSpPr>
            <p:nvPr/>
          </p:nvSpPr>
          <p:spPr bwMode="auto">
            <a:xfrm flipH="1">
              <a:off x="582" y="2964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095" name="Text Box 30"/>
            <p:cNvSpPr txBox="1">
              <a:spLocks noChangeArrowheads="1"/>
            </p:cNvSpPr>
            <p:nvPr/>
          </p:nvSpPr>
          <p:spPr bwMode="auto">
            <a:xfrm rot="-926867">
              <a:off x="1092" y="3017"/>
              <a:ext cx="60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ACK=100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7096" name="Line 31"/>
            <p:cNvSpPr>
              <a:spLocks noChangeShapeType="1"/>
            </p:cNvSpPr>
            <p:nvPr/>
          </p:nvSpPr>
          <p:spPr bwMode="auto">
            <a:xfrm flipV="1">
              <a:off x="462" y="1284"/>
              <a:ext cx="0" cy="3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097" name="Line 32"/>
            <p:cNvSpPr>
              <a:spLocks noChangeShapeType="1"/>
            </p:cNvSpPr>
            <p:nvPr/>
          </p:nvSpPr>
          <p:spPr bwMode="auto">
            <a:xfrm flipH="1">
              <a:off x="468" y="2166"/>
              <a:ext cx="0" cy="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7098" name="Text Box 62"/>
            <p:cNvSpPr txBox="1">
              <a:spLocks noChangeArrowheads="1"/>
            </p:cNvSpPr>
            <p:nvPr/>
          </p:nvSpPr>
          <p:spPr bwMode="auto">
            <a:xfrm>
              <a:off x="382" y="3825"/>
              <a:ext cx="3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time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87070" name="Rectangle 65"/>
          <p:cNvSpPr>
            <a:spLocks noChangeArrowheads="1"/>
          </p:cNvSpPr>
          <p:nvPr/>
        </p:nvSpPr>
        <p:spPr bwMode="auto">
          <a:xfrm>
            <a:off x="5564188" y="4143375"/>
            <a:ext cx="203200" cy="132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87071" name="Text Box 66"/>
          <p:cNvSpPr txBox="1">
            <a:spLocks noChangeArrowheads="1"/>
          </p:cNvSpPr>
          <p:nvPr/>
        </p:nvSpPr>
        <p:spPr bwMode="auto">
          <a:xfrm rot="16200000">
            <a:off x="4966436" y="4653856"/>
            <a:ext cx="13447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err="1">
                <a:latin typeface="Calibri"/>
              </a:rPr>
              <a:t>Seq</a:t>
            </a:r>
            <a:r>
              <a:rPr lang="en-US" sz="1400" dirty="0">
                <a:latin typeface="Calibri"/>
              </a:rPr>
              <a:t>=92 timeout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87072" name="Line 67"/>
          <p:cNvSpPr>
            <a:spLocks noChangeShapeType="1"/>
          </p:cNvSpPr>
          <p:nvPr/>
        </p:nvSpPr>
        <p:spPr bwMode="auto">
          <a:xfrm flipV="1">
            <a:off x="5656263" y="3886200"/>
            <a:ext cx="6350" cy="244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73" name="Line 68"/>
          <p:cNvSpPr>
            <a:spLocks noChangeShapeType="1"/>
          </p:cNvSpPr>
          <p:nvPr/>
        </p:nvSpPr>
        <p:spPr bwMode="auto">
          <a:xfrm flipH="1">
            <a:off x="5638800" y="5562600"/>
            <a:ext cx="0" cy="22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74" name="Line 69"/>
          <p:cNvSpPr>
            <a:spLocks noChangeShapeType="1"/>
          </p:cNvSpPr>
          <p:nvPr/>
        </p:nvSpPr>
        <p:spPr bwMode="auto">
          <a:xfrm flipH="1">
            <a:off x="5562600" y="5791200"/>
            <a:ext cx="1809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75" name="Line 70"/>
          <p:cNvSpPr>
            <a:spLocks noChangeShapeType="1"/>
          </p:cNvSpPr>
          <p:nvPr/>
        </p:nvSpPr>
        <p:spPr bwMode="auto">
          <a:xfrm flipH="1">
            <a:off x="5611813" y="3886200"/>
            <a:ext cx="1809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7076" name="Text Box 71"/>
          <p:cNvSpPr txBox="1">
            <a:spLocks noChangeArrowheads="1"/>
          </p:cNvSpPr>
          <p:nvPr/>
        </p:nvSpPr>
        <p:spPr bwMode="auto">
          <a:xfrm>
            <a:off x="210414" y="5257800"/>
            <a:ext cx="9888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Calibri"/>
              </a:rPr>
              <a:t>SendBase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= 100</a:t>
            </a:r>
          </a:p>
        </p:txBody>
      </p:sp>
      <p:sp>
        <p:nvSpPr>
          <p:cNvPr id="87077" name="Text Box 73"/>
          <p:cNvSpPr txBox="1">
            <a:spLocks noChangeArrowheads="1"/>
          </p:cNvSpPr>
          <p:nvPr/>
        </p:nvSpPr>
        <p:spPr bwMode="auto">
          <a:xfrm>
            <a:off x="4474439" y="4267200"/>
            <a:ext cx="9888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Calibri"/>
              </a:rPr>
              <a:t>SendBase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= 120</a:t>
            </a:r>
          </a:p>
        </p:txBody>
      </p:sp>
      <p:sp>
        <p:nvSpPr>
          <p:cNvPr id="87078" name="Text Box 74"/>
          <p:cNvSpPr txBox="1">
            <a:spLocks noChangeArrowheads="1"/>
          </p:cNvSpPr>
          <p:nvPr/>
        </p:nvSpPr>
        <p:spPr bwMode="auto">
          <a:xfrm>
            <a:off x="4474439" y="5410200"/>
            <a:ext cx="9888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Calibri"/>
              </a:rPr>
              <a:t>SendBase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= 120</a:t>
            </a:r>
          </a:p>
        </p:txBody>
      </p:sp>
      <p:sp>
        <p:nvSpPr>
          <p:cNvPr id="87079" name="Text Box 75"/>
          <p:cNvSpPr txBox="1">
            <a:spLocks noChangeArrowheads="1"/>
          </p:cNvSpPr>
          <p:nvPr/>
        </p:nvSpPr>
        <p:spPr bwMode="auto">
          <a:xfrm>
            <a:off x="4399349" y="3810000"/>
            <a:ext cx="9850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Calibri"/>
              </a:rPr>
              <a:t>Sendbase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= 100</a:t>
            </a:r>
          </a:p>
        </p:txBody>
      </p:sp>
    </p:spTree>
    <p:extLst>
      <p:ext uri="{BB962C8B-B14F-4D97-AF65-F5344CB8AC3E}">
        <p14:creationId xmlns:p14="http://schemas.microsoft.com/office/powerpoint/2010/main" val="66926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3FE2344-9DE5-8A40-8783-789AD0347387}" type="slidenum">
              <a:rPr lang="en-US" sz="1400" smtClean="0">
                <a:latin typeface="Calibri"/>
              </a:rPr>
              <a:pPr algn="r"/>
              <a:t>67</a:t>
            </a:fld>
            <a:endParaRPr lang="en-US" sz="1400" dirty="0">
              <a:latin typeface="Calibri"/>
            </a:endParaRP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 retransmission scenarios (more)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89095" name="Group 25"/>
          <p:cNvGrpSpPr>
            <a:grpSpLocks/>
          </p:cNvGrpSpPr>
          <p:nvPr/>
        </p:nvGrpSpPr>
        <p:grpSpPr bwMode="auto">
          <a:xfrm>
            <a:off x="1066800" y="1295400"/>
            <a:ext cx="3609975" cy="4484688"/>
            <a:chOff x="432" y="816"/>
            <a:chExt cx="2274" cy="2825"/>
          </a:xfrm>
        </p:grpSpPr>
        <p:sp>
          <p:nvSpPr>
            <p:cNvPr id="89097" name="Line 4"/>
            <p:cNvSpPr>
              <a:spLocks noChangeShapeType="1"/>
            </p:cNvSpPr>
            <p:nvPr/>
          </p:nvSpPr>
          <p:spPr bwMode="auto">
            <a:xfrm flipH="1">
              <a:off x="1382" y="1741"/>
              <a:ext cx="996" cy="30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9098" name="Line 5"/>
            <p:cNvSpPr>
              <a:spLocks noChangeShapeType="1"/>
            </p:cNvSpPr>
            <p:nvPr/>
          </p:nvSpPr>
          <p:spPr bwMode="auto">
            <a:xfrm>
              <a:off x="788" y="1285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89090" name="Object 2"/>
            <p:cNvGraphicFramePr>
              <a:graphicFrameLocks noChangeAspect="1"/>
            </p:cNvGraphicFramePr>
            <p:nvPr/>
          </p:nvGraphicFramePr>
          <p:xfrm>
            <a:off x="432" y="816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90" name="Clip" r:id="rId3" imgW="1305000" imgH="1085760" progId="">
                    <p:embed/>
                  </p:oleObj>
                </mc:Choice>
                <mc:Fallback>
                  <p:oleObj name="Clip" r:id="rId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816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099" name="Text Box 7"/>
            <p:cNvSpPr txBox="1">
              <a:spLocks noChangeArrowheads="1"/>
            </p:cNvSpPr>
            <p:nvPr/>
          </p:nvSpPr>
          <p:spPr bwMode="auto">
            <a:xfrm>
              <a:off x="822" y="864"/>
              <a:ext cx="46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Host A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00" name="Text Box 8"/>
            <p:cNvSpPr txBox="1">
              <a:spLocks noChangeArrowheads="1"/>
            </p:cNvSpPr>
            <p:nvPr/>
          </p:nvSpPr>
          <p:spPr bwMode="auto">
            <a:xfrm rot="706751">
              <a:off x="1080" y="1291"/>
              <a:ext cx="107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err="1">
                  <a:latin typeface="Calibri"/>
                </a:rPr>
                <a:t>Seq</a:t>
              </a:r>
              <a:r>
                <a:rPr lang="en-US" sz="1400" dirty="0">
                  <a:latin typeface="Calibri"/>
                </a:rPr>
                <a:t>=92, 8 bytes data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01" name="Text Box 9"/>
            <p:cNvSpPr txBox="1">
              <a:spLocks noChangeArrowheads="1"/>
            </p:cNvSpPr>
            <p:nvPr/>
          </p:nvSpPr>
          <p:spPr bwMode="auto">
            <a:xfrm rot="20617328">
              <a:off x="1762" y="1631"/>
              <a:ext cx="52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ACK=100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02" name="Text Box 10"/>
            <p:cNvSpPr txBox="1">
              <a:spLocks noChangeArrowheads="1"/>
            </p:cNvSpPr>
            <p:nvPr/>
          </p:nvSpPr>
          <p:spPr bwMode="auto">
            <a:xfrm>
              <a:off x="1171" y="2079"/>
              <a:ext cx="3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loss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03" name="Text Box 11"/>
            <p:cNvSpPr txBox="1">
              <a:spLocks noChangeArrowheads="1"/>
            </p:cNvSpPr>
            <p:nvPr/>
          </p:nvSpPr>
          <p:spPr bwMode="auto">
            <a:xfrm rot="16200000">
              <a:off x="393" y="1793"/>
              <a:ext cx="53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timeout</a:t>
              </a:r>
              <a:endParaRPr lang="en-US" sz="1000" dirty="0">
                <a:latin typeface="Times New Roman" charset="0"/>
              </a:endParaRPr>
            </a:p>
          </p:txBody>
        </p:sp>
        <p:graphicFrame>
          <p:nvGraphicFramePr>
            <p:cNvPr id="89091" name="Object 3"/>
            <p:cNvGraphicFramePr>
              <a:graphicFrameLocks noChangeAspect="1"/>
            </p:cNvGraphicFramePr>
            <p:nvPr/>
          </p:nvGraphicFramePr>
          <p:xfrm>
            <a:off x="2400" y="864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91" name="Clip" r:id="rId5" imgW="1305000" imgH="1085760" progId="">
                    <p:embed/>
                  </p:oleObj>
                </mc:Choice>
                <mc:Fallback>
                  <p:oleObj name="Clip" r:id="rId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864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105" name="Text Box 14"/>
            <p:cNvSpPr txBox="1">
              <a:spLocks noChangeArrowheads="1"/>
            </p:cNvSpPr>
            <p:nvPr/>
          </p:nvSpPr>
          <p:spPr bwMode="auto">
            <a:xfrm>
              <a:off x="1856" y="864"/>
              <a:ext cx="4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Host B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06" name="Text Box 15"/>
            <p:cNvSpPr txBox="1">
              <a:spLocks noChangeArrowheads="1"/>
            </p:cNvSpPr>
            <p:nvPr/>
          </p:nvSpPr>
          <p:spPr bwMode="auto">
            <a:xfrm>
              <a:off x="1238" y="1904"/>
              <a:ext cx="21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FF0000"/>
                  </a:solidFill>
                  <a:latin typeface="Calibri"/>
                </a:rPr>
                <a:t>X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07" name="Line 16"/>
            <p:cNvSpPr>
              <a:spLocks noChangeShapeType="1"/>
            </p:cNvSpPr>
            <p:nvPr/>
          </p:nvSpPr>
          <p:spPr bwMode="auto">
            <a:xfrm>
              <a:off x="768" y="1776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9108" name="Text Box 17"/>
            <p:cNvSpPr txBox="1">
              <a:spLocks noChangeArrowheads="1"/>
            </p:cNvSpPr>
            <p:nvPr/>
          </p:nvSpPr>
          <p:spPr bwMode="auto">
            <a:xfrm rot="706751">
              <a:off x="1002" y="1775"/>
              <a:ext cx="118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err="1">
                  <a:latin typeface="Calibri"/>
                </a:rPr>
                <a:t>Seq</a:t>
              </a:r>
              <a:r>
                <a:rPr lang="en-US" sz="1400" dirty="0">
                  <a:latin typeface="Calibri"/>
                </a:rPr>
                <a:t>=100, 20 bytes data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09" name="Line 18"/>
            <p:cNvSpPr>
              <a:spLocks noChangeShapeType="1"/>
            </p:cNvSpPr>
            <p:nvPr/>
          </p:nvSpPr>
          <p:spPr bwMode="auto">
            <a:xfrm>
              <a:off x="768" y="912"/>
              <a:ext cx="6" cy="2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9110" name="Line 19"/>
            <p:cNvSpPr>
              <a:spLocks noChangeShapeType="1"/>
            </p:cNvSpPr>
            <p:nvPr/>
          </p:nvSpPr>
          <p:spPr bwMode="auto">
            <a:xfrm>
              <a:off x="2352" y="960"/>
              <a:ext cx="6" cy="2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9111" name="Line 20"/>
            <p:cNvSpPr>
              <a:spLocks noChangeShapeType="1"/>
            </p:cNvSpPr>
            <p:nvPr/>
          </p:nvSpPr>
          <p:spPr bwMode="auto">
            <a:xfrm flipH="1">
              <a:off x="768" y="2208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9112" name="Text Box 21"/>
            <p:cNvSpPr txBox="1">
              <a:spLocks noChangeArrowheads="1"/>
            </p:cNvSpPr>
            <p:nvPr/>
          </p:nvSpPr>
          <p:spPr bwMode="auto">
            <a:xfrm rot="-926867">
              <a:off x="1200" y="2496"/>
              <a:ext cx="60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ACK=120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89113" name="Line 22"/>
            <p:cNvSpPr>
              <a:spLocks noChangeShapeType="1"/>
            </p:cNvSpPr>
            <p:nvPr/>
          </p:nvSpPr>
          <p:spPr bwMode="auto">
            <a:xfrm flipV="1">
              <a:off x="674" y="1273"/>
              <a:ext cx="0" cy="3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9114" name="Line 23"/>
            <p:cNvSpPr>
              <a:spLocks noChangeShapeType="1"/>
            </p:cNvSpPr>
            <p:nvPr/>
          </p:nvSpPr>
          <p:spPr bwMode="auto">
            <a:xfrm flipH="1">
              <a:off x="672" y="2155"/>
              <a:ext cx="8" cy="9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9115" name="Text Box 24"/>
            <p:cNvSpPr txBox="1">
              <a:spLocks noChangeArrowheads="1"/>
            </p:cNvSpPr>
            <p:nvPr/>
          </p:nvSpPr>
          <p:spPr bwMode="auto">
            <a:xfrm>
              <a:off x="591" y="3408"/>
              <a:ext cx="3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time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89096" name="Text Box 26"/>
          <p:cNvSpPr txBox="1">
            <a:spLocks noChangeArrowheads="1"/>
          </p:cNvSpPr>
          <p:nvPr/>
        </p:nvSpPr>
        <p:spPr bwMode="auto">
          <a:xfrm>
            <a:off x="210414" y="3962400"/>
            <a:ext cx="9888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Calibri"/>
              </a:rPr>
              <a:t>SendBase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= 120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6775" y="2240643"/>
            <a:ext cx="3877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Implicit ACK</a:t>
            </a:r>
          </a:p>
          <a:p>
            <a:r>
              <a:rPr lang="en-US" dirty="0" smtClean="0"/>
              <a:t>(e.g. </a:t>
            </a:r>
            <a:r>
              <a:rPr lang="en-US" b="1" dirty="0" smtClean="0"/>
              <a:t>not</a:t>
            </a:r>
            <a:r>
              <a:rPr lang="en-US" dirty="0" smtClean="0"/>
              <a:t> Go-Back-N)</a:t>
            </a:r>
          </a:p>
          <a:p>
            <a:endParaRPr lang="en-US" dirty="0"/>
          </a:p>
          <a:p>
            <a:r>
              <a:rPr lang="en-US" dirty="0" smtClean="0"/>
              <a:t>ACK=120 implicitly ACK’s 100 too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3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EC91C10-2A90-3A46-B6C5-69DC32FB67D2}" type="slidenum">
              <a:rPr lang="en-US" sz="1400" smtClean="0">
                <a:latin typeface="Calibri"/>
              </a:rPr>
              <a:pPr algn="r"/>
              <a:t>68</a:t>
            </a:fld>
            <a:endParaRPr lang="en-US" sz="1400" dirty="0">
              <a:latin typeface="Calibri"/>
            </a:endParaRPr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 ACK generation</a:t>
            </a:r>
            <a:r>
              <a:rPr lang="en-US" u="none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u="none" dirty="0">
                <a:ea typeface="ＭＳ Ｐゴシック" charset="0"/>
                <a:cs typeface="ＭＳ Ｐゴシック" charset="0"/>
              </a:rPr>
              <a:t>[RFC 1122, RFC 2581]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17" name="Text Box 3"/>
          <p:cNvSpPr txBox="1">
            <a:spLocks noChangeArrowheads="1"/>
          </p:cNvSpPr>
          <p:nvPr/>
        </p:nvSpPr>
        <p:spPr bwMode="auto">
          <a:xfrm>
            <a:off x="752475" y="1554163"/>
            <a:ext cx="3192814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Calibri"/>
              </a:rPr>
              <a:t>Event at Receiver</a:t>
            </a:r>
            <a:endParaRPr lang="en-US" sz="1800" dirty="0">
              <a:latin typeface="Calibri"/>
            </a:endParaRP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Arrival of in-order segment with</a:t>
            </a:r>
          </a:p>
          <a:p>
            <a:pPr algn="l"/>
            <a:r>
              <a:rPr lang="en-US" sz="1800" dirty="0">
                <a:latin typeface="Calibri"/>
              </a:rPr>
              <a:t>expected </a:t>
            </a:r>
            <a:r>
              <a:rPr lang="en-US" sz="1800" dirty="0" err="1">
                <a:latin typeface="Calibri"/>
              </a:rPr>
              <a:t>seq</a:t>
            </a:r>
            <a:r>
              <a:rPr lang="en-US" sz="1800" dirty="0">
                <a:latin typeface="Calibri"/>
              </a:rPr>
              <a:t> #. All data up to</a:t>
            </a:r>
          </a:p>
          <a:p>
            <a:pPr algn="l"/>
            <a:r>
              <a:rPr lang="en-US" sz="1800" dirty="0">
                <a:latin typeface="Calibri"/>
              </a:rPr>
              <a:t>expected </a:t>
            </a:r>
            <a:r>
              <a:rPr lang="en-US" sz="1800" dirty="0" err="1">
                <a:latin typeface="Calibri"/>
              </a:rPr>
              <a:t>seq</a:t>
            </a:r>
            <a:r>
              <a:rPr lang="en-US" sz="1800" dirty="0">
                <a:latin typeface="Calibri"/>
              </a:rPr>
              <a:t> # already </a:t>
            </a:r>
            <a:r>
              <a:rPr lang="en-US" sz="1800" dirty="0" err="1">
                <a:latin typeface="Calibri"/>
              </a:rPr>
              <a:t>ACKed</a:t>
            </a:r>
            <a:endParaRPr lang="en-US" sz="1800" dirty="0">
              <a:latin typeface="Calibri"/>
            </a:endParaRP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Arrival of in-order segment with</a:t>
            </a:r>
          </a:p>
          <a:p>
            <a:pPr algn="l"/>
            <a:r>
              <a:rPr lang="en-US" sz="1800" dirty="0">
                <a:latin typeface="Calibri"/>
              </a:rPr>
              <a:t>expected </a:t>
            </a:r>
            <a:r>
              <a:rPr lang="en-US" sz="1800" dirty="0" err="1">
                <a:latin typeface="Calibri"/>
              </a:rPr>
              <a:t>seq</a:t>
            </a:r>
            <a:r>
              <a:rPr lang="en-US" sz="1800" dirty="0">
                <a:latin typeface="Calibri"/>
              </a:rPr>
              <a:t> #. One other </a:t>
            </a:r>
          </a:p>
          <a:p>
            <a:pPr algn="l"/>
            <a:r>
              <a:rPr lang="en-US" sz="1800" dirty="0">
                <a:latin typeface="Calibri"/>
              </a:rPr>
              <a:t>segment has ACK pending</a:t>
            </a: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Arrival of out-of-order segment</a:t>
            </a:r>
          </a:p>
          <a:p>
            <a:pPr algn="l"/>
            <a:r>
              <a:rPr lang="en-US" sz="1800" dirty="0">
                <a:latin typeface="Calibri"/>
              </a:rPr>
              <a:t>higher-than-expect seq. # .</a:t>
            </a:r>
          </a:p>
          <a:p>
            <a:pPr algn="l"/>
            <a:r>
              <a:rPr lang="en-US" sz="1800" dirty="0">
                <a:latin typeface="Calibri"/>
              </a:rPr>
              <a:t>Gap detected</a:t>
            </a: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Arrival of segment that </a:t>
            </a:r>
          </a:p>
          <a:p>
            <a:pPr algn="l"/>
            <a:r>
              <a:rPr lang="en-US" sz="1800" dirty="0">
                <a:latin typeface="Calibri"/>
              </a:rPr>
              <a:t>partially or completely fills gap</a:t>
            </a:r>
          </a:p>
          <a:p>
            <a:pPr algn="l"/>
            <a:endParaRPr lang="en-US" sz="1800" dirty="0">
              <a:latin typeface="Calibri"/>
            </a:endParaRPr>
          </a:p>
          <a:p>
            <a:pPr algn="l"/>
            <a:endParaRPr lang="en-US" sz="1000" dirty="0">
              <a:latin typeface="Times New Roman" charset="0"/>
            </a:endParaRPr>
          </a:p>
        </p:txBody>
      </p:sp>
      <p:sp>
        <p:nvSpPr>
          <p:cNvPr id="90118" name="Text Box 4"/>
          <p:cNvSpPr txBox="1">
            <a:spLocks noChangeArrowheads="1"/>
          </p:cNvSpPr>
          <p:nvPr/>
        </p:nvSpPr>
        <p:spPr bwMode="auto">
          <a:xfrm>
            <a:off x="4514850" y="1544638"/>
            <a:ext cx="3815881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Calibri"/>
              </a:rPr>
              <a:t>TCP Receiver action</a:t>
            </a:r>
            <a:endParaRPr lang="en-US" sz="1800" dirty="0">
              <a:latin typeface="Calibri"/>
            </a:endParaRP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Delayed ACK. Wait up to 500ms</a:t>
            </a:r>
          </a:p>
          <a:p>
            <a:pPr algn="l"/>
            <a:r>
              <a:rPr lang="en-US" sz="1800" dirty="0">
                <a:latin typeface="Calibri"/>
              </a:rPr>
              <a:t>for next segment. If no next segment,</a:t>
            </a:r>
          </a:p>
          <a:p>
            <a:pPr algn="l"/>
            <a:r>
              <a:rPr lang="en-US" sz="1800" dirty="0">
                <a:latin typeface="Calibri"/>
              </a:rPr>
              <a:t>send ACK</a:t>
            </a: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Immediately send single cumulative </a:t>
            </a:r>
          </a:p>
          <a:p>
            <a:pPr algn="l"/>
            <a:r>
              <a:rPr lang="en-US" sz="1800" dirty="0">
                <a:latin typeface="Calibri"/>
              </a:rPr>
              <a:t>ACK, </a:t>
            </a:r>
            <a:r>
              <a:rPr lang="en-US" sz="1800" dirty="0" err="1">
                <a:latin typeface="Calibri"/>
              </a:rPr>
              <a:t>ACKing</a:t>
            </a:r>
            <a:r>
              <a:rPr lang="en-US" sz="1800" dirty="0">
                <a:latin typeface="Calibri"/>
              </a:rPr>
              <a:t> both in-order segments </a:t>
            </a:r>
          </a:p>
          <a:p>
            <a:pPr algn="l"/>
            <a:endParaRPr lang="en-US" sz="1800" dirty="0">
              <a:latin typeface="Calibri"/>
            </a:endParaRP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Immediately send </a:t>
            </a:r>
            <a:r>
              <a:rPr lang="en-US" sz="1800" i="1" dirty="0">
                <a:solidFill>
                  <a:srgbClr val="FF0000"/>
                </a:solidFill>
                <a:latin typeface="Calibri"/>
              </a:rPr>
              <a:t>duplicate ACK</a:t>
            </a:r>
            <a:r>
              <a:rPr lang="en-US" sz="1800" dirty="0">
                <a:latin typeface="Calibri"/>
              </a:rPr>
              <a:t>, </a:t>
            </a:r>
          </a:p>
          <a:p>
            <a:pPr algn="l"/>
            <a:r>
              <a:rPr lang="en-US" sz="1800" dirty="0">
                <a:latin typeface="Calibri"/>
              </a:rPr>
              <a:t>indicating seq. # of next expected byte</a:t>
            </a:r>
          </a:p>
          <a:p>
            <a:pPr algn="l"/>
            <a:endParaRPr lang="en-US" sz="1800" dirty="0">
              <a:latin typeface="Calibri"/>
            </a:endParaRPr>
          </a:p>
          <a:p>
            <a:pPr algn="l"/>
            <a:endParaRPr lang="en-US" sz="1800" dirty="0">
              <a:latin typeface="Calibri"/>
            </a:endParaRPr>
          </a:p>
          <a:p>
            <a:pPr algn="l"/>
            <a:r>
              <a:rPr lang="en-US" sz="1800" dirty="0">
                <a:latin typeface="Calibri"/>
              </a:rPr>
              <a:t>Immediate send ACK, provided that</a:t>
            </a:r>
          </a:p>
          <a:p>
            <a:pPr algn="l"/>
            <a:r>
              <a:rPr lang="en-US" sz="1800" dirty="0">
                <a:latin typeface="Calibri"/>
              </a:rPr>
              <a:t>segment starts at lower end of gap</a:t>
            </a:r>
          </a:p>
          <a:p>
            <a:pPr algn="l"/>
            <a:endParaRPr lang="en-US" sz="1800" dirty="0">
              <a:latin typeface="Calibri"/>
            </a:endParaRPr>
          </a:p>
          <a:p>
            <a:pPr algn="l"/>
            <a:endParaRPr lang="en-US" sz="1000" dirty="0">
              <a:latin typeface="Times New Roman" charset="0"/>
            </a:endParaRPr>
          </a:p>
        </p:txBody>
      </p:sp>
      <p:sp>
        <p:nvSpPr>
          <p:cNvPr id="90119" name="Line 5"/>
          <p:cNvSpPr>
            <a:spLocks noChangeShapeType="1"/>
          </p:cNvSpPr>
          <p:nvPr/>
        </p:nvSpPr>
        <p:spPr bwMode="auto">
          <a:xfrm>
            <a:off x="876300" y="2009775"/>
            <a:ext cx="7467600" cy="9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0" name="Line 6"/>
          <p:cNvSpPr>
            <a:spLocks noChangeShapeType="1"/>
          </p:cNvSpPr>
          <p:nvPr/>
        </p:nvSpPr>
        <p:spPr bwMode="auto">
          <a:xfrm flipV="1">
            <a:off x="847725" y="3190875"/>
            <a:ext cx="7477125" cy="9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1" name="Line 7"/>
          <p:cNvSpPr>
            <a:spLocks noChangeShapeType="1"/>
          </p:cNvSpPr>
          <p:nvPr/>
        </p:nvSpPr>
        <p:spPr bwMode="auto">
          <a:xfrm>
            <a:off x="857250" y="4305300"/>
            <a:ext cx="75057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2" name="Line 8"/>
          <p:cNvSpPr>
            <a:spLocks noChangeShapeType="1"/>
          </p:cNvSpPr>
          <p:nvPr/>
        </p:nvSpPr>
        <p:spPr bwMode="auto">
          <a:xfrm>
            <a:off x="866775" y="5410200"/>
            <a:ext cx="7486650" cy="9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3" name="Line 9"/>
          <p:cNvSpPr>
            <a:spLocks noChangeShapeType="1"/>
          </p:cNvSpPr>
          <p:nvPr/>
        </p:nvSpPr>
        <p:spPr bwMode="auto">
          <a:xfrm>
            <a:off x="4324350" y="1704975"/>
            <a:ext cx="0" cy="43529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74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0437CFC-0268-7A4B-BD05-DAEA2F2039DA}" type="slidenum">
              <a:rPr lang="en-US" sz="1400" smtClean="0">
                <a:latin typeface="Calibri"/>
              </a:rPr>
              <a:pPr algn="r"/>
              <a:t>69</a:t>
            </a:fld>
            <a:endParaRPr lang="en-US" sz="1400" dirty="0">
              <a:latin typeface="Calibri"/>
            </a:endParaRPr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Fast  Retransmit</a:t>
            </a:r>
          </a:p>
        </p:txBody>
      </p:sp>
      <p:sp>
        <p:nvSpPr>
          <p:cNvPr id="9114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Time-out period  often relatively long:</a:t>
            </a:r>
          </a:p>
          <a:p>
            <a:pPr lvl="1"/>
            <a:r>
              <a:rPr lang="en-US" sz="2000" dirty="0">
                <a:ea typeface="ＭＳ Ｐゴシック" charset="0"/>
              </a:rPr>
              <a:t>long delay before resending lost packet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Detect lost segments via duplicate ACKs.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often sends many segments back-to-back</a:t>
            </a:r>
          </a:p>
          <a:p>
            <a:pPr lvl="1"/>
            <a:r>
              <a:rPr lang="en-US" sz="2000" dirty="0">
                <a:ea typeface="ＭＳ Ｐゴシック" charset="0"/>
              </a:rPr>
              <a:t>If segment is lost, there will likely be many duplicate ACKs.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pPr lvl="1"/>
            <a:endParaRPr lang="en-US" sz="2000" dirty="0">
              <a:ea typeface="ＭＳ Ｐゴシック" charset="0"/>
            </a:endParaRPr>
          </a:p>
        </p:txBody>
      </p:sp>
      <p:sp>
        <p:nvSpPr>
          <p:cNvPr id="911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39624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If sender receives 3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duplicate ACKs,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it supposes that segment after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data was lost: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ea typeface="ＭＳ Ｐゴシック" charset="0"/>
              </a:rPr>
              <a:t>fast retransmit: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2000" dirty="0">
                <a:ea typeface="ＭＳ Ｐゴシック" charset="0"/>
              </a:rPr>
              <a:t>resend segment before timer expires</a:t>
            </a:r>
          </a:p>
        </p:txBody>
      </p:sp>
    </p:spTree>
    <p:extLst>
      <p:ext uri="{BB962C8B-B14F-4D97-AF65-F5344CB8AC3E}">
        <p14:creationId xmlns:p14="http://schemas.microsoft.com/office/powerpoint/2010/main" val="299797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70DC9CF-6B28-F84B-B111-6065A272D68B}" type="slidenum">
              <a:rPr lang="en-US" sz="1400" smtClean="0">
                <a:latin typeface="Calibri"/>
              </a:rPr>
              <a:pPr algn="r"/>
              <a:t>7</a:t>
            </a:fld>
            <a:endParaRPr lang="en-US" sz="1400" dirty="0">
              <a:latin typeface="Calibri"/>
            </a:endParaRPr>
          </a:p>
        </p:txBody>
      </p:sp>
      <p:sp>
        <p:nvSpPr>
          <p:cNvPr id="23556" name="Rectangle 75"/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3557" name="Rectangle 65"/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355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How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transport-layer </a:t>
            </a:r>
            <a:r>
              <a:rPr lang="en-US" sz="3600" dirty="0" err="1" smtClean="0">
                <a:ea typeface="ＭＳ Ｐゴシック" charset="0"/>
                <a:cs typeface="ＭＳ Ｐゴシック" charset="0"/>
              </a:rPr>
              <a:t>demultiplexing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4114800" cy="279082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host receives IP datagrams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each datagram has source IP address, destination IP address</a:t>
            </a:r>
          </a:p>
          <a:p>
            <a:pPr lvl="1"/>
            <a:r>
              <a:rPr lang="en-US" sz="2000" dirty="0">
                <a:ea typeface="ＭＳ Ｐゴシック" charset="0"/>
              </a:rPr>
              <a:t>each datagram carries 1 transport-layer segment</a:t>
            </a:r>
            <a:endParaRPr lang="en-US" sz="18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each segment has source, destination port number </a:t>
            </a:r>
          </a:p>
          <a:p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host uses IP addresses &amp; port numbers to direct segment to appropriate socket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60" name="Text Box 63"/>
          <p:cNvSpPr txBox="1">
            <a:spLocks noChangeArrowheads="1"/>
          </p:cNvSpPr>
          <p:nvPr/>
        </p:nvSpPr>
        <p:spPr bwMode="auto">
          <a:xfrm>
            <a:off x="5374137" y="2117725"/>
            <a:ext cx="1431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source port #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23561" name="Text Box 64"/>
          <p:cNvSpPr txBox="1">
            <a:spLocks noChangeArrowheads="1"/>
          </p:cNvSpPr>
          <p:nvPr/>
        </p:nvSpPr>
        <p:spPr bwMode="auto">
          <a:xfrm>
            <a:off x="7152025" y="2117725"/>
            <a:ext cx="1210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dest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port #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3562" name="Line 66"/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3" name="Line 68"/>
          <p:cNvSpPr>
            <a:spLocks noChangeShapeType="1"/>
          </p:cNvSpPr>
          <p:nvPr/>
        </p:nvSpPr>
        <p:spPr bwMode="auto">
          <a:xfrm flipV="1">
            <a:off x="5267325" y="348615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4" name="Line 69"/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5" name="Text Box 70"/>
          <p:cNvSpPr txBox="1">
            <a:spLocks noChangeArrowheads="1"/>
          </p:cNvSpPr>
          <p:nvPr/>
        </p:nvSpPr>
        <p:spPr bwMode="auto">
          <a:xfrm>
            <a:off x="6475291" y="1665288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32 bits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23566" name="Line 71"/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7" name="Line 72"/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8" name="Text Box 73"/>
          <p:cNvSpPr txBox="1">
            <a:spLocks noChangeArrowheads="1"/>
          </p:cNvSpPr>
          <p:nvPr/>
        </p:nvSpPr>
        <p:spPr bwMode="auto">
          <a:xfrm>
            <a:off x="6189726" y="3951288"/>
            <a:ext cx="13698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application</a:t>
            </a:r>
          </a:p>
          <a:p>
            <a:r>
              <a:rPr lang="en-US" sz="2000" dirty="0">
                <a:latin typeface="Calibri"/>
              </a:rPr>
              <a:t>data </a:t>
            </a:r>
          </a:p>
          <a:p>
            <a:r>
              <a:rPr lang="en-US" sz="2000" dirty="0">
                <a:latin typeface="Calibri"/>
              </a:rPr>
              <a:t>(message)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23569" name="Text Box 74"/>
          <p:cNvSpPr txBox="1">
            <a:spLocks noChangeArrowheads="1"/>
          </p:cNvSpPr>
          <p:nvPr/>
        </p:nvSpPr>
        <p:spPr bwMode="auto">
          <a:xfrm>
            <a:off x="5838353" y="2860675"/>
            <a:ext cx="21678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other header fields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23570" name="Text Box 76"/>
          <p:cNvSpPr txBox="1">
            <a:spLocks noChangeArrowheads="1"/>
          </p:cNvSpPr>
          <p:nvPr/>
        </p:nvSpPr>
        <p:spPr bwMode="auto">
          <a:xfrm>
            <a:off x="5590298" y="5518150"/>
            <a:ext cx="28671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TCP/UDP segment format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5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361530B9-02A8-7B42-8A5E-C7CC1B4C24A7}" type="slidenum">
              <a:rPr lang="en-US" sz="1400" smtClean="0">
                <a:latin typeface="Calibri"/>
              </a:rPr>
              <a:pPr algn="r"/>
              <a:t>70</a:t>
            </a:fld>
            <a:endParaRPr lang="en-US" sz="1400" dirty="0">
              <a:latin typeface="Calibri"/>
            </a:endParaRPr>
          </a:p>
        </p:txBody>
      </p:sp>
      <p:grpSp>
        <p:nvGrpSpPr>
          <p:cNvPr id="92166" name="Group 2"/>
          <p:cNvGrpSpPr>
            <a:grpSpLocks/>
          </p:cNvGrpSpPr>
          <p:nvPr/>
        </p:nvGrpSpPr>
        <p:grpSpPr bwMode="auto">
          <a:xfrm>
            <a:off x="2386013" y="407988"/>
            <a:ext cx="3659187" cy="5538787"/>
            <a:chOff x="564" y="391"/>
            <a:chExt cx="2305" cy="3489"/>
          </a:xfrm>
        </p:grpSpPr>
        <p:sp>
          <p:nvSpPr>
            <p:cNvPr id="92168" name="Line 3"/>
            <p:cNvSpPr>
              <a:spLocks noChangeShapeType="1"/>
            </p:cNvSpPr>
            <p:nvPr/>
          </p:nvSpPr>
          <p:spPr bwMode="auto">
            <a:xfrm>
              <a:off x="1008" y="1104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92162" name="Object 2"/>
            <p:cNvGraphicFramePr>
              <a:graphicFrameLocks noChangeAspect="1"/>
            </p:cNvGraphicFramePr>
            <p:nvPr/>
          </p:nvGraphicFramePr>
          <p:xfrm>
            <a:off x="845" y="635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60" name="Clip" r:id="rId3" imgW="1305000" imgH="1085760" progId="">
                    <p:embed/>
                  </p:oleObj>
                </mc:Choice>
                <mc:Fallback>
                  <p:oleObj name="Clip" r:id="rId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" y="635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69" name="Text Box 5"/>
            <p:cNvSpPr txBox="1">
              <a:spLocks noChangeArrowheads="1"/>
            </p:cNvSpPr>
            <p:nvPr/>
          </p:nvSpPr>
          <p:spPr bwMode="auto">
            <a:xfrm>
              <a:off x="802" y="391"/>
              <a:ext cx="46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Host A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92170" name="Text Box 6"/>
            <p:cNvSpPr txBox="1">
              <a:spLocks noChangeArrowheads="1"/>
            </p:cNvSpPr>
            <p:nvPr/>
          </p:nvSpPr>
          <p:spPr bwMode="auto">
            <a:xfrm rot="16200000">
              <a:off x="403" y="2526"/>
              <a:ext cx="53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timeout</a:t>
              </a:r>
              <a:endParaRPr lang="en-US" sz="1000" dirty="0">
                <a:latin typeface="Times New Roman" charset="0"/>
              </a:endParaRPr>
            </a:p>
          </p:txBody>
        </p:sp>
        <p:graphicFrame>
          <p:nvGraphicFramePr>
            <p:cNvPr id="92163" name="Object 3"/>
            <p:cNvGraphicFramePr>
              <a:graphicFrameLocks noChangeAspect="1"/>
            </p:cNvGraphicFramePr>
            <p:nvPr/>
          </p:nvGraphicFramePr>
          <p:xfrm>
            <a:off x="2451" y="650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61" name="Clip" r:id="rId5" imgW="1305000" imgH="1085760" progId="">
                    <p:embed/>
                  </p:oleObj>
                </mc:Choice>
                <mc:Fallback>
                  <p:oleObj name="Clip" r:id="rId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1" y="650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71" name="Text Box 8"/>
            <p:cNvSpPr txBox="1">
              <a:spLocks noChangeArrowheads="1"/>
            </p:cNvSpPr>
            <p:nvPr/>
          </p:nvSpPr>
          <p:spPr bwMode="auto">
            <a:xfrm>
              <a:off x="2411" y="415"/>
              <a:ext cx="4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Host B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92172" name="Line 9"/>
            <p:cNvSpPr>
              <a:spLocks noChangeShapeType="1"/>
            </p:cNvSpPr>
            <p:nvPr/>
          </p:nvSpPr>
          <p:spPr bwMode="auto">
            <a:xfrm>
              <a:off x="1008" y="1248"/>
              <a:ext cx="1107" cy="26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73" name="Line 10"/>
            <p:cNvSpPr>
              <a:spLocks noChangeShapeType="1"/>
            </p:cNvSpPr>
            <p:nvPr/>
          </p:nvSpPr>
          <p:spPr bwMode="auto">
            <a:xfrm>
              <a:off x="1008" y="912"/>
              <a:ext cx="6" cy="27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74" name="Line 11"/>
            <p:cNvSpPr>
              <a:spLocks noChangeShapeType="1"/>
            </p:cNvSpPr>
            <p:nvPr/>
          </p:nvSpPr>
          <p:spPr bwMode="auto">
            <a:xfrm>
              <a:off x="2592" y="960"/>
              <a:ext cx="14" cy="27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75" name="Line 12"/>
            <p:cNvSpPr>
              <a:spLocks noChangeShapeType="1"/>
            </p:cNvSpPr>
            <p:nvPr/>
          </p:nvSpPr>
          <p:spPr bwMode="auto">
            <a:xfrm flipH="1">
              <a:off x="1000" y="1488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76" name="Text Box 13"/>
            <p:cNvSpPr txBox="1">
              <a:spLocks noChangeArrowheads="1"/>
            </p:cNvSpPr>
            <p:nvPr/>
          </p:nvSpPr>
          <p:spPr bwMode="auto">
            <a:xfrm>
              <a:off x="837" y="3647"/>
              <a:ext cx="3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time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92177" name="Line 14"/>
            <p:cNvSpPr>
              <a:spLocks noChangeShapeType="1"/>
            </p:cNvSpPr>
            <p:nvPr/>
          </p:nvSpPr>
          <p:spPr bwMode="auto">
            <a:xfrm>
              <a:off x="1008" y="1392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78" name="Line 15"/>
            <p:cNvSpPr>
              <a:spLocks noChangeShapeType="1"/>
            </p:cNvSpPr>
            <p:nvPr/>
          </p:nvSpPr>
          <p:spPr bwMode="auto">
            <a:xfrm>
              <a:off x="1008" y="1680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79" name="Line 16"/>
            <p:cNvSpPr>
              <a:spLocks noChangeShapeType="1"/>
            </p:cNvSpPr>
            <p:nvPr/>
          </p:nvSpPr>
          <p:spPr bwMode="auto">
            <a:xfrm>
              <a:off x="1008" y="1536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0" name="Line 17"/>
            <p:cNvSpPr>
              <a:spLocks noChangeShapeType="1"/>
            </p:cNvSpPr>
            <p:nvPr/>
          </p:nvSpPr>
          <p:spPr bwMode="auto">
            <a:xfrm flipH="1">
              <a:off x="1008" y="1776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1" name="Line 18"/>
            <p:cNvSpPr>
              <a:spLocks noChangeShapeType="1"/>
            </p:cNvSpPr>
            <p:nvPr/>
          </p:nvSpPr>
          <p:spPr bwMode="auto">
            <a:xfrm flipH="1">
              <a:off x="1008" y="1920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2" name="Line 19"/>
            <p:cNvSpPr>
              <a:spLocks noChangeShapeType="1"/>
            </p:cNvSpPr>
            <p:nvPr/>
          </p:nvSpPr>
          <p:spPr bwMode="auto">
            <a:xfrm flipH="1">
              <a:off x="1008" y="2064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3" name="Text Box 20"/>
            <p:cNvSpPr txBox="1">
              <a:spLocks noChangeArrowheads="1"/>
            </p:cNvSpPr>
            <p:nvPr/>
          </p:nvSpPr>
          <p:spPr bwMode="auto">
            <a:xfrm>
              <a:off x="2062" y="1353"/>
              <a:ext cx="1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FF0000"/>
                  </a:solidFill>
                  <a:latin typeface="Calibri"/>
                </a:rPr>
                <a:t>X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92184" name="Line 21"/>
            <p:cNvSpPr>
              <a:spLocks noChangeShapeType="1"/>
            </p:cNvSpPr>
            <p:nvPr/>
          </p:nvSpPr>
          <p:spPr bwMode="auto">
            <a:xfrm flipH="1">
              <a:off x="837" y="1957"/>
              <a:ext cx="7" cy="1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5" name="Line 22"/>
            <p:cNvSpPr>
              <a:spLocks noChangeShapeType="1"/>
            </p:cNvSpPr>
            <p:nvPr/>
          </p:nvSpPr>
          <p:spPr bwMode="auto">
            <a:xfrm>
              <a:off x="836" y="1957"/>
              <a:ext cx="87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6" name="Line 23"/>
            <p:cNvSpPr>
              <a:spLocks noChangeShapeType="1"/>
            </p:cNvSpPr>
            <p:nvPr/>
          </p:nvSpPr>
          <p:spPr bwMode="auto">
            <a:xfrm>
              <a:off x="845" y="3520"/>
              <a:ext cx="87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7" name="Line 24"/>
            <p:cNvSpPr>
              <a:spLocks noChangeShapeType="1"/>
            </p:cNvSpPr>
            <p:nvPr/>
          </p:nvSpPr>
          <p:spPr bwMode="auto">
            <a:xfrm>
              <a:off x="1017" y="2566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2188" name="Text Box 25"/>
            <p:cNvSpPr txBox="1">
              <a:spLocks noChangeArrowheads="1"/>
            </p:cNvSpPr>
            <p:nvPr/>
          </p:nvSpPr>
          <p:spPr bwMode="auto">
            <a:xfrm rot="714405">
              <a:off x="1291" y="2601"/>
              <a:ext cx="12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400" dirty="0">
                  <a:latin typeface="Calibri"/>
                </a:rPr>
                <a:t>resend 2</a:t>
              </a:r>
              <a:r>
                <a:rPr lang="en-US" sz="1400" baseline="30000" dirty="0">
                  <a:latin typeface="Calibri"/>
                </a:rPr>
                <a:t>nd</a:t>
              </a:r>
              <a:r>
                <a:rPr lang="en-US" sz="1400" dirty="0">
                  <a:latin typeface="Calibri"/>
                </a:rPr>
                <a:t> segment</a:t>
              </a:r>
            </a:p>
          </p:txBody>
        </p:sp>
      </p:grpSp>
      <p:sp>
        <p:nvSpPr>
          <p:cNvPr id="92167" name="Text Box 26"/>
          <p:cNvSpPr txBox="1">
            <a:spLocks noChangeArrowheads="1"/>
          </p:cNvSpPr>
          <p:nvPr/>
        </p:nvSpPr>
        <p:spPr bwMode="auto">
          <a:xfrm>
            <a:off x="1549400" y="6270625"/>
            <a:ext cx="5683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>
                <a:latin typeface="Calibri"/>
              </a:rPr>
              <a:t>Figure 3.37 Resending a segment after triple duplicate ACK</a:t>
            </a:r>
          </a:p>
        </p:txBody>
      </p:sp>
    </p:spTree>
    <p:extLst>
      <p:ext uri="{BB962C8B-B14F-4D97-AF65-F5344CB8AC3E}">
        <p14:creationId xmlns:p14="http://schemas.microsoft.com/office/powerpoint/2010/main" val="166862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72199B1-2DBA-1048-B2DD-BD654DA4DA2B}" type="slidenum">
              <a:rPr lang="en-US" sz="1400" smtClean="0">
                <a:latin typeface="Calibri"/>
              </a:rPr>
              <a:pPr algn="r"/>
              <a:t>71</a:t>
            </a:fld>
            <a:endParaRPr lang="en-US" sz="1400" dirty="0">
              <a:latin typeface="Calibri"/>
            </a:endParaRPr>
          </a:p>
        </p:txBody>
      </p:sp>
      <p:sp>
        <p:nvSpPr>
          <p:cNvPr id="93188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6589927" cy="36009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 </a:t>
            </a:r>
          </a:p>
          <a:p>
            <a:pPr algn="l"/>
            <a:r>
              <a:rPr lang="en-US" sz="1400" dirty="0">
                <a:latin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event:</a:t>
            </a:r>
            <a:r>
              <a:rPr lang="en-US" sz="1800" dirty="0">
                <a:latin typeface="Calibri"/>
              </a:rPr>
              <a:t> ACK received, with ACK field value of y </a:t>
            </a:r>
          </a:p>
          <a:p>
            <a:pPr algn="l"/>
            <a:r>
              <a:rPr lang="en-US" sz="1800" dirty="0">
                <a:latin typeface="Calibri"/>
              </a:rPr>
              <a:t>                 if (y &gt; </a:t>
            </a:r>
            <a:r>
              <a:rPr lang="en-US" sz="1800" dirty="0" err="1">
                <a:latin typeface="Calibri"/>
              </a:rPr>
              <a:t>SendBase</a:t>
            </a:r>
            <a:r>
              <a:rPr lang="en-US" sz="1800" dirty="0">
                <a:latin typeface="Calibri"/>
              </a:rPr>
              <a:t>) { </a:t>
            </a:r>
          </a:p>
          <a:p>
            <a:pPr algn="l"/>
            <a:r>
              <a:rPr lang="en-US" sz="1800" dirty="0">
                <a:latin typeface="Calibri"/>
              </a:rPr>
              <a:t>                       </a:t>
            </a:r>
            <a:r>
              <a:rPr lang="en-US" sz="1800" dirty="0" err="1">
                <a:latin typeface="Calibri"/>
              </a:rPr>
              <a:t>SendBase</a:t>
            </a:r>
            <a:r>
              <a:rPr lang="en-US" sz="1800" dirty="0">
                <a:latin typeface="Calibri"/>
              </a:rPr>
              <a:t> = y</a:t>
            </a:r>
          </a:p>
          <a:p>
            <a:pPr algn="l"/>
            <a:r>
              <a:rPr lang="en-US" sz="1800" dirty="0">
                <a:latin typeface="Calibri"/>
              </a:rPr>
              <a:t>                       if (there are currently not-yet-acknowledged segments)</a:t>
            </a:r>
          </a:p>
          <a:p>
            <a:pPr algn="l"/>
            <a:r>
              <a:rPr lang="en-US" sz="1800" dirty="0">
                <a:latin typeface="Calibri"/>
              </a:rPr>
              <a:t>                             start timer </a:t>
            </a:r>
          </a:p>
          <a:p>
            <a:pPr algn="l"/>
            <a:r>
              <a:rPr lang="en-US" sz="1800" dirty="0">
                <a:latin typeface="Calibri"/>
              </a:rPr>
              <a:t>                     } </a:t>
            </a:r>
          </a:p>
          <a:p>
            <a:pPr algn="l"/>
            <a:r>
              <a:rPr lang="en-US" sz="1800" dirty="0">
                <a:latin typeface="Calibri"/>
              </a:rPr>
              <a:t>                 else { </a:t>
            </a:r>
          </a:p>
          <a:p>
            <a:pPr algn="l"/>
            <a:r>
              <a:rPr lang="en-US" sz="1800" dirty="0">
                <a:latin typeface="Calibri"/>
              </a:rPr>
              <a:t>                         increment count of dup ACKs received for y</a:t>
            </a:r>
          </a:p>
          <a:p>
            <a:pPr algn="l"/>
            <a:r>
              <a:rPr lang="en-US" sz="1800" dirty="0">
                <a:latin typeface="Calibri"/>
              </a:rPr>
              <a:t>                         if (count of dup ACKs received for y = 3) {</a:t>
            </a:r>
          </a:p>
          <a:p>
            <a:pPr algn="l"/>
            <a:r>
              <a:rPr lang="en-US" sz="1800" dirty="0">
                <a:latin typeface="Calibri"/>
              </a:rPr>
              <a:t>                               resend segment with sequence number y</a:t>
            </a:r>
          </a:p>
          <a:p>
            <a:pPr algn="l"/>
            <a:r>
              <a:rPr lang="en-US" sz="1800" dirty="0">
                <a:latin typeface="Calibri"/>
              </a:rPr>
              <a:t>                          }</a:t>
            </a:r>
          </a:p>
          <a:p>
            <a:pPr algn="l"/>
            <a:r>
              <a:rPr lang="en-US" dirty="0">
                <a:latin typeface="Calibri"/>
              </a:rPr>
              <a:t>         </a:t>
            </a:r>
            <a:endParaRPr lang="en-US" dirty="0">
              <a:latin typeface="Times New Roman" charset="0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Fast retransmit algorithm: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228600" y="5386388"/>
            <a:ext cx="2408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Calibri"/>
              </a:rPr>
              <a:t>a duplicate ACK for </a:t>
            </a:r>
          </a:p>
          <a:p>
            <a:pPr algn="l"/>
            <a:r>
              <a:rPr lang="en-US" sz="1800" dirty="0">
                <a:solidFill>
                  <a:srgbClr val="FF0000"/>
                </a:solidFill>
                <a:latin typeface="Calibri"/>
              </a:rPr>
              <a:t>already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ACKed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segment</a:t>
            </a:r>
            <a:endParaRPr lang="en-US" dirty="0">
              <a:latin typeface="Calibri"/>
            </a:endParaRPr>
          </a:p>
        </p:txBody>
      </p:sp>
      <p:sp>
        <p:nvSpPr>
          <p:cNvPr id="93191" name="Line 8"/>
          <p:cNvSpPr>
            <a:spLocks noChangeShapeType="1"/>
          </p:cNvSpPr>
          <p:nvPr/>
        </p:nvSpPr>
        <p:spPr bwMode="auto">
          <a:xfrm flipV="1">
            <a:off x="1143000" y="3810000"/>
            <a:ext cx="762000" cy="152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3192" name="Text Box 9"/>
          <p:cNvSpPr txBox="1">
            <a:spLocks noChangeArrowheads="1"/>
          </p:cNvSpPr>
          <p:nvPr/>
        </p:nvSpPr>
        <p:spPr bwMode="auto">
          <a:xfrm>
            <a:off x="3789058" y="5451475"/>
            <a:ext cx="15754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fast retransmit</a:t>
            </a:r>
            <a:endParaRPr lang="en-US" dirty="0">
              <a:latin typeface="Calibri"/>
            </a:endParaRPr>
          </a:p>
        </p:txBody>
      </p:sp>
      <p:sp>
        <p:nvSpPr>
          <p:cNvPr id="93193" name="Line 10"/>
          <p:cNvSpPr>
            <a:spLocks noChangeShapeType="1"/>
          </p:cNvSpPr>
          <p:nvPr/>
        </p:nvSpPr>
        <p:spPr bwMode="auto">
          <a:xfrm flipH="1" flipV="1">
            <a:off x="4343400" y="4572000"/>
            <a:ext cx="457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76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f05-09-978012385059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9" y="1024617"/>
            <a:ext cx="3712936" cy="220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  <a:noFill/>
        </p:spPr>
        <p:txBody>
          <a:bodyPr/>
          <a:lstStyle/>
          <a:p>
            <a:r>
              <a:rPr lang="en-US" sz="3600" i="1" dirty="0">
                <a:latin typeface="Arial" charset="0"/>
              </a:rPr>
              <a:t>Silly Window </a:t>
            </a:r>
            <a:r>
              <a:rPr lang="en-US" sz="3600" dirty="0" smtClean="0">
                <a:latin typeface="Arial" charset="0"/>
              </a:rPr>
              <a:t>Syndrome</a:t>
            </a:r>
            <a:endParaRPr lang="en-US" sz="36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9856" y="817563"/>
            <a:ext cx="48441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MSS advertises the amount a receiver can accept</a:t>
            </a:r>
          </a:p>
          <a:p>
            <a:endParaRPr lang="en-US" dirty="0" smtClean="0"/>
          </a:p>
          <a:p>
            <a:r>
              <a:rPr lang="en-US" dirty="0" smtClean="0"/>
              <a:t>If a transmitter has something to send – it will.</a:t>
            </a:r>
          </a:p>
          <a:p>
            <a:endParaRPr lang="en-US" dirty="0"/>
          </a:p>
          <a:p>
            <a:r>
              <a:rPr lang="en-US" dirty="0" smtClean="0"/>
              <a:t>This means small MSS values may persist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indefinitely.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 smtClean="0"/>
              <a:t>Solution</a:t>
            </a:r>
          </a:p>
          <a:p>
            <a:endParaRPr lang="en-US" b="1" dirty="0"/>
          </a:p>
          <a:p>
            <a:r>
              <a:rPr lang="en-US" dirty="0" smtClean="0"/>
              <a:t>Wait to fill each segment, but don’t wait indefinitely.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779" y="4236357"/>
            <a:ext cx="80490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NAGLE’s Algorithm</a:t>
            </a:r>
          </a:p>
          <a:p>
            <a:endParaRPr lang="en-US" dirty="0"/>
          </a:p>
          <a:p>
            <a:r>
              <a:rPr lang="en-US" dirty="0" smtClean="0"/>
              <a:t>If we wait too long interactive traffic is difficult</a:t>
            </a:r>
          </a:p>
          <a:p>
            <a:endParaRPr lang="en-US" dirty="0" smtClean="0"/>
          </a:p>
          <a:p>
            <a:r>
              <a:rPr lang="en-US" dirty="0" smtClean="0"/>
              <a:t>If we don’t want we get </a:t>
            </a:r>
            <a:r>
              <a:rPr lang="en-US" i="1" dirty="0" smtClean="0"/>
              <a:t>silly window </a:t>
            </a:r>
            <a:r>
              <a:rPr lang="en-US" dirty="0" smtClean="0"/>
              <a:t>syndrome</a:t>
            </a:r>
          </a:p>
          <a:p>
            <a:endParaRPr lang="en-US" dirty="0"/>
          </a:p>
          <a:p>
            <a:r>
              <a:rPr lang="en-US" i="1" dirty="0" smtClean="0"/>
              <a:t>Solution: </a:t>
            </a:r>
            <a:r>
              <a:rPr lang="en-US" dirty="0" smtClean="0"/>
              <a:t>Use a timer, when the timer expires – send the (unfilled) segment.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46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83BF8163-4B32-7F4B-9E47-50E0CB34ED8B}" type="slidenum">
              <a:rPr lang="en-US" sz="1400" smtClean="0">
                <a:latin typeface="Calibri"/>
              </a:rPr>
              <a:pPr algn="r"/>
              <a:t>73</a:t>
            </a:fld>
            <a:endParaRPr lang="en-US" sz="1400" dirty="0">
              <a:latin typeface="Calibri"/>
            </a:endParaRPr>
          </a:p>
        </p:txBody>
      </p:sp>
      <p:sp>
        <p:nvSpPr>
          <p:cNvPr id="9421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Flow Control ≠ Congestion Control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15925" y="1306054"/>
            <a:ext cx="8270875" cy="511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1" dirty="0" smtClean="0">
              <a:latin typeface="Arial" charset="0"/>
            </a:endParaRPr>
          </a:p>
          <a:p>
            <a:r>
              <a:rPr lang="en-US" b="1" i="1" dirty="0" smtClean="0">
                <a:latin typeface="Arial" charset="0"/>
              </a:rPr>
              <a:t>Flow control </a:t>
            </a:r>
            <a:r>
              <a:rPr lang="en-US" dirty="0" smtClean="0">
                <a:latin typeface="Arial" charset="0"/>
              </a:rPr>
              <a:t>involves preventing senders from overrunning the capacity of the receivers</a:t>
            </a:r>
          </a:p>
          <a:p>
            <a:endParaRPr lang="en-US" dirty="0">
              <a:latin typeface="Arial" charset="0"/>
            </a:endParaRPr>
          </a:p>
          <a:p>
            <a:pPr marL="0" indent="0">
              <a:buNone/>
            </a:pPr>
            <a:endParaRPr lang="en-US" dirty="0" smtClean="0">
              <a:latin typeface="Arial" charset="0"/>
            </a:endParaRPr>
          </a:p>
          <a:p>
            <a:r>
              <a:rPr lang="en-US" b="1" i="1" dirty="0" smtClean="0">
                <a:latin typeface="Arial" charset="0"/>
              </a:rPr>
              <a:t>Congestion control </a:t>
            </a:r>
            <a:r>
              <a:rPr lang="en-US" dirty="0" smtClean="0">
                <a:latin typeface="Arial" charset="0"/>
              </a:rPr>
              <a:t>involves preventing too much data from being injected into the network, thereby causing switches or links to become overloaded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5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Control – (bad old days?)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In-Line</a:t>
            </a:r>
            <a:r>
              <a:rPr lang="en-US" dirty="0" smtClean="0"/>
              <a:t> flow control</a:t>
            </a:r>
          </a:p>
          <a:p>
            <a:endParaRPr lang="en-US" b="1" dirty="0"/>
          </a:p>
          <a:p>
            <a:r>
              <a:rPr lang="en-US" b="1" dirty="0" smtClean="0"/>
              <a:t>XON/XOFF</a:t>
            </a:r>
            <a:r>
              <a:rPr lang="en-US" dirty="0" smtClean="0"/>
              <a:t> (^s/^q)</a:t>
            </a:r>
          </a:p>
          <a:p>
            <a:endParaRPr lang="en-US" b="1" dirty="0"/>
          </a:p>
          <a:p>
            <a:r>
              <a:rPr lang="en-US" b="1" dirty="0" smtClean="0"/>
              <a:t>data-link </a:t>
            </a:r>
            <a:r>
              <a:rPr lang="en-US" dirty="0" smtClean="0"/>
              <a:t>dedicated symbols aka Ethernet</a:t>
            </a:r>
          </a:p>
          <a:p>
            <a:pPr marL="457200" lvl="1" indent="0">
              <a:buNone/>
            </a:pPr>
            <a:r>
              <a:rPr lang="en-US" dirty="0" smtClean="0"/>
              <a:t>(more in the Advanced Topic on Datacenters)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Dedicated</a:t>
            </a:r>
            <a:r>
              <a:rPr lang="en-US" dirty="0" smtClean="0"/>
              <a:t> wires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smtClean="0"/>
              <a:t>RTS/CTS</a:t>
            </a:r>
            <a:r>
              <a:rPr lang="en-US" dirty="0" smtClean="0"/>
              <a:t> handshaking</a:t>
            </a:r>
          </a:p>
          <a:p>
            <a:endParaRPr lang="en-US" b="1" dirty="0" smtClean="0"/>
          </a:p>
          <a:p>
            <a:r>
              <a:rPr lang="en-US" b="1" dirty="0" smtClean="0"/>
              <a:t>Read (or Write) Ready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signals from memory interface saying slow-down/stop…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28D19E0-80F9-1B48-B109-C86CC3E3A89A}" type="slidenum">
              <a:rPr lang="en-US" sz="1400" smtClean="0">
                <a:latin typeface="Calibri"/>
              </a:rPr>
              <a:pPr algn="r"/>
              <a:t>75</a:t>
            </a:fld>
            <a:endParaRPr lang="en-US" sz="1400" dirty="0">
              <a:latin typeface="Calibri"/>
            </a:endParaRPr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Flow Control</a:t>
            </a:r>
          </a:p>
        </p:txBody>
      </p:sp>
      <p:sp>
        <p:nvSpPr>
          <p:cNvPr id="952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810000" cy="12954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receive side of TCP connection has a receive buffer:</a:t>
            </a:r>
          </a:p>
        </p:txBody>
      </p:sp>
      <p:sp>
        <p:nvSpPr>
          <p:cNvPr id="9523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3276600"/>
            <a:ext cx="3810000" cy="28956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speed-matching service: matching the send rate to the receiving app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 drain rate</a:t>
            </a:r>
          </a:p>
        </p:txBody>
      </p:sp>
      <p:pic>
        <p:nvPicPr>
          <p:cNvPr id="95239" name="Picture 5" descr="rcv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480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Rectangle 7"/>
          <p:cNvSpPr>
            <a:spLocks noChangeArrowheads="1"/>
          </p:cNvSpPr>
          <p:nvPr/>
        </p:nvSpPr>
        <p:spPr bwMode="auto">
          <a:xfrm>
            <a:off x="457200" y="4953000"/>
            <a:ext cx="381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dirty="0">
                <a:latin typeface="Calibri"/>
              </a:rPr>
              <a:t>app process may be slow at reading from buffer</a:t>
            </a:r>
          </a:p>
        </p:txBody>
      </p:sp>
      <p:grpSp>
        <p:nvGrpSpPr>
          <p:cNvPr id="95241" name="Group 8"/>
          <p:cNvGrpSpPr>
            <a:grpSpLocks/>
          </p:cNvGrpSpPr>
          <p:nvPr/>
        </p:nvGrpSpPr>
        <p:grpSpPr bwMode="auto">
          <a:xfrm>
            <a:off x="5181600" y="1066800"/>
            <a:ext cx="3057525" cy="1692275"/>
            <a:chOff x="564" y="803"/>
            <a:chExt cx="1926" cy="1066"/>
          </a:xfrm>
        </p:grpSpPr>
        <p:sp>
          <p:nvSpPr>
            <p:cNvPr id="95242" name="Rectangle 9"/>
            <p:cNvSpPr>
              <a:spLocks noChangeArrowheads="1"/>
            </p:cNvSpPr>
            <p:nvPr/>
          </p:nvSpPr>
          <p:spPr bwMode="auto">
            <a:xfrm>
              <a:off x="564" y="948"/>
              <a:ext cx="1926" cy="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95243" name="Text Box 10"/>
            <p:cNvSpPr txBox="1">
              <a:spLocks noChangeArrowheads="1"/>
            </p:cNvSpPr>
            <p:nvPr/>
          </p:nvSpPr>
          <p:spPr bwMode="auto">
            <a:xfrm>
              <a:off x="618" y="1043"/>
              <a:ext cx="180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sender won</a:t>
              </a:r>
              <a:r>
                <a:rPr lang="ja-JP" altLang="en-US" sz="2000" dirty="0">
                  <a:latin typeface="Calibri"/>
                </a:rPr>
                <a:t>’</a:t>
              </a:r>
              <a:r>
                <a:rPr lang="en-US" sz="2000" dirty="0">
                  <a:latin typeface="Calibri"/>
                </a:rPr>
                <a:t>t overflow</a:t>
              </a:r>
            </a:p>
            <a:p>
              <a:r>
                <a:rPr lang="en-US" sz="2000" dirty="0">
                  <a:latin typeface="Calibri"/>
                </a:rPr>
                <a:t>receiver</a:t>
              </a:r>
              <a:r>
                <a:rPr lang="ja-JP" altLang="en-US" sz="2000" dirty="0">
                  <a:latin typeface="Calibri"/>
                </a:rPr>
                <a:t>’</a:t>
              </a:r>
              <a:r>
                <a:rPr lang="en-US" sz="2000" dirty="0">
                  <a:latin typeface="Calibri"/>
                </a:rPr>
                <a:t>s buffer by</a:t>
              </a:r>
            </a:p>
            <a:p>
              <a:r>
                <a:rPr lang="en-US" sz="2000" dirty="0">
                  <a:latin typeface="Calibri"/>
                </a:rPr>
                <a:t>transmitting too much,</a:t>
              </a:r>
            </a:p>
            <a:p>
              <a:r>
                <a:rPr lang="en-US" sz="2000" dirty="0">
                  <a:latin typeface="Calibri"/>
                </a:rPr>
                <a:t> too fast</a:t>
              </a:r>
              <a:endParaRPr lang="en-US" sz="1000" dirty="0">
                <a:latin typeface="Times New Roman" charset="0"/>
              </a:endParaRPr>
            </a:p>
          </p:txBody>
        </p:sp>
        <p:grpSp>
          <p:nvGrpSpPr>
            <p:cNvPr id="95244" name="Group 11"/>
            <p:cNvGrpSpPr>
              <a:grpSpLocks/>
            </p:cNvGrpSpPr>
            <p:nvPr/>
          </p:nvGrpSpPr>
          <p:grpSpPr bwMode="auto">
            <a:xfrm>
              <a:off x="642" y="803"/>
              <a:ext cx="1134" cy="291"/>
              <a:chOff x="3486" y="305"/>
              <a:chExt cx="1134" cy="291"/>
            </a:xfrm>
          </p:grpSpPr>
          <p:sp>
            <p:nvSpPr>
              <p:cNvPr id="95245" name="Rectangle 12"/>
              <p:cNvSpPr>
                <a:spLocks noChangeArrowheads="1"/>
              </p:cNvSpPr>
              <p:nvPr/>
            </p:nvSpPr>
            <p:spPr bwMode="auto">
              <a:xfrm>
                <a:off x="3486" y="330"/>
                <a:ext cx="1134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5246" name="Text Box 13"/>
              <p:cNvSpPr txBox="1">
                <a:spLocks noChangeArrowheads="1"/>
              </p:cNvSpPr>
              <p:nvPr/>
            </p:nvSpPr>
            <p:spPr bwMode="auto">
              <a:xfrm>
                <a:off x="3510" y="305"/>
                <a:ext cx="106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400" dirty="0">
                    <a:solidFill>
                      <a:srgbClr val="FF0000"/>
                    </a:solidFill>
                    <a:latin typeface="Calibri"/>
                  </a:rPr>
                  <a:t>flow control</a:t>
                </a:r>
                <a:endParaRPr lang="en-US" sz="1000" dirty="0">
                  <a:latin typeface="Times New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3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EA1C2D4-AE92-154D-8DDC-61E334C6F166}" type="slidenum">
              <a:rPr lang="en-US" sz="1400" smtClean="0">
                <a:latin typeface="Calibri"/>
              </a:rPr>
              <a:pPr algn="r"/>
              <a:t>76</a:t>
            </a:fld>
            <a:endParaRPr lang="en-US" sz="1400" dirty="0">
              <a:latin typeface="Calibri"/>
            </a:endParaRPr>
          </a:p>
        </p:txBody>
      </p:sp>
      <p:sp>
        <p:nvSpPr>
          <p:cNvPr id="9728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Flow control: how it works</a:t>
            </a:r>
          </a:p>
        </p:txBody>
      </p:sp>
      <p:sp>
        <p:nvSpPr>
          <p:cNvPr id="9728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276600"/>
            <a:ext cx="4343400" cy="29718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(Suppose TCP receiver discards out-of-order segments)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spare room in buffer</a:t>
            </a:r>
            <a:endParaRPr lang="en-US" sz="2400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RcvWindow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RcvBuffer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-[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LastByteRcvd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-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LastByteRead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]</a:t>
            </a:r>
          </a:p>
        </p:txBody>
      </p:sp>
      <p:sp>
        <p:nvSpPr>
          <p:cNvPr id="9728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447800"/>
            <a:ext cx="3886200" cy="4648200"/>
          </a:xfrm>
        </p:spPr>
        <p:txBody>
          <a:bodyPr/>
          <a:lstStyle/>
          <a:p>
            <a:r>
              <a:rPr lang="en-US" sz="2400" dirty="0" err="1">
                <a:ea typeface="ＭＳ Ｐゴシック" charset="0"/>
                <a:cs typeface="ＭＳ Ｐゴシック" charset="0"/>
              </a:rPr>
              <a:t>Rcvr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advertises spare room by including value of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RcvWindow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 segments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Sender limits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unACKed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data to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RcvWindow</a:t>
            </a:r>
            <a:endParaRPr lang="en-US" sz="2400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guarantees receive buffer </a:t>
            </a:r>
            <a:r>
              <a:rPr lang="en-US" sz="2000" dirty="0" err="1">
                <a:ea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t overflow</a:t>
            </a:r>
            <a:endParaRPr lang="en-US" sz="2000" dirty="0">
              <a:latin typeface="Courier New" charset="0"/>
              <a:ea typeface="ＭＳ Ｐゴシック" charset="0"/>
            </a:endParaRPr>
          </a:p>
        </p:txBody>
      </p:sp>
      <p:pic>
        <p:nvPicPr>
          <p:cNvPr id="97287" name="Picture 1029" descr="rcv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80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6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A9306CE7-3CF8-C642-A1F1-FD6410A38E1D}" type="slidenum">
              <a:rPr lang="en-US" sz="1400" smtClean="0">
                <a:latin typeface="Calibri"/>
              </a:rPr>
              <a:pPr algn="r"/>
              <a:t>77</a:t>
            </a:fld>
            <a:endParaRPr lang="en-US" sz="1400" dirty="0">
              <a:latin typeface="Calibri"/>
            </a:endParaRPr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89535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TCP Connection Management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3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3810000" cy="4648200"/>
          </a:xfrm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Recall: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TCP sender, receiver establish 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connection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before exchanging data segments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initialize TCP variables: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seq. #s</a:t>
            </a:r>
          </a:p>
          <a:p>
            <a:pPr lvl="1"/>
            <a:r>
              <a:rPr lang="en-US" sz="2000" dirty="0">
                <a:ea typeface="ＭＳ Ｐゴシック" charset="0"/>
              </a:rPr>
              <a:t>buffers, flow control info (e.g. </a:t>
            </a:r>
            <a:r>
              <a:rPr lang="en-US" sz="2000" b="1" dirty="0" err="1">
                <a:latin typeface="Courier New" charset="0"/>
                <a:ea typeface="ＭＳ Ｐゴシック" charset="0"/>
              </a:rPr>
              <a:t>RcvWindow</a:t>
            </a:r>
            <a:r>
              <a:rPr lang="en-US" sz="2000" dirty="0">
                <a:ea typeface="ＭＳ Ｐゴシック" charset="0"/>
              </a:rPr>
              <a:t>)</a:t>
            </a:r>
          </a:p>
          <a:p>
            <a:r>
              <a:rPr lang="en-US" sz="2000" i="1" dirty="0">
                <a:ea typeface="ＭＳ Ｐゴシック" charset="0"/>
                <a:cs typeface="ＭＳ Ｐゴシック" charset="0"/>
              </a:rPr>
              <a:t>client: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connection initiator</a:t>
            </a:r>
          </a:p>
          <a:p>
            <a:pPr>
              <a:buFont typeface="ZapfDingbats" charset="0"/>
              <a:buNone/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Socket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clientSocket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= new   Socket("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hostname","port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number");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000" i="1" dirty="0">
                <a:ea typeface="ＭＳ Ｐゴシック" charset="0"/>
                <a:cs typeface="ＭＳ Ｐゴシック" charset="0"/>
              </a:rPr>
              <a:t>server: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contacted by client</a:t>
            </a:r>
          </a:p>
          <a:p>
            <a:pPr>
              <a:buFont typeface="ZapfDingbats" charset="0"/>
              <a:buNone/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Socket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connectionSocket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welcomeSocket.accept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();</a:t>
            </a:r>
            <a:endParaRPr lang="en-US" sz="1600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838200"/>
            <a:ext cx="4114800" cy="504825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Three way handshake: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Step 1: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client host sends TCP SYN segment to server</a:t>
            </a:r>
          </a:p>
          <a:p>
            <a:pPr lvl="1"/>
            <a:r>
              <a:rPr lang="en-US" sz="2000" dirty="0">
                <a:ea typeface="ＭＳ Ｐゴシック" charset="0"/>
              </a:rPr>
              <a:t>specifies initial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</a:p>
          <a:p>
            <a:pPr lvl="1"/>
            <a:r>
              <a:rPr lang="en-US" sz="2000" dirty="0">
                <a:ea typeface="ＭＳ Ｐゴシック" charset="0"/>
              </a:rPr>
              <a:t>no data</a:t>
            </a:r>
          </a:p>
          <a:p>
            <a:pPr>
              <a:buFont typeface="ZapfDingbat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Step 2: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server host receives SYN, replies with SYNACK segment</a:t>
            </a:r>
          </a:p>
          <a:p>
            <a:pPr lvl="1">
              <a:spcBef>
                <a:spcPct val="40000"/>
              </a:spcBef>
            </a:pPr>
            <a:r>
              <a:rPr lang="en-US" sz="2000" dirty="0">
                <a:ea typeface="ＭＳ Ｐゴシック" charset="0"/>
              </a:rPr>
              <a:t>server allocates buffers</a:t>
            </a:r>
          </a:p>
          <a:p>
            <a:pPr lvl="1"/>
            <a:r>
              <a:rPr lang="en-US" sz="2000" dirty="0">
                <a:ea typeface="ＭＳ Ｐゴシック" charset="0"/>
              </a:rPr>
              <a:t>specifies server initial seq. #</a:t>
            </a:r>
          </a:p>
          <a:p>
            <a:pPr>
              <a:buFont typeface="ZapfDingbat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Step 3: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client receives SYNACK, replies with ACK segment, which may contain data</a:t>
            </a:r>
          </a:p>
          <a:p>
            <a:pPr>
              <a:spcBef>
                <a:spcPct val="60000"/>
              </a:spcBef>
              <a:buFont typeface="ZapfDingbats" charset="0"/>
              <a:buNone/>
            </a:pP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1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A4C7168D-1853-3846-99BE-304972E92568}" type="slidenum">
              <a:rPr lang="en-US" sz="1400" smtClean="0">
                <a:latin typeface="Calibri"/>
              </a:rPr>
              <a:pPr algn="r"/>
              <a:t>78</a:t>
            </a:fld>
            <a:endParaRPr lang="en-US" sz="1400" dirty="0">
              <a:latin typeface="Calibri"/>
            </a:endParaRP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514350"/>
            <a:ext cx="7772400" cy="89535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TCP Connection Management (cont.)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2925" y="1695450"/>
            <a:ext cx="3762375" cy="345757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Closing a connection:</a:t>
            </a:r>
          </a:p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client closes socket: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clientSocket.close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();</a:t>
            </a:r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 </a:t>
            </a:r>
            <a:endParaRPr lang="en-US" sz="2400" u="sng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Step 1: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client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end system sends TCP FIN control segment to server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Step 2: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server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receives FIN, replies with ACK. Closes connection, sends FIN. </a:t>
            </a:r>
          </a:p>
        </p:txBody>
      </p:sp>
      <p:grpSp>
        <p:nvGrpSpPr>
          <p:cNvPr id="101384" name="Group 4"/>
          <p:cNvGrpSpPr>
            <a:grpSpLocks/>
          </p:cNvGrpSpPr>
          <p:nvPr/>
        </p:nvGrpSpPr>
        <p:grpSpPr bwMode="auto">
          <a:xfrm>
            <a:off x="4354513" y="1731963"/>
            <a:ext cx="4187825" cy="4189412"/>
            <a:chOff x="2743" y="1091"/>
            <a:chExt cx="2638" cy="2639"/>
          </a:xfrm>
        </p:grpSpPr>
        <p:sp>
          <p:nvSpPr>
            <p:cNvPr id="101385" name="Line 5"/>
            <p:cNvSpPr>
              <a:spLocks noChangeShapeType="1"/>
            </p:cNvSpPr>
            <p:nvPr/>
          </p:nvSpPr>
          <p:spPr bwMode="auto">
            <a:xfrm>
              <a:off x="3396" y="1512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101378" name="Object 2"/>
            <p:cNvGraphicFramePr>
              <a:graphicFrameLocks noChangeAspect="1"/>
            </p:cNvGraphicFramePr>
            <p:nvPr/>
          </p:nvGraphicFramePr>
          <p:xfrm>
            <a:off x="3136" y="1091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176" name="Clip" r:id="rId3" imgW="1305000" imgH="1085760" progId="">
                    <p:embed/>
                  </p:oleObj>
                </mc:Choice>
                <mc:Fallback>
                  <p:oleObj name="Clip" r:id="rId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6" y="1091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86" name="Text Box 7"/>
            <p:cNvSpPr txBox="1">
              <a:spLocks noChangeArrowheads="1"/>
            </p:cNvSpPr>
            <p:nvPr/>
          </p:nvSpPr>
          <p:spPr bwMode="auto">
            <a:xfrm>
              <a:off x="3459" y="1091"/>
              <a:ext cx="4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client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101387" name="Text Box 8"/>
            <p:cNvSpPr txBox="1">
              <a:spLocks noChangeArrowheads="1"/>
            </p:cNvSpPr>
            <p:nvPr/>
          </p:nvSpPr>
          <p:spPr bwMode="auto">
            <a:xfrm rot="706751">
              <a:off x="4096" y="1537"/>
              <a:ext cx="27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FIN</a:t>
              </a:r>
              <a:endParaRPr lang="en-US" sz="1000" dirty="0">
                <a:latin typeface="Times New Roman" charset="0"/>
              </a:endParaRPr>
            </a:p>
          </p:txBody>
        </p:sp>
        <p:graphicFrame>
          <p:nvGraphicFramePr>
            <p:cNvPr id="101379" name="Object 3"/>
            <p:cNvGraphicFramePr>
              <a:graphicFrameLocks noChangeAspect="1"/>
            </p:cNvGraphicFramePr>
            <p:nvPr/>
          </p:nvGraphicFramePr>
          <p:xfrm>
            <a:off x="4810" y="1097"/>
            <a:ext cx="306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177" name="Clip" r:id="rId5" imgW="1305000" imgH="1085760" progId="">
                    <p:embed/>
                  </p:oleObj>
                </mc:Choice>
                <mc:Fallback>
                  <p:oleObj name="Clip" r:id="rId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0" y="1097"/>
                          <a:ext cx="306" cy="2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88" name="Text Box 10"/>
            <p:cNvSpPr txBox="1">
              <a:spLocks noChangeArrowheads="1"/>
            </p:cNvSpPr>
            <p:nvPr/>
          </p:nvSpPr>
          <p:spPr bwMode="auto">
            <a:xfrm>
              <a:off x="4393" y="1103"/>
              <a:ext cx="4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server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101389" name="Line 11"/>
            <p:cNvSpPr>
              <a:spLocks noChangeShapeType="1"/>
            </p:cNvSpPr>
            <p:nvPr/>
          </p:nvSpPr>
          <p:spPr bwMode="auto">
            <a:xfrm>
              <a:off x="3402" y="2796"/>
              <a:ext cx="1596" cy="3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390" name="Line 12"/>
            <p:cNvSpPr>
              <a:spLocks noChangeShapeType="1"/>
            </p:cNvSpPr>
            <p:nvPr/>
          </p:nvSpPr>
          <p:spPr bwMode="auto">
            <a:xfrm flipH="1">
              <a:off x="3294" y="2706"/>
              <a:ext cx="0" cy="8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391" name="Line 13"/>
            <p:cNvSpPr>
              <a:spLocks noChangeShapeType="1"/>
            </p:cNvSpPr>
            <p:nvPr/>
          </p:nvSpPr>
          <p:spPr bwMode="auto">
            <a:xfrm flipH="1">
              <a:off x="4992" y="1368"/>
              <a:ext cx="0" cy="2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392" name="Line 14"/>
            <p:cNvSpPr>
              <a:spLocks noChangeShapeType="1"/>
            </p:cNvSpPr>
            <p:nvPr/>
          </p:nvSpPr>
          <p:spPr bwMode="auto">
            <a:xfrm flipH="1">
              <a:off x="3378" y="1974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393" name="Text Box 15"/>
            <p:cNvSpPr txBox="1">
              <a:spLocks noChangeArrowheads="1"/>
            </p:cNvSpPr>
            <p:nvPr/>
          </p:nvSpPr>
          <p:spPr bwMode="auto">
            <a:xfrm rot="-926867">
              <a:off x="3302" y="2034"/>
              <a:ext cx="17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ACK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101394" name="Text Box 16"/>
            <p:cNvSpPr txBox="1">
              <a:spLocks noChangeArrowheads="1"/>
            </p:cNvSpPr>
            <p:nvPr/>
          </p:nvSpPr>
          <p:spPr bwMode="auto">
            <a:xfrm rot="706751">
              <a:off x="4032" y="2798"/>
              <a:ext cx="30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ACK</a:t>
              </a:r>
            </a:p>
          </p:txBody>
        </p:sp>
        <p:sp>
          <p:nvSpPr>
            <p:cNvPr id="101395" name="Line 17"/>
            <p:cNvSpPr>
              <a:spLocks noChangeShapeType="1"/>
            </p:cNvSpPr>
            <p:nvPr/>
          </p:nvSpPr>
          <p:spPr bwMode="auto">
            <a:xfrm flipH="1">
              <a:off x="3408" y="2232"/>
              <a:ext cx="1572" cy="4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396" name="Text Box 18"/>
            <p:cNvSpPr txBox="1">
              <a:spLocks noChangeArrowheads="1"/>
            </p:cNvSpPr>
            <p:nvPr/>
          </p:nvSpPr>
          <p:spPr bwMode="auto">
            <a:xfrm rot="-926867">
              <a:off x="3332" y="2292"/>
              <a:ext cx="17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FIN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101397" name="Line 19"/>
            <p:cNvSpPr>
              <a:spLocks noChangeShapeType="1"/>
            </p:cNvSpPr>
            <p:nvPr/>
          </p:nvSpPr>
          <p:spPr bwMode="auto">
            <a:xfrm>
              <a:off x="3390" y="1464"/>
              <a:ext cx="0" cy="21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398" name="Text Box 20"/>
            <p:cNvSpPr txBox="1">
              <a:spLocks noChangeArrowheads="1"/>
            </p:cNvSpPr>
            <p:nvPr/>
          </p:nvSpPr>
          <p:spPr bwMode="auto">
            <a:xfrm>
              <a:off x="2948" y="1388"/>
              <a:ext cx="4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close</a:t>
              </a:r>
            </a:p>
          </p:txBody>
        </p:sp>
        <p:sp>
          <p:nvSpPr>
            <p:cNvPr id="101399" name="Text Box 21"/>
            <p:cNvSpPr txBox="1">
              <a:spLocks noChangeArrowheads="1"/>
            </p:cNvSpPr>
            <p:nvPr/>
          </p:nvSpPr>
          <p:spPr bwMode="auto">
            <a:xfrm>
              <a:off x="4964" y="2102"/>
              <a:ext cx="4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close</a:t>
              </a:r>
            </a:p>
          </p:txBody>
        </p:sp>
        <p:sp>
          <p:nvSpPr>
            <p:cNvPr id="101400" name="Text Box 22"/>
            <p:cNvSpPr txBox="1">
              <a:spLocks noChangeArrowheads="1"/>
            </p:cNvSpPr>
            <p:nvPr/>
          </p:nvSpPr>
          <p:spPr bwMode="auto">
            <a:xfrm>
              <a:off x="2743" y="3497"/>
              <a:ext cx="4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closed</a:t>
              </a:r>
            </a:p>
          </p:txBody>
        </p:sp>
        <p:sp>
          <p:nvSpPr>
            <p:cNvPr id="101401" name="Line 23"/>
            <p:cNvSpPr>
              <a:spLocks noChangeShapeType="1"/>
            </p:cNvSpPr>
            <p:nvPr/>
          </p:nvSpPr>
          <p:spPr bwMode="auto">
            <a:xfrm>
              <a:off x="3228" y="2694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402" name="Line 24"/>
            <p:cNvSpPr>
              <a:spLocks noChangeShapeType="1"/>
            </p:cNvSpPr>
            <p:nvPr/>
          </p:nvSpPr>
          <p:spPr bwMode="auto">
            <a:xfrm>
              <a:off x="3237" y="3564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1403" name="Text Box 25"/>
            <p:cNvSpPr txBox="1">
              <a:spLocks noChangeArrowheads="1"/>
            </p:cNvSpPr>
            <p:nvPr/>
          </p:nvSpPr>
          <p:spPr bwMode="auto">
            <a:xfrm rot="16200000">
              <a:off x="2794" y="3025"/>
              <a:ext cx="75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timed wait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97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32E96B8-ECE3-394A-8E8B-98858F2DE6C7}" type="slidenum">
              <a:rPr lang="en-US" sz="1400" smtClean="0">
                <a:latin typeface="Calibri"/>
              </a:rPr>
              <a:pPr algn="r"/>
              <a:t>79</a:t>
            </a:fld>
            <a:endParaRPr lang="en-US" sz="1400" dirty="0">
              <a:latin typeface="Calibri"/>
            </a:endParaRP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514350"/>
            <a:ext cx="7772400" cy="89535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TCP Connection Management (cont.)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2925" y="1695450"/>
            <a:ext cx="3762375" cy="3457575"/>
          </a:xfrm>
        </p:spPr>
        <p:txBody>
          <a:bodyPr>
            <a:normAutofit lnSpcReduction="10000"/>
          </a:bodyPr>
          <a:lstStyle/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Step 3: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client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receives FIN, replies with ACK. </a:t>
            </a:r>
          </a:p>
          <a:p>
            <a:pPr lvl="1">
              <a:spcBef>
                <a:spcPct val="60000"/>
              </a:spcBef>
            </a:pPr>
            <a:r>
              <a:rPr lang="en-US" sz="2000" dirty="0">
                <a:ea typeface="ＭＳ Ｐゴシック" charset="0"/>
              </a:rPr>
              <a:t>Enters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timed wait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- will respond with ACK to received FINs </a:t>
            </a:r>
          </a:p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Step 4: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server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, receives ACK.  Connection closed. </a:t>
            </a:r>
          </a:p>
          <a:p>
            <a:pPr>
              <a:spcBef>
                <a:spcPct val="60000"/>
              </a:spcBef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Note: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with small modification, can handle simultaneous FINs.</a:t>
            </a:r>
          </a:p>
        </p:txBody>
      </p:sp>
      <p:sp>
        <p:nvSpPr>
          <p:cNvPr id="102408" name="Line 4"/>
          <p:cNvSpPr>
            <a:spLocks noChangeShapeType="1"/>
          </p:cNvSpPr>
          <p:nvPr/>
        </p:nvSpPr>
        <p:spPr bwMode="auto">
          <a:xfrm>
            <a:off x="5391150" y="2400300"/>
            <a:ext cx="2533650" cy="590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4978400" y="1731963"/>
          <a:ext cx="4857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0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400" y="1731963"/>
                        <a:ext cx="48577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9" name="Text Box 6"/>
          <p:cNvSpPr txBox="1">
            <a:spLocks noChangeArrowheads="1"/>
          </p:cNvSpPr>
          <p:nvPr/>
        </p:nvSpPr>
        <p:spPr bwMode="auto">
          <a:xfrm>
            <a:off x="5491312" y="1731963"/>
            <a:ext cx="6442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client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02410" name="Text Box 7"/>
          <p:cNvSpPr txBox="1">
            <a:spLocks noChangeArrowheads="1"/>
          </p:cNvSpPr>
          <p:nvPr/>
        </p:nvSpPr>
        <p:spPr bwMode="auto">
          <a:xfrm rot="706751">
            <a:off x="6502570" y="2440087"/>
            <a:ext cx="428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FIN</a:t>
            </a:r>
            <a:endParaRPr lang="en-US" sz="1000" dirty="0">
              <a:latin typeface="Times New Roman" charset="0"/>
            </a:endParaRPr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7635875" y="1741488"/>
          <a:ext cx="4857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1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75" y="1741488"/>
                        <a:ext cx="48577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1" name="Text Box 9"/>
          <p:cNvSpPr txBox="1">
            <a:spLocks noChangeArrowheads="1"/>
          </p:cNvSpPr>
          <p:nvPr/>
        </p:nvSpPr>
        <p:spPr bwMode="auto">
          <a:xfrm>
            <a:off x="6973893" y="1751013"/>
            <a:ext cx="704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server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02412" name="Line 10"/>
          <p:cNvSpPr>
            <a:spLocks noChangeShapeType="1"/>
          </p:cNvSpPr>
          <p:nvPr/>
        </p:nvSpPr>
        <p:spPr bwMode="auto">
          <a:xfrm>
            <a:off x="5400675" y="4438650"/>
            <a:ext cx="2533650" cy="590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13" name="Line 11"/>
          <p:cNvSpPr>
            <a:spLocks noChangeShapeType="1"/>
          </p:cNvSpPr>
          <p:nvPr/>
        </p:nvSpPr>
        <p:spPr bwMode="auto">
          <a:xfrm flipH="1">
            <a:off x="5229225" y="4295775"/>
            <a:ext cx="0" cy="134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14" name="Line 12"/>
          <p:cNvSpPr>
            <a:spLocks noChangeShapeType="1"/>
          </p:cNvSpPr>
          <p:nvPr/>
        </p:nvSpPr>
        <p:spPr bwMode="auto">
          <a:xfrm flipH="1">
            <a:off x="7924800" y="2171700"/>
            <a:ext cx="0" cy="3409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15" name="Line 13"/>
          <p:cNvSpPr>
            <a:spLocks noChangeShapeType="1"/>
          </p:cNvSpPr>
          <p:nvPr/>
        </p:nvSpPr>
        <p:spPr bwMode="auto">
          <a:xfrm flipH="1">
            <a:off x="5362575" y="3133725"/>
            <a:ext cx="2495550" cy="752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16" name="Text Box 14"/>
          <p:cNvSpPr txBox="1">
            <a:spLocks noChangeArrowheads="1"/>
          </p:cNvSpPr>
          <p:nvPr/>
        </p:nvSpPr>
        <p:spPr bwMode="auto">
          <a:xfrm rot="-926867">
            <a:off x="5241925" y="3228975"/>
            <a:ext cx="2732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ACK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02417" name="Text Box 15"/>
          <p:cNvSpPr txBox="1">
            <a:spLocks noChangeArrowheads="1"/>
          </p:cNvSpPr>
          <p:nvPr/>
        </p:nvSpPr>
        <p:spPr bwMode="auto">
          <a:xfrm rot="706751">
            <a:off x="6401497" y="4441925"/>
            <a:ext cx="479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ACK</a:t>
            </a:r>
          </a:p>
        </p:txBody>
      </p:sp>
      <p:sp>
        <p:nvSpPr>
          <p:cNvPr id="102418" name="Line 16"/>
          <p:cNvSpPr>
            <a:spLocks noChangeShapeType="1"/>
          </p:cNvSpPr>
          <p:nvPr/>
        </p:nvSpPr>
        <p:spPr bwMode="auto">
          <a:xfrm flipH="1">
            <a:off x="5410200" y="3543300"/>
            <a:ext cx="2495550" cy="752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19" name="Text Box 17"/>
          <p:cNvSpPr txBox="1">
            <a:spLocks noChangeArrowheads="1"/>
          </p:cNvSpPr>
          <p:nvPr/>
        </p:nvSpPr>
        <p:spPr bwMode="auto">
          <a:xfrm rot="-926867">
            <a:off x="5289550" y="3638550"/>
            <a:ext cx="2732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FIN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02420" name="Line 18"/>
          <p:cNvSpPr>
            <a:spLocks noChangeShapeType="1"/>
          </p:cNvSpPr>
          <p:nvPr/>
        </p:nvSpPr>
        <p:spPr bwMode="auto">
          <a:xfrm>
            <a:off x="5381625" y="2324100"/>
            <a:ext cx="0" cy="3343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21" name="Text Box 19"/>
          <p:cNvSpPr txBox="1">
            <a:spLocks noChangeArrowheads="1"/>
          </p:cNvSpPr>
          <p:nvPr/>
        </p:nvSpPr>
        <p:spPr bwMode="auto">
          <a:xfrm>
            <a:off x="4539506" y="2203450"/>
            <a:ext cx="830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closing</a:t>
            </a:r>
          </a:p>
        </p:txBody>
      </p:sp>
      <p:sp>
        <p:nvSpPr>
          <p:cNvPr id="102422" name="Text Box 20"/>
          <p:cNvSpPr txBox="1">
            <a:spLocks noChangeArrowheads="1"/>
          </p:cNvSpPr>
          <p:nvPr/>
        </p:nvSpPr>
        <p:spPr bwMode="auto">
          <a:xfrm>
            <a:off x="7911356" y="3327400"/>
            <a:ext cx="830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closing</a:t>
            </a:r>
          </a:p>
        </p:txBody>
      </p:sp>
      <p:sp>
        <p:nvSpPr>
          <p:cNvPr id="102423" name="Text Box 21"/>
          <p:cNvSpPr txBox="1">
            <a:spLocks noChangeArrowheads="1"/>
          </p:cNvSpPr>
          <p:nvPr/>
        </p:nvSpPr>
        <p:spPr bwMode="auto">
          <a:xfrm>
            <a:off x="4354137" y="5551488"/>
            <a:ext cx="783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closed</a:t>
            </a:r>
          </a:p>
        </p:txBody>
      </p:sp>
      <p:sp>
        <p:nvSpPr>
          <p:cNvPr id="102424" name="Line 22"/>
          <p:cNvSpPr>
            <a:spLocks noChangeShapeType="1"/>
          </p:cNvSpPr>
          <p:nvPr/>
        </p:nvSpPr>
        <p:spPr bwMode="auto">
          <a:xfrm>
            <a:off x="5124450" y="4276725"/>
            <a:ext cx="190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25" name="Line 23"/>
          <p:cNvSpPr>
            <a:spLocks noChangeShapeType="1"/>
          </p:cNvSpPr>
          <p:nvPr/>
        </p:nvSpPr>
        <p:spPr bwMode="auto">
          <a:xfrm>
            <a:off x="5138738" y="5657850"/>
            <a:ext cx="190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2426" name="Text Box 24"/>
          <p:cNvSpPr txBox="1">
            <a:spLocks noChangeArrowheads="1"/>
          </p:cNvSpPr>
          <p:nvPr/>
        </p:nvSpPr>
        <p:spPr bwMode="auto">
          <a:xfrm rot="16200000">
            <a:off x="4434287" y="4803259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timed wait</a:t>
            </a:r>
          </a:p>
        </p:txBody>
      </p:sp>
      <p:sp>
        <p:nvSpPr>
          <p:cNvPr id="102427" name="Text Box 25"/>
          <p:cNvSpPr txBox="1">
            <a:spLocks noChangeArrowheads="1"/>
          </p:cNvSpPr>
          <p:nvPr/>
        </p:nvSpPr>
        <p:spPr bwMode="auto">
          <a:xfrm>
            <a:off x="7916487" y="4808538"/>
            <a:ext cx="783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closed</a:t>
            </a:r>
          </a:p>
        </p:txBody>
      </p:sp>
    </p:spTree>
    <p:extLst>
      <p:ext uri="{BB962C8B-B14F-4D97-AF65-F5344CB8AC3E}">
        <p14:creationId xmlns:p14="http://schemas.microsoft.com/office/powerpoint/2010/main" val="350391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1F0FBA9C-348A-3343-A0F1-68EC0467C933}" type="slidenum">
              <a:rPr lang="en-US" sz="1400" smtClean="0">
                <a:latin typeface="Calibri"/>
              </a:rPr>
              <a:pPr algn="r"/>
              <a:t>8</a:t>
            </a:fld>
            <a:endParaRPr lang="en-US" sz="1400" dirty="0">
              <a:latin typeface="Calibri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Connectionless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demultiplexing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572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Create sockets with port numbers:</a:t>
            </a:r>
          </a:p>
          <a:p>
            <a:pPr>
              <a:buFont typeface="ZapfDingbats" charset="0"/>
              <a:buNone/>
            </a:pPr>
            <a:r>
              <a:rPr lang="en-US" sz="1800" dirty="0" err="1">
                <a:latin typeface="Courier New" charset="0"/>
                <a:ea typeface="ＭＳ Ｐゴシック" charset="0"/>
                <a:cs typeface="ＭＳ Ｐゴシック" charset="0"/>
              </a:rPr>
              <a:t>DatagramSocket</a:t>
            </a:r>
            <a:r>
              <a:rPr lang="en-US" sz="1800" dirty="0">
                <a:latin typeface="Courier New" charset="0"/>
                <a:ea typeface="ＭＳ Ｐゴシック" charset="0"/>
                <a:cs typeface="ＭＳ Ｐゴシック" charset="0"/>
              </a:rPr>
              <a:t> mySocket1 = new </a:t>
            </a:r>
            <a:r>
              <a:rPr lang="en-US" sz="1800" dirty="0" err="1">
                <a:latin typeface="Courier New" charset="0"/>
                <a:ea typeface="ＭＳ Ｐゴシック" charset="0"/>
                <a:cs typeface="ＭＳ Ｐゴシック" charset="0"/>
              </a:rPr>
              <a:t>DatagramSocket</a:t>
            </a:r>
            <a:r>
              <a:rPr lang="en-US" sz="1800" dirty="0">
                <a:latin typeface="Courier New" charset="0"/>
                <a:ea typeface="ＭＳ Ｐゴシック" charset="0"/>
                <a:cs typeface="ＭＳ Ｐゴシック" charset="0"/>
              </a:rPr>
              <a:t>(12534);</a:t>
            </a:r>
          </a:p>
          <a:p>
            <a:pPr>
              <a:buFont typeface="ZapfDingbats" charset="0"/>
              <a:buNone/>
            </a:pPr>
            <a:r>
              <a:rPr lang="en-US" sz="1800" dirty="0" err="1">
                <a:latin typeface="Courier New" charset="0"/>
                <a:ea typeface="ＭＳ Ｐゴシック" charset="0"/>
                <a:cs typeface="ＭＳ Ｐゴシック" charset="0"/>
              </a:rPr>
              <a:t>DatagramSocket</a:t>
            </a:r>
            <a:r>
              <a:rPr lang="en-US" sz="1800" dirty="0">
                <a:latin typeface="Courier New" charset="0"/>
                <a:ea typeface="ＭＳ Ｐゴシック" charset="0"/>
                <a:cs typeface="ＭＳ Ｐゴシック" charset="0"/>
              </a:rPr>
              <a:t> mySocket2 = new </a:t>
            </a:r>
            <a:r>
              <a:rPr lang="en-US" sz="1800" dirty="0" err="1">
                <a:latin typeface="Courier New" charset="0"/>
                <a:ea typeface="ＭＳ Ｐゴシック" charset="0"/>
                <a:cs typeface="ＭＳ Ｐゴシック" charset="0"/>
              </a:rPr>
              <a:t>DatagramSocket</a:t>
            </a:r>
            <a:r>
              <a:rPr lang="en-US" sz="1800" dirty="0">
                <a:latin typeface="Courier New" charset="0"/>
                <a:ea typeface="ＭＳ Ｐゴシック" charset="0"/>
                <a:cs typeface="ＭＳ Ｐゴシック" charset="0"/>
              </a:rPr>
              <a:t>(12535);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UDP socket identified by  two-tuple: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dest</a:t>
            </a:r>
            <a:r>
              <a:rPr lang="en-US" sz="1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IP address, </a:t>
            </a:r>
            <a:r>
              <a:rPr lang="en-US" sz="18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dest</a:t>
            </a:r>
            <a:r>
              <a:rPr lang="en-US" sz="1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port number)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4582" name="Rectangle 105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447800"/>
            <a:ext cx="41148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When host receives UDP segment:</a:t>
            </a:r>
          </a:p>
          <a:p>
            <a:pPr lvl="1"/>
            <a:r>
              <a:rPr lang="en-US" sz="2000" dirty="0">
                <a:ea typeface="ＭＳ Ｐゴシック" charset="0"/>
              </a:rPr>
              <a:t>checks destination port number in segment</a:t>
            </a:r>
          </a:p>
          <a:p>
            <a:pPr lvl="1"/>
            <a:r>
              <a:rPr lang="en-US" sz="2000" dirty="0">
                <a:ea typeface="ＭＳ Ｐゴシック" charset="0"/>
              </a:rPr>
              <a:t>directs UDP segment to socket with that port number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IP datagrams with different source IP addresses and/or source port numbers directed to same socket</a:t>
            </a:r>
          </a:p>
        </p:txBody>
      </p:sp>
    </p:spTree>
    <p:extLst>
      <p:ext uri="{BB962C8B-B14F-4D97-AF65-F5344CB8AC3E}">
        <p14:creationId xmlns:p14="http://schemas.microsoft.com/office/powerpoint/2010/main" val="35152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E4B859E-246B-8144-B511-4E640D03550B}" type="slidenum">
              <a:rPr lang="en-US" sz="1400" smtClean="0">
                <a:latin typeface="Calibri"/>
              </a:rPr>
              <a:pPr algn="r"/>
              <a:t>80</a:t>
            </a:fld>
            <a:endParaRPr lang="en-US" sz="1400" dirty="0">
              <a:latin typeface="Calibri"/>
            </a:endParaRPr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3335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TCP Connection Management (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cont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3429" name="Picture 3" descr="transCl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484822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4" descr="transServ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3551238"/>
            <a:ext cx="47021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 Box 5"/>
          <p:cNvSpPr txBox="1">
            <a:spLocks noChangeArrowheads="1"/>
          </p:cNvSpPr>
          <p:nvPr/>
        </p:nvSpPr>
        <p:spPr bwMode="auto">
          <a:xfrm>
            <a:off x="474663" y="3808413"/>
            <a:ext cx="1211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TCP client</a:t>
            </a:r>
          </a:p>
          <a:p>
            <a:pPr algn="l"/>
            <a:r>
              <a:rPr lang="en-US" sz="2000" dirty="0">
                <a:latin typeface="Calibri"/>
              </a:rPr>
              <a:t>lifecycle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03432" name="Text Box 6"/>
          <p:cNvSpPr txBox="1">
            <a:spLocks noChangeArrowheads="1"/>
          </p:cNvSpPr>
          <p:nvPr/>
        </p:nvSpPr>
        <p:spPr bwMode="auto">
          <a:xfrm>
            <a:off x="6799263" y="2722563"/>
            <a:ext cx="12875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TCP server</a:t>
            </a:r>
          </a:p>
          <a:p>
            <a:pPr algn="l"/>
            <a:r>
              <a:rPr lang="en-US" sz="2000" dirty="0">
                <a:latin typeface="Calibri"/>
              </a:rPr>
              <a:t>lifecycle</a:t>
            </a:r>
            <a:endParaRPr lang="en-US" sz="1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386F396-0815-4E40-BA0F-D803B5AED956}" type="slidenum">
              <a:rPr lang="en-US" sz="1400" smtClean="0">
                <a:latin typeface="Calibri"/>
              </a:rPr>
              <a:pPr algn="r"/>
              <a:t>81</a:t>
            </a:fld>
            <a:endParaRPr lang="en-US" sz="1400" dirty="0">
              <a:latin typeface="Calibri"/>
            </a:endParaRPr>
          </a:p>
        </p:txBody>
      </p:sp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Congestion Control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7762875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Congestion: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informally: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too many sources sending too much data too fast for </a:t>
            </a:r>
            <a:r>
              <a:rPr lang="en-US" sz="24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network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to handle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different from flow control!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manifestations:</a:t>
            </a:r>
          </a:p>
          <a:p>
            <a:pPr lvl="1"/>
            <a:r>
              <a:rPr lang="en-US" dirty="0">
                <a:ea typeface="ＭＳ Ｐゴシック" charset="0"/>
              </a:rPr>
              <a:t>lost packets (buffer overflow at routers)</a:t>
            </a:r>
          </a:p>
          <a:p>
            <a:pPr lvl="1"/>
            <a:r>
              <a:rPr lang="en-US" dirty="0">
                <a:ea typeface="ＭＳ Ｐゴシック" charset="0"/>
              </a:rPr>
              <a:t>long delays (</a:t>
            </a:r>
            <a:r>
              <a:rPr lang="en-US" dirty="0" err="1">
                <a:ea typeface="ＭＳ Ｐゴシック" charset="0"/>
              </a:rPr>
              <a:t>queueing</a:t>
            </a:r>
            <a:r>
              <a:rPr lang="en-US" dirty="0">
                <a:ea typeface="ＭＳ Ｐゴシック" charset="0"/>
              </a:rPr>
              <a:t> in router buffers)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 top-10 problem!</a:t>
            </a:r>
          </a:p>
          <a:p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6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227463-A496-504C-98C3-1803BA469495}" type="slidenum">
              <a:rPr lang="en-US" sz="1400" smtClean="0">
                <a:latin typeface="Calibri"/>
              </a:rPr>
              <a:pPr algn="r"/>
              <a:t>82</a:t>
            </a:fld>
            <a:endParaRPr lang="en-US" sz="1400" dirty="0">
              <a:latin typeface="Calibri"/>
            </a:endParaRPr>
          </a:p>
        </p:txBody>
      </p:sp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Causes/costs of congestion: scenario 1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447800"/>
            <a:ext cx="3152775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two senders, two receivers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one router, infinite buffers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no retransmission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65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38850" y="4171950"/>
            <a:ext cx="2790825" cy="203835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large delays when congested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maximum achievable throughput</a:t>
            </a:r>
          </a:p>
        </p:txBody>
      </p:sp>
      <p:pic>
        <p:nvPicPr>
          <p:cNvPr id="106503" name="Picture 6" descr="congestion_per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10050"/>
            <a:ext cx="58832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504" name="Group 243"/>
          <p:cNvGrpSpPr>
            <a:grpSpLocks/>
          </p:cNvGrpSpPr>
          <p:nvPr/>
        </p:nvGrpSpPr>
        <p:grpSpPr bwMode="auto">
          <a:xfrm>
            <a:off x="3376613" y="1322388"/>
            <a:ext cx="5332412" cy="2559050"/>
            <a:chOff x="1448" y="2704"/>
            <a:chExt cx="3359" cy="1612"/>
          </a:xfrm>
        </p:grpSpPr>
        <p:sp>
          <p:nvSpPr>
            <p:cNvPr id="106505" name="Oval 7"/>
            <p:cNvSpPr>
              <a:spLocks noChangeArrowheads="1"/>
            </p:cNvSpPr>
            <p:nvPr/>
          </p:nvSpPr>
          <p:spPr bwMode="auto">
            <a:xfrm>
              <a:off x="2871" y="3774"/>
              <a:ext cx="670" cy="148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6506" name="Line 8"/>
            <p:cNvSpPr>
              <a:spLocks noChangeShapeType="1"/>
            </p:cNvSpPr>
            <p:nvPr/>
          </p:nvSpPr>
          <p:spPr bwMode="auto">
            <a:xfrm>
              <a:off x="2871" y="3762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07" name="Line 9"/>
            <p:cNvSpPr>
              <a:spLocks noChangeShapeType="1"/>
            </p:cNvSpPr>
            <p:nvPr/>
          </p:nvSpPr>
          <p:spPr bwMode="auto">
            <a:xfrm>
              <a:off x="3541" y="3762"/>
              <a:ext cx="0" cy="92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08" name="Rectangle 10"/>
            <p:cNvSpPr>
              <a:spLocks noChangeArrowheads="1"/>
            </p:cNvSpPr>
            <p:nvPr/>
          </p:nvSpPr>
          <p:spPr bwMode="auto">
            <a:xfrm>
              <a:off x="2871" y="3762"/>
              <a:ext cx="159" cy="9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06509" name="Rectangle 11"/>
            <p:cNvSpPr>
              <a:spLocks noChangeArrowheads="1"/>
            </p:cNvSpPr>
            <p:nvPr/>
          </p:nvSpPr>
          <p:spPr bwMode="auto">
            <a:xfrm>
              <a:off x="3338" y="3756"/>
              <a:ext cx="203" cy="9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06510" name="Oval 12"/>
            <p:cNvSpPr>
              <a:spLocks noChangeArrowheads="1"/>
            </p:cNvSpPr>
            <p:nvPr/>
          </p:nvSpPr>
          <p:spPr bwMode="auto">
            <a:xfrm>
              <a:off x="2864" y="3656"/>
              <a:ext cx="670" cy="172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06511" name="Group 13"/>
            <p:cNvGrpSpPr>
              <a:grpSpLocks/>
            </p:cNvGrpSpPr>
            <p:nvPr/>
          </p:nvGrpSpPr>
          <p:grpSpPr bwMode="auto">
            <a:xfrm>
              <a:off x="3026" y="3693"/>
              <a:ext cx="332" cy="101"/>
              <a:chOff x="2848" y="848"/>
              <a:chExt cx="140" cy="98"/>
            </a:xfrm>
          </p:grpSpPr>
          <p:sp>
            <p:nvSpPr>
              <p:cNvPr id="106738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739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740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6512" name="Group 17"/>
            <p:cNvGrpSpPr>
              <a:grpSpLocks/>
            </p:cNvGrpSpPr>
            <p:nvPr/>
          </p:nvGrpSpPr>
          <p:grpSpPr bwMode="auto">
            <a:xfrm flipV="1">
              <a:off x="3026" y="3692"/>
              <a:ext cx="332" cy="100"/>
              <a:chOff x="2848" y="848"/>
              <a:chExt cx="140" cy="98"/>
            </a:xfrm>
          </p:grpSpPr>
          <p:sp>
            <p:nvSpPr>
              <p:cNvPr id="106735" name="Line 1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736" name="Line 1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737" name="Line 2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6513" name="Text Box 21"/>
            <p:cNvSpPr txBox="1">
              <a:spLocks noChangeArrowheads="1"/>
            </p:cNvSpPr>
            <p:nvPr/>
          </p:nvSpPr>
          <p:spPr bwMode="auto">
            <a:xfrm>
              <a:off x="3026" y="3250"/>
              <a:ext cx="897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000" dirty="0">
                  <a:solidFill>
                    <a:schemeClr val="tx2"/>
                  </a:solidFill>
                  <a:latin typeface="Calibri"/>
                </a:rPr>
                <a:t>unlimited shared output link buffers</a:t>
              </a:r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06514" name="Line 22"/>
            <p:cNvSpPr>
              <a:spLocks noChangeShapeType="1"/>
            </p:cNvSpPr>
            <p:nvPr/>
          </p:nvSpPr>
          <p:spPr bwMode="auto">
            <a:xfrm flipH="1">
              <a:off x="2168" y="3544"/>
              <a:ext cx="582" cy="5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15" name="Line 23"/>
            <p:cNvSpPr>
              <a:spLocks noChangeShapeType="1"/>
            </p:cNvSpPr>
            <p:nvPr/>
          </p:nvSpPr>
          <p:spPr bwMode="auto">
            <a:xfrm flipH="1">
              <a:off x="2474" y="3544"/>
              <a:ext cx="27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06516" name="Group 24"/>
            <p:cNvGrpSpPr>
              <a:grpSpLocks/>
            </p:cNvGrpSpPr>
            <p:nvPr/>
          </p:nvGrpSpPr>
          <p:grpSpPr bwMode="auto">
            <a:xfrm>
              <a:off x="1988" y="2704"/>
              <a:ext cx="617" cy="947"/>
              <a:chOff x="12464" y="10193"/>
              <a:chExt cx="1481" cy="2272"/>
            </a:xfrm>
          </p:grpSpPr>
          <p:grpSp>
            <p:nvGrpSpPr>
              <p:cNvPr id="106687" name="Group 25"/>
              <p:cNvGrpSpPr>
                <a:grpSpLocks/>
              </p:cNvGrpSpPr>
              <p:nvPr/>
            </p:nvGrpSpPr>
            <p:grpSpPr bwMode="auto">
              <a:xfrm>
                <a:off x="12464" y="11102"/>
                <a:ext cx="1481" cy="1363"/>
                <a:chOff x="5850" y="13487"/>
                <a:chExt cx="2023" cy="1840"/>
              </a:xfrm>
            </p:grpSpPr>
            <p:sp>
              <p:nvSpPr>
                <p:cNvPr id="106696" name="Freeform 26"/>
                <p:cNvSpPr>
                  <a:spLocks/>
                </p:cNvSpPr>
                <p:nvPr/>
              </p:nvSpPr>
              <p:spPr bwMode="auto">
                <a:xfrm>
                  <a:off x="5850" y="13632"/>
                  <a:ext cx="2023" cy="1695"/>
                </a:xfrm>
                <a:custGeom>
                  <a:avLst/>
                  <a:gdLst>
                    <a:gd name="T0" fmla="*/ 570 w 2023"/>
                    <a:gd name="T1" fmla="*/ 121 h 1695"/>
                    <a:gd name="T2" fmla="*/ 575 w 2023"/>
                    <a:gd name="T3" fmla="*/ 120 h 1695"/>
                    <a:gd name="T4" fmla="*/ 586 w 2023"/>
                    <a:gd name="T5" fmla="*/ 116 h 1695"/>
                    <a:gd name="T6" fmla="*/ 607 w 2023"/>
                    <a:gd name="T7" fmla="*/ 108 h 1695"/>
                    <a:gd name="T8" fmla="*/ 636 w 2023"/>
                    <a:gd name="T9" fmla="*/ 101 h 1695"/>
                    <a:gd name="T10" fmla="*/ 672 w 2023"/>
                    <a:gd name="T11" fmla="*/ 90 h 1695"/>
                    <a:gd name="T12" fmla="*/ 718 w 2023"/>
                    <a:gd name="T13" fmla="*/ 79 h 1695"/>
                    <a:gd name="T14" fmla="*/ 771 w 2023"/>
                    <a:gd name="T15" fmla="*/ 67 h 1695"/>
                    <a:gd name="T16" fmla="*/ 834 w 2023"/>
                    <a:gd name="T17" fmla="*/ 55 h 1695"/>
                    <a:gd name="T18" fmla="*/ 904 w 2023"/>
                    <a:gd name="T19" fmla="*/ 43 h 1695"/>
                    <a:gd name="T20" fmla="*/ 982 w 2023"/>
                    <a:gd name="T21" fmla="*/ 33 h 1695"/>
                    <a:gd name="T22" fmla="*/ 1071 w 2023"/>
                    <a:gd name="T23" fmla="*/ 22 h 1695"/>
                    <a:gd name="T24" fmla="*/ 1166 w 2023"/>
                    <a:gd name="T25" fmla="*/ 13 h 1695"/>
                    <a:gd name="T26" fmla="*/ 1271 w 2023"/>
                    <a:gd name="T27" fmla="*/ 7 h 1695"/>
                    <a:gd name="T28" fmla="*/ 1384 w 2023"/>
                    <a:gd name="T29" fmla="*/ 1 h 1695"/>
                    <a:gd name="T30" fmla="*/ 1506 w 2023"/>
                    <a:gd name="T31" fmla="*/ 0 h 1695"/>
                    <a:gd name="T32" fmla="*/ 1636 w 2023"/>
                    <a:gd name="T33" fmla="*/ 1 h 1695"/>
                    <a:gd name="T34" fmla="*/ 1692 w 2023"/>
                    <a:gd name="T35" fmla="*/ 233 h 1695"/>
                    <a:gd name="T36" fmla="*/ 1713 w 2023"/>
                    <a:gd name="T37" fmla="*/ 243 h 1695"/>
                    <a:gd name="T38" fmla="*/ 1758 w 2023"/>
                    <a:gd name="T39" fmla="*/ 274 h 1695"/>
                    <a:gd name="T40" fmla="*/ 1806 w 2023"/>
                    <a:gd name="T41" fmla="*/ 329 h 1695"/>
                    <a:gd name="T42" fmla="*/ 1836 w 2023"/>
                    <a:gd name="T43" fmla="*/ 409 h 1695"/>
                    <a:gd name="T44" fmla="*/ 1955 w 2023"/>
                    <a:gd name="T45" fmla="*/ 948 h 1695"/>
                    <a:gd name="T46" fmla="*/ 2003 w 2023"/>
                    <a:gd name="T47" fmla="*/ 1171 h 1695"/>
                    <a:gd name="T48" fmla="*/ 2011 w 2023"/>
                    <a:gd name="T49" fmla="*/ 1188 h 1695"/>
                    <a:gd name="T50" fmla="*/ 2022 w 2023"/>
                    <a:gd name="T51" fmla="*/ 1231 h 1695"/>
                    <a:gd name="T52" fmla="*/ 2021 w 2023"/>
                    <a:gd name="T53" fmla="*/ 1297 h 1695"/>
                    <a:gd name="T54" fmla="*/ 1992 w 2023"/>
                    <a:gd name="T55" fmla="*/ 1380 h 1695"/>
                    <a:gd name="T56" fmla="*/ 0 w 2023"/>
                    <a:gd name="T57" fmla="*/ 1328 h 1695"/>
                    <a:gd name="T58" fmla="*/ 199 w 2023"/>
                    <a:gd name="T59" fmla="*/ 1223 h 1695"/>
                    <a:gd name="T60" fmla="*/ 200 w 2023"/>
                    <a:gd name="T61" fmla="*/ 232 h 1695"/>
                    <a:gd name="T62" fmla="*/ 210 w 2023"/>
                    <a:gd name="T63" fmla="*/ 226 h 1695"/>
                    <a:gd name="T64" fmla="*/ 230 w 2023"/>
                    <a:gd name="T65" fmla="*/ 214 h 1695"/>
                    <a:gd name="T66" fmla="*/ 259 w 2023"/>
                    <a:gd name="T67" fmla="*/ 201 h 1695"/>
                    <a:gd name="T68" fmla="*/ 297 w 2023"/>
                    <a:gd name="T69" fmla="*/ 189 h 1695"/>
                    <a:gd name="T70" fmla="*/ 344 w 2023"/>
                    <a:gd name="T71" fmla="*/ 183 h 1695"/>
                    <a:gd name="T72" fmla="*/ 399 w 2023"/>
                    <a:gd name="T73" fmla="*/ 181 h 1695"/>
                    <a:gd name="T74" fmla="*/ 464 w 2023"/>
                    <a:gd name="T75" fmla="*/ 191 h 1695"/>
                    <a:gd name="T76" fmla="*/ 548 w 2023"/>
                    <a:gd name="T77" fmla="*/ 225 h 169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23"/>
                    <a:gd name="T118" fmla="*/ 0 h 1695"/>
                    <a:gd name="T119" fmla="*/ 2023 w 2023"/>
                    <a:gd name="T120" fmla="*/ 1695 h 1695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23" h="1695">
                      <a:moveTo>
                        <a:pt x="548" y="225"/>
                      </a:moveTo>
                      <a:lnTo>
                        <a:pt x="570" y="121"/>
                      </a:lnTo>
                      <a:lnTo>
                        <a:pt x="571" y="121"/>
                      </a:lnTo>
                      <a:lnTo>
                        <a:pt x="575" y="120"/>
                      </a:lnTo>
                      <a:lnTo>
                        <a:pt x="580" y="118"/>
                      </a:lnTo>
                      <a:lnTo>
                        <a:pt x="586" y="116"/>
                      </a:lnTo>
                      <a:lnTo>
                        <a:pt x="596" y="112"/>
                      </a:lnTo>
                      <a:lnTo>
                        <a:pt x="607" y="108"/>
                      </a:lnTo>
                      <a:lnTo>
                        <a:pt x="620" y="105"/>
                      </a:lnTo>
                      <a:lnTo>
                        <a:pt x="636" y="101"/>
                      </a:lnTo>
                      <a:lnTo>
                        <a:pt x="653" y="95"/>
                      </a:lnTo>
                      <a:lnTo>
                        <a:pt x="672" y="90"/>
                      </a:lnTo>
                      <a:lnTo>
                        <a:pt x="694" y="84"/>
                      </a:lnTo>
                      <a:lnTo>
                        <a:pt x="718" y="79"/>
                      </a:lnTo>
                      <a:lnTo>
                        <a:pt x="743" y="74"/>
                      </a:lnTo>
                      <a:lnTo>
                        <a:pt x="771" y="67"/>
                      </a:lnTo>
                      <a:lnTo>
                        <a:pt x="802" y="61"/>
                      </a:lnTo>
                      <a:lnTo>
                        <a:pt x="834" y="55"/>
                      </a:lnTo>
                      <a:lnTo>
                        <a:pt x="867" y="49"/>
                      </a:lnTo>
                      <a:lnTo>
                        <a:pt x="904" y="43"/>
                      </a:lnTo>
                      <a:lnTo>
                        <a:pt x="943" y="38"/>
                      </a:lnTo>
                      <a:lnTo>
                        <a:pt x="982" y="33"/>
                      </a:lnTo>
                      <a:lnTo>
                        <a:pt x="1025" y="27"/>
                      </a:lnTo>
                      <a:lnTo>
                        <a:pt x="1071" y="22"/>
                      </a:lnTo>
                      <a:lnTo>
                        <a:pt x="1117" y="17"/>
                      </a:lnTo>
                      <a:lnTo>
                        <a:pt x="1166" y="13"/>
                      </a:lnTo>
                      <a:lnTo>
                        <a:pt x="1218" y="10"/>
                      </a:lnTo>
                      <a:lnTo>
                        <a:pt x="1271" y="7"/>
                      </a:lnTo>
                      <a:lnTo>
                        <a:pt x="1327" y="3"/>
                      </a:lnTo>
                      <a:lnTo>
                        <a:pt x="1384" y="1"/>
                      </a:lnTo>
                      <a:lnTo>
                        <a:pt x="1444" y="0"/>
                      </a:lnTo>
                      <a:lnTo>
                        <a:pt x="1506" y="0"/>
                      </a:lnTo>
                      <a:lnTo>
                        <a:pt x="1570" y="0"/>
                      </a:lnTo>
                      <a:lnTo>
                        <a:pt x="1636" y="1"/>
                      </a:lnTo>
                      <a:lnTo>
                        <a:pt x="1709" y="41"/>
                      </a:lnTo>
                      <a:lnTo>
                        <a:pt x="1692" y="233"/>
                      </a:lnTo>
                      <a:lnTo>
                        <a:pt x="1698" y="235"/>
                      </a:lnTo>
                      <a:lnTo>
                        <a:pt x="1713" y="243"/>
                      </a:lnTo>
                      <a:lnTo>
                        <a:pt x="1733" y="256"/>
                      </a:lnTo>
                      <a:lnTo>
                        <a:pt x="1758" y="274"/>
                      </a:lnTo>
                      <a:lnTo>
                        <a:pt x="1784" y="299"/>
                      </a:lnTo>
                      <a:lnTo>
                        <a:pt x="1806" y="329"/>
                      </a:lnTo>
                      <a:lnTo>
                        <a:pt x="1825" y="366"/>
                      </a:lnTo>
                      <a:lnTo>
                        <a:pt x="1836" y="409"/>
                      </a:lnTo>
                      <a:lnTo>
                        <a:pt x="1999" y="557"/>
                      </a:lnTo>
                      <a:lnTo>
                        <a:pt x="1955" y="948"/>
                      </a:lnTo>
                      <a:lnTo>
                        <a:pt x="1692" y="1080"/>
                      </a:lnTo>
                      <a:lnTo>
                        <a:pt x="2003" y="1171"/>
                      </a:lnTo>
                      <a:lnTo>
                        <a:pt x="2006" y="1176"/>
                      </a:lnTo>
                      <a:lnTo>
                        <a:pt x="2011" y="1188"/>
                      </a:lnTo>
                      <a:lnTo>
                        <a:pt x="2016" y="1206"/>
                      </a:lnTo>
                      <a:lnTo>
                        <a:pt x="2022" y="1231"/>
                      </a:lnTo>
                      <a:lnTo>
                        <a:pt x="2023" y="1261"/>
                      </a:lnTo>
                      <a:lnTo>
                        <a:pt x="2021" y="1297"/>
                      </a:lnTo>
                      <a:lnTo>
                        <a:pt x="2010" y="1337"/>
                      </a:lnTo>
                      <a:lnTo>
                        <a:pt x="1992" y="1380"/>
                      </a:lnTo>
                      <a:lnTo>
                        <a:pt x="1171" y="1695"/>
                      </a:lnTo>
                      <a:lnTo>
                        <a:pt x="0" y="1328"/>
                      </a:lnTo>
                      <a:lnTo>
                        <a:pt x="20" y="1285"/>
                      </a:lnTo>
                      <a:lnTo>
                        <a:pt x="199" y="1223"/>
                      </a:lnTo>
                      <a:lnTo>
                        <a:pt x="199" y="233"/>
                      </a:lnTo>
                      <a:lnTo>
                        <a:pt x="200" y="232"/>
                      </a:lnTo>
                      <a:lnTo>
                        <a:pt x="204" y="229"/>
                      </a:lnTo>
                      <a:lnTo>
                        <a:pt x="210" y="226"/>
                      </a:lnTo>
                      <a:lnTo>
                        <a:pt x="218" y="220"/>
                      </a:lnTo>
                      <a:lnTo>
                        <a:pt x="230" y="214"/>
                      </a:lnTo>
                      <a:lnTo>
                        <a:pt x="243" y="207"/>
                      </a:lnTo>
                      <a:lnTo>
                        <a:pt x="259" y="201"/>
                      </a:lnTo>
                      <a:lnTo>
                        <a:pt x="277" y="194"/>
                      </a:lnTo>
                      <a:lnTo>
                        <a:pt x="297" y="189"/>
                      </a:lnTo>
                      <a:lnTo>
                        <a:pt x="320" y="185"/>
                      </a:lnTo>
                      <a:lnTo>
                        <a:pt x="344" y="183"/>
                      </a:lnTo>
                      <a:lnTo>
                        <a:pt x="370" y="180"/>
                      </a:lnTo>
                      <a:lnTo>
                        <a:pt x="399" y="181"/>
                      </a:lnTo>
                      <a:lnTo>
                        <a:pt x="430" y="185"/>
                      </a:lnTo>
                      <a:lnTo>
                        <a:pt x="464" y="191"/>
                      </a:lnTo>
                      <a:lnTo>
                        <a:pt x="498" y="201"/>
                      </a:lnTo>
                      <a:lnTo>
                        <a:pt x="548" y="225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7" name="Freeform 27"/>
                <p:cNvSpPr>
                  <a:spLocks/>
                </p:cNvSpPr>
                <p:nvPr/>
              </p:nvSpPr>
              <p:spPr bwMode="auto">
                <a:xfrm>
                  <a:off x="6551" y="13597"/>
                  <a:ext cx="650" cy="735"/>
                </a:xfrm>
                <a:custGeom>
                  <a:avLst/>
                  <a:gdLst>
                    <a:gd name="T0" fmla="*/ 645 w 650"/>
                    <a:gd name="T1" fmla="*/ 27 h 735"/>
                    <a:gd name="T2" fmla="*/ 642 w 650"/>
                    <a:gd name="T3" fmla="*/ 26 h 735"/>
                    <a:gd name="T4" fmla="*/ 631 w 650"/>
                    <a:gd name="T5" fmla="*/ 23 h 735"/>
                    <a:gd name="T6" fmla="*/ 615 w 650"/>
                    <a:gd name="T7" fmla="*/ 19 h 735"/>
                    <a:gd name="T8" fmla="*/ 592 w 650"/>
                    <a:gd name="T9" fmla="*/ 15 h 735"/>
                    <a:gd name="T10" fmla="*/ 565 w 650"/>
                    <a:gd name="T11" fmla="*/ 10 h 735"/>
                    <a:gd name="T12" fmla="*/ 533 w 650"/>
                    <a:gd name="T13" fmla="*/ 6 h 735"/>
                    <a:gd name="T14" fmla="*/ 496 w 650"/>
                    <a:gd name="T15" fmla="*/ 3 h 735"/>
                    <a:gd name="T16" fmla="*/ 456 w 650"/>
                    <a:gd name="T17" fmla="*/ 1 h 735"/>
                    <a:gd name="T18" fmla="*/ 411 w 650"/>
                    <a:gd name="T19" fmla="*/ 0 h 735"/>
                    <a:gd name="T20" fmla="*/ 364 w 650"/>
                    <a:gd name="T21" fmla="*/ 2 h 735"/>
                    <a:gd name="T22" fmla="*/ 315 w 650"/>
                    <a:gd name="T23" fmla="*/ 6 h 735"/>
                    <a:gd name="T24" fmla="*/ 262 w 650"/>
                    <a:gd name="T25" fmla="*/ 15 h 735"/>
                    <a:gd name="T26" fmla="*/ 209 w 650"/>
                    <a:gd name="T27" fmla="*/ 26 h 735"/>
                    <a:gd name="T28" fmla="*/ 154 w 650"/>
                    <a:gd name="T29" fmla="*/ 42 h 735"/>
                    <a:gd name="T30" fmla="*/ 98 w 650"/>
                    <a:gd name="T31" fmla="*/ 61 h 735"/>
                    <a:gd name="T32" fmla="*/ 42 w 650"/>
                    <a:gd name="T33" fmla="*/ 87 h 735"/>
                    <a:gd name="T34" fmla="*/ 38 w 650"/>
                    <a:gd name="T35" fmla="*/ 101 h 735"/>
                    <a:gd name="T36" fmla="*/ 28 w 650"/>
                    <a:gd name="T37" fmla="*/ 141 h 735"/>
                    <a:gd name="T38" fmla="*/ 17 w 650"/>
                    <a:gd name="T39" fmla="*/ 203 h 735"/>
                    <a:gd name="T40" fmla="*/ 6 w 650"/>
                    <a:gd name="T41" fmla="*/ 283 h 735"/>
                    <a:gd name="T42" fmla="*/ 0 w 650"/>
                    <a:gd name="T43" fmla="*/ 378 h 735"/>
                    <a:gd name="T44" fmla="*/ 5 w 650"/>
                    <a:gd name="T45" fmla="*/ 484 h 735"/>
                    <a:gd name="T46" fmla="*/ 21 w 650"/>
                    <a:gd name="T47" fmla="*/ 599 h 735"/>
                    <a:gd name="T48" fmla="*/ 54 w 650"/>
                    <a:gd name="T49" fmla="*/ 716 h 735"/>
                    <a:gd name="T50" fmla="*/ 58 w 650"/>
                    <a:gd name="T51" fmla="*/ 716 h 735"/>
                    <a:gd name="T52" fmla="*/ 66 w 650"/>
                    <a:gd name="T53" fmla="*/ 715 h 735"/>
                    <a:gd name="T54" fmla="*/ 80 w 650"/>
                    <a:gd name="T55" fmla="*/ 713 h 735"/>
                    <a:gd name="T56" fmla="*/ 99 w 650"/>
                    <a:gd name="T57" fmla="*/ 712 h 735"/>
                    <a:gd name="T58" fmla="*/ 124 w 650"/>
                    <a:gd name="T59" fmla="*/ 710 h 735"/>
                    <a:gd name="T60" fmla="*/ 153 w 650"/>
                    <a:gd name="T61" fmla="*/ 708 h 735"/>
                    <a:gd name="T62" fmla="*/ 188 w 650"/>
                    <a:gd name="T63" fmla="*/ 707 h 735"/>
                    <a:gd name="T64" fmla="*/ 225 w 650"/>
                    <a:gd name="T65" fmla="*/ 706 h 735"/>
                    <a:gd name="T66" fmla="*/ 267 w 650"/>
                    <a:gd name="T67" fmla="*/ 705 h 735"/>
                    <a:gd name="T68" fmla="*/ 313 w 650"/>
                    <a:gd name="T69" fmla="*/ 706 h 735"/>
                    <a:gd name="T70" fmla="*/ 362 w 650"/>
                    <a:gd name="T71" fmla="*/ 707 h 735"/>
                    <a:gd name="T72" fmla="*/ 415 w 650"/>
                    <a:gd name="T73" fmla="*/ 709 h 735"/>
                    <a:gd name="T74" fmla="*/ 470 w 650"/>
                    <a:gd name="T75" fmla="*/ 713 h 735"/>
                    <a:gd name="T76" fmla="*/ 528 w 650"/>
                    <a:gd name="T77" fmla="*/ 719 h 735"/>
                    <a:gd name="T78" fmla="*/ 588 w 650"/>
                    <a:gd name="T79" fmla="*/ 726 h 735"/>
                    <a:gd name="T80" fmla="*/ 650 w 650"/>
                    <a:gd name="T81" fmla="*/ 735 h 735"/>
                    <a:gd name="T82" fmla="*/ 647 w 650"/>
                    <a:gd name="T83" fmla="*/ 713 h 735"/>
                    <a:gd name="T84" fmla="*/ 641 w 650"/>
                    <a:gd name="T85" fmla="*/ 655 h 735"/>
                    <a:gd name="T86" fmla="*/ 631 w 650"/>
                    <a:gd name="T87" fmla="*/ 568 h 735"/>
                    <a:gd name="T88" fmla="*/ 623 w 650"/>
                    <a:gd name="T89" fmla="*/ 462 h 735"/>
                    <a:gd name="T90" fmla="*/ 618 w 650"/>
                    <a:gd name="T91" fmla="*/ 345 h 735"/>
                    <a:gd name="T92" fmla="*/ 618 w 650"/>
                    <a:gd name="T93" fmla="*/ 229 h 735"/>
                    <a:gd name="T94" fmla="*/ 627 w 650"/>
                    <a:gd name="T95" fmla="*/ 119 h 735"/>
                    <a:gd name="T96" fmla="*/ 645 w 650"/>
                    <a:gd name="T97" fmla="*/ 27 h 73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50"/>
                    <a:gd name="T148" fmla="*/ 0 h 735"/>
                    <a:gd name="T149" fmla="*/ 650 w 650"/>
                    <a:gd name="T150" fmla="*/ 735 h 73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50" h="735">
                      <a:moveTo>
                        <a:pt x="645" y="27"/>
                      </a:moveTo>
                      <a:lnTo>
                        <a:pt x="642" y="26"/>
                      </a:lnTo>
                      <a:lnTo>
                        <a:pt x="631" y="23"/>
                      </a:lnTo>
                      <a:lnTo>
                        <a:pt x="615" y="19"/>
                      </a:lnTo>
                      <a:lnTo>
                        <a:pt x="592" y="15"/>
                      </a:lnTo>
                      <a:lnTo>
                        <a:pt x="565" y="10"/>
                      </a:lnTo>
                      <a:lnTo>
                        <a:pt x="533" y="6"/>
                      </a:lnTo>
                      <a:lnTo>
                        <a:pt x="496" y="3"/>
                      </a:lnTo>
                      <a:lnTo>
                        <a:pt x="456" y="1"/>
                      </a:lnTo>
                      <a:lnTo>
                        <a:pt x="411" y="0"/>
                      </a:lnTo>
                      <a:lnTo>
                        <a:pt x="364" y="2"/>
                      </a:lnTo>
                      <a:lnTo>
                        <a:pt x="315" y="6"/>
                      </a:lnTo>
                      <a:lnTo>
                        <a:pt x="262" y="15"/>
                      </a:lnTo>
                      <a:lnTo>
                        <a:pt x="209" y="26"/>
                      </a:lnTo>
                      <a:lnTo>
                        <a:pt x="154" y="42"/>
                      </a:lnTo>
                      <a:lnTo>
                        <a:pt x="98" y="61"/>
                      </a:lnTo>
                      <a:lnTo>
                        <a:pt x="42" y="87"/>
                      </a:lnTo>
                      <a:lnTo>
                        <a:pt x="38" y="101"/>
                      </a:lnTo>
                      <a:lnTo>
                        <a:pt x="28" y="141"/>
                      </a:lnTo>
                      <a:lnTo>
                        <a:pt x="17" y="203"/>
                      </a:lnTo>
                      <a:lnTo>
                        <a:pt x="6" y="283"/>
                      </a:lnTo>
                      <a:lnTo>
                        <a:pt x="0" y="378"/>
                      </a:lnTo>
                      <a:lnTo>
                        <a:pt x="5" y="484"/>
                      </a:lnTo>
                      <a:lnTo>
                        <a:pt x="21" y="599"/>
                      </a:lnTo>
                      <a:lnTo>
                        <a:pt x="54" y="716"/>
                      </a:lnTo>
                      <a:lnTo>
                        <a:pt x="58" y="716"/>
                      </a:lnTo>
                      <a:lnTo>
                        <a:pt x="66" y="715"/>
                      </a:lnTo>
                      <a:lnTo>
                        <a:pt x="80" y="713"/>
                      </a:lnTo>
                      <a:lnTo>
                        <a:pt x="99" y="712"/>
                      </a:lnTo>
                      <a:lnTo>
                        <a:pt x="124" y="710"/>
                      </a:lnTo>
                      <a:lnTo>
                        <a:pt x="153" y="708"/>
                      </a:lnTo>
                      <a:lnTo>
                        <a:pt x="188" y="707"/>
                      </a:lnTo>
                      <a:lnTo>
                        <a:pt x="225" y="706"/>
                      </a:lnTo>
                      <a:lnTo>
                        <a:pt x="267" y="705"/>
                      </a:lnTo>
                      <a:lnTo>
                        <a:pt x="313" y="706"/>
                      </a:lnTo>
                      <a:lnTo>
                        <a:pt x="362" y="707"/>
                      </a:lnTo>
                      <a:lnTo>
                        <a:pt x="415" y="709"/>
                      </a:lnTo>
                      <a:lnTo>
                        <a:pt x="470" y="713"/>
                      </a:lnTo>
                      <a:lnTo>
                        <a:pt x="528" y="719"/>
                      </a:lnTo>
                      <a:lnTo>
                        <a:pt x="588" y="726"/>
                      </a:lnTo>
                      <a:lnTo>
                        <a:pt x="650" y="735"/>
                      </a:lnTo>
                      <a:lnTo>
                        <a:pt x="647" y="713"/>
                      </a:lnTo>
                      <a:lnTo>
                        <a:pt x="641" y="655"/>
                      </a:lnTo>
                      <a:lnTo>
                        <a:pt x="631" y="568"/>
                      </a:lnTo>
                      <a:lnTo>
                        <a:pt x="623" y="462"/>
                      </a:lnTo>
                      <a:lnTo>
                        <a:pt x="618" y="345"/>
                      </a:lnTo>
                      <a:lnTo>
                        <a:pt x="618" y="229"/>
                      </a:lnTo>
                      <a:lnTo>
                        <a:pt x="627" y="119"/>
                      </a:lnTo>
                      <a:lnTo>
                        <a:pt x="645" y="2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8" name="Freeform 28"/>
                <p:cNvSpPr>
                  <a:spLocks/>
                </p:cNvSpPr>
                <p:nvPr/>
              </p:nvSpPr>
              <p:spPr bwMode="auto">
                <a:xfrm>
                  <a:off x="6623" y="13797"/>
                  <a:ext cx="1071" cy="731"/>
                </a:xfrm>
                <a:custGeom>
                  <a:avLst/>
                  <a:gdLst>
                    <a:gd name="T0" fmla="*/ 6 w 1071"/>
                    <a:gd name="T1" fmla="*/ 552 h 731"/>
                    <a:gd name="T2" fmla="*/ 0 w 1071"/>
                    <a:gd name="T3" fmla="*/ 642 h 731"/>
                    <a:gd name="T4" fmla="*/ 698 w 1071"/>
                    <a:gd name="T5" fmla="*/ 731 h 731"/>
                    <a:gd name="T6" fmla="*/ 703 w 1071"/>
                    <a:gd name="T7" fmla="*/ 729 h 731"/>
                    <a:gd name="T8" fmla="*/ 717 w 1071"/>
                    <a:gd name="T9" fmla="*/ 722 h 731"/>
                    <a:gd name="T10" fmla="*/ 740 w 1071"/>
                    <a:gd name="T11" fmla="*/ 710 h 731"/>
                    <a:gd name="T12" fmla="*/ 768 w 1071"/>
                    <a:gd name="T13" fmla="*/ 694 h 731"/>
                    <a:gd name="T14" fmla="*/ 801 w 1071"/>
                    <a:gd name="T15" fmla="*/ 672 h 731"/>
                    <a:gd name="T16" fmla="*/ 838 w 1071"/>
                    <a:gd name="T17" fmla="*/ 645 h 731"/>
                    <a:gd name="T18" fmla="*/ 876 w 1071"/>
                    <a:gd name="T19" fmla="*/ 614 h 731"/>
                    <a:gd name="T20" fmla="*/ 915 w 1071"/>
                    <a:gd name="T21" fmla="*/ 577 h 731"/>
                    <a:gd name="T22" fmla="*/ 953 w 1071"/>
                    <a:gd name="T23" fmla="*/ 536 h 731"/>
                    <a:gd name="T24" fmla="*/ 988 w 1071"/>
                    <a:gd name="T25" fmla="*/ 491 h 731"/>
                    <a:gd name="T26" fmla="*/ 1018 w 1071"/>
                    <a:gd name="T27" fmla="*/ 439 h 731"/>
                    <a:gd name="T28" fmla="*/ 1043 w 1071"/>
                    <a:gd name="T29" fmla="*/ 383 h 731"/>
                    <a:gd name="T30" fmla="*/ 1061 w 1071"/>
                    <a:gd name="T31" fmla="*/ 322 h 731"/>
                    <a:gd name="T32" fmla="*/ 1071 w 1071"/>
                    <a:gd name="T33" fmla="*/ 255 h 731"/>
                    <a:gd name="T34" fmla="*/ 1070 w 1071"/>
                    <a:gd name="T35" fmla="*/ 185 h 731"/>
                    <a:gd name="T36" fmla="*/ 1057 w 1071"/>
                    <a:gd name="T37" fmla="*/ 108 h 731"/>
                    <a:gd name="T38" fmla="*/ 1055 w 1071"/>
                    <a:gd name="T39" fmla="*/ 104 h 731"/>
                    <a:gd name="T40" fmla="*/ 1049 w 1071"/>
                    <a:gd name="T41" fmla="*/ 92 h 731"/>
                    <a:gd name="T42" fmla="*/ 1037 w 1071"/>
                    <a:gd name="T43" fmla="*/ 76 h 731"/>
                    <a:gd name="T44" fmla="*/ 1022 w 1071"/>
                    <a:gd name="T45" fmla="*/ 57 h 731"/>
                    <a:gd name="T46" fmla="*/ 1002 w 1071"/>
                    <a:gd name="T47" fmla="*/ 37 h 731"/>
                    <a:gd name="T48" fmla="*/ 979 w 1071"/>
                    <a:gd name="T49" fmla="*/ 20 h 731"/>
                    <a:gd name="T50" fmla="*/ 951 w 1071"/>
                    <a:gd name="T51" fmla="*/ 7 h 731"/>
                    <a:gd name="T52" fmla="*/ 919 w 1071"/>
                    <a:gd name="T53" fmla="*/ 0 h 731"/>
                    <a:gd name="T54" fmla="*/ 924 w 1071"/>
                    <a:gd name="T55" fmla="*/ 12 h 731"/>
                    <a:gd name="T56" fmla="*/ 934 w 1071"/>
                    <a:gd name="T57" fmla="*/ 44 h 731"/>
                    <a:gd name="T58" fmla="*/ 947 w 1071"/>
                    <a:gd name="T59" fmla="*/ 94 h 731"/>
                    <a:gd name="T60" fmla="*/ 958 w 1071"/>
                    <a:gd name="T61" fmla="*/ 159 h 731"/>
                    <a:gd name="T62" fmla="*/ 961 w 1071"/>
                    <a:gd name="T63" fmla="*/ 238 h 731"/>
                    <a:gd name="T64" fmla="*/ 953 w 1071"/>
                    <a:gd name="T65" fmla="*/ 324 h 731"/>
                    <a:gd name="T66" fmla="*/ 928 w 1071"/>
                    <a:gd name="T67" fmla="*/ 418 h 731"/>
                    <a:gd name="T68" fmla="*/ 884 w 1071"/>
                    <a:gd name="T69" fmla="*/ 516 h 731"/>
                    <a:gd name="T70" fmla="*/ 883 w 1071"/>
                    <a:gd name="T71" fmla="*/ 518 h 731"/>
                    <a:gd name="T72" fmla="*/ 879 w 1071"/>
                    <a:gd name="T73" fmla="*/ 521 h 731"/>
                    <a:gd name="T74" fmla="*/ 872 w 1071"/>
                    <a:gd name="T75" fmla="*/ 526 h 731"/>
                    <a:gd name="T76" fmla="*/ 862 w 1071"/>
                    <a:gd name="T77" fmla="*/ 534 h 731"/>
                    <a:gd name="T78" fmla="*/ 851 w 1071"/>
                    <a:gd name="T79" fmla="*/ 541 h 731"/>
                    <a:gd name="T80" fmla="*/ 837 w 1071"/>
                    <a:gd name="T81" fmla="*/ 550 h 731"/>
                    <a:gd name="T82" fmla="*/ 819 w 1071"/>
                    <a:gd name="T83" fmla="*/ 559 h 731"/>
                    <a:gd name="T84" fmla="*/ 800 w 1071"/>
                    <a:gd name="T85" fmla="*/ 567 h 731"/>
                    <a:gd name="T86" fmla="*/ 778 w 1071"/>
                    <a:gd name="T87" fmla="*/ 575 h 731"/>
                    <a:gd name="T88" fmla="*/ 754 w 1071"/>
                    <a:gd name="T89" fmla="*/ 582 h 731"/>
                    <a:gd name="T90" fmla="*/ 727 w 1071"/>
                    <a:gd name="T91" fmla="*/ 588 h 731"/>
                    <a:gd name="T92" fmla="*/ 697 w 1071"/>
                    <a:gd name="T93" fmla="*/ 592 h 731"/>
                    <a:gd name="T94" fmla="*/ 666 w 1071"/>
                    <a:gd name="T95" fmla="*/ 593 h 731"/>
                    <a:gd name="T96" fmla="*/ 631 w 1071"/>
                    <a:gd name="T97" fmla="*/ 592 h 731"/>
                    <a:gd name="T98" fmla="*/ 593 w 1071"/>
                    <a:gd name="T99" fmla="*/ 589 h 731"/>
                    <a:gd name="T100" fmla="*/ 555 w 1071"/>
                    <a:gd name="T101" fmla="*/ 581 h 731"/>
                    <a:gd name="T102" fmla="*/ 555 w 1071"/>
                    <a:gd name="T103" fmla="*/ 677 h 731"/>
                    <a:gd name="T104" fmla="*/ 24 w 1071"/>
                    <a:gd name="T105" fmla="*/ 623 h 731"/>
                    <a:gd name="T106" fmla="*/ 6 w 1071"/>
                    <a:gd name="T107" fmla="*/ 552 h 73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71"/>
                    <a:gd name="T163" fmla="*/ 0 h 731"/>
                    <a:gd name="T164" fmla="*/ 1071 w 1071"/>
                    <a:gd name="T165" fmla="*/ 731 h 731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71" h="731">
                      <a:moveTo>
                        <a:pt x="6" y="552"/>
                      </a:moveTo>
                      <a:lnTo>
                        <a:pt x="0" y="642"/>
                      </a:lnTo>
                      <a:lnTo>
                        <a:pt x="698" y="731"/>
                      </a:lnTo>
                      <a:lnTo>
                        <a:pt x="703" y="729"/>
                      </a:lnTo>
                      <a:lnTo>
                        <a:pt x="717" y="722"/>
                      </a:lnTo>
                      <a:lnTo>
                        <a:pt x="740" y="710"/>
                      </a:lnTo>
                      <a:lnTo>
                        <a:pt x="768" y="694"/>
                      </a:lnTo>
                      <a:lnTo>
                        <a:pt x="801" y="672"/>
                      </a:lnTo>
                      <a:lnTo>
                        <a:pt x="838" y="645"/>
                      </a:lnTo>
                      <a:lnTo>
                        <a:pt x="876" y="614"/>
                      </a:lnTo>
                      <a:lnTo>
                        <a:pt x="915" y="577"/>
                      </a:lnTo>
                      <a:lnTo>
                        <a:pt x="953" y="536"/>
                      </a:lnTo>
                      <a:lnTo>
                        <a:pt x="988" y="491"/>
                      </a:lnTo>
                      <a:lnTo>
                        <a:pt x="1018" y="439"/>
                      </a:lnTo>
                      <a:lnTo>
                        <a:pt x="1043" y="383"/>
                      </a:lnTo>
                      <a:lnTo>
                        <a:pt x="1061" y="322"/>
                      </a:lnTo>
                      <a:lnTo>
                        <a:pt x="1071" y="255"/>
                      </a:lnTo>
                      <a:lnTo>
                        <a:pt x="1070" y="185"/>
                      </a:lnTo>
                      <a:lnTo>
                        <a:pt x="1057" y="108"/>
                      </a:lnTo>
                      <a:lnTo>
                        <a:pt x="1055" y="104"/>
                      </a:lnTo>
                      <a:lnTo>
                        <a:pt x="1049" y="92"/>
                      </a:lnTo>
                      <a:lnTo>
                        <a:pt x="1037" y="76"/>
                      </a:lnTo>
                      <a:lnTo>
                        <a:pt x="1022" y="57"/>
                      </a:lnTo>
                      <a:lnTo>
                        <a:pt x="1002" y="37"/>
                      </a:lnTo>
                      <a:lnTo>
                        <a:pt x="979" y="20"/>
                      </a:lnTo>
                      <a:lnTo>
                        <a:pt x="951" y="7"/>
                      </a:lnTo>
                      <a:lnTo>
                        <a:pt x="919" y="0"/>
                      </a:lnTo>
                      <a:lnTo>
                        <a:pt x="924" y="12"/>
                      </a:lnTo>
                      <a:lnTo>
                        <a:pt x="934" y="44"/>
                      </a:lnTo>
                      <a:lnTo>
                        <a:pt x="947" y="94"/>
                      </a:lnTo>
                      <a:lnTo>
                        <a:pt x="958" y="159"/>
                      </a:lnTo>
                      <a:lnTo>
                        <a:pt x="961" y="238"/>
                      </a:lnTo>
                      <a:lnTo>
                        <a:pt x="953" y="324"/>
                      </a:lnTo>
                      <a:lnTo>
                        <a:pt x="928" y="418"/>
                      </a:lnTo>
                      <a:lnTo>
                        <a:pt x="884" y="516"/>
                      </a:lnTo>
                      <a:lnTo>
                        <a:pt x="883" y="518"/>
                      </a:lnTo>
                      <a:lnTo>
                        <a:pt x="879" y="521"/>
                      </a:lnTo>
                      <a:lnTo>
                        <a:pt x="872" y="526"/>
                      </a:lnTo>
                      <a:lnTo>
                        <a:pt x="862" y="534"/>
                      </a:lnTo>
                      <a:lnTo>
                        <a:pt x="851" y="541"/>
                      </a:lnTo>
                      <a:lnTo>
                        <a:pt x="837" y="550"/>
                      </a:lnTo>
                      <a:lnTo>
                        <a:pt x="819" y="559"/>
                      </a:lnTo>
                      <a:lnTo>
                        <a:pt x="800" y="567"/>
                      </a:lnTo>
                      <a:lnTo>
                        <a:pt x="778" y="575"/>
                      </a:lnTo>
                      <a:lnTo>
                        <a:pt x="754" y="582"/>
                      </a:lnTo>
                      <a:lnTo>
                        <a:pt x="727" y="588"/>
                      </a:lnTo>
                      <a:lnTo>
                        <a:pt x="697" y="592"/>
                      </a:lnTo>
                      <a:lnTo>
                        <a:pt x="666" y="593"/>
                      </a:lnTo>
                      <a:lnTo>
                        <a:pt x="631" y="592"/>
                      </a:lnTo>
                      <a:lnTo>
                        <a:pt x="593" y="589"/>
                      </a:lnTo>
                      <a:lnTo>
                        <a:pt x="555" y="581"/>
                      </a:lnTo>
                      <a:lnTo>
                        <a:pt x="555" y="677"/>
                      </a:lnTo>
                      <a:lnTo>
                        <a:pt x="24" y="623"/>
                      </a:lnTo>
                      <a:lnTo>
                        <a:pt x="6" y="5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9" name="Freeform 29"/>
                <p:cNvSpPr>
                  <a:spLocks/>
                </p:cNvSpPr>
                <p:nvPr/>
              </p:nvSpPr>
              <p:spPr bwMode="auto">
                <a:xfrm>
                  <a:off x="6486" y="14516"/>
                  <a:ext cx="787" cy="253"/>
                </a:xfrm>
                <a:custGeom>
                  <a:avLst/>
                  <a:gdLst>
                    <a:gd name="T0" fmla="*/ 787 w 787"/>
                    <a:gd name="T1" fmla="*/ 91 h 253"/>
                    <a:gd name="T2" fmla="*/ 12 w 787"/>
                    <a:gd name="T3" fmla="*/ 0 h 253"/>
                    <a:gd name="T4" fmla="*/ 0 w 787"/>
                    <a:gd name="T5" fmla="*/ 91 h 253"/>
                    <a:gd name="T6" fmla="*/ 764 w 787"/>
                    <a:gd name="T7" fmla="*/ 253 h 253"/>
                    <a:gd name="T8" fmla="*/ 787 w 787"/>
                    <a:gd name="T9" fmla="*/ 91 h 2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7"/>
                    <a:gd name="T16" fmla="*/ 0 h 253"/>
                    <a:gd name="T17" fmla="*/ 787 w 787"/>
                    <a:gd name="T18" fmla="*/ 253 h 2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7" h="253">
                      <a:moveTo>
                        <a:pt x="787" y="91"/>
                      </a:move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764" y="253"/>
                      </a:lnTo>
                      <a:lnTo>
                        <a:pt x="787" y="9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0" name="Freeform 30"/>
                <p:cNvSpPr>
                  <a:spLocks/>
                </p:cNvSpPr>
                <p:nvPr/>
              </p:nvSpPr>
              <p:spPr bwMode="auto">
                <a:xfrm>
                  <a:off x="6879" y="14597"/>
                  <a:ext cx="336" cy="115"/>
                </a:xfrm>
                <a:custGeom>
                  <a:avLst/>
                  <a:gdLst>
                    <a:gd name="T0" fmla="*/ 336 w 336"/>
                    <a:gd name="T1" fmla="*/ 50 h 115"/>
                    <a:gd name="T2" fmla="*/ 4 w 336"/>
                    <a:gd name="T3" fmla="*/ 0 h 115"/>
                    <a:gd name="T4" fmla="*/ 0 w 336"/>
                    <a:gd name="T5" fmla="*/ 48 h 115"/>
                    <a:gd name="T6" fmla="*/ 327 w 336"/>
                    <a:gd name="T7" fmla="*/ 115 h 115"/>
                    <a:gd name="T8" fmla="*/ 336 w 336"/>
                    <a:gd name="T9" fmla="*/ 50 h 1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6"/>
                    <a:gd name="T16" fmla="*/ 0 h 115"/>
                    <a:gd name="T17" fmla="*/ 336 w 336"/>
                    <a:gd name="T18" fmla="*/ 115 h 1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6" h="115">
                      <a:moveTo>
                        <a:pt x="336" y="50"/>
                      </a:moveTo>
                      <a:lnTo>
                        <a:pt x="4" y="0"/>
                      </a:lnTo>
                      <a:lnTo>
                        <a:pt x="0" y="48"/>
                      </a:lnTo>
                      <a:lnTo>
                        <a:pt x="327" y="115"/>
                      </a:lnTo>
                      <a:lnTo>
                        <a:pt x="336" y="5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1" name="Freeform 31"/>
                <p:cNvSpPr>
                  <a:spLocks/>
                </p:cNvSpPr>
                <p:nvPr/>
              </p:nvSpPr>
              <p:spPr bwMode="auto">
                <a:xfrm>
                  <a:off x="6536" y="14540"/>
                  <a:ext cx="225" cy="85"/>
                </a:xfrm>
                <a:custGeom>
                  <a:avLst/>
                  <a:gdLst>
                    <a:gd name="T0" fmla="*/ 225 w 225"/>
                    <a:gd name="T1" fmla="*/ 39 h 85"/>
                    <a:gd name="T2" fmla="*/ 0 w 225"/>
                    <a:gd name="T3" fmla="*/ 0 h 85"/>
                    <a:gd name="T4" fmla="*/ 3 w 225"/>
                    <a:gd name="T5" fmla="*/ 41 h 85"/>
                    <a:gd name="T6" fmla="*/ 218 w 225"/>
                    <a:gd name="T7" fmla="*/ 85 h 85"/>
                    <a:gd name="T8" fmla="*/ 225 w 225"/>
                    <a:gd name="T9" fmla="*/ 39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85"/>
                    <a:gd name="T17" fmla="*/ 225 w 225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85">
                      <a:moveTo>
                        <a:pt x="225" y="39"/>
                      </a:moveTo>
                      <a:lnTo>
                        <a:pt x="0" y="0"/>
                      </a:lnTo>
                      <a:lnTo>
                        <a:pt x="3" y="41"/>
                      </a:lnTo>
                      <a:lnTo>
                        <a:pt x="218" y="85"/>
                      </a:lnTo>
                      <a:lnTo>
                        <a:pt x="225" y="3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2" name="Freeform 32"/>
                <p:cNvSpPr>
                  <a:spLocks/>
                </p:cNvSpPr>
                <p:nvPr/>
              </p:nvSpPr>
              <p:spPr bwMode="auto">
                <a:xfrm>
                  <a:off x="5972" y="14624"/>
                  <a:ext cx="1325" cy="439"/>
                </a:xfrm>
                <a:custGeom>
                  <a:avLst/>
                  <a:gdLst>
                    <a:gd name="T0" fmla="*/ 0 w 1325"/>
                    <a:gd name="T1" fmla="*/ 132 h 439"/>
                    <a:gd name="T2" fmla="*/ 3 w 1325"/>
                    <a:gd name="T3" fmla="*/ 132 h 439"/>
                    <a:gd name="T4" fmla="*/ 10 w 1325"/>
                    <a:gd name="T5" fmla="*/ 130 h 439"/>
                    <a:gd name="T6" fmla="*/ 24 w 1325"/>
                    <a:gd name="T7" fmla="*/ 128 h 439"/>
                    <a:gd name="T8" fmla="*/ 42 w 1325"/>
                    <a:gd name="T9" fmla="*/ 125 h 439"/>
                    <a:gd name="T10" fmla="*/ 62 w 1325"/>
                    <a:gd name="T11" fmla="*/ 121 h 439"/>
                    <a:gd name="T12" fmla="*/ 86 w 1325"/>
                    <a:gd name="T13" fmla="*/ 116 h 439"/>
                    <a:gd name="T14" fmla="*/ 113 w 1325"/>
                    <a:gd name="T15" fmla="*/ 109 h 439"/>
                    <a:gd name="T16" fmla="*/ 141 w 1325"/>
                    <a:gd name="T17" fmla="*/ 102 h 439"/>
                    <a:gd name="T18" fmla="*/ 170 w 1325"/>
                    <a:gd name="T19" fmla="*/ 94 h 439"/>
                    <a:gd name="T20" fmla="*/ 199 w 1325"/>
                    <a:gd name="T21" fmla="*/ 85 h 439"/>
                    <a:gd name="T22" fmla="*/ 228 w 1325"/>
                    <a:gd name="T23" fmla="*/ 74 h 439"/>
                    <a:gd name="T24" fmla="*/ 257 w 1325"/>
                    <a:gd name="T25" fmla="*/ 62 h 439"/>
                    <a:gd name="T26" fmla="*/ 285 w 1325"/>
                    <a:gd name="T27" fmla="*/ 48 h 439"/>
                    <a:gd name="T28" fmla="*/ 309 w 1325"/>
                    <a:gd name="T29" fmla="*/ 34 h 439"/>
                    <a:gd name="T30" fmla="*/ 333 w 1325"/>
                    <a:gd name="T31" fmla="*/ 18 h 439"/>
                    <a:gd name="T32" fmla="*/ 352 w 1325"/>
                    <a:gd name="T33" fmla="*/ 0 h 439"/>
                    <a:gd name="T34" fmla="*/ 1325 w 1325"/>
                    <a:gd name="T35" fmla="*/ 223 h 439"/>
                    <a:gd name="T36" fmla="*/ 1323 w 1325"/>
                    <a:gd name="T37" fmla="*/ 225 h 439"/>
                    <a:gd name="T38" fmla="*/ 1318 w 1325"/>
                    <a:gd name="T39" fmla="*/ 230 h 439"/>
                    <a:gd name="T40" fmla="*/ 1309 w 1325"/>
                    <a:gd name="T41" fmla="*/ 239 h 439"/>
                    <a:gd name="T42" fmla="*/ 1297 w 1325"/>
                    <a:gd name="T43" fmla="*/ 250 h 439"/>
                    <a:gd name="T44" fmla="*/ 1282 w 1325"/>
                    <a:gd name="T45" fmla="*/ 263 h 439"/>
                    <a:gd name="T46" fmla="*/ 1265 w 1325"/>
                    <a:gd name="T47" fmla="*/ 278 h 439"/>
                    <a:gd name="T48" fmla="*/ 1247 w 1325"/>
                    <a:gd name="T49" fmla="*/ 295 h 439"/>
                    <a:gd name="T50" fmla="*/ 1225 w 1325"/>
                    <a:gd name="T51" fmla="*/ 312 h 439"/>
                    <a:gd name="T52" fmla="*/ 1202 w 1325"/>
                    <a:gd name="T53" fmla="*/ 331 h 439"/>
                    <a:gd name="T54" fmla="*/ 1179 w 1325"/>
                    <a:gd name="T55" fmla="*/ 349 h 439"/>
                    <a:gd name="T56" fmla="*/ 1154 w 1325"/>
                    <a:gd name="T57" fmla="*/ 367 h 439"/>
                    <a:gd name="T58" fmla="*/ 1128 w 1325"/>
                    <a:gd name="T59" fmla="*/ 385 h 439"/>
                    <a:gd name="T60" fmla="*/ 1102 w 1325"/>
                    <a:gd name="T61" fmla="*/ 401 h 439"/>
                    <a:gd name="T62" fmla="*/ 1077 w 1325"/>
                    <a:gd name="T63" fmla="*/ 415 h 439"/>
                    <a:gd name="T64" fmla="*/ 1051 w 1325"/>
                    <a:gd name="T65" fmla="*/ 428 h 439"/>
                    <a:gd name="T66" fmla="*/ 1026 w 1325"/>
                    <a:gd name="T67" fmla="*/ 439 h 439"/>
                    <a:gd name="T68" fmla="*/ 0 w 1325"/>
                    <a:gd name="T69" fmla="*/ 132 h 43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25"/>
                    <a:gd name="T106" fmla="*/ 0 h 439"/>
                    <a:gd name="T107" fmla="*/ 1325 w 1325"/>
                    <a:gd name="T108" fmla="*/ 439 h 43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25" h="439">
                      <a:moveTo>
                        <a:pt x="0" y="132"/>
                      </a:moveTo>
                      <a:lnTo>
                        <a:pt x="3" y="132"/>
                      </a:lnTo>
                      <a:lnTo>
                        <a:pt x="10" y="130"/>
                      </a:lnTo>
                      <a:lnTo>
                        <a:pt x="24" y="128"/>
                      </a:lnTo>
                      <a:lnTo>
                        <a:pt x="42" y="125"/>
                      </a:lnTo>
                      <a:lnTo>
                        <a:pt x="62" y="121"/>
                      </a:lnTo>
                      <a:lnTo>
                        <a:pt x="86" y="116"/>
                      </a:lnTo>
                      <a:lnTo>
                        <a:pt x="113" y="109"/>
                      </a:lnTo>
                      <a:lnTo>
                        <a:pt x="141" y="102"/>
                      </a:lnTo>
                      <a:lnTo>
                        <a:pt x="170" y="94"/>
                      </a:lnTo>
                      <a:lnTo>
                        <a:pt x="199" y="85"/>
                      </a:lnTo>
                      <a:lnTo>
                        <a:pt x="228" y="74"/>
                      </a:lnTo>
                      <a:lnTo>
                        <a:pt x="257" y="62"/>
                      </a:lnTo>
                      <a:lnTo>
                        <a:pt x="285" y="48"/>
                      </a:lnTo>
                      <a:lnTo>
                        <a:pt x="309" y="34"/>
                      </a:lnTo>
                      <a:lnTo>
                        <a:pt x="333" y="18"/>
                      </a:lnTo>
                      <a:lnTo>
                        <a:pt x="352" y="0"/>
                      </a:lnTo>
                      <a:lnTo>
                        <a:pt x="1325" y="223"/>
                      </a:lnTo>
                      <a:lnTo>
                        <a:pt x="1323" y="225"/>
                      </a:lnTo>
                      <a:lnTo>
                        <a:pt x="1318" y="230"/>
                      </a:lnTo>
                      <a:lnTo>
                        <a:pt x="1309" y="239"/>
                      </a:lnTo>
                      <a:lnTo>
                        <a:pt x="1297" y="250"/>
                      </a:lnTo>
                      <a:lnTo>
                        <a:pt x="1282" y="263"/>
                      </a:lnTo>
                      <a:lnTo>
                        <a:pt x="1265" y="278"/>
                      </a:lnTo>
                      <a:lnTo>
                        <a:pt x="1247" y="295"/>
                      </a:lnTo>
                      <a:lnTo>
                        <a:pt x="1225" y="312"/>
                      </a:lnTo>
                      <a:lnTo>
                        <a:pt x="1202" y="331"/>
                      </a:lnTo>
                      <a:lnTo>
                        <a:pt x="1179" y="349"/>
                      </a:lnTo>
                      <a:lnTo>
                        <a:pt x="1154" y="367"/>
                      </a:lnTo>
                      <a:lnTo>
                        <a:pt x="1128" y="385"/>
                      </a:lnTo>
                      <a:lnTo>
                        <a:pt x="1102" y="401"/>
                      </a:lnTo>
                      <a:lnTo>
                        <a:pt x="1077" y="415"/>
                      </a:lnTo>
                      <a:lnTo>
                        <a:pt x="1051" y="428"/>
                      </a:lnTo>
                      <a:lnTo>
                        <a:pt x="1026" y="439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3" name="Freeform 33"/>
                <p:cNvSpPr>
                  <a:spLocks/>
                </p:cNvSpPr>
                <p:nvPr/>
              </p:nvSpPr>
              <p:spPr bwMode="auto">
                <a:xfrm>
                  <a:off x="7292" y="14577"/>
                  <a:ext cx="472" cy="209"/>
                </a:xfrm>
                <a:custGeom>
                  <a:avLst/>
                  <a:gdLst>
                    <a:gd name="T0" fmla="*/ 47 w 472"/>
                    <a:gd name="T1" fmla="*/ 209 h 209"/>
                    <a:gd name="T2" fmla="*/ 472 w 472"/>
                    <a:gd name="T3" fmla="*/ 84 h 209"/>
                    <a:gd name="T4" fmla="*/ 215 w 472"/>
                    <a:gd name="T5" fmla="*/ 0 h 209"/>
                    <a:gd name="T6" fmla="*/ 5 w 472"/>
                    <a:gd name="T7" fmla="*/ 24 h 209"/>
                    <a:gd name="T8" fmla="*/ 0 w 472"/>
                    <a:gd name="T9" fmla="*/ 197 h 209"/>
                    <a:gd name="T10" fmla="*/ 47 w 472"/>
                    <a:gd name="T11" fmla="*/ 209 h 20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2"/>
                    <a:gd name="T19" fmla="*/ 0 h 209"/>
                    <a:gd name="T20" fmla="*/ 472 w 472"/>
                    <a:gd name="T21" fmla="*/ 209 h 20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2" h="209">
                      <a:moveTo>
                        <a:pt x="47" y="209"/>
                      </a:moveTo>
                      <a:lnTo>
                        <a:pt x="472" y="84"/>
                      </a:lnTo>
                      <a:lnTo>
                        <a:pt x="215" y="0"/>
                      </a:lnTo>
                      <a:lnTo>
                        <a:pt x="5" y="24"/>
                      </a:lnTo>
                      <a:lnTo>
                        <a:pt x="0" y="197"/>
                      </a:lnTo>
                      <a:lnTo>
                        <a:pt x="47" y="20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4" name="Freeform 34"/>
                <p:cNvSpPr>
                  <a:spLocks/>
                </p:cNvSpPr>
                <p:nvPr/>
              </p:nvSpPr>
              <p:spPr bwMode="auto">
                <a:xfrm>
                  <a:off x="6073" y="13679"/>
                  <a:ext cx="251" cy="999"/>
                </a:xfrm>
                <a:custGeom>
                  <a:avLst/>
                  <a:gdLst>
                    <a:gd name="T0" fmla="*/ 251 w 251"/>
                    <a:gd name="T1" fmla="*/ 23 h 999"/>
                    <a:gd name="T2" fmla="*/ 250 w 251"/>
                    <a:gd name="T3" fmla="*/ 22 h 999"/>
                    <a:gd name="T4" fmla="*/ 246 w 251"/>
                    <a:gd name="T5" fmla="*/ 20 h 999"/>
                    <a:gd name="T6" fmla="*/ 239 w 251"/>
                    <a:gd name="T7" fmla="*/ 18 h 999"/>
                    <a:gd name="T8" fmla="*/ 230 w 251"/>
                    <a:gd name="T9" fmla="*/ 15 h 999"/>
                    <a:gd name="T10" fmla="*/ 218 w 251"/>
                    <a:gd name="T11" fmla="*/ 11 h 999"/>
                    <a:gd name="T12" fmla="*/ 205 w 251"/>
                    <a:gd name="T13" fmla="*/ 7 h 999"/>
                    <a:gd name="T14" fmla="*/ 190 w 251"/>
                    <a:gd name="T15" fmla="*/ 4 h 999"/>
                    <a:gd name="T16" fmla="*/ 173 w 251"/>
                    <a:gd name="T17" fmla="*/ 1 h 999"/>
                    <a:gd name="T18" fmla="*/ 155 w 251"/>
                    <a:gd name="T19" fmla="*/ 0 h 999"/>
                    <a:gd name="T20" fmla="*/ 134 w 251"/>
                    <a:gd name="T21" fmla="*/ 0 h 999"/>
                    <a:gd name="T22" fmla="*/ 114 w 251"/>
                    <a:gd name="T23" fmla="*/ 2 h 999"/>
                    <a:gd name="T24" fmla="*/ 92 w 251"/>
                    <a:gd name="T25" fmla="*/ 5 h 999"/>
                    <a:gd name="T26" fmla="*/ 70 w 251"/>
                    <a:gd name="T27" fmla="*/ 12 h 999"/>
                    <a:gd name="T28" fmla="*/ 47 w 251"/>
                    <a:gd name="T29" fmla="*/ 20 h 999"/>
                    <a:gd name="T30" fmla="*/ 23 w 251"/>
                    <a:gd name="T31" fmla="*/ 32 h 999"/>
                    <a:gd name="T32" fmla="*/ 0 w 251"/>
                    <a:gd name="T33" fmla="*/ 47 h 999"/>
                    <a:gd name="T34" fmla="*/ 0 w 251"/>
                    <a:gd name="T35" fmla="*/ 999 h 999"/>
                    <a:gd name="T36" fmla="*/ 1 w 251"/>
                    <a:gd name="T37" fmla="*/ 999 h 999"/>
                    <a:gd name="T38" fmla="*/ 6 w 251"/>
                    <a:gd name="T39" fmla="*/ 999 h 999"/>
                    <a:gd name="T40" fmla="*/ 14 w 251"/>
                    <a:gd name="T41" fmla="*/ 998 h 999"/>
                    <a:gd name="T42" fmla="*/ 23 w 251"/>
                    <a:gd name="T43" fmla="*/ 997 h 999"/>
                    <a:gd name="T44" fmla="*/ 35 w 251"/>
                    <a:gd name="T45" fmla="*/ 995 h 999"/>
                    <a:gd name="T46" fmla="*/ 49 w 251"/>
                    <a:gd name="T47" fmla="*/ 993 h 999"/>
                    <a:gd name="T48" fmla="*/ 65 w 251"/>
                    <a:gd name="T49" fmla="*/ 990 h 999"/>
                    <a:gd name="T50" fmla="*/ 83 w 251"/>
                    <a:gd name="T51" fmla="*/ 985 h 999"/>
                    <a:gd name="T52" fmla="*/ 102 w 251"/>
                    <a:gd name="T53" fmla="*/ 980 h 999"/>
                    <a:gd name="T54" fmla="*/ 121 w 251"/>
                    <a:gd name="T55" fmla="*/ 973 h 999"/>
                    <a:gd name="T56" fmla="*/ 143 w 251"/>
                    <a:gd name="T57" fmla="*/ 966 h 999"/>
                    <a:gd name="T58" fmla="*/ 164 w 251"/>
                    <a:gd name="T59" fmla="*/ 956 h 999"/>
                    <a:gd name="T60" fmla="*/ 186 w 251"/>
                    <a:gd name="T61" fmla="*/ 945 h 999"/>
                    <a:gd name="T62" fmla="*/ 208 w 251"/>
                    <a:gd name="T63" fmla="*/ 934 h 999"/>
                    <a:gd name="T64" fmla="*/ 230 w 251"/>
                    <a:gd name="T65" fmla="*/ 919 h 999"/>
                    <a:gd name="T66" fmla="*/ 251 w 251"/>
                    <a:gd name="T67" fmla="*/ 903 h 999"/>
                    <a:gd name="T68" fmla="*/ 251 w 251"/>
                    <a:gd name="T69" fmla="*/ 23 h 99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1"/>
                    <a:gd name="T106" fmla="*/ 0 h 999"/>
                    <a:gd name="T107" fmla="*/ 251 w 251"/>
                    <a:gd name="T108" fmla="*/ 999 h 99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1" h="999">
                      <a:moveTo>
                        <a:pt x="251" y="23"/>
                      </a:moveTo>
                      <a:lnTo>
                        <a:pt x="250" y="22"/>
                      </a:lnTo>
                      <a:lnTo>
                        <a:pt x="246" y="20"/>
                      </a:lnTo>
                      <a:lnTo>
                        <a:pt x="239" y="18"/>
                      </a:lnTo>
                      <a:lnTo>
                        <a:pt x="230" y="15"/>
                      </a:lnTo>
                      <a:lnTo>
                        <a:pt x="218" y="11"/>
                      </a:lnTo>
                      <a:lnTo>
                        <a:pt x="205" y="7"/>
                      </a:lnTo>
                      <a:lnTo>
                        <a:pt x="190" y="4"/>
                      </a:lnTo>
                      <a:lnTo>
                        <a:pt x="173" y="1"/>
                      </a:lnTo>
                      <a:lnTo>
                        <a:pt x="155" y="0"/>
                      </a:lnTo>
                      <a:lnTo>
                        <a:pt x="134" y="0"/>
                      </a:lnTo>
                      <a:lnTo>
                        <a:pt x="114" y="2"/>
                      </a:lnTo>
                      <a:lnTo>
                        <a:pt x="92" y="5"/>
                      </a:lnTo>
                      <a:lnTo>
                        <a:pt x="70" y="12"/>
                      </a:lnTo>
                      <a:lnTo>
                        <a:pt x="47" y="20"/>
                      </a:lnTo>
                      <a:lnTo>
                        <a:pt x="23" y="32"/>
                      </a:lnTo>
                      <a:lnTo>
                        <a:pt x="0" y="47"/>
                      </a:lnTo>
                      <a:lnTo>
                        <a:pt x="0" y="999"/>
                      </a:lnTo>
                      <a:lnTo>
                        <a:pt x="1" y="999"/>
                      </a:lnTo>
                      <a:lnTo>
                        <a:pt x="6" y="999"/>
                      </a:lnTo>
                      <a:lnTo>
                        <a:pt x="14" y="998"/>
                      </a:lnTo>
                      <a:lnTo>
                        <a:pt x="23" y="997"/>
                      </a:lnTo>
                      <a:lnTo>
                        <a:pt x="35" y="995"/>
                      </a:lnTo>
                      <a:lnTo>
                        <a:pt x="49" y="993"/>
                      </a:lnTo>
                      <a:lnTo>
                        <a:pt x="65" y="990"/>
                      </a:lnTo>
                      <a:lnTo>
                        <a:pt x="83" y="985"/>
                      </a:lnTo>
                      <a:lnTo>
                        <a:pt x="102" y="980"/>
                      </a:lnTo>
                      <a:lnTo>
                        <a:pt x="121" y="973"/>
                      </a:lnTo>
                      <a:lnTo>
                        <a:pt x="143" y="966"/>
                      </a:lnTo>
                      <a:lnTo>
                        <a:pt x="164" y="956"/>
                      </a:lnTo>
                      <a:lnTo>
                        <a:pt x="186" y="945"/>
                      </a:lnTo>
                      <a:lnTo>
                        <a:pt x="208" y="934"/>
                      </a:lnTo>
                      <a:lnTo>
                        <a:pt x="230" y="919"/>
                      </a:lnTo>
                      <a:lnTo>
                        <a:pt x="251" y="903"/>
                      </a:lnTo>
                      <a:lnTo>
                        <a:pt x="251" y="2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5" name="Freeform 35"/>
                <p:cNvSpPr>
                  <a:spLocks/>
                </p:cNvSpPr>
                <p:nvPr/>
              </p:nvSpPr>
              <p:spPr bwMode="auto">
                <a:xfrm>
                  <a:off x="6080" y="13687"/>
                  <a:ext cx="215" cy="843"/>
                </a:xfrm>
                <a:custGeom>
                  <a:avLst/>
                  <a:gdLst>
                    <a:gd name="T0" fmla="*/ 215 w 215"/>
                    <a:gd name="T1" fmla="*/ 20 h 843"/>
                    <a:gd name="T2" fmla="*/ 214 w 215"/>
                    <a:gd name="T3" fmla="*/ 19 h 843"/>
                    <a:gd name="T4" fmla="*/ 211 w 215"/>
                    <a:gd name="T5" fmla="*/ 18 h 843"/>
                    <a:gd name="T6" fmla="*/ 205 w 215"/>
                    <a:gd name="T7" fmla="*/ 15 h 843"/>
                    <a:gd name="T8" fmla="*/ 197 w 215"/>
                    <a:gd name="T9" fmla="*/ 12 h 843"/>
                    <a:gd name="T10" fmla="*/ 187 w 215"/>
                    <a:gd name="T11" fmla="*/ 9 h 843"/>
                    <a:gd name="T12" fmla="*/ 176 w 215"/>
                    <a:gd name="T13" fmla="*/ 6 h 843"/>
                    <a:gd name="T14" fmla="*/ 163 w 215"/>
                    <a:gd name="T15" fmla="*/ 4 h 843"/>
                    <a:gd name="T16" fmla="*/ 149 w 215"/>
                    <a:gd name="T17" fmla="*/ 1 h 843"/>
                    <a:gd name="T18" fmla="*/ 133 w 215"/>
                    <a:gd name="T19" fmla="*/ 0 h 843"/>
                    <a:gd name="T20" fmla="*/ 115 w 215"/>
                    <a:gd name="T21" fmla="*/ 0 h 843"/>
                    <a:gd name="T22" fmla="*/ 98 w 215"/>
                    <a:gd name="T23" fmla="*/ 1 h 843"/>
                    <a:gd name="T24" fmla="*/ 79 w 215"/>
                    <a:gd name="T25" fmla="*/ 5 h 843"/>
                    <a:gd name="T26" fmla="*/ 60 w 215"/>
                    <a:gd name="T27" fmla="*/ 10 h 843"/>
                    <a:gd name="T28" fmla="*/ 40 w 215"/>
                    <a:gd name="T29" fmla="*/ 18 h 843"/>
                    <a:gd name="T30" fmla="*/ 21 w 215"/>
                    <a:gd name="T31" fmla="*/ 27 h 843"/>
                    <a:gd name="T32" fmla="*/ 0 w 215"/>
                    <a:gd name="T33" fmla="*/ 40 h 843"/>
                    <a:gd name="T34" fmla="*/ 0 w 215"/>
                    <a:gd name="T35" fmla="*/ 843 h 843"/>
                    <a:gd name="T36" fmla="*/ 1 w 215"/>
                    <a:gd name="T37" fmla="*/ 843 h 843"/>
                    <a:gd name="T38" fmla="*/ 6 w 215"/>
                    <a:gd name="T39" fmla="*/ 843 h 843"/>
                    <a:gd name="T40" fmla="*/ 12 w 215"/>
                    <a:gd name="T41" fmla="*/ 842 h 843"/>
                    <a:gd name="T42" fmla="*/ 21 w 215"/>
                    <a:gd name="T43" fmla="*/ 841 h 843"/>
                    <a:gd name="T44" fmla="*/ 30 w 215"/>
                    <a:gd name="T45" fmla="*/ 840 h 843"/>
                    <a:gd name="T46" fmla="*/ 43 w 215"/>
                    <a:gd name="T47" fmla="*/ 838 h 843"/>
                    <a:gd name="T48" fmla="*/ 56 w 215"/>
                    <a:gd name="T49" fmla="*/ 835 h 843"/>
                    <a:gd name="T50" fmla="*/ 71 w 215"/>
                    <a:gd name="T51" fmla="*/ 831 h 843"/>
                    <a:gd name="T52" fmla="*/ 87 w 215"/>
                    <a:gd name="T53" fmla="*/ 826 h 843"/>
                    <a:gd name="T54" fmla="*/ 105 w 215"/>
                    <a:gd name="T55" fmla="*/ 821 h 843"/>
                    <a:gd name="T56" fmla="*/ 123 w 215"/>
                    <a:gd name="T57" fmla="*/ 814 h 843"/>
                    <a:gd name="T58" fmla="*/ 141 w 215"/>
                    <a:gd name="T59" fmla="*/ 806 h 843"/>
                    <a:gd name="T60" fmla="*/ 159 w 215"/>
                    <a:gd name="T61" fmla="*/ 797 h 843"/>
                    <a:gd name="T62" fmla="*/ 179 w 215"/>
                    <a:gd name="T63" fmla="*/ 786 h 843"/>
                    <a:gd name="T64" fmla="*/ 197 w 215"/>
                    <a:gd name="T65" fmla="*/ 774 h 843"/>
                    <a:gd name="T66" fmla="*/ 215 w 215"/>
                    <a:gd name="T67" fmla="*/ 760 h 843"/>
                    <a:gd name="T68" fmla="*/ 215 w 215"/>
                    <a:gd name="T69" fmla="*/ 20 h 84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15"/>
                    <a:gd name="T106" fmla="*/ 0 h 843"/>
                    <a:gd name="T107" fmla="*/ 215 w 215"/>
                    <a:gd name="T108" fmla="*/ 843 h 84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15" h="843">
                      <a:moveTo>
                        <a:pt x="215" y="20"/>
                      </a:moveTo>
                      <a:lnTo>
                        <a:pt x="214" y="19"/>
                      </a:lnTo>
                      <a:lnTo>
                        <a:pt x="211" y="18"/>
                      </a:lnTo>
                      <a:lnTo>
                        <a:pt x="205" y="15"/>
                      </a:lnTo>
                      <a:lnTo>
                        <a:pt x="197" y="12"/>
                      </a:lnTo>
                      <a:lnTo>
                        <a:pt x="187" y="9"/>
                      </a:lnTo>
                      <a:lnTo>
                        <a:pt x="176" y="6"/>
                      </a:lnTo>
                      <a:lnTo>
                        <a:pt x="163" y="4"/>
                      </a:lnTo>
                      <a:lnTo>
                        <a:pt x="149" y="1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8" y="1"/>
                      </a:lnTo>
                      <a:lnTo>
                        <a:pt x="79" y="5"/>
                      </a:lnTo>
                      <a:lnTo>
                        <a:pt x="60" y="10"/>
                      </a:lnTo>
                      <a:lnTo>
                        <a:pt x="40" y="18"/>
                      </a:lnTo>
                      <a:lnTo>
                        <a:pt x="21" y="27"/>
                      </a:lnTo>
                      <a:lnTo>
                        <a:pt x="0" y="40"/>
                      </a:lnTo>
                      <a:lnTo>
                        <a:pt x="0" y="843"/>
                      </a:lnTo>
                      <a:lnTo>
                        <a:pt x="1" y="843"/>
                      </a:lnTo>
                      <a:lnTo>
                        <a:pt x="6" y="843"/>
                      </a:lnTo>
                      <a:lnTo>
                        <a:pt x="12" y="842"/>
                      </a:lnTo>
                      <a:lnTo>
                        <a:pt x="21" y="841"/>
                      </a:lnTo>
                      <a:lnTo>
                        <a:pt x="30" y="840"/>
                      </a:lnTo>
                      <a:lnTo>
                        <a:pt x="43" y="838"/>
                      </a:lnTo>
                      <a:lnTo>
                        <a:pt x="56" y="835"/>
                      </a:lnTo>
                      <a:lnTo>
                        <a:pt x="71" y="831"/>
                      </a:lnTo>
                      <a:lnTo>
                        <a:pt x="87" y="826"/>
                      </a:lnTo>
                      <a:lnTo>
                        <a:pt x="105" y="821"/>
                      </a:lnTo>
                      <a:lnTo>
                        <a:pt x="123" y="814"/>
                      </a:lnTo>
                      <a:lnTo>
                        <a:pt x="141" y="806"/>
                      </a:lnTo>
                      <a:lnTo>
                        <a:pt x="159" y="797"/>
                      </a:lnTo>
                      <a:lnTo>
                        <a:pt x="179" y="786"/>
                      </a:lnTo>
                      <a:lnTo>
                        <a:pt x="197" y="774"/>
                      </a:lnTo>
                      <a:lnTo>
                        <a:pt x="215" y="760"/>
                      </a:lnTo>
                      <a:lnTo>
                        <a:pt x="215" y="2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6" name="Freeform 36"/>
                <p:cNvSpPr>
                  <a:spLocks/>
                </p:cNvSpPr>
                <p:nvPr/>
              </p:nvSpPr>
              <p:spPr bwMode="auto">
                <a:xfrm>
                  <a:off x="6087" y="13696"/>
                  <a:ext cx="180" cy="685"/>
                </a:xfrm>
                <a:custGeom>
                  <a:avLst/>
                  <a:gdLst>
                    <a:gd name="T0" fmla="*/ 180 w 180"/>
                    <a:gd name="T1" fmla="*/ 16 h 685"/>
                    <a:gd name="T2" fmla="*/ 179 w 180"/>
                    <a:gd name="T3" fmla="*/ 16 h 685"/>
                    <a:gd name="T4" fmla="*/ 176 w 180"/>
                    <a:gd name="T5" fmla="*/ 14 h 685"/>
                    <a:gd name="T6" fmla="*/ 172 w 180"/>
                    <a:gd name="T7" fmla="*/ 12 h 685"/>
                    <a:gd name="T8" fmla="*/ 165 w 180"/>
                    <a:gd name="T9" fmla="*/ 10 h 685"/>
                    <a:gd name="T10" fmla="*/ 157 w 180"/>
                    <a:gd name="T11" fmla="*/ 8 h 685"/>
                    <a:gd name="T12" fmla="*/ 147 w 180"/>
                    <a:gd name="T13" fmla="*/ 4 h 685"/>
                    <a:gd name="T14" fmla="*/ 136 w 180"/>
                    <a:gd name="T15" fmla="*/ 2 h 685"/>
                    <a:gd name="T16" fmla="*/ 125 w 180"/>
                    <a:gd name="T17" fmla="*/ 0 h 685"/>
                    <a:gd name="T18" fmla="*/ 111 w 180"/>
                    <a:gd name="T19" fmla="*/ 0 h 685"/>
                    <a:gd name="T20" fmla="*/ 97 w 180"/>
                    <a:gd name="T21" fmla="*/ 0 h 685"/>
                    <a:gd name="T22" fmla="*/ 81 w 180"/>
                    <a:gd name="T23" fmla="*/ 1 h 685"/>
                    <a:gd name="T24" fmla="*/ 66 w 180"/>
                    <a:gd name="T25" fmla="*/ 3 h 685"/>
                    <a:gd name="T26" fmla="*/ 50 w 180"/>
                    <a:gd name="T27" fmla="*/ 8 h 685"/>
                    <a:gd name="T28" fmla="*/ 33 w 180"/>
                    <a:gd name="T29" fmla="*/ 14 h 685"/>
                    <a:gd name="T30" fmla="*/ 17 w 180"/>
                    <a:gd name="T31" fmla="*/ 23 h 685"/>
                    <a:gd name="T32" fmla="*/ 0 w 180"/>
                    <a:gd name="T33" fmla="*/ 33 h 685"/>
                    <a:gd name="T34" fmla="*/ 0 w 180"/>
                    <a:gd name="T35" fmla="*/ 685 h 685"/>
                    <a:gd name="T36" fmla="*/ 1 w 180"/>
                    <a:gd name="T37" fmla="*/ 685 h 685"/>
                    <a:gd name="T38" fmla="*/ 4 w 180"/>
                    <a:gd name="T39" fmla="*/ 685 h 685"/>
                    <a:gd name="T40" fmla="*/ 9 w 180"/>
                    <a:gd name="T41" fmla="*/ 684 h 685"/>
                    <a:gd name="T42" fmla="*/ 17 w 180"/>
                    <a:gd name="T43" fmla="*/ 683 h 685"/>
                    <a:gd name="T44" fmla="*/ 26 w 180"/>
                    <a:gd name="T45" fmla="*/ 682 h 685"/>
                    <a:gd name="T46" fmla="*/ 35 w 180"/>
                    <a:gd name="T47" fmla="*/ 681 h 685"/>
                    <a:gd name="T48" fmla="*/ 47 w 180"/>
                    <a:gd name="T49" fmla="*/ 678 h 685"/>
                    <a:gd name="T50" fmla="*/ 60 w 180"/>
                    <a:gd name="T51" fmla="*/ 676 h 685"/>
                    <a:gd name="T52" fmla="*/ 73 w 180"/>
                    <a:gd name="T53" fmla="*/ 671 h 685"/>
                    <a:gd name="T54" fmla="*/ 87 w 180"/>
                    <a:gd name="T55" fmla="*/ 667 h 685"/>
                    <a:gd name="T56" fmla="*/ 102 w 180"/>
                    <a:gd name="T57" fmla="*/ 662 h 685"/>
                    <a:gd name="T58" fmla="*/ 118 w 180"/>
                    <a:gd name="T59" fmla="*/ 655 h 685"/>
                    <a:gd name="T60" fmla="*/ 133 w 180"/>
                    <a:gd name="T61" fmla="*/ 648 h 685"/>
                    <a:gd name="T62" fmla="*/ 149 w 180"/>
                    <a:gd name="T63" fmla="*/ 639 h 685"/>
                    <a:gd name="T64" fmla="*/ 165 w 180"/>
                    <a:gd name="T65" fmla="*/ 628 h 685"/>
                    <a:gd name="T66" fmla="*/ 180 w 180"/>
                    <a:gd name="T67" fmla="*/ 617 h 685"/>
                    <a:gd name="T68" fmla="*/ 180 w 180"/>
                    <a:gd name="T69" fmla="*/ 16 h 68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80"/>
                    <a:gd name="T106" fmla="*/ 0 h 685"/>
                    <a:gd name="T107" fmla="*/ 180 w 180"/>
                    <a:gd name="T108" fmla="*/ 685 h 68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80" h="685">
                      <a:moveTo>
                        <a:pt x="180" y="16"/>
                      </a:moveTo>
                      <a:lnTo>
                        <a:pt x="179" y="16"/>
                      </a:lnTo>
                      <a:lnTo>
                        <a:pt x="176" y="14"/>
                      </a:lnTo>
                      <a:lnTo>
                        <a:pt x="172" y="12"/>
                      </a:lnTo>
                      <a:lnTo>
                        <a:pt x="165" y="10"/>
                      </a:lnTo>
                      <a:lnTo>
                        <a:pt x="157" y="8"/>
                      </a:lnTo>
                      <a:lnTo>
                        <a:pt x="147" y="4"/>
                      </a:lnTo>
                      <a:lnTo>
                        <a:pt x="136" y="2"/>
                      </a:lnTo>
                      <a:lnTo>
                        <a:pt x="125" y="0"/>
                      </a:lnTo>
                      <a:lnTo>
                        <a:pt x="111" y="0"/>
                      </a:lnTo>
                      <a:lnTo>
                        <a:pt x="97" y="0"/>
                      </a:lnTo>
                      <a:lnTo>
                        <a:pt x="81" y="1"/>
                      </a:lnTo>
                      <a:lnTo>
                        <a:pt x="66" y="3"/>
                      </a:lnTo>
                      <a:lnTo>
                        <a:pt x="50" y="8"/>
                      </a:lnTo>
                      <a:lnTo>
                        <a:pt x="33" y="14"/>
                      </a:lnTo>
                      <a:lnTo>
                        <a:pt x="17" y="23"/>
                      </a:lnTo>
                      <a:lnTo>
                        <a:pt x="0" y="33"/>
                      </a:lnTo>
                      <a:lnTo>
                        <a:pt x="0" y="685"/>
                      </a:lnTo>
                      <a:lnTo>
                        <a:pt x="1" y="685"/>
                      </a:lnTo>
                      <a:lnTo>
                        <a:pt x="4" y="685"/>
                      </a:lnTo>
                      <a:lnTo>
                        <a:pt x="9" y="684"/>
                      </a:lnTo>
                      <a:lnTo>
                        <a:pt x="17" y="683"/>
                      </a:lnTo>
                      <a:lnTo>
                        <a:pt x="26" y="682"/>
                      </a:lnTo>
                      <a:lnTo>
                        <a:pt x="35" y="681"/>
                      </a:lnTo>
                      <a:lnTo>
                        <a:pt x="47" y="678"/>
                      </a:lnTo>
                      <a:lnTo>
                        <a:pt x="60" y="676"/>
                      </a:lnTo>
                      <a:lnTo>
                        <a:pt x="73" y="671"/>
                      </a:lnTo>
                      <a:lnTo>
                        <a:pt x="87" y="667"/>
                      </a:lnTo>
                      <a:lnTo>
                        <a:pt x="102" y="662"/>
                      </a:lnTo>
                      <a:lnTo>
                        <a:pt x="118" y="655"/>
                      </a:lnTo>
                      <a:lnTo>
                        <a:pt x="133" y="648"/>
                      </a:lnTo>
                      <a:lnTo>
                        <a:pt x="149" y="639"/>
                      </a:lnTo>
                      <a:lnTo>
                        <a:pt x="165" y="628"/>
                      </a:lnTo>
                      <a:lnTo>
                        <a:pt x="180" y="617"/>
                      </a:lnTo>
                      <a:lnTo>
                        <a:pt x="18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7" name="Freeform 37"/>
                <p:cNvSpPr>
                  <a:spLocks/>
                </p:cNvSpPr>
                <p:nvPr/>
              </p:nvSpPr>
              <p:spPr bwMode="auto">
                <a:xfrm>
                  <a:off x="6093" y="13704"/>
                  <a:ext cx="146" cy="530"/>
                </a:xfrm>
                <a:custGeom>
                  <a:avLst/>
                  <a:gdLst>
                    <a:gd name="T0" fmla="*/ 146 w 146"/>
                    <a:gd name="T1" fmla="*/ 14 h 530"/>
                    <a:gd name="T2" fmla="*/ 143 w 146"/>
                    <a:gd name="T3" fmla="*/ 12 h 530"/>
                    <a:gd name="T4" fmla="*/ 134 w 146"/>
                    <a:gd name="T5" fmla="*/ 8 h 530"/>
                    <a:gd name="T6" fmla="*/ 120 w 146"/>
                    <a:gd name="T7" fmla="*/ 4 h 530"/>
                    <a:gd name="T8" fmla="*/ 101 w 146"/>
                    <a:gd name="T9" fmla="*/ 1 h 530"/>
                    <a:gd name="T10" fmla="*/ 79 w 146"/>
                    <a:gd name="T11" fmla="*/ 0 h 530"/>
                    <a:gd name="T12" fmla="*/ 54 w 146"/>
                    <a:gd name="T13" fmla="*/ 3 h 530"/>
                    <a:gd name="T14" fmla="*/ 27 w 146"/>
                    <a:gd name="T15" fmla="*/ 11 h 530"/>
                    <a:gd name="T16" fmla="*/ 0 w 146"/>
                    <a:gd name="T17" fmla="*/ 27 h 530"/>
                    <a:gd name="T18" fmla="*/ 0 w 146"/>
                    <a:gd name="T19" fmla="*/ 530 h 530"/>
                    <a:gd name="T20" fmla="*/ 3 w 146"/>
                    <a:gd name="T21" fmla="*/ 530 h 530"/>
                    <a:gd name="T22" fmla="*/ 14 w 146"/>
                    <a:gd name="T23" fmla="*/ 529 h 530"/>
                    <a:gd name="T24" fmla="*/ 29 w 146"/>
                    <a:gd name="T25" fmla="*/ 526 h 530"/>
                    <a:gd name="T26" fmla="*/ 49 w 146"/>
                    <a:gd name="T27" fmla="*/ 521 h 530"/>
                    <a:gd name="T28" fmla="*/ 71 w 146"/>
                    <a:gd name="T29" fmla="*/ 514 h 530"/>
                    <a:gd name="T30" fmla="*/ 96 w 146"/>
                    <a:gd name="T31" fmla="*/ 505 h 530"/>
                    <a:gd name="T32" fmla="*/ 121 w 146"/>
                    <a:gd name="T33" fmla="*/ 492 h 530"/>
                    <a:gd name="T34" fmla="*/ 146 w 146"/>
                    <a:gd name="T35" fmla="*/ 475 h 530"/>
                    <a:gd name="T36" fmla="*/ 146 w 146"/>
                    <a:gd name="T37" fmla="*/ 14 h 53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6"/>
                    <a:gd name="T58" fmla="*/ 0 h 530"/>
                    <a:gd name="T59" fmla="*/ 146 w 146"/>
                    <a:gd name="T60" fmla="*/ 530 h 53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6" h="530">
                      <a:moveTo>
                        <a:pt x="146" y="14"/>
                      </a:moveTo>
                      <a:lnTo>
                        <a:pt x="143" y="12"/>
                      </a:lnTo>
                      <a:lnTo>
                        <a:pt x="134" y="8"/>
                      </a:lnTo>
                      <a:lnTo>
                        <a:pt x="120" y="4"/>
                      </a:lnTo>
                      <a:lnTo>
                        <a:pt x="101" y="1"/>
                      </a:lnTo>
                      <a:lnTo>
                        <a:pt x="79" y="0"/>
                      </a:lnTo>
                      <a:lnTo>
                        <a:pt x="54" y="3"/>
                      </a:lnTo>
                      <a:lnTo>
                        <a:pt x="27" y="11"/>
                      </a:lnTo>
                      <a:lnTo>
                        <a:pt x="0" y="27"/>
                      </a:lnTo>
                      <a:lnTo>
                        <a:pt x="0" y="530"/>
                      </a:lnTo>
                      <a:lnTo>
                        <a:pt x="3" y="530"/>
                      </a:lnTo>
                      <a:lnTo>
                        <a:pt x="14" y="529"/>
                      </a:lnTo>
                      <a:lnTo>
                        <a:pt x="29" y="526"/>
                      </a:lnTo>
                      <a:lnTo>
                        <a:pt x="49" y="521"/>
                      </a:lnTo>
                      <a:lnTo>
                        <a:pt x="71" y="514"/>
                      </a:lnTo>
                      <a:lnTo>
                        <a:pt x="96" y="505"/>
                      </a:lnTo>
                      <a:lnTo>
                        <a:pt x="121" y="492"/>
                      </a:lnTo>
                      <a:lnTo>
                        <a:pt x="146" y="475"/>
                      </a:lnTo>
                      <a:lnTo>
                        <a:pt x="146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8" name="Freeform 38"/>
                <p:cNvSpPr>
                  <a:spLocks/>
                </p:cNvSpPr>
                <p:nvPr/>
              </p:nvSpPr>
              <p:spPr bwMode="auto">
                <a:xfrm>
                  <a:off x="6101" y="13712"/>
                  <a:ext cx="109" cy="373"/>
                </a:xfrm>
                <a:custGeom>
                  <a:avLst/>
                  <a:gdLst>
                    <a:gd name="T0" fmla="*/ 109 w 109"/>
                    <a:gd name="T1" fmla="*/ 10 h 373"/>
                    <a:gd name="T2" fmla="*/ 107 w 109"/>
                    <a:gd name="T3" fmla="*/ 9 h 373"/>
                    <a:gd name="T4" fmla="*/ 100 w 109"/>
                    <a:gd name="T5" fmla="*/ 6 h 373"/>
                    <a:gd name="T6" fmla="*/ 89 w 109"/>
                    <a:gd name="T7" fmla="*/ 2 h 373"/>
                    <a:gd name="T8" fmla="*/ 75 w 109"/>
                    <a:gd name="T9" fmla="*/ 0 h 373"/>
                    <a:gd name="T10" fmla="*/ 59 w 109"/>
                    <a:gd name="T11" fmla="*/ 0 h 373"/>
                    <a:gd name="T12" fmla="*/ 39 w 109"/>
                    <a:gd name="T13" fmla="*/ 2 h 373"/>
                    <a:gd name="T14" fmla="*/ 20 w 109"/>
                    <a:gd name="T15" fmla="*/ 9 h 373"/>
                    <a:gd name="T16" fmla="*/ 0 w 109"/>
                    <a:gd name="T17" fmla="*/ 21 h 373"/>
                    <a:gd name="T18" fmla="*/ 0 w 109"/>
                    <a:gd name="T19" fmla="*/ 373 h 373"/>
                    <a:gd name="T20" fmla="*/ 2 w 109"/>
                    <a:gd name="T21" fmla="*/ 373 h 373"/>
                    <a:gd name="T22" fmla="*/ 9 w 109"/>
                    <a:gd name="T23" fmla="*/ 372 h 373"/>
                    <a:gd name="T24" fmla="*/ 21 w 109"/>
                    <a:gd name="T25" fmla="*/ 369 h 373"/>
                    <a:gd name="T26" fmla="*/ 36 w 109"/>
                    <a:gd name="T27" fmla="*/ 366 h 373"/>
                    <a:gd name="T28" fmla="*/ 53 w 109"/>
                    <a:gd name="T29" fmla="*/ 362 h 373"/>
                    <a:gd name="T30" fmla="*/ 72 w 109"/>
                    <a:gd name="T31" fmla="*/ 354 h 373"/>
                    <a:gd name="T32" fmla="*/ 90 w 109"/>
                    <a:gd name="T33" fmla="*/ 343 h 373"/>
                    <a:gd name="T34" fmla="*/ 109 w 109"/>
                    <a:gd name="T35" fmla="*/ 331 h 373"/>
                    <a:gd name="T36" fmla="*/ 109 w 109"/>
                    <a:gd name="T37" fmla="*/ 10 h 37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9"/>
                    <a:gd name="T58" fmla="*/ 0 h 373"/>
                    <a:gd name="T59" fmla="*/ 109 w 109"/>
                    <a:gd name="T60" fmla="*/ 373 h 37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9" h="373">
                      <a:moveTo>
                        <a:pt x="109" y="10"/>
                      </a:moveTo>
                      <a:lnTo>
                        <a:pt x="107" y="9"/>
                      </a:lnTo>
                      <a:lnTo>
                        <a:pt x="100" y="6"/>
                      </a:lnTo>
                      <a:lnTo>
                        <a:pt x="89" y="2"/>
                      </a:lnTo>
                      <a:lnTo>
                        <a:pt x="75" y="0"/>
                      </a:lnTo>
                      <a:lnTo>
                        <a:pt x="59" y="0"/>
                      </a:lnTo>
                      <a:lnTo>
                        <a:pt x="39" y="2"/>
                      </a:lnTo>
                      <a:lnTo>
                        <a:pt x="20" y="9"/>
                      </a:lnTo>
                      <a:lnTo>
                        <a:pt x="0" y="21"/>
                      </a:lnTo>
                      <a:lnTo>
                        <a:pt x="0" y="373"/>
                      </a:lnTo>
                      <a:lnTo>
                        <a:pt x="2" y="373"/>
                      </a:lnTo>
                      <a:lnTo>
                        <a:pt x="9" y="372"/>
                      </a:lnTo>
                      <a:lnTo>
                        <a:pt x="21" y="369"/>
                      </a:lnTo>
                      <a:lnTo>
                        <a:pt x="36" y="366"/>
                      </a:lnTo>
                      <a:lnTo>
                        <a:pt x="53" y="362"/>
                      </a:lnTo>
                      <a:lnTo>
                        <a:pt x="72" y="354"/>
                      </a:lnTo>
                      <a:lnTo>
                        <a:pt x="90" y="343"/>
                      </a:lnTo>
                      <a:lnTo>
                        <a:pt x="109" y="331"/>
                      </a:lnTo>
                      <a:lnTo>
                        <a:pt x="109" y="1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09" name="Freeform 39"/>
                <p:cNvSpPr>
                  <a:spLocks/>
                </p:cNvSpPr>
                <p:nvPr/>
              </p:nvSpPr>
              <p:spPr bwMode="auto">
                <a:xfrm>
                  <a:off x="6107" y="13721"/>
                  <a:ext cx="75" cy="216"/>
                </a:xfrm>
                <a:custGeom>
                  <a:avLst/>
                  <a:gdLst>
                    <a:gd name="T0" fmla="*/ 75 w 75"/>
                    <a:gd name="T1" fmla="*/ 6 h 216"/>
                    <a:gd name="T2" fmla="*/ 73 w 75"/>
                    <a:gd name="T3" fmla="*/ 5 h 216"/>
                    <a:gd name="T4" fmla="*/ 69 w 75"/>
                    <a:gd name="T5" fmla="*/ 4 h 216"/>
                    <a:gd name="T6" fmla="*/ 61 w 75"/>
                    <a:gd name="T7" fmla="*/ 2 h 216"/>
                    <a:gd name="T8" fmla="*/ 52 w 75"/>
                    <a:gd name="T9" fmla="*/ 0 h 216"/>
                    <a:gd name="T10" fmla="*/ 41 w 75"/>
                    <a:gd name="T11" fmla="*/ 0 h 216"/>
                    <a:gd name="T12" fmla="*/ 28 w 75"/>
                    <a:gd name="T13" fmla="*/ 1 h 216"/>
                    <a:gd name="T14" fmla="*/ 14 w 75"/>
                    <a:gd name="T15" fmla="*/ 6 h 216"/>
                    <a:gd name="T16" fmla="*/ 0 w 75"/>
                    <a:gd name="T17" fmla="*/ 14 h 216"/>
                    <a:gd name="T18" fmla="*/ 0 w 75"/>
                    <a:gd name="T19" fmla="*/ 216 h 216"/>
                    <a:gd name="T20" fmla="*/ 2 w 75"/>
                    <a:gd name="T21" fmla="*/ 216 h 216"/>
                    <a:gd name="T22" fmla="*/ 7 w 75"/>
                    <a:gd name="T23" fmla="*/ 215 h 216"/>
                    <a:gd name="T24" fmla="*/ 15 w 75"/>
                    <a:gd name="T25" fmla="*/ 214 h 216"/>
                    <a:gd name="T26" fmla="*/ 25 w 75"/>
                    <a:gd name="T27" fmla="*/ 211 h 216"/>
                    <a:gd name="T28" fmla="*/ 37 w 75"/>
                    <a:gd name="T29" fmla="*/ 208 h 216"/>
                    <a:gd name="T30" fmla="*/ 50 w 75"/>
                    <a:gd name="T31" fmla="*/ 203 h 216"/>
                    <a:gd name="T32" fmla="*/ 63 w 75"/>
                    <a:gd name="T33" fmla="*/ 195 h 216"/>
                    <a:gd name="T34" fmla="*/ 75 w 75"/>
                    <a:gd name="T35" fmla="*/ 187 h 216"/>
                    <a:gd name="T36" fmla="*/ 75 w 75"/>
                    <a:gd name="T37" fmla="*/ 6 h 2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5"/>
                    <a:gd name="T58" fmla="*/ 0 h 216"/>
                    <a:gd name="T59" fmla="*/ 75 w 75"/>
                    <a:gd name="T60" fmla="*/ 216 h 21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5" h="216">
                      <a:moveTo>
                        <a:pt x="75" y="6"/>
                      </a:moveTo>
                      <a:lnTo>
                        <a:pt x="73" y="5"/>
                      </a:lnTo>
                      <a:lnTo>
                        <a:pt x="69" y="4"/>
                      </a:lnTo>
                      <a:lnTo>
                        <a:pt x="61" y="2"/>
                      </a:lnTo>
                      <a:lnTo>
                        <a:pt x="52" y="0"/>
                      </a:lnTo>
                      <a:lnTo>
                        <a:pt x="41" y="0"/>
                      </a:lnTo>
                      <a:lnTo>
                        <a:pt x="28" y="1"/>
                      </a:lnTo>
                      <a:lnTo>
                        <a:pt x="14" y="6"/>
                      </a:lnTo>
                      <a:lnTo>
                        <a:pt x="0" y="14"/>
                      </a:lnTo>
                      <a:lnTo>
                        <a:pt x="0" y="216"/>
                      </a:lnTo>
                      <a:lnTo>
                        <a:pt x="2" y="216"/>
                      </a:lnTo>
                      <a:lnTo>
                        <a:pt x="7" y="215"/>
                      </a:lnTo>
                      <a:lnTo>
                        <a:pt x="15" y="214"/>
                      </a:lnTo>
                      <a:lnTo>
                        <a:pt x="25" y="211"/>
                      </a:lnTo>
                      <a:lnTo>
                        <a:pt x="37" y="208"/>
                      </a:lnTo>
                      <a:lnTo>
                        <a:pt x="50" y="203"/>
                      </a:lnTo>
                      <a:lnTo>
                        <a:pt x="63" y="195"/>
                      </a:lnTo>
                      <a:lnTo>
                        <a:pt x="75" y="187"/>
                      </a:lnTo>
                      <a:lnTo>
                        <a:pt x="75" y="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0" name="Freeform 40"/>
                <p:cNvSpPr>
                  <a:spLocks/>
                </p:cNvSpPr>
                <p:nvPr/>
              </p:nvSpPr>
              <p:spPr bwMode="auto">
                <a:xfrm>
                  <a:off x="7013" y="14340"/>
                  <a:ext cx="110" cy="111"/>
                </a:xfrm>
                <a:custGeom>
                  <a:avLst/>
                  <a:gdLst>
                    <a:gd name="T0" fmla="*/ 55 w 110"/>
                    <a:gd name="T1" fmla="*/ 111 h 111"/>
                    <a:gd name="T2" fmla="*/ 66 w 110"/>
                    <a:gd name="T3" fmla="*/ 110 h 111"/>
                    <a:gd name="T4" fmla="*/ 76 w 110"/>
                    <a:gd name="T5" fmla="*/ 106 h 111"/>
                    <a:gd name="T6" fmla="*/ 85 w 110"/>
                    <a:gd name="T7" fmla="*/ 101 h 111"/>
                    <a:gd name="T8" fmla="*/ 94 w 110"/>
                    <a:gd name="T9" fmla="*/ 94 h 111"/>
                    <a:gd name="T10" fmla="*/ 100 w 110"/>
                    <a:gd name="T11" fmla="*/ 86 h 111"/>
                    <a:gd name="T12" fmla="*/ 106 w 110"/>
                    <a:gd name="T13" fmla="*/ 77 h 111"/>
                    <a:gd name="T14" fmla="*/ 109 w 110"/>
                    <a:gd name="T15" fmla="*/ 66 h 111"/>
                    <a:gd name="T16" fmla="*/ 110 w 110"/>
                    <a:gd name="T17" fmla="*/ 56 h 111"/>
                    <a:gd name="T18" fmla="*/ 109 w 110"/>
                    <a:gd name="T19" fmla="*/ 44 h 111"/>
                    <a:gd name="T20" fmla="*/ 106 w 110"/>
                    <a:gd name="T21" fmla="*/ 34 h 111"/>
                    <a:gd name="T22" fmla="*/ 100 w 110"/>
                    <a:gd name="T23" fmla="*/ 24 h 111"/>
                    <a:gd name="T24" fmla="*/ 94 w 110"/>
                    <a:gd name="T25" fmla="*/ 17 h 111"/>
                    <a:gd name="T26" fmla="*/ 85 w 110"/>
                    <a:gd name="T27" fmla="*/ 9 h 111"/>
                    <a:gd name="T28" fmla="*/ 76 w 110"/>
                    <a:gd name="T29" fmla="*/ 5 h 111"/>
                    <a:gd name="T30" fmla="*/ 66 w 110"/>
                    <a:gd name="T31" fmla="*/ 2 h 111"/>
                    <a:gd name="T32" fmla="*/ 55 w 110"/>
                    <a:gd name="T33" fmla="*/ 0 h 111"/>
                    <a:gd name="T34" fmla="*/ 44 w 110"/>
                    <a:gd name="T35" fmla="*/ 2 h 111"/>
                    <a:gd name="T36" fmla="*/ 33 w 110"/>
                    <a:gd name="T37" fmla="*/ 5 h 111"/>
                    <a:gd name="T38" fmla="*/ 25 w 110"/>
                    <a:gd name="T39" fmla="*/ 9 h 111"/>
                    <a:gd name="T40" fmla="*/ 16 w 110"/>
                    <a:gd name="T41" fmla="*/ 17 h 111"/>
                    <a:gd name="T42" fmla="*/ 10 w 110"/>
                    <a:gd name="T43" fmla="*/ 24 h 111"/>
                    <a:gd name="T44" fmla="*/ 4 w 110"/>
                    <a:gd name="T45" fmla="*/ 34 h 111"/>
                    <a:gd name="T46" fmla="*/ 1 w 110"/>
                    <a:gd name="T47" fmla="*/ 44 h 111"/>
                    <a:gd name="T48" fmla="*/ 0 w 110"/>
                    <a:gd name="T49" fmla="*/ 56 h 111"/>
                    <a:gd name="T50" fmla="*/ 1 w 110"/>
                    <a:gd name="T51" fmla="*/ 66 h 111"/>
                    <a:gd name="T52" fmla="*/ 4 w 110"/>
                    <a:gd name="T53" fmla="*/ 77 h 111"/>
                    <a:gd name="T54" fmla="*/ 10 w 110"/>
                    <a:gd name="T55" fmla="*/ 86 h 111"/>
                    <a:gd name="T56" fmla="*/ 16 w 110"/>
                    <a:gd name="T57" fmla="*/ 94 h 111"/>
                    <a:gd name="T58" fmla="*/ 25 w 110"/>
                    <a:gd name="T59" fmla="*/ 101 h 111"/>
                    <a:gd name="T60" fmla="*/ 33 w 110"/>
                    <a:gd name="T61" fmla="*/ 106 h 111"/>
                    <a:gd name="T62" fmla="*/ 44 w 110"/>
                    <a:gd name="T63" fmla="*/ 110 h 111"/>
                    <a:gd name="T64" fmla="*/ 55 w 110"/>
                    <a:gd name="T65" fmla="*/ 111 h 11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0"/>
                    <a:gd name="T100" fmla="*/ 0 h 111"/>
                    <a:gd name="T101" fmla="*/ 110 w 110"/>
                    <a:gd name="T102" fmla="*/ 111 h 11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0" h="111">
                      <a:moveTo>
                        <a:pt x="55" y="111"/>
                      </a:moveTo>
                      <a:lnTo>
                        <a:pt x="66" y="110"/>
                      </a:lnTo>
                      <a:lnTo>
                        <a:pt x="76" y="106"/>
                      </a:lnTo>
                      <a:lnTo>
                        <a:pt x="85" y="101"/>
                      </a:lnTo>
                      <a:lnTo>
                        <a:pt x="94" y="94"/>
                      </a:lnTo>
                      <a:lnTo>
                        <a:pt x="100" y="86"/>
                      </a:lnTo>
                      <a:lnTo>
                        <a:pt x="106" y="77"/>
                      </a:lnTo>
                      <a:lnTo>
                        <a:pt x="109" y="66"/>
                      </a:lnTo>
                      <a:lnTo>
                        <a:pt x="110" y="56"/>
                      </a:lnTo>
                      <a:lnTo>
                        <a:pt x="109" y="44"/>
                      </a:lnTo>
                      <a:lnTo>
                        <a:pt x="106" y="34"/>
                      </a:lnTo>
                      <a:lnTo>
                        <a:pt x="100" y="24"/>
                      </a:lnTo>
                      <a:lnTo>
                        <a:pt x="94" y="17"/>
                      </a:lnTo>
                      <a:lnTo>
                        <a:pt x="85" y="9"/>
                      </a:lnTo>
                      <a:lnTo>
                        <a:pt x="76" y="5"/>
                      </a:lnTo>
                      <a:lnTo>
                        <a:pt x="66" y="2"/>
                      </a:lnTo>
                      <a:lnTo>
                        <a:pt x="55" y="0"/>
                      </a:lnTo>
                      <a:lnTo>
                        <a:pt x="44" y="2"/>
                      </a:lnTo>
                      <a:lnTo>
                        <a:pt x="33" y="5"/>
                      </a:lnTo>
                      <a:lnTo>
                        <a:pt x="25" y="9"/>
                      </a:lnTo>
                      <a:lnTo>
                        <a:pt x="16" y="17"/>
                      </a:lnTo>
                      <a:lnTo>
                        <a:pt x="10" y="24"/>
                      </a:lnTo>
                      <a:lnTo>
                        <a:pt x="4" y="34"/>
                      </a:lnTo>
                      <a:lnTo>
                        <a:pt x="1" y="44"/>
                      </a:lnTo>
                      <a:lnTo>
                        <a:pt x="0" y="56"/>
                      </a:lnTo>
                      <a:lnTo>
                        <a:pt x="1" y="66"/>
                      </a:lnTo>
                      <a:lnTo>
                        <a:pt x="4" y="77"/>
                      </a:lnTo>
                      <a:lnTo>
                        <a:pt x="10" y="86"/>
                      </a:lnTo>
                      <a:lnTo>
                        <a:pt x="16" y="94"/>
                      </a:lnTo>
                      <a:lnTo>
                        <a:pt x="25" y="101"/>
                      </a:lnTo>
                      <a:lnTo>
                        <a:pt x="33" y="106"/>
                      </a:lnTo>
                      <a:lnTo>
                        <a:pt x="44" y="110"/>
                      </a:lnTo>
                      <a:lnTo>
                        <a:pt x="55" y="11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1" name="Freeform 41"/>
                <p:cNvSpPr>
                  <a:spLocks/>
                </p:cNvSpPr>
                <p:nvPr/>
              </p:nvSpPr>
              <p:spPr bwMode="auto">
                <a:xfrm>
                  <a:off x="6676" y="14343"/>
                  <a:ext cx="55" cy="55"/>
                </a:xfrm>
                <a:custGeom>
                  <a:avLst/>
                  <a:gdLst>
                    <a:gd name="T0" fmla="*/ 27 w 55"/>
                    <a:gd name="T1" fmla="*/ 55 h 55"/>
                    <a:gd name="T2" fmla="*/ 38 w 55"/>
                    <a:gd name="T3" fmla="*/ 53 h 55"/>
                    <a:gd name="T4" fmla="*/ 48 w 55"/>
                    <a:gd name="T5" fmla="*/ 46 h 55"/>
                    <a:gd name="T6" fmla="*/ 53 w 55"/>
                    <a:gd name="T7" fmla="*/ 37 h 55"/>
                    <a:gd name="T8" fmla="*/ 55 w 55"/>
                    <a:gd name="T9" fmla="*/ 27 h 55"/>
                    <a:gd name="T10" fmla="*/ 53 w 55"/>
                    <a:gd name="T11" fmla="*/ 16 h 55"/>
                    <a:gd name="T12" fmla="*/ 48 w 55"/>
                    <a:gd name="T13" fmla="*/ 7 h 55"/>
                    <a:gd name="T14" fmla="*/ 38 w 55"/>
                    <a:gd name="T15" fmla="*/ 2 h 55"/>
                    <a:gd name="T16" fmla="*/ 27 w 55"/>
                    <a:gd name="T17" fmla="*/ 0 h 55"/>
                    <a:gd name="T18" fmla="*/ 16 w 55"/>
                    <a:gd name="T19" fmla="*/ 2 h 55"/>
                    <a:gd name="T20" fmla="*/ 8 w 55"/>
                    <a:gd name="T21" fmla="*/ 7 h 55"/>
                    <a:gd name="T22" fmla="*/ 2 w 55"/>
                    <a:gd name="T23" fmla="*/ 16 h 55"/>
                    <a:gd name="T24" fmla="*/ 0 w 55"/>
                    <a:gd name="T25" fmla="*/ 27 h 55"/>
                    <a:gd name="T26" fmla="*/ 2 w 55"/>
                    <a:gd name="T27" fmla="*/ 37 h 55"/>
                    <a:gd name="T28" fmla="*/ 8 w 55"/>
                    <a:gd name="T29" fmla="*/ 46 h 55"/>
                    <a:gd name="T30" fmla="*/ 16 w 55"/>
                    <a:gd name="T31" fmla="*/ 53 h 55"/>
                    <a:gd name="T32" fmla="*/ 27 w 55"/>
                    <a:gd name="T33" fmla="*/ 55 h 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5"/>
                    <a:gd name="T52" fmla="*/ 0 h 55"/>
                    <a:gd name="T53" fmla="*/ 55 w 55"/>
                    <a:gd name="T54" fmla="*/ 55 h 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5" h="55">
                      <a:moveTo>
                        <a:pt x="27" y="55"/>
                      </a:moveTo>
                      <a:lnTo>
                        <a:pt x="38" y="53"/>
                      </a:lnTo>
                      <a:lnTo>
                        <a:pt x="48" y="46"/>
                      </a:lnTo>
                      <a:lnTo>
                        <a:pt x="53" y="37"/>
                      </a:lnTo>
                      <a:lnTo>
                        <a:pt x="55" y="27"/>
                      </a:lnTo>
                      <a:lnTo>
                        <a:pt x="53" y="16"/>
                      </a:lnTo>
                      <a:lnTo>
                        <a:pt x="48" y="7"/>
                      </a:lnTo>
                      <a:lnTo>
                        <a:pt x="38" y="2"/>
                      </a:lnTo>
                      <a:lnTo>
                        <a:pt x="27" y="0"/>
                      </a:lnTo>
                      <a:lnTo>
                        <a:pt x="16" y="2"/>
                      </a:lnTo>
                      <a:lnTo>
                        <a:pt x="8" y="7"/>
                      </a:lnTo>
                      <a:lnTo>
                        <a:pt x="2" y="16"/>
                      </a:lnTo>
                      <a:lnTo>
                        <a:pt x="0" y="27"/>
                      </a:lnTo>
                      <a:lnTo>
                        <a:pt x="2" y="37"/>
                      </a:lnTo>
                      <a:lnTo>
                        <a:pt x="8" y="46"/>
                      </a:lnTo>
                      <a:lnTo>
                        <a:pt x="16" y="53"/>
                      </a:lnTo>
                      <a:lnTo>
                        <a:pt x="27" y="5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2" name="Freeform 42"/>
                <p:cNvSpPr>
                  <a:spLocks/>
                </p:cNvSpPr>
                <p:nvPr/>
              </p:nvSpPr>
              <p:spPr bwMode="auto">
                <a:xfrm>
                  <a:off x="6770" y="14345"/>
                  <a:ext cx="55" cy="55"/>
                </a:xfrm>
                <a:custGeom>
                  <a:avLst/>
                  <a:gdLst>
                    <a:gd name="T0" fmla="*/ 28 w 55"/>
                    <a:gd name="T1" fmla="*/ 55 h 55"/>
                    <a:gd name="T2" fmla="*/ 39 w 55"/>
                    <a:gd name="T3" fmla="*/ 53 h 55"/>
                    <a:gd name="T4" fmla="*/ 47 w 55"/>
                    <a:gd name="T5" fmla="*/ 47 h 55"/>
                    <a:gd name="T6" fmla="*/ 53 w 55"/>
                    <a:gd name="T7" fmla="*/ 39 h 55"/>
                    <a:gd name="T8" fmla="*/ 55 w 55"/>
                    <a:gd name="T9" fmla="*/ 28 h 55"/>
                    <a:gd name="T10" fmla="*/ 53 w 55"/>
                    <a:gd name="T11" fmla="*/ 17 h 55"/>
                    <a:gd name="T12" fmla="*/ 47 w 55"/>
                    <a:gd name="T13" fmla="*/ 8 h 55"/>
                    <a:gd name="T14" fmla="*/ 39 w 55"/>
                    <a:gd name="T15" fmla="*/ 2 h 55"/>
                    <a:gd name="T16" fmla="*/ 28 w 55"/>
                    <a:gd name="T17" fmla="*/ 0 h 55"/>
                    <a:gd name="T18" fmla="*/ 17 w 55"/>
                    <a:gd name="T19" fmla="*/ 2 h 55"/>
                    <a:gd name="T20" fmla="*/ 9 w 55"/>
                    <a:gd name="T21" fmla="*/ 8 h 55"/>
                    <a:gd name="T22" fmla="*/ 2 w 55"/>
                    <a:gd name="T23" fmla="*/ 17 h 55"/>
                    <a:gd name="T24" fmla="*/ 0 w 55"/>
                    <a:gd name="T25" fmla="*/ 28 h 55"/>
                    <a:gd name="T26" fmla="*/ 2 w 55"/>
                    <a:gd name="T27" fmla="*/ 39 h 55"/>
                    <a:gd name="T28" fmla="*/ 9 w 55"/>
                    <a:gd name="T29" fmla="*/ 47 h 55"/>
                    <a:gd name="T30" fmla="*/ 17 w 55"/>
                    <a:gd name="T31" fmla="*/ 53 h 55"/>
                    <a:gd name="T32" fmla="*/ 28 w 55"/>
                    <a:gd name="T33" fmla="*/ 55 h 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5"/>
                    <a:gd name="T52" fmla="*/ 0 h 55"/>
                    <a:gd name="T53" fmla="*/ 55 w 55"/>
                    <a:gd name="T54" fmla="*/ 55 h 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5" h="55">
                      <a:moveTo>
                        <a:pt x="28" y="55"/>
                      </a:moveTo>
                      <a:lnTo>
                        <a:pt x="39" y="53"/>
                      </a:lnTo>
                      <a:lnTo>
                        <a:pt x="47" y="47"/>
                      </a:lnTo>
                      <a:lnTo>
                        <a:pt x="53" y="39"/>
                      </a:lnTo>
                      <a:lnTo>
                        <a:pt x="55" y="28"/>
                      </a:lnTo>
                      <a:lnTo>
                        <a:pt x="53" y="17"/>
                      </a:lnTo>
                      <a:lnTo>
                        <a:pt x="47" y="8"/>
                      </a:lnTo>
                      <a:lnTo>
                        <a:pt x="39" y="2"/>
                      </a:lnTo>
                      <a:lnTo>
                        <a:pt x="28" y="0"/>
                      </a:lnTo>
                      <a:lnTo>
                        <a:pt x="17" y="2"/>
                      </a:lnTo>
                      <a:lnTo>
                        <a:pt x="9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2" y="39"/>
                      </a:lnTo>
                      <a:lnTo>
                        <a:pt x="9" y="47"/>
                      </a:lnTo>
                      <a:lnTo>
                        <a:pt x="17" y="53"/>
                      </a:lnTo>
                      <a:lnTo>
                        <a:pt x="28" y="5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3" name="Freeform 43"/>
                <p:cNvSpPr>
                  <a:spLocks/>
                </p:cNvSpPr>
                <p:nvPr/>
              </p:nvSpPr>
              <p:spPr bwMode="auto">
                <a:xfrm>
                  <a:off x="6401" y="13591"/>
                  <a:ext cx="156" cy="752"/>
                </a:xfrm>
                <a:custGeom>
                  <a:avLst/>
                  <a:gdLst>
                    <a:gd name="T0" fmla="*/ 48 w 156"/>
                    <a:gd name="T1" fmla="*/ 15 h 752"/>
                    <a:gd name="T2" fmla="*/ 44 w 156"/>
                    <a:gd name="T3" fmla="*/ 30 h 752"/>
                    <a:gd name="T4" fmla="*/ 33 w 156"/>
                    <a:gd name="T5" fmla="*/ 73 h 752"/>
                    <a:gd name="T6" fmla="*/ 19 w 156"/>
                    <a:gd name="T7" fmla="*/ 140 h 752"/>
                    <a:gd name="T8" fmla="*/ 7 w 156"/>
                    <a:gd name="T9" fmla="*/ 229 h 752"/>
                    <a:gd name="T10" fmla="*/ 0 w 156"/>
                    <a:gd name="T11" fmla="*/ 337 h 752"/>
                    <a:gd name="T12" fmla="*/ 1 w 156"/>
                    <a:gd name="T13" fmla="*/ 462 h 752"/>
                    <a:gd name="T14" fmla="*/ 14 w 156"/>
                    <a:gd name="T15" fmla="*/ 602 h 752"/>
                    <a:gd name="T16" fmla="*/ 43 w 156"/>
                    <a:gd name="T17" fmla="*/ 752 h 752"/>
                    <a:gd name="T18" fmla="*/ 150 w 156"/>
                    <a:gd name="T19" fmla="*/ 746 h 752"/>
                    <a:gd name="T20" fmla="*/ 146 w 156"/>
                    <a:gd name="T21" fmla="*/ 724 h 752"/>
                    <a:gd name="T22" fmla="*/ 135 w 156"/>
                    <a:gd name="T23" fmla="*/ 663 h 752"/>
                    <a:gd name="T24" fmla="*/ 123 w 156"/>
                    <a:gd name="T25" fmla="*/ 574 h 752"/>
                    <a:gd name="T26" fmla="*/ 111 w 156"/>
                    <a:gd name="T27" fmla="*/ 463 h 752"/>
                    <a:gd name="T28" fmla="*/ 104 w 156"/>
                    <a:gd name="T29" fmla="*/ 342 h 752"/>
                    <a:gd name="T30" fmla="*/ 107 w 156"/>
                    <a:gd name="T31" fmla="*/ 220 h 752"/>
                    <a:gd name="T32" fmla="*/ 124 w 156"/>
                    <a:gd name="T33" fmla="*/ 106 h 752"/>
                    <a:gd name="T34" fmla="*/ 156 w 156"/>
                    <a:gd name="T35" fmla="*/ 9 h 752"/>
                    <a:gd name="T36" fmla="*/ 156 w 156"/>
                    <a:gd name="T37" fmla="*/ 8 h 752"/>
                    <a:gd name="T38" fmla="*/ 156 w 156"/>
                    <a:gd name="T39" fmla="*/ 6 h 752"/>
                    <a:gd name="T40" fmla="*/ 154 w 156"/>
                    <a:gd name="T41" fmla="*/ 4 h 752"/>
                    <a:gd name="T42" fmla="*/ 147 w 156"/>
                    <a:gd name="T43" fmla="*/ 0 h 752"/>
                    <a:gd name="T44" fmla="*/ 134 w 156"/>
                    <a:gd name="T45" fmla="*/ 0 h 752"/>
                    <a:gd name="T46" fmla="*/ 115 w 156"/>
                    <a:gd name="T47" fmla="*/ 1 h 752"/>
                    <a:gd name="T48" fmla="*/ 87 w 156"/>
                    <a:gd name="T49" fmla="*/ 7 h 752"/>
                    <a:gd name="T50" fmla="*/ 48 w 156"/>
                    <a:gd name="T51" fmla="*/ 15 h 75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"/>
                    <a:gd name="T79" fmla="*/ 0 h 752"/>
                    <a:gd name="T80" fmla="*/ 156 w 156"/>
                    <a:gd name="T81" fmla="*/ 752 h 75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" h="752">
                      <a:moveTo>
                        <a:pt x="48" y="15"/>
                      </a:moveTo>
                      <a:lnTo>
                        <a:pt x="44" y="30"/>
                      </a:lnTo>
                      <a:lnTo>
                        <a:pt x="33" y="73"/>
                      </a:lnTo>
                      <a:lnTo>
                        <a:pt x="19" y="140"/>
                      </a:lnTo>
                      <a:lnTo>
                        <a:pt x="7" y="229"/>
                      </a:lnTo>
                      <a:lnTo>
                        <a:pt x="0" y="337"/>
                      </a:lnTo>
                      <a:lnTo>
                        <a:pt x="1" y="462"/>
                      </a:lnTo>
                      <a:lnTo>
                        <a:pt x="14" y="602"/>
                      </a:lnTo>
                      <a:lnTo>
                        <a:pt x="43" y="752"/>
                      </a:lnTo>
                      <a:lnTo>
                        <a:pt x="150" y="746"/>
                      </a:lnTo>
                      <a:lnTo>
                        <a:pt x="146" y="724"/>
                      </a:lnTo>
                      <a:lnTo>
                        <a:pt x="135" y="663"/>
                      </a:lnTo>
                      <a:lnTo>
                        <a:pt x="123" y="574"/>
                      </a:lnTo>
                      <a:lnTo>
                        <a:pt x="111" y="463"/>
                      </a:lnTo>
                      <a:lnTo>
                        <a:pt x="104" y="342"/>
                      </a:lnTo>
                      <a:lnTo>
                        <a:pt x="107" y="220"/>
                      </a:lnTo>
                      <a:lnTo>
                        <a:pt x="124" y="106"/>
                      </a:lnTo>
                      <a:lnTo>
                        <a:pt x="156" y="9"/>
                      </a:lnTo>
                      <a:lnTo>
                        <a:pt x="156" y="8"/>
                      </a:lnTo>
                      <a:lnTo>
                        <a:pt x="156" y="6"/>
                      </a:lnTo>
                      <a:lnTo>
                        <a:pt x="154" y="4"/>
                      </a:lnTo>
                      <a:lnTo>
                        <a:pt x="147" y="0"/>
                      </a:lnTo>
                      <a:lnTo>
                        <a:pt x="134" y="0"/>
                      </a:lnTo>
                      <a:lnTo>
                        <a:pt x="115" y="1"/>
                      </a:lnTo>
                      <a:lnTo>
                        <a:pt x="87" y="7"/>
                      </a:lnTo>
                      <a:lnTo>
                        <a:pt x="48" y="1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4" name="Freeform 44"/>
                <p:cNvSpPr>
                  <a:spLocks/>
                </p:cNvSpPr>
                <p:nvPr/>
              </p:nvSpPr>
              <p:spPr bwMode="auto">
                <a:xfrm>
                  <a:off x="7205" y="13498"/>
                  <a:ext cx="212" cy="839"/>
                </a:xfrm>
                <a:custGeom>
                  <a:avLst/>
                  <a:gdLst>
                    <a:gd name="T0" fmla="*/ 212 w 212"/>
                    <a:gd name="T1" fmla="*/ 6 h 839"/>
                    <a:gd name="T2" fmla="*/ 206 w 212"/>
                    <a:gd name="T3" fmla="*/ 11 h 839"/>
                    <a:gd name="T4" fmla="*/ 192 w 212"/>
                    <a:gd name="T5" fmla="*/ 33 h 839"/>
                    <a:gd name="T6" fmla="*/ 174 w 212"/>
                    <a:gd name="T7" fmla="*/ 77 h 839"/>
                    <a:gd name="T8" fmla="*/ 156 w 212"/>
                    <a:gd name="T9" fmla="*/ 148 h 839"/>
                    <a:gd name="T10" fmla="*/ 141 w 212"/>
                    <a:gd name="T11" fmla="*/ 254 h 839"/>
                    <a:gd name="T12" fmla="*/ 133 w 212"/>
                    <a:gd name="T13" fmla="*/ 401 h 839"/>
                    <a:gd name="T14" fmla="*/ 137 w 212"/>
                    <a:gd name="T15" fmla="*/ 593 h 839"/>
                    <a:gd name="T16" fmla="*/ 158 w 212"/>
                    <a:gd name="T17" fmla="*/ 839 h 839"/>
                    <a:gd name="T18" fmla="*/ 38 w 212"/>
                    <a:gd name="T19" fmla="*/ 839 h 839"/>
                    <a:gd name="T20" fmla="*/ 34 w 212"/>
                    <a:gd name="T21" fmla="*/ 814 h 839"/>
                    <a:gd name="T22" fmla="*/ 24 w 212"/>
                    <a:gd name="T23" fmla="*/ 746 h 839"/>
                    <a:gd name="T24" fmla="*/ 12 w 212"/>
                    <a:gd name="T25" fmla="*/ 645 h 839"/>
                    <a:gd name="T26" fmla="*/ 3 w 212"/>
                    <a:gd name="T27" fmla="*/ 521 h 839"/>
                    <a:gd name="T28" fmla="*/ 0 w 212"/>
                    <a:gd name="T29" fmla="*/ 384 h 839"/>
                    <a:gd name="T30" fmla="*/ 6 w 212"/>
                    <a:gd name="T31" fmla="*/ 244 h 839"/>
                    <a:gd name="T32" fmla="*/ 29 w 212"/>
                    <a:gd name="T33" fmla="*/ 114 h 839"/>
                    <a:gd name="T34" fmla="*/ 68 w 212"/>
                    <a:gd name="T35" fmla="*/ 0 h 839"/>
                    <a:gd name="T36" fmla="*/ 212 w 212"/>
                    <a:gd name="T37" fmla="*/ 6 h 83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12"/>
                    <a:gd name="T58" fmla="*/ 0 h 839"/>
                    <a:gd name="T59" fmla="*/ 212 w 212"/>
                    <a:gd name="T60" fmla="*/ 839 h 83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12" h="839">
                      <a:moveTo>
                        <a:pt x="212" y="6"/>
                      </a:moveTo>
                      <a:lnTo>
                        <a:pt x="206" y="11"/>
                      </a:lnTo>
                      <a:lnTo>
                        <a:pt x="192" y="33"/>
                      </a:lnTo>
                      <a:lnTo>
                        <a:pt x="174" y="77"/>
                      </a:lnTo>
                      <a:lnTo>
                        <a:pt x="156" y="148"/>
                      </a:lnTo>
                      <a:lnTo>
                        <a:pt x="141" y="254"/>
                      </a:lnTo>
                      <a:lnTo>
                        <a:pt x="133" y="401"/>
                      </a:lnTo>
                      <a:lnTo>
                        <a:pt x="137" y="593"/>
                      </a:lnTo>
                      <a:lnTo>
                        <a:pt x="158" y="839"/>
                      </a:lnTo>
                      <a:lnTo>
                        <a:pt x="38" y="839"/>
                      </a:lnTo>
                      <a:lnTo>
                        <a:pt x="34" y="814"/>
                      </a:lnTo>
                      <a:lnTo>
                        <a:pt x="24" y="746"/>
                      </a:lnTo>
                      <a:lnTo>
                        <a:pt x="12" y="645"/>
                      </a:lnTo>
                      <a:lnTo>
                        <a:pt x="3" y="521"/>
                      </a:lnTo>
                      <a:lnTo>
                        <a:pt x="0" y="384"/>
                      </a:lnTo>
                      <a:lnTo>
                        <a:pt x="6" y="244"/>
                      </a:lnTo>
                      <a:lnTo>
                        <a:pt x="29" y="114"/>
                      </a:lnTo>
                      <a:lnTo>
                        <a:pt x="68" y="0"/>
                      </a:lnTo>
                      <a:lnTo>
                        <a:pt x="212" y="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5" name="Freeform 45"/>
                <p:cNvSpPr>
                  <a:spLocks/>
                </p:cNvSpPr>
                <p:nvPr/>
              </p:nvSpPr>
              <p:spPr bwMode="auto">
                <a:xfrm>
                  <a:off x="6406" y="13636"/>
                  <a:ext cx="137" cy="656"/>
                </a:xfrm>
                <a:custGeom>
                  <a:avLst/>
                  <a:gdLst>
                    <a:gd name="T0" fmla="*/ 43 w 137"/>
                    <a:gd name="T1" fmla="*/ 12 h 656"/>
                    <a:gd name="T2" fmla="*/ 39 w 137"/>
                    <a:gd name="T3" fmla="*/ 25 h 656"/>
                    <a:gd name="T4" fmla="*/ 30 w 137"/>
                    <a:gd name="T5" fmla="*/ 62 h 656"/>
                    <a:gd name="T6" fmla="*/ 19 w 137"/>
                    <a:gd name="T7" fmla="*/ 122 h 656"/>
                    <a:gd name="T8" fmla="*/ 7 w 137"/>
                    <a:gd name="T9" fmla="*/ 199 h 656"/>
                    <a:gd name="T10" fmla="*/ 0 w 137"/>
                    <a:gd name="T11" fmla="*/ 294 h 656"/>
                    <a:gd name="T12" fmla="*/ 1 w 137"/>
                    <a:gd name="T13" fmla="*/ 403 h 656"/>
                    <a:gd name="T14" fmla="*/ 12 w 137"/>
                    <a:gd name="T15" fmla="*/ 524 h 656"/>
                    <a:gd name="T16" fmla="*/ 38 w 137"/>
                    <a:gd name="T17" fmla="*/ 656 h 656"/>
                    <a:gd name="T18" fmla="*/ 132 w 137"/>
                    <a:gd name="T19" fmla="*/ 650 h 656"/>
                    <a:gd name="T20" fmla="*/ 127 w 137"/>
                    <a:gd name="T21" fmla="*/ 631 h 656"/>
                    <a:gd name="T22" fmla="*/ 119 w 137"/>
                    <a:gd name="T23" fmla="*/ 578 h 656"/>
                    <a:gd name="T24" fmla="*/ 107 w 137"/>
                    <a:gd name="T25" fmla="*/ 499 h 656"/>
                    <a:gd name="T26" fmla="*/ 97 w 137"/>
                    <a:gd name="T27" fmla="*/ 403 h 656"/>
                    <a:gd name="T28" fmla="*/ 92 w 137"/>
                    <a:gd name="T29" fmla="*/ 297 h 656"/>
                    <a:gd name="T30" fmla="*/ 94 w 137"/>
                    <a:gd name="T31" fmla="*/ 192 h 656"/>
                    <a:gd name="T32" fmla="*/ 108 w 137"/>
                    <a:gd name="T33" fmla="*/ 91 h 656"/>
                    <a:gd name="T34" fmla="*/ 137 w 137"/>
                    <a:gd name="T35" fmla="*/ 7 h 656"/>
                    <a:gd name="T36" fmla="*/ 137 w 137"/>
                    <a:gd name="T37" fmla="*/ 6 h 656"/>
                    <a:gd name="T38" fmla="*/ 137 w 137"/>
                    <a:gd name="T39" fmla="*/ 4 h 656"/>
                    <a:gd name="T40" fmla="*/ 135 w 137"/>
                    <a:gd name="T41" fmla="*/ 2 h 656"/>
                    <a:gd name="T42" fmla="*/ 129 w 137"/>
                    <a:gd name="T43" fmla="*/ 0 h 656"/>
                    <a:gd name="T44" fmla="*/ 119 w 137"/>
                    <a:gd name="T45" fmla="*/ 0 h 656"/>
                    <a:gd name="T46" fmla="*/ 101 w 137"/>
                    <a:gd name="T47" fmla="*/ 1 h 656"/>
                    <a:gd name="T48" fmla="*/ 77 w 137"/>
                    <a:gd name="T49" fmla="*/ 5 h 656"/>
                    <a:gd name="T50" fmla="*/ 43 w 137"/>
                    <a:gd name="T51" fmla="*/ 12 h 65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37"/>
                    <a:gd name="T79" fmla="*/ 0 h 656"/>
                    <a:gd name="T80" fmla="*/ 137 w 137"/>
                    <a:gd name="T81" fmla="*/ 656 h 65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37" h="656">
                      <a:moveTo>
                        <a:pt x="43" y="12"/>
                      </a:moveTo>
                      <a:lnTo>
                        <a:pt x="39" y="25"/>
                      </a:lnTo>
                      <a:lnTo>
                        <a:pt x="30" y="62"/>
                      </a:lnTo>
                      <a:lnTo>
                        <a:pt x="19" y="122"/>
                      </a:lnTo>
                      <a:lnTo>
                        <a:pt x="7" y="199"/>
                      </a:lnTo>
                      <a:lnTo>
                        <a:pt x="0" y="294"/>
                      </a:lnTo>
                      <a:lnTo>
                        <a:pt x="1" y="403"/>
                      </a:lnTo>
                      <a:lnTo>
                        <a:pt x="12" y="524"/>
                      </a:lnTo>
                      <a:lnTo>
                        <a:pt x="38" y="656"/>
                      </a:lnTo>
                      <a:lnTo>
                        <a:pt x="132" y="650"/>
                      </a:lnTo>
                      <a:lnTo>
                        <a:pt x="127" y="631"/>
                      </a:lnTo>
                      <a:lnTo>
                        <a:pt x="119" y="578"/>
                      </a:lnTo>
                      <a:lnTo>
                        <a:pt x="107" y="499"/>
                      </a:lnTo>
                      <a:lnTo>
                        <a:pt x="97" y="403"/>
                      </a:lnTo>
                      <a:lnTo>
                        <a:pt x="92" y="297"/>
                      </a:lnTo>
                      <a:lnTo>
                        <a:pt x="94" y="192"/>
                      </a:lnTo>
                      <a:lnTo>
                        <a:pt x="108" y="91"/>
                      </a:lnTo>
                      <a:lnTo>
                        <a:pt x="137" y="7"/>
                      </a:lnTo>
                      <a:lnTo>
                        <a:pt x="137" y="6"/>
                      </a:lnTo>
                      <a:lnTo>
                        <a:pt x="137" y="4"/>
                      </a:lnTo>
                      <a:lnTo>
                        <a:pt x="135" y="2"/>
                      </a:lnTo>
                      <a:lnTo>
                        <a:pt x="129" y="0"/>
                      </a:lnTo>
                      <a:lnTo>
                        <a:pt x="119" y="0"/>
                      </a:lnTo>
                      <a:lnTo>
                        <a:pt x="101" y="1"/>
                      </a:lnTo>
                      <a:lnTo>
                        <a:pt x="77" y="5"/>
                      </a:lnTo>
                      <a:lnTo>
                        <a:pt x="43" y="1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6" name="Freeform 46"/>
                <p:cNvSpPr>
                  <a:spLocks/>
                </p:cNvSpPr>
                <p:nvPr/>
              </p:nvSpPr>
              <p:spPr bwMode="auto">
                <a:xfrm>
                  <a:off x="6412" y="13680"/>
                  <a:ext cx="116" cy="560"/>
                </a:xfrm>
                <a:custGeom>
                  <a:avLst/>
                  <a:gdLst>
                    <a:gd name="T0" fmla="*/ 36 w 116"/>
                    <a:gd name="T1" fmla="*/ 11 h 560"/>
                    <a:gd name="T2" fmla="*/ 33 w 116"/>
                    <a:gd name="T3" fmla="*/ 21 h 560"/>
                    <a:gd name="T4" fmla="*/ 24 w 116"/>
                    <a:gd name="T5" fmla="*/ 53 h 560"/>
                    <a:gd name="T6" fmla="*/ 15 w 116"/>
                    <a:gd name="T7" fmla="*/ 103 h 560"/>
                    <a:gd name="T8" fmla="*/ 5 w 116"/>
                    <a:gd name="T9" fmla="*/ 169 h 560"/>
                    <a:gd name="T10" fmla="*/ 0 w 116"/>
                    <a:gd name="T11" fmla="*/ 250 h 560"/>
                    <a:gd name="T12" fmla="*/ 1 w 116"/>
                    <a:gd name="T13" fmla="*/ 344 h 560"/>
                    <a:gd name="T14" fmla="*/ 10 w 116"/>
                    <a:gd name="T15" fmla="*/ 448 h 560"/>
                    <a:gd name="T16" fmla="*/ 32 w 116"/>
                    <a:gd name="T17" fmla="*/ 560 h 560"/>
                    <a:gd name="T18" fmla="*/ 112 w 116"/>
                    <a:gd name="T19" fmla="*/ 555 h 560"/>
                    <a:gd name="T20" fmla="*/ 108 w 116"/>
                    <a:gd name="T21" fmla="*/ 538 h 560"/>
                    <a:gd name="T22" fmla="*/ 101 w 116"/>
                    <a:gd name="T23" fmla="*/ 493 h 560"/>
                    <a:gd name="T24" fmla="*/ 91 w 116"/>
                    <a:gd name="T25" fmla="*/ 426 h 560"/>
                    <a:gd name="T26" fmla="*/ 82 w 116"/>
                    <a:gd name="T27" fmla="*/ 344 h 560"/>
                    <a:gd name="T28" fmla="*/ 77 w 116"/>
                    <a:gd name="T29" fmla="*/ 255 h 560"/>
                    <a:gd name="T30" fmla="*/ 79 w 116"/>
                    <a:gd name="T31" fmla="*/ 164 h 560"/>
                    <a:gd name="T32" fmla="*/ 91 w 116"/>
                    <a:gd name="T33" fmla="*/ 79 h 560"/>
                    <a:gd name="T34" fmla="*/ 116 w 116"/>
                    <a:gd name="T35" fmla="*/ 6 h 560"/>
                    <a:gd name="T36" fmla="*/ 116 w 116"/>
                    <a:gd name="T37" fmla="*/ 5 h 560"/>
                    <a:gd name="T38" fmla="*/ 116 w 116"/>
                    <a:gd name="T39" fmla="*/ 4 h 560"/>
                    <a:gd name="T40" fmla="*/ 114 w 116"/>
                    <a:gd name="T41" fmla="*/ 2 h 560"/>
                    <a:gd name="T42" fmla="*/ 109 w 116"/>
                    <a:gd name="T43" fmla="*/ 0 h 560"/>
                    <a:gd name="T44" fmla="*/ 100 w 116"/>
                    <a:gd name="T45" fmla="*/ 0 h 560"/>
                    <a:gd name="T46" fmla="*/ 86 w 116"/>
                    <a:gd name="T47" fmla="*/ 1 h 560"/>
                    <a:gd name="T48" fmla="*/ 65 w 116"/>
                    <a:gd name="T49" fmla="*/ 4 h 560"/>
                    <a:gd name="T50" fmla="*/ 36 w 116"/>
                    <a:gd name="T51" fmla="*/ 11 h 56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16"/>
                    <a:gd name="T79" fmla="*/ 0 h 560"/>
                    <a:gd name="T80" fmla="*/ 116 w 116"/>
                    <a:gd name="T81" fmla="*/ 560 h 56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16" h="560">
                      <a:moveTo>
                        <a:pt x="36" y="11"/>
                      </a:moveTo>
                      <a:lnTo>
                        <a:pt x="33" y="21"/>
                      </a:lnTo>
                      <a:lnTo>
                        <a:pt x="24" y="53"/>
                      </a:lnTo>
                      <a:lnTo>
                        <a:pt x="15" y="103"/>
                      </a:lnTo>
                      <a:lnTo>
                        <a:pt x="5" y="169"/>
                      </a:lnTo>
                      <a:lnTo>
                        <a:pt x="0" y="250"/>
                      </a:lnTo>
                      <a:lnTo>
                        <a:pt x="1" y="344"/>
                      </a:lnTo>
                      <a:lnTo>
                        <a:pt x="10" y="448"/>
                      </a:lnTo>
                      <a:lnTo>
                        <a:pt x="32" y="560"/>
                      </a:lnTo>
                      <a:lnTo>
                        <a:pt x="112" y="555"/>
                      </a:lnTo>
                      <a:lnTo>
                        <a:pt x="108" y="538"/>
                      </a:lnTo>
                      <a:lnTo>
                        <a:pt x="101" y="493"/>
                      </a:lnTo>
                      <a:lnTo>
                        <a:pt x="91" y="426"/>
                      </a:lnTo>
                      <a:lnTo>
                        <a:pt x="82" y="344"/>
                      </a:lnTo>
                      <a:lnTo>
                        <a:pt x="77" y="255"/>
                      </a:lnTo>
                      <a:lnTo>
                        <a:pt x="79" y="164"/>
                      </a:lnTo>
                      <a:lnTo>
                        <a:pt x="91" y="79"/>
                      </a:lnTo>
                      <a:lnTo>
                        <a:pt x="116" y="6"/>
                      </a:lnTo>
                      <a:lnTo>
                        <a:pt x="116" y="5"/>
                      </a:lnTo>
                      <a:lnTo>
                        <a:pt x="116" y="4"/>
                      </a:lnTo>
                      <a:lnTo>
                        <a:pt x="114" y="2"/>
                      </a:lnTo>
                      <a:lnTo>
                        <a:pt x="109" y="0"/>
                      </a:lnTo>
                      <a:lnTo>
                        <a:pt x="100" y="0"/>
                      </a:lnTo>
                      <a:lnTo>
                        <a:pt x="86" y="1"/>
                      </a:lnTo>
                      <a:lnTo>
                        <a:pt x="65" y="4"/>
                      </a:lnTo>
                      <a:lnTo>
                        <a:pt x="36" y="1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7" name="Freeform 47"/>
                <p:cNvSpPr>
                  <a:spLocks/>
                </p:cNvSpPr>
                <p:nvPr/>
              </p:nvSpPr>
              <p:spPr bwMode="auto">
                <a:xfrm>
                  <a:off x="6417" y="13724"/>
                  <a:ext cx="97" cy="463"/>
                </a:xfrm>
                <a:custGeom>
                  <a:avLst/>
                  <a:gdLst>
                    <a:gd name="T0" fmla="*/ 30 w 97"/>
                    <a:gd name="T1" fmla="*/ 9 h 463"/>
                    <a:gd name="T2" fmla="*/ 27 w 97"/>
                    <a:gd name="T3" fmla="*/ 17 h 463"/>
                    <a:gd name="T4" fmla="*/ 20 w 97"/>
                    <a:gd name="T5" fmla="*/ 44 h 463"/>
                    <a:gd name="T6" fmla="*/ 12 w 97"/>
                    <a:gd name="T7" fmla="*/ 85 h 463"/>
                    <a:gd name="T8" fmla="*/ 4 w 97"/>
                    <a:gd name="T9" fmla="*/ 140 h 463"/>
                    <a:gd name="T10" fmla="*/ 0 w 97"/>
                    <a:gd name="T11" fmla="*/ 207 h 463"/>
                    <a:gd name="T12" fmla="*/ 0 w 97"/>
                    <a:gd name="T13" fmla="*/ 285 h 463"/>
                    <a:gd name="T14" fmla="*/ 9 w 97"/>
                    <a:gd name="T15" fmla="*/ 370 h 463"/>
                    <a:gd name="T16" fmla="*/ 26 w 97"/>
                    <a:gd name="T17" fmla="*/ 463 h 463"/>
                    <a:gd name="T18" fmla="*/ 93 w 97"/>
                    <a:gd name="T19" fmla="*/ 460 h 463"/>
                    <a:gd name="T20" fmla="*/ 89 w 97"/>
                    <a:gd name="T21" fmla="*/ 446 h 463"/>
                    <a:gd name="T22" fmla="*/ 83 w 97"/>
                    <a:gd name="T23" fmla="*/ 408 h 463"/>
                    <a:gd name="T24" fmla="*/ 75 w 97"/>
                    <a:gd name="T25" fmla="*/ 353 h 463"/>
                    <a:gd name="T26" fmla="*/ 68 w 97"/>
                    <a:gd name="T27" fmla="*/ 285 h 463"/>
                    <a:gd name="T28" fmla="*/ 65 w 97"/>
                    <a:gd name="T29" fmla="*/ 211 h 463"/>
                    <a:gd name="T30" fmla="*/ 67 w 97"/>
                    <a:gd name="T31" fmla="*/ 136 h 463"/>
                    <a:gd name="T32" fmla="*/ 76 w 97"/>
                    <a:gd name="T33" fmla="*/ 65 h 463"/>
                    <a:gd name="T34" fmla="*/ 97 w 97"/>
                    <a:gd name="T35" fmla="*/ 5 h 463"/>
                    <a:gd name="T36" fmla="*/ 97 w 97"/>
                    <a:gd name="T37" fmla="*/ 4 h 463"/>
                    <a:gd name="T38" fmla="*/ 97 w 97"/>
                    <a:gd name="T39" fmla="*/ 3 h 463"/>
                    <a:gd name="T40" fmla="*/ 95 w 97"/>
                    <a:gd name="T41" fmla="*/ 1 h 463"/>
                    <a:gd name="T42" fmla="*/ 91 w 97"/>
                    <a:gd name="T43" fmla="*/ 0 h 463"/>
                    <a:gd name="T44" fmla="*/ 84 w 97"/>
                    <a:gd name="T45" fmla="*/ 0 h 463"/>
                    <a:gd name="T46" fmla="*/ 71 w 97"/>
                    <a:gd name="T47" fmla="*/ 0 h 463"/>
                    <a:gd name="T48" fmla="*/ 54 w 97"/>
                    <a:gd name="T49" fmla="*/ 3 h 463"/>
                    <a:gd name="T50" fmla="*/ 30 w 97"/>
                    <a:gd name="T51" fmla="*/ 9 h 46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97"/>
                    <a:gd name="T79" fmla="*/ 0 h 463"/>
                    <a:gd name="T80" fmla="*/ 97 w 97"/>
                    <a:gd name="T81" fmla="*/ 463 h 46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97" h="463">
                      <a:moveTo>
                        <a:pt x="30" y="9"/>
                      </a:moveTo>
                      <a:lnTo>
                        <a:pt x="27" y="17"/>
                      </a:lnTo>
                      <a:lnTo>
                        <a:pt x="20" y="44"/>
                      </a:lnTo>
                      <a:lnTo>
                        <a:pt x="12" y="85"/>
                      </a:lnTo>
                      <a:lnTo>
                        <a:pt x="4" y="140"/>
                      </a:lnTo>
                      <a:lnTo>
                        <a:pt x="0" y="207"/>
                      </a:lnTo>
                      <a:lnTo>
                        <a:pt x="0" y="285"/>
                      </a:lnTo>
                      <a:lnTo>
                        <a:pt x="9" y="370"/>
                      </a:lnTo>
                      <a:lnTo>
                        <a:pt x="26" y="463"/>
                      </a:lnTo>
                      <a:lnTo>
                        <a:pt x="93" y="460"/>
                      </a:lnTo>
                      <a:lnTo>
                        <a:pt x="89" y="446"/>
                      </a:lnTo>
                      <a:lnTo>
                        <a:pt x="83" y="408"/>
                      </a:lnTo>
                      <a:lnTo>
                        <a:pt x="75" y="353"/>
                      </a:lnTo>
                      <a:lnTo>
                        <a:pt x="68" y="285"/>
                      </a:lnTo>
                      <a:lnTo>
                        <a:pt x="65" y="211"/>
                      </a:lnTo>
                      <a:lnTo>
                        <a:pt x="67" y="136"/>
                      </a:lnTo>
                      <a:lnTo>
                        <a:pt x="76" y="65"/>
                      </a:lnTo>
                      <a:lnTo>
                        <a:pt x="97" y="5"/>
                      </a:lnTo>
                      <a:lnTo>
                        <a:pt x="97" y="4"/>
                      </a:lnTo>
                      <a:lnTo>
                        <a:pt x="97" y="3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4" y="0"/>
                      </a:lnTo>
                      <a:lnTo>
                        <a:pt x="71" y="0"/>
                      </a:lnTo>
                      <a:lnTo>
                        <a:pt x="54" y="3"/>
                      </a:lnTo>
                      <a:lnTo>
                        <a:pt x="30" y="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8" name="Freeform 48"/>
                <p:cNvSpPr>
                  <a:spLocks/>
                </p:cNvSpPr>
                <p:nvPr/>
              </p:nvSpPr>
              <p:spPr bwMode="auto">
                <a:xfrm>
                  <a:off x="6422" y="13768"/>
                  <a:ext cx="77" cy="367"/>
                </a:xfrm>
                <a:custGeom>
                  <a:avLst/>
                  <a:gdLst>
                    <a:gd name="T0" fmla="*/ 24 w 77"/>
                    <a:gd name="T1" fmla="*/ 8 h 367"/>
                    <a:gd name="T2" fmla="*/ 22 w 77"/>
                    <a:gd name="T3" fmla="*/ 15 h 367"/>
                    <a:gd name="T4" fmla="*/ 17 w 77"/>
                    <a:gd name="T5" fmla="*/ 36 h 367"/>
                    <a:gd name="T6" fmla="*/ 10 w 77"/>
                    <a:gd name="T7" fmla="*/ 68 h 367"/>
                    <a:gd name="T8" fmla="*/ 4 w 77"/>
                    <a:gd name="T9" fmla="*/ 112 h 367"/>
                    <a:gd name="T10" fmla="*/ 0 w 77"/>
                    <a:gd name="T11" fmla="*/ 164 h 367"/>
                    <a:gd name="T12" fmla="*/ 0 w 77"/>
                    <a:gd name="T13" fmla="*/ 226 h 367"/>
                    <a:gd name="T14" fmla="*/ 7 w 77"/>
                    <a:gd name="T15" fmla="*/ 294 h 367"/>
                    <a:gd name="T16" fmla="*/ 21 w 77"/>
                    <a:gd name="T17" fmla="*/ 367 h 367"/>
                    <a:gd name="T18" fmla="*/ 74 w 77"/>
                    <a:gd name="T19" fmla="*/ 364 h 367"/>
                    <a:gd name="T20" fmla="*/ 71 w 77"/>
                    <a:gd name="T21" fmla="*/ 353 h 367"/>
                    <a:gd name="T22" fmla="*/ 66 w 77"/>
                    <a:gd name="T23" fmla="*/ 323 h 367"/>
                    <a:gd name="T24" fmla="*/ 60 w 77"/>
                    <a:gd name="T25" fmla="*/ 280 h 367"/>
                    <a:gd name="T26" fmla="*/ 54 w 77"/>
                    <a:gd name="T27" fmla="*/ 226 h 367"/>
                    <a:gd name="T28" fmla="*/ 51 w 77"/>
                    <a:gd name="T29" fmla="*/ 168 h 367"/>
                    <a:gd name="T30" fmla="*/ 53 w 77"/>
                    <a:gd name="T31" fmla="*/ 107 h 367"/>
                    <a:gd name="T32" fmla="*/ 61 w 77"/>
                    <a:gd name="T33" fmla="*/ 52 h 367"/>
                    <a:gd name="T34" fmla="*/ 77 w 77"/>
                    <a:gd name="T35" fmla="*/ 5 h 367"/>
                    <a:gd name="T36" fmla="*/ 77 w 77"/>
                    <a:gd name="T37" fmla="*/ 5 h 367"/>
                    <a:gd name="T38" fmla="*/ 77 w 77"/>
                    <a:gd name="T39" fmla="*/ 2 h 367"/>
                    <a:gd name="T40" fmla="*/ 76 w 77"/>
                    <a:gd name="T41" fmla="*/ 1 h 367"/>
                    <a:gd name="T42" fmla="*/ 72 w 77"/>
                    <a:gd name="T43" fmla="*/ 0 h 367"/>
                    <a:gd name="T44" fmla="*/ 66 w 77"/>
                    <a:gd name="T45" fmla="*/ 0 h 367"/>
                    <a:gd name="T46" fmla="*/ 56 w 77"/>
                    <a:gd name="T47" fmla="*/ 1 h 367"/>
                    <a:gd name="T48" fmla="*/ 43 w 77"/>
                    <a:gd name="T49" fmla="*/ 4 h 367"/>
                    <a:gd name="T50" fmla="*/ 24 w 77"/>
                    <a:gd name="T51" fmla="*/ 8 h 36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7"/>
                    <a:gd name="T79" fmla="*/ 0 h 367"/>
                    <a:gd name="T80" fmla="*/ 77 w 77"/>
                    <a:gd name="T81" fmla="*/ 367 h 367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7" h="367">
                      <a:moveTo>
                        <a:pt x="24" y="8"/>
                      </a:moveTo>
                      <a:lnTo>
                        <a:pt x="22" y="15"/>
                      </a:lnTo>
                      <a:lnTo>
                        <a:pt x="17" y="36"/>
                      </a:lnTo>
                      <a:lnTo>
                        <a:pt x="10" y="68"/>
                      </a:lnTo>
                      <a:lnTo>
                        <a:pt x="4" y="112"/>
                      </a:lnTo>
                      <a:lnTo>
                        <a:pt x="0" y="164"/>
                      </a:lnTo>
                      <a:lnTo>
                        <a:pt x="0" y="226"/>
                      </a:lnTo>
                      <a:lnTo>
                        <a:pt x="7" y="294"/>
                      </a:lnTo>
                      <a:lnTo>
                        <a:pt x="21" y="367"/>
                      </a:lnTo>
                      <a:lnTo>
                        <a:pt x="74" y="364"/>
                      </a:lnTo>
                      <a:lnTo>
                        <a:pt x="71" y="353"/>
                      </a:lnTo>
                      <a:lnTo>
                        <a:pt x="66" y="323"/>
                      </a:lnTo>
                      <a:lnTo>
                        <a:pt x="60" y="280"/>
                      </a:lnTo>
                      <a:lnTo>
                        <a:pt x="54" y="226"/>
                      </a:lnTo>
                      <a:lnTo>
                        <a:pt x="51" y="168"/>
                      </a:lnTo>
                      <a:lnTo>
                        <a:pt x="53" y="107"/>
                      </a:lnTo>
                      <a:lnTo>
                        <a:pt x="61" y="52"/>
                      </a:lnTo>
                      <a:lnTo>
                        <a:pt x="77" y="5"/>
                      </a:lnTo>
                      <a:lnTo>
                        <a:pt x="77" y="2"/>
                      </a:lnTo>
                      <a:lnTo>
                        <a:pt x="76" y="1"/>
                      </a:lnTo>
                      <a:lnTo>
                        <a:pt x="72" y="0"/>
                      </a:lnTo>
                      <a:lnTo>
                        <a:pt x="66" y="0"/>
                      </a:lnTo>
                      <a:lnTo>
                        <a:pt x="56" y="1"/>
                      </a:lnTo>
                      <a:lnTo>
                        <a:pt x="43" y="4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19" name="Freeform 49"/>
                <p:cNvSpPr>
                  <a:spLocks/>
                </p:cNvSpPr>
                <p:nvPr/>
              </p:nvSpPr>
              <p:spPr bwMode="auto">
                <a:xfrm>
                  <a:off x="6428" y="13813"/>
                  <a:ext cx="56" cy="271"/>
                </a:xfrm>
                <a:custGeom>
                  <a:avLst/>
                  <a:gdLst>
                    <a:gd name="T0" fmla="*/ 17 w 56"/>
                    <a:gd name="T1" fmla="*/ 5 h 271"/>
                    <a:gd name="T2" fmla="*/ 16 w 56"/>
                    <a:gd name="T3" fmla="*/ 10 h 271"/>
                    <a:gd name="T4" fmla="*/ 12 w 56"/>
                    <a:gd name="T5" fmla="*/ 25 h 271"/>
                    <a:gd name="T6" fmla="*/ 6 w 56"/>
                    <a:gd name="T7" fmla="*/ 49 h 271"/>
                    <a:gd name="T8" fmla="*/ 2 w 56"/>
                    <a:gd name="T9" fmla="*/ 82 h 271"/>
                    <a:gd name="T10" fmla="*/ 0 w 56"/>
                    <a:gd name="T11" fmla="*/ 122 h 271"/>
                    <a:gd name="T12" fmla="*/ 0 w 56"/>
                    <a:gd name="T13" fmla="*/ 166 h 271"/>
                    <a:gd name="T14" fmla="*/ 4 w 56"/>
                    <a:gd name="T15" fmla="*/ 217 h 271"/>
                    <a:gd name="T16" fmla="*/ 15 w 56"/>
                    <a:gd name="T17" fmla="*/ 271 h 271"/>
                    <a:gd name="T18" fmla="*/ 54 w 56"/>
                    <a:gd name="T19" fmla="*/ 268 h 271"/>
                    <a:gd name="T20" fmla="*/ 52 w 56"/>
                    <a:gd name="T21" fmla="*/ 261 h 271"/>
                    <a:gd name="T22" fmla="*/ 48 w 56"/>
                    <a:gd name="T23" fmla="*/ 238 h 271"/>
                    <a:gd name="T24" fmla="*/ 44 w 56"/>
                    <a:gd name="T25" fmla="*/ 206 h 271"/>
                    <a:gd name="T26" fmla="*/ 40 w 56"/>
                    <a:gd name="T27" fmla="*/ 166 h 271"/>
                    <a:gd name="T28" fmla="*/ 37 w 56"/>
                    <a:gd name="T29" fmla="*/ 123 h 271"/>
                    <a:gd name="T30" fmla="*/ 39 w 56"/>
                    <a:gd name="T31" fmla="*/ 78 h 271"/>
                    <a:gd name="T32" fmla="*/ 44 w 56"/>
                    <a:gd name="T33" fmla="*/ 37 h 271"/>
                    <a:gd name="T34" fmla="*/ 56 w 56"/>
                    <a:gd name="T35" fmla="*/ 3 h 271"/>
                    <a:gd name="T36" fmla="*/ 56 w 56"/>
                    <a:gd name="T37" fmla="*/ 3 h 271"/>
                    <a:gd name="T38" fmla="*/ 56 w 56"/>
                    <a:gd name="T39" fmla="*/ 2 h 271"/>
                    <a:gd name="T40" fmla="*/ 55 w 56"/>
                    <a:gd name="T41" fmla="*/ 1 h 271"/>
                    <a:gd name="T42" fmla="*/ 52 w 56"/>
                    <a:gd name="T43" fmla="*/ 0 h 271"/>
                    <a:gd name="T44" fmla="*/ 48 w 56"/>
                    <a:gd name="T45" fmla="*/ 0 h 271"/>
                    <a:gd name="T46" fmla="*/ 42 w 56"/>
                    <a:gd name="T47" fmla="*/ 0 h 271"/>
                    <a:gd name="T48" fmla="*/ 31 w 56"/>
                    <a:gd name="T49" fmla="*/ 2 h 271"/>
                    <a:gd name="T50" fmla="*/ 17 w 56"/>
                    <a:gd name="T51" fmla="*/ 5 h 2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6"/>
                    <a:gd name="T79" fmla="*/ 0 h 271"/>
                    <a:gd name="T80" fmla="*/ 56 w 56"/>
                    <a:gd name="T81" fmla="*/ 271 h 2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6" h="271">
                      <a:moveTo>
                        <a:pt x="17" y="5"/>
                      </a:moveTo>
                      <a:lnTo>
                        <a:pt x="16" y="10"/>
                      </a:lnTo>
                      <a:lnTo>
                        <a:pt x="12" y="25"/>
                      </a:lnTo>
                      <a:lnTo>
                        <a:pt x="6" y="49"/>
                      </a:lnTo>
                      <a:lnTo>
                        <a:pt x="2" y="82"/>
                      </a:lnTo>
                      <a:lnTo>
                        <a:pt x="0" y="122"/>
                      </a:lnTo>
                      <a:lnTo>
                        <a:pt x="0" y="166"/>
                      </a:lnTo>
                      <a:lnTo>
                        <a:pt x="4" y="217"/>
                      </a:lnTo>
                      <a:lnTo>
                        <a:pt x="15" y="271"/>
                      </a:lnTo>
                      <a:lnTo>
                        <a:pt x="54" y="268"/>
                      </a:lnTo>
                      <a:lnTo>
                        <a:pt x="52" y="261"/>
                      </a:lnTo>
                      <a:lnTo>
                        <a:pt x="48" y="238"/>
                      </a:lnTo>
                      <a:lnTo>
                        <a:pt x="44" y="206"/>
                      </a:lnTo>
                      <a:lnTo>
                        <a:pt x="40" y="166"/>
                      </a:lnTo>
                      <a:lnTo>
                        <a:pt x="37" y="123"/>
                      </a:lnTo>
                      <a:lnTo>
                        <a:pt x="39" y="78"/>
                      </a:lnTo>
                      <a:lnTo>
                        <a:pt x="44" y="37"/>
                      </a:lnTo>
                      <a:lnTo>
                        <a:pt x="56" y="3"/>
                      </a:lnTo>
                      <a:lnTo>
                        <a:pt x="56" y="2"/>
                      </a:lnTo>
                      <a:lnTo>
                        <a:pt x="55" y="1"/>
                      </a:lnTo>
                      <a:lnTo>
                        <a:pt x="52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1" y="2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0" name="Freeform 50"/>
                <p:cNvSpPr>
                  <a:spLocks/>
                </p:cNvSpPr>
                <p:nvPr/>
              </p:nvSpPr>
              <p:spPr bwMode="auto">
                <a:xfrm>
                  <a:off x="7211" y="13549"/>
                  <a:ext cx="186" cy="732"/>
                </a:xfrm>
                <a:custGeom>
                  <a:avLst/>
                  <a:gdLst>
                    <a:gd name="T0" fmla="*/ 186 w 186"/>
                    <a:gd name="T1" fmla="*/ 6 h 732"/>
                    <a:gd name="T2" fmla="*/ 182 w 186"/>
                    <a:gd name="T3" fmla="*/ 11 h 732"/>
                    <a:gd name="T4" fmla="*/ 169 w 186"/>
                    <a:gd name="T5" fmla="*/ 29 h 732"/>
                    <a:gd name="T6" fmla="*/ 153 w 186"/>
                    <a:gd name="T7" fmla="*/ 67 h 732"/>
                    <a:gd name="T8" fmla="*/ 137 w 186"/>
                    <a:gd name="T9" fmla="*/ 130 h 732"/>
                    <a:gd name="T10" fmla="*/ 124 w 186"/>
                    <a:gd name="T11" fmla="*/ 221 h 732"/>
                    <a:gd name="T12" fmla="*/ 117 w 186"/>
                    <a:gd name="T13" fmla="*/ 350 h 732"/>
                    <a:gd name="T14" fmla="*/ 122 w 186"/>
                    <a:gd name="T15" fmla="*/ 517 h 732"/>
                    <a:gd name="T16" fmla="*/ 139 w 186"/>
                    <a:gd name="T17" fmla="*/ 732 h 732"/>
                    <a:gd name="T18" fmla="*/ 34 w 186"/>
                    <a:gd name="T19" fmla="*/ 732 h 732"/>
                    <a:gd name="T20" fmla="*/ 31 w 186"/>
                    <a:gd name="T21" fmla="*/ 711 h 732"/>
                    <a:gd name="T22" fmla="*/ 22 w 186"/>
                    <a:gd name="T23" fmla="*/ 651 h 732"/>
                    <a:gd name="T24" fmla="*/ 12 w 186"/>
                    <a:gd name="T25" fmla="*/ 563 h 732"/>
                    <a:gd name="T26" fmla="*/ 3 w 186"/>
                    <a:gd name="T27" fmla="*/ 454 h 732"/>
                    <a:gd name="T28" fmla="*/ 0 w 186"/>
                    <a:gd name="T29" fmla="*/ 335 h 732"/>
                    <a:gd name="T30" fmla="*/ 6 w 186"/>
                    <a:gd name="T31" fmla="*/ 213 h 732"/>
                    <a:gd name="T32" fmla="*/ 25 w 186"/>
                    <a:gd name="T33" fmla="*/ 98 h 732"/>
                    <a:gd name="T34" fmla="*/ 60 w 186"/>
                    <a:gd name="T35" fmla="*/ 0 h 732"/>
                    <a:gd name="T36" fmla="*/ 186 w 186"/>
                    <a:gd name="T37" fmla="*/ 6 h 73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86"/>
                    <a:gd name="T58" fmla="*/ 0 h 732"/>
                    <a:gd name="T59" fmla="*/ 186 w 186"/>
                    <a:gd name="T60" fmla="*/ 732 h 73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86" h="732">
                      <a:moveTo>
                        <a:pt x="186" y="6"/>
                      </a:moveTo>
                      <a:lnTo>
                        <a:pt x="182" y="11"/>
                      </a:lnTo>
                      <a:lnTo>
                        <a:pt x="169" y="29"/>
                      </a:lnTo>
                      <a:lnTo>
                        <a:pt x="153" y="67"/>
                      </a:lnTo>
                      <a:lnTo>
                        <a:pt x="137" y="130"/>
                      </a:lnTo>
                      <a:lnTo>
                        <a:pt x="124" y="221"/>
                      </a:lnTo>
                      <a:lnTo>
                        <a:pt x="117" y="350"/>
                      </a:lnTo>
                      <a:lnTo>
                        <a:pt x="122" y="517"/>
                      </a:lnTo>
                      <a:lnTo>
                        <a:pt x="139" y="732"/>
                      </a:lnTo>
                      <a:lnTo>
                        <a:pt x="34" y="732"/>
                      </a:lnTo>
                      <a:lnTo>
                        <a:pt x="31" y="711"/>
                      </a:lnTo>
                      <a:lnTo>
                        <a:pt x="22" y="651"/>
                      </a:lnTo>
                      <a:lnTo>
                        <a:pt x="12" y="563"/>
                      </a:lnTo>
                      <a:lnTo>
                        <a:pt x="3" y="454"/>
                      </a:lnTo>
                      <a:lnTo>
                        <a:pt x="0" y="335"/>
                      </a:lnTo>
                      <a:lnTo>
                        <a:pt x="6" y="213"/>
                      </a:lnTo>
                      <a:lnTo>
                        <a:pt x="25" y="98"/>
                      </a:lnTo>
                      <a:lnTo>
                        <a:pt x="60" y="0"/>
                      </a:lnTo>
                      <a:lnTo>
                        <a:pt x="186" y="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1" name="Freeform 51"/>
                <p:cNvSpPr>
                  <a:spLocks/>
                </p:cNvSpPr>
                <p:nvPr/>
              </p:nvSpPr>
              <p:spPr bwMode="auto">
                <a:xfrm>
                  <a:off x="7219" y="13600"/>
                  <a:ext cx="158" cy="625"/>
                </a:xfrm>
                <a:custGeom>
                  <a:avLst/>
                  <a:gdLst>
                    <a:gd name="T0" fmla="*/ 158 w 158"/>
                    <a:gd name="T1" fmla="*/ 4 h 625"/>
                    <a:gd name="T2" fmla="*/ 153 w 158"/>
                    <a:gd name="T3" fmla="*/ 9 h 625"/>
                    <a:gd name="T4" fmla="*/ 144 w 158"/>
                    <a:gd name="T5" fmla="*/ 25 h 625"/>
                    <a:gd name="T6" fmla="*/ 130 w 158"/>
                    <a:gd name="T7" fmla="*/ 57 h 625"/>
                    <a:gd name="T8" fmla="*/ 116 w 158"/>
                    <a:gd name="T9" fmla="*/ 110 h 625"/>
                    <a:gd name="T10" fmla="*/ 105 w 158"/>
                    <a:gd name="T11" fmla="*/ 189 h 625"/>
                    <a:gd name="T12" fmla="*/ 100 w 158"/>
                    <a:gd name="T13" fmla="*/ 298 h 625"/>
                    <a:gd name="T14" fmla="*/ 103 w 158"/>
                    <a:gd name="T15" fmla="*/ 441 h 625"/>
                    <a:gd name="T16" fmla="*/ 118 w 158"/>
                    <a:gd name="T17" fmla="*/ 625 h 625"/>
                    <a:gd name="T18" fmla="*/ 29 w 158"/>
                    <a:gd name="T19" fmla="*/ 625 h 625"/>
                    <a:gd name="T20" fmla="*/ 25 w 158"/>
                    <a:gd name="T21" fmla="*/ 607 h 625"/>
                    <a:gd name="T22" fmla="*/ 18 w 158"/>
                    <a:gd name="T23" fmla="*/ 556 h 625"/>
                    <a:gd name="T24" fmla="*/ 9 w 158"/>
                    <a:gd name="T25" fmla="*/ 480 h 625"/>
                    <a:gd name="T26" fmla="*/ 2 w 158"/>
                    <a:gd name="T27" fmla="*/ 387 h 625"/>
                    <a:gd name="T28" fmla="*/ 0 w 158"/>
                    <a:gd name="T29" fmla="*/ 286 h 625"/>
                    <a:gd name="T30" fmla="*/ 5 w 158"/>
                    <a:gd name="T31" fmla="*/ 182 h 625"/>
                    <a:gd name="T32" fmla="*/ 21 w 158"/>
                    <a:gd name="T33" fmla="*/ 84 h 625"/>
                    <a:gd name="T34" fmla="*/ 51 w 158"/>
                    <a:gd name="T35" fmla="*/ 0 h 625"/>
                    <a:gd name="T36" fmla="*/ 158 w 158"/>
                    <a:gd name="T37" fmla="*/ 4 h 6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58"/>
                    <a:gd name="T58" fmla="*/ 0 h 625"/>
                    <a:gd name="T59" fmla="*/ 158 w 158"/>
                    <a:gd name="T60" fmla="*/ 625 h 62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58" h="625">
                      <a:moveTo>
                        <a:pt x="158" y="4"/>
                      </a:moveTo>
                      <a:lnTo>
                        <a:pt x="153" y="9"/>
                      </a:lnTo>
                      <a:lnTo>
                        <a:pt x="144" y="25"/>
                      </a:lnTo>
                      <a:lnTo>
                        <a:pt x="130" y="57"/>
                      </a:lnTo>
                      <a:lnTo>
                        <a:pt x="116" y="110"/>
                      </a:lnTo>
                      <a:lnTo>
                        <a:pt x="105" y="189"/>
                      </a:lnTo>
                      <a:lnTo>
                        <a:pt x="100" y="298"/>
                      </a:lnTo>
                      <a:lnTo>
                        <a:pt x="103" y="441"/>
                      </a:lnTo>
                      <a:lnTo>
                        <a:pt x="118" y="625"/>
                      </a:lnTo>
                      <a:lnTo>
                        <a:pt x="29" y="625"/>
                      </a:lnTo>
                      <a:lnTo>
                        <a:pt x="25" y="607"/>
                      </a:lnTo>
                      <a:lnTo>
                        <a:pt x="18" y="556"/>
                      </a:lnTo>
                      <a:lnTo>
                        <a:pt x="9" y="480"/>
                      </a:lnTo>
                      <a:lnTo>
                        <a:pt x="2" y="387"/>
                      </a:lnTo>
                      <a:lnTo>
                        <a:pt x="0" y="286"/>
                      </a:lnTo>
                      <a:lnTo>
                        <a:pt x="5" y="182"/>
                      </a:lnTo>
                      <a:lnTo>
                        <a:pt x="21" y="84"/>
                      </a:lnTo>
                      <a:lnTo>
                        <a:pt x="51" y="0"/>
                      </a:lnTo>
                      <a:lnTo>
                        <a:pt x="158" y="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2" name="Freeform 52"/>
                <p:cNvSpPr>
                  <a:spLocks/>
                </p:cNvSpPr>
                <p:nvPr/>
              </p:nvSpPr>
              <p:spPr bwMode="auto">
                <a:xfrm>
                  <a:off x="7225" y="13651"/>
                  <a:ext cx="131" cy="517"/>
                </a:xfrm>
                <a:custGeom>
                  <a:avLst/>
                  <a:gdLst>
                    <a:gd name="T0" fmla="*/ 131 w 131"/>
                    <a:gd name="T1" fmla="*/ 4 h 517"/>
                    <a:gd name="T2" fmla="*/ 128 w 131"/>
                    <a:gd name="T3" fmla="*/ 7 h 517"/>
                    <a:gd name="T4" fmla="*/ 119 w 131"/>
                    <a:gd name="T5" fmla="*/ 21 h 517"/>
                    <a:gd name="T6" fmla="*/ 109 w 131"/>
                    <a:gd name="T7" fmla="*/ 47 h 517"/>
                    <a:gd name="T8" fmla="*/ 97 w 131"/>
                    <a:gd name="T9" fmla="*/ 91 h 517"/>
                    <a:gd name="T10" fmla="*/ 88 w 131"/>
                    <a:gd name="T11" fmla="*/ 156 h 517"/>
                    <a:gd name="T12" fmla="*/ 84 w 131"/>
                    <a:gd name="T13" fmla="*/ 247 h 517"/>
                    <a:gd name="T14" fmla="*/ 86 w 131"/>
                    <a:gd name="T15" fmla="*/ 366 h 517"/>
                    <a:gd name="T16" fmla="*/ 99 w 131"/>
                    <a:gd name="T17" fmla="*/ 517 h 517"/>
                    <a:gd name="T18" fmla="*/ 25 w 131"/>
                    <a:gd name="T19" fmla="*/ 517 h 517"/>
                    <a:gd name="T20" fmla="*/ 23 w 131"/>
                    <a:gd name="T21" fmla="*/ 502 h 517"/>
                    <a:gd name="T22" fmla="*/ 16 w 131"/>
                    <a:gd name="T23" fmla="*/ 460 h 517"/>
                    <a:gd name="T24" fmla="*/ 9 w 131"/>
                    <a:gd name="T25" fmla="*/ 397 h 517"/>
                    <a:gd name="T26" fmla="*/ 2 w 131"/>
                    <a:gd name="T27" fmla="*/ 320 h 517"/>
                    <a:gd name="T28" fmla="*/ 0 w 131"/>
                    <a:gd name="T29" fmla="*/ 236 h 517"/>
                    <a:gd name="T30" fmla="*/ 4 w 131"/>
                    <a:gd name="T31" fmla="*/ 151 h 517"/>
                    <a:gd name="T32" fmla="*/ 18 w 131"/>
                    <a:gd name="T33" fmla="*/ 70 h 517"/>
                    <a:gd name="T34" fmla="*/ 43 w 131"/>
                    <a:gd name="T35" fmla="*/ 0 h 517"/>
                    <a:gd name="T36" fmla="*/ 131 w 131"/>
                    <a:gd name="T37" fmla="*/ 4 h 51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1"/>
                    <a:gd name="T58" fmla="*/ 0 h 517"/>
                    <a:gd name="T59" fmla="*/ 131 w 131"/>
                    <a:gd name="T60" fmla="*/ 517 h 51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1" h="517">
                      <a:moveTo>
                        <a:pt x="131" y="4"/>
                      </a:moveTo>
                      <a:lnTo>
                        <a:pt x="128" y="7"/>
                      </a:lnTo>
                      <a:lnTo>
                        <a:pt x="119" y="21"/>
                      </a:lnTo>
                      <a:lnTo>
                        <a:pt x="109" y="47"/>
                      </a:lnTo>
                      <a:lnTo>
                        <a:pt x="97" y="91"/>
                      </a:lnTo>
                      <a:lnTo>
                        <a:pt x="88" y="156"/>
                      </a:lnTo>
                      <a:lnTo>
                        <a:pt x="84" y="247"/>
                      </a:lnTo>
                      <a:lnTo>
                        <a:pt x="86" y="366"/>
                      </a:lnTo>
                      <a:lnTo>
                        <a:pt x="99" y="517"/>
                      </a:lnTo>
                      <a:lnTo>
                        <a:pt x="25" y="517"/>
                      </a:lnTo>
                      <a:lnTo>
                        <a:pt x="23" y="502"/>
                      </a:lnTo>
                      <a:lnTo>
                        <a:pt x="16" y="460"/>
                      </a:lnTo>
                      <a:lnTo>
                        <a:pt x="9" y="397"/>
                      </a:lnTo>
                      <a:lnTo>
                        <a:pt x="2" y="320"/>
                      </a:lnTo>
                      <a:lnTo>
                        <a:pt x="0" y="236"/>
                      </a:lnTo>
                      <a:lnTo>
                        <a:pt x="4" y="151"/>
                      </a:lnTo>
                      <a:lnTo>
                        <a:pt x="18" y="70"/>
                      </a:lnTo>
                      <a:lnTo>
                        <a:pt x="43" y="0"/>
                      </a:lnTo>
                      <a:lnTo>
                        <a:pt x="131" y="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3" name="Freeform 53"/>
                <p:cNvSpPr>
                  <a:spLocks/>
                </p:cNvSpPr>
                <p:nvPr/>
              </p:nvSpPr>
              <p:spPr bwMode="auto">
                <a:xfrm>
                  <a:off x="7233" y="13701"/>
                  <a:ext cx="104" cy="411"/>
                </a:xfrm>
                <a:custGeom>
                  <a:avLst/>
                  <a:gdLst>
                    <a:gd name="T0" fmla="*/ 104 w 104"/>
                    <a:gd name="T1" fmla="*/ 4 h 411"/>
                    <a:gd name="T2" fmla="*/ 101 w 104"/>
                    <a:gd name="T3" fmla="*/ 7 h 411"/>
                    <a:gd name="T4" fmla="*/ 94 w 104"/>
                    <a:gd name="T5" fmla="*/ 17 h 411"/>
                    <a:gd name="T6" fmla="*/ 86 w 104"/>
                    <a:gd name="T7" fmla="*/ 38 h 411"/>
                    <a:gd name="T8" fmla="*/ 76 w 104"/>
                    <a:gd name="T9" fmla="*/ 73 h 411"/>
                    <a:gd name="T10" fmla="*/ 69 w 104"/>
                    <a:gd name="T11" fmla="*/ 125 h 411"/>
                    <a:gd name="T12" fmla="*/ 65 w 104"/>
                    <a:gd name="T13" fmla="*/ 196 h 411"/>
                    <a:gd name="T14" fmla="*/ 67 w 104"/>
                    <a:gd name="T15" fmla="*/ 291 h 411"/>
                    <a:gd name="T16" fmla="*/ 77 w 104"/>
                    <a:gd name="T17" fmla="*/ 411 h 411"/>
                    <a:gd name="T18" fmla="*/ 19 w 104"/>
                    <a:gd name="T19" fmla="*/ 411 h 411"/>
                    <a:gd name="T20" fmla="*/ 17 w 104"/>
                    <a:gd name="T21" fmla="*/ 399 h 411"/>
                    <a:gd name="T22" fmla="*/ 11 w 104"/>
                    <a:gd name="T23" fmla="*/ 365 h 411"/>
                    <a:gd name="T24" fmla="*/ 6 w 104"/>
                    <a:gd name="T25" fmla="*/ 316 h 411"/>
                    <a:gd name="T26" fmla="*/ 2 w 104"/>
                    <a:gd name="T27" fmla="*/ 255 h 411"/>
                    <a:gd name="T28" fmla="*/ 0 w 104"/>
                    <a:gd name="T29" fmla="*/ 188 h 411"/>
                    <a:gd name="T30" fmla="*/ 4 w 104"/>
                    <a:gd name="T31" fmla="*/ 120 h 411"/>
                    <a:gd name="T32" fmla="*/ 15 w 104"/>
                    <a:gd name="T33" fmla="*/ 55 h 411"/>
                    <a:gd name="T34" fmla="*/ 34 w 104"/>
                    <a:gd name="T35" fmla="*/ 0 h 411"/>
                    <a:gd name="T36" fmla="*/ 104 w 104"/>
                    <a:gd name="T37" fmla="*/ 4 h 41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4"/>
                    <a:gd name="T58" fmla="*/ 0 h 411"/>
                    <a:gd name="T59" fmla="*/ 104 w 104"/>
                    <a:gd name="T60" fmla="*/ 411 h 411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4" h="411">
                      <a:moveTo>
                        <a:pt x="104" y="4"/>
                      </a:moveTo>
                      <a:lnTo>
                        <a:pt x="101" y="7"/>
                      </a:lnTo>
                      <a:lnTo>
                        <a:pt x="94" y="17"/>
                      </a:lnTo>
                      <a:lnTo>
                        <a:pt x="86" y="38"/>
                      </a:lnTo>
                      <a:lnTo>
                        <a:pt x="76" y="73"/>
                      </a:lnTo>
                      <a:lnTo>
                        <a:pt x="69" y="125"/>
                      </a:lnTo>
                      <a:lnTo>
                        <a:pt x="65" y="196"/>
                      </a:lnTo>
                      <a:lnTo>
                        <a:pt x="67" y="291"/>
                      </a:lnTo>
                      <a:lnTo>
                        <a:pt x="77" y="411"/>
                      </a:lnTo>
                      <a:lnTo>
                        <a:pt x="19" y="411"/>
                      </a:lnTo>
                      <a:lnTo>
                        <a:pt x="17" y="399"/>
                      </a:lnTo>
                      <a:lnTo>
                        <a:pt x="11" y="365"/>
                      </a:lnTo>
                      <a:lnTo>
                        <a:pt x="6" y="316"/>
                      </a:lnTo>
                      <a:lnTo>
                        <a:pt x="2" y="255"/>
                      </a:lnTo>
                      <a:lnTo>
                        <a:pt x="0" y="188"/>
                      </a:lnTo>
                      <a:lnTo>
                        <a:pt x="4" y="120"/>
                      </a:lnTo>
                      <a:lnTo>
                        <a:pt x="15" y="55"/>
                      </a:lnTo>
                      <a:lnTo>
                        <a:pt x="34" y="0"/>
                      </a:lnTo>
                      <a:lnTo>
                        <a:pt x="104" y="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4" name="Freeform 54"/>
                <p:cNvSpPr>
                  <a:spLocks/>
                </p:cNvSpPr>
                <p:nvPr/>
              </p:nvSpPr>
              <p:spPr bwMode="auto">
                <a:xfrm>
                  <a:off x="7240" y="13752"/>
                  <a:ext cx="76" cy="302"/>
                </a:xfrm>
                <a:custGeom>
                  <a:avLst/>
                  <a:gdLst>
                    <a:gd name="T0" fmla="*/ 76 w 76"/>
                    <a:gd name="T1" fmla="*/ 2 h 302"/>
                    <a:gd name="T2" fmla="*/ 74 w 76"/>
                    <a:gd name="T3" fmla="*/ 4 h 302"/>
                    <a:gd name="T4" fmla="*/ 70 w 76"/>
                    <a:gd name="T5" fmla="*/ 12 h 302"/>
                    <a:gd name="T6" fmla="*/ 62 w 76"/>
                    <a:gd name="T7" fmla="*/ 28 h 302"/>
                    <a:gd name="T8" fmla="*/ 56 w 76"/>
                    <a:gd name="T9" fmla="*/ 53 h 302"/>
                    <a:gd name="T10" fmla="*/ 51 w 76"/>
                    <a:gd name="T11" fmla="*/ 92 h 302"/>
                    <a:gd name="T12" fmla="*/ 49 w 76"/>
                    <a:gd name="T13" fmla="*/ 145 h 302"/>
                    <a:gd name="T14" fmla="*/ 50 w 76"/>
                    <a:gd name="T15" fmla="*/ 214 h 302"/>
                    <a:gd name="T16" fmla="*/ 57 w 76"/>
                    <a:gd name="T17" fmla="*/ 302 h 302"/>
                    <a:gd name="T18" fmla="*/ 14 w 76"/>
                    <a:gd name="T19" fmla="*/ 302 h 302"/>
                    <a:gd name="T20" fmla="*/ 13 w 76"/>
                    <a:gd name="T21" fmla="*/ 294 h 302"/>
                    <a:gd name="T22" fmla="*/ 9 w 76"/>
                    <a:gd name="T23" fmla="*/ 269 h 302"/>
                    <a:gd name="T24" fmla="*/ 4 w 76"/>
                    <a:gd name="T25" fmla="*/ 232 h 302"/>
                    <a:gd name="T26" fmla="*/ 1 w 76"/>
                    <a:gd name="T27" fmla="*/ 188 h 302"/>
                    <a:gd name="T28" fmla="*/ 0 w 76"/>
                    <a:gd name="T29" fmla="*/ 138 h 302"/>
                    <a:gd name="T30" fmla="*/ 2 w 76"/>
                    <a:gd name="T31" fmla="*/ 89 h 302"/>
                    <a:gd name="T32" fmla="*/ 10 w 76"/>
                    <a:gd name="T33" fmla="*/ 41 h 302"/>
                    <a:gd name="T34" fmla="*/ 25 w 76"/>
                    <a:gd name="T35" fmla="*/ 0 h 302"/>
                    <a:gd name="T36" fmla="*/ 76 w 76"/>
                    <a:gd name="T37" fmla="*/ 2 h 3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6"/>
                    <a:gd name="T58" fmla="*/ 0 h 302"/>
                    <a:gd name="T59" fmla="*/ 76 w 76"/>
                    <a:gd name="T60" fmla="*/ 302 h 3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6" h="302">
                      <a:moveTo>
                        <a:pt x="76" y="2"/>
                      </a:moveTo>
                      <a:lnTo>
                        <a:pt x="74" y="4"/>
                      </a:lnTo>
                      <a:lnTo>
                        <a:pt x="70" y="12"/>
                      </a:lnTo>
                      <a:lnTo>
                        <a:pt x="62" y="28"/>
                      </a:lnTo>
                      <a:lnTo>
                        <a:pt x="56" y="53"/>
                      </a:lnTo>
                      <a:lnTo>
                        <a:pt x="51" y="92"/>
                      </a:lnTo>
                      <a:lnTo>
                        <a:pt x="49" y="145"/>
                      </a:lnTo>
                      <a:lnTo>
                        <a:pt x="50" y="214"/>
                      </a:lnTo>
                      <a:lnTo>
                        <a:pt x="57" y="302"/>
                      </a:lnTo>
                      <a:lnTo>
                        <a:pt x="14" y="302"/>
                      </a:lnTo>
                      <a:lnTo>
                        <a:pt x="13" y="294"/>
                      </a:lnTo>
                      <a:lnTo>
                        <a:pt x="9" y="269"/>
                      </a:lnTo>
                      <a:lnTo>
                        <a:pt x="4" y="232"/>
                      </a:lnTo>
                      <a:lnTo>
                        <a:pt x="1" y="188"/>
                      </a:lnTo>
                      <a:lnTo>
                        <a:pt x="0" y="138"/>
                      </a:lnTo>
                      <a:lnTo>
                        <a:pt x="2" y="89"/>
                      </a:lnTo>
                      <a:lnTo>
                        <a:pt x="10" y="41"/>
                      </a:lnTo>
                      <a:lnTo>
                        <a:pt x="25" y="0"/>
                      </a:lnTo>
                      <a:lnTo>
                        <a:pt x="76" y="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5" name="Rectangle 55"/>
                <p:cNvSpPr>
                  <a:spLocks noChangeArrowheads="1"/>
                </p:cNvSpPr>
                <p:nvPr/>
              </p:nvSpPr>
              <p:spPr bwMode="auto">
                <a:xfrm>
                  <a:off x="6241" y="13678"/>
                  <a:ext cx="23" cy="95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6" name="Freeform 56"/>
                <p:cNvSpPr>
                  <a:spLocks/>
                </p:cNvSpPr>
                <p:nvPr/>
              </p:nvSpPr>
              <p:spPr bwMode="auto">
                <a:xfrm>
                  <a:off x="6579" y="13664"/>
                  <a:ext cx="375" cy="440"/>
                </a:xfrm>
                <a:custGeom>
                  <a:avLst/>
                  <a:gdLst>
                    <a:gd name="T0" fmla="*/ 35 w 375"/>
                    <a:gd name="T1" fmla="*/ 41 h 440"/>
                    <a:gd name="T2" fmla="*/ 32 w 375"/>
                    <a:gd name="T3" fmla="*/ 49 h 440"/>
                    <a:gd name="T4" fmla="*/ 25 w 375"/>
                    <a:gd name="T5" fmla="*/ 74 h 440"/>
                    <a:gd name="T6" fmla="*/ 17 w 375"/>
                    <a:gd name="T7" fmla="*/ 112 h 440"/>
                    <a:gd name="T8" fmla="*/ 8 w 375"/>
                    <a:gd name="T9" fmla="*/ 163 h 440"/>
                    <a:gd name="T10" fmla="*/ 2 w 375"/>
                    <a:gd name="T11" fmla="*/ 223 h 440"/>
                    <a:gd name="T12" fmla="*/ 0 w 375"/>
                    <a:gd name="T13" fmla="*/ 290 h 440"/>
                    <a:gd name="T14" fmla="*/ 7 w 375"/>
                    <a:gd name="T15" fmla="*/ 363 h 440"/>
                    <a:gd name="T16" fmla="*/ 23 w 375"/>
                    <a:gd name="T17" fmla="*/ 440 h 440"/>
                    <a:gd name="T18" fmla="*/ 23 w 375"/>
                    <a:gd name="T19" fmla="*/ 437 h 440"/>
                    <a:gd name="T20" fmla="*/ 23 w 375"/>
                    <a:gd name="T21" fmla="*/ 427 h 440"/>
                    <a:gd name="T22" fmla="*/ 23 w 375"/>
                    <a:gd name="T23" fmla="*/ 411 h 440"/>
                    <a:gd name="T24" fmla="*/ 23 w 375"/>
                    <a:gd name="T25" fmla="*/ 391 h 440"/>
                    <a:gd name="T26" fmla="*/ 25 w 375"/>
                    <a:gd name="T27" fmla="*/ 367 h 440"/>
                    <a:gd name="T28" fmla="*/ 28 w 375"/>
                    <a:gd name="T29" fmla="*/ 341 h 440"/>
                    <a:gd name="T30" fmla="*/ 33 w 375"/>
                    <a:gd name="T31" fmla="*/ 312 h 440"/>
                    <a:gd name="T32" fmla="*/ 39 w 375"/>
                    <a:gd name="T33" fmla="*/ 281 h 440"/>
                    <a:gd name="T34" fmla="*/ 49 w 375"/>
                    <a:gd name="T35" fmla="*/ 251 h 440"/>
                    <a:gd name="T36" fmla="*/ 61 w 375"/>
                    <a:gd name="T37" fmla="*/ 222 h 440"/>
                    <a:gd name="T38" fmla="*/ 75 w 375"/>
                    <a:gd name="T39" fmla="*/ 194 h 440"/>
                    <a:gd name="T40" fmla="*/ 93 w 375"/>
                    <a:gd name="T41" fmla="*/ 168 h 440"/>
                    <a:gd name="T42" fmla="*/ 116 w 375"/>
                    <a:gd name="T43" fmla="*/ 145 h 440"/>
                    <a:gd name="T44" fmla="*/ 141 w 375"/>
                    <a:gd name="T45" fmla="*/ 127 h 440"/>
                    <a:gd name="T46" fmla="*/ 173 w 375"/>
                    <a:gd name="T47" fmla="*/ 114 h 440"/>
                    <a:gd name="T48" fmla="*/ 208 w 375"/>
                    <a:gd name="T49" fmla="*/ 106 h 440"/>
                    <a:gd name="T50" fmla="*/ 210 w 375"/>
                    <a:gd name="T51" fmla="*/ 104 h 440"/>
                    <a:gd name="T52" fmla="*/ 217 w 375"/>
                    <a:gd name="T53" fmla="*/ 100 h 440"/>
                    <a:gd name="T54" fmla="*/ 227 w 375"/>
                    <a:gd name="T55" fmla="*/ 92 h 440"/>
                    <a:gd name="T56" fmla="*/ 245 w 375"/>
                    <a:gd name="T57" fmla="*/ 82 h 440"/>
                    <a:gd name="T58" fmla="*/ 267 w 375"/>
                    <a:gd name="T59" fmla="*/ 69 h 440"/>
                    <a:gd name="T60" fmla="*/ 296 w 375"/>
                    <a:gd name="T61" fmla="*/ 54 h 440"/>
                    <a:gd name="T62" fmla="*/ 332 w 375"/>
                    <a:gd name="T63" fmla="*/ 36 h 440"/>
                    <a:gd name="T64" fmla="*/ 375 w 375"/>
                    <a:gd name="T65" fmla="*/ 17 h 440"/>
                    <a:gd name="T66" fmla="*/ 373 w 375"/>
                    <a:gd name="T67" fmla="*/ 16 h 440"/>
                    <a:gd name="T68" fmla="*/ 366 w 375"/>
                    <a:gd name="T69" fmla="*/ 15 h 440"/>
                    <a:gd name="T70" fmla="*/ 357 w 375"/>
                    <a:gd name="T71" fmla="*/ 13 h 440"/>
                    <a:gd name="T72" fmla="*/ 343 w 375"/>
                    <a:gd name="T73" fmla="*/ 10 h 440"/>
                    <a:gd name="T74" fmla="*/ 326 w 375"/>
                    <a:gd name="T75" fmla="*/ 7 h 440"/>
                    <a:gd name="T76" fmla="*/ 307 w 375"/>
                    <a:gd name="T77" fmla="*/ 5 h 440"/>
                    <a:gd name="T78" fmla="*/ 285 w 375"/>
                    <a:gd name="T79" fmla="*/ 3 h 440"/>
                    <a:gd name="T80" fmla="*/ 261 w 375"/>
                    <a:gd name="T81" fmla="*/ 1 h 440"/>
                    <a:gd name="T82" fmla="*/ 235 w 375"/>
                    <a:gd name="T83" fmla="*/ 0 h 440"/>
                    <a:gd name="T84" fmla="*/ 208 w 375"/>
                    <a:gd name="T85" fmla="*/ 1 h 440"/>
                    <a:gd name="T86" fmla="*/ 180 w 375"/>
                    <a:gd name="T87" fmla="*/ 2 h 440"/>
                    <a:gd name="T88" fmla="*/ 151 w 375"/>
                    <a:gd name="T89" fmla="*/ 5 h 440"/>
                    <a:gd name="T90" fmla="*/ 122 w 375"/>
                    <a:gd name="T91" fmla="*/ 10 h 440"/>
                    <a:gd name="T92" fmla="*/ 92 w 375"/>
                    <a:gd name="T93" fmla="*/ 18 h 440"/>
                    <a:gd name="T94" fmla="*/ 63 w 375"/>
                    <a:gd name="T95" fmla="*/ 28 h 440"/>
                    <a:gd name="T96" fmla="*/ 35 w 375"/>
                    <a:gd name="T97" fmla="*/ 41 h 44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75"/>
                    <a:gd name="T148" fmla="*/ 0 h 440"/>
                    <a:gd name="T149" fmla="*/ 375 w 375"/>
                    <a:gd name="T150" fmla="*/ 440 h 44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75" h="440">
                      <a:moveTo>
                        <a:pt x="35" y="41"/>
                      </a:moveTo>
                      <a:lnTo>
                        <a:pt x="32" y="49"/>
                      </a:lnTo>
                      <a:lnTo>
                        <a:pt x="25" y="74"/>
                      </a:lnTo>
                      <a:lnTo>
                        <a:pt x="17" y="112"/>
                      </a:lnTo>
                      <a:lnTo>
                        <a:pt x="8" y="163"/>
                      </a:lnTo>
                      <a:lnTo>
                        <a:pt x="2" y="223"/>
                      </a:lnTo>
                      <a:lnTo>
                        <a:pt x="0" y="290"/>
                      </a:lnTo>
                      <a:lnTo>
                        <a:pt x="7" y="363"/>
                      </a:lnTo>
                      <a:lnTo>
                        <a:pt x="23" y="440"/>
                      </a:lnTo>
                      <a:lnTo>
                        <a:pt x="23" y="437"/>
                      </a:lnTo>
                      <a:lnTo>
                        <a:pt x="23" y="427"/>
                      </a:lnTo>
                      <a:lnTo>
                        <a:pt x="23" y="411"/>
                      </a:lnTo>
                      <a:lnTo>
                        <a:pt x="23" y="391"/>
                      </a:lnTo>
                      <a:lnTo>
                        <a:pt x="25" y="367"/>
                      </a:lnTo>
                      <a:lnTo>
                        <a:pt x="28" y="341"/>
                      </a:lnTo>
                      <a:lnTo>
                        <a:pt x="33" y="312"/>
                      </a:lnTo>
                      <a:lnTo>
                        <a:pt x="39" y="281"/>
                      </a:lnTo>
                      <a:lnTo>
                        <a:pt x="49" y="251"/>
                      </a:lnTo>
                      <a:lnTo>
                        <a:pt x="61" y="222"/>
                      </a:lnTo>
                      <a:lnTo>
                        <a:pt x="75" y="194"/>
                      </a:lnTo>
                      <a:lnTo>
                        <a:pt x="93" y="168"/>
                      </a:lnTo>
                      <a:lnTo>
                        <a:pt x="116" y="145"/>
                      </a:lnTo>
                      <a:lnTo>
                        <a:pt x="141" y="127"/>
                      </a:lnTo>
                      <a:lnTo>
                        <a:pt x="173" y="114"/>
                      </a:lnTo>
                      <a:lnTo>
                        <a:pt x="208" y="106"/>
                      </a:lnTo>
                      <a:lnTo>
                        <a:pt x="210" y="104"/>
                      </a:lnTo>
                      <a:lnTo>
                        <a:pt x="217" y="100"/>
                      </a:lnTo>
                      <a:lnTo>
                        <a:pt x="227" y="92"/>
                      </a:lnTo>
                      <a:lnTo>
                        <a:pt x="245" y="82"/>
                      </a:lnTo>
                      <a:lnTo>
                        <a:pt x="267" y="69"/>
                      </a:lnTo>
                      <a:lnTo>
                        <a:pt x="296" y="54"/>
                      </a:lnTo>
                      <a:lnTo>
                        <a:pt x="332" y="36"/>
                      </a:lnTo>
                      <a:lnTo>
                        <a:pt x="375" y="17"/>
                      </a:lnTo>
                      <a:lnTo>
                        <a:pt x="373" y="16"/>
                      </a:lnTo>
                      <a:lnTo>
                        <a:pt x="366" y="15"/>
                      </a:lnTo>
                      <a:lnTo>
                        <a:pt x="357" y="13"/>
                      </a:lnTo>
                      <a:lnTo>
                        <a:pt x="343" y="10"/>
                      </a:lnTo>
                      <a:lnTo>
                        <a:pt x="326" y="7"/>
                      </a:lnTo>
                      <a:lnTo>
                        <a:pt x="307" y="5"/>
                      </a:lnTo>
                      <a:lnTo>
                        <a:pt x="285" y="3"/>
                      </a:lnTo>
                      <a:lnTo>
                        <a:pt x="261" y="1"/>
                      </a:lnTo>
                      <a:lnTo>
                        <a:pt x="235" y="0"/>
                      </a:lnTo>
                      <a:lnTo>
                        <a:pt x="208" y="1"/>
                      </a:lnTo>
                      <a:lnTo>
                        <a:pt x="180" y="2"/>
                      </a:lnTo>
                      <a:lnTo>
                        <a:pt x="151" y="5"/>
                      </a:lnTo>
                      <a:lnTo>
                        <a:pt x="122" y="10"/>
                      </a:lnTo>
                      <a:lnTo>
                        <a:pt x="92" y="18"/>
                      </a:lnTo>
                      <a:lnTo>
                        <a:pt x="63" y="28"/>
                      </a:lnTo>
                      <a:lnTo>
                        <a:pt x="35" y="4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7" name="Freeform 57"/>
                <p:cNvSpPr>
                  <a:spLocks/>
                </p:cNvSpPr>
                <p:nvPr/>
              </p:nvSpPr>
              <p:spPr bwMode="auto">
                <a:xfrm>
                  <a:off x="6061" y="13991"/>
                  <a:ext cx="305" cy="83"/>
                </a:xfrm>
                <a:custGeom>
                  <a:avLst/>
                  <a:gdLst>
                    <a:gd name="T0" fmla="*/ 0 w 305"/>
                    <a:gd name="T1" fmla="*/ 53 h 83"/>
                    <a:gd name="T2" fmla="*/ 0 w 305"/>
                    <a:gd name="T3" fmla="*/ 52 h 83"/>
                    <a:gd name="T4" fmla="*/ 2 w 305"/>
                    <a:gd name="T5" fmla="*/ 48 h 83"/>
                    <a:gd name="T6" fmla="*/ 5 w 305"/>
                    <a:gd name="T7" fmla="*/ 44 h 83"/>
                    <a:gd name="T8" fmla="*/ 11 w 305"/>
                    <a:gd name="T9" fmla="*/ 37 h 83"/>
                    <a:gd name="T10" fmla="*/ 18 w 305"/>
                    <a:gd name="T11" fmla="*/ 31 h 83"/>
                    <a:gd name="T12" fmla="*/ 27 w 305"/>
                    <a:gd name="T13" fmla="*/ 25 h 83"/>
                    <a:gd name="T14" fmla="*/ 39 w 305"/>
                    <a:gd name="T15" fmla="*/ 18 h 83"/>
                    <a:gd name="T16" fmla="*/ 54 w 305"/>
                    <a:gd name="T17" fmla="*/ 12 h 83"/>
                    <a:gd name="T18" fmla="*/ 72 w 305"/>
                    <a:gd name="T19" fmla="*/ 6 h 83"/>
                    <a:gd name="T20" fmla="*/ 92 w 305"/>
                    <a:gd name="T21" fmla="*/ 2 h 83"/>
                    <a:gd name="T22" fmla="*/ 118 w 305"/>
                    <a:gd name="T23" fmla="*/ 0 h 83"/>
                    <a:gd name="T24" fmla="*/ 146 w 305"/>
                    <a:gd name="T25" fmla="*/ 0 h 83"/>
                    <a:gd name="T26" fmla="*/ 180 w 305"/>
                    <a:gd name="T27" fmla="*/ 2 h 83"/>
                    <a:gd name="T28" fmla="*/ 216 w 305"/>
                    <a:gd name="T29" fmla="*/ 7 h 83"/>
                    <a:gd name="T30" fmla="*/ 258 w 305"/>
                    <a:gd name="T31" fmla="*/ 16 h 83"/>
                    <a:gd name="T32" fmla="*/ 305 w 305"/>
                    <a:gd name="T33" fmla="*/ 29 h 83"/>
                    <a:gd name="T34" fmla="*/ 299 w 305"/>
                    <a:gd name="T35" fmla="*/ 47 h 83"/>
                    <a:gd name="T36" fmla="*/ 297 w 305"/>
                    <a:gd name="T37" fmla="*/ 46 h 83"/>
                    <a:gd name="T38" fmla="*/ 289 w 305"/>
                    <a:gd name="T39" fmla="*/ 44 h 83"/>
                    <a:gd name="T40" fmla="*/ 277 w 305"/>
                    <a:gd name="T41" fmla="*/ 41 h 83"/>
                    <a:gd name="T42" fmla="*/ 262 w 305"/>
                    <a:gd name="T43" fmla="*/ 36 h 83"/>
                    <a:gd name="T44" fmla="*/ 244 w 305"/>
                    <a:gd name="T45" fmla="*/ 32 h 83"/>
                    <a:gd name="T46" fmla="*/ 224 w 305"/>
                    <a:gd name="T47" fmla="*/ 28 h 83"/>
                    <a:gd name="T48" fmla="*/ 201 w 305"/>
                    <a:gd name="T49" fmla="*/ 25 h 83"/>
                    <a:gd name="T50" fmla="*/ 176 w 305"/>
                    <a:gd name="T51" fmla="*/ 22 h 83"/>
                    <a:gd name="T52" fmla="*/ 152 w 305"/>
                    <a:gd name="T53" fmla="*/ 21 h 83"/>
                    <a:gd name="T54" fmla="*/ 126 w 305"/>
                    <a:gd name="T55" fmla="*/ 21 h 83"/>
                    <a:gd name="T56" fmla="*/ 101 w 305"/>
                    <a:gd name="T57" fmla="*/ 23 h 83"/>
                    <a:gd name="T58" fmla="*/ 77 w 305"/>
                    <a:gd name="T59" fmla="*/ 29 h 83"/>
                    <a:gd name="T60" fmla="*/ 55 w 305"/>
                    <a:gd name="T61" fmla="*/ 37 h 83"/>
                    <a:gd name="T62" fmla="*/ 33 w 305"/>
                    <a:gd name="T63" fmla="*/ 48 h 83"/>
                    <a:gd name="T64" fmla="*/ 15 w 305"/>
                    <a:gd name="T65" fmla="*/ 63 h 83"/>
                    <a:gd name="T66" fmla="*/ 0 w 305"/>
                    <a:gd name="T67" fmla="*/ 83 h 83"/>
                    <a:gd name="T68" fmla="*/ 0 w 305"/>
                    <a:gd name="T69" fmla="*/ 53 h 8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05"/>
                    <a:gd name="T106" fmla="*/ 0 h 83"/>
                    <a:gd name="T107" fmla="*/ 305 w 305"/>
                    <a:gd name="T108" fmla="*/ 83 h 8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05" h="83">
                      <a:moveTo>
                        <a:pt x="0" y="53"/>
                      </a:moveTo>
                      <a:lnTo>
                        <a:pt x="0" y="52"/>
                      </a:lnTo>
                      <a:lnTo>
                        <a:pt x="2" y="48"/>
                      </a:lnTo>
                      <a:lnTo>
                        <a:pt x="5" y="44"/>
                      </a:lnTo>
                      <a:lnTo>
                        <a:pt x="11" y="37"/>
                      </a:lnTo>
                      <a:lnTo>
                        <a:pt x="18" y="31"/>
                      </a:lnTo>
                      <a:lnTo>
                        <a:pt x="27" y="25"/>
                      </a:lnTo>
                      <a:lnTo>
                        <a:pt x="39" y="18"/>
                      </a:lnTo>
                      <a:lnTo>
                        <a:pt x="54" y="12"/>
                      </a:lnTo>
                      <a:lnTo>
                        <a:pt x="72" y="6"/>
                      </a:lnTo>
                      <a:lnTo>
                        <a:pt x="92" y="2"/>
                      </a:lnTo>
                      <a:lnTo>
                        <a:pt x="118" y="0"/>
                      </a:lnTo>
                      <a:lnTo>
                        <a:pt x="146" y="0"/>
                      </a:lnTo>
                      <a:lnTo>
                        <a:pt x="180" y="2"/>
                      </a:lnTo>
                      <a:lnTo>
                        <a:pt x="216" y="7"/>
                      </a:lnTo>
                      <a:lnTo>
                        <a:pt x="258" y="16"/>
                      </a:lnTo>
                      <a:lnTo>
                        <a:pt x="305" y="29"/>
                      </a:lnTo>
                      <a:lnTo>
                        <a:pt x="299" y="47"/>
                      </a:lnTo>
                      <a:lnTo>
                        <a:pt x="297" y="46"/>
                      </a:lnTo>
                      <a:lnTo>
                        <a:pt x="289" y="44"/>
                      </a:lnTo>
                      <a:lnTo>
                        <a:pt x="277" y="41"/>
                      </a:lnTo>
                      <a:lnTo>
                        <a:pt x="262" y="36"/>
                      </a:lnTo>
                      <a:lnTo>
                        <a:pt x="244" y="32"/>
                      </a:lnTo>
                      <a:lnTo>
                        <a:pt x="224" y="28"/>
                      </a:lnTo>
                      <a:lnTo>
                        <a:pt x="201" y="25"/>
                      </a:lnTo>
                      <a:lnTo>
                        <a:pt x="176" y="22"/>
                      </a:lnTo>
                      <a:lnTo>
                        <a:pt x="152" y="21"/>
                      </a:lnTo>
                      <a:lnTo>
                        <a:pt x="126" y="21"/>
                      </a:lnTo>
                      <a:lnTo>
                        <a:pt x="101" y="23"/>
                      </a:lnTo>
                      <a:lnTo>
                        <a:pt x="77" y="29"/>
                      </a:lnTo>
                      <a:lnTo>
                        <a:pt x="55" y="37"/>
                      </a:lnTo>
                      <a:lnTo>
                        <a:pt x="33" y="48"/>
                      </a:lnTo>
                      <a:lnTo>
                        <a:pt x="15" y="63"/>
                      </a:lnTo>
                      <a:lnTo>
                        <a:pt x="0" y="8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8" name="Freeform 58"/>
                <p:cNvSpPr>
                  <a:spLocks/>
                </p:cNvSpPr>
                <p:nvPr/>
              </p:nvSpPr>
              <p:spPr bwMode="auto">
                <a:xfrm>
                  <a:off x="6061" y="13793"/>
                  <a:ext cx="305" cy="83"/>
                </a:xfrm>
                <a:custGeom>
                  <a:avLst/>
                  <a:gdLst>
                    <a:gd name="T0" fmla="*/ 0 w 305"/>
                    <a:gd name="T1" fmla="*/ 53 h 83"/>
                    <a:gd name="T2" fmla="*/ 0 w 305"/>
                    <a:gd name="T3" fmla="*/ 52 h 83"/>
                    <a:gd name="T4" fmla="*/ 2 w 305"/>
                    <a:gd name="T5" fmla="*/ 49 h 83"/>
                    <a:gd name="T6" fmla="*/ 5 w 305"/>
                    <a:gd name="T7" fmla="*/ 44 h 83"/>
                    <a:gd name="T8" fmla="*/ 11 w 305"/>
                    <a:gd name="T9" fmla="*/ 38 h 83"/>
                    <a:gd name="T10" fmla="*/ 18 w 305"/>
                    <a:gd name="T11" fmla="*/ 31 h 83"/>
                    <a:gd name="T12" fmla="*/ 27 w 305"/>
                    <a:gd name="T13" fmla="*/ 25 h 83"/>
                    <a:gd name="T14" fmla="*/ 39 w 305"/>
                    <a:gd name="T15" fmla="*/ 17 h 83"/>
                    <a:gd name="T16" fmla="*/ 54 w 305"/>
                    <a:gd name="T17" fmla="*/ 12 h 83"/>
                    <a:gd name="T18" fmla="*/ 72 w 305"/>
                    <a:gd name="T19" fmla="*/ 7 h 83"/>
                    <a:gd name="T20" fmla="*/ 92 w 305"/>
                    <a:gd name="T21" fmla="*/ 2 h 83"/>
                    <a:gd name="T22" fmla="*/ 118 w 305"/>
                    <a:gd name="T23" fmla="*/ 0 h 83"/>
                    <a:gd name="T24" fmla="*/ 146 w 305"/>
                    <a:gd name="T25" fmla="*/ 0 h 83"/>
                    <a:gd name="T26" fmla="*/ 180 w 305"/>
                    <a:gd name="T27" fmla="*/ 2 h 83"/>
                    <a:gd name="T28" fmla="*/ 216 w 305"/>
                    <a:gd name="T29" fmla="*/ 8 h 83"/>
                    <a:gd name="T30" fmla="*/ 258 w 305"/>
                    <a:gd name="T31" fmla="*/ 16 h 83"/>
                    <a:gd name="T32" fmla="*/ 305 w 305"/>
                    <a:gd name="T33" fmla="*/ 29 h 83"/>
                    <a:gd name="T34" fmla="*/ 299 w 305"/>
                    <a:gd name="T35" fmla="*/ 47 h 83"/>
                    <a:gd name="T36" fmla="*/ 297 w 305"/>
                    <a:gd name="T37" fmla="*/ 45 h 83"/>
                    <a:gd name="T38" fmla="*/ 289 w 305"/>
                    <a:gd name="T39" fmla="*/ 43 h 83"/>
                    <a:gd name="T40" fmla="*/ 277 w 305"/>
                    <a:gd name="T41" fmla="*/ 40 h 83"/>
                    <a:gd name="T42" fmla="*/ 262 w 305"/>
                    <a:gd name="T43" fmla="*/ 36 h 83"/>
                    <a:gd name="T44" fmla="*/ 244 w 305"/>
                    <a:gd name="T45" fmla="*/ 33 h 83"/>
                    <a:gd name="T46" fmla="*/ 224 w 305"/>
                    <a:gd name="T47" fmla="*/ 28 h 83"/>
                    <a:gd name="T48" fmla="*/ 201 w 305"/>
                    <a:gd name="T49" fmla="*/ 25 h 83"/>
                    <a:gd name="T50" fmla="*/ 176 w 305"/>
                    <a:gd name="T51" fmla="*/ 22 h 83"/>
                    <a:gd name="T52" fmla="*/ 152 w 305"/>
                    <a:gd name="T53" fmla="*/ 21 h 83"/>
                    <a:gd name="T54" fmla="*/ 126 w 305"/>
                    <a:gd name="T55" fmla="*/ 22 h 83"/>
                    <a:gd name="T56" fmla="*/ 101 w 305"/>
                    <a:gd name="T57" fmla="*/ 24 h 83"/>
                    <a:gd name="T58" fmla="*/ 77 w 305"/>
                    <a:gd name="T59" fmla="*/ 29 h 83"/>
                    <a:gd name="T60" fmla="*/ 55 w 305"/>
                    <a:gd name="T61" fmla="*/ 38 h 83"/>
                    <a:gd name="T62" fmla="*/ 33 w 305"/>
                    <a:gd name="T63" fmla="*/ 49 h 83"/>
                    <a:gd name="T64" fmla="*/ 15 w 305"/>
                    <a:gd name="T65" fmla="*/ 64 h 83"/>
                    <a:gd name="T66" fmla="*/ 0 w 305"/>
                    <a:gd name="T67" fmla="*/ 83 h 83"/>
                    <a:gd name="T68" fmla="*/ 0 w 305"/>
                    <a:gd name="T69" fmla="*/ 53 h 8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05"/>
                    <a:gd name="T106" fmla="*/ 0 h 83"/>
                    <a:gd name="T107" fmla="*/ 305 w 305"/>
                    <a:gd name="T108" fmla="*/ 83 h 8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05" h="83">
                      <a:moveTo>
                        <a:pt x="0" y="53"/>
                      </a:moveTo>
                      <a:lnTo>
                        <a:pt x="0" y="52"/>
                      </a:lnTo>
                      <a:lnTo>
                        <a:pt x="2" y="49"/>
                      </a:lnTo>
                      <a:lnTo>
                        <a:pt x="5" y="44"/>
                      </a:lnTo>
                      <a:lnTo>
                        <a:pt x="11" y="38"/>
                      </a:lnTo>
                      <a:lnTo>
                        <a:pt x="18" y="31"/>
                      </a:lnTo>
                      <a:lnTo>
                        <a:pt x="27" y="25"/>
                      </a:lnTo>
                      <a:lnTo>
                        <a:pt x="39" y="17"/>
                      </a:lnTo>
                      <a:lnTo>
                        <a:pt x="54" y="12"/>
                      </a:lnTo>
                      <a:lnTo>
                        <a:pt x="72" y="7"/>
                      </a:lnTo>
                      <a:lnTo>
                        <a:pt x="92" y="2"/>
                      </a:lnTo>
                      <a:lnTo>
                        <a:pt x="118" y="0"/>
                      </a:lnTo>
                      <a:lnTo>
                        <a:pt x="146" y="0"/>
                      </a:lnTo>
                      <a:lnTo>
                        <a:pt x="180" y="2"/>
                      </a:lnTo>
                      <a:lnTo>
                        <a:pt x="216" y="8"/>
                      </a:lnTo>
                      <a:lnTo>
                        <a:pt x="258" y="16"/>
                      </a:lnTo>
                      <a:lnTo>
                        <a:pt x="305" y="29"/>
                      </a:lnTo>
                      <a:lnTo>
                        <a:pt x="299" y="47"/>
                      </a:lnTo>
                      <a:lnTo>
                        <a:pt x="297" y="45"/>
                      </a:lnTo>
                      <a:lnTo>
                        <a:pt x="289" y="43"/>
                      </a:lnTo>
                      <a:lnTo>
                        <a:pt x="277" y="40"/>
                      </a:lnTo>
                      <a:lnTo>
                        <a:pt x="262" y="36"/>
                      </a:lnTo>
                      <a:lnTo>
                        <a:pt x="244" y="33"/>
                      </a:lnTo>
                      <a:lnTo>
                        <a:pt x="224" y="28"/>
                      </a:lnTo>
                      <a:lnTo>
                        <a:pt x="201" y="25"/>
                      </a:lnTo>
                      <a:lnTo>
                        <a:pt x="176" y="22"/>
                      </a:lnTo>
                      <a:lnTo>
                        <a:pt x="152" y="21"/>
                      </a:lnTo>
                      <a:lnTo>
                        <a:pt x="126" y="22"/>
                      </a:lnTo>
                      <a:lnTo>
                        <a:pt x="101" y="24"/>
                      </a:lnTo>
                      <a:lnTo>
                        <a:pt x="77" y="29"/>
                      </a:lnTo>
                      <a:lnTo>
                        <a:pt x="55" y="38"/>
                      </a:lnTo>
                      <a:lnTo>
                        <a:pt x="33" y="49"/>
                      </a:lnTo>
                      <a:lnTo>
                        <a:pt x="15" y="64"/>
                      </a:lnTo>
                      <a:lnTo>
                        <a:pt x="0" y="8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29" name="Freeform 59"/>
                <p:cNvSpPr>
                  <a:spLocks/>
                </p:cNvSpPr>
                <p:nvPr/>
              </p:nvSpPr>
              <p:spPr bwMode="auto">
                <a:xfrm>
                  <a:off x="6348" y="13696"/>
                  <a:ext cx="496" cy="917"/>
                </a:xfrm>
                <a:custGeom>
                  <a:avLst/>
                  <a:gdLst>
                    <a:gd name="T0" fmla="*/ 0 w 496"/>
                    <a:gd name="T1" fmla="*/ 0 h 917"/>
                    <a:gd name="T2" fmla="*/ 0 w 496"/>
                    <a:gd name="T3" fmla="*/ 886 h 917"/>
                    <a:gd name="T4" fmla="*/ 150 w 496"/>
                    <a:gd name="T5" fmla="*/ 917 h 917"/>
                    <a:gd name="T6" fmla="*/ 143 w 496"/>
                    <a:gd name="T7" fmla="*/ 797 h 917"/>
                    <a:gd name="T8" fmla="*/ 496 w 496"/>
                    <a:gd name="T9" fmla="*/ 851 h 917"/>
                    <a:gd name="T10" fmla="*/ 490 w 496"/>
                    <a:gd name="T11" fmla="*/ 803 h 917"/>
                    <a:gd name="T12" fmla="*/ 245 w 496"/>
                    <a:gd name="T13" fmla="*/ 773 h 917"/>
                    <a:gd name="T14" fmla="*/ 239 w 496"/>
                    <a:gd name="T15" fmla="*/ 670 h 917"/>
                    <a:gd name="T16" fmla="*/ 72 w 496"/>
                    <a:gd name="T17" fmla="*/ 670 h 917"/>
                    <a:gd name="T18" fmla="*/ 68 w 496"/>
                    <a:gd name="T19" fmla="*/ 657 h 917"/>
                    <a:gd name="T20" fmla="*/ 56 w 496"/>
                    <a:gd name="T21" fmla="*/ 620 h 917"/>
                    <a:gd name="T22" fmla="*/ 41 w 496"/>
                    <a:gd name="T23" fmla="*/ 559 h 917"/>
                    <a:gd name="T24" fmla="*/ 26 w 496"/>
                    <a:gd name="T25" fmla="*/ 480 h 917"/>
                    <a:gd name="T26" fmla="*/ 15 w 496"/>
                    <a:gd name="T27" fmla="*/ 385 h 917"/>
                    <a:gd name="T28" fmla="*/ 11 w 496"/>
                    <a:gd name="T29" fmla="*/ 276 h 917"/>
                    <a:gd name="T30" fmla="*/ 20 w 496"/>
                    <a:gd name="T31" fmla="*/ 158 h 917"/>
                    <a:gd name="T32" fmla="*/ 42 w 496"/>
                    <a:gd name="T33" fmla="*/ 30 h 917"/>
                    <a:gd name="T34" fmla="*/ 0 w 496"/>
                    <a:gd name="T35" fmla="*/ 0 h 9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96"/>
                    <a:gd name="T55" fmla="*/ 0 h 917"/>
                    <a:gd name="T56" fmla="*/ 496 w 496"/>
                    <a:gd name="T57" fmla="*/ 917 h 91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96" h="917">
                      <a:moveTo>
                        <a:pt x="0" y="0"/>
                      </a:moveTo>
                      <a:lnTo>
                        <a:pt x="0" y="886"/>
                      </a:lnTo>
                      <a:lnTo>
                        <a:pt x="150" y="917"/>
                      </a:lnTo>
                      <a:lnTo>
                        <a:pt x="143" y="797"/>
                      </a:lnTo>
                      <a:lnTo>
                        <a:pt x="496" y="851"/>
                      </a:lnTo>
                      <a:lnTo>
                        <a:pt x="490" y="803"/>
                      </a:lnTo>
                      <a:lnTo>
                        <a:pt x="245" y="773"/>
                      </a:lnTo>
                      <a:lnTo>
                        <a:pt x="239" y="670"/>
                      </a:lnTo>
                      <a:lnTo>
                        <a:pt x="72" y="670"/>
                      </a:lnTo>
                      <a:lnTo>
                        <a:pt x="68" y="657"/>
                      </a:lnTo>
                      <a:lnTo>
                        <a:pt x="56" y="620"/>
                      </a:lnTo>
                      <a:lnTo>
                        <a:pt x="41" y="559"/>
                      </a:lnTo>
                      <a:lnTo>
                        <a:pt x="26" y="480"/>
                      </a:lnTo>
                      <a:lnTo>
                        <a:pt x="15" y="385"/>
                      </a:lnTo>
                      <a:lnTo>
                        <a:pt x="11" y="276"/>
                      </a:lnTo>
                      <a:lnTo>
                        <a:pt x="20" y="158"/>
                      </a:lnTo>
                      <a:lnTo>
                        <a:pt x="42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30" name="Freeform 60"/>
                <p:cNvSpPr>
                  <a:spLocks/>
                </p:cNvSpPr>
                <p:nvPr/>
              </p:nvSpPr>
              <p:spPr bwMode="auto">
                <a:xfrm>
                  <a:off x="6593" y="13487"/>
                  <a:ext cx="638" cy="125"/>
                </a:xfrm>
                <a:custGeom>
                  <a:avLst/>
                  <a:gdLst>
                    <a:gd name="T0" fmla="*/ 0 w 638"/>
                    <a:gd name="T1" fmla="*/ 125 h 125"/>
                    <a:gd name="T2" fmla="*/ 4 w 638"/>
                    <a:gd name="T3" fmla="*/ 124 h 125"/>
                    <a:gd name="T4" fmla="*/ 14 w 638"/>
                    <a:gd name="T5" fmla="*/ 119 h 125"/>
                    <a:gd name="T6" fmla="*/ 31 w 638"/>
                    <a:gd name="T7" fmla="*/ 114 h 125"/>
                    <a:gd name="T8" fmla="*/ 53 w 638"/>
                    <a:gd name="T9" fmla="*/ 106 h 125"/>
                    <a:gd name="T10" fmla="*/ 81 w 638"/>
                    <a:gd name="T11" fmla="*/ 98 h 125"/>
                    <a:gd name="T12" fmla="*/ 113 w 638"/>
                    <a:gd name="T13" fmla="*/ 89 h 125"/>
                    <a:gd name="T14" fmla="*/ 151 w 638"/>
                    <a:gd name="T15" fmla="*/ 81 h 125"/>
                    <a:gd name="T16" fmla="*/ 192 w 638"/>
                    <a:gd name="T17" fmla="*/ 73 h 125"/>
                    <a:gd name="T18" fmla="*/ 237 w 638"/>
                    <a:gd name="T19" fmla="*/ 65 h 125"/>
                    <a:gd name="T20" fmla="*/ 286 w 638"/>
                    <a:gd name="T21" fmla="*/ 60 h 125"/>
                    <a:gd name="T22" fmla="*/ 337 w 638"/>
                    <a:gd name="T23" fmla="*/ 56 h 125"/>
                    <a:gd name="T24" fmla="*/ 390 w 638"/>
                    <a:gd name="T25" fmla="*/ 55 h 125"/>
                    <a:gd name="T26" fmla="*/ 446 w 638"/>
                    <a:gd name="T27" fmla="*/ 56 h 125"/>
                    <a:gd name="T28" fmla="*/ 503 w 638"/>
                    <a:gd name="T29" fmla="*/ 61 h 125"/>
                    <a:gd name="T30" fmla="*/ 561 w 638"/>
                    <a:gd name="T31" fmla="*/ 70 h 125"/>
                    <a:gd name="T32" fmla="*/ 620 w 638"/>
                    <a:gd name="T33" fmla="*/ 83 h 125"/>
                    <a:gd name="T34" fmla="*/ 638 w 638"/>
                    <a:gd name="T35" fmla="*/ 0 h 125"/>
                    <a:gd name="T36" fmla="*/ 634 w 638"/>
                    <a:gd name="T37" fmla="*/ 0 h 125"/>
                    <a:gd name="T38" fmla="*/ 620 w 638"/>
                    <a:gd name="T39" fmla="*/ 0 h 125"/>
                    <a:gd name="T40" fmla="*/ 599 w 638"/>
                    <a:gd name="T41" fmla="*/ 0 h 125"/>
                    <a:gd name="T42" fmla="*/ 571 w 638"/>
                    <a:gd name="T43" fmla="*/ 1 h 125"/>
                    <a:gd name="T44" fmla="*/ 536 w 638"/>
                    <a:gd name="T45" fmla="*/ 2 h 125"/>
                    <a:gd name="T46" fmla="*/ 496 w 638"/>
                    <a:gd name="T47" fmla="*/ 3 h 125"/>
                    <a:gd name="T48" fmla="*/ 452 w 638"/>
                    <a:gd name="T49" fmla="*/ 6 h 125"/>
                    <a:gd name="T50" fmla="*/ 405 w 638"/>
                    <a:gd name="T51" fmla="*/ 8 h 125"/>
                    <a:gd name="T52" fmla="*/ 354 w 638"/>
                    <a:gd name="T53" fmla="*/ 13 h 125"/>
                    <a:gd name="T54" fmla="*/ 302 w 638"/>
                    <a:gd name="T55" fmla="*/ 17 h 125"/>
                    <a:gd name="T56" fmla="*/ 249 w 638"/>
                    <a:gd name="T57" fmla="*/ 22 h 125"/>
                    <a:gd name="T58" fmla="*/ 196 w 638"/>
                    <a:gd name="T59" fmla="*/ 30 h 125"/>
                    <a:gd name="T60" fmla="*/ 144 w 638"/>
                    <a:gd name="T61" fmla="*/ 37 h 125"/>
                    <a:gd name="T62" fmla="*/ 93 w 638"/>
                    <a:gd name="T63" fmla="*/ 47 h 125"/>
                    <a:gd name="T64" fmla="*/ 45 w 638"/>
                    <a:gd name="T65" fmla="*/ 58 h 125"/>
                    <a:gd name="T66" fmla="*/ 0 w 638"/>
                    <a:gd name="T67" fmla="*/ 71 h 125"/>
                    <a:gd name="T68" fmla="*/ 0 w 638"/>
                    <a:gd name="T69" fmla="*/ 125 h 1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38"/>
                    <a:gd name="T106" fmla="*/ 0 h 125"/>
                    <a:gd name="T107" fmla="*/ 638 w 638"/>
                    <a:gd name="T108" fmla="*/ 125 h 1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38" h="125">
                      <a:moveTo>
                        <a:pt x="0" y="125"/>
                      </a:moveTo>
                      <a:lnTo>
                        <a:pt x="4" y="124"/>
                      </a:lnTo>
                      <a:lnTo>
                        <a:pt x="14" y="119"/>
                      </a:lnTo>
                      <a:lnTo>
                        <a:pt x="31" y="114"/>
                      </a:lnTo>
                      <a:lnTo>
                        <a:pt x="53" y="106"/>
                      </a:lnTo>
                      <a:lnTo>
                        <a:pt x="81" y="98"/>
                      </a:lnTo>
                      <a:lnTo>
                        <a:pt x="113" y="89"/>
                      </a:lnTo>
                      <a:lnTo>
                        <a:pt x="151" y="81"/>
                      </a:lnTo>
                      <a:lnTo>
                        <a:pt x="192" y="73"/>
                      </a:lnTo>
                      <a:lnTo>
                        <a:pt x="237" y="65"/>
                      </a:lnTo>
                      <a:lnTo>
                        <a:pt x="286" y="60"/>
                      </a:lnTo>
                      <a:lnTo>
                        <a:pt x="337" y="56"/>
                      </a:lnTo>
                      <a:lnTo>
                        <a:pt x="390" y="55"/>
                      </a:lnTo>
                      <a:lnTo>
                        <a:pt x="446" y="56"/>
                      </a:lnTo>
                      <a:lnTo>
                        <a:pt x="503" y="61"/>
                      </a:lnTo>
                      <a:lnTo>
                        <a:pt x="561" y="70"/>
                      </a:lnTo>
                      <a:lnTo>
                        <a:pt x="620" y="83"/>
                      </a:lnTo>
                      <a:lnTo>
                        <a:pt x="638" y="0"/>
                      </a:lnTo>
                      <a:lnTo>
                        <a:pt x="634" y="0"/>
                      </a:lnTo>
                      <a:lnTo>
                        <a:pt x="620" y="0"/>
                      </a:lnTo>
                      <a:lnTo>
                        <a:pt x="599" y="0"/>
                      </a:lnTo>
                      <a:lnTo>
                        <a:pt x="571" y="1"/>
                      </a:lnTo>
                      <a:lnTo>
                        <a:pt x="536" y="2"/>
                      </a:lnTo>
                      <a:lnTo>
                        <a:pt x="496" y="3"/>
                      </a:lnTo>
                      <a:lnTo>
                        <a:pt x="452" y="6"/>
                      </a:lnTo>
                      <a:lnTo>
                        <a:pt x="405" y="8"/>
                      </a:lnTo>
                      <a:lnTo>
                        <a:pt x="354" y="13"/>
                      </a:lnTo>
                      <a:lnTo>
                        <a:pt x="302" y="17"/>
                      </a:lnTo>
                      <a:lnTo>
                        <a:pt x="249" y="22"/>
                      </a:lnTo>
                      <a:lnTo>
                        <a:pt x="196" y="30"/>
                      </a:lnTo>
                      <a:lnTo>
                        <a:pt x="144" y="37"/>
                      </a:lnTo>
                      <a:lnTo>
                        <a:pt x="93" y="47"/>
                      </a:lnTo>
                      <a:lnTo>
                        <a:pt x="45" y="58"/>
                      </a:lnTo>
                      <a:lnTo>
                        <a:pt x="0" y="71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31" name="Freeform 61"/>
                <p:cNvSpPr>
                  <a:spLocks/>
                </p:cNvSpPr>
                <p:nvPr/>
              </p:nvSpPr>
              <p:spPr bwMode="auto">
                <a:xfrm>
                  <a:off x="6217" y="14634"/>
                  <a:ext cx="1075" cy="356"/>
                </a:xfrm>
                <a:custGeom>
                  <a:avLst/>
                  <a:gdLst>
                    <a:gd name="T0" fmla="*/ 454 w 1075"/>
                    <a:gd name="T1" fmla="*/ 344 h 356"/>
                    <a:gd name="T2" fmla="*/ 456 w 1075"/>
                    <a:gd name="T3" fmla="*/ 343 h 356"/>
                    <a:gd name="T4" fmla="*/ 463 w 1075"/>
                    <a:gd name="T5" fmla="*/ 341 h 356"/>
                    <a:gd name="T6" fmla="*/ 472 w 1075"/>
                    <a:gd name="T7" fmla="*/ 337 h 356"/>
                    <a:gd name="T8" fmla="*/ 485 w 1075"/>
                    <a:gd name="T9" fmla="*/ 332 h 356"/>
                    <a:gd name="T10" fmla="*/ 501 w 1075"/>
                    <a:gd name="T11" fmla="*/ 325 h 356"/>
                    <a:gd name="T12" fmla="*/ 518 w 1075"/>
                    <a:gd name="T13" fmla="*/ 317 h 356"/>
                    <a:gd name="T14" fmla="*/ 538 w 1075"/>
                    <a:gd name="T15" fmla="*/ 308 h 356"/>
                    <a:gd name="T16" fmla="*/ 558 w 1075"/>
                    <a:gd name="T17" fmla="*/ 298 h 356"/>
                    <a:gd name="T18" fmla="*/ 580 w 1075"/>
                    <a:gd name="T19" fmla="*/ 287 h 356"/>
                    <a:gd name="T20" fmla="*/ 600 w 1075"/>
                    <a:gd name="T21" fmla="*/ 274 h 356"/>
                    <a:gd name="T22" fmla="*/ 621 w 1075"/>
                    <a:gd name="T23" fmla="*/ 262 h 356"/>
                    <a:gd name="T24" fmla="*/ 640 w 1075"/>
                    <a:gd name="T25" fmla="*/ 248 h 356"/>
                    <a:gd name="T26" fmla="*/ 658 w 1075"/>
                    <a:gd name="T27" fmla="*/ 234 h 356"/>
                    <a:gd name="T28" fmla="*/ 674 w 1075"/>
                    <a:gd name="T29" fmla="*/ 219 h 356"/>
                    <a:gd name="T30" fmla="*/ 688 w 1075"/>
                    <a:gd name="T31" fmla="*/ 204 h 356"/>
                    <a:gd name="T32" fmla="*/ 699 w 1075"/>
                    <a:gd name="T33" fmla="*/ 189 h 356"/>
                    <a:gd name="T34" fmla="*/ 0 w 1075"/>
                    <a:gd name="T35" fmla="*/ 18 h 356"/>
                    <a:gd name="T36" fmla="*/ 54 w 1075"/>
                    <a:gd name="T37" fmla="*/ 0 h 356"/>
                    <a:gd name="T38" fmla="*/ 1075 w 1075"/>
                    <a:gd name="T39" fmla="*/ 251 h 356"/>
                    <a:gd name="T40" fmla="*/ 1033 w 1075"/>
                    <a:gd name="T41" fmla="*/ 274 h 356"/>
                    <a:gd name="T42" fmla="*/ 738 w 1075"/>
                    <a:gd name="T43" fmla="*/ 199 h 356"/>
                    <a:gd name="T44" fmla="*/ 737 w 1075"/>
                    <a:gd name="T45" fmla="*/ 200 h 356"/>
                    <a:gd name="T46" fmla="*/ 735 w 1075"/>
                    <a:gd name="T47" fmla="*/ 203 h 356"/>
                    <a:gd name="T48" fmla="*/ 730 w 1075"/>
                    <a:gd name="T49" fmla="*/ 207 h 356"/>
                    <a:gd name="T50" fmla="*/ 724 w 1075"/>
                    <a:gd name="T51" fmla="*/ 214 h 356"/>
                    <a:gd name="T52" fmla="*/ 716 w 1075"/>
                    <a:gd name="T53" fmla="*/ 222 h 356"/>
                    <a:gd name="T54" fmla="*/ 706 w 1075"/>
                    <a:gd name="T55" fmla="*/ 231 h 356"/>
                    <a:gd name="T56" fmla="*/ 694 w 1075"/>
                    <a:gd name="T57" fmla="*/ 242 h 356"/>
                    <a:gd name="T58" fmla="*/ 679 w 1075"/>
                    <a:gd name="T59" fmla="*/ 253 h 356"/>
                    <a:gd name="T60" fmla="*/ 662 w 1075"/>
                    <a:gd name="T61" fmla="*/ 265 h 356"/>
                    <a:gd name="T62" fmla="*/ 643 w 1075"/>
                    <a:gd name="T63" fmla="*/ 278 h 356"/>
                    <a:gd name="T64" fmla="*/ 621 w 1075"/>
                    <a:gd name="T65" fmla="*/ 291 h 356"/>
                    <a:gd name="T66" fmla="*/ 597 w 1075"/>
                    <a:gd name="T67" fmla="*/ 303 h 356"/>
                    <a:gd name="T68" fmla="*/ 570 w 1075"/>
                    <a:gd name="T69" fmla="*/ 317 h 356"/>
                    <a:gd name="T70" fmla="*/ 540 w 1075"/>
                    <a:gd name="T71" fmla="*/ 330 h 356"/>
                    <a:gd name="T72" fmla="*/ 508 w 1075"/>
                    <a:gd name="T73" fmla="*/ 343 h 356"/>
                    <a:gd name="T74" fmla="*/ 472 w 1075"/>
                    <a:gd name="T75" fmla="*/ 356 h 356"/>
                    <a:gd name="T76" fmla="*/ 454 w 1075"/>
                    <a:gd name="T77" fmla="*/ 344 h 35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075"/>
                    <a:gd name="T118" fmla="*/ 0 h 356"/>
                    <a:gd name="T119" fmla="*/ 1075 w 1075"/>
                    <a:gd name="T120" fmla="*/ 356 h 35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075" h="356">
                      <a:moveTo>
                        <a:pt x="454" y="344"/>
                      </a:moveTo>
                      <a:lnTo>
                        <a:pt x="456" y="343"/>
                      </a:lnTo>
                      <a:lnTo>
                        <a:pt x="463" y="341"/>
                      </a:lnTo>
                      <a:lnTo>
                        <a:pt x="472" y="337"/>
                      </a:lnTo>
                      <a:lnTo>
                        <a:pt x="485" y="332"/>
                      </a:lnTo>
                      <a:lnTo>
                        <a:pt x="501" y="325"/>
                      </a:lnTo>
                      <a:lnTo>
                        <a:pt x="518" y="317"/>
                      </a:lnTo>
                      <a:lnTo>
                        <a:pt x="538" y="308"/>
                      </a:lnTo>
                      <a:lnTo>
                        <a:pt x="558" y="298"/>
                      </a:lnTo>
                      <a:lnTo>
                        <a:pt x="580" y="287"/>
                      </a:lnTo>
                      <a:lnTo>
                        <a:pt x="600" y="274"/>
                      </a:lnTo>
                      <a:lnTo>
                        <a:pt x="621" y="262"/>
                      </a:lnTo>
                      <a:lnTo>
                        <a:pt x="640" y="248"/>
                      </a:lnTo>
                      <a:lnTo>
                        <a:pt x="658" y="234"/>
                      </a:lnTo>
                      <a:lnTo>
                        <a:pt x="674" y="219"/>
                      </a:lnTo>
                      <a:lnTo>
                        <a:pt x="688" y="204"/>
                      </a:lnTo>
                      <a:lnTo>
                        <a:pt x="699" y="189"/>
                      </a:lnTo>
                      <a:lnTo>
                        <a:pt x="0" y="18"/>
                      </a:lnTo>
                      <a:lnTo>
                        <a:pt x="54" y="0"/>
                      </a:lnTo>
                      <a:lnTo>
                        <a:pt x="1075" y="251"/>
                      </a:lnTo>
                      <a:lnTo>
                        <a:pt x="1033" y="274"/>
                      </a:lnTo>
                      <a:lnTo>
                        <a:pt x="738" y="199"/>
                      </a:lnTo>
                      <a:lnTo>
                        <a:pt x="737" y="200"/>
                      </a:lnTo>
                      <a:lnTo>
                        <a:pt x="735" y="203"/>
                      </a:lnTo>
                      <a:lnTo>
                        <a:pt x="730" y="207"/>
                      </a:lnTo>
                      <a:lnTo>
                        <a:pt x="724" y="214"/>
                      </a:lnTo>
                      <a:lnTo>
                        <a:pt x="716" y="222"/>
                      </a:lnTo>
                      <a:lnTo>
                        <a:pt x="706" y="231"/>
                      </a:lnTo>
                      <a:lnTo>
                        <a:pt x="694" y="242"/>
                      </a:lnTo>
                      <a:lnTo>
                        <a:pt x="679" y="253"/>
                      </a:lnTo>
                      <a:lnTo>
                        <a:pt x="662" y="265"/>
                      </a:lnTo>
                      <a:lnTo>
                        <a:pt x="643" y="278"/>
                      </a:lnTo>
                      <a:lnTo>
                        <a:pt x="621" y="291"/>
                      </a:lnTo>
                      <a:lnTo>
                        <a:pt x="597" y="303"/>
                      </a:lnTo>
                      <a:lnTo>
                        <a:pt x="570" y="317"/>
                      </a:lnTo>
                      <a:lnTo>
                        <a:pt x="540" y="330"/>
                      </a:lnTo>
                      <a:lnTo>
                        <a:pt x="508" y="343"/>
                      </a:lnTo>
                      <a:lnTo>
                        <a:pt x="472" y="356"/>
                      </a:lnTo>
                      <a:lnTo>
                        <a:pt x="454" y="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32" name="Freeform 62"/>
                <p:cNvSpPr>
                  <a:spLocks/>
                </p:cNvSpPr>
                <p:nvPr/>
              </p:nvSpPr>
              <p:spPr bwMode="auto">
                <a:xfrm>
                  <a:off x="5997" y="14727"/>
                  <a:ext cx="1095" cy="319"/>
                </a:xfrm>
                <a:custGeom>
                  <a:avLst/>
                  <a:gdLst>
                    <a:gd name="T0" fmla="*/ 0 w 1095"/>
                    <a:gd name="T1" fmla="*/ 0 h 319"/>
                    <a:gd name="T2" fmla="*/ 1071 w 1095"/>
                    <a:gd name="T3" fmla="*/ 319 h 319"/>
                    <a:gd name="T4" fmla="*/ 1095 w 1095"/>
                    <a:gd name="T5" fmla="*/ 319 h 319"/>
                    <a:gd name="T6" fmla="*/ 33 w 1095"/>
                    <a:gd name="T7" fmla="*/ 0 h 319"/>
                    <a:gd name="T8" fmla="*/ 0 w 1095"/>
                    <a:gd name="T9" fmla="*/ 0 h 3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95"/>
                    <a:gd name="T16" fmla="*/ 0 h 319"/>
                    <a:gd name="T17" fmla="*/ 1095 w 1095"/>
                    <a:gd name="T18" fmla="*/ 319 h 3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95" h="319">
                      <a:moveTo>
                        <a:pt x="0" y="0"/>
                      </a:moveTo>
                      <a:lnTo>
                        <a:pt x="1071" y="319"/>
                      </a:lnTo>
                      <a:lnTo>
                        <a:pt x="1095" y="319"/>
                      </a:lnTo>
                      <a:lnTo>
                        <a:pt x="3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33" name="Freeform 63"/>
                <p:cNvSpPr>
                  <a:spLocks/>
                </p:cNvSpPr>
                <p:nvPr/>
              </p:nvSpPr>
              <p:spPr bwMode="auto">
                <a:xfrm>
                  <a:off x="6181" y="14684"/>
                  <a:ext cx="1082" cy="285"/>
                </a:xfrm>
                <a:custGeom>
                  <a:avLst/>
                  <a:gdLst>
                    <a:gd name="T0" fmla="*/ 0 w 1082"/>
                    <a:gd name="T1" fmla="*/ 1 h 285"/>
                    <a:gd name="T2" fmla="*/ 1058 w 1082"/>
                    <a:gd name="T3" fmla="*/ 285 h 285"/>
                    <a:gd name="T4" fmla="*/ 1082 w 1082"/>
                    <a:gd name="T5" fmla="*/ 284 h 285"/>
                    <a:gd name="T6" fmla="*/ 33 w 1082"/>
                    <a:gd name="T7" fmla="*/ 0 h 285"/>
                    <a:gd name="T8" fmla="*/ 0 w 1082"/>
                    <a:gd name="T9" fmla="*/ 1 h 2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2"/>
                    <a:gd name="T16" fmla="*/ 0 h 285"/>
                    <a:gd name="T17" fmla="*/ 1082 w 1082"/>
                    <a:gd name="T18" fmla="*/ 285 h 2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2" h="285">
                      <a:moveTo>
                        <a:pt x="0" y="1"/>
                      </a:moveTo>
                      <a:lnTo>
                        <a:pt x="1058" y="285"/>
                      </a:lnTo>
                      <a:lnTo>
                        <a:pt x="1082" y="284"/>
                      </a:lnTo>
                      <a:lnTo>
                        <a:pt x="33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734" name="Freeform 64"/>
                <p:cNvSpPr>
                  <a:spLocks/>
                </p:cNvSpPr>
                <p:nvPr/>
              </p:nvSpPr>
              <p:spPr bwMode="auto">
                <a:xfrm>
                  <a:off x="6093" y="14699"/>
                  <a:ext cx="1087" cy="315"/>
                </a:xfrm>
                <a:custGeom>
                  <a:avLst/>
                  <a:gdLst>
                    <a:gd name="T0" fmla="*/ 0 w 1087"/>
                    <a:gd name="T1" fmla="*/ 0 h 315"/>
                    <a:gd name="T2" fmla="*/ 1066 w 1087"/>
                    <a:gd name="T3" fmla="*/ 315 h 315"/>
                    <a:gd name="T4" fmla="*/ 1087 w 1087"/>
                    <a:gd name="T5" fmla="*/ 308 h 315"/>
                    <a:gd name="T6" fmla="*/ 31 w 1087"/>
                    <a:gd name="T7" fmla="*/ 0 h 315"/>
                    <a:gd name="T8" fmla="*/ 0 w 1087"/>
                    <a:gd name="T9" fmla="*/ 0 h 3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7"/>
                    <a:gd name="T16" fmla="*/ 0 h 315"/>
                    <a:gd name="T17" fmla="*/ 1087 w 1087"/>
                    <a:gd name="T18" fmla="*/ 315 h 3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7" h="315">
                      <a:moveTo>
                        <a:pt x="0" y="0"/>
                      </a:moveTo>
                      <a:lnTo>
                        <a:pt x="1066" y="315"/>
                      </a:lnTo>
                      <a:lnTo>
                        <a:pt x="1087" y="308"/>
                      </a:lnTo>
                      <a:lnTo>
                        <a:pt x="3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106688" name="Group 65"/>
              <p:cNvGrpSpPr>
                <a:grpSpLocks/>
              </p:cNvGrpSpPr>
              <p:nvPr/>
            </p:nvGrpSpPr>
            <p:grpSpPr bwMode="auto">
              <a:xfrm>
                <a:off x="12806" y="10667"/>
                <a:ext cx="983" cy="1369"/>
                <a:chOff x="12762" y="10336"/>
                <a:chExt cx="1027" cy="1700"/>
              </a:xfrm>
            </p:grpSpPr>
            <p:sp>
              <p:nvSpPr>
                <p:cNvPr id="106690" name="Rectangle 66"/>
                <p:cNvSpPr>
                  <a:spLocks noChangeArrowheads="1"/>
                </p:cNvSpPr>
                <p:nvPr/>
              </p:nvSpPr>
              <p:spPr bwMode="auto">
                <a:xfrm>
                  <a:off x="12824" y="10394"/>
                  <a:ext cx="965" cy="1642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1" name="Rectangle 67"/>
                <p:cNvSpPr>
                  <a:spLocks noChangeArrowheads="1"/>
                </p:cNvSpPr>
                <p:nvPr/>
              </p:nvSpPr>
              <p:spPr bwMode="auto">
                <a:xfrm>
                  <a:off x="12766" y="10336"/>
                  <a:ext cx="965" cy="164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2" name="Line 68"/>
                <p:cNvSpPr>
                  <a:spLocks noChangeShapeType="1"/>
                </p:cNvSpPr>
                <p:nvPr/>
              </p:nvSpPr>
              <p:spPr bwMode="auto">
                <a:xfrm>
                  <a:off x="12766" y="10682"/>
                  <a:ext cx="965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3" name="Line 69"/>
                <p:cNvSpPr>
                  <a:spLocks noChangeShapeType="1"/>
                </p:cNvSpPr>
                <p:nvPr/>
              </p:nvSpPr>
              <p:spPr bwMode="auto">
                <a:xfrm>
                  <a:off x="12780" y="11042"/>
                  <a:ext cx="9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4" name="Line 70"/>
                <p:cNvSpPr>
                  <a:spLocks noChangeShapeType="1"/>
                </p:cNvSpPr>
                <p:nvPr/>
              </p:nvSpPr>
              <p:spPr bwMode="auto">
                <a:xfrm>
                  <a:off x="12764" y="11374"/>
                  <a:ext cx="9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95" name="Line 71"/>
                <p:cNvSpPr>
                  <a:spLocks noChangeShapeType="1"/>
                </p:cNvSpPr>
                <p:nvPr/>
              </p:nvSpPr>
              <p:spPr bwMode="auto">
                <a:xfrm>
                  <a:off x="12762" y="11675"/>
                  <a:ext cx="967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106689" name="Text Box 72"/>
              <p:cNvSpPr txBox="1">
                <a:spLocks noChangeArrowheads="1"/>
              </p:cNvSpPr>
              <p:nvPr/>
            </p:nvSpPr>
            <p:spPr bwMode="auto">
              <a:xfrm>
                <a:off x="12809" y="10193"/>
                <a:ext cx="958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000" dirty="0">
                    <a:solidFill>
                      <a:schemeClr val="tx2"/>
                    </a:solidFill>
                    <a:latin typeface="Calibri"/>
                  </a:rPr>
                  <a:t>Host A</a:t>
                </a:r>
                <a:endParaRPr lang="en-US" sz="2000" dirty="0">
                  <a:solidFill>
                    <a:schemeClr val="tx2"/>
                  </a:solidFill>
                  <a:latin typeface="Calibri"/>
                </a:endParaRPr>
              </a:p>
            </p:txBody>
          </p:sp>
        </p:grpSp>
        <p:sp>
          <p:nvSpPr>
            <p:cNvPr id="106517" name="Text Box 73"/>
            <p:cNvSpPr txBox="1">
              <a:spLocks noChangeArrowheads="1"/>
            </p:cNvSpPr>
            <p:nvPr/>
          </p:nvSpPr>
          <p:spPr bwMode="auto">
            <a:xfrm>
              <a:off x="2540" y="2764"/>
              <a:ext cx="7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400" dirty="0" err="1">
                  <a:solidFill>
                    <a:srgbClr val="FF0000"/>
                  </a:solidFill>
                  <a:latin typeface="Symbol" charset="0"/>
                </a:rPr>
                <a:t>l</a:t>
              </a:r>
              <a:r>
                <a:rPr lang="en-US" sz="1200" baseline="-25000" dirty="0" err="1">
                  <a:solidFill>
                    <a:srgbClr val="FF0000"/>
                  </a:solidFill>
                  <a:latin typeface="Calibri"/>
                </a:rPr>
                <a:t>in</a:t>
              </a:r>
              <a:r>
                <a:rPr lang="en-US" sz="1200" baseline="-25000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1200" dirty="0">
                  <a:solidFill>
                    <a:srgbClr val="FF0000"/>
                  </a:solidFill>
                  <a:latin typeface="Calibri"/>
                </a:rPr>
                <a:t>: </a:t>
              </a:r>
              <a:r>
                <a:rPr lang="en-US" sz="1000" dirty="0">
                  <a:solidFill>
                    <a:srgbClr val="FF0000"/>
                  </a:solidFill>
                  <a:latin typeface="Calibri"/>
                </a:rPr>
                <a:t>original data</a:t>
              </a:r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06518" name="Line 74"/>
            <p:cNvSpPr>
              <a:spLocks noChangeShapeType="1"/>
            </p:cNvSpPr>
            <p:nvPr/>
          </p:nvSpPr>
          <p:spPr bwMode="auto">
            <a:xfrm flipH="1">
              <a:off x="1892" y="4084"/>
              <a:ext cx="27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06519" name="Group 75"/>
            <p:cNvGrpSpPr>
              <a:grpSpLocks/>
            </p:cNvGrpSpPr>
            <p:nvPr/>
          </p:nvGrpSpPr>
          <p:grpSpPr bwMode="auto">
            <a:xfrm>
              <a:off x="1448" y="3268"/>
              <a:ext cx="617" cy="947"/>
              <a:chOff x="12464" y="10193"/>
              <a:chExt cx="1481" cy="2272"/>
            </a:xfrm>
          </p:grpSpPr>
          <p:grpSp>
            <p:nvGrpSpPr>
              <p:cNvPr id="106639" name="Group 76"/>
              <p:cNvGrpSpPr>
                <a:grpSpLocks/>
              </p:cNvGrpSpPr>
              <p:nvPr/>
            </p:nvGrpSpPr>
            <p:grpSpPr bwMode="auto">
              <a:xfrm>
                <a:off x="12464" y="11102"/>
                <a:ext cx="1481" cy="1363"/>
                <a:chOff x="5850" y="13487"/>
                <a:chExt cx="2023" cy="1840"/>
              </a:xfrm>
            </p:grpSpPr>
            <p:sp>
              <p:nvSpPr>
                <p:cNvPr id="106648" name="Freeform 77"/>
                <p:cNvSpPr>
                  <a:spLocks/>
                </p:cNvSpPr>
                <p:nvPr/>
              </p:nvSpPr>
              <p:spPr bwMode="auto">
                <a:xfrm>
                  <a:off x="5850" y="13632"/>
                  <a:ext cx="2023" cy="1695"/>
                </a:xfrm>
                <a:custGeom>
                  <a:avLst/>
                  <a:gdLst>
                    <a:gd name="T0" fmla="*/ 570 w 2023"/>
                    <a:gd name="T1" fmla="*/ 121 h 1695"/>
                    <a:gd name="T2" fmla="*/ 575 w 2023"/>
                    <a:gd name="T3" fmla="*/ 120 h 1695"/>
                    <a:gd name="T4" fmla="*/ 586 w 2023"/>
                    <a:gd name="T5" fmla="*/ 116 h 1695"/>
                    <a:gd name="T6" fmla="*/ 607 w 2023"/>
                    <a:gd name="T7" fmla="*/ 108 h 1695"/>
                    <a:gd name="T8" fmla="*/ 636 w 2023"/>
                    <a:gd name="T9" fmla="*/ 101 h 1695"/>
                    <a:gd name="T10" fmla="*/ 672 w 2023"/>
                    <a:gd name="T11" fmla="*/ 90 h 1695"/>
                    <a:gd name="T12" fmla="*/ 718 w 2023"/>
                    <a:gd name="T13" fmla="*/ 79 h 1695"/>
                    <a:gd name="T14" fmla="*/ 771 w 2023"/>
                    <a:gd name="T15" fmla="*/ 67 h 1695"/>
                    <a:gd name="T16" fmla="*/ 834 w 2023"/>
                    <a:gd name="T17" fmla="*/ 55 h 1695"/>
                    <a:gd name="T18" fmla="*/ 904 w 2023"/>
                    <a:gd name="T19" fmla="*/ 43 h 1695"/>
                    <a:gd name="T20" fmla="*/ 982 w 2023"/>
                    <a:gd name="T21" fmla="*/ 33 h 1695"/>
                    <a:gd name="T22" fmla="*/ 1071 w 2023"/>
                    <a:gd name="T23" fmla="*/ 22 h 1695"/>
                    <a:gd name="T24" fmla="*/ 1166 w 2023"/>
                    <a:gd name="T25" fmla="*/ 13 h 1695"/>
                    <a:gd name="T26" fmla="*/ 1271 w 2023"/>
                    <a:gd name="T27" fmla="*/ 7 h 1695"/>
                    <a:gd name="T28" fmla="*/ 1384 w 2023"/>
                    <a:gd name="T29" fmla="*/ 1 h 1695"/>
                    <a:gd name="T30" fmla="*/ 1506 w 2023"/>
                    <a:gd name="T31" fmla="*/ 0 h 1695"/>
                    <a:gd name="T32" fmla="*/ 1636 w 2023"/>
                    <a:gd name="T33" fmla="*/ 1 h 1695"/>
                    <a:gd name="T34" fmla="*/ 1692 w 2023"/>
                    <a:gd name="T35" fmla="*/ 233 h 1695"/>
                    <a:gd name="T36" fmla="*/ 1713 w 2023"/>
                    <a:gd name="T37" fmla="*/ 243 h 1695"/>
                    <a:gd name="T38" fmla="*/ 1758 w 2023"/>
                    <a:gd name="T39" fmla="*/ 274 h 1695"/>
                    <a:gd name="T40" fmla="*/ 1806 w 2023"/>
                    <a:gd name="T41" fmla="*/ 329 h 1695"/>
                    <a:gd name="T42" fmla="*/ 1836 w 2023"/>
                    <a:gd name="T43" fmla="*/ 409 h 1695"/>
                    <a:gd name="T44" fmla="*/ 1955 w 2023"/>
                    <a:gd name="T45" fmla="*/ 948 h 1695"/>
                    <a:gd name="T46" fmla="*/ 2003 w 2023"/>
                    <a:gd name="T47" fmla="*/ 1171 h 1695"/>
                    <a:gd name="T48" fmla="*/ 2011 w 2023"/>
                    <a:gd name="T49" fmla="*/ 1188 h 1695"/>
                    <a:gd name="T50" fmla="*/ 2022 w 2023"/>
                    <a:gd name="T51" fmla="*/ 1231 h 1695"/>
                    <a:gd name="T52" fmla="*/ 2021 w 2023"/>
                    <a:gd name="T53" fmla="*/ 1297 h 1695"/>
                    <a:gd name="T54" fmla="*/ 1992 w 2023"/>
                    <a:gd name="T55" fmla="*/ 1380 h 1695"/>
                    <a:gd name="T56" fmla="*/ 0 w 2023"/>
                    <a:gd name="T57" fmla="*/ 1328 h 1695"/>
                    <a:gd name="T58" fmla="*/ 199 w 2023"/>
                    <a:gd name="T59" fmla="*/ 1223 h 1695"/>
                    <a:gd name="T60" fmla="*/ 200 w 2023"/>
                    <a:gd name="T61" fmla="*/ 232 h 1695"/>
                    <a:gd name="T62" fmla="*/ 210 w 2023"/>
                    <a:gd name="T63" fmla="*/ 226 h 1695"/>
                    <a:gd name="T64" fmla="*/ 230 w 2023"/>
                    <a:gd name="T65" fmla="*/ 214 h 1695"/>
                    <a:gd name="T66" fmla="*/ 259 w 2023"/>
                    <a:gd name="T67" fmla="*/ 201 h 1695"/>
                    <a:gd name="T68" fmla="*/ 297 w 2023"/>
                    <a:gd name="T69" fmla="*/ 189 h 1695"/>
                    <a:gd name="T70" fmla="*/ 344 w 2023"/>
                    <a:gd name="T71" fmla="*/ 183 h 1695"/>
                    <a:gd name="T72" fmla="*/ 399 w 2023"/>
                    <a:gd name="T73" fmla="*/ 181 h 1695"/>
                    <a:gd name="T74" fmla="*/ 464 w 2023"/>
                    <a:gd name="T75" fmla="*/ 191 h 1695"/>
                    <a:gd name="T76" fmla="*/ 548 w 2023"/>
                    <a:gd name="T77" fmla="*/ 225 h 169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23"/>
                    <a:gd name="T118" fmla="*/ 0 h 1695"/>
                    <a:gd name="T119" fmla="*/ 2023 w 2023"/>
                    <a:gd name="T120" fmla="*/ 1695 h 1695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23" h="1695">
                      <a:moveTo>
                        <a:pt x="548" y="225"/>
                      </a:moveTo>
                      <a:lnTo>
                        <a:pt x="570" y="121"/>
                      </a:lnTo>
                      <a:lnTo>
                        <a:pt x="571" y="121"/>
                      </a:lnTo>
                      <a:lnTo>
                        <a:pt x="575" y="120"/>
                      </a:lnTo>
                      <a:lnTo>
                        <a:pt x="580" y="118"/>
                      </a:lnTo>
                      <a:lnTo>
                        <a:pt x="586" y="116"/>
                      </a:lnTo>
                      <a:lnTo>
                        <a:pt x="596" y="112"/>
                      </a:lnTo>
                      <a:lnTo>
                        <a:pt x="607" y="108"/>
                      </a:lnTo>
                      <a:lnTo>
                        <a:pt x="620" y="105"/>
                      </a:lnTo>
                      <a:lnTo>
                        <a:pt x="636" y="101"/>
                      </a:lnTo>
                      <a:lnTo>
                        <a:pt x="653" y="95"/>
                      </a:lnTo>
                      <a:lnTo>
                        <a:pt x="672" y="90"/>
                      </a:lnTo>
                      <a:lnTo>
                        <a:pt x="694" y="84"/>
                      </a:lnTo>
                      <a:lnTo>
                        <a:pt x="718" y="79"/>
                      </a:lnTo>
                      <a:lnTo>
                        <a:pt x="743" y="74"/>
                      </a:lnTo>
                      <a:lnTo>
                        <a:pt x="771" y="67"/>
                      </a:lnTo>
                      <a:lnTo>
                        <a:pt x="802" y="61"/>
                      </a:lnTo>
                      <a:lnTo>
                        <a:pt x="834" y="55"/>
                      </a:lnTo>
                      <a:lnTo>
                        <a:pt x="867" y="49"/>
                      </a:lnTo>
                      <a:lnTo>
                        <a:pt x="904" y="43"/>
                      </a:lnTo>
                      <a:lnTo>
                        <a:pt x="943" y="38"/>
                      </a:lnTo>
                      <a:lnTo>
                        <a:pt x="982" y="33"/>
                      </a:lnTo>
                      <a:lnTo>
                        <a:pt x="1025" y="27"/>
                      </a:lnTo>
                      <a:lnTo>
                        <a:pt x="1071" y="22"/>
                      </a:lnTo>
                      <a:lnTo>
                        <a:pt x="1117" y="17"/>
                      </a:lnTo>
                      <a:lnTo>
                        <a:pt x="1166" y="13"/>
                      </a:lnTo>
                      <a:lnTo>
                        <a:pt x="1218" y="10"/>
                      </a:lnTo>
                      <a:lnTo>
                        <a:pt x="1271" y="7"/>
                      </a:lnTo>
                      <a:lnTo>
                        <a:pt x="1327" y="3"/>
                      </a:lnTo>
                      <a:lnTo>
                        <a:pt x="1384" y="1"/>
                      </a:lnTo>
                      <a:lnTo>
                        <a:pt x="1444" y="0"/>
                      </a:lnTo>
                      <a:lnTo>
                        <a:pt x="1506" y="0"/>
                      </a:lnTo>
                      <a:lnTo>
                        <a:pt x="1570" y="0"/>
                      </a:lnTo>
                      <a:lnTo>
                        <a:pt x="1636" y="1"/>
                      </a:lnTo>
                      <a:lnTo>
                        <a:pt x="1709" y="41"/>
                      </a:lnTo>
                      <a:lnTo>
                        <a:pt x="1692" y="233"/>
                      </a:lnTo>
                      <a:lnTo>
                        <a:pt x="1698" y="235"/>
                      </a:lnTo>
                      <a:lnTo>
                        <a:pt x="1713" y="243"/>
                      </a:lnTo>
                      <a:lnTo>
                        <a:pt x="1733" y="256"/>
                      </a:lnTo>
                      <a:lnTo>
                        <a:pt x="1758" y="274"/>
                      </a:lnTo>
                      <a:lnTo>
                        <a:pt x="1784" y="299"/>
                      </a:lnTo>
                      <a:lnTo>
                        <a:pt x="1806" y="329"/>
                      </a:lnTo>
                      <a:lnTo>
                        <a:pt x="1825" y="366"/>
                      </a:lnTo>
                      <a:lnTo>
                        <a:pt x="1836" y="409"/>
                      </a:lnTo>
                      <a:lnTo>
                        <a:pt x="1999" y="557"/>
                      </a:lnTo>
                      <a:lnTo>
                        <a:pt x="1955" y="948"/>
                      </a:lnTo>
                      <a:lnTo>
                        <a:pt x="1692" y="1080"/>
                      </a:lnTo>
                      <a:lnTo>
                        <a:pt x="2003" y="1171"/>
                      </a:lnTo>
                      <a:lnTo>
                        <a:pt x="2006" y="1176"/>
                      </a:lnTo>
                      <a:lnTo>
                        <a:pt x="2011" y="1188"/>
                      </a:lnTo>
                      <a:lnTo>
                        <a:pt x="2016" y="1206"/>
                      </a:lnTo>
                      <a:lnTo>
                        <a:pt x="2022" y="1231"/>
                      </a:lnTo>
                      <a:lnTo>
                        <a:pt x="2023" y="1261"/>
                      </a:lnTo>
                      <a:lnTo>
                        <a:pt x="2021" y="1297"/>
                      </a:lnTo>
                      <a:lnTo>
                        <a:pt x="2010" y="1337"/>
                      </a:lnTo>
                      <a:lnTo>
                        <a:pt x="1992" y="1380"/>
                      </a:lnTo>
                      <a:lnTo>
                        <a:pt x="1171" y="1695"/>
                      </a:lnTo>
                      <a:lnTo>
                        <a:pt x="0" y="1328"/>
                      </a:lnTo>
                      <a:lnTo>
                        <a:pt x="20" y="1285"/>
                      </a:lnTo>
                      <a:lnTo>
                        <a:pt x="199" y="1223"/>
                      </a:lnTo>
                      <a:lnTo>
                        <a:pt x="199" y="233"/>
                      </a:lnTo>
                      <a:lnTo>
                        <a:pt x="200" y="232"/>
                      </a:lnTo>
                      <a:lnTo>
                        <a:pt x="204" y="229"/>
                      </a:lnTo>
                      <a:lnTo>
                        <a:pt x="210" y="226"/>
                      </a:lnTo>
                      <a:lnTo>
                        <a:pt x="218" y="220"/>
                      </a:lnTo>
                      <a:lnTo>
                        <a:pt x="230" y="214"/>
                      </a:lnTo>
                      <a:lnTo>
                        <a:pt x="243" y="207"/>
                      </a:lnTo>
                      <a:lnTo>
                        <a:pt x="259" y="201"/>
                      </a:lnTo>
                      <a:lnTo>
                        <a:pt x="277" y="194"/>
                      </a:lnTo>
                      <a:lnTo>
                        <a:pt x="297" y="189"/>
                      </a:lnTo>
                      <a:lnTo>
                        <a:pt x="320" y="185"/>
                      </a:lnTo>
                      <a:lnTo>
                        <a:pt x="344" y="183"/>
                      </a:lnTo>
                      <a:lnTo>
                        <a:pt x="370" y="180"/>
                      </a:lnTo>
                      <a:lnTo>
                        <a:pt x="399" y="181"/>
                      </a:lnTo>
                      <a:lnTo>
                        <a:pt x="430" y="185"/>
                      </a:lnTo>
                      <a:lnTo>
                        <a:pt x="464" y="191"/>
                      </a:lnTo>
                      <a:lnTo>
                        <a:pt x="498" y="201"/>
                      </a:lnTo>
                      <a:lnTo>
                        <a:pt x="548" y="225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49" name="Freeform 78"/>
                <p:cNvSpPr>
                  <a:spLocks/>
                </p:cNvSpPr>
                <p:nvPr/>
              </p:nvSpPr>
              <p:spPr bwMode="auto">
                <a:xfrm>
                  <a:off x="6551" y="13597"/>
                  <a:ext cx="650" cy="735"/>
                </a:xfrm>
                <a:custGeom>
                  <a:avLst/>
                  <a:gdLst>
                    <a:gd name="T0" fmla="*/ 645 w 650"/>
                    <a:gd name="T1" fmla="*/ 27 h 735"/>
                    <a:gd name="T2" fmla="*/ 642 w 650"/>
                    <a:gd name="T3" fmla="*/ 26 h 735"/>
                    <a:gd name="T4" fmla="*/ 631 w 650"/>
                    <a:gd name="T5" fmla="*/ 23 h 735"/>
                    <a:gd name="T6" fmla="*/ 615 w 650"/>
                    <a:gd name="T7" fmla="*/ 19 h 735"/>
                    <a:gd name="T8" fmla="*/ 592 w 650"/>
                    <a:gd name="T9" fmla="*/ 15 h 735"/>
                    <a:gd name="T10" fmla="*/ 565 w 650"/>
                    <a:gd name="T11" fmla="*/ 10 h 735"/>
                    <a:gd name="T12" fmla="*/ 533 w 650"/>
                    <a:gd name="T13" fmla="*/ 6 h 735"/>
                    <a:gd name="T14" fmla="*/ 496 w 650"/>
                    <a:gd name="T15" fmla="*/ 3 h 735"/>
                    <a:gd name="T16" fmla="*/ 456 w 650"/>
                    <a:gd name="T17" fmla="*/ 1 h 735"/>
                    <a:gd name="T18" fmla="*/ 411 w 650"/>
                    <a:gd name="T19" fmla="*/ 0 h 735"/>
                    <a:gd name="T20" fmla="*/ 364 w 650"/>
                    <a:gd name="T21" fmla="*/ 2 h 735"/>
                    <a:gd name="T22" fmla="*/ 315 w 650"/>
                    <a:gd name="T23" fmla="*/ 6 h 735"/>
                    <a:gd name="T24" fmla="*/ 262 w 650"/>
                    <a:gd name="T25" fmla="*/ 15 h 735"/>
                    <a:gd name="T26" fmla="*/ 209 w 650"/>
                    <a:gd name="T27" fmla="*/ 26 h 735"/>
                    <a:gd name="T28" fmla="*/ 154 w 650"/>
                    <a:gd name="T29" fmla="*/ 42 h 735"/>
                    <a:gd name="T30" fmla="*/ 98 w 650"/>
                    <a:gd name="T31" fmla="*/ 61 h 735"/>
                    <a:gd name="T32" fmla="*/ 42 w 650"/>
                    <a:gd name="T33" fmla="*/ 87 h 735"/>
                    <a:gd name="T34" fmla="*/ 38 w 650"/>
                    <a:gd name="T35" fmla="*/ 101 h 735"/>
                    <a:gd name="T36" fmla="*/ 28 w 650"/>
                    <a:gd name="T37" fmla="*/ 141 h 735"/>
                    <a:gd name="T38" fmla="*/ 17 w 650"/>
                    <a:gd name="T39" fmla="*/ 203 h 735"/>
                    <a:gd name="T40" fmla="*/ 6 w 650"/>
                    <a:gd name="T41" fmla="*/ 283 h 735"/>
                    <a:gd name="T42" fmla="*/ 0 w 650"/>
                    <a:gd name="T43" fmla="*/ 378 h 735"/>
                    <a:gd name="T44" fmla="*/ 5 w 650"/>
                    <a:gd name="T45" fmla="*/ 484 h 735"/>
                    <a:gd name="T46" fmla="*/ 21 w 650"/>
                    <a:gd name="T47" fmla="*/ 599 h 735"/>
                    <a:gd name="T48" fmla="*/ 54 w 650"/>
                    <a:gd name="T49" fmla="*/ 716 h 735"/>
                    <a:gd name="T50" fmla="*/ 58 w 650"/>
                    <a:gd name="T51" fmla="*/ 716 h 735"/>
                    <a:gd name="T52" fmla="*/ 66 w 650"/>
                    <a:gd name="T53" fmla="*/ 715 h 735"/>
                    <a:gd name="T54" fmla="*/ 80 w 650"/>
                    <a:gd name="T55" fmla="*/ 713 h 735"/>
                    <a:gd name="T56" fmla="*/ 99 w 650"/>
                    <a:gd name="T57" fmla="*/ 712 h 735"/>
                    <a:gd name="T58" fmla="*/ 124 w 650"/>
                    <a:gd name="T59" fmla="*/ 710 h 735"/>
                    <a:gd name="T60" fmla="*/ 153 w 650"/>
                    <a:gd name="T61" fmla="*/ 708 h 735"/>
                    <a:gd name="T62" fmla="*/ 188 w 650"/>
                    <a:gd name="T63" fmla="*/ 707 h 735"/>
                    <a:gd name="T64" fmla="*/ 225 w 650"/>
                    <a:gd name="T65" fmla="*/ 706 h 735"/>
                    <a:gd name="T66" fmla="*/ 267 w 650"/>
                    <a:gd name="T67" fmla="*/ 705 h 735"/>
                    <a:gd name="T68" fmla="*/ 313 w 650"/>
                    <a:gd name="T69" fmla="*/ 706 h 735"/>
                    <a:gd name="T70" fmla="*/ 362 w 650"/>
                    <a:gd name="T71" fmla="*/ 707 h 735"/>
                    <a:gd name="T72" fmla="*/ 415 w 650"/>
                    <a:gd name="T73" fmla="*/ 709 h 735"/>
                    <a:gd name="T74" fmla="*/ 470 w 650"/>
                    <a:gd name="T75" fmla="*/ 713 h 735"/>
                    <a:gd name="T76" fmla="*/ 528 w 650"/>
                    <a:gd name="T77" fmla="*/ 719 h 735"/>
                    <a:gd name="T78" fmla="*/ 588 w 650"/>
                    <a:gd name="T79" fmla="*/ 726 h 735"/>
                    <a:gd name="T80" fmla="*/ 650 w 650"/>
                    <a:gd name="T81" fmla="*/ 735 h 735"/>
                    <a:gd name="T82" fmla="*/ 647 w 650"/>
                    <a:gd name="T83" fmla="*/ 713 h 735"/>
                    <a:gd name="T84" fmla="*/ 641 w 650"/>
                    <a:gd name="T85" fmla="*/ 655 h 735"/>
                    <a:gd name="T86" fmla="*/ 631 w 650"/>
                    <a:gd name="T87" fmla="*/ 568 h 735"/>
                    <a:gd name="T88" fmla="*/ 623 w 650"/>
                    <a:gd name="T89" fmla="*/ 462 h 735"/>
                    <a:gd name="T90" fmla="*/ 618 w 650"/>
                    <a:gd name="T91" fmla="*/ 345 h 735"/>
                    <a:gd name="T92" fmla="*/ 618 w 650"/>
                    <a:gd name="T93" fmla="*/ 229 h 735"/>
                    <a:gd name="T94" fmla="*/ 627 w 650"/>
                    <a:gd name="T95" fmla="*/ 119 h 735"/>
                    <a:gd name="T96" fmla="*/ 645 w 650"/>
                    <a:gd name="T97" fmla="*/ 27 h 73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50"/>
                    <a:gd name="T148" fmla="*/ 0 h 735"/>
                    <a:gd name="T149" fmla="*/ 650 w 650"/>
                    <a:gd name="T150" fmla="*/ 735 h 73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50" h="735">
                      <a:moveTo>
                        <a:pt x="645" y="27"/>
                      </a:moveTo>
                      <a:lnTo>
                        <a:pt x="642" y="26"/>
                      </a:lnTo>
                      <a:lnTo>
                        <a:pt x="631" y="23"/>
                      </a:lnTo>
                      <a:lnTo>
                        <a:pt x="615" y="19"/>
                      </a:lnTo>
                      <a:lnTo>
                        <a:pt x="592" y="15"/>
                      </a:lnTo>
                      <a:lnTo>
                        <a:pt x="565" y="10"/>
                      </a:lnTo>
                      <a:lnTo>
                        <a:pt x="533" y="6"/>
                      </a:lnTo>
                      <a:lnTo>
                        <a:pt x="496" y="3"/>
                      </a:lnTo>
                      <a:lnTo>
                        <a:pt x="456" y="1"/>
                      </a:lnTo>
                      <a:lnTo>
                        <a:pt x="411" y="0"/>
                      </a:lnTo>
                      <a:lnTo>
                        <a:pt x="364" y="2"/>
                      </a:lnTo>
                      <a:lnTo>
                        <a:pt x="315" y="6"/>
                      </a:lnTo>
                      <a:lnTo>
                        <a:pt x="262" y="15"/>
                      </a:lnTo>
                      <a:lnTo>
                        <a:pt x="209" y="26"/>
                      </a:lnTo>
                      <a:lnTo>
                        <a:pt x="154" y="42"/>
                      </a:lnTo>
                      <a:lnTo>
                        <a:pt x="98" y="61"/>
                      </a:lnTo>
                      <a:lnTo>
                        <a:pt x="42" y="87"/>
                      </a:lnTo>
                      <a:lnTo>
                        <a:pt x="38" y="101"/>
                      </a:lnTo>
                      <a:lnTo>
                        <a:pt x="28" y="141"/>
                      </a:lnTo>
                      <a:lnTo>
                        <a:pt x="17" y="203"/>
                      </a:lnTo>
                      <a:lnTo>
                        <a:pt x="6" y="283"/>
                      </a:lnTo>
                      <a:lnTo>
                        <a:pt x="0" y="378"/>
                      </a:lnTo>
                      <a:lnTo>
                        <a:pt x="5" y="484"/>
                      </a:lnTo>
                      <a:lnTo>
                        <a:pt x="21" y="599"/>
                      </a:lnTo>
                      <a:lnTo>
                        <a:pt x="54" y="716"/>
                      </a:lnTo>
                      <a:lnTo>
                        <a:pt x="58" y="716"/>
                      </a:lnTo>
                      <a:lnTo>
                        <a:pt x="66" y="715"/>
                      </a:lnTo>
                      <a:lnTo>
                        <a:pt x="80" y="713"/>
                      </a:lnTo>
                      <a:lnTo>
                        <a:pt x="99" y="712"/>
                      </a:lnTo>
                      <a:lnTo>
                        <a:pt x="124" y="710"/>
                      </a:lnTo>
                      <a:lnTo>
                        <a:pt x="153" y="708"/>
                      </a:lnTo>
                      <a:lnTo>
                        <a:pt x="188" y="707"/>
                      </a:lnTo>
                      <a:lnTo>
                        <a:pt x="225" y="706"/>
                      </a:lnTo>
                      <a:lnTo>
                        <a:pt x="267" y="705"/>
                      </a:lnTo>
                      <a:lnTo>
                        <a:pt x="313" y="706"/>
                      </a:lnTo>
                      <a:lnTo>
                        <a:pt x="362" y="707"/>
                      </a:lnTo>
                      <a:lnTo>
                        <a:pt x="415" y="709"/>
                      </a:lnTo>
                      <a:lnTo>
                        <a:pt x="470" y="713"/>
                      </a:lnTo>
                      <a:lnTo>
                        <a:pt x="528" y="719"/>
                      </a:lnTo>
                      <a:lnTo>
                        <a:pt x="588" y="726"/>
                      </a:lnTo>
                      <a:lnTo>
                        <a:pt x="650" y="735"/>
                      </a:lnTo>
                      <a:lnTo>
                        <a:pt x="647" y="713"/>
                      </a:lnTo>
                      <a:lnTo>
                        <a:pt x="641" y="655"/>
                      </a:lnTo>
                      <a:lnTo>
                        <a:pt x="631" y="568"/>
                      </a:lnTo>
                      <a:lnTo>
                        <a:pt x="623" y="462"/>
                      </a:lnTo>
                      <a:lnTo>
                        <a:pt x="618" y="345"/>
                      </a:lnTo>
                      <a:lnTo>
                        <a:pt x="618" y="229"/>
                      </a:lnTo>
                      <a:lnTo>
                        <a:pt x="627" y="119"/>
                      </a:lnTo>
                      <a:lnTo>
                        <a:pt x="645" y="2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0" name="Freeform 79"/>
                <p:cNvSpPr>
                  <a:spLocks/>
                </p:cNvSpPr>
                <p:nvPr/>
              </p:nvSpPr>
              <p:spPr bwMode="auto">
                <a:xfrm>
                  <a:off x="6623" y="13797"/>
                  <a:ext cx="1071" cy="731"/>
                </a:xfrm>
                <a:custGeom>
                  <a:avLst/>
                  <a:gdLst>
                    <a:gd name="T0" fmla="*/ 6 w 1071"/>
                    <a:gd name="T1" fmla="*/ 552 h 731"/>
                    <a:gd name="T2" fmla="*/ 0 w 1071"/>
                    <a:gd name="T3" fmla="*/ 642 h 731"/>
                    <a:gd name="T4" fmla="*/ 698 w 1071"/>
                    <a:gd name="T5" fmla="*/ 731 h 731"/>
                    <a:gd name="T6" fmla="*/ 703 w 1071"/>
                    <a:gd name="T7" fmla="*/ 729 h 731"/>
                    <a:gd name="T8" fmla="*/ 717 w 1071"/>
                    <a:gd name="T9" fmla="*/ 722 h 731"/>
                    <a:gd name="T10" fmla="*/ 740 w 1071"/>
                    <a:gd name="T11" fmla="*/ 710 h 731"/>
                    <a:gd name="T12" fmla="*/ 768 w 1071"/>
                    <a:gd name="T13" fmla="*/ 694 h 731"/>
                    <a:gd name="T14" fmla="*/ 801 w 1071"/>
                    <a:gd name="T15" fmla="*/ 672 h 731"/>
                    <a:gd name="T16" fmla="*/ 838 w 1071"/>
                    <a:gd name="T17" fmla="*/ 645 h 731"/>
                    <a:gd name="T18" fmla="*/ 876 w 1071"/>
                    <a:gd name="T19" fmla="*/ 614 h 731"/>
                    <a:gd name="T20" fmla="*/ 915 w 1071"/>
                    <a:gd name="T21" fmla="*/ 577 h 731"/>
                    <a:gd name="T22" fmla="*/ 953 w 1071"/>
                    <a:gd name="T23" fmla="*/ 536 h 731"/>
                    <a:gd name="T24" fmla="*/ 988 w 1071"/>
                    <a:gd name="T25" fmla="*/ 491 h 731"/>
                    <a:gd name="T26" fmla="*/ 1018 w 1071"/>
                    <a:gd name="T27" fmla="*/ 439 h 731"/>
                    <a:gd name="T28" fmla="*/ 1043 w 1071"/>
                    <a:gd name="T29" fmla="*/ 383 h 731"/>
                    <a:gd name="T30" fmla="*/ 1061 w 1071"/>
                    <a:gd name="T31" fmla="*/ 322 h 731"/>
                    <a:gd name="T32" fmla="*/ 1071 w 1071"/>
                    <a:gd name="T33" fmla="*/ 255 h 731"/>
                    <a:gd name="T34" fmla="*/ 1070 w 1071"/>
                    <a:gd name="T35" fmla="*/ 185 h 731"/>
                    <a:gd name="T36" fmla="*/ 1057 w 1071"/>
                    <a:gd name="T37" fmla="*/ 108 h 731"/>
                    <a:gd name="T38" fmla="*/ 1055 w 1071"/>
                    <a:gd name="T39" fmla="*/ 104 h 731"/>
                    <a:gd name="T40" fmla="*/ 1049 w 1071"/>
                    <a:gd name="T41" fmla="*/ 92 h 731"/>
                    <a:gd name="T42" fmla="*/ 1037 w 1071"/>
                    <a:gd name="T43" fmla="*/ 76 h 731"/>
                    <a:gd name="T44" fmla="*/ 1022 w 1071"/>
                    <a:gd name="T45" fmla="*/ 57 h 731"/>
                    <a:gd name="T46" fmla="*/ 1002 w 1071"/>
                    <a:gd name="T47" fmla="*/ 37 h 731"/>
                    <a:gd name="T48" fmla="*/ 979 w 1071"/>
                    <a:gd name="T49" fmla="*/ 20 h 731"/>
                    <a:gd name="T50" fmla="*/ 951 w 1071"/>
                    <a:gd name="T51" fmla="*/ 7 h 731"/>
                    <a:gd name="T52" fmla="*/ 919 w 1071"/>
                    <a:gd name="T53" fmla="*/ 0 h 731"/>
                    <a:gd name="T54" fmla="*/ 924 w 1071"/>
                    <a:gd name="T55" fmla="*/ 12 h 731"/>
                    <a:gd name="T56" fmla="*/ 934 w 1071"/>
                    <a:gd name="T57" fmla="*/ 44 h 731"/>
                    <a:gd name="T58" fmla="*/ 947 w 1071"/>
                    <a:gd name="T59" fmla="*/ 94 h 731"/>
                    <a:gd name="T60" fmla="*/ 958 w 1071"/>
                    <a:gd name="T61" fmla="*/ 159 h 731"/>
                    <a:gd name="T62" fmla="*/ 961 w 1071"/>
                    <a:gd name="T63" fmla="*/ 238 h 731"/>
                    <a:gd name="T64" fmla="*/ 953 w 1071"/>
                    <a:gd name="T65" fmla="*/ 324 h 731"/>
                    <a:gd name="T66" fmla="*/ 928 w 1071"/>
                    <a:gd name="T67" fmla="*/ 418 h 731"/>
                    <a:gd name="T68" fmla="*/ 884 w 1071"/>
                    <a:gd name="T69" fmla="*/ 516 h 731"/>
                    <a:gd name="T70" fmla="*/ 883 w 1071"/>
                    <a:gd name="T71" fmla="*/ 518 h 731"/>
                    <a:gd name="T72" fmla="*/ 879 w 1071"/>
                    <a:gd name="T73" fmla="*/ 521 h 731"/>
                    <a:gd name="T74" fmla="*/ 872 w 1071"/>
                    <a:gd name="T75" fmla="*/ 526 h 731"/>
                    <a:gd name="T76" fmla="*/ 862 w 1071"/>
                    <a:gd name="T77" fmla="*/ 534 h 731"/>
                    <a:gd name="T78" fmla="*/ 851 w 1071"/>
                    <a:gd name="T79" fmla="*/ 541 h 731"/>
                    <a:gd name="T80" fmla="*/ 837 w 1071"/>
                    <a:gd name="T81" fmla="*/ 550 h 731"/>
                    <a:gd name="T82" fmla="*/ 819 w 1071"/>
                    <a:gd name="T83" fmla="*/ 559 h 731"/>
                    <a:gd name="T84" fmla="*/ 800 w 1071"/>
                    <a:gd name="T85" fmla="*/ 567 h 731"/>
                    <a:gd name="T86" fmla="*/ 778 w 1071"/>
                    <a:gd name="T87" fmla="*/ 575 h 731"/>
                    <a:gd name="T88" fmla="*/ 754 w 1071"/>
                    <a:gd name="T89" fmla="*/ 582 h 731"/>
                    <a:gd name="T90" fmla="*/ 727 w 1071"/>
                    <a:gd name="T91" fmla="*/ 588 h 731"/>
                    <a:gd name="T92" fmla="*/ 697 w 1071"/>
                    <a:gd name="T93" fmla="*/ 592 h 731"/>
                    <a:gd name="T94" fmla="*/ 666 w 1071"/>
                    <a:gd name="T95" fmla="*/ 593 h 731"/>
                    <a:gd name="T96" fmla="*/ 631 w 1071"/>
                    <a:gd name="T97" fmla="*/ 592 h 731"/>
                    <a:gd name="T98" fmla="*/ 593 w 1071"/>
                    <a:gd name="T99" fmla="*/ 589 h 731"/>
                    <a:gd name="T100" fmla="*/ 555 w 1071"/>
                    <a:gd name="T101" fmla="*/ 581 h 731"/>
                    <a:gd name="T102" fmla="*/ 555 w 1071"/>
                    <a:gd name="T103" fmla="*/ 677 h 731"/>
                    <a:gd name="T104" fmla="*/ 24 w 1071"/>
                    <a:gd name="T105" fmla="*/ 623 h 731"/>
                    <a:gd name="T106" fmla="*/ 6 w 1071"/>
                    <a:gd name="T107" fmla="*/ 552 h 73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71"/>
                    <a:gd name="T163" fmla="*/ 0 h 731"/>
                    <a:gd name="T164" fmla="*/ 1071 w 1071"/>
                    <a:gd name="T165" fmla="*/ 731 h 731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71" h="731">
                      <a:moveTo>
                        <a:pt x="6" y="552"/>
                      </a:moveTo>
                      <a:lnTo>
                        <a:pt x="0" y="642"/>
                      </a:lnTo>
                      <a:lnTo>
                        <a:pt x="698" y="731"/>
                      </a:lnTo>
                      <a:lnTo>
                        <a:pt x="703" y="729"/>
                      </a:lnTo>
                      <a:lnTo>
                        <a:pt x="717" y="722"/>
                      </a:lnTo>
                      <a:lnTo>
                        <a:pt x="740" y="710"/>
                      </a:lnTo>
                      <a:lnTo>
                        <a:pt x="768" y="694"/>
                      </a:lnTo>
                      <a:lnTo>
                        <a:pt x="801" y="672"/>
                      </a:lnTo>
                      <a:lnTo>
                        <a:pt x="838" y="645"/>
                      </a:lnTo>
                      <a:lnTo>
                        <a:pt x="876" y="614"/>
                      </a:lnTo>
                      <a:lnTo>
                        <a:pt x="915" y="577"/>
                      </a:lnTo>
                      <a:lnTo>
                        <a:pt x="953" y="536"/>
                      </a:lnTo>
                      <a:lnTo>
                        <a:pt x="988" y="491"/>
                      </a:lnTo>
                      <a:lnTo>
                        <a:pt x="1018" y="439"/>
                      </a:lnTo>
                      <a:lnTo>
                        <a:pt x="1043" y="383"/>
                      </a:lnTo>
                      <a:lnTo>
                        <a:pt x="1061" y="322"/>
                      </a:lnTo>
                      <a:lnTo>
                        <a:pt x="1071" y="255"/>
                      </a:lnTo>
                      <a:lnTo>
                        <a:pt x="1070" y="185"/>
                      </a:lnTo>
                      <a:lnTo>
                        <a:pt x="1057" y="108"/>
                      </a:lnTo>
                      <a:lnTo>
                        <a:pt x="1055" y="104"/>
                      </a:lnTo>
                      <a:lnTo>
                        <a:pt x="1049" y="92"/>
                      </a:lnTo>
                      <a:lnTo>
                        <a:pt x="1037" y="76"/>
                      </a:lnTo>
                      <a:lnTo>
                        <a:pt x="1022" y="57"/>
                      </a:lnTo>
                      <a:lnTo>
                        <a:pt x="1002" y="37"/>
                      </a:lnTo>
                      <a:lnTo>
                        <a:pt x="979" y="20"/>
                      </a:lnTo>
                      <a:lnTo>
                        <a:pt x="951" y="7"/>
                      </a:lnTo>
                      <a:lnTo>
                        <a:pt x="919" y="0"/>
                      </a:lnTo>
                      <a:lnTo>
                        <a:pt x="924" y="12"/>
                      </a:lnTo>
                      <a:lnTo>
                        <a:pt x="934" y="44"/>
                      </a:lnTo>
                      <a:lnTo>
                        <a:pt x="947" y="94"/>
                      </a:lnTo>
                      <a:lnTo>
                        <a:pt x="958" y="159"/>
                      </a:lnTo>
                      <a:lnTo>
                        <a:pt x="961" y="238"/>
                      </a:lnTo>
                      <a:lnTo>
                        <a:pt x="953" y="324"/>
                      </a:lnTo>
                      <a:lnTo>
                        <a:pt x="928" y="418"/>
                      </a:lnTo>
                      <a:lnTo>
                        <a:pt x="884" y="516"/>
                      </a:lnTo>
                      <a:lnTo>
                        <a:pt x="883" y="518"/>
                      </a:lnTo>
                      <a:lnTo>
                        <a:pt x="879" y="521"/>
                      </a:lnTo>
                      <a:lnTo>
                        <a:pt x="872" y="526"/>
                      </a:lnTo>
                      <a:lnTo>
                        <a:pt x="862" y="534"/>
                      </a:lnTo>
                      <a:lnTo>
                        <a:pt x="851" y="541"/>
                      </a:lnTo>
                      <a:lnTo>
                        <a:pt x="837" y="550"/>
                      </a:lnTo>
                      <a:lnTo>
                        <a:pt x="819" y="559"/>
                      </a:lnTo>
                      <a:lnTo>
                        <a:pt x="800" y="567"/>
                      </a:lnTo>
                      <a:lnTo>
                        <a:pt x="778" y="575"/>
                      </a:lnTo>
                      <a:lnTo>
                        <a:pt x="754" y="582"/>
                      </a:lnTo>
                      <a:lnTo>
                        <a:pt x="727" y="588"/>
                      </a:lnTo>
                      <a:lnTo>
                        <a:pt x="697" y="592"/>
                      </a:lnTo>
                      <a:lnTo>
                        <a:pt x="666" y="593"/>
                      </a:lnTo>
                      <a:lnTo>
                        <a:pt x="631" y="592"/>
                      </a:lnTo>
                      <a:lnTo>
                        <a:pt x="593" y="589"/>
                      </a:lnTo>
                      <a:lnTo>
                        <a:pt x="555" y="581"/>
                      </a:lnTo>
                      <a:lnTo>
                        <a:pt x="555" y="677"/>
                      </a:lnTo>
                      <a:lnTo>
                        <a:pt x="24" y="623"/>
                      </a:lnTo>
                      <a:lnTo>
                        <a:pt x="6" y="5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1" name="Freeform 80"/>
                <p:cNvSpPr>
                  <a:spLocks/>
                </p:cNvSpPr>
                <p:nvPr/>
              </p:nvSpPr>
              <p:spPr bwMode="auto">
                <a:xfrm>
                  <a:off x="6486" y="14516"/>
                  <a:ext cx="787" cy="253"/>
                </a:xfrm>
                <a:custGeom>
                  <a:avLst/>
                  <a:gdLst>
                    <a:gd name="T0" fmla="*/ 787 w 787"/>
                    <a:gd name="T1" fmla="*/ 91 h 253"/>
                    <a:gd name="T2" fmla="*/ 12 w 787"/>
                    <a:gd name="T3" fmla="*/ 0 h 253"/>
                    <a:gd name="T4" fmla="*/ 0 w 787"/>
                    <a:gd name="T5" fmla="*/ 91 h 253"/>
                    <a:gd name="T6" fmla="*/ 764 w 787"/>
                    <a:gd name="T7" fmla="*/ 253 h 253"/>
                    <a:gd name="T8" fmla="*/ 787 w 787"/>
                    <a:gd name="T9" fmla="*/ 91 h 2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7"/>
                    <a:gd name="T16" fmla="*/ 0 h 253"/>
                    <a:gd name="T17" fmla="*/ 787 w 787"/>
                    <a:gd name="T18" fmla="*/ 253 h 2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7" h="253">
                      <a:moveTo>
                        <a:pt x="787" y="91"/>
                      </a:move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764" y="253"/>
                      </a:lnTo>
                      <a:lnTo>
                        <a:pt x="787" y="9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2" name="Freeform 81"/>
                <p:cNvSpPr>
                  <a:spLocks/>
                </p:cNvSpPr>
                <p:nvPr/>
              </p:nvSpPr>
              <p:spPr bwMode="auto">
                <a:xfrm>
                  <a:off x="6879" y="14597"/>
                  <a:ext cx="336" cy="115"/>
                </a:xfrm>
                <a:custGeom>
                  <a:avLst/>
                  <a:gdLst>
                    <a:gd name="T0" fmla="*/ 336 w 336"/>
                    <a:gd name="T1" fmla="*/ 50 h 115"/>
                    <a:gd name="T2" fmla="*/ 4 w 336"/>
                    <a:gd name="T3" fmla="*/ 0 h 115"/>
                    <a:gd name="T4" fmla="*/ 0 w 336"/>
                    <a:gd name="T5" fmla="*/ 48 h 115"/>
                    <a:gd name="T6" fmla="*/ 327 w 336"/>
                    <a:gd name="T7" fmla="*/ 115 h 115"/>
                    <a:gd name="T8" fmla="*/ 336 w 336"/>
                    <a:gd name="T9" fmla="*/ 50 h 1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6"/>
                    <a:gd name="T16" fmla="*/ 0 h 115"/>
                    <a:gd name="T17" fmla="*/ 336 w 336"/>
                    <a:gd name="T18" fmla="*/ 115 h 1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6" h="115">
                      <a:moveTo>
                        <a:pt x="336" y="50"/>
                      </a:moveTo>
                      <a:lnTo>
                        <a:pt x="4" y="0"/>
                      </a:lnTo>
                      <a:lnTo>
                        <a:pt x="0" y="48"/>
                      </a:lnTo>
                      <a:lnTo>
                        <a:pt x="327" y="115"/>
                      </a:lnTo>
                      <a:lnTo>
                        <a:pt x="336" y="5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3" name="Freeform 82"/>
                <p:cNvSpPr>
                  <a:spLocks/>
                </p:cNvSpPr>
                <p:nvPr/>
              </p:nvSpPr>
              <p:spPr bwMode="auto">
                <a:xfrm>
                  <a:off x="6536" y="14540"/>
                  <a:ext cx="225" cy="85"/>
                </a:xfrm>
                <a:custGeom>
                  <a:avLst/>
                  <a:gdLst>
                    <a:gd name="T0" fmla="*/ 225 w 225"/>
                    <a:gd name="T1" fmla="*/ 39 h 85"/>
                    <a:gd name="T2" fmla="*/ 0 w 225"/>
                    <a:gd name="T3" fmla="*/ 0 h 85"/>
                    <a:gd name="T4" fmla="*/ 3 w 225"/>
                    <a:gd name="T5" fmla="*/ 41 h 85"/>
                    <a:gd name="T6" fmla="*/ 218 w 225"/>
                    <a:gd name="T7" fmla="*/ 85 h 85"/>
                    <a:gd name="T8" fmla="*/ 225 w 225"/>
                    <a:gd name="T9" fmla="*/ 39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85"/>
                    <a:gd name="T17" fmla="*/ 225 w 225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85">
                      <a:moveTo>
                        <a:pt x="225" y="39"/>
                      </a:moveTo>
                      <a:lnTo>
                        <a:pt x="0" y="0"/>
                      </a:lnTo>
                      <a:lnTo>
                        <a:pt x="3" y="41"/>
                      </a:lnTo>
                      <a:lnTo>
                        <a:pt x="218" y="85"/>
                      </a:lnTo>
                      <a:lnTo>
                        <a:pt x="225" y="3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4" name="Freeform 83"/>
                <p:cNvSpPr>
                  <a:spLocks/>
                </p:cNvSpPr>
                <p:nvPr/>
              </p:nvSpPr>
              <p:spPr bwMode="auto">
                <a:xfrm>
                  <a:off x="5972" y="14624"/>
                  <a:ext cx="1325" cy="439"/>
                </a:xfrm>
                <a:custGeom>
                  <a:avLst/>
                  <a:gdLst>
                    <a:gd name="T0" fmla="*/ 0 w 1325"/>
                    <a:gd name="T1" fmla="*/ 132 h 439"/>
                    <a:gd name="T2" fmla="*/ 3 w 1325"/>
                    <a:gd name="T3" fmla="*/ 132 h 439"/>
                    <a:gd name="T4" fmla="*/ 10 w 1325"/>
                    <a:gd name="T5" fmla="*/ 130 h 439"/>
                    <a:gd name="T6" fmla="*/ 24 w 1325"/>
                    <a:gd name="T7" fmla="*/ 128 h 439"/>
                    <a:gd name="T8" fmla="*/ 42 w 1325"/>
                    <a:gd name="T9" fmla="*/ 125 h 439"/>
                    <a:gd name="T10" fmla="*/ 62 w 1325"/>
                    <a:gd name="T11" fmla="*/ 121 h 439"/>
                    <a:gd name="T12" fmla="*/ 86 w 1325"/>
                    <a:gd name="T13" fmla="*/ 116 h 439"/>
                    <a:gd name="T14" fmla="*/ 113 w 1325"/>
                    <a:gd name="T15" fmla="*/ 109 h 439"/>
                    <a:gd name="T16" fmla="*/ 141 w 1325"/>
                    <a:gd name="T17" fmla="*/ 102 h 439"/>
                    <a:gd name="T18" fmla="*/ 170 w 1325"/>
                    <a:gd name="T19" fmla="*/ 94 h 439"/>
                    <a:gd name="T20" fmla="*/ 199 w 1325"/>
                    <a:gd name="T21" fmla="*/ 85 h 439"/>
                    <a:gd name="T22" fmla="*/ 228 w 1325"/>
                    <a:gd name="T23" fmla="*/ 74 h 439"/>
                    <a:gd name="T24" fmla="*/ 257 w 1325"/>
                    <a:gd name="T25" fmla="*/ 62 h 439"/>
                    <a:gd name="T26" fmla="*/ 285 w 1325"/>
                    <a:gd name="T27" fmla="*/ 48 h 439"/>
                    <a:gd name="T28" fmla="*/ 309 w 1325"/>
                    <a:gd name="T29" fmla="*/ 34 h 439"/>
                    <a:gd name="T30" fmla="*/ 333 w 1325"/>
                    <a:gd name="T31" fmla="*/ 18 h 439"/>
                    <a:gd name="T32" fmla="*/ 352 w 1325"/>
                    <a:gd name="T33" fmla="*/ 0 h 439"/>
                    <a:gd name="T34" fmla="*/ 1325 w 1325"/>
                    <a:gd name="T35" fmla="*/ 223 h 439"/>
                    <a:gd name="T36" fmla="*/ 1323 w 1325"/>
                    <a:gd name="T37" fmla="*/ 225 h 439"/>
                    <a:gd name="T38" fmla="*/ 1318 w 1325"/>
                    <a:gd name="T39" fmla="*/ 230 h 439"/>
                    <a:gd name="T40" fmla="*/ 1309 w 1325"/>
                    <a:gd name="T41" fmla="*/ 239 h 439"/>
                    <a:gd name="T42" fmla="*/ 1297 w 1325"/>
                    <a:gd name="T43" fmla="*/ 250 h 439"/>
                    <a:gd name="T44" fmla="*/ 1282 w 1325"/>
                    <a:gd name="T45" fmla="*/ 263 h 439"/>
                    <a:gd name="T46" fmla="*/ 1265 w 1325"/>
                    <a:gd name="T47" fmla="*/ 278 h 439"/>
                    <a:gd name="T48" fmla="*/ 1247 w 1325"/>
                    <a:gd name="T49" fmla="*/ 295 h 439"/>
                    <a:gd name="T50" fmla="*/ 1225 w 1325"/>
                    <a:gd name="T51" fmla="*/ 312 h 439"/>
                    <a:gd name="T52" fmla="*/ 1202 w 1325"/>
                    <a:gd name="T53" fmla="*/ 331 h 439"/>
                    <a:gd name="T54" fmla="*/ 1179 w 1325"/>
                    <a:gd name="T55" fmla="*/ 349 h 439"/>
                    <a:gd name="T56" fmla="*/ 1154 w 1325"/>
                    <a:gd name="T57" fmla="*/ 367 h 439"/>
                    <a:gd name="T58" fmla="*/ 1128 w 1325"/>
                    <a:gd name="T59" fmla="*/ 385 h 439"/>
                    <a:gd name="T60" fmla="*/ 1102 w 1325"/>
                    <a:gd name="T61" fmla="*/ 401 h 439"/>
                    <a:gd name="T62" fmla="*/ 1077 w 1325"/>
                    <a:gd name="T63" fmla="*/ 415 h 439"/>
                    <a:gd name="T64" fmla="*/ 1051 w 1325"/>
                    <a:gd name="T65" fmla="*/ 428 h 439"/>
                    <a:gd name="T66" fmla="*/ 1026 w 1325"/>
                    <a:gd name="T67" fmla="*/ 439 h 439"/>
                    <a:gd name="T68" fmla="*/ 0 w 1325"/>
                    <a:gd name="T69" fmla="*/ 132 h 43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25"/>
                    <a:gd name="T106" fmla="*/ 0 h 439"/>
                    <a:gd name="T107" fmla="*/ 1325 w 1325"/>
                    <a:gd name="T108" fmla="*/ 439 h 43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25" h="439">
                      <a:moveTo>
                        <a:pt x="0" y="132"/>
                      </a:moveTo>
                      <a:lnTo>
                        <a:pt x="3" y="132"/>
                      </a:lnTo>
                      <a:lnTo>
                        <a:pt x="10" y="130"/>
                      </a:lnTo>
                      <a:lnTo>
                        <a:pt x="24" y="128"/>
                      </a:lnTo>
                      <a:lnTo>
                        <a:pt x="42" y="125"/>
                      </a:lnTo>
                      <a:lnTo>
                        <a:pt x="62" y="121"/>
                      </a:lnTo>
                      <a:lnTo>
                        <a:pt x="86" y="116"/>
                      </a:lnTo>
                      <a:lnTo>
                        <a:pt x="113" y="109"/>
                      </a:lnTo>
                      <a:lnTo>
                        <a:pt x="141" y="102"/>
                      </a:lnTo>
                      <a:lnTo>
                        <a:pt x="170" y="94"/>
                      </a:lnTo>
                      <a:lnTo>
                        <a:pt x="199" y="85"/>
                      </a:lnTo>
                      <a:lnTo>
                        <a:pt x="228" y="74"/>
                      </a:lnTo>
                      <a:lnTo>
                        <a:pt x="257" y="62"/>
                      </a:lnTo>
                      <a:lnTo>
                        <a:pt x="285" y="48"/>
                      </a:lnTo>
                      <a:lnTo>
                        <a:pt x="309" y="34"/>
                      </a:lnTo>
                      <a:lnTo>
                        <a:pt x="333" y="18"/>
                      </a:lnTo>
                      <a:lnTo>
                        <a:pt x="352" y="0"/>
                      </a:lnTo>
                      <a:lnTo>
                        <a:pt x="1325" y="223"/>
                      </a:lnTo>
                      <a:lnTo>
                        <a:pt x="1323" y="225"/>
                      </a:lnTo>
                      <a:lnTo>
                        <a:pt x="1318" y="230"/>
                      </a:lnTo>
                      <a:lnTo>
                        <a:pt x="1309" y="239"/>
                      </a:lnTo>
                      <a:lnTo>
                        <a:pt x="1297" y="250"/>
                      </a:lnTo>
                      <a:lnTo>
                        <a:pt x="1282" y="263"/>
                      </a:lnTo>
                      <a:lnTo>
                        <a:pt x="1265" y="278"/>
                      </a:lnTo>
                      <a:lnTo>
                        <a:pt x="1247" y="295"/>
                      </a:lnTo>
                      <a:lnTo>
                        <a:pt x="1225" y="312"/>
                      </a:lnTo>
                      <a:lnTo>
                        <a:pt x="1202" y="331"/>
                      </a:lnTo>
                      <a:lnTo>
                        <a:pt x="1179" y="349"/>
                      </a:lnTo>
                      <a:lnTo>
                        <a:pt x="1154" y="367"/>
                      </a:lnTo>
                      <a:lnTo>
                        <a:pt x="1128" y="385"/>
                      </a:lnTo>
                      <a:lnTo>
                        <a:pt x="1102" y="401"/>
                      </a:lnTo>
                      <a:lnTo>
                        <a:pt x="1077" y="415"/>
                      </a:lnTo>
                      <a:lnTo>
                        <a:pt x="1051" y="428"/>
                      </a:lnTo>
                      <a:lnTo>
                        <a:pt x="1026" y="439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5" name="Freeform 84"/>
                <p:cNvSpPr>
                  <a:spLocks/>
                </p:cNvSpPr>
                <p:nvPr/>
              </p:nvSpPr>
              <p:spPr bwMode="auto">
                <a:xfrm>
                  <a:off x="7292" y="14577"/>
                  <a:ext cx="472" cy="209"/>
                </a:xfrm>
                <a:custGeom>
                  <a:avLst/>
                  <a:gdLst>
                    <a:gd name="T0" fmla="*/ 47 w 472"/>
                    <a:gd name="T1" fmla="*/ 209 h 209"/>
                    <a:gd name="T2" fmla="*/ 472 w 472"/>
                    <a:gd name="T3" fmla="*/ 84 h 209"/>
                    <a:gd name="T4" fmla="*/ 215 w 472"/>
                    <a:gd name="T5" fmla="*/ 0 h 209"/>
                    <a:gd name="T6" fmla="*/ 5 w 472"/>
                    <a:gd name="T7" fmla="*/ 24 h 209"/>
                    <a:gd name="T8" fmla="*/ 0 w 472"/>
                    <a:gd name="T9" fmla="*/ 197 h 209"/>
                    <a:gd name="T10" fmla="*/ 47 w 472"/>
                    <a:gd name="T11" fmla="*/ 209 h 20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2"/>
                    <a:gd name="T19" fmla="*/ 0 h 209"/>
                    <a:gd name="T20" fmla="*/ 472 w 472"/>
                    <a:gd name="T21" fmla="*/ 209 h 20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2" h="209">
                      <a:moveTo>
                        <a:pt x="47" y="209"/>
                      </a:moveTo>
                      <a:lnTo>
                        <a:pt x="472" y="84"/>
                      </a:lnTo>
                      <a:lnTo>
                        <a:pt x="215" y="0"/>
                      </a:lnTo>
                      <a:lnTo>
                        <a:pt x="5" y="24"/>
                      </a:lnTo>
                      <a:lnTo>
                        <a:pt x="0" y="197"/>
                      </a:lnTo>
                      <a:lnTo>
                        <a:pt x="47" y="20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6" name="Freeform 85"/>
                <p:cNvSpPr>
                  <a:spLocks/>
                </p:cNvSpPr>
                <p:nvPr/>
              </p:nvSpPr>
              <p:spPr bwMode="auto">
                <a:xfrm>
                  <a:off x="6073" y="13679"/>
                  <a:ext cx="251" cy="999"/>
                </a:xfrm>
                <a:custGeom>
                  <a:avLst/>
                  <a:gdLst>
                    <a:gd name="T0" fmla="*/ 251 w 251"/>
                    <a:gd name="T1" fmla="*/ 23 h 999"/>
                    <a:gd name="T2" fmla="*/ 250 w 251"/>
                    <a:gd name="T3" fmla="*/ 22 h 999"/>
                    <a:gd name="T4" fmla="*/ 246 w 251"/>
                    <a:gd name="T5" fmla="*/ 20 h 999"/>
                    <a:gd name="T6" fmla="*/ 239 w 251"/>
                    <a:gd name="T7" fmla="*/ 18 h 999"/>
                    <a:gd name="T8" fmla="*/ 230 w 251"/>
                    <a:gd name="T9" fmla="*/ 15 h 999"/>
                    <a:gd name="T10" fmla="*/ 218 w 251"/>
                    <a:gd name="T11" fmla="*/ 11 h 999"/>
                    <a:gd name="T12" fmla="*/ 205 w 251"/>
                    <a:gd name="T13" fmla="*/ 7 h 999"/>
                    <a:gd name="T14" fmla="*/ 190 w 251"/>
                    <a:gd name="T15" fmla="*/ 4 h 999"/>
                    <a:gd name="T16" fmla="*/ 173 w 251"/>
                    <a:gd name="T17" fmla="*/ 1 h 999"/>
                    <a:gd name="T18" fmla="*/ 155 w 251"/>
                    <a:gd name="T19" fmla="*/ 0 h 999"/>
                    <a:gd name="T20" fmla="*/ 134 w 251"/>
                    <a:gd name="T21" fmla="*/ 0 h 999"/>
                    <a:gd name="T22" fmla="*/ 114 w 251"/>
                    <a:gd name="T23" fmla="*/ 2 h 999"/>
                    <a:gd name="T24" fmla="*/ 92 w 251"/>
                    <a:gd name="T25" fmla="*/ 5 h 999"/>
                    <a:gd name="T26" fmla="*/ 70 w 251"/>
                    <a:gd name="T27" fmla="*/ 12 h 999"/>
                    <a:gd name="T28" fmla="*/ 47 w 251"/>
                    <a:gd name="T29" fmla="*/ 20 h 999"/>
                    <a:gd name="T30" fmla="*/ 23 w 251"/>
                    <a:gd name="T31" fmla="*/ 32 h 999"/>
                    <a:gd name="T32" fmla="*/ 0 w 251"/>
                    <a:gd name="T33" fmla="*/ 47 h 999"/>
                    <a:gd name="T34" fmla="*/ 0 w 251"/>
                    <a:gd name="T35" fmla="*/ 999 h 999"/>
                    <a:gd name="T36" fmla="*/ 1 w 251"/>
                    <a:gd name="T37" fmla="*/ 999 h 999"/>
                    <a:gd name="T38" fmla="*/ 6 w 251"/>
                    <a:gd name="T39" fmla="*/ 999 h 999"/>
                    <a:gd name="T40" fmla="*/ 14 w 251"/>
                    <a:gd name="T41" fmla="*/ 998 h 999"/>
                    <a:gd name="T42" fmla="*/ 23 w 251"/>
                    <a:gd name="T43" fmla="*/ 997 h 999"/>
                    <a:gd name="T44" fmla="*/ 35 w 251"/>
                    <a:gd name="T45" fmla="*/ 995 h 999"/>
                    <a:gd name="T46" fmla="*/ 49 w 251"/>
                    <a:gd name="T47" fmla="*/ 993 h 999"/>
                    <a:gd name="T48" fmla="*/ 65 w 251"/>
                    <a:gd name="T49" fmla="*/ 990 h 999"/>
                    <a:gd name="T50" fmla="*/ 83 w 251"/>
                    <a:gd name="T51" fmla="*/ 985 h 999"/>
                    <a:gd name="T52" fmla="*/ 102 w 251"/>
                    <a:gd name="T53" fmla="*/ 980 h 999"/>
                    <a:gd name="T54" fmla="*/ 121 w 251"/>
                    <a:gd name="T55" fmla="*/ 973 h 999"/>
                    <a:gd name="T56" fmla="*/ 143 w 251"/>
                    <a:gd name="T57" fmla="*/ 966 h 999"/>
                    <a:gd name="T58" fmla="*/ 164 w 251"/>
                    <a:gd name="T59" fmla="*/ 956 h 999"/>
                    <a:gd name="T60" fmla="*/ 186 w 251"/>
                    <a:gd name="T61" fmla="*/ 945 h 999"/>
                    <a:gd name="T62" fmla="*/ 208 w 251"/>
                    <a:gd name="T63" fmla="*/ 934 h 999"/>
                    <a:gd name="T64" fmla="*/ 230 w 251"/>
                    <a:gd name="T65" fmla="*/ 919 h 999"/>
                    <a:gd name="T66" fmla="*/ 251 w 251"/>
                    <a:gd name="T67" fmla="*/ 903 h 999"/>
                    <a:gd name="T68" fmla="*/ 251 w 251"/>
                    <a:gd name="T69" fmla="*/ 23 h 99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1"/>
                    <a:gd name="T106" fmla="*/ 0 h 999"/>
                    <a:gd name="T107" fmla="*/ 251 w 251"/>
                    <a:gd name="T108" fmla="*/ 999 h 99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1" h="999">
                      <a:moveTo>
                        <a:pt x="251" y="23"/>
                      </a:moveTo>
                      <a:lnTo>
                        <a:pt x="250" y="22"/>
                      </a:lnTo>
                      <a:lnTo>
                        <a:pt x="246" y="20"/>
                      </a:lnTo>
                      <a:lnTo>
                        <a:pt x="239" y="18"/>
                      </a:lnTo>
                      <a:lnTo>
                        <a:pt x="230" y="15"/>
                      </a:lnTo>
                      <a:lnTo>
                        <a:pt x="218" y="11"/>
                      </a:lnTo>
                      <a:lnTo>
                        <a:pt x="205" y="7"/>
                      </a:lnTo>
                      <a:lnTo>
                        <a:pt x="190" y="4"/>
                      </a:lnTo>
                      <a:lnTo>
                        <a:pt x="173" y="1"/>
                      </a:lnTo>
                      <a:lnTo>
                        <a:pt x="155" y="0"/>
                      </a:lnTo>
                      <a:lnTo>
                        <a:pt x="134" y="0"/>
                      </a:lnTo>
                      <a:lnTo>
                        <a:pt x="114" y="2"/>
                      </a:lnTo>
                      <a:lnTo>
                        <a:pt x="92" y="5"/>
                      </a:lnTo>
                      <a:lnTo>
                        <a:pt x="70" y="12"/>
                      </a:lnTo>
                      <a:lnTo>
                        <a:pt x="47" y="20"/>
                      </a:lnTo>
                      <a:lnTo>
                        <a:pt x="23" y="32"/>
                      </a:lnTo>
                      <a:lnTo>
                        <a:pt x="0" y="47"/>
                      </a:lnTo>
                      <a:lnTo>
                        <a:pt x="0" y="999"/>
                      </a:lnTo>
                      <a:lnTo>
                        <a:pt x="1" y="999"/>
                      </a:lnTo>
                      <a:lnTo>
                        <a:pt x="6" y="999"/>
                      </a:lnTo>
                      <a:lnTo>
                        <a:pt x="14" y="998"/>
                      </a:lnTo>
                      <a:lnTo>
                        <a:pt x="23" y="997"/>
                      </a:lnTo>
                      <a:lnTo>
                        <a:pt x="35" y="995"/>
                      </a:lnTo>
                      <a:lnTo>
                        <a:pt x="49" y="993"/>
                      </a:lnTo>
                      <a:lnTo>
                        <a:pt x="65" y="990"/>
                      </a:lnTo>
                      <a:lnTo>
                        <a:pt x="83" y="985"/>
                      </a:lnTo>
                      <a:lnTo>
                        <a:pt x="102" y="980"/>
                      </a:lnTo>
                      <a:lnTo>
                        <a:pt x="121" y="973"/>
                      </a:lnTo>
                      <a:lnTo>
                        <a:pt x="143" y="966"/>
                      </a:lnTo>
                      <a:lnTo>
                        <a:pt x="164" y="956"/>
                      </a:lnTo>
                      <a:lnTo>
                        <a:pt x="186" y="945"/>
                      </a:lnTo>
                      <a:lnTo>
                        <a:pt x="208" y="934"/>
                      </a:lnTo>
                      <a:lnTo>
                        <a:pt x="230" y="919"/>
                      </a:lnTo>
                      <a:lnTo>
                        <a:pt x="251" y="903"/>
                      </a:lnTo>
                      <a:lnTo>
                        <a:pt x="251" y="2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7" name="Freeform 86"/>
                <p:cNvSpPr>
                  <a:spLocks/>
                </p:cNvSpPr>
                <p:nvPr/>
              </p:nvSpPr>
              <p:spPr bwMode="auto">
                <a:xfrm>
                  <a:off x="6080" y="13687"/>
                  <a:ext cx="215" cy="843"/>
                </a:xfrm>
                <a:custGeom>
                  <a:avLst/>
                  <a:gdLst>
                    <a:gd name="T0" fmla="*/ 215 w 215"/>
                    <a:gd name="T1" fmla="*/ 20 h 843"/>
                    <a:gd name="T2" fmla="*/ 214 w 215"/>
                    <a:gd name="T3" fmla="*/ 19 h 843"/>
                    <a:gd name="T4" fmla="*/ 211 w 215"/>
                    <a:gd name="T5" fmla="*/ 18 h 843"/>
                    <a:gd name="T6" fmla="*/ 205 w 215"/>
                    <a:gd name="T7" fmla="*/ 15 h 843"/>
                    <a:gd name="T8" fmla="*/ 197 w 215"/>
                    <a:gd name="T9" fmla="*/ 12 h 843"/>
                    <a:gd name="T10" fmla="*/ 187 w 215"/>
                    <a:gd name="T11" fmla="*/ 9 h 843"/>
                    <a:gd name="T12" fmla="*/ 176 w 215"/>
                    <a:gd name="T13" fmla="*/ 6 h 843"/>
                    <a:gd name="T14" fmla="*/ 163 w 215"/>
                    <a:gd name="T15" fmla="*/ 4 h 843"/>
                    <a:gd name="T16" fmla="*/ 149 w 215"/>
                    <a:gd name="T17" fmla="*/ 1 h 843"/>
                    <a:gd name="T18" fmla="*/ 133 w 215"/>
                    <a:gd name="T19" fmla="*/ 0 h 843"/>
                    <a:gd name="T20" fmla="*/ 115 w 215"/>
                    <a:gd name="T21" fmla="*/ 0 h 843"/>
                    <a:gd name="T22" fmla="*/ 98 w 215"/>
                    <a:gd name="T23" fmla="*/ 1 h 843"/>
                    <a:gd name="T24" fmla="*/ 79 w 215"/>
                    <a:gd name="T25" fmla="*/ 5 h 843"/>
                    <a:gd name="T26" fmla="*/ 60 w 215"/>
                    <a:gd name="T27" fmla="*/ 10 h 843"/>
                    <a:gd name="T28" fmla="*/ 40 w 215"/>
                    <a:gd name="T29" fmla="*/ 18 h 843"/>
                    <a:gd name="T30" fmla="*/ 21 w 215"/>
                    <a:gd name="T31" fmla="*/ 27 h 843"/>
                    <a:gd name="T32" fmla="*/ 0 w 215"/>
                    <a:gd name="T33" fmla="*/ 40 h 843"/>
                    <a:gd name="T34" fmla="*/ 0 w 215"/>
                    <a:gd name="T35" fmla="*/ 843 h 843"/>
                    <a:gd name="T36" fmla="*/ 1 w 215"/>
                    <a:gd name="T37" fmla="*/ 843 h 843"/>
                    <a:gd name="T38" fmla="*/ 6 w 215"/>
                    <a:gd name="T39" fmla="*/ 843 h 843"/>
                    <a:gd name="T40" fmla="*/ 12 w 215"/>
                    <a:gd name="T41" fmla="*/ 842 h 843"/>
                    <a:gd name="T42" fmla="*/ 21 w 215"/>
                    <a:gd name="T43" fmla="*/ 841 h 843"/>
                    <a:gd name="T44" fmla="*/ 30 w 215"/>
                    <a:gd name="T45" fmla="*/ 840 h 843"/>
                    <a:gd name="T46" fmla="*/ 43 w 215"/>
                    <a:gd name="T47" fmla="*/ 838 h 843"/>
                    <a:gd name="T48" fmla="*/ 56 w 215"/>
                    <a:gd name="T49" fmla="*/ 835 h 843"/>
                    <a:gd name="T50" fmla="*/ 71 w 215"/>
                    <a:gd name="T51" fmla="*/ 831 h 843"/>
                    <a:gd name="T52" fmla="*/ 87 w 215"/>
                    <a:gd name="T53" fmla="*/ 826 h 843"/>
                    <a:gd name="T54" fmla="*/ 105 w 215"/>
                    <a:gd name="T55" fmla="*/ 821 h 843"/>
                    <a:gd name="T56" fmla="*/ 123 w 215"/>
                    <a:gd name="T57" fmla="*/ 814 h 843"/>
                    <a:gd name="T58" fmla="*/ 141 w 215"/>
                    <a:gd name="T59" fmla="*/ 806 h 843"/>
                    <a:gd name="T60" fmla="*/ 159 w 215"/>
                    <a:gd name="T61" fmla="*/ 797 h 843"/>
                    <a:gd name="T62" fmla="*/ 179 w 215"/>
                    <a:gd name="T63" fmla="*/ 786 h 843"/>
                    <a:gd name="T64" fmla="*/ 197 w 215"/>
                    <a:gd name="T65" fmla="*/ 774 h 843"/>
                    <a:gd name="T66" fmla="*/ 215 w 215"/>
                    <a:gd name="T67" fmla="*/ 760 h 843"/>
                    <a:gd name="T68" fmla="*/ 215 w 215"/>
                    <a:gd name="T69" fmla="*/ 20 h 84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15"/>
                    <a:gd name="T106" fmla="*/ 0 h 843"/>
                    <a:gd name="T107" fmla="*/ 215 w 215"/>
                    <a:gd name="T108" fmla="*/ 843 h 84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15" h="843">
                      <a:moveTo>
                        <a:pt x="215" y="20"/>
                      </a:moveTo>
                      <a:lnTo>
                        <a:pt x="214" y="19"/>
                      </a:lnTo>
                      <a:lnTo>
                        <a:pt x="211" y="18"/>
                      </a:lnTo>
                      <a:lnTo>
                        <a:pt x="205" y="15"/>
                      </a:lnTo>
                      <a:lnTo>
                        <a:pt x="197" y="12"/>
                      </a:lnTo>
                      <a:lnTo>
                        <a:pt x="187" y="9"/>
                      </a:lnTo>
                      <a:lnTo>
                        <a:pt x="176" y="6"/>
                      </a:lnTo>
                      <a:lnTo>
                        <a:pt x="163" y="4"/>
                      </a:lnTo>
                      <a:lnTo>
                        <a:pt x="149" y="1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8" y="1"/>
                      </a:lnTo>
                      <a:lnTo>
                        <a:pt x="79" y="5"/>
                      </a:lnTo>
                      <a:lnTo>
                        <a:pt x="60" y="10"/>
                      </a:lnTo>
                      <a:lnTo>
                        <a:pt x="40" y="18"/>
                      </a:lnTo>
                      <a:lnTo>
                        <a:pt x="21" y="27"/>
                      </a:lnTo>
                      <a:lnTo>
                        <a:pt x="0" y="40"/>
                      </a:lnTo>
                      <a:lnTo>
                        <a:pt x="0" y="843"/>
                      </a:lnTo>
                      <a:lnTo>
                        <a:pt x="1" y="843"/>
                      </a:lnTo>
                      <a:lnTo>
                        <a:pt x="6" y="843"/>
                      </a:lnTo>
                      <a:lnTo>
                        <a:pt x="12" y="842"/>
                      </a:lnTo>
                      <a:lnTo>
                        <a:pt x="21" y="841"/>
                      </a:lnTo>
                      <a:lnTo>
                        <a:pt x="30" y="840"/>
                      </a:lnTo>
                      <a:lnTo>
                        <a:pt x="43" y="838"/>
                      </a:lnTo>
                      <a:lnTo>
                        <a:pt x="56" y="835"/>
                      </a:lnTo>
                      <a:lnTo>
                        <a:pt x="71" y="831"/>
                      </a:lnTo>
                      <a:lnTo>
                        <a:pt x="87" y="826"/>
                      </a:lnTo>
                      <a:lnTo>
                        <a:pt x="105" y="821"/>
                      </a:lnTo>
                      <a:lnTo>
                        <a:pt x="123" y="814"/>
                      </a:lnTo>
                      <a:lnTo>
                        <a:pt x="141" y="806"/>
                      </a:lnTo>
                      <a:lnTo>
                        <a:pt x="159" y="797"/>
                      </a:lnTo>
                      <a:lnTo>
                        <a:pt x="179" y="786"/>
                      </a:lnTo>
                      <a:lnTo>
                        <a:pt x="197" y="774"/>
                      </a:lnTo>
                      <a:lnTo>
                        <a:pt x="215" y="760"/>
                      </a:lnTo>
                      <a:lnTo>
                        <a:pt x="215" y="2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8" name="Freeform 87"/>
                <p:cNvSpPr>
                  <a:spLocks/>
                </p:cNvSpPr>
                <p:nvPr/>
              </p:nvSpPr>
              <p:spPr bwMode="auto">
                <a:xfrm>
                  <a:off x="6087" y="13696"/>
                  <a:ext cx="180" cy="685"/>
                </a:xfrm>
                <a:custGeom>
                  <a:avLst/>
                  <a:gdLst>
                    <a:gd name="T0" fmla="*/ 180 w 180"/>
                    <a:gd name="T1" fmla="*/ 16 h 685"/>
                    <a:gd name="T2" fmla="*/ 179 w 180"/>
                    <a:gd name="T3" fmla="*/ 16 h 685"/>
                    <a:gd name="T4" fmla="*/ 176 w 180"/>
                    <a:gd name="T5" fmla="*/ 14 h 685"/>
                    <a:gd name="T6" fmla="*/ 172 w 180"/>
                    <a:gd name="T7" fmla="*/ 12 h 685"/>
                    <a:gd name="T8" fmla="*/ 165 w 180"/>
                    <a:gd name="T9" fmla="*/ 10 h 685"/>
                    <a:gd name="T10" fmla="*/ 157 w 180"/>
                    <a:gd name="T11" fmla="*/ 8 h 685"/>
                    <a:gd name="T12" fmla="*/ 147 w 180"/>
                    <a:gd name="T13" fmla="*/ 4 h 685"/>
                    <a:gd name="T14" fmla="*/ 136 w 180"/>
                    <a:gd name="T15" fmla="*/ 2 h 685"/>
                    <a:gd name="T16" fmla="*/ 125 w 180"/>
                    <a:gd name="T17" fmla="*/ 0 h 685"/>
                    <a:gd name="T18" fmla="*/ 111 w 180"/>
                    <a:gd name="T19" fmla="*/ 0 h 685"/>
                    <a:gd name="T20" fmla="*/ 97 w 180"/>
                    <a:gd name="T21" fmla="*/ 0 h 685"/>
                    <a:gd name="T22" fmla="*/ 81 w 180"/>
                    <a:gd name="T23" fmla="*/ 1 h 685"/>
                    <a:gd name="T24" fmla="*/ 66 w 180"/>
                    <a:gd name="T25" fmla="*/ 3 h 685"/>
                    <a:gd name="T26" fmla="*/ 50 w 180"/>
                    <a:gd name="T27" fmla="*/ 8 h 685"/>
                    <a:gd name="T28" fmla="*/ 33 w 180"/>
                    <a:gd name="T29" fmla="*/ 14 h 685"/>
                    <a:gd name="T30" fmla="*/ 17 w 180"/>
                    <a:gd name="T31" fmla="*/ 23 h 685"/>
                    <a:gd name="T32" fmla="*/ 0 w 180"/>
                    <a:gd name="T33" fmla="*/ 33 h 685"/>
                    <a:gd name="T34" fmla="*/ 0 w 180"/>
                    <a:gd name="T35" fmla="*/ 685 h 685"/>
                    <a:gd name="T36" fmla="*/ 1 w 180"/>
                    <a:gd name="T37" fmla="*/ 685 h 685"/>
                    <a:gd name="T38" fmla="*/ 4 w 180"/>
                    <a:gd name="T39" fmla="*/ 685 h 685"/>
                    <a:gd name="T40" fmla="*/ 9 w 180"/>
                    <a:gd name="T41" fmla="*/ 684 h 685"/>
                    <a:gd name="T42" fmla="*/ 17 w 180"/>
                    <a:gd name="T43" fmla="*/ 683 h 685"/>
                    <a:gd name="T44" fmla="*/ 26 w 180"/>
                    <a:gd name="T45" fmla="*/ 682 h 685"/>
                    <a:gd name="T46" fmla="*/ 35 w 180"/>
                    <a:gd name="T47" fmla="*/ 681 h 685"/>
                    <a:gd name="T48" fmla="*/ 47 w 180"/>
                    <a:gd name="T49" fmla="*/ 678 h 685"/>
                    <a:gd name="T50" fmla="*/ 60 w 180"/>
                    <a:gd name="T51" fmla="*/ 676 h 685"/>
                    <a:gd name="T52" fmla="*/ 73 w 180"/>
                    <a:gd name="T53" fmla="*/ 671 h 685"/>
                    <a:gd name="T54" fmla="*/ 87 w 180"/>
                    <a:gd name="T55" fmla="*/ 667 h 685"/>
                    <a:gd name="T56" fmla="*/ 102 w 180"/>
                    <a:gd name="T57" fmla="*/ 662 h 685"/>
                    <a:gd name="T58" fmla="*/ 118 w 180"/>
                    <a:gd name="T59" fmla="*/ 655 h 685"/>
                    <a:gd name="T60" fmla="*/ 133 w 180"/>
                    <a:gd name="T61" fmla="*/ 648 h 685"/>
                    <a:gd name="T62" fmla="*/ 149 w 180"/>
                    <a:gd name="T63" fmla="*/ 639 h 685"/>
                    <a:gd name="T64" fmla="*/ 165 w 180"/>
                    <a:gd name="T65" fmla="*/ 628 h 685"/>
                    <a:gd name="T66" fmla="*/ 180 w 180"/>
                    <a:gd name="T67" fmla="*/ 617 h 685"/>
                    <a:gd name="T68" fmla="*/ 180 w 180"/>
                    <a:gd name="T69" fmla="*/ 16 h 68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80"/>
                    <a:gd name="T106" fmla="*/ 0 h 685"/>
                    <a:gd name="T107" fmla="*/ 180 w 180"/>
                    <a:gd name="T108" fmla="*/ 685 h 68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80" h="685">
                      <a:moveTo>
                        <a:pt x="180" y="16"/>
                      </a:moveTo>
                      <a:lnTo>
                        <a:pt x="179" y="16"/>
                      </a:lnTo>
                      <a:lnTo>
                        <a:pt x="176" y="14"/>
                      </a:lnTo>
                      <a:lnTo>
                        <a:pt x="172" y="12"/>
                      </a:lnTo>
                      <a:lnTo>
                        <a:pt x="165" y="10"/>
                      </a:lnTo>
                      <a:lnTo>
                        <a:pt x="157" y="8"/>
                      </a:lnTo>
                      <a:lnTo>
                        <a:pt x="147" y="4"/>
                      </a:lnTo>
                      <a:lnTo>
                        <a:pt x="136" y="2"/>
                      </a:lnTo>
                      <a:lnTo>
                        <a:pt x="125" y="0"/>
                      </a:lnTo>
                      <a:lnTo>
                        <a:pt x="111" y="0"/>
                      </a:lnTo>
                      <a:lnTo>
                        <a:pt x="97" y="0"/>
                      </a:lnTo>
                      <a:lnTo>
                        <a:pt x="81" y="1"/>
                      </a:lnTo>
                      <a:lnTo>
                        <a:pt x="66" y="3"/>
                      </a:lnTo>
                      <a:lnTo>
                        <a:pt x="50" y="8"/>
                      </a:lnTo>
                      <a:lnTo>
                        <a:pt x="33" y="14"/>
                      </a:lnTo>
                      <a:lnTo>
                        <a:pt x="17" y="23"/>
                      </a:lnTo>
                      <a:lnTo>
                        <a:pt x="0" y="33"/>
                      </a:lnTo>
                      <a:lnTo>
                        <a:pt x="0" y="685"/>
                      </a:lnTo>
                      <a:lnTo>
                        <a:pt x="1" y="685"/>
                      </a:lnTo>
                      <a:lnTo>
                        <a:pt x="4" y="685"/>
                      </a:lnTo>
                      <a:lnTo>
                        <a:pt x="9" y="684"/>
                      </a:lnTo>
                      <a:lnTo>
                        <a:pt x="17" y="683"/>
                      </a:lnTo>
                      <a:lnTo>
                        <a:pt x="26" y="682"/>
                      </a:lnTo>
                      <a:lnTo>
                        <a:pt x="35" y="681"/>
                      </a:lnTo>
                      <a:lnTo>
                        <a:pt x="47" y="678"/>
                      </a:lnTo>
                      <a:lnTo>
                        <a:pt x="60" y="676"/>
                      </a:lnTo>
                      <a:lnTo>
                        <a:pt x="73" y="671"/>
                      </a:lnTo>
                      <a:lnTo>
                        <a:pt x="87" y="667"/>
                      </a:lnTo>
                      <a:lnTo>
                        <a:pt x="102" y="662"/>
                      </a:lnTo>
                      <a:lnTo>
                        <a:pt x="118" y="655"/>
                      </a:lnTo>
                      <a:lnTo>
                        <a:pt x="133" y="648"/>
                      </a:lnTo>
                      <a:lnTo>
                        <a:pt x="149" y="639"/>
                      </a:lnTo>
                      <a:lnTo>
                        <a:pt x="165" y="628"/>
                      </a:lnTo>
                      <a:lnTo>
                        <a:pt x="180" y="617"/>
                      </a:lnTo>
                      <a:lnTo>
                        <a:pt x="18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59" name="Freeform 88"/>
                <p:cNvSpPr>
                  <a:spLocks/>
                </p:cNvSpPr>
                <p:nvPr/>
              </p:nvSpPr>
              <p:spPr bwMode="auto">
                <a:xfrm>
                  <a:off x="6093" y="13704"/>
                  <a:ext cx="146" cy="530"/>
                </a:xfrm>
                <a:custGeom>
                  <a:avLst/>
                  <a:gdLst>
                    <a:gd name="T0" fmla="*/ 146 w 146"/>
                    <a:gd name="T1" fmla="*/ 14 h 530"/>
                    <a:gd name="T2" fmla="*/ 143 w 146"/>
                    <a:gd name="T3" fmla="*/ 12 h 530"/>
                    <a:gd name="T4" fmla="*/ 134 w 146"/>
                    <a:gd name="T5" fmla="*/ 8 h 530"/>
                    <a:gd name="T6" fmla="*/ 120 w 146"/>
                    <a:gd name="T7" fmla="*/ 4 h 530"/>
                    <a:gd name="T8" fmla="*/ 101 w 146"/>
                    <a:gd name="T9" fmla="*/ 1 h 530"/>
                    <a:gd name="T10" fmla="*/ 79 w 146"/>
                    <a:gd name="T11" fmla="*/ 0 h 530"/>
                    <a:gd name="T12" fmla="*/ 54 w 146"/>
                    <a:gd name="T13" fmla="*/ 3 h 530"/>
                    <a:gd name="T14" fmla="*/ 27 w 146"/>
                    <a:gd name="T15" fmla="*/ 11 h 530"/>
                    <a:gd name="T16" fmla="*/ 0 w 146"/>
                    <a:gd name="T17" fmla="*/ 27 h 530"/>
                    <a:gd name="T18" fmla="*/ 0 w 146"/>
                    <a:gd name="T19" fmla="*/ 530 h 530"/>
                    <a:gd name="T20" fmla="*/ 3 w 146"/>
                    <a:gd name="T21" fmla="*/ 530 h 530"/>
                    <a:gd name="T22" fmla="*/ 14 w 146"/>
                    <a:gd name="T23" fmla="*/ 529 h 530"/>
                    <a:gd name="T24" fmla="*/ 29 w 146"/>
                    <a:gd name="T25" fmla="*/ 526 h 530"/>
                    <a:gd name="T26" fmla="*/ 49 w 146"/>
                    <a:gd name="T27" fmla="*/ 521 h 530"/>
                    <a:gd name="T28" fmla="*/ 71 w 146"/>
                    <a:gd name="T29" fmla="*/ 514 h 530"/>
                    <a:gd name="T30" fmla="*/ 96 w 146"/>
                    <a:gd name="T31" fmla="*/ 505 h 530"/>
                    <a:gd name="T32" fmla="*/ 121 w 146"/>
                    <a:gd name="T33" fmla="*/ 492 h 530"/>
                    <a:gd name="T34" fmla="*/ 146 w 146"/>
                    <a:gd name="T35" fmla="*/ 475 h 530"/>
                    <a:gd name="T36" fmla="*/ 146 w 146"/>
                    <a:gd name="T37" fmla="*/ 14 h 53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6"/>
                    <a:gd name="T58" fmla="*/ 0 h 530"/>
                    <a:gd name="T59" fmla="*/ 146 w 146"/>
                    <a:gd name="T60" fmla="*/ 530 h 53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6" h="530">
                      <a:moveTo>
                        <a:pt x="146" y="14"/>
                      </a:moveTo>
                      <a:lnTo>
                        <a:pt x="143" y="12"/>
                      </a:lnTo>
                      <a:lnTo>
                        <a:pt x="134" y="8"/>
                      </a:lnTo>
                      <a:lnTo>
                        <a:pt x="120" y="4"/>
                      </a:lnTo>
                      <a:lnTo>
                        <a:pt x="101" y="1"/>
                      </a:lnTo>
                      <a:lnTo>
                        <a:pt x="79" y="0"/>
                      </a:lnTo>
                      <a:lnTo>
                        <a:pt x="54" y="3"/>
                      </a:lnTo>
                      <a:lnTo>
                        <a:pt x="27" y="11"/>
                      </a:lnTo>
                      <a:lnTo>
                        <a:pt x="0" y="27"/>
                      </a:lnTo>
                      <a:lnTo>
                        <a:pt x="0" y="530"/>
                      </a:lnTo>
                      <a:lnTo>
                        <a:pt x="3" y="530"/>
                      </a:lnTo>
                      <a:lnTo>
                        <a:pt x="14" y="529"/>
                      </a:lnTo>
                      <a:lnTo>
                        <a:pt x="29" y="526"/>
                      </a:lnTo>
                      <a:lnTo>
                        <a:pt x="49" y="521"/>
                      </a:lnTo>
                      <a:lnTo>
                        <a:pt x="71" y="514"/>
                      </a:lnTo>
                      <a:lnTo>
                        <a:pt x="96" y="505"/>
                      </a:lnTo>
                      <a:lnTo>
                        <a:pt x="121" y="492"/>
                      </a:lnTo>
                      <a:lnTo>
                        <a:pt x="146" y="475"/>
                      </a:lnTo>
                      <a:lnTo>
                        <a:pt x="146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0" name="Freeform 89"/>
                <p:cNvSpPr>
                  <a:spLocks/>
                </p:cNvSpPr>
                <p:nvPr/>
              </p:nvSpPr>
              <p:spPr bwMode="auto">
                <a:xfrm>
                  <a:off x="6101" y="13712"/>
                  <a:ext cx="109" cy="373"/>
                </a:xfrm>
                <a:custGeom>
                  <a:avLst/>
                  <a:gdLst>
                    <a:gd name="T0" fmla="*/ 109 w 109"/>
                    <a:gd name="T1" fmla="*/ 10 h 373"/>
                    <a:gd name="T2" fmla="*/ 107 w 109"/>
                    <a:gd name="T3" fmla="*/ 9 h 373"/>
                    <a:gd name="T4" fmla="*/ 100 w 109"/>
                    <a:gd name="T5" fmla="*/ 6 h 373"/>
                    <a:gd name="T6" fmla="*/ 89 w 109"/>
                    <a:gd name="T7" fmla="*/ 2 h 373"/>
                    <a:gd name="T8" fmla="*/ 75 w 109"/>
                    <a:gd name="T9" fmla="*/ 0 h 373"/>
                    <a:gd name="T10" fmla="*/ 59 w 109"/>
                    <a:gd name="T11" fmla="*/ 0 h 373"/>
                    <a:gd name="T12" fmla="*/ 39 w 109"/>
                    <a:gd name="T13" fmla="*/ 2 h 373"/>
                    <a:gd name="T14" fmla="*/ 20 w 109"/>
                    <a:gd name="T15" fmla="*/ 9 h 373"/>
                    <a:gd name="T16" fmla="*/ 0 w 109"/>
                    <a:gd name="T17" fmla="*/ 21 h 373"/>
                    <a:gd name="T18" fmla="*/ 0 w 109"/>
                    <a:gd name="T19" fmla="*/ 373 h 373"/>
                    <a:gd name="T20" fmla="*/ 2 w 109"/>
                    <a:gd name="T21" fmla="*/ 373 h 373"/>
                    <a:gd name="T22" fmla="*/ 9 w 109"/>
                    <a:gd name="T23" fmla="*/ 372 h 373"/>
                    <a:gd name="T24" fmla="*/ 21 w 109"/>
                    <a:gd name="T25" fmla="*/ 369 h 373"/>
                    <a:gd name="T26" fmla="*/ 36 w 109"/>
                    <a:gd name="T27" fmla="*/ 366 h 373"/>
                    <a:gd name="T28" fmla="*/ 53 w 109"/>
                    <a:gd name="T29" fmla="*/ 362 h 373"/>
                    <a:gd name="T30" fmla="*/ 72 w 109"/>
                    <a:gd name="T31" fmla="*/ 354 h 373"/>
                    <a:gd name="T32" fmla="*/ 90 w 109"/>
                    <a:gd name="T33" fmla="*/ 343 h 373"/>
                    <a:gd name="T34" fmla="*/ 109 w 109"/>
                    <a:gd name="T35" fmla="*/ 331 h 373"/>
                    <a:gd name="T36" fmla="*/ 109 w 109"/>
                    <a:gd name="T37" fmla="*/ 10 h 37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9"/>
                    <a:gd name="T58" fmla="*/ 0 h 373"/>
                    <a:gd name="T59" fmla="*/ 109 w 109"/>
                    <a:gd name="T60" fmla="*/ 373 h 37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9" h="373">
                      <a:moveTo>
                        <a:pt x="109" y="10"/>
                      </a:moveTo>
                      <a:lnTo>
                        <a:pt x="107" y="9"/>
                      </a:lnTo>
                      <a:lnTo>
                        <a:pt x="100" y="6"/>
                      </a:lnTo>
                      <a:lnTo>
                        <a:pt x="89" y="2"/>
                      </a:lnTo>
                      <a:lnTo>
                        <a:pt x="75" y="0"/>
                      </a:lnTo>
                      <a:lnTo>
                        <a:pt x="59" y="0"/>
                      </a:lnTo>
                      <a:lnTo>
                        <a:pt x="39" y="2"/>
                      </a:lnTo>
                      <a:lnTo>
                        <a:pt x="20" y="9"/>
                      </a:lnTo>
                      <a:lnTo>
                        <a:pt x="0" y="21"/>
                      </a:lnTo>
                      <a:lnTo>
                        <a:pt x="0" y="373"/>
                      </a:lnTo>
                      <a:lnTo>
                        <a:pt x="2" y="373"/>
                      </a:lnTo>
                      <a:lnTo>
                        <a:pt x="9" y="372"/>
                      </a:lnTo>
                      <a:lnTo>
                        <a:pt x="21" y="369"/>
                      </a:lnTo>
                      <a:lnTo>
                        <a:pt x="36" y="366"/>
                      </a:lnTo>
                      <a:lnTo>
                        <a:pt x="53" y="362"/>
                      </a:lnTo>
                      <a:lnTo>
                        <a:pt x="72" y="354"/>
                      </a:lnTo>
                      <a:lnTo>
                        <a:pt x="90" y="343"/>
                      </a:lnTo>
                      <a:lnTo>
                        <a:pt x="109" y="331"/>
                      </a:lnTo>
                      <a:lnTo>
                        <a:pt x="109" y="1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1" name="Freeform 90"/>
                <p:cNvSpPr>
                  <a:spLocks/>
                </p:cNvSpPr>
                <p:nvPr/>
              </p:nvSpPr>
              <p:spPr bwMode="auto">
                <a:xfrm>
                  <a:off x="6107" y="13721"/>
                  <a:ext cx="75" cy="216"/>
                </a:xfrm>
                <a:custGeom>
                  <a:avLst/>
                  <a:gdLst>
                    <a:gd name="T0" fmla="*/ 75 w 75"/>
                    <a:gd name="T1" fmla="*/ 6 h 216"/>
                    <a:gd name="T2" fmla="*/ 73 w 75"/>
                    <a:gd name="T3" fmla="*/ 5 h 216"/>
                    <a:gd name="T4" fmla="*/ 69 w 75"/>
                    <a:gd name="T5" fmla="*/ 4 h 216"/>
                    <a:gd name="T6" fmla="*/ 61 w 75"/>
                    <a:gd name="T7" fmla="*/ 2 h 216"/>
                    <a:gd name="T8" fmla="*/ 52 w 75"/>
                    <a:gd name="T9" fmla="*/ 0 h 216"/>
                    <a:gd name="T10" fmla="*/ 41 w 75"/>
                    <a:gd name="T11" fmla="*/ 0 h 216"/>
                    <a:gd name="T12" fmla="*/ 28 w 75"/>
                    <a:gd name="T13" fmla="*/ 1 h 216"/>
                    <a:gd name="T14" fmla="*/ 14 w 75"/>
                    <a:gd name="T15" fmla="*/ 6 h 216"/>
                    <a:gd name="T16" fmla="*/ 0 w 75"/>
                    <a:gd name="T17" fmla="*/ 14 h 216"/>
                    <a:gd name="T18" fmla="*/ 0 w 75"/>
                    <a:gd name="T19" fmla="*/ 216 h 216"/>
                    <a:gd name="T20" fmla="*/ 2 w 75"/>
                    <a:gd name="T21" fmla="*/ 216 h 216"/>
                    <a:gd name="T22" fmla="*/ 7 w 75"/>
                    <a:gd name="T23" fmla="*/ 215 h 216"/>
                    <a:gd name="T24" fmla="*/ 15 w 75"/>
                    <a:gd name="T25" fmla="*/ 214 h 216"/>
                    <a:gd name="T26" fmla="*/ 25 w 75"/>
                    <a:gd name="T27" fmla="*/ 211 h 216"/>
                    <a:gd name="T28" fmla="*/ 37 w 75"/>
                    <a:gd name="T29" fmla="*/ 208 h 216"/>
                    <a:gd name="T30" fmla="*/ 50 w 75"/>
                    <a:gd name="T31" fmla="*/ 203 h 216"/>
                    <a:gd name="T32" fmla="*/ 63 w 75"/>
                    <a:gd name="T33" fmla="*/ 195 h 216"/>
                    <a:gd name="T34" fmla="*/ 75 w 75"/>
                    <a:gd name="T35" fmla="*/ 187 h 216"/>
                    <a:gd name="T36" fmla="*/ 75 w 75"/>
                    <a:gd name="T37" fmla="*/ 6 h 2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5"/>
                    <a:gd name="T58" fmla="*/ 0 h 216"/>
                    <a:gd name="T59" fmla="*/ 75 w 75"/>
                    <a:gd name="T60" fmla="*/ 216 h 21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5" h="216">
                      <a:moveTo>
                        <a:pt x="75" y="6"/>
                      </a:moveTo>
                      <a:lnTo>
                        <a:pt x="73" y="5"/>
                      </a:lnTo>
                      <a:lnTo>
                        <a:pt x="69" y="4"/>
                      </a:lnTo>
                      <a:lnTo>
                        <a:pt x="61" y="2"/>
                      </a:lnTo>
                      <a:lnTo>
                        <a:pt x="52" y="0"/>
                      </a:lnTo>
                      <a:lnTo>
                        <a:pt x="41" y="0"/>
                      </a:lnTo>
                      <a:lnTo>
                        <a:pt x="28" y="1"/>
                      </a:lnTo>
                      <a:lnTo>
                        <a:pt x="14" y="6"/>
                      </a:lnTo>
                      <a:lnTo>
                        <a:pt x="0" y="14"/>
                      </a:lnTo>
                      <a:lnTo>
                        <a:pt x="0" y="216"/>
                      </a:lnTo>
                      <a:lnTo>
                        <a:pt x="2" y="216"/>
                      </a:lnTo>
                      <a:lnTo>
                        <a:pt x="7" y="215"/>
                      </a:lnTo>
                      <a:lnTo>
                        <a:pt x="15" y="214"/>
                      </a:lnTo>
                      <a:lnTo>
                        <a:pt x="25" y="211"/>
                      </a:lnTo>
                      <a:lnTo>
                        <a:pt x="37" y="208"/>
                      </a:lnTo>
                      <a:lnTo>
                        <a:pt x="50" y="203"/>
                      </a:lnTo>
                      <a:lnTo>
                        <a:pt x="63" y="195"/>
                      </a:lnTo>
                      <a:lnTo>
                        <a:pt x="75" y="187"/>
                      </a:lnTo>
                      <a:lnTo>
                        <a:pt x="75" y="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2" name="Freeform 91"/>
                <p:cNvSpPr>
                  <a:spLocks/>
                </p:cNvSpPr>
                <p:nvPr/>
              </p:nvSpPr>
              <p:spPr bwMode="auto">
                <a:xfrm>
                  <a:off x="7013" y="14340"/>
                  <a:ext cx="110" cy="111"/>
                </a:xfrm>
                <a:custGeom>
                  <a:avLst/>
                  <a:gdLst>
                    <a:gd name="T0" fmla="*/ 55 w 110"/>
                    <a:gd name="T1" fmla="*/ 111 h 111"/>
                    <a:gd name="T2" fmla="*/ 66 w 110"/>
                    <a:gd name="T3" fmla="*/ 110 h 111"/>
                    <a:gd name="T4" fmla="*/ 76 w 110"/>
                    <a:gd name="T5" fmla="*/ 106 h 111"/>
                    <a:gd name="T6" fmla="*/ 85 w 110"/>
                    <a:gd name="T7" fmla="*/ 101 h 111"/>
                    <a:gd name="T8" fmla="*/ 94 w 110"/>
                    <a:gd name="T9" fmla="*/ 94 h 111"/>
                    <a:gd name="T10" fmla="*/ 100 w 110"/>
                    <a:gd name="T11" fmla="*/ 86 h 111"/>
                    <a:gd name="T12" fmla="*/ 106 w 110"/>
                    <a:gd name="T13" fmla="*/ 77 h 111"/>
                    <a:gd name="T14" fmla="*/ 109 w 110"/>
                    <a:gd name="T15" fmla="*/ 66 h 111"/>
                    <a:gd name="T16" fmla="*/ 110 w 110"/>
                    <a:gd name="T17" fmla="*/ 56 h 111"/>
                    <a:gd name="T18" fmla="*/ 109 w 110"/>
                    <a:gd name="T19" fmla="*/ 44 h 111"/>
                    <a:gd name="T20" fmla="*/ 106 w 110"/>
                    <a:gd name="T21" fmla="*/ 34 h 111"/>
                    <a:gd name="T22" fmla="*/ 100 w 110"/>
                    <a:gd name="T23" fmla="*/ 24 h 111"/>
                    <a:gd name="T24" fmla="*/ 94 w 110"/>
                    <a:gd name="T25" fmla="*/ 17 h 111"/>
                    <a:gd name="T26" fmla="*/ 85 w 110"/>
                    <a:gd name="T27" fmla="*/ 9 h 111"/>
                    <a:gd name="T28" fmla="*/ 76 w 110"/>
                    <a:gd name="T29" fmla="*/ 5 h 111"/>
                    <a:gd name="T30" fmla="*/ 66 w 110"/>
                    <a:gd name="T31" fmla="*/ 2 h 111"/>
                    <a:gd name="T32" fmla="*/ 55 w 110"/>
                    <a:gd name="T33" fmla="*/ 0 h 111"/>
                    <a:gd name="T34" fmla="*/ 44 w 110"/>
                    <a:gd name="T35" fmla="*/ 2 h 111"/>
                    <a:gd name="T36" fmla="*/ 33 w 110"/>
                    <a:gd name="T37" fmla="*/ 5 h 111"/>
                    <a:gd name="T38" fmla="*/ 25 w 110"/>
                    <a:gd name="T39" fmla="*/ 9 h 111"/>
                    <a:gd name="T40" fmla="*/ 16 w 110"/>
                    <a:gd name="T41" fmla="*/ 17 h 111"/>
                    <a:gd name="T42" fmla="*/ 10 w 110"/>
                    <a:gd name="T43" fmla="*/ 24 h 111"/>
                    <a:gd name="T44" fmla="*/ 4 w 110"/>
                    <a:gd name="T45" fmla="*/ 34 h 111"/>
                    <a:gd name="T46" fmla="*/ 1 w 110"/>
                    <a:gd name="T47" fmla="*/ 44 h 111"/>
                    <a:gd name="T48" fmla="*/ 0 w 110"/>
                    <a:gd name="T49" fmla="*/ 56 h 111"/>
                    <a:gd name="T50" fmla="*/ 1 w 110"/>
                    <a:gd name="T51" fmla="*/ 66 h 111"/>
                    <a:gd name="T52" fmla="*/ 4 w 110"/>
                    <a:gd name="T53" fmla="*/ 77 h 111"/>
                    <a:gd name="T54" fmla="*/ 10 w 110"/>
                    <a:gd name="T55" fmla="*/ 86 h 111"/>
                    <a:gd name="T56" fmla="*/ 16 w 110"/>
                    <a:gd name="T57" fmla="*/ 94 h 111"/>
                    <a:gd name="T58" fmla="*/ 25 w 110"/>
                    <a:gd name="T59" fmla="*/ 101 h 111"/>
                    <a:gd name="T60" fmla="*/ 33 w 110"/>
                    <a:gd name="T61" fmla="*/ 106 h 111"/>
                    <a:gd name="T62" fmla="*/ 44 w 110"/>
                    <a:gd name="T63" fmla="*/ 110 h 111"/>
                    <a:gd name="T64" fmla="*/ 55 w 110"/>
                    <a:gd name="T65" fmla="*/ 111 h 11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0"/>
                    <a:gd name="T100" fmla="*/ 0 h 111"/>
                    <a:gd name="T101" fmla="*/ 110 w 110"/>
                    <a:gd name="T102" fmla="*/ 111 h 11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0" h="111">
                      <a:moveTo>
                        <a:pt x="55" y="111"/>
                      </a:moveTo>
                      <a:lnTo>
                        <a:pt x="66" y="110"/>
                      </a:lnTo>
                      <a:lnTo>
                        <a:pt x="76" y="106"/>
                      </a:lnTo>
                      <a:lnTo>
                        <a:pt x="85" y="101"/>
                      </a:lnTo>
                      <a:lnTo>
                        <a:pt x="94" y="94"/>
                      </a:lnTo>
                      <a:lnTo>
                        <a:pt x="100" y="86"/>
                      </a:lnTo>
                      <a:lnTo>
                        <a:pt x="106" y="77"/>
                      </a:lnTo>
                      <a:lnTo>
                        <a:pt x="109" y="66"/>
                      </a:lnTo>
                      <a:lnTo>
                        <a:pt x="110" y="56"/>
                      </a:lnTo>
                      <a:lnTo>
                        <a:pt x="109" y="44"/>
                      </a:lnTo>
                      <a:lnTo>
                        <a:pt x="106" y="34"/>
                      </a:lnTo>
                      <a:lnTo>
                        <a:pt x="100" y="24"/>
                      </a:lnTo>
                      <a:lnTo>
                        <a:pt x="94" y="17"/>
                      </a:lnTo>
                      <a:lnTo>
                        <a:pt x="85" y="9"/>
                      </a:lnTo>
                      <a:lnTo>
                        <a:pt x="76" y="5"/>
                      </a:lnTo>
                      <a:lnTo>
                        <a:pt x="66" y="2"/>
                      </a:lnTo>
                      <a:lnTo>
                        <a:pt x="55" y="0"/>
                      </a:lnTo>
                      <a:lnTo>
                        <a:pt x="44" y="2"/>
                      </a:lnTo>
                      <a:lnTo>
                        <a:pt x="33" y="5"/>
                      </a:lnTo>
                      <a:lnTo>
                        <a:pt x="25" y="9"/>
                      </a:lnTo>
                      <a:lnTo>
                        <a:pt x="16" y="17"/>
                      </a:lnTo>
                      <a:lnTo>
                        <a:pt x="10" y="24"/>
                      </a:lnTo>
                      <a:lnTo>
                        <a:pt x="4" y="34"/>
                      </a:lnTo>
                      <a:lnTo>
                        <a:pt x="1" y="44"/>
                      </a:lnTo>
                      <a:lnTo>
                        <a:pt x="0" y="56"/>
                      </a:lnTo>
                      <a:lnTo>
                        <a:pt x="1" y="66"/>
                      </a:lnTo>
                      <a:lnTo>
                        <a:pt x="4" y="77"/>
                      </a:lnTo>
                      <a:lnTo>
                        <a:pt x="10" y="86"/>
                      </a:lnTo>
                      <a:lnTo>
                        <a:pt x="16" y="94"/>
                      </a:lnTo>
                      <a:lnTo>
                        <a:pt x="25" y="101"/>
                      </a:lnTo>
                      <a:lnTo>
                        <a:pt x="33" y="106"/>
                      </a:lnTo>
                      <a:lnTo>
                        <a:pt x="44" y="110"/>
                      </a:lnTo>
                      <a:lnTo>
                        <a:pt x="55" y="11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3" name="Freeform 92"/>
                <p:cNvSpPr>
                  <a:spLocks/>
                </p:cNvSpPr>
                <p:nvPr/>
              </p:nvSpPr>
              <p:spPr bwMode="auto">
                <a:xfrm>
                  <a:off x="6676" y="14343"/>
                  <a:ext cx="55" cy="55"/>
                </a:xfrm>
                <a:custGeom>
                  <a:avLst/>
                  <a:gdLst>
                    <a:gd name="T0" fmla="*/ 27 w 55"/>
                    <a:gd name="T1" fmla="*/ 55 h 55"/>
                    <a:gd name="T2" fmla="*/ 38 w 55"/>
                    <a:gd name="T3" fmla="*/ 53 h 55"/>
                    <a:gd name="T4" fmla="*/ 48 w 55"/>
                    <a:gd name="T5" fmla="*/ 46 h 55"/>
                    <a:gd name="T6" fmla="*/ 53 w 55"/>
                    <a:gd name="T7" fmla="*/ 37 h 55"/>
                    <a:gd name="T8" fmla="*/ 55 w 55"/>
                    <a:gd name="T9" fmla="*/ 27 h 55"/>
                    <a:gd name="T10" fmla="*/ 53 w 55"/>
                    <a:gd name="T11" fmla="*/ 16 h 55"/>
                    <a:gd name="T12" fmla="*/ 48 w 55"/>
                    <a:gd name="T13" fmla="*/ 7 h 55"/>
                    <a:gd name="T14" fmla="*/ 38 w 55"/>
                    <a:gd name="T15" fmla="*/ 2 h 55"/>
                    <a:gd name="T16" fmla="*/ 27 w 55"/>
                    <a:gd name="T17" fmla="*/ 0 h 55"/>
                    <a:gd name="T18" fmla="*/ 16 w 55"/>
                    <a:gd name="T19" fmla="*/ 2 h 55"/>
                    <a:gd name="T20" fmla="*/ 8 w 55"/>
                    <a:gd name="T21" fmla="*/ 7 h 55"/>
                    <a:gd name="T22" fmla="*/ 2 w 55"/>
                    <a:gd name="T23" fmla="*/ 16 h 55"/>
                    <a:gd name="T24" fmla="*/ 0 w 55"/>
                    <a:gd name="T25" fmla="*/ 27 h 55"/>
                    <a:gd name="T26" fmla="*/ 2 w 55"/>
                    <a:gd name="T27" fmla="*/ 37 h 55"/>
                    <a:gd name="T28" fmla="*/ 8 w 55"/>
                    <a:gd name="T29" fmla="*/ 46 h 55"/>
                    <a:gd name="T30" fmla="*/ 16 w 55"/>
                    <a:gd name="T31" fmla="*/ 53 h 55"/>
                    <a:gd name="T32" fmla="*/ 27 w 55"/>
                    <a:gd name="T33" fmla="*/ 55 h 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5"/>
                    <a:gd name="T52" fmla="*/ 0 h 55"/>
                    <a:gd name="T53" fmla="*/ 55 w 55"/>
                    <a:gd name="T54" fmla="*/ 55 h 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5" h="55">
                      <a:moveTo>
                        <a:pt x="27" y="55"/>
                      </a:moveTo>
                      <a:lnTo>
                        <a:pt x="38" y="53"/>
                      </a:lnTo>
                      <a:lnTo>
                        <a:pt x="48" y="46"/>
                      </a:lnTo>
                      <a:lnTo>
                        <a:pt x="53" y="37"/>
                      </a:lnTo>
                      <a:lnTo>
                        <a:pt x="55" y="27"/>
                      </a:lnTo>
                      <a:lnTo>
                        <a:pt x="53" y="16"/>
                      </a:lnTo>
                      <a:lnTo>
                        <a:pt x="48" y="7"/>
                      </a:lnTo>
                      <a:lnTo>
                        <a:pt x="38" y="2"/>
                      </a:lnTo>
                      <a:lnTo>
                        <a:pt x="27" y="0"/>
                      </a:lnTo>
                      <a:lnTo>
                        <a:pt x="16" y="2"/>
                      </a:lnTo>
                      <a:lnTo>
                        <a:pt x="8" y="7"/>
                      </a:lnTo>
                      <a:lnTo>
                        <a:pt x="2" y="16"/>
                      </a:lnTo>
                      <a:lnTo>
                        <a:pt x="0" y="27"/>
                      </a:lnTo>
                      <a:lnTo>
                        <a:pt x="2" y="37"/>
                      </a:lnTo>
                      <a:lnTo>
                        <a:pt x="8" y="46"/>
                      </a:lnTo>
                      <a:lnTo>
                        <a:pt x="16" y="53"/>
                      </a:lnTo>
                      <a:lnTo>
                        <a:pt x="27" y="5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4" name="Freeform 93"/>
                <p:cNvSpPr>
                  <a:spLocks/>
                </p:cNvSpPr>
                <p:nvPr/>
              </p:nvSpPr>
              <p:spPr bwMode="auto">
                <a:xfrm>
                  <a:off x="6770" y="14345"/>
                  <a:ext cx="55" cy="55"/>
                </a:xfrm>
                <a:custGeom>
                  <a:avLst/>
                  <a:gdLst>
                    <a:gd name="T0" fmla="*/ 28 w 55"/>
                    <a:gd name="T1" fmla="*/ 55 h 55"/>
                    <a:gd name="T2" fmla="*/ 39 w 55"/>
                    <a:gd name="T3" fmla="*/ 53 h 55"/>
                    <a:gd name="T4" fmla="*/ 47 w 55"/>
                    <a:gd name="T5" fmla="*/ 47 h 55"/>
                    <a:gd name="T6" fmla="*/ 53 w 55"/>
                    <a:gd name="T7" fmla="*/ 39 h 55"/>
                    <a:gd name="T8" fmla="*/ 55 w 55"/>
                    <a:gd name="T9" fmla="*/ 28 h 55"/>
                    <a:gd name="T10" fmla="*/ 53 w 55"/>
                    <a:gd name="T11" fmla="*/ 17 h 55"/>
                    <a:gd name="T12" fmla="*/ 47 w 55"/>
                    <a:gd name="T13" fmla="*/ 8 h 55"/>
                    <a:gd name="T14" fmla="*/ 39 w 55"/>
                    <a:gd name="T15" fmla="*/ 2 h 55"/>
                    <a:gd name="T16" fmla="*/ 28 w 55"/>
                    <a:gd name="T17" fmla="*/ 0 h 55"/>
                    <a:gd name="T18" fmla="*/ 17 w 55"/>
                    <a:gd name="T19" fmla="*/ 2 h 55"/>
                    <a:gd name="T20" fmla="*/ 9 w 55"/>
                    <a:gd name="T21" fmla="*/ 8 h 55"/>
                    <a:gd name="T22" fmla="*/ 2 w 55"/>
                    <a:gd name="T23" fmla="*/ 17 h 55"/>
                    <a:gd name="T24" fmla="*/ 0 w 55"/>
                    <a:gd name="T25" fmla="*/ 28 h 55"/>
                    <a:gd name="T26" fmla="*/ 2 w 55"/>
                    <a:gd name="T27" fmla="*/ 39 h 55"/>
                    <a:gd name="T28" fmla="*/ 9 w 55"/>
                    <a:gd name="T29" fmla="*/ 47 h 55"/>
                    <a:gd name="T30" fmla="*/ 17 w 55"/>
                    <a:gd name="T31" fmla="*/ 53 h 55"/>
                    <a:gd name="T32" fmla="*/ 28 w 55"/>
                    <a:gd name="T33" fmla="*/ 55 h 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5"/>
                    <a:gd name="T52" fmla="*/ 0 h 55"/>
                    <a:gd name="T53" fmla="*/ 55 w 55"/>
                    <a:gd name="T54" fmla="*/ 55 h 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5" h="55">
                      <a:moveTo>
                        <a:pt x="28" y="55"/>
                      </a:moveTo>
                      <a:lnTo>
                        <a:pt x="39" y="53"/>
                      </a:lnTo>
                      <a:lnTo>
                        <a:pt x="47" y="47"/>
                      </a:lnTo>
                      <a:lnTo>
                        <a:pt x="53" y="39"/>
                      </a:lnTo>
                      <a:lnTo>
                        <a:pt x="55" y="28"/>
                      </a:lnTo>
                      <a:lnTo>
                        <a:pt x="53" y="17"/>
                      </a:lnTo>
                      <a:lnTo>
                        <a:pt x="47" y="8"/>
                      </a:lnTo>
                      <a:lnTo>
                        <a:pt x="39" y="2"/>
                      </a:lnTo>
                      <a:lnTo>
                        <a:pt x="28" y="0"/>
                      </a:lnTo>
                      <a:lnTo>
                        <a:pt x="17" y="2"/>
                      </a:lnTo>
                      <a:lnTo>
                        <a:pt x="9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2" y="39"/>
                      </a:lnTo>
                      <a:lnTo>
                        <a:pt x="9" y="47"/>
                      </a:lnTo>
                      <a:lnTo>
                        <a:pt x="17" y="53"/>
                      </a:lnTo>
                      <a:lnTo>
                        <a:pt x="28" y="5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5" name="Freeform 94"/>
                <p:cNvSpPr>
                  <a:spLocks/>
                </p:cNvSpPr>
                <p:nvPr/>
              </p:nvSpPr>
              <p:spPr bwMode="auto">
                <a:xfrm>
                  <a:off x="6401" y="13591"/>
                  <a:ext cx="156" cy="752"/>
                </a:xfrm>
                <a:custGeom>
                  <a:avLst/>
                  <a:gdLst>
                    <a:gd name="T0" fmla="*/ 48 w 156"/>
                    <a:gd name="T1" fmla="*/ 15 h 752"/>
                    <a:gd name="T2" fmla="*/ 44 w 156"/>
                    <a:gd name="T3" fmla="*/ 30 h 752"/>
                    <a:gd name="T4" fmla="*/ 33 w 156"/>
                    <a:gd name="T5" fmla="*/ 73 h 752"/>
                    <a:gd name="T6" fmla="*/ 19 w 156"/>
                    <a:gd name="T7" fmla="*/ 140 h 752"/>
                    <a:gd name="T8" fmla="*/ 7 w 156"/>
                    <a:gd name="T9" fmla="*/ 229 h 752"/>
                    <a:gd name="T10" fmla="*/ 0 w 156"/>
                    <a:gd name="T11" fmla="*/ 337 h 752"/>
                    <a:gd name="T12" fmla="*/ 1 w 156"/>
                    <a:gd name="T13" fmla="*/ 462 h 752"/>
                    <a:gd name="T14" fmla="*/ 14 w 156"/>
                    <a:gd name="T15" fmla="*/ 602 h 752"/>
                    <a:gd name="T16" fmla="*/ 43 w 156"/>
                    <a:gd name="T17" fmla="*/ 752 h 752"/>
                    <a:gd name="T18" fmla="*/ 150 w 156"/>
                    <a:gd name="T19" fmla="*/ 746 h 752"/>
                    <a:gd name="T20" fmla="*/ 146 w 156"/>
                    <a:gd name="T21" fmla="*/ 724 h 752"/>
                    <a:gd name="T22" fmla="*/ 135 w 156"/>
                    <a:gd name="T23" fmla="*/ 663 h 752"/>
                    <a:gd name="T24" fmla="*/ 123 w 156"/>
                    <a:gd name="T25" fmla="*/ 574 h 752"/>
                    <a:gd name="T26" fmla="*/ 111 w 156"/>
                    <a:gd name="T27" fmla="*/ 463 h 752"/>
                    <a:gd name="T28" fmla="*/ 104 w 156"/>
                    <a:gd name="T29" fmla="*/ 342 h 752"/>
                    <a:gd name="T30" fmla="*/ 107 w 156"/>
                    <a:gd name="T31" fmla="*/ 220 h 752"/>
                    <a:gd name="T32" fmla="*/ 124 w 156"/>
                    <a:gd name="T33" fmla="*/ 106 h 752"/>
                    <a:gd name="T34" fmla="*/ 156 w 156"/>
                    <a:gd name="T35" fmla="*/ 9 h 752"/>
                    <a:gd name="T36" fmla="*/ 156 w 156"/>
                    <a:gd name="T37" fmla="*/ 8 h 752"/>
                    <a:gd name="T38" fmla="*/ 156 w 156"/>
                    <a:gd name="T39" fmla="*/ 6 h 752"/>
                    <a:gd name="T40" fmla="*/ 154 w 156"/>
                    <a:gd name="T41" fmla="*/ 4 h 752"/>
                    <a:gd name="T42" fmla="*/ 147 w 156"/>
                    <a:gd name="T43" fmla="*/ 0 h 752"/>
                    <a:gd name="T44" fmla="*/ 134 w 156"/>
                    <a:gd name="T45" fmla="*/ 0 h 752"/>
                    <a:gd name="T46" fmla="*/ 115 w 156"/>
                    <a:gd name="T47" fmla="*/ 1 h 752"/>
                    <a:gd name="T48" fmla="*/ 87 w 156"/>
                    <a:gd name="T49" fmla="*/ 7 h 752"/>
                    <a:gd name="T50" fmla="*/ 48 w 156"/>
                    <a:gd name="T51" fmla="*/ 15 h 75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"/>
                    <a:gd name="T79" fmla="*/ 0 h 752"/>
                    <a:gd name="T80" fmla="*/ 156 w 156"/>
                    <a:gd name="T81" fmla="*/ 752 h 75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" h="752">
                      <a:moveTo>
                        <a:pt x="48" y="15"/>
                      </a:moveTo>
                      <a:lnTo>
                        <a:pt x="44" y="30"/>
                      </a:lnTo>
                      <a:lnTo>
                        <a:pt x="33" y="73"/>
                      </a:lnTo>
                      <a:lnTo>
                        <a:pt x="19" y="140"/>
                      </a:lnTo>
                      <a:lnTo>
                        <a:pt x="7" y="229"/>
                      </a:lnTo>
                      <a:lnTo>
                        <a:pt x="0" y="337"/>
                      </a:lnTo>
                      <a:lnTo>
                        <a:pt x="1" y="462"/>
                      </a:lnTo>
                      <a:lnTo>
                        <a:pt x="14" y="602"/>
                      </a:lnTo>
                      <a:lnTo>
                        <a:pt x="43" y="752"/>
                      </a:lnTo>
                      <a:lnTo>
                        <a:pt x="150" y="746"/>
                      </a:lnTo>
                      <a:lnTo>
                        <a:pt x="146" y="724"/>
                      </a:lnTo>
                      <a:lnTo>
                        <a:pt x="135" y="663"/>
                      </a:lnTo>
                      <a:lnTo>
                        <a:pt x="123" y="574"/>
                      </a:lnTo>
                      <a:lnTo>
                        <a:pt x="111" y="463"/>
                      </a:lnTo>
                      <a:lnTo>
                        <a:pt x="104" y="342"/>
                      </a:lnTo>
                      <a:lnTo>
                        <a:pt x="107" y="220"/>
                      </a:lnTo>
                      <a:lnTo>
                        <a:pt x="124" y="106"/>
                      </a:lnTo>
                      <a:lnTo>
                        <a:pt x="156" y="9"/>
                      </a:lnTo>
                      <a:lnTo>
                        <a:pt x="156" y="8"/>
                      </a:lnTo>
                      <a:lnTo>
                        <a:pt x="156" y="6"/>
                      </a:lnTo>
                      <a:lnTo>
                        <a:pt x="154" y="4"/>
                      </a:lnTo>
                      <a:lnTo>
                        <a:pt x="147" y="0"/>
                      </a:lnTo>
                      <a:lnTo>
                        <a:pt x="134" y="0"/>
                      </a:lnTo>
                      <a:lnTo>
                        <a:pt x="115" y="1"/>
                      </a:lnTo>
                      <a:lnTo>
                        <a:pt x="87" y="7"/>
                      </a:lnTo>
                      <a:lnTo>
                        <a:pt x="48" y="1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6" name="Freeform 95"/>
                <p:cNvSpPr>
                  <a:spLocks/>
                </p:cNvSpPr>
                <p:nvPr/>
              </p:nvSpPr>
              <p:spPr bwMode="auto">
                <a:xfrm>
                  <a:off x="7205" y="13498"/>
                  <a:ext cx="212" cy="839"/>
                </a:xfrm>
                <a:custGeom>
                  <a:avLst/>
                  <a:gdLst>
                    <a:gd name="T0" fmla="*/ 212 w 212"/>
                    <a:gd name="T1" fmla="*/ 6 h 839"/>
                    <a:gd name="T2" fmla="*/ 206 w 212"/>
                    <a:gd name="T3" fmla="*/ 11 h 839"/>
                    <a:gd name="T4" fmla="*/ 192 w 212"/>
                    <a:gd name="T5" fmla="*/ 33 h 839"/>
                    <a:gd name="T6" fmla="*/ 174 w 212"/>
                    <a:gd name="T7" fmla="*/ 77 h 839"/>
                    <a:gd name="T8" fmla="*/ 156 w 212"/>
                    <a:gd name="T9" fmla="*/ 148 h 839"/>
                    <a:gd name="T10" fmla="*/ 141 w 212"/>
                    <a:gd name="T11" fmla="*/ 254 h 839"/>
                    <a:gd name="T12" fmla="*/ 133 w 212"/>
                    <a:gd name="T13" fmla="*/ 401 h 839"/>
                    <a:gd name="T14" fmla="*/ 137 w 212"/>
                    <a:gd name="T15" fmla="*/ 593 h 839"/>
                    <a:gd name="T16" fmla="*/ 158 w 212"/>
                    <a:gd name="T17" fmla="*/ 839 h 839"/>
                    <a:gd name="T18" fmla="*/ 38 w 212"/>
                    <a:gd name="T19" fmla="*/ 839 h 839"/>
                    <a:gd name="T20" fmla="*/ 34 w 212"/>
                    <a:gd name="T21" fmla="*/ 814 h 839"/>
                    <a:gd name="T22" fmla="*/ 24 w 212"/>
                    <a:gd name="T23" fmla="*/ 746 h 839"/>
                    <a:gd name="T24" fmla="*/ 12 w 212"/>
                    <a:gd name="T25" fmla="*/ 645 h 839"/>
                    <a:gd name="T26" fmla="*/ 3 w 212"/>
                    <a:gd name="T27" fmla="*/ 521 h 839"/>
                    <a:gd name="T28" fmla="*/ 0 w 212"/>
                    <a:gd name="T29" fmla="*/ 384 h 839"/>
                    <a:gd name="T30" fmla="*/ 6 w 212"/>
                    <a:gd name="T31" fmla="*/ 244 h 839"/>
                    <a:gd name="T32" fmla="*/ 29 w 212"/>
                    <a:gd name="T33" fmla="*/ 114 h 839"/>
                    <a:gd name="T34" fmla="*/ 68 w 212"/>
                    <a:gd name="T35" fmla="*/ 0 h 839"/>
                    <a:gd name="T36" fmla="*/ 212 w 212"/>
                    <a:gd name="T37" fmla="*/ 6 h 83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12"/>
                    <a:gd name="T58" fmla="*/ 0 h 839"/>
                    <a:gd name="T59" fmla="*/ 212 w 212"/>
                    <a:gd name="T60" fmla="*/ 839 h 83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12" h="839">
                      <a:moveTo>
                        <a:pt x="212" y="6"/>
                      </a:moveTo>
                      <a:lnTo>
                        <a:pt x="206" y="11"/>
                      </a:lnTo>
                      <a:lnTo>
                        <a:pt x="192" y="33"/>
                      </a:lnTo>
                      <a:lnTo>
                        <a:pt x="174" y="77"/>
                      </a:lnTo>
                      <a:lnTo>
                        <a:pt x="156" y="148"/>
                      </a:lnTo>
                      <a:lnTo>
                        <a:pt x="141" y="254"/>
                      </a:lnTo>
                      <a:lnTo>
                        <a:pt x="133" y="401"/>
                      </a:lnTo>
                      <a:lnTo>
                        <a:pt x="137" y="593"/>
                      </a:lnTo>
                      <a:lnTo>
                        <a:pt x="158" y="839"/>
                      </a:lnTo>
                      <a:lnTo>
                        <a:pt x="38" y="839"/>
                      </a:lnTo>
                      <a:lnTo>
                        <a:pt x="34" y="814"/>
                      </a:lnTo>
                      <a:lnTo>
                        <a:pt x="24" y="746"/>
                      </a:lnTo>
                      <a:lnTo>
                        <a:pt x="12" y="645"/>
                      </a:lnTo>
                      <a:lnTo>
                        <a:pt x="3" y="521"/>
                      </a:lnTo>
                      <a:lnTo>
                        <a:pt x="0" y="384"/>
                      </a:lnTo>
                      <a:lnTo>
                        <a:pt x="6" y="244"/>
                      </a:lnTo>
                      <a:lnTo>
                        <a:pt x="29" y="114"/>
                      </a:lnTo>
                      <a:lnTo>
                        <a:pt x="68" y="0"/>
                      </a:lnTo>
                      <a:lnTo>
                        <a:pt x="212" y="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7" name="Freeform 96"/>
                <p:cNvSpPr>
                  <a:spLocks/>
                </p:cNvSpPr>
                <p:nvPr/>
              </p:nvSpPr>
              <p:spPr bwMode="auto">
                <a:xfrm>
                  <a:off x="6406" y="13636"/>
                  <a:ext cx="137" cy="656"/>
                </a:xfrm>
                <a:custGeom>
                  <a:avLst/>
                  <a:gdLst>
                    <a:gd name="T0" fmla="*/ 43 w 137"/>
                    <a:gd name="T1" fmla="*/ 12 h 656"/>
                    <a:gd name="T2" fmla="*/ 39 w 137"/>
                    <a:gd name="T3" fmla="*/ 25 h 656"/>
                    <a:gd name="T4" fmla="*/ 30 w 137"/>
                    <a:gd name="T5" fmla="*/ 62 h 656"/>
                    <a:gd name="T6" fmla="*/ 19 w 137"/>
                    <a:gd name="T7" fmla="*/ 122 h 656"/>
                    <a:gd name="T8" fmla="*/ 7 w 137"/>
                    <a:gd name="T9" fmla="*/ 199 h 656"/>
                    <a:gd name="T10" fmla="*/ 0 w 137"/>
                    <a:gd name="T11" fmla="*/ 294 h 656"/>
                    <a:gd name="T12" fmla="*/ 1 w 137"/>
                    <a:gd name="T13" fmla="*/ 403 h 656"/>
                    <a:gd name="T14" fmla="*/ 12 w 137"/>
                    <a:gd name="T15" fmla="*/ 524 h 656"/>
                    <a:gd name="T16" fmla="*/ 38 w 137"/>
                    <a:gd name="T17" fmla="*/ 656 h 656"/>
                    <a:gd name="T18" fmla="*/ 132 w 137"/>
                    <a:gd name="T19" fmla="*/ 650 h 656"/>
                    <a:gd name="T20" fmla="*/ 127 w 137"/>
                    <a:gd name="T21" fmla="*/ 631 h 656"/>
                    <a:gd name="T22" fmla="*/ 119 w 137"/>
                    <a:gd name="T23" fmla="*/ 578 h 656"/>
                    <a:gd name="T24" fmla="*/ 107 w 137"/>
                    <a:gd name="T25" fmla="*/ 499 h 656"/>
                    <a:gd name="T26" fmla="*/ 97 w 137"/>
                    <a:gd name="T27" fmla="*/ 403 h 656"/>
                    <a:gd name="T28" fmla="*/ 92 w 137"/>
                    <a:gd name="T29" fmla="*/ 297 h 656"/>
                    <a:gd name="T30" fmla="*/ 94 w 137"/>
                    <a:gd name="T31" fmla="*/ 192 h 656"/>
                    <a:gd name="T32" fmla="*/ 108 w 137"/>
                    <a:gd name="T33" fmla="*/ 91 h 656"/>
                    <a:gd name="T34" fmla="*/ 137 w 137"/>
                    <a:gd name="T35" fmla="*/ 7 h 656"/>
                    <a:gd name="T36" fmla="*/ 137 w 137"/>
                    <a:gd name="T37" fmla="*/ 6 h 656"/>
                    <a:gd name="T38" fmla="*/ 137 w 137"/>
                    <a:gd name="T39" fmla="*/ 4 h 656"/>
                    <a:gd name="T40" fmla="*/ 135 w 137"/>
                    <a:gd name="T41" fmla="*/ 2 h 656"/>
                    <a:gd name="T42" fmla="*/ 129 w 137"/>
                    <a:gd name="T43" fmla="*/ 0 h 656"/>
                    <a:gd name="T44" fmla="*/ 119 w 137"/>
                    <a:gd name="T45" fmla="*/ 0 h 656"/>
                    <a:gd name="T46" fmla="*/ 101 w 137"/>
                    <a:gd name="T47" fmla="*/ 1 h 656"/>
                    <a:gd name="T48" fmla="*/ 77 w 137"/>
                    <a:gd name="T49" fmla="*/ 5 h 656"/>
                    <a:gd name="T50" fmla="*/ 43 w 137"/>
                    <a:gd name="T51" fmla="*/ 12 h 65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37"/>
                    <a:gd name="T79" fmla="*/ 0 h 656"/>
                    <a:gd name="T80" fmla="*/ 137 w 137"/>
                    <a:gd name="T81" fmla="*/ 656 h 65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37" h="656">
                      <a:moveTo>
                        <a:pt x="43" y="12"/>
                      </a:moveTo>
                      <a:lnTo>
                        <a:pt x="39" y="25"/>
                      </a:lnTo>
                      <a:lnTo>
                        <a:pt x="30" y="62"/>
                      </a:lnTo>
                      <a:lnTo>
                        <a:pt x="19" y="122"/>
                      </a:lnTo>
                      <a:lnTo>
                        <a:pt x="7" y="199"/>
                      </a:lnTo>
                      <a:lnTo>
                        <a:pt x="0" y="294"/>
                      </a:lnTo>
                      <a:lnTo>
                        <a:pt x="1" y="403"/>
                      </a:lnTo>
                      <a:lnTo>
                        <a:pt x="12" y="524"/>
                      </a:lnTo>
                      <a:lnTo>
                        <a:pt x="38" y="656"/>
                      </a:lnTo>
                      <a:lnTo>
                        <a:pt x="132" y="650"/>
                      </a:lnTo>
                      <a:lnTo>
                        <a:pt x="127" y="631"/>
                      </a:lnTo>
                      <a:lnTo>
                        <a:pt x="119" y="578"/>
                      </a:lnTo>
                      <a:lnTo>
                        <a:pt x="107" y="499"/>
                      </a:lnTo>
                      <a:lnTo>
                        <a:pt x="97" y="403"/>
                      </a:lnTo>
                      <a:lnTo>
                        <a:pt x="92" y="297"/>
                      </a:lnTo>
                      <a:lnTo>
                        <a:pt x="94" y="192"/>
                      </a:lnTo>
                      <a:lnTo>
                        <a:pt x="108" y="91"/>
                      </a:lnTo>
                      <a:lnTo>
                        <a:pt x="137" y="7"/>
                      </a:lnTo>
                      <a:lnTo>
                        <a:pt x="137" y="6"/>
                      </a:lnTo>
                      <a:lnTo>
                        <a:pt x="137" y="4"/>
                      </a:lnTo>
                      <a:lnTo>
                        <a:pt x="135" y="2"/>
                      </a:lnTo>
                      <a:lnTo>
                        <a:pt x="129" y="0"/>
                      </a:lnTo>
                      <a:lnTo>
                        <a:pt x="119" y="0"/>
                      </a:lnTo>
                      <a:lnTo>
                        <a:pt x="101" y="1"/>
                      </a:lnTo>
                      <a:lnTo>
                        <a:pt x="77" y="5"/>
                      </a:lnTo>
                      <a:lnTo>
                        <a:pt x="43" y="1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8" name="Freeform 97"/>
                <p:cNvSpPr>
                  <a:spLocks/>
                </p:cNvSpPr>
                <p:nvPr/>
              </p:nvSpPr>
              <p:spPr bwMode="auto">
                <a:xfrm>
                  <a:off x="6412" y="13680"/>
                  <a:ext cx="116" cy="560"/>
                </a:xfrm>
                <a:custGeom>
                  <a:avLst/>
                  <a:gdLst>
                    <a:gd name="T0" fmla="*/ 36 w 116"/>
                    <a:gd name="T1" fmla="*/ 11 h 560"/>
                    <a:gd name="T2" fmla="*/ 33 w 116"/>
                    <a:gd name="T3" fmla="*/ 21 h 560"/>
                    <a:gd name="T4" fmla="*/ 24 w 116"/>
                    <a:gd name="T5" fmla="*/ 53 h 560"/>
                    <a:gd name="T6" fmla="*/ 15 w 116"/>
                    <a:gd name="T7" fmla="*/ 103 h 560"/>
                    <a:gd name="T8" fmla="*/ 5 w 116"/>
                    <a:gd name="T9" fmla="*/ 169 h 560"/>
                    <a:gd name="T10" fmla="*/ 0 w 116"/>
                    <a:gd name="T11" fmla="*/ 250 h 560"/>
                    <a:gd name="T12" fmla="*/ 1 w 116"/>
                    <a:gd name="T13" fmla="*/ 344 h 560"/>
                    <a:gd name="T14" fmla="*/ 10 w 116"/>
                    <a:gd name="T15" fmla="*/ 448 h 560"/>
                    <a:gd name="T16" fmla="*/ 32 w 116"/>
                    <a:gd name="T17" fmla="*/ 560 h 560"/>
                    <a:gd name="T18" fmla="*/ 112 w 116"/>
                    <a:gd name="T19" fmla="*/ 555 h 560"/>
                    <a:gd name="T20" fmla="*/ 108 w 116"/>
                    <a:gd name="T21" fmla="*/ 538 h 560"/>
                    <a:gd name="T22" fmla="*/ 101 w 116"/>
                    <a:gd name="T23" fmla="*/ 493 h 560"/>
                    <a:gd name="T24" fmla="*/ 91 w 116"/>
                    <a:gd name="T25" fmla="*/ 426 h 560"/>
                    <a:gd name="T26" fmla="*/ 82 w 116"/>
                    <a:gd name="T27" fmla="*/ 344 h 560"/>
                    <a:gd name="T28" fmla="*/ 77 w 116"/>
                    <a:gd name="T29" fmla="*/ 255 h 560"/>
                    <a:gd name="T30" fmla="*/ 79 w 116"/>
                    <a:gd name="T31" fmla="*/ 164 h 560"/>
                    <a:gd name="T32" fmla="*/ 91 w 116"/>
                    <a:gd name="T33" fmla="*/ 79 h 560"/>
                    <a:gd name="T34" fmla="*/ 116 w 116"/>
                    <a:gd name="T35" fmla="*/ 6 h 560"/>
                    <a:gd name="T36" fmla="*/ 116 w 116"/>
                    <a:gd name="T37" fmla="*/ 5 h 560"/>
                    <a:gd name="T38" fmla="*/ 116 w 116"/>
                    <a:gd name="T39" fmla="*/ 4 h 560"/>
                    <a:gd name="T40" fmla="*/ 114 w 116"/>
                    <a:gd name="T41" fmla="*/ 2 h 560"/>
                    <a:gd name="T42" fmla="*/ 109 w 116"/>
                    <a:gd name="T43" fmla="*/ 0 h 560"/>
                    <a:gd name="T44" fmla="*/ 100 w 116"/>
                    <a:gd name="T45" fmla="*/ 0 h 560"/>
                    <a:gd name="T46" fmla="*/ 86 w 116"/>
                    <a:gd name="T47" fmla="*/ 1 h 560"/>
                    <a:gd name="T48" fmla="*/ 65 w 116"/>
                    <a:gd name="T49" fmla="*/ 4 h 560"/>
                    <a:gd name="T50" fmla="*/ 36 w 116"/>
                    <a:gd name="T51" fmla="*/ 11 h 56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16"/>
                    <a:gd name="T79" fmla="*/ 0 h 560"/>
                    <a:gd name="T80" fmla="*/ 116 w 116"/>
                    <a:gd name="T81" fmla="*/ 560 h 56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16" h="560">
                      <a:moveTo>
                        <a:pt x="36" y="11"/>
                      </a:moveTo>
                      <a:lnTo>
                        <a:pt x="33" y="21"/>
                      </a:lnTo>
                      <a:lnTo>
                        <a:pt x="24" y="53"/>
                      </a:lnTo>
                      <a:lnTo>
                        <a:pt x="15" y="103"/>
                      </a:lnTo>
                      <a:lnTo>
                        <a:pt x="5" y="169"/>
                      </a:lnTo>
                      <a:lnTo>
                        <a:pt x="0" y="250"/>
                      </a:lnTo>
                      <a:lnTo>
                        <a:pt x="1" y="344"/>
                      </a:lnTo>
                      <a:lnTo>
                        <a:pt x="10" y="448"/>
                      </a:lnTo>
                      <a:lnTo>
                        <a:pt x="32" y="560"/>
                      </a:lnTo>
                      <a:lnTo>
                        <a:pt x="112" y="555"/>
                      </a:lnTo>
                      <a:lnTo>
                        <a:pt x="108" y="538"/>
                      </a:lnTo>
                      <a:lnTo>
                        <a:pt x="101" y="493"/>
                      </a:lnTo>
                      <a:lnTo>
                        <a:pt x="91" y="426"/>
                      </a:lnTo>
                      <a:lnTo>
                        <a:pt x="82" y="344"/>
                      </a:lnTo>
                      <a:lnTo>
                        <a:pt x="77" y="255"/>
                      </a:lnTo>
                      <a:lnTo>
                        <a:pt x="79" y="164"/>
                      </a:lnTo>
                      <a:lnTo>
                        <a:pt x="91" y="79"/>
                      </a:lnTo>
                      <a:lnTo>
                        <a:pt x="116" y="6"/>
                      </a:lnTo>
                      <a:lnTo>
                        <a:pt x="116" y="5"/>
                      </a:lnTo>
                      <a:lnTo>
                        <a:pt x="116" y="4"/>
                      </a:lnTo>
                      <a:lnTo>
                        <a:pt x="114" y="2"/>
                      </a:lnTo>
                      <a:lnTo>
                        <a:pt x="109" y="0"/>
                      </a:lnTo>
                      <a:lnTo>
                        <a:pt x="100" y="0"/>
                      </a:lnTo>
                      <a:lnTo>
                        <a:pt x="86" y="1"/>
                      </a:lnTo>
                      <a:lnTo>
                        <a:pt x="65" y="4"/>
                      </a:lnTo>
                      <a:lnTo>
                        <a:pt x="36" y="1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69" name="Freeform 98"/>
                <p:cNvSpPr>
                  <a:spLocks/>
                </p:cNvSpPr>
                <p:nvPr/>
              </p:nvSpPr>
              <p:spPr bwMode="auto">
                <a:xfrm>
                  <a:off x="6417" y="13724"/>
                  <a:ext cx="97" cy="463"/>
                </a:xfrm>
                <a:custGeom>
                  <a:avLst/>
                  <a:gdLst>
                    <a:gd name="T0" fmla="*/ 30 w 97"/>
                    <a:gd name="T1" fmla="*/ 9 h 463"/>
                    <a:gd name="T2" fmla="*/ 27 w 97"/>
                    <a:gd name="T3" fmla="*/ 17 h 463"/>
                    <a:gd name="T4" fmla="*/ 20 w 97"/>
                    <a:gd name="T5" fmla="*/ 44 h 463"/>
                    <a:gd name="T6" fmla="*/ 12 w 97"/>
                    <a:gd name="T7" fmla="*/ 85 h 463"/>
                    <a:gd name="T8" fmla="*/ 4 w 97"/>
                    <a:gd name="T9" fmla="*/ 140 h 463"/>
                    <a:gd name="T10" fmla="*/ 0 w 97"/>
                    <a:gd name="T11" fmla="*/ 207 h 463"/>
                    <a:gd name="T12" fmla="*/ 0 w 97"/>
                    <a:gd name="T13" fmla="*/ 285 h 463"/>
                    <a:gd name="T14" fmla="*/ 9 w 97"/>
                    <a:gd name="T15" fmla="*/ 370 h 463"/>
                    <a:gd name="T16" fmla="*/ 26 w 97"/>
                    <a:gd name="T17" fmla="*/ 463 h 463"/>
                    <a:gd name="T18" fmla="*/ 93 w 97"/>
                    <a:gd name="T19" fmla="*/ 460 h 463"/>
                    <a:gd name="T20" fmla="*/ 89 w 97"/>
                    <a:gd name="T21" fmla="*/ 446 h 463"/>
                    <a:gd name="T22" fmla="*/ 83 w 97"/>
                    <a:gd name="T23" fmla="*/ 408 h 463"/>
                    <a:gd name="T24" fmla="*/ 75 w 97"/>
                    <a:gd name="T25" fmla="*/ 353 h 463"/>
                    <a:gd name="T26" fmla="*/ 68 w 97"/>
                    <a:gd name="T27" fmla="*/ 285 h 463"/>
                    <a:gd name="T28" fmla="*/ 65 w 97"/>
                    <a:gd name="T29" fmla="*/ 211 h 463"/>
                    <a:gd name="T30" fmla="*/ 67 w 97"/>
                    <a:gd name="T31" fmla="*/ 136 h 463"/>
                    <a:gd name="T32" fmla="*/ 76 w 97"/>
                    <a:gd name="T33" fmla="*/ 65 h 463"/>
                    <a:gd name="T34" fmla="*/ 97 w 97"/>
                    <a:gd name="T35" fmla="*/ 5 h 463"/>
                    <a:gd name="T36" fmla="*/ 97 w 97"/>
                    <a:gd name="T37" fmla="*/ 4 h 463"/>
                    <a:gd name="T38" fmla="*/ 97 w 97"/>
                    <a:gd name="T39" fmla="*/ 3 h 463"/>
                    <a:gd name="T40" fmla="*/ 95 w 97"/>
                    <a:gd name="T41" fmla="*/ 1 h 463"/>
                    <a:gd name="T42" fmla="*/ 91 w 97"/>
                    <a:gd name="T43" fmla="*/ 0 h 463"/>
                    <a:gd name="T44" fmla="*/ 84 w 97"/>
                    <a:gd name="T45" fmla="*/ 0 h 463"/>
                    <a:gd name="T46" fmla="*/ 71 w 97"/>
                    <a:gd name="T47" fmla="*/ 0 h 463"/>
                    <a:gd name="T48" fmla="*/ 54 w 97"/>
                    <a:gd name="T49" fmla="*/ 3 h 463"/>
                    <a:gd name="T50" fmla="*/ 30 w 97"/>
                    <a:gd name="T51" fmla="*/ 9 h 46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97"/>
                    <a:gd name="T79" fmla="*/ 0 h 463"/>
                    <a:gd name="T80" fmla="*/ 97 w 97"/>
                    <a:gd name="T81" fmla="*/ 463 h 46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97" h="463">
                      <a:moveTo>
                        <a:pt x="30" y="9"/>
                      </a:moveTo>
                      <a:lnTo>
                        <a:pt x="27" y="17"/>
                      </a:lnTo>
                      <a:lnTo>
                        <a:pt x="20" y="44"/>
                      </a:lnTo>
                      <a:lnTo>
                        <a:pt x="12" y="85"/>
                      </a:lnTo>
                      <a:lnTo>
                        <a:pt x="4" y="140"/>
                      </a:lnTo>
                      <a:lnTo>
                        <a:pt x="0" y="207"/>
                      </a:lnTo>
                      <a:lnTo>
                        <a:pt x="0" y="285"/>
                      </a:lnTo>
                      <a:lnTo>
                        <a:pt x="9" y="370"/>
                      </a:lnTo>
                      <a:lnTo>
                        <a:pt x="26" y="463"/>
                      </a:lnTo>
                      <a:lnTo>
                        <a:pt x="93" y="460"/>
                      </a:lnTo>
                      <a:lnTo>
                        <a:pt x="89" y="446"/>
                      </a:lnTo>
                      <a:lnTo>
                        <a:pt x="83" y="408"/>
                      </a:lnTo>
                      <a:lnTo>
                        <a:pt x="75" y="353"/>
                      </a:lnTo>
                      <a:lnTo>
                        <a:pt x="68" y="285"/>
                      </a:lnTo>
                      <a:lnTo>
                        <a:pt x="65" y="211"/>
                      </a:lnTo>
                      <a:lnTo>
                        <a:pt x="67" y="136"/>
                      </a:lnTo>
                      <a:lnTo>
                        <a:pt x="76" y="65"/>
                      </a:lnTo>
                      <a:lnTo>
                        <a:pt x="97" y="5"/>
                      </a:lnTo>
                      <a:lnTo>
                        <a:pt x="97" y="4"/>
                      </a:lnTo>
                      <a:lnTo>
                        <a:pt x="97" y="3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4" y="0"/>
                      </a:lnTo>
                      <a:lnTo>
                        <a:pt x="71" y="0"/>
                      </a:lnTo>
                      <a:lnTo>
                        <a:pt x="54" y="3"/>
                      </a:lnTo>
                      <a:lnTo>
                        <a:pt x="30" y="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0" name="Freeform 99"/>
                <p:cNvSpPr>
                  <a:spLocks/>
                </p:cNvSpPr>
                <p:nvPr/>
              </p:nvSpPr>
              <p:spPr bwMode="auto">
                <a:xfrm>
                  <a:off x="6422" y="13768"/>
                  <a:ext cx="77" cy="367"/>
                </a:xfrm>
                <a:custGeom>
                  <a:avLst/>
                  <a:gdLst>
                    <a:gd name="T0" fmla="*/ 24 w 77"/>
                    <a:gd name="T1" fmla="*/ 8 h 367"/>
                    <a:gd name="T2" fmla="*/ 22 w 77"/>
                    <a:gd name="T3" fmla="*/ 15 h 367"/>
                    <a:gd name="T4" fmla="*/ 17 w 77"/>
                    <a:gd name="T5" fmla="*/ 36 h 367"/>
                    <a:gd name="T6" fmla="*/ 10 w 77"/>
                    <a:gd name="T7" fmla="*/ 68 h 367"/>
                    <a:gd name="T8" fmla="*/ 4 w 77"/>
                    <a:gd name="T9" fmla="*/ 112 h 367"/>
                    <a:gd name="T10" fmla="*/ 0 w 77"/>
                    <a:gd name="T11" fmla="*/ 164 h 367"/>
                    <a:gd name="T12" fmla="*/ 0 w 77"/>
                    <a:gd name="T13" fmla="*/ 226 h 367"/>
                    <a:gd name="T14" fmla="*/ 7 w 77"/>
                    <a:gd name="T15" fmla="*/ 294 h 367"/>
                    <a:gd name="T16" fmla="*/ 21 w 77"/>
                    <a:gd name="T17" fmla="*/ 367 h 367"/>
                    <a:gd name="T18" fmla="*/ 74 w 77"/>
                    <a:gd name="T19" fmla="*/ 364 h 367"/>
                    <a:gd name="T20" fmla="*/ 71 w 77"/>
                    <a:gd name="T21" fmla="*/ 353 h 367"/>
                    <a:gd name="T22" fmla="*/ 66 w 77"/>
                    <a:gd name="T23" fmla="*/ 323 h 367"/>
                    <a:gd name="T24" fmla="*/ 60 w 77"/>
                    <a:gd name="T25" fmla="*/ 280 h 367"/>
                    <a:gd name="T26" fmla="*/ 54 w 77"/>
                    <a:gd name="T27" fmla="*/ 226 h 367"/>
                    <a:gd name="T28" fmla="*/ 51 w 77"/>
                    <a:gd name="T29" fmla="*/ 168 h 367"/>
                    <a:gd name="T30" fmla="*/ 53 w 77"/>
                    <a:gd name="T31" fmla="*/ 107 h 367"/>
                    <a:gd name="T32" fmla="*/ 61 w 77"/>
                    <a:gd name="T33" fmla="*/ 52 h 367"/>
                    <a:gd name="T34" fmla="*/ 77 w 77"/>
                    <a:gd name="T35" fmla="*/ 5 h 367"/>
                    <a:gd name="T36" fmla="*/ 77 w 77"/>
                    <a:gd name="T37" fmla="*/ 5 h 367"/>
                    <a:gd name="T38" fmla="*/ 77 w 77"/>
                    <a:gd name="T39" fmla="*/ 2 h 367"/>
                    <a:gd name="T40" fmla="*/ 76 w 77"/>
                    <a:gd name="T41" fmla="*/ 1 h 367"/>
                    <a:gd name="T42" fmla="*/ 72 w 77"/>
                    <a:gd name="T43" fmla="*/ 0 h 367"/>
                    <a:gd name="T44" fmla="*/ 66 w 77"/>
                    <a:gd name="T45" fmla="*/ 0 h 367"/>
                    <a:gd name="T46" fmla="*/ 56 w 77"/>
                    <a:gd name="T47" fmla="*/ 1 h 367"/>
                    <a:gd name="T48" fmla="*/ 43 w 77"/>
                    <a:gd name="T49" fmla="*/ 4 h 367"/>
                    <a:gd name="T50" fmla="*/ 24 w 77"/>
                    <a:gd name="T51" fmla="*/ 8 h 36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7"/>
                    <a:gd name="T79" fmla="*/ 0 h 367"/>
                    <a:gd name="T80" fmla="*/ 77 w 77"/>
                    <a:gd name="T81" fmla="*/ 367 h 367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7" h="367">
                      <a:moveTo>
                        <a:pt x="24" y="8"/>
                      </a:moveTo>
                      <a:lnTo>
                        <a:pt x="22" y="15"/>
                      </a:lnTo>
                      <a:lnTo>
                        <a:pt x="17" y="36"/>
                      </a:lnTo>
                      <a:lnTo>
                        <a:pt x="10" y="68"/>
                      </a:lnTo>
                      <a:lnTo>
                        <a:pt x="4" y="112"/>
                      </a:lnTo>
                      <a:lnTo>
                        <a:pt x="0" y="164"/>
                      </a:lnTo>
                      <a:lnTo>
                        <a:pt x="0" y="226"/>
                      </a:lnTo>
                      <a:lnTo>
                        <a:pt x="7" y="294"/>
                      </a:lnTo>
                      <a:lnTo>
                        <a:pt x="21" y="367"/>
                      </a:lnTo>
                      <a:lnTo>
                        <a:pt x="74" y="364"/>
                      </a:lnTo>
                      <a:lnTo>
                        <a:pt x="71" y="353"/>
                      </a:lnTo>
                      <a:lnTo>
                        <a:pt x="66" y="323"/>
                      </a:lnTo>
                      <a:lnTo>
                        <a:pt x="60" y="280"/>
                      </a:lnTo>
                      <a:lnTo>
                        <a:pt x="54" y="226"/>
                      </a:lnTo>
                      <a:lnTo>
                        <a:pt x="51" y="168"/>
                      </a:lnTo>
                      <a:lnTo>
                        <a:pt x="53" y="107"/>
                      </a:lnTo>
                      <a:lnTo>
                        <a:pt x="61" y="52"/>
                      </a:lnTo>
                      <a:lnTo>
                        <a:pt x="77" y="5"/>
                      </a:lnTo>
                      <a:lnTo>
                        <a:pt x="77" y="2"/>
                      </a:lnTo>
                      <a:lnTo>
                        <a:pt x="76" y="1"/>
                      </a:lnTo>
                      <a:lnTo>
                        <a:pt x="72" y="0"/>
                      </a:lnTo>
                      <a:lnTo>
                        <a:pt x="66" y="0"/>
                      </a:lnTo>
                      <a:lnTo>
                        <a:pt x="56" y="1"/>
                      </a:lnTo>
                      <a:lnTo>
                        <a:pt x="43" y="4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1" name="Freeform 100"/>
                <p:cNvSpPr>
                  <a:spLocks/>
                </p:cNvSpPr>
                <p:nvPr/>
              </p:nvSpPr>
              <p:spPr bwMode="auto">
                <a:xfrm>
                  <a:off x="6428" y="13813"/>
                  <a:ext cx="56" cy="271"/>
                </a:xfrm>
                <a:custGeom>
                  <a:avLst/>
                  <a:gdLst>
                    <a:gd name="T0" fmla="*/ 17 w 56"/>
                    <a:gd name="T1" fmla="*/ 5 h 271"/>
                    <a:gd name="T2" fmla="*/ 16 w 56"/>
                    <a:gd name="T3" fmla="*/ 10 h 271"/>
                    <a:gd name="T4" fmla="*/ 12 w 56"/>
                    <a:gd name="T5" fmla="*/ 25 h 271"/>
                    <a:gd name="T6" fmla="*/ 6 w 56"/>
                    <a:gd name="T7" fmla="*/ 49 h 271"/>
                    <a:gd name="T8" fmla="*/ 2 w 56"/>
                    <a:gd name="T9" fmla="*/ 82 h 271"/>
                    <a:gd name="T10" fmla="*/ 0 w 56"/>
                    <a:gd name="T11" fmla="*/ 122 h 271"/>
                    <a:gd name="T12" fmla="*/ 0 w 56"/>
                    <a:gd name="T13" fmla="*/ 166 h 271"/>
                    <a:gd name="T14" fmla="*/ 4 w 56"/>
                    <a:gd name="T15" fmla="*/ 217 h 271"/>
                    <a:gd name="T16" fmla="*/ 15 w 56"/>
                    <a:gd name="T17" fmla="*/ 271 h 271"/>
                    <a:gd name="T18" fmla="*/ 54 w 56"/>
                    <a:gd name="T19" fmla="*/ 268 h 271"/>
                    <a:gd name="T20" fmla="*/ 52 w 56"/>
                    <a:gd name="T21" fmla="*/ 261 h 271"/>
                    <a:gd name="T22" fmla="*/ 48 w 56"/>
                    <a:gd name="T23" fmla="*/ 238 h 271"/>
                    <a:gd name="T24" fmla="*/ 44 w 56"/>
                    <a:gd name="T25" fmla="*/ 206 h 271"/>
                    <a:gd name="T26" fmla="*/ 40 w 56"/>
                    <a:gd name="T27" fmla="*/ 166 h 271"/>
                    <a:gd name="T28" fmla="*/ 37 w 56"/>
                    <a:gd name="T29" fmla="*/ 123 h 271"/>
                    <a:gd name="T30" fmla="*/ 39 w 56"/>
                    <a:gd name="T31" fmla="*/ 78 h 271"/>
                    <a:gd name="T32" fmla="*/ 44 w 56"/>
                    <a:gd name="T33" fmla="*/ 37 h 271"/>
                    <a:gd name="T34" fmla="*/ 56 w 56"/>
                    <a:gd name="T35" fmla="*/ 3 h 271"/>
                    <a:gd name="T36" fmla="*/ 56 w 56"/>
                    <a:gd name="T37" fmla="*/ 3 h 271"/>
                    <a:gd name="T38" fmla="*/ 56 w 56"/>
                    <a:gd name="T39" fmla="*/ 2 h 271"/>
                    <a:gd name="T40" fmla="*/ 55 w 56"/>
                    <a:gd name="T41" fmla="*/ 1 h 271"/>
                    <a:gd name="T42" fmla="*/ 52 w 56"/>
                    <a:gd name="T43" fmla="*/ 0 h 271"/>
                    <a:gd name="T44" fmla="*/ 48 w 56"/>
                    <a:gd name="T45" fmla="*/ 0 h 271"/>
                    <a:gd name="T46" fmla="*/ 42 w 56"/>
                    <a:gd name="T47" fmla="*/ 0 h 271"/>
                    <a:gd name="T48" fmla="*/ 31 w 56"/>
                    <a:gd name="T49" fmla="*/ 2 h 271"/>
                    <a:gd name="T50" fmla="*/ 17 w 56"/>
                    <a:gd name="T51" fmla="*/ 5 h 2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6"/>
                    <a:gd name="T79" fmla="*/ 0 h 271"/>
                    <a:gd name="T80" fmla="*/ 56 w 56"/>
                    <a:gd name="T81" fmla="*/ 271 h 2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6" h="271">
                      <a:moveTo>
                        <a:pt x="17" y="5"/>
                      </a:moveTo>
                      <a:lnTo>
                        <a:pt x="16" y="10"/>
                      </a:lnTo>
                      <a:lnTo>
                        <a:pt x="12" y="25"/>
                      </a:lnTo>
                      <a:lnTo>
                        <a:pt x="6" y="49"/>
                      </a:lnTo>
                      <a:lnTo>
                        <a:pt x="2" y="82"/>
                      </a:lnTo>
                      <a:lnTo>
                        <a:pt x="0" y="122"/>
                      </a:lnTo>
                      <a:lnTo>
                        <a:pt x="0" y="166"/>
                      </a:lnTo>
                      <a:lnTo>
                        <a:pt x="4" y="217"/>
                      </a:lnTo>
                      <a:lnTo>
                        <a:pt x="15" y="271"/>
                      </a:lnTo>
                      <a:lnTo>
                        <a:pt x="54" y="268"/>
                      </a:lnTo>
                      <a:lnTo>
                        <a:pt x="52" y="261"/>
                      </a:lnTo>
                      <a:lnTo>
                        <a:pt x="48" y="238"/>
                      </a:lnTo>
                      <a:lnTo>
                        <a:pt x="44" y="206"/>
                      </a:lnTo>
                      <a:lnTo>
                        <a:pt x="40" y="166"/>
                      </a:lnTo>
                      <a:lnTo>
                        <a:pt x="37" y="123"/>
                      </a:lnTo>
                      <a:lnTo>
                        <a:pt x="39" y="78"/>
                      </a:lnTo>
                      <a:lnTo>
                        <a:pt x="44" y="37"/>
                      </a:lnTo>
                      <a:lnTo>
                        <a:pt x="56" y="3"/>
                      </a:lnTo>
                      <a:lnTo>
                        <a:pt x="56" y="2"/>
                      </a:lnTo>
                      <a:lnTo>
                        <a:pt x="55" y="1"/>
                      </a:lnTo>
                      <a:lnTo>
                        <a:pt x="52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1" y="2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2" name="Freeform 101"/>
                <p:cNvSpPr>
                  <a:spLocks/>
                </p:cNvSpPr>
                <p:nvPr/>
              </p:nvSpPr>
              <p:spPr bwMode="auto">
                <a:xfrm>
                  <a:off x="7211" y="13549"/>
                  <a:ext cx="186" cy="732"/>
                </a:xfrm>
                <a:custGeom>
                  <a:avLst/>
                  <a:gdLst>
                    <a:gd name="T0" fmla="*/ 186 w 186"/>
                    <a:gd name="T1" fmla="*/ 6 h 732"/>
                    <a:gd name="T2" fmla="*/ 182 w 186"/>
                    <a:gd name="T3" fmla="*/ 11 h 732"/>
                    <a:gd name="T4" fmla="*/ 169 w 186"/>
                    <a:gd name="T5" fmla="*/ 29 h 732"/>
                    <a:gd name="T6" fmla="*/ 153 w 186"/>
                    <a:gd name="T7" fmla="*/ 67 h 732"/>
                    <a:gd name="T8" fmla="*/ 137 w 186"/>
                    <a:gd name="T9" fmla="*/ 130 h 732"/>
                    <a:gd name="T10" fmla="*/ 124 w 186"/>
                    <a:gd name="T11" fmla="*/ 221 h 732"/>
                    <a:gd name="T12" fmla="*/ 117 w 186"/>
                    <a:gd name="T13" fmla="*/ 350 h 732"/>
                    <a:gd name="T14" fmla="*/ 122 w 186"/>
                    <a:gd name="T15" fmla="*/ 517 h 732"/>
                    <a:gd name="T16" fmla="*/ 139 w 186"/>
                    <a:gd name="T17" fmla="*/ 732 h 732"/>
                    <a:gd name="T18" fmla="*/ 34 w 186"/>
                    <a:gd name="T19" fmla="*/ 732 h 732"/>
                    <a:gd name="T20" fmla="*/ 31 w 186"/>
                    <a:gd name="T21" fmla="*/ 711 h 732"/>
                    <a:gd name="T22" fmla="*/ 22 w 186"/>
                    <a:gd name="T23" fmla="*/ 651 h 732"/>
                    <a:gd name="T24" fmla="*/ 12 w 186"/>
                    <a:gd name="T25" fmla="*/ 563 h 732"/>
                    <a:gd name="T26" fmla="*/ 3 w 186"/>
                    <a:gd name="T27" fmla="*/ 454 h 732"/>
                    <a:gd name="T28" fmla="*/ 0 w 186"/>
                    <a:gd name="T29" fmla="*/ 335 h 732"/>
                    <a:gd name="T30" fmla="*/ 6 w 186"/>
                    <a:gd name="T31" fmla="*/ 213 h 732"/>
                    <a:gd name="T32" fmla="*/ 25 w 186"/>
                    <a:gd name="T33" fmla="*/ 98 h 732"/>
                    <a:gd name="T34" fmla="*/ 60 w 186"/>
                    <a:gd name="T35" fmla="*/ 0 h 732"/>
                    <a:gd name="T36" fmla="*/ 186 w 186"/>
                    <a:gd name="T37" fmla="*/ 6 h 73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86"/>
                    <a:gd name="T58" fmla="*/ 0 h 732"/>
                    <a:gd name="T59" fmla="*/ 186 w 186"/>
                    <a:gd name="T60" fmla="*/ 732 h 73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86" h="732">
                      <a:moveTo>
                        <a:pt x="186" y="6"/>
                      </a:moveTo>
                      <a:lnTo>
                        <a:pt x="182" y="11"/>
                      </a:lnTo>
                      <a:lnTo>
                        <a:pt x="169" y="29"/>
                      </a:lnTo>
                      <a:lnTo>
                        <a:pt x="153" y="67"/>
                      </a:lnTo>
                      <a:lnTo>
                        <a:pt x="137" y="130"/>
                      </a:lnTo>
                      <a:lnTo>
                        <a:pt x="124" y="221"/>
                      </a:lnTo>
                      <a:lnTo>
                        <a:pt x="117" y="350"/>
                      </a:lnTo>
                      <a:lnTo>
                        <a:pt x="122" y="517"/>
                      </a:lnTo>
                      <a:lnTo>
                        <a:pt x="139" y="732"/>
                      </a:lnTo>
                      <a:lnTo>
                        <a:pt x="34" y="732"/>
                      </a:lnTo>
                      <a:lnTo>
                        <a:pt x="31" y="711"/>
                      </a:lnTo>
                      <a:lnTo>
                        <a:pt x="22" y="651"/>
                      </a:lnTo>
                      <a:lnTo>
                        <a:pt x="12" y="563"/>
                      </a:lnTo>
                      <a:lnTo>
                        <a:pt x="3" y="454"/>
                      </a:lnTo>
                      <a:lnTo>
                        <a:pt x="0" y="335"/>
                      </a:lnTo>
                      <a:lnTo>
                        <a:pt x="6" y="213"/>
                      </a:lnTo>
                      <a:lnTo>
                        <a:pt x="25" y="98"/>
                      </a:lnTo>
                      <a:lnTo>
                        <a:pt x="60" y="0"/>
                      </a:lnTo>
                      <a:lnTo>
                        <a:pt x="186" y="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3" name="Freeform 102"/>
                <p:cNvSpPr>
                  <a:spLocks/>
                </p:cNvSpPr>
                <p:nvPr/>
              </p:nvSpPr>
              <p:spPr bwMode="auto">
                <a:xfrm>
                  <a:off x="7219" y="13600"/>
                  <a:ext cx="158" cy="625"/>
                </a:xfrm>
                <a:custGeom>
                  <a:avLst/>
                  <a:gdLst>
                    <a:gd name="T0" fmla="*/ 158 w 158"/>
                    <a:gd name="T1" fmla="*/ 4 h 625"/>
                    <a:gd name="T2" fmla="*/ 153 w 158"/>
                    <a:gd name="T3" fmla="*/ 9 h 625"/>
                    <a:gd name="T4" fmla="*/ 144 w 158"/>
                    <a:gd name="T5" fmla="*/ 25 h 625"/>
                    <a:gd name="T6" fmla="*/ 130 w 158"/>
                    <a:gd name="T7" fmla="*/ 57 h 625"/>
                    <a:gd name="T8" fmla="*/ 116 w 158"/>
                    <a:gd name="T9" fmla="*/ 110 h 625"/>
                    <a:gd name="T10" fmla="*/ 105 w 158"/>
                    <a:gd name="T11" fmla="*/ 189 h 625"/>
                    <a:gd name="T12" fmla="*/ 100 w 158"/>
                    <a:gd name="T13" fmla="*/ 298 h 625"/>
                    <a:gd name="T14" fmla="*/ 103 w 158"/>
                    <a:gd name="T15" fmla="*/ 441 h 625"/>
                    <a:gd name="T16" fmla="*/ 118 w 158"/>
                    <a:gd name="T17" fmla="*/ 625 h 625"/>
                    <a:gd name="T18" fmla="*/ 29 w 158"/>
                    <a:gd name="T19" fmla="*/ 625 h 625"/>
                    <a:gd name="T20" fmla="*/ 25 w 158"/>
                    <a:gd name="T21" fmla="*/ 607 h 625"/>
                    <a:gd name="T22" fmla="*/ 18 w 158"/>
                    <a:gd name="T23" fmla="*/ 556 h 625"/>
                    <a:gd name="T24" fmla="*/ 9 w 158"/>
                    <a:gd name="T25" fmla="*/ 480 h 625"/>
                    <a:gd name="T26" fmla="*/ 2 w 158"/>
                    <a:gd name="T27" fmla="*/ 387 h 625"/>
                    <a:gd name="T28" fmla="*/ 0 w 158"/>
                    <a:gd name="T29" fmla="*/ 286 h 625"/>
                    <a:gd name="T30" fmla="*/ 5 w 158"/>
                    <a:gd name="T31" fmla="*/ 182 h 625"/>
                    <a:gd name="T32" fmla="*/ 21 w 158"/>
                    <a:gd name="T33" fmla="*/ 84 h 625"/>
                    <a:gd name="T34" fmla="*/ 51 w 158"/>
                    <a:gd name="T35" fmla="*/ 0 h 625"/>
                    <a:gd name="T36" fmla="*/ 158 w 158"/>
                    <a:gd name="T37" fmla="*/ 4 h 6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58"/>
                    <a:gd name="T58" fmla="*/ 0 h 625"/>
                    <a:gd name="T59" fmla="*/ 158 w 158"/>
                    <a:gd name="T60" fmla="*/ 625 h 62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58" h="625">
                      <a:moveTo>
                        <a:pt x="158" y="4"/>
                      </a:moveTo>
                      <a:lnTo>
                        <a:pt x="153" y="9"/>
                      </a:lnTo>
                      <a:lnTo>
                        <a:pt x="144" y="25"/>
                      </a:lnTo>
                      <a:lnTo>
                        <a:pt x="130" y="57"/>
                      </a:lnTo>
                      <a:lnTo>
                        <a:pt x="116" y="110"/>
                      </a:lnTo>
                      <a:lnTo>
                        <a:pt x="105" y="189"/>
                      </a:lnTo>
                      <a:lnTo>
                        <a:pt x="100" y="298"/>
                      </a:lnTo>
                      <a:lnTo>
                        <a:pt x="103" y="441"/>
                      </a:lnTo>
                      <a:lnTo>
                        <a:pt x="118" y="625"/>
                      </a:lnTo>
                      <a:lnTo>
                        <a:pt x="29" y="625"/>
                      </a:lnTo>
                      <a:lnTo>
                        <a:pt x="25" y="607"/>
                      </a:lnTo>
                      <a:lnTo>
                        <a:pt x="18" y="556"/>
                      </a:lnTo>
                      <a:lnTo>
                        <a:pt x="9" y="480"/>
                      </a:lnTo>
                      <a:lnTo>
                        <a:pt x="2" y="387"/>
                      </a:lnTo>
                      <a:lnTo>
                        <a:pt x="0" y="286"/>
                      </a:lnTo>
                      <a:lnTo>
                        <a:pt x="5" y="182"/>
                      </a:lnTo>
                      <a:lnTo>
                        <a:pt x="21" y="84"/>
                      </a:lnTo>
                      <a:lnTo>
                        <a:pt x="51" y="0"/>
                      </a:lnTo>
                      <a:lnTo>
                        <a:pt x="158" y="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4" name="Freeform 103"/>
                <p:cNvSpPr>
                  <a:spLocks/>
                </p:cNvSpPr>
                <p:nvPr/>
              </p:nvSpPr>
              <p:spPr bwMode="auto">
                <a:xfrm>
                  <a:off x="7225" y="13651"/>
                  <a:ext cx="131" cy="517"/>
                </a:xfrm>
                <a:custGeom>
                  <a:avLst/>
                  <a:gdLst>
                    <a:gd name="T0" fmla="*/ 131 w 131"/>
                    <a:gd name="T1" fmla="*/ 4 h 517"/>
                    <a:gd name="T2" fmla="*/ 128 w 131"/>
                    <a:gd name="T3" fmla="*/ 7 h 517"/>
                    <a:gd name="T4" fmla="*/ 119 w 131"/>
                    <a:gd name="T5" fmla="*/ 21 h 517"/>
                    <a:gd name="T6" fmla="*/ 109 w 131"/>
                    <a:gd name="T7" fmla="*/ 47 h 517"/>
                    <a:gd name="T8" fmla="*/ 97 w 131"/>
                    <a:gd name="T9" fmla="*/ 91 h 517"/>
                    <a:gd name="T10" fmla="*/ 88 w 131"/>
                    <a:gd name="T11" fmla="*/ 156 h 517"/>
                    <a:gd name="T12" fmla="*/ 84 w 131"/>
                    <a:gd name="T13" fmla="*/ 247 h 517"/>
                    <a:gd name="T14" fmla="*/ 86 w 131"/>
                    <a:gd name="T15" fmla="*/ 366 h 517"/>
                    <a:gd name="T16" fmla="*/ 99 w 131"/>
                    <a:gd name="T17" fmla="*/ 517 h 517"/>
                    <a:gd name="T18" fmla="*/ 25 w 131"/>
                    <a:gd name="T19" fmla="*/ 517 h 517"/>
                    <a:gd name="T20" fmla="*/ 23 w 131"/>
                    <a:gd name="T21" fmla="*/ 502 h 517"/>
                    <a:gd name="T22" fmla="*/ 16 w 131"/>
                    <a:gd name="T23" fmla="*/ 460 h 517"/>
                    <a:gd name="T24" fmla="*/ 9 w 131"/>
                    <a:gd name="T25" fmla="*/ 397 h 517"/>
                    <a:gd name="T26" fmla="*/ 2 w 131"/>
                    <a:gd name="T27" fmla="*/ 320 h 517"/>
                    <a:gd name="T28" fmla="*/ 0 w 131"/>
                    <a:gd name="T29" fmla="*/ 236 h 517"/>
                    <a:gd name="T30" fmla="*/ 4 w 131"/>
                    <a:gd name="T31" fmla="*/ 151 h 517"/>
                    <a:gd name="T32" fmla="*/ 18 w 131"/>
                    <a:gd name="T33" fmla="*/ 70 h 517"/>
                    <a:gd name="T34" fmla="*/ 43 w 131"/>
                    <a:gd name="T35" fmla="*/ 0 h 517"/>
                    <a:gd name="T36" fmla="*/ 131 w 131"/>
                    <a:gd name="T37" fmla="*/ 4 h 51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1"/>
                    <a:gd name="T58" fmla="*/ 0 h 517"/>
                    <a:gd name="T59" fmla="*/ 131 w 131"/>
                    <a:gd name="T60" fmla="*/ 517 h 51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1" h="517">
                      <a:moveTo>
                        <a:pt x="131" y="4"/>
                      </a:moveTo>
                      <a:lnTo>
                        <a:pt x="128" y="7"/>
                      </a:lnTo>
                      <a:lnTo>
                        <a:pt x="119" y="21"/>
                      </a:lnTo>
                      <a:lnTo>
                        <a:pt x="109" y="47"/>
                      </a:lnTo>
                      <a:lnTo>
                        <a:pt x="97" y="91"/>
                      </a:lnTo>
                      <a:lnTo>
                        <a:pt x="88" y="156"/>
                      </a:lnTo>
                      <a:lnTo>
                        <a:pt x="84" y="247"/>
                      </a:lnTo>
                      <a:lnTo>
                        <a:pt x="86" y="366"/>
                      </a:lnTo>
                      <a:lnTo>
                        <a:pt x="99" y="517"/>
                      </a:lnTo>
                      <a:lnTo>
                        <a:pt x="25" y="517"/>
                      </a:lnTo>
                      <a:lnTo>
                        <a:pt x="23" y="502"/>
                      </a:lnTo>
                      <a:lnTo>
                        <a:pt x="16" y="460"/>
                      </a:lnTo>
                      <a:lnTo>
                        <a:pt x="9" y="397"/>
                      </a:lnTo>
                      <a:lnTo>
                        <a:pt x="2" y="320"/>
                      </a:lnTo>
                      <a:lnTo>
                        <a:pt x="0" y="236"/>
                      </a:lnTo>
                      <a:lnTo>
                        <a:pt x="4" y="151"/>
                      </a:lnTo>
                      <a:lnTo>
                        <a:pt x="18" y="70"/>
                      </a:lnTo>
                      <a:lnTo>
                        <a:pt x="43" y="0"/>
                      </a:lnTo>
                      <a:lnTo>
                        <a:pt x="131" y="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5" name="Freeform 104"/>
                <p:cNvSpPr>
                  <a:spLocks/>
                </p:cNvSpPr>
                <p:nvPr/>
              </p:nvSpPr>
              <p:spPr bwMode="auto">
                <a:xfrm>
                  <a:off x="7233" y="13701"/>
                  <a:ext cx="104" cy="411"/>
                </a:xfrm>
                <a:custGeom>
                  <a:avLst/>
                  <a:gdLst>
                    <a:gd name="T0" fmla="*/ 104 w 104"/>
                    <a:gd name="T1" fmla="*/ 4 h 411"/>
                    <a:gd name="T2" fmla="*/ 101 w 104"/>
                    <a:gd name="T3" fmla="*/ 7 h 411"/>
                    <a:gd name="T4" fmla="*/ 94 w 104"/>
                    <a:gd name="T5" fmla="*/ 17 h 411"/>
                    <a:gd name="T6" fmla="*/ 86 w 104"/>
                    <a:gd name="T7" fmla="*/ 38 h 411"/>
                    <a:gd name="T8" fmla="*/ 76 w 104"/>
                    <a:gd name="T9" fmla="*/ 73 h 411"/>
                    <a:gd name="T10" fmla="*/ 69 w 104"/>
                    <a:gd name="T11" fmla="*/ 125 h 411"/>
                    <a:gd name="T12" fmla="*/ 65 w 104"/>
                    <a:gd name="T13" fmla="*/ 196 h 411"/>
                    <a:gd name="T14" fmla="*/ 67 w 104"/>
                    <a:gd name="T15" fmla="*/ 291 h 411"/>
                    <a:gd name="T16" fmla="*/ 77 w 104"/>
                    <a:gd name="T17" fmla="*/ 411 h 411"/>
                    <a:gd name="T18" fmla="*/ 19 w 104"/>
                    <a:gd name="T19" fmla="*/ 411 h 411"/>
                    <a:gd name="T20" fmla="*/ 17 w 104"/>
                    <a:gd name="T21" fmla="*/ 399 h 411"/>
                    <a:gd name="T22" fmla="*/ 11 w 104"/>
                    <a:gd name="T23" fmla="*/ 365 h 411"/>
                    <a:gd name="T24" fmla="*/ 6 w 104"/>
                    <a:gd name="T25" fmla="*/ 316 h 411"/>
                    <a:gd name="T26" fmla="*/ 2 w 104"/>
                    <a:gd name="T27" fmla="*/ 255 h 411"/>
                    <a:gd name="T28" fmla="*/ 0 w 104"/>
                    <a:gd name="T29" fmla="*/ 188 h 411"/>
                    <a:gd name="T30" fmla="*/ 4 w 104"/>
                    <a:gd name="T31" fmla="*/ 120 h 411"/>
                    <a:gd name="T32" fmla="*/ 15 w 104"/>
                    <a:gd name="T33" fmla="*/ 55 h 411"/>
                    <a:gd name="T34" fmla="*/ 34 w 104"/>
                    <a:gd name="T35" fmla="*/ 0 h 411"/>
                    <a:gd name="T36" fmla="*/ 104 w 104"/>
                    <a:gd name="T37" fmla="*/ 4 h 41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4"/>
                    <a:gd name="T58" fmla="*/ 0 h 411"/>
                    <a:gd name="T59" fmla="*/ 104 w 104"/>
                    <a:gd name="T60" fmla="*/ 411 h 411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4" h="411">
                      <a:moveTo>
                        <a:pt x="104" y="4"/>
                      </a:moveTo>
                      <a:lnTo>
                        <a:pt x="101" y="7"/>
                      </a:lnTo>
                      <a:lnTo>
                        <a:pt x="94" y="17"/>
                      </a:lnTo>
                      <a:lnTo>
                        <a:pt x="86" y="38"/>
                      </a:lnTo>
                      <a:lnTo>
                        <a:pt x="76" y="73"/>
                      </a:lnTo>
                      <a:lnTo>
                        <a:pt x="69" y="125"/>
                      </a:lnTo>
                      <a:lnTo>
                        <a:pt x="65" y="196"/>
                      </a:lnTo>
                      <a:lnTo>
                        <a:pt x="67" y="291"/>
                      </a:lnTo>
                      <a:lnTo>
                        <a:pt x="77" y="411"/>
                      </a:lnTo>
                      <a:lnTo>
                        <a:pt x="19" y="411"/>
                      </a:lnTo>
                      <a:lnTo>
                        <a:pt x="17" y="399"/>
                      </a:lnTo>
                      <a:lnTo>
                        <a:pt x="11" y="365"/>
                      </a:lnTo>
                      <a:lnTo>
                        <a:pt x="6" y="316"/>
                      </a:lnTo>
                      <a:lnTo>
                        <a:pt x="2" y="255"/>
                      </a:lnTo>
                      <a:lnTo>
                        <a:pt x="0" y="188"/>
                      </a:lnTo>
                      <a:lnTo>
                        <a:pt x="4" y="120"/>
                      </a:lnTo>
                      <a:lnTo>
                        <a:pt x="15" y="55"/>
                      </a:lnTo>
                      <a:lnTo>
                        <a:pt x="34" y="0"/>
                      </a:lnTo>
                      <a:lnTo>
                        <a:pt x="104" y="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6" name="Freeform 105"/>
                <p:cNvSpPr>
                  <a:spLocks/>
                </p:cNvSpPr>
                <p:nvPr/>
              </p:nvSpPr>
              <p:spPr bwMode="auto">
                <a:xfrm>
                  <a:off x="7240" y="13752"/>
                  <a:ext cx="76" cy="302"/>
                </a:xfrm>
                <a:custGeom>
                  <a:avLst/>
                  <a:gdLst>
                    <a:gd name="T0" fmla="*/ 76 w 76"/>
                    <a:gd name="T1" fmla="*/ 2 h 302"/>
                    <a:gd name="T2" fmla="*/ 74 w 76"/>
                    <a:gd name="T3" fmla="*/ 4 h 302"/>
                    <a:gd name="T4" fmla="*/ 70 w 76"/>
                    <a:gd name="T5" fmla="*/ 12 h 302"/>
                    <a:gd name="T6" fmla="*/ 62 w 76"/>
                    <a:gd name="T7" fmla="*/ 28 h 302"/>
                    <a:gd name="T8" fmla="*/ 56 w 76"/>
                    <a:gd name="T9" fmla="*/ 53 h 302"/>
                    <a:gd name="T10" fmla="*/ 51 w 76"/>
                    <a:gd name="T11" fmla="*/ 92 h 302"/>
                    <a:gd name="T12" fmla="*/ 49 w 76"/>
                    <a:gd name="T13" fmla="*/ 145 h 302"/>
                    <a:gd name="T14" fmla="*/ 50 w 76"/>
                    <a:gd name="T15" fmla="*/ 214 h 302"/>
                    <a:gd name="T16" fmla="*/ 57 w 76"/>
                    <a:gd name="T17" fmla="*/ 302 h 302"/>
                    <a:gd name="T18" fmla="*/ 14 w 76"/>
                    <a:gd name="T19" fmla="*/ 302 h 302"/>
                    <a:gd name="T20" fmla="*/ 13 w 76"/>
                    <a:gd name="T21" fmla="*/ 294 h 302"/>
                    <a:gd name="T22" fmla="*/ 9 w 76"/>
                    <a:gd name="T23" fmla="*/ 269 h 302"/>
                    <a:gd name="T24" fmla="*/ 4 w 76"/>
                    <a:gd name="T25" fmla="*/ 232 h 302"/>
                    <a:gd name="T26" fmla="*/ 1 w 76"/>
                    <a:gd name="T27" fmla="*/ 188 h 302"/>
                    <a:gd name="T28" fmla="*/ 0 w 76"/>
                    <a:gd name="T29" fmla="*/ 138 h 302"/>
                    <a:gd name="T30" fmla="*/ 2 w 76"/>
                    <a:gd name="T31" fmla="*/ 89 h 302"/>
                    <a:gd name="T32" fmla="*/ 10 w 76"/>
                    <a:gd name="T33" fmla="*/ 41 h 302"/>
                    <a:gd name="T34" fmla="*/ 25 w 76"/>
                    <a:gd name="T35" fmla="*/ 0 h 302"/>
                    <a:gd name="T36" fmla="*/ 76 w 76"/>
                    <a:gd name="T37" fmla="*/ 2 h 3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6"/>
                    <a:gd name="T58" fmla="*/ 0 h 302"/>
                    <a:gd name="T59" fmla="*/ 76 w 76"/>
                    <a:gd name="T60" fmla="*/ 302 h 30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6" h="302">
                      <a:moveTo>
                        <a:pt x="76" y="2"/>
                      </a:moveTo>
                      <a:lnTo>
                        <a:pt x="74" y="4"/>
                      </a:lnTo>
                      <a:lnTo>
                        <a:pt x="70" y="12"/>
                      </a:lnTo>
                      <a:lnTo>
                        <a:pt x="62" y="28"/>
                      </a:lnTo>
                      <a:lnTo>
                        <a:pt x="56" y="53"/>
                      </a:lnTo>
                      <a:lnTo>
                        <a:pt x="51" y="92"/>
                      </a:lnTo>
                      <a:lnTo>
                        <a:pt x="49" y="145"/>
                      </a:lnTo>
                      <a:lnTo>
                        <a:pt x="50" y="214"/>
                      </a:lnTo>
                      <a:lnTo>
                        <a:pt x="57" y="302"/>
                      </a:lnTo>
                      <a:lnTo>
                        <a:pt x="14" y="302"/>
                      </a:lnTo>
                      <a:lnTo>
                        <a:pt x="13" y="294"/>
                      </a:lnTo>
                      <a:lnTo>
                        <a:pt x="9" y="269"/>
                      </a:lnTo>
                      <a:lnTo>
                        <a:pt x="4" y="232"/>
                      </a:lnTo>
                      <a:lnTo>
                        <a:pt x="1" y="188"/>
                      </a:lnTo>
                      <a:lnTo>
                        <a:pt x="0" y="138"/>
                      </a:lnTo>
                      <a:lnTo>
                        <a:pt x="2" y="89"/>
                      </a:lnTo>
                      <a:lnTo>
                        <a:pt x="10" y="41"/>
                      </a:lnTo>
                      <a:lnTo>
                        <a:pt x="25" y="0"/>
                      </a:lnTo>
                      <a:lnTo>
                        <a:pt x="76" y="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7" name="Rectangle 106"/>
                <p:cNvSpPr>
                  <a:spLocks noChangeArrowheads="1"/>
                </p:cNvSpPr>
                <p:nvPr/>
              </p:nvSpPr>
              <p:spPr bwMode="auto">
                <a:xfrm>
                  <a:off x="6241" y="13678"/>
                  <a:ext cx="23" cy="95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8" name="Freeform 107"/>
                <p:cNvSpPr>
                  <a:spLocks/>
                </p:cNvSpPr>
                <p:nvPr/>
              </p:nvSpPr>
              <p:spPr bwMode="auto">
                <a:xfrm>
                  <a:off x="6579" y="13664"/>
                  <a:ext cx="375" cy="440"/>
                </a:xfrm>
                <a:custGeom>
                  <a:avLst/>
                  <a:gdLst>
                    <a:gd name="T0" fmla="*/ 35 w 375"/>
                    <a:gd name="T1" fmla="*/ 41 h 440"/>
                    <a:gd name="T2" fmla="*/ 32 w 375"/>
                    <a:gd name="T3" fmla="*/ 49 h 440"/>
                    <a:gd name="T4" fmla="*/ 25 w 375"/>
                    <a:gd name="T5" fmla="*/ 74 h 440"/>
                    <a:gd name="T6" fmla="*/ 17 w 375"/>
                    <a:gd name="T7" fmla="*/ 112 h 440"/>
                    <a:gd name="T8" fmla="*/ 8 w 375"/>
                    <a:gd name="T9" fmla="*/ 163 h 440"/>
                    <a:gd name="T10" fmla="*/ 2 w 375"/>
                    <a:gd name="T11" fmla="*/ 223 h 440"/>
                    <a:gd name="T12" fmla="*/ 0 w 375"/>
                    <a:gd name="T13" fmla="*/ 290 h 440"/>
                    <a:gd name="T14" fmla="*/ 7 w 375"/>
                    <a:gd name="T15" fmla="*/ 363 h 440"/>
                    <a:gd name="T16" fmla="*/ 23 w 375"/>
                    <a:gd name="T17" fmla="*/ 440 h 440"/>
                    <a:gd name="T18" fmla="*/ 23 w 375"/>
                    <a:gd name="T19" fmla="*/ 437 h 440"/>
                    <a:gd name="T20" fmla="*/ 23 w 375"/>
                    <a:gd name="T21" fmla="*/ 427 h 440"/>
                    <a:gd name="T22" fmla="*/ 23 w 375"/>
                    <a:gd name="T23" fmla="*/ 411 h 440"/>
                    <a:gd name="T24" fmla="*/ 23 w 375"/>
                    <a:gd name="T25" fmla="*/ 391 h 440"/>
                    <a:gd name="T26" fmla="*/ 25 w 375"/>
                    <a:gd name="T27" fmla="*/ 367 h 440"/>
                    <a:gd name="T28" fmla="*/ 28 w 375"/>
                    <a:gd name="T29" fmla="*/ 341 h 440"/>
                    <a:gd name="T30" fmla="*/ 33 w 375"/>
                    <a:gd name="T31" fmla="*/ 312 h 440"/>
                    <a:gd name="T32" fmla="*/ 39 w 375"/>
                    <a:gd name="T33" fmla="*/ 281 h 440"/>
                    <a:gd name="T34" fmla="*/ 49 w 375"/>
                    <a:gd name="T35" fmla="*/ 251 h 440"/>
                    <a:gd name="T36" fmla="*/ 61 w 375"/>
                    <a:gd name="T37" fmla="*/ 222 h 440"/>
                    <a:gd name="T38" fmla="*/ 75 w 375"/>
                    <a:gd name="T39" fmla="*/ 194 h 440"/>
                    <a:gd name="T40" fmla="*/ 93 w 375"/>
                    <a:gd name="T41" fmla="*/ 168 h 440"/>
                    <a:gd name="T42" fmla="*/ 116 w 375"/>
                    <a:gd name="T43" fmla="*/ 145 h 440"/>
                    <a:gd name="T44" fmla="*/ 141 w 375"/>
                    <a:gd name="T45" fmla="*/ 127 h 440"/>
                    <a:gd name="T46" fmla="*/ 173 w 375"/>
                    <a:gd name="T47" fmla="*/ 114 h 440"/>
                    <a:gd name="T48" fmla="*/ 208 w 375"/>
                    <a:gd name="T49" fmla="*/ 106 h 440"/>
                    <a:gd name="T50" fmla="*/ 210 w 375"/>
                    <a:gd name="T51" fmla="*/ 104 h 440"/>
                    <a:gd name="T52" fmla="*/ 217 w 375"/>
                    <a:gd name="T53" fmla="*/ 100 h 440"/>
                    <a:gd name="T54" fmla="*/ 227 w 375"/>
                    <a:gd name="T55" fmla="*/ 92 h 440"/>
                    <a:gd name="T56" fmla="*/ 245 w 375"/>
                    <a:gd name="T57" fmla="*/ 82 h 440"/>
                    <a:gd name="T58" fmla="*/ 267 w 375"/>
                    <a:gd name="T59" fmla="*/ 69 h 440"/>
                    <a:gd name="T60" fmla="*/ 296 w 375"/>
                    <a:gd name="T61" fmla="*/ 54 h 440"/>
                    <a:gd name="T62" fmla="*/ 332 w 375"/>
                    <a:gd name="T63" fmla="*/ 36 h 440"/>
                    <a:gd name="T64" fmla="*/ 375 w 375"/>
                    <a:gd name="T65" fmla="*/ 17 h 440"/>
                    <a:gd name="T66" fmla="*/ 373 w 375"/>
                    <a:gd name="T67" fmla="*/ 16 h 440"/>
                    <a:gd name="T68" fmla="*/ 366 w 375"/>
                    <a:gd name="T69" fmla="*/ 15 h 440"/>
                    <a:gd name="T70" fmla="*/ 357 w 375"/>
                    <a:gd name="T71" fmla="*/ 13 h 440"/>
                    <a:gd name="T72" fmla="*/ 343 w 375"/>
                    <a:gd name="T73" fmla="*/ 10 h 440"/>
                    <a:gd name="T74" fmla="*/ 326 w 375"/>
                    <a:gd name="T75" fmla="*/ 7 h 440"/>
                    <a:gd name="T76" fmla="*/ 307 w 375"/>
                    <a:gd name="T77" fmla="*/ 5 h 440"/>
                    <a:gd name="T78" fmla="*/ 285 w 375"/>
                    <a:gd name="T79" fmla="*/ 3 h 440"/>
                    <a:gd name="T80" fmla="*/ 261 w 375"/>
                    <a:gd name="T81" fmla="*/ 1 h 440"/>
                    <a:gd name="T82" fmla="*/ 235 w 375"/>
                    <a:gd name="T83" fmla="*/ 0 h 440"/>
                    <a:gd name="T84" fmla="*/ 208 w 375"/>
                    <a:gd name="T85" fmla="*/ 1 h 440"/>
                    <a:gd name="T86" fmla="*/ 180 w 375"/>
                    <a:gd name="T87" fmla="*/ 2 h 440"/>
                    <a:gd name="T88" fmla="*/ 151 w 375"/>
                    <a:gd name="T89" fmla="*/ 5 h 440"/>
                    <a:gd name="T90" fmla="*/ 122 w 375"/>
                    <a:gd name="T91" fmla="*/ 10 h 440"/>
                    <a:gd name="T92" fmla="*/ 92 w 375"/>
                    <a:gd name="T93" fmla="*/ 18 h 440"/>
                    <a:gd name="T94" fmla="*/ 63 w 375"/>
                    <a:gd name="T95" fmla="*/ 28 h 440"/>
                    <a:gd name="T96" fmla="*/ 35 w 375"/>
                    <a:gd name="T97" fmla="*/ 41 h 44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75"/>
                    <a:gd name="T148" fmla="*/ 0 h 440"/>
                    <a:gd name="T149" fmla="*/ 375 w 375"/>
                    <a:gd name="T150" fmla="*/ 440 h 44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75" h="440">
                      <a:moveTo>
                        <a:pt x="35" y="41"/>
                      </a:moveTo>
                      <a:lnTo>
                        <a:pt x="32" y="49"/>
                      </a:lnTo>
                      <a:lnTo>
                        <a:pt x="25" y="74"/>
                      </a:lnTo>
                      <a:lnTo>
                        <a:pt x="17" y="112"/>
                      </a:lnTo>
                      <a:lnTo>
                        <a:pt x="8" y="163"/>
                      </a:lnTo>
                      <a:lnTo>
                        <a:pt x="2" y="223"/>
                      </a:lnTo>
                      <a:lnTo>
                        <a:pt x="0" y="290"/>
                      </a:lnTo>
                      <a:lnTo>
                        <a:pt x="7" y="363"/>
                      </a:lnTo>
                      <a:lnTo>
                        <a:pt x="23" y="440"/>
                      </a:lnTo>
                      <a:lnTo>
                        <a:pt x="23" y="437"/>
                      </a:lnTo>
                      <a:lnTo>
                        <a:pt x="23" y="427"/>
                      </a:lnTo>
                      <a:lnTo>
                        <a:pt x="23" y="411"/>
                      </a:lnTo>
                      <a:lnTo>
                        <a:pt x="23" y="391"/>
                      </a:lnTo>
                      <a:lnTo>
                        <a:pt x="25" y="367"/>
                      </a:lnTo>
                      <a:lnTo>
                        <a:pt x="28" y="341"/>
                      </a:lnTo>
                      <a:lnTo>
                        <a:pt x="33" y="312"/>
                      </a:lnTo>
                      <a:lnTo>
                        <a:pt x="39" y="281"/>
                      </a:lnTo>
                      <a:lnTo>
                        <a:pt x="49" y="251"/>
                      </a:lnTo>
                      <a:lnTo>
                        <a:pt x="61" y="222"/>
                      </a:lnTo>
                      <a:lnTo>
                        <a:pt x="75" y="194"/>
                      </a:lnTo>
                      <a:lnTo>
                        <a:pt x="93" y="168"/>
                      </a:lnTo>
                      <a:lnTo>
                        <a:pt x="116" y="145"/>
                      </a:lnTo>
                      <a:lnTo>
                        <a:pt x="141" y="127"/>
                      </a:lnTo>
                      <a:lnTo>
                        <a:pt x="173" y="114"/>
                      </a:lnTo>
                      <a:lnTo>
                        <a:pt x="208" y="106"/>
                      </a:lnTo>
                      <a:lnTo>
                        <a:pt x="210" y="104"/>
                      </a:lnTo>
                      <a:lnTo>
                        <a:pt x="217" y="100"/>
                      </a:lnTo>
                      <a:lnTo>
                        <a:pt x="227" y="92"/>
                      </a:lnTo>
                      <a:lnTo>
                        <a:pt x="245" y="82"/>
                      </a:lnTo>
                      <a:lnTo>
                        <a:pt x="267" y="69"/>
                      </a:lnTo>
                      <a:lnTo>
                        <a:pt x="296" y="54"/>
                      </a:lnTo>
                      <a:lnTo>
                        <a:pt x="332" y="36"/>
                      </a:lnTo>
                      <a:lnTo>
                        <a:pt x="375" y="17"/>
                      </a:lnTo>
                      <a:lnTo>
                        <a:pt x="373" y="16"/>
                      </a:lnTo>
                      <a:lnTo>
                        <a:pt x="366" y="15"/>
                      </a:lnTo>
                      <a:lnTo>
                        <a:pt x="357" y="13"/>
                      </a:lnTo>
                      <a:lnTo>
                        <a:pt x="343" y="10"/>
                      </a:lnTo>
                      <a:lnTo>
                        <a:pt x="326" y="7"/>
                      </a:lnTo>
                      <a:lnTo>
                        <a:pt x="307" y="5"/>
                      </a:lnTo>
                      <a:lnTo>
                        <a:pt x="285" y="3"/>
                      </a:lnTo>
                      <a:lnTo>
                        <a:pt x="261" y="1"/>
                      </a:lnTo>
                      <a:lnTo>
                        <a:pt x="235" y="0"/>
                      </a:lnTo>
                      <a:lnTo>
                        <a:pt x="208" y="1"/>
                      </a:lnTo>
                      <a:lnTo>
                        <a:pt x="180" y="2"/>
                      </a:lnTo>
                      <a:lnTo>
                        <a:pt x="151" y="5"/>
                      </a:lnTo>
                      <a:lnTo>
                        <a:pt x="122" y="10"/>
                      </a:lnTo>
                      <a:lnTo>
                        <a:pt x="92" y="18"/>
                      </a:lnTo>
                      <a:lnTo>
                        <a:pt x="63" y="28"/>
                      </a:lnTo>
                      <a:lnTo>
                        <a:pt x="35" y="4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79" name="Freeform 108"/>
                <p:cNvSpPr>
                  <a:spLocks/>
                </p:cNvSpPr>
                <p:nvPr/>
              </p:nvSpPr>
              <p:spPr bwMode="auto">
                <a:xfrm>
                  <a:off x="6061" y="13991"/>
                  <a:ext cx="305" cy="83"/>
                </a:xfrm>
                <a:custGeom>
                  <a:avLst/>
                  <a:gdLst>
                    <a:gd name="T0" fmla="*/ 0 w 305"/>
                    <a:gd name="T1" fmla="*/ 53 h 83"/>
                    <a:gd name="T2" fmla="*/ 0 w 305"/>
                    <a:gd name="T3" fmla="*/ 52 h 83"/>
                    <a:gd name="T4" fmla="*/ 2 w 305"/>
                    <a:gd name="T5" fmla="*/ 48 h 83"/>
                    <a:gd name="T6" fmla="*/ 5 w 305"/>
                    <a:gd name="T7" fmla="*/ 44 h 83"/>
                    <a:gd name="T8" fmla="*/ 11 w 305"/>
                    <a:gd name="T9" fmla="*/ 37 h 83"/>
                    <a:gd name="T10" fmla="*/ 18 w 305"/>
                    <a:gd name="T11" fmla="*/ 31 h 83"/>
                    <a:gd name="T12" fmla="*/ 27 w 305"/>
                    <a:gd name="T13" fmla="*/ 25 h 83"/>
                    <a:gd name="T14" fmla="*/ 39 w 305"/>
                    <a:gd name="T15" fmla="*/ 18 h 83"/>
                    <a:gd name="T16" fmla="*/ 54 w 305"/>
                    <a:gd name="T17" fmla="*/ 12 h 83"/>
                    <a:gd name="T18" fmla="*/ 72 w 305"/>
                    <a:gd name="T19" fmla="*/ 6 h 83"/>
                    <a:gd name="T20" fmla="*/ 92 w 305"/>
                    <a:gd name="T21" fmla="*/ 2 h 83"/>
                    <a:gd name="T22" fmla="*/ 118 w 305"/>
                    <a:gd name="T23" fmla="*/ 0 h 83"/>
                    <a:gd name="T24" fmla="*/ 146 w 305"/>
                    <a:gd name="T25" fmla="*/ 0 h 83"/>
                    <a:gd name="T26" fmla="*/ 180 w 305"/>
                    <a:gd name="T27" fmla="*/ 2 h 83"/>
                    <a:gd name="T28" fmla="*/ 216 w 305"/>
                    <a:gd name="T29" fmla="*/ 7 h 83"/>
                    <a:gd name="T30" fmla="*/ 258 w 305"/>
                    <a:gd name="T31" fmla="*/ 16 h 83"/>
                    <a:gd name="T32" fmla="*/ 305 w 305"/>
                    <a:gd name="T33" fmla="*/ 29 h 83"/>
                    <a:gd name="T34" fmla="*/ 299 w 305"/>
                    <a:gd name="T35" fmla="*/ 47 h 83"/>
                    <a:gd name="T36" fmla="*/ 297 w 305"/>
                    <a:gd name="T37" fmla="*/ 46 h 83"/>
                    <a:gd name="T38" fmla="*/ 289 w 305"/>
                    <a:gd name="T39" fmla="*/ 44 h 83"/>
                    <a:gd name="T40" fmla="*/ 277 w 305"/>
                    <a:gd name="T41" fmla="*/ 41 h 83"/>
                    <a:gd name="T42" fmla="*/ 262 w 305"/>
                    <a:gd name="T43" fmla="*/ 36 h 83"/>
                    <a:gd name="T44" fmla="*/ 244 w 305"/>
                    <a:gd name="T45" fmla="*/ 32 h 83"/>
                    <a:gd name="T46" fmla="*/ 224 w 305"/>
                    <a:gd name="T47" fmla="*/ 28 h 83"/>
                    <a:gd name="T48" fmla="*/ 201 w 305"/>
                    <a:gd name="T49" fmla="*/ 25 h 83"/>
                    <a:gd name="T50" fmla="*/ 176 w 305"/>
                    <a:gd name="T51" fmla="*/ 22 h 83"/>
                    <a:gd name="T52" fmla="*/ 152 w 305"/>
                    <a:gd name="T53" fmla="*/ 21 h 83"/>
                    <a:gd name="T54" fmla="*/ 126 w 305"/>
                    <a:gd name="T55" fmla="*/ 21 h 83"/>
                    <a:gd name="T56" fmla="*/ 101 w 305"/>
                    <a:gd name="T57" fmla="*/ 23 h 83"/>
                    <a:gd name="T58" fmla="*/ 77 w 305"/>
                    <a:gd name="T59" fmla="*/ 29 h 83"/>
                    <a:gd name="T60" fmla="*/ 55 w 305"/>
                    <a:gd name="T61" fmla="*/ 37 h 83"/>
                    <a:gd name="T62" fmla="*/ 33 w 305"/>
                    <a:gd name="T63" fmla="*/ 48 h 83"/>
                    <a:gd name="T64" fmla="*/ 15 w 305"/>
                    <a:gd name="T65" fmla="*/ 63 h 83"/>
                    <a:gd name="T66" fmla="*/ 0 w 305"/>
                    <a:gd name="T67" fmla="*/ 83 h 83"/>
                    <a:gd name="T68" fmla="*/ 0 w 305"/>
                    <a:gd name="T69" fmla="*/ 53 h 8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05"/>
                    <a:gd name="T106" fmla="*/ 0 h 83"/>
                    <a:gd name="T107" fmla="*/ 305 w 305"/>
                    <a:gd name="T108" fmla="*/ 83 h 8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05" h="83">
                      <a:moveTo>
                        <a:pt x="0" y="53"/>
                      </a:moveTo>
                      <a:lnTo>
                        <a:pt x="0" y="52"/>
                      </a:lnTo>
                      <a:lnTo>
                        <a:pt x="2" y="48"/>
                      </a:lnTo>
                      <a:lnTo>
                        <a:pt x="5" y="44"/>
                      </a:lnTo>
                      <a:lnTo>
                        <a:pt x="11" y="37"/>
                      </a:lnTo>
                      <a:lnTo>
                        <a:pt x="18" y="31"/>
                      </a:lnTo>
                      <a:lnTo>
                        <a:pt x="27" y="25"/>
                      </a:lnTo>
                      <a:lnTo>
                        <a:pt x="39" y="18"/>
                      </a:lnTo>
                      <a:lnTo>
                        <a:pt x="54" y="12"/>
                      </a:lnTo>
                      <a:lnTo>
                        <a:pt x="72" y="6"/>
                      </a:lnTo>
                      <a:lnTo>
                        <a:pt x="92" y="2"/>
                      </a:lnTo>
                      <a:lnTo>
                        <a:pt x="118" y="0"/>
                      </a:lnTo>
                      <a:lnTo>
                        <a:pt x="146" y="0"/>
                      </a:lnTo>
                      <a:lnTo>
                        <a:pt x="180" y="2"/>
                      </a:lnTo>
                      <a:lnTo>
                        <a:pt x="216" y="7"/>
                      </a:lnTo>
                      <a:lnTo>
                        <a:pt x="258" y="16"/>
                      </a:lnTo>
                      <a:lnTo>
                        <a:pt x="305" y="29"/>
                      </a:lnTo>
                      <a:lnTo>
                        <a:pt x="299" y="47"/>
                      </a:lnTo>
                      <a:lnTo>
                        <a:pt x="297" y="46"/>
                      </a:lnTo>
                      <a:lnTo>
                        <a:pt x="289" y="44"/>
                      </a:lnTo>
                      <a:lnTo>
                        <a:pt x="277" y="41"/>
                      </a:lnTo>
                      <a:lnTo>
                        <a:pt x="262" y="36"/>
                      </a:lnTo>
                      <a:lnTo>
                        <a:pt x="244" y="32"/>
                      </a:lnTo>
                      <a:lnTo>
                        <a:pt x="224" y="28"/>
                      </a:lnTo>
                      <a:lnTo>
                        <a:pt x="201" y="25"/>
                      </a:lnTo>
                      <a:lnTo>
                        <a:pt x="176" y="22"/>
                      </a:lnTo>
                      <a:lnTo>
                        <a:pt x="152" y="21"/>
                      </a:lnTo>
                      <a:lnTo>
                        <a:pt x="126" y="21"/>
                      </a:lnTo>
                      <a:lnTo>
                        <a:pt x="101" y="23"/>
                      </a:lnTo>
                      <a:lnTo>
                        <a:pt x="77" y="29"/>
                      </a:lnTo>
                      <a:lnTo>
                        <a:pt x="55" y="37"/>
                      </a:lnTo>
                      <a:lnTo>
                        <a:pt x="33" y="48"/>
                      </a:lnTo>
                      <a:lnTo>
                        <a:pt x="15" y="63"/>
                      </a:lnTo>
                      <a:lnTo>
                        <a:pt x="0" y="8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80" name="Freeform 109"/>
                <p:cNvSpPr>
                  <a:spLocks/>
                </p:cNvSpPr>
                <p:nvPr/>
              </p:nvSpPr>
              <p:spPr bwMode="auto">
                <a:xfrm>
                  <a:off x="6061" y="13793"/>
                  <a:ext cx="305" cy="83"/>
                </a:xfrm>
                <a:custGeom>
                  <a:avLst/>
                  <a:gdLst>
                    <a:gd name="T0" fmla="*/ 0 w 305"/>
                    <a:gd name="T1" fmla="*/ 53 h 83"/>
                    <a:gd name="T2" fmla="*/ 0 w 305"/>
                    <a:gd name="T3" fmla="*/ 52 h 83"/>
                    <a:gd name="T4" fmla="*/ 2 w 305"/>
                    <a:gd name="T5" fmla="*/ 49 h 83"/>
                    <a:gd name="T6" fmla="*/ 5 w 305"/>
                    <a:gd name="T7" fmla="*/ 44 h 83"/>
                    <a:gd name="T8" fmla="*/ 11 w 305"/>
                    <a:gd name="T9" fmla="*/ 38 h 83"/>
                    <a:gd name="T10" fmla="*/ 18 w 305"/>
                    <a:gd name="T11" fmla="*/ 31 h 83"/>
                    <a:gd name="T12" fmla="*/ 27 w 305"/>
                    <a:gd name="T13" fmla="*/ 25 h 83"/>
                    <a:gd name="T14" fmla="*/ 39 w 305"/>
                    <a:gd name="T15" fmla="*/ 17 h 83"/>
                    <a:gd name="T16" fmla="*/ 54 w 305"/>
                    <a:gd name="T17" fmla="*/ 12 h 83"/>
                    <a:gd name="T18" fmla="*/ 72 w 305"/>
                    <a:gd name="T19" fmla="*/ 7 h 83"/>
                    <a:gd name="T20" fmla="*/ 92 w 305"/>
                    <a:gd name="T21" fmla="*/ 2 h 83"/>
                    <a:gd name="T22" fmla="*/ 118 w 305"/>
                    <a:gd name="T23" fmla="*/ 0 h 83"/>
                    <a:gd name="T24" fmla="*/ 146 w 305"/>
                    <a:gd name="T25" fmla="*/ 0 h 83"/>
                    <a:gd name="T26" fmla="*/ 180 w 305"/>
                    <a:gd name="T27" fmla="*/ 2 h 83"/>
                    <a:gd name="T28" fmla="*/ 216 w 305"/>
                    <a:gd name="T29" fmla="*/ 8 h 83"/>
                    <a:gd name="T30" fmla="*/ 258 w 305"/>
                    <a:gd name="T31" fmla="*/ 16 h 83"/>
                    <a:gd name="T32" fmla="*/ 305 w 305"/>
                    <a:gd name="T33" fmla="*/ 29 h 83"/>
                    <a:gd name="T34" fmla="*/ 299 w 305"/>
                    <a:gd name="T35" fmla="*/ 47 h 83"/>
                    <a:gd name="T36" fmla="*/ 297 w 305"/>
                    <a:gd name="T37" fmla="*/ 45 h 83"/>
                    <a:gd name="T38" fmla="*/ 289 w 305"/>
                    <a:gd name="T39" fmla="*/ 43 h 83"/>
                    <a:gd name="T40" fmla="*/ 277 w 305"/>
                    <a:gd name="T41" fmla="*/ 40 h 83"/>
                    <a:gd name="T42" fmla="*/ 262 w 305"/>
                    <a:gd name="T43" fmla="*/ 36 h 83"/>
                    <a:gd name="T44" fmla="*/ 244 w 305"/>
                    <a:gd name="T45" fmla="*/ 33 h 83"/>
                    <a:gd name="T46" fmla="*/ 224 w 305"/>
                    <a:gd name="T47" fmla="*/ 28 h 83"/>
                    <a:gd name="T48" fmla="*/ 201 w 305"/>
                    <a:gd name="T49" fmla="*/ 25 h 83"/>
                    <a:gd name="T50" fmla="*/ 176 w 305"/>
                    <a:gd name="T51" fmla="*/ 22 h 83"/>
                    <a:gd name="T52" fmla="*/ 152 w 305"/>
                    <a:gd name="T53" fmla="*/ 21 h 83"/>
                    <a:gd name="T54" fmla="*/ 126 w 305"/>
                    <a:gd name="T55" fmla="*/ 22 h 83"/>
                    <a:gd name="T56" fmla="*/ 101 w 305"/>
                    <a:gd name="T57" fmla="*/ 24 h 83"/>
                    <a:gd name="T58" fmla="*/ 77 w 305"/>
                    <a:gd name="T59" fmla="*/ 29 h 83"/>
                    <a:gd name="T60" fmla="*/ 55 w 305"/>
                    <a:gd name="T61" fmla="*/ 38 h 83"/>
                    <a:gd name="T62" fmla="*/ 33 w 305"/>
                    <a:gd name="T63" fmla="*/ 49 h 83"/>
                    <a:gd name="T64" fmla="*/ 15 w 305"/>
                    <a:gd name="T65" fmla="*/ 64 h 83"/>
                    <a:gd name="T66" fmla="*/ 0 w 305"/>
                    <a:gd name="T67" fmla="*/ 83 h 83"/>
                    <a:gd name="T68" fmla="*/ 0 w 305"/>
                    <a:gd name="T69" fmla="*/ 53 h 8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05"/>
                    <a:gd name="T106" fmla="*/ 0 h 83"/>
                    <a:gd name="T107" fmla="*/ 305 w 305"/>
                    <a:gd name="T108" fmla="*/ 83 h 8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05" h="83">
                      <a:moveTo>
                        <a:pt x="0" y="53"/>
                      </a:moveTo>
                      <a:lnTo>
                        <a:pt x="0" y="52"/>
                      </a:lnTo>
                      <a:lnTo>
                        <a:pt x="2" y="49"/>
                      </a:lnTo>
                      <a:lnTo>
                        <a:pt x="5" y="44"/>
                      </a:lnTo>
                      <a:lnTo>
                        <a:pt x="11" y="38"/>
                      </a:lnTo>
                      <a:lnTo>
                        <a:pt x="18" y="31"/>
                      </a:lnTo>
                      <a:lnTo>
                        <a:pt x="27" y="25"/>
                      </a:lnTo>
                      <a:lnTo>
                        <a:pt x="39" y="17"/>
                      </a:lnTo>
                      <a:lnTo>
                        <a:pt x="54" y="12"/>
                      </a:lnTo>
                      <a:lnTo>
                        <a:pt x="72" y="7"/>
                      </a:lnTo>
                      <a:lnTo>
                        <a:pt x="92" y="2"/>
                      </a:lnTo>
                      <a:lnTo>
                        <a:pt x="118" y="0"/>
                      </a:lnTo>
                      <a:lnTo>
                        <a:pt x="146" y="0"/>
                      </a:lnTo>
                      <a:lnTo>
                        <a:pt x="180" y="2"/>
                      </a:lnTo>
                      <a:lnTo>
                        <a:pt x="216" y="8"/>
                      </a:lnTo>
                      <a:lnTo>
                        <a:pt x="258" y="16"/>
                      </a:lnTo>
                      <a:lnTo>
                        <a:pt x="305" y="29"/>
                      </a:lnTo>
                      <a:lnTo>
                        <a:pt x="299" y="47"/>
                      </a:lnTo>
                      <a:lnTo>
                        <a:pt x="297" y="45"/>
                      </a:lnTo>
                      <a:lnTo>
                        <a:pt x="289" y="43"/>
                      </a:lnTo>
                      <a:lnTo>
                        <a:pt x="277" y="40"/>
                      </a:lnTo>
                      <a:lnTo>
                        <a:pt x="262" y="36"/>
                      </a:lnTo>
                      <a:lnTo>
                        <a:pt x="244" y="33"/>
                      </a:lnTo>
                      <a:lnTo>
                        <a:pt x="224" y="28"/>
                      </a:lnTo>
                      <a:lnTo>
                        <a:pt x="201" y="25"/>
                      </a:lnTo>
                      <a:lnTo>
                        <a:pt x="176" y="22"/>
                      </a:lnTo>
                      <a:lnTo>
                        <a:pt x="152" y="21"/>
                      </a:lnTo>
                      <a:lnTo>
                        <a:pt x="126" y="22"/>
                      </a:lnTo>
                      <a:lnTo>
                        <a:pt x="101" y="24"/>
                      </a:lnTo>
                      <a:lnTo>
                        <a:pt x="77" y="29"/>
                      </a:lnTo>
                      <a:lnTo>
                        <a:pt x="55" y="38"/>
                      </a:lnTo>
                      <a:lnTo>
                        <a:pt x="33" y="49"/>
                      </a:lnTo>
                      <a:lnTo>
                        <a:pt x="15" y="64"/>
                      </a:lnTo>
                      <a:lnTo>
                        <a:pt x="0" y="8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81" name="Freeform 110"/>
                <p:cNvSpPr>
                  <a:spLocks/>
                </p:cNvSpPr>
                <p:nvPr/>
              </p:nvSpPr>
              <p:spPr bwMode="auto">
                <a:xfrm>
                  <a:off x="6348" y="13696"/>
                  <a:ext cx="496" cy="917"/>
                </a:xfrm>
                <a:custGeom>
                  <a:avLst/>
                  <a:gdLst>
                    <a:gd name="T0" fmla="*/ 0 w 496"/>
                    <a:gd name="T1" fmla="*/ 0 h 917"/>
                    <a:gd name="T2" fmla="*/ 0 w 496"/>
                    <a:gd name="T3" fmla="*/ 886 h 917"/>
                    <a:gd name="T4" fmla="*/ 150 w 496"/>
                    <a:gd name="T5" fmla="*/ 917 h 917"/>
                    <a:gd name="T6" fmla="*/ 143 w 496"/>
                    <a:gd name="T7" fmla="*/ 797 h 917"/>
                    <a:gd name="T8" fmla="*/ 496 w 496"/>
                    <a:gd name="T9" fmla="*/ 851 h 917"/>
                    <a:gd name="T10" fmla="*/ 490 w 496"/>
                    <a:gd name="T11" fmla="*/ 803 h 917"/>
                    <a:gd name="T12" fmla="*/ 245 w 496"/>
                    <a:gd name="T13" fmla="*/ 773 h 917"/>
                    <a:gd name="T14" fmla="*/ 239 w 496"/>
                    <a:gd name="T15" fmla="*/ 670 h 917"/>
                    <a:gd name="T16" fmla="*/ 72 w 496"/>
                    <a:gd name="T17" fmla="*/ 670 h 917"/>
                    <a:gd name="T18" fmla="*/ 68 w 496"/>
                    <a:gd name="T19" fmla="*/ 657 h 917"/>
                    <a:gd name="T20" fmla="*/ 56 w 496"/>
                    <a:gd name="T21" fmla="*/ 620 h 917"/>
                    <a:gd name="T22" fmla="*/ 41 w 496"/>
                    <a:gd name="T23" fmla="*/ 559 h 917"/>
                    <a:gd name="T24" fmla="*/ 26 w 496"/>
                    <a:gd name="T25" fmla="*/ 480 h 917"/>
                    <a:gd name="T26" fmla="*/ 15 w 496"/>
                    <a:gd name="T27" fmla="*/ 385 h 917"/>
                    <a:gd name="T28" fmla="*/ 11 w 496"/>
                    <a:gd name="T29" fmla="*/ 276 h 917"/>
                    <a:gd name="T30" fmla="*/ 20 w 496"/>
                    <a:gd name="T31" fmla="*/ 158 h 917"/>
                    <a:gd name="T32" fmla="*/ 42 w 496"/>
                    <a:gd name="T33" fmla="*/ 30 h 917"/>
                    <a:gd name="T34" fmla="*/ 0 w 496"/>
                    <a:gd name="T35" fmla="*/ 0 h 9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96"/>
                    <a:gd name="T55" fmla="*/ 0 h 917"/>
                    <a:gd name="T56" fmla="*/ 496 w 496"/>
                    <a:gd name="T57" fmla="*/ 917 h 91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96" h="917">
                      <a:moveTo>
                        <a:pt x="0" y="0"/>
                      </a:moveTo>
                      <a:lnTo>
                        <a:pt x="0" y="886"/>
                      </a:lnTo>
                      <a:lnTo>
                        <a:pt x="150" y="917"/>
                      </a:lnTo>
                      <a:lnTo>
                        <a:pt x="143" y="797"/>
                      </a:lnTo>
                      <a:lnTo>
                        <a:pt x="496" y="851"/>
                      </a:lnTo>
                      <a:lnTo>
                        <a:pt x="490" y="803"/>
                      </a:lnTo>
                      <a:lnTo>
                        <a:pt x="245" y="773"/>
                      </a:lnTo>
                      <a:lnTo>
                        <a:pt x="239" y="670"/>
                      </a:lnTo>
                      <a:lnTo>
                        <a:pt x="72" y="670"/>
                      </a:lnTo>
                      <a:lnTo>
                        <a:pt x="68" y="657"/>
                      </a:lnTo>
                      <a:lnTo>
                        <a:pt x="56" y="620"/>
                      </a:lnTo>
                      <a:lnTo>
                        <a:pt x="41" y="559"/>
                      </a:lnTo>
                      <a:lnTo>
                        <a:pt x="26" y="480"/>
                      </a:lnTo>
                      <a:lnTo>
                        <a:pt x="15" y="385"/>
                      </a:lnTo>
                      <a:lnTo>
                        <a:pt x="11" y="276"/>
                      </a:lnTo>
                      <a:lnTo>
                        <a:pt x="20" y="158"/>
                      </a:lnTo>
                      <a:lnTo>
                        <a:pt x="42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82" name="Freeform 111"/>
                <p:cNvSpPr>
                  <a:spLocks/>
                </p:cNvSpPr>
                <p:nvPr/>
              </p:nvSpPr>
              <p:spPr bwMode="auto">
                <a:xfrm>
                  <a:off x="6593" y="13487"/>
                  <a:ext cx="638" cy="125"/>
                </a:xfrm>
                <a:custGeom>
                  <a:avLst/>
                  <a:gdLst>
                    <a:gd name="T0" fmla="*/ 0 w 638"/>
                    <a:gd name="T1" fmla="*/ 125 h 125"/>
                    <a:gd name="T2" fmla="*/ 4 w 638"/>
                    <a:gd name="T3" fmla="*/ 124 h 125"/>
                    <a:gd name="T4" fmla="*/ 14 w 638"/>
                    <a:gd name="T5" fmla="*/ 119 h 125"/>
                    <a:gd name="T6" fmla="*/ 31 w 638"/>
                    <a:gd name="T7" fmla="*/ 114 h 125"/>
                    <a:gd name="T8" fmla="*/ 53 w 638"/>
                    <a:gd name="T9" fmla="*/ 106 h 125"/>
                    <a:gd name="T10" fmla="*/ 81 w 638"/>
                    <a:gd name="T11" fmla="*/ 98 h 125"/>
                    <a:gd name="T12" fmla="*/ 113 w 638"/>
                    <a:gd name="T13" fmla="*/ 89 h 125"/>
                    <a:gd name="T14" fmla="*/ 151 w 638"/>
                    <a:gd name="T15" fmla="*/ 81 h 125"/>
                    <a:gd name="T16" fmla="*/ 192 w 638"/>
                    <a:gd name="T17" fmla="*/ 73 h 125"/>
                    <a:gd name="T18" fmla="*/ 237 w 638"/>
                    <a:gd name="T19" fmla="*/ 65 h 125"/>
                    <a:gd name="T20" fmla="*/ 286 w 638"/>
                    <a:gd name="T21" fmla="*/ 60 h 125"/>
                    <a:gd name="T22" fmla="*/ 337 w 638"/>
                    <a:gd name="T23" fmla="*/ 56 h 125"/>
                    <a:gd name="T24" fmla="*/ 390 w 638"/>
                    <a:gd name="T25" fmla="*/ 55 h 125"/>
                    <a:gd name="T26" fmla="*/ 446 w 638"/>
                    <a:gd name="T27" fmla="*/ 56 h 125"/>
                    <a:gd name="T28" fmla="*/ 503 w 638"/>
                    <a:gd name="T29" fmla="*/ 61 h 125"/>
                    <a:gd name="T30" fmla="*/ 561 w 638"/>
                    <a:gd name="T31" fmla="*/ 70 h 125"/>
                    <a:gd name="T32" fmla="*/ 620 w 638"/>
                    <a:gd name="T33" fmla="*/ 83 h 125"/>
                    <a:gd name="T34" fmla="*/ 638 w 638"/>
                    <a:gd name="T35" fmla="*/ 0 h 125"/>
                    <a:gd name="T36" fmla="*/ 634 w 638"/>
                    <a:gd name="T37" fmla="*/ 0 h 125"/>
                    <a:gd name="T38" fmla="*/ 620 w 638"/>
                    <a:gd name="T39" fmla="*/ 0 h 125"/>
                    <a:gd name="T40" fmla="*/ 599 w 638"/>
                    <a:gd name="T41" fmla="*/ 0 h 125"/>
                    <a:gd name="T42" fmla="*/ 571 w 638"/>
                    <a:gd name="T43" fmla="*/ 1 h 125"/>
                    <a:gd name="T44" fmla="*/ 536 w 638"/>
                    <a:gd name="T45" fmla="*/ 2 h 125"/>
                    <a:gd name="T46" fmla="*/ 496 w 638"/>
                    <a:gd name="T47" fmla="*/ 3 h 125"/>
                    <a:gd name="T48" fmla="*/ 452 w 638"/>
                    <a:gd name="T49" fmla="*/ 6 h 125"/>
                    <a:gd name="T50" fmla="*/ 405 w 638"/>
                    <a:gd name="T51" fmla="*/ 8 h 125"/>
                    <a:gd name="T52" fmla="*/ 354 w 638"/>
                    <a:gd name="T53" fmla="*/ 13 h 125"/>
                    <a:gd name="T54" fmla="*/ 302 w 638"/>
                    <a:gd name="T55" fmla="*/ 17 h 125"/>
                    <a:gd name="T56" fmla="*/ 249 w 638"/>
                    <a:gd name="T57" fmla="*/ 22 h 125"/>
                    <a:gd name="T58" fmla="*/ 196 w 638"/>
                    <a:gd name="T59" fmla="*/ 30 h 125"/>
                    <a:gd name="T60" fmla="*/ 144 w 638"/>
                    <a:gd name="T61" fmla="*/ 37 h 125"/>
                    <a:gd name="T62" fmla="*/ 93 w 638"/>
                    <a:gd name="T63" fmla="*/ 47 h 125"/>
                    <a:gd name="T64" fmla="*/ 45 w 638"/>
                    <a:gd name="T65" fmla="*/ 58 h 125"/>
                    <a:gd name="T66" fmla="*/ 0 w 638"/>
                    <a:gd name="T67" fmla="*/ 71 h 125"/>
                    <a:gd name="T68" fmla="*/ 0 w 638"/>
                    <a:gd name="T69" fmla="*/ 125 h 1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38"/>
                    <a:gd name="T106" fmla="*/ 0 h 125"/>
                    <a:gd name="T107" fmla="*/ 638 w 638"/>
                    <a:gd name="T108" fmla="*/ 125 h 1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38" h="125">
                      <a:moveTo>
                        <a:pt x="0" y="125"/>
                      </a:moveTo>
                      <a:lnTo>
                        <a:pt x="4" y="124"/>
                      </a:lnTo>
                      <a:lnTo>
                        <a:pt x="14" y="119"/>
                      </a:lnTo>
                      <a:lnTo>
                        <a:pt x="31" y="114"/>
                      </a:lnTo>
                      <a:lnTo>
                        <a:pt x="53" y="106"/>
                      </a:lnTo>
                      <a:lnTo>
                        <a:pt x="81" y="98"/>
                      </a:lnTo>
                      <a:lnTo>
                        <a:pt x="113" y="89"/>
                      </a:lnTo>
                      <a:lnTo>
                        <a:pt x="151" y="81"/>
                      </a:lnTo>
                      <a:lnTo>
                        <a:pt x="192" y="73"/>
                      </a:lnTo>
                      <a:lnTo>
                        <a:pt x="237" y="65"/>
                      </a:lnTo>
                      <a:lnTo>
                        <a:pt x="286" y="60"/>
                      </a:lnTo>
                      <a:lnTo>
                        <a:pt x="337" y="56"/>
                      </a:lnTo>
                      <a:lnTo>
                        <a:pt x="390" y="55"/>
                      </a:lnTo>
                      <a:lnTo>
                        <a:pt x="446" y="56"/>
                      </a:lnTo>
                      <a:lnTo>
                        <a:pt x="503" y="61"/>
                      </a:lnTo>
                      <a:lnTo>
                        <a:pt x="561" y="70"/>
                      </a:lnTo>
                      <a:lnTo>
                        <a:pt x="620" y="83"/>
                      </a:lnTo>
                      <a:lnTo>
                        <a:pt x="638" y="0"/>
                      </a:lnTo>
                      <a:lnTo>
                        <a:pt x="634" y="0"/>
                      </a:lnTo>
                      <a:lnTo>
                        <a:pt x="620" y="0"/>
                      </a:lnTo>
                      <a:lnTo>
                        <a:pt x="599" y="0"/>
                      </a:lnTo>
                      <a:lnTo>
                        <a:pt x="571" y="1"/>
                      </a:lnTo>
                      <a:lnTo>
                        <a:pt x="536" y="2"/>
                      </a:lnTo>
                      <a:lnTo>
                        <a:pt x="496" y="3"/>
                      </a:lnTo>
                      <a:lnTo>
                        <a:pt x="452" y="6"/>
                      </a:lnTo>
                      <a:lnTo>
                        <a:pt x="405" y="8"/>
                      </a:lnTo>
                      <a:lnTo>
                        <a:pt x="354" y="13"/>
                      </a:lnTo>
                      <a:lnTo>
                        <a:pt x="302" y="17"/>
                      </a:lnTo>
                      <a:lnTo>
                        <a:pt x="249" y="22"/>
                      </a:lnTo>
                      <a:lnTo>
                        <a:pt x="196" y="30"/>
                      </a:lnTo>
                      <a:lnTo>
                        <a:pt x="144" y="37"/>
                      </a:lnTo>
                      <a:lnTo>
                        <a:pt x="93" y="47"/>
                      </a:lnTo>
                      <a:lnTo>
                        <a:pt x="45" y="58"/>
                      </a:lnTo>
                      <a:lnTo>
                        <a:pt x="0" y="71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83" name="Freeform 112"/>
                <p:cNvSpPr>
                  <a:spLocks/>
                </p:cNvSpPr>
                <p:nvPr/>
              </p:nvSpPr>
              <p:spPr bwMode="auto">
                <a:xfrm>
                  <a:off x="6217" y="14634"/>
                  <a:ext cx="1075" cy="356"/>
                </a:xfrm>
                <a:custGeom>
                  <a:avLst/>
                  <a:gdLst>
                    <a:gd name="T0" fmla="*/ 454 w 1075"/>
                    <a:gd name="T1" fmla="*/ 344 h 356"/>
                    <a:gd name="T2" fmla="*/ 456 w 1075"/>
                    <a:gd name="T3" fmla="*/ 343 h 356"/>
                    <a:gd name="T4" fmla="*/ 463 w 1075"/>
                    <a:gd name="T5" fmla="*/ 341 h 356"/>
                    <a:gd name="T6" fmla="*/ 472 w 1075"/>
                    <a:gd name="T7" fmla="*/ 337 h 356"/>
                    <a:gd name="T8" fmla="*/ 485 w 1075"/>
                    <a:gd name="T9" fmla="*/ 332 h 356"/>
                    <a:gd name="T10" fmla="*/ 501 w 1075"/>
                    <a:gd name="T11" fmla="*/ 325 h 356"/>
                    <a:gd name="T12" fmla="*/ 518 w 1075"/>
                    <a:gd name="T13" fmla="*/ 317 h 356"/>
                    <a:gd name="T14" fmla="*/ 538 w 1075"/>
                    <a:gd name="T15" fmla="*/ 308 h 356"/>
                    <a:gd name="T16" fmla="*/ 558 w 1075"/>
                    <a:gd name="T17" fmla="*/ 298 h 356"/>
                    <a:gd name="T18" fmla="*/ 580 w 1075"/>
                    <a:gd name="T19" fmla="*/ 287 h 356"/>
                    <a:gd name="T20" fmla="*/ 600 w 1075"/>
                    <a:gd name="T21" fmla="*/ 274 h 356"/>
                    <a:gd name="T22" fmla="*/ 621 w 1075"/>
                    <a:gd name="T23" fmla="*/ 262 h 356"/>
                    <a:gd name="T24" fmla="*/ 640 w 1075"/>
                    <a:gd name="T25" fmla="*/ 248 h 356"/>
                    <a:gd name="T26" fmla="*/ 658 w 1075"/>
                    <a:gd name="T27" fmla="*/ 234 h 356"/>
                    <a:gd name="T28" fmla="*/ 674 w 1075"/>
                    <a:gd name="T29" fmla="*/ 219 h 356"/>
                    <a:gd name="T30" fmla="*/ 688 w 1075"/>
                    <a:gd name="T31" fmla="*/ 204 h 356"/>
                    <a:gd name="T32" fmla="*/ 699 w 1075"/>
                    <a:gd name="T33" fmla="*/ 189 h 356"/>
                    <a:gd name="T34" fmla="*/ 0 w 1075"/>
                    <a:gd name="T35" fmla="*/ 18 h 356"/>
                    <a:gd name="T36" fmla="*/ 54 w 1075"/>
                    <a:gd name="T37" fmla="*/ 0 h 356"/>
                    <a:gd name="T38" fmla="*/ 1075 w 1075"/>
                    <a:gd name="T39" fmla="*/ 251 h 356"/>
                    <a:gd name="T40" fmla="*/ 1033 w 1075"/>
                    <a:gd name="T41" fmla="*/ 274 h 356"/>
                    <a:gd name="T42" fmla="*/ 738 w 1075"/>
                    <a:gd name="T43" fmla="*/ 199 h 356"/>
                    <a:gd name="T44" fmla="*/ 737 w 1075"/>
                    <a:gd name="T45" fmla="*/ 200 h 356"/>
                    <a:gd name="T46" fmla="*/ 735 w 1075"/>
                    <a:gd name="T47" fmla="*/ 203 h 356"/>
                    <a:gd name="T48" fmla="*/ 730 w 1075"/>
                    <a:gd name="T49" fmla="*/ 207 h 356"/>
                    <a:gd name="T50" fmla="*/ 724 w 1075"/>
                    <a:gd name="T51" fmla="*/ 214 h 356"/>
                    <a:gd name="T52" fmla="*/ 716 w 1075"/>
                    <a:gd name="T53" fmla="*/ 222 h 356"/>
                    <a:gd name="T54" fmla="*/ 706 w 1075"/>
                    <a:gd name="T55" fmla="*/ 231 h 356"/>
                    <a:gd name="T56" fmla="*/ 694 w 1075"/>
                    <a:gd name="T57" fmla="*/ 242 h 356"/>
                    <a:gd name="T58" fmla="*/ 679 w 1075"/>
                    <a:gd name="T59" fmla="*/ 253 h 356"/>
                    <a:gd name="T60" fmla="*/ 662 w 1075"/>
                    <a:gd name="T61" fmla="*/ 265 h 356"/>
                    <a:gd name="T62" fmla="*/ 643 w 1075"/>
                    <a:gd name="T63" fmla="*/ 278 h 356"/>
                    <a:gd name="T64" fmla="*/ 621 w 1075"/>
                    <a:gd name="T65" fmla="*/ 291 h 356"/>
                    <a:gd name="T66" fmla="*/ 597 w 1075"/>
                    <a:gd name="T67" fmla="*/ 303 h 356"/>
                    <a:gd name="T68" fmla="*/ 570 w 1075"/>
                    <a:gd name="T69" fmla="*/ 317 h 356"/>
                    <a:gd name="T70" fmla="*/ 540 w 1075"/>
                    <a:gd name="T71" fmla="*/ 330 h 356"/>
                    <a:gd name="T72" fmla="*/ 508 w 1075"/>
                    <a:gd name="T73" fmla="*/ 343 h 356"/>
                    <a:gd name="T74" fmla="*/ 472 w 1075"/>
                    <a:gd name="T75" fmla="*/ 356 h 356"/>
                    <a:gd name="T76" fmla="*/ 454 w 1075"/>
                    <a:gd name="T77" fmla="*/ 344 h 35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075"/>
                    <a:gd name="T118" fmla="*/ 0 h 356"/>
                    <a:gd name="T119" fmla="*/ 1075 w 1075"/>
                    <a:gd name="T120" fmla="*/ 356 h 35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075" h="356">
                      <a:moveTo>
                        <a:pt x="454" y="344"/>
                      </a:moveTo>
                      <a:lnTo>
                        <a:pt x="456" y="343"/>
                      </a:lnTo>
                      <a:lnTo>
                        <a:pt x="463" y="341"/>
                      </a:lnTo>
                      <a:lnTo>
                        <a:pt x="472" y="337"/>
                      </a:lnTo>
                      <a:lnTo>
                        <a:pt x="485" y="332"/>
                      </a:lnTo>
                      <a:lnTo>
                        <a:pt x="501" y="325"/>
                      </a:lnTo>
                      <a:lnTo>
                        <a:pt x="518" y="317"/>
                      </a:lnTo>
                      <a:lnTo>
                        <a:pt x="538" y="308"/>
                      </a:lnTo>
                      <a:lnTo>
                        <a:pt x="558" y="298"/>
                      </a:lnTo>
                      <a:lnTo>
                        <a:pt x="580" y="287"/>
                      </a:lnTo>
                      <a:lnTo>
                        <a:pt x="600" y="274"/>
                      </a:lnTo>
                      <a:lnTo>
                        <a:pt x="621" y="262"/>
                      </a:lnTo>
                      <a:lnTo>
                        <a:pt x="640" y="248"/>
                      </a:lnTo>
                      <a:lnTo>
                        <a:pt x="658" y="234"/>
                      </a:lnTo>
                      <a:lnTo>
                        <a:pt x="674" y="219"/>
                      </a:lnTo>
                      <a:lnTo>
                        <a:pt x="688" y="204"/>
                      </a:lnTo>
                      <a:lnTo>
                        <a:pt x="699" y="189"/>
                      </a:lnTo>
                      <a:lnTo>
                        <a:pt x="0" y="18"/>
                      </a:lnTo>
                      <a:lnTo>
                        <a:pt x="54" y="0"/>
                      </a:lnTo>
                      <a:lnTo>
                        <a:pt x="1075" y="251"/>
                      </a:lnTo>
                      <a:lnTo>
                        <a:pt x="1033" y="274"/>
                      </a:lnTo>
                      <a:lnTo>
                        <a:pt x="738" y="199"/>
                      </a:lnTo>
                      <a:lnTo>
                        <a:pt x="737" y="200"/>
                      </a:lnTo>
                      <a:lnTo>
                        <a:pt x="735" y="203"/>
                      </a:lnTo>
                      <a:lnTo>
                        <a:pt x="730" y="207"/>
                      </a:lnTo>
                      <a:lnTo>
                        <a:pt x="724" y="214"/>
                      </a:lnTo>
                      <a:lnTo>
                        <a:pt x="716" y="222"/>
                      </a:lnTo>
                      <a:lnTo>
                        <a:pt x="706" y="231"/>
                      </a:lnTo>
                      <a:lnTo>
                        <a:pt x="694" y="242"/>
                      </a:lnTo>
                      <a:lnTo>
                        <a:pt x="679" y="253"/>
                      </a:lnTo>
                      <a:lnTo>
                        <a:pt x="662" y="265"/>
                      </a:lnTo>
                      <a:lnTo>
                        <a:pt x="643" y="278"/>
                      </a:lnTo>
                      <a:lnTo>
                        <a:pt x="621" y="291"/>
                      </a:lnTo>
                      <a:lnTo>
                        <a:pt x="597" y="303"/>
                      </a:lnTo>
                      <a:lnTo>
                        <a:pt x="570" y="317"/>
                      </a:lnTo>
                      <a:lnTo>
                        <a:pt x="540" y="330"/>
                      </a:lnTo>
                      <a:lnTo>
                        <a:pt x="508" y="343"/>
                      </a:lnTo>
                      <a:lnTo>
                        <a:pt x="472" y="356"/>
                      </a:lnTo>
                      <a:lnTo>
                        <a:pt x="454" y="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84" name="Freeform 113"/>
                <p:cNvSpPr>
                  <a:spLocks/>
                </p:cNvSpPr>
                <p:nvPr/>
              </p:nvSpPr>
              <p:spPr bwMode="auto">
                <a:xfrm>
                  <a:off x="5997" y="14727"/>
                  <a:ext cx="1095" cy="319"/>
                </a:xfrm>
                <a:custGeom>
                  <a:avLst/>
                  <a:gdLst>
                    <a:gd name="T0" fmla="*/ 0 w 1095"/>
                    <a:gd name="T1" fmla="*/ 0 h 319"/>
                    <a:gd name="T2" fmla="*/ 1071 w 1095"/>
                    <a:gd name="T3" fmla="*/ 319 h 319"/>
                    <a:gd name="T4" fmla="*/ 1095 w 1095"/>
                    <a:gd name="T5" fmla="*/ 319 h 319"/>
                    <a:gd name="T6" fmla="*/ 33 w 1095"/>
                    <a:gd name="T7" fmla="*/ 0 h 319"/>
                    <a:gd name="T8" fmla="*/ 0 w 1095"/>
                    <a:gd name="T9" fmla="*/ 0 h 3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95"/>
                    <a:gd name="T16" fmla="*/ 0 h 319"/>
                    <a:gd name="T17" fmla="*/ 1095 w 1095"/>
                    <a:gd name="T18" fmla="*/ 319 h 3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95" h="319">
                      <a:moveTo>
                        <a:pt x="0" y="0"/>
                      </a:moveTo>
                      <a:lnTo>
                        <a:pt x="1071" y="319"/>
                      </a:lnTo>
                      <a:lnTo>
                        <a:pt x="1095" y="319"/>
                      </a:lnTo>
                      <a:lnTo>
                        <a:pt x="3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85" name="Freeform 114"/>
                <p:cNvSpPr>
                  <a:spLocks/>
                </p:cNvSpPr>
                <p:nvPr/>
              </p:nvSpPr>
              <p:spPr bwMode="auto">
                <a:xfrm>
                  <a:off x="6181" y="14684"/>
                  <a:ext cx="1082" cy="285"/>
                </a:xfrm>
                <a:custGeom>
                  <a:avLst/>
                  <a:gdLst>
                    <a:gd name="T0" fmla="*/ 0 w 1082"/>
                    <a:gd name="T1" fmla="*/ 1 h 285"/>
                    <a:gd name="T2" fmla="*/ 1058 w 1082"/>
                    <a:gd name="T3" fmla="*/ 285 h 285"/>
                    <a:gd name="T4" fmla="*/ 1082 w 1082"/>
                    <a:gd name="T5" fmla="*/ 284 h 285"/>
                    <a:gd name="T6" fmla="*/ 33 w 1082"/>
                    <a:gd name="T7" fmla="*/ 0 h 285"/>
                    <a:gd name="T8" fmla="*/ 0 w 1082"/>
                    <a:gd name="T9" fmla="*/ 1 h 2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2"/>
                    <a:gd name="T16" fmla="*/ 0 h 285"/>
                    <a:gd name="T17" fmla="*/ 1082 w 1082"/>
                    <a:gd name="T18" fmla="*/ 285 h 2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2" h="285">
                      <a:moveTo>
                        <a:pt x="0" y="1"/>
                      </a:moveTo>
                      <a:lnTo>
                        <a:pt x="1058" y="285"/>
                      </a:lnTo>
                      <a:lnTo>
                        <a:pt x="1082" y="284"/>
                      </a:lnTo>
                      <a:lnTo>
                        <a:pt x="33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86" name="Freeform 115"/>
                <p:cNvSpPr>
                  <a:spLocks/>
                </p:cNvSpPr>
                <p:nvPr/>
              </p:nvSpPr>
              <p:spPr bwMode="auto">
                <a:xfrm>
                  <a:off x="6093" y="14699"/>
                  <a:ext cx="1087" cy="315"/>
                </a:xfrm>
                <a:custGeom>
                  <a:avLst/>
                  <a:gdLst>
                    <a:gd name="T0" fmla="*/ 0 w 1087"/>
                    <a:gd name="T1" fmla="*/ 0 h 315"/>
                    <a:gd name="T2" fmla="*/ 1066 w 1087"/>
                    <a:gd name="T3" fmla="*/ 315 h 315"/>
                    <a:gd name="T4" fmla="*/ 1087 w 1087"/>
                    <a:gd name="T5" fmla="*/ 308 h 315"/>
                    <a:gd name="T6" fmla="*/ 31 w 1087"/>
                    <a:gd name="T7" fmla="*/ 0 h 315"/>
                    <a:gd name="T8" fmla="*/ 0 w 1087"/>
                    <a:gd name="T9" fmla="*/ 0 h 3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7"/>
                    <a:gd name="T16" fmla="*/ 0 h 315"/>
                    <a:gd name="T17" fmla="*/ 1087 w 1087"/>
                    <a:gd name="T18" fmla="*/ 315 h 3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7" h="315">
                      <a:moveTo>
                        <a:pt x="0" y="0"/>
                      </a:moveTo>
                      <a:lnTo>
                        <a:pt x="1066" y="315"/>
                      </a:lnTo>
                      <a:lnTo>
                        <a:pt x="1087" y="308"/>
                      </a:lnTo>
                      <a:lnTo>
                        <a:pt x="3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106640" name="Group 116"/>
              <p:cNvGrpSpPr>
                <a:grpSpLocks/>
              </p:cNvGrpSpPr>
              <p:nvPr/>
            </p:nvGrpSpPr>
            <p:grpSpPr bwMode="auto">
              <a:xfrm>
                <a:off x="12806" y="10667"/>
                <a:ext cx="983" cy="1369"/>
                <a:chOff x="12762" y="10336"/>
                <a:chExt cx="1027" cy="1700"/>
              </a:xfrm>
            </p:grpSpPr>
            <p:sp>
              <p:nvSpPr>
                <p:cNvPr id="106642" name="Rectangle 117"/>
                <p:cNvSpPr>
                  <a:spLocks noChangeArrowheads="1"/>
                </p:cNvSpPr>
                <p:nvPr/>
              </p:nvSpPr>
              <p:spPr bwMode="auto">
                <a:xfrm>
                  <a:off x="12824" y="10394"/>
                  <a:ext cx="965" cy="1642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43" name="Rectangle 118"/>
                <p:cNvSpPr>
                  <a:spLocks noChangeArrowheads="1"/>
                </p:cNvSpPr>
                <p:nvPr/>
              </p:nvSpPr>
              <p:spPr bwMode="auto">
                <a:xfrm>
                  <a:off x="12766" y="10336"/>
                  <a:ext cx="965" cy="164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44" name="Line 119"/>
                <p:cNvSpPr>
                  <a:spLocks noChangeShapeType="1"/>
                </p:cNvSpPr>
                <p:nvPr/>
              </p:nvSpPr>
              <p:spPr bwMode="auto">
                <a:xfrm>
                  <a:off x="12766" y="10682"/>
                  <a:ext cx="965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45" name="Line 120"/>
                <p:cNvSpPr>
                  <a:spLocks noChangeShapeType="1"/>
                </p:cNvSpPr>
                <p:nvPr/>
              </p:nvSpPr>
              <p:spPr bwMode="auto">
                <a:xfrm>
                  <a:off x="12780" y="11042"/>
                  <a:ext cx="9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46" name="Line 121"/>
                <p:cNvSpPr>
                  <a:spLocks noChangeShapeType="1"/>
                </p:cNvSpPr>
                <p:nvPr/>
              </p:nvSpPr>
              <p:spPr bwMode="auto">
                <a:xfrm>
                  <a:off x="12764" y="11374"/>
                  <a:ext cx="9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6647" name="Line 122"/>
                <p:cNvSpPr>
                  <a:spLocks noChangeShapeType="1"/>
                </p:cNvSpPr>
                <p:nvPr/>
              </p:nvSpPr>
              <p:spPr bwMode="auto">
                <a:xfrm>
                  <a:off x="12762" y="11675"/>
                  <a:ext cx="967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106641" name="Text Box 123"/>
              <p:cNvSpPr txBox="1">
                <a:spLocks noChangeArrowheads="1"/>
              </p:cNvSpPr>
              <p:nvPr/>
            </p:nvSpPr>
            <p:spPr bwMode="auto">
              <a:xfrm>
                <a:off x="12809" y="10193"/>
                <a:ext cx="958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000" dirty="0">
                    <a:solidFill>
                      <a:schemeClr val="tx2"/>
                    </a:solidFill>
                    <a:latin typeface="Calibri"/>
                  </a:rPr>
                  <a:t>Host B</a:t>
                </a:r>
                <a:endParaRPr lang="en-US" sz="2000" dirty="0">
                  <a:solidFill>
                    <a:schemeClr val="tx2"/>
                  </a:solidFill>
                  <a:latin typeface="Calibri"/>
                </a:endParaRPr>
              </a:p>
            </p:txBody>
          </p:sp>
        </p:grpSp>
        <p:sp>
          <p:nvSpPr>
            <p:cNvPr id="106520" name="Line 124"/>
            <p:cNvSpPr>
              <a:spLocks noChangeShapeType="1"/>
            </p:cNvSpPr>
            <p:nvPr/>
          </p:nvSpPr>
          <p:spPr bwMode="auto">
            <a:xfrm flipH="1">
              <a:off x="2474" y="3796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21" name="Line 125"/>
            <p:cNvSpPr>
              <a:spLocks noChangeShapeType="1"/>
            </p:cNvSpPr>
            <p:nvPr/>
          </p:nvSpPr>
          <p:spPr bwMode="auto">
            <a:xfrm flipH="1">
              <a:off x="3494" y="3796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22" name="Line 126"/>
            <p:cNvSpPr>
              <a:spLocks noChangeShapeType="1"/>
            </p:cNvSpPr>
            <p:nvPr/>
          </p:nvSpPr>
          <p:spPr bwMode="auto">
            <a:xfrm flipH="1">
              <a:off x="3572" y="3544"/>
              <a:ext cx="582" cy="5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23" name="Line 127"/>
            <p:cNvSpPr>
              <a:spLocks noChangeShapeType="1"/>
            </p:cNvSpPr>
            <p:nvPr/>
          </p:nvSpPr>
          <p:spPr bwMode="auto">
            <a:xfrm flipH="1">
              <a:off x="3566" y="4090"/>
              <a:ext cx="3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24" name="Line 128"/>
            <p:cNvSpPr>
              <a:spLocks noChangeShapeType="1"/>
            </p:cNvSpPr>
            <p:nvPr/>
          </p:nvSpPr>
          <p:spPr bwMode="auto">
            <a:xfrm flipH="1">
              <a:off x="4135" y="3550"/>
              <a:ext cx="27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06525" name="Group 129"/>
            <p:cNvGrpSpPr>
              <a:grpSpLocks/>
            </p:cNvGrpSpPr>
            <p:nvPr/>
          </p:nvGrpSpPr>
          <p:grpSpPr bwMode="auto">
            <a:xfrm>
              <a:off x="4190" y="3149"/>
              <a:ext cx="617" cy="568"/>
              <a:chOff x="5850" y="13487"/>
              <a:chExt cx="2023" cy="1840"/>
            </a:xfrm>
          </p:grpSpPr>
          <p:sp>
            <p:nvSpPr>
              <p:cNvPr id="106600" name="Freeform 130"/>
              <p:cNvSpPr>
                <a:spLocks/>
              </p:cNvSpPr>
              <p:nvPr/>
            </p:nvSpPr>
            <p:spPr bwMode="auto">
              <a:xfrm>
                <a:off x="5850" y="13632"/>
                <a:ext cx="2023" cy="1695"/>
              </a:xfrm>
              <a:custGeom>
                <a:avLst/>
                <a:gdLst>
                  <a:gd name="T0" fmla="*/ 570 w 2023"/>
                  <a:gd name="T1" fmla="*/ 121 h 1695"/>
                  <a:gd name="T2" fmla="*/ 575 w 2023"/>
                  <a:gd name="T3" fmla="*/ 120 h 1695"/>
                  <a:gd name="T4" fmla="*/ 586 w 2023"/>
                  <a:gd name="T5" fmla="*/ 116 h 1695"/>
                  <a:gd name="T6" fmla="*/ 607 w 2023"/>
                  <a:gd name="T7" fmla="*/ 108 h 1695"/>
                  <a:gd name="T8" fmla="*/ 636 w 2023"/>
                  <a:gd name="T9" fmla="*/ 101 h 1695"/>
                  <a:gd name="T10" fmla="*/ 672 w 2023"/>
                  <a:gd name="T11" fmla="*/ 90 h 1695"/>
                  <a:gd name="T12" fmla="*/ 718 w 2023"/>
                  <a:gd name="T13" fmla="*/ 79 h 1695"/>
                  <a:gd name="T14" fmla="*/ 771 w 2023"/>
                  <a:gd name="T15" fmla="*/ 67 h 1695"/>
                  <a:gd name="T16" fmla="*/ 834 w 2023"/>
                  <a:gd name="T17" fmla="*/ 55 h 1695"/>
                  <a:gd name="T18" fmla="*/ 904 w 2023"/>
                  <a:gd name="T19" fmla="*/ 43 h 1695"/>
                  <a:gd name="T20" fmla="*/ 982 w 2023"/>
                  <a:gd name="T21" fmla="*/ 33 h 1695"/>
                  <a:gd name="T22" fmla="*/ 1071 w 2023"/>
                  <a:gd name="T23" fmla="*/ 22 h 1695"/>
                  <a:gd name="T24" fmla="*/ 1166 w 2023"/>
                  <a:gd name="T25" fmla="*/ 13 h 1695"/>
                  <a:gd name="T26" fmla="*/ 1271 w 2023"/>
                  <a:gd name="T27" fmla="*/ 7 h 1695"/>
                  <a:gd name="T28" fmla="*/ 1384 w 2023"/>
                  <a:gd name="T29" fmla="*/ 1 h 1695"/>
                  <a:gd name="T30" fmla="*/ 1506 w 2023"/>
                  <a:gd name="T31" fmla="*/ 0 h 1695"/>
                  <a:gd name="T32" fmla="*/ 1636 w 2023"/>
                  <a:gd name="T33" fmla="*/ 1 h 1695"/>
                  <a:gd name="T34" fmla="*/ 1692 w 2023"/>
                  <a:gd name="T35" fmla="*/ 233 h 1695"/>
                  <a:gd name="T36" fmla="*/ 1713 w 2023"/>
                  <a:gd name="T37" fmla="*/ 243 h 1695"/>
                  <a:gd name="T38" fmla="*/ 1758 w 2023"/>
                  <a:gd name="T39" fmla="*/ 274 h 1695"/>
                  <a:gd name="T40" fmla="*/ 1806 w 2023"/>
                  <a:gd name="T41" fmla="*/ 329 h 1695"/>
                  <a:gd name="T42" fmla="*/ 1836 w 2023"/>
                  <a:gd name="T43" fmla="*/ 409 h 1695"/>
                  <a:gd name="T44" fmla="*/ 1955 w 2023"/>
                  <a:gd name="T45" fmla="*/ 948 h 1695"/>
                  <a:gd name="T46" fmla="*/ 2003 w 2023"/>
                  <a:gd name="T47" fmla="*/ 1171 h 1695"/>
                  <a:gd name="T48" fmla="*/ 2011 w 2023"/>
                  <a:gd name="T49" fmla="*/ 1188 h 1695"/>
                  <a:gd name="T50" fmla="*/ 2022 w 2023"/>
                  <a:gd name="T51" fmla="*/ 1231 h 1695"/>
                  <a:gd name="T52" fmla="*/ 2021 w 2023"/>
                  <a:gd name="T53" fmla="*/ 1297 h 1695"/>
                  <a:gd name="T54" fmla="*/ 1992 w 2023"/>
                  <a:gd name="T55" fmla="*/ 1380 h 1695"/>
                  <a:gd name="T56" fmla="*/ 0 w 2023"/>
                  <a:gd name="T57" fmla="*/ 1328 h 1695"/>
                  <a:gd name="T58" fmla="*/ 199 w 2023"/>
                  <a:gd name="T59" fmla="*/ 1223 h 1695"/>
                  <a:gd name="T60" fmla="*/ 200 w 2023"/>
                  <a:gd name="T61" fmla="*/ 232 h 1695"/>
                  <a:gd name="T62" fmla="*/ 210 w 2023"/>
                  <a:gd name="T63" fmla="*/ 226 h 1695"/>
                  <a:gd name="T64" fmla="*/ 230 w 2023"/>
                  <a:gd name="T65" fmla="*/ 214 h 1695"/>
                  <a:gd name="T66" fmla="*/ 259 w 2023"/>
                  <a:gd name="T67" fmla="*/ 201 h 1695"/>
                  <a:gd name="T68" fmla="*/ 297 w 2023"/>
                  <a:gd name="T69" fmla="*/ 189 h 1695"/>
                  <a:gd name="T70" fmla="*/ 344 w 2023"/>
                  <a:gd name="T71" fmla="*/ 183 h 1695"/>
                  <a:gd name="T72" fmla="*/ 399 w 2023"/>
                  <a:gd name="T73" fmla="*/ 181 h 1695"/>
                  <a:gd name="T74" fmla="*/ 464 w 2023"/>
                  <a:gd name="T75" fmla="*/ 191 h 1695"/>
                  <a:gd name="T76" fmla="*/ 548 w 2023"/>
                  <a:gd name="T77" fmla="*/ 225 h 16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23"/>
                  <a:gd name="T118" fmla="*/ 0 h 1695"/>
                  <a:gd name="T119" fmla="*/ 2023 w 2023"/>
                  <a:gd name="T120" fmla="*/ 1695 h 16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23" h="1695">
                    <a:moveTo>
                      <a:pt x="548" y="225"/>
                    </a:moveTo>
                    <a:lnTo>
                      <a:pt x="570" y="121"/>
                    </a:lnTo>
                    <a:lnTo>
                      <a:pt x="571" y="121"/>
                    </a:lnTo>
                    <a:lnTo>
                      <a:pt x="575" y="120"/>
                    </a:lnTo>
                    <a:lnTo>
                      <a:pt x="580" y="118"/>
                    </a:lnTo>
                    <a:lnTo>
                      <a:pt x="586" y="116"/>
                    </a:lnTo>
                    <a:lnTo>
                      <a:pt x="596" y="112"/>
                    </a:lnTo>
                    <a:lnTo>
                      <a:pt x="607" y="108"/>
                    </a:lnTo>
                    <a:lnTo>
                      <a:pt x="620" y="105"/>
                    </a:lnTo>
                    <a:lnTo>
                      <a:pt x="636" y="101"/>
                    </a:lnTo>
                    <a:lnTo>
                      <a:pt x="653" y="95"/>
                    </a:lnTo>
                    <a:lnTo>
                      <a:pt x="672" y="90"/>
                    </a:lnTo>
                    <a:lnTo>
                      <a:pt x="694" y="84"/>
                    </a:lnTo>
                    <a:lnTo>
                      <a:pt x="718" y="79"/>
                    </a:lnTo>
                    <a:lnTo>
                      <a:pt x="743" y="74"/>
                    </a:lnTo>
                    <a:lnTo>
                      <a:pt x="771" y="67"/>
                    </a:lnTo>
                    <a:lnTo>
                      <a:pt x="802" y="61"/>
                    </a:lnTo>
                    <a:lnTo>
                      <a:pt x="834" y="55"/>
                    </a:lnTo>
                    <a:lnTo>
                      <a:pt x="867" y="49"/>
                    </a:lnTo>
                    <a:lnTo>
                      <a:pt x="904" y="43"/>
                    </a:lnTo>
                    <a:lnTo>
                      <a:pt x="943" y="38"/>
                    </a:lnTo>
                    <a:lnTo>
                      <a:pt x="982" y="33"/>
                    </a:lnTo>
                    <a:lnTo>
                      <a:pt x="1025" y="27"/>
                    </a:lnTo>
                    <a:lnTo>
                      <a:pt x="1071" y="22"/>
                    </a:lnTo>
                    <a:lnTo>
                      <a:pt x="1117" y="17"/>
                    </a:lnTo>
                    <a:lnTo>
                      <a:pt x="1166" y="13"/>
                    </a:lnTo>
                    <a:lnTo>
                      <a:pt x="1218" y="10"/>
                    </a:lnTo>
                    <a:lnTo>
                      <a:pt x="1271" y="7"/>
                    </a:lnTo>
                    <a:lnTo>
                      <a:pt x="1327" y="3"/>
                    </a:lnTo>
                    <a:lnTo>
                      <a:pt x="1384" y="1"/>
                    </a:lnTo>
                    <a:lnTo>
                      <a:pt x="1444" y="0"/>
                    </a:lnTo>
                    <a:lnTo>
                      <a:pt x="1506" y="0"/>
                    </a:lnTo>
                    <a:lnTo>
                      <a:pt x="1570" y="0"/>
                    </a:lnTo>
                    <a:lnTo>
                      <a:pt x="1636" y="1"/>
                    </a:lnTo>
                    <a:lnTo>
                      <a:pt x="1709" y="41"/>
                    </a:lnTo>
                    <a:lnTo>
                      <a:pt x="1692" y="233"/>
                    </a:lnTo>
                    <a:lnTo>
                      <a:pt x="1698" y="235"/>
                    </a:lnTo>
                    <a:lnTo>
                      <a:pt x="1713" y="243"/>
                    </a:lnTo>
                    <a:lnTo>
                      <a:pt x="1733" y="256"/>
                    </a:lnTo>
                    <a:lnTo>
                      <a:pt x="1758" y="274"/>
                    </a:lnTo>
                    <a:lnTo>
                      <a:pt x="1784" y="299"/>
                    </a:lnTo>
                    <a:lnTo>
                      <a:pt x="1806" y="329"/>
                    </a:lnTo>
                    <a:lnTo>
                      <a:pt x="1825" y="366"/>
                    </a:lnTo>
                    <a:lnTo>
                      <a:pt x="1836" y="409"/>
                    </a:lnTo>
                    <a:lnTo>
                      <a:pt x="1999" y="557"/>
                    </a:lnTo>
                    <a:lnTo>
                      <a:pt x="1955" y="948"/>
                    </a:lnTo>
                    <a:lnTo>
                      <a:pt x="1692" y="1080"/>
                    </a:lnTo>
                    <a:lnTo>
                      <a:pt x="2003" y="1171"/>
                    </a:lnTo>
                    <a:lnTo>
                      <a:pt x="2006" y="1176"/>
                    </a:lnTo>
                    <a:lnTo>
                      <a:pt x="2011" y="1188"/>
                    </a:lnTo>
                    <a:lnTo>
                      <a:pt x="2016" y="1206"/>
                    </a:lnTo>
                    <a:lnTo>
                      <a:pt x="2022" y="1231"/>
                    </a:lnTo>
                    <a:lnTo>
                      <a:pt x="2023" y="1261"/>
                    </a:lnTo>
                    <a:lnTo>
                      <a:pt x="2021" y="1297"/>
                    </a:lnTo>
                    <a:lnTo>
                      <a:pt x="2010" y="1337"/>
                    </a:lnTo>
                    <a:lnTo>
                      <a:pt x="1992" y="1380"/>
                    </a:lnTo>
                    <a:lnTo>
                      <a:pt x="1171" y="1695"/>
                    </a:lnTo>
                    <a:lnTo>
                      <a:pt x="0" y="1328"/>
                    </a:lnTo>
                    <a:lnTo>
                      <a:pt x="20" y="1285"/>
                    </a:lnTo>
                    <a:lnTo>
                      <a:pt x="199" y="1223"/>
                    </a:lnTo>
                    <a:lnTo>
                      <a:pt x="199" y="233"/>
                    </a:lnTo>
                    <a:lnTo>
                      <a:pt x="200" y="232"/>
                    </a:lnTo>
                    <a:lnTo>
                      <a:pt x="204" y="229"/>
                    </a:lnTo>
                    <a:lnTo>
                      <a:pt x="210" y="226"/>
                    </a:lnTo>
                    <a:lnTo>
                      <a:pt x="218" y="220"/>
                    </a:lnTo>
                    <a:lnTo>
                      <a:pt x="230" y="214"/>
                    </a:lnTo>
                    <a:lnTo>
                      <a:pt x="243" y="207"/>
                    </a:lnTo>
                    <a:lnTo>
                      <a:pt x="259" y="201"/>
                    </a:lnTo>
                    <a:lnTo>
                      <a:pt x="277" y="194"/>
                    </a:lnTo>
                    <a:lnTo>
                      <a:pt x="297" y="189"/>
                    </a:lnTo>
                    <a:lnTo>
                      <a:pt x="320" y="185"/>
                    </a:lnTo>
                    <a:lnTo>
                      <a:pt x="344" y="183"/>
                    </a:lnTo>
                    <a:lnTo>
                      <a:pt x="370" y="180"/>
                    </a:lnTo>
                    <a:lnTo>
                      <a:pt x="399" y="181"/>
                    </a:lnTo>
                    <a:lnTo>
                      <a:pt x="430" y="185"/>
                    </a:lnTo>
                    <a:lnTo>
                      <a:pt x="464" y="191"/>
                    </a:lnTo>
                    <a:lnTo>
                      <a:pt x="498" y="201"/>
                    </a:lnTo>
                    <a:lnTo>
                      <a:pt x="548" y="22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1" name="Freeform 131"/>
              <p:cNvSpPr>
                <a:spLocks/>
              </p:cNvSpPr>
              <p:nvPr/>
            </p:nvSpPr>
            <p:spPr bwMode="auto">
              <a:xfrm>
                <a:off x="6551" y="13597"/>
                <a:ext cx="650" cy="735"/>
              </a:xfrm>
              <a:custGeom>
                <a:avLst/>
                <a:gdLst>
                  <a:gd name="T0" fmla="*/ 645 w 650"/>
                  <a:gd name="T1" fmla="*/ 27 h 735"/>
                  <a:gd name="T2" fmla="*/ 642 w 650"/>
                  <a:gd name="T3" fmla="*/ 26 h 735"/>
                  <a:gd name="T4" fmla="*/ 631 w 650"/>
                  <a:gd name="T5" fmla="*/ 23 h 735"/>
                  <a:gd name="T6" fmla="*/ 615 w 650"/>
                  <a:gd name="T7" fmla="*/ 19 h 735"/>
                  <a:gd name="T8" fmla="*/ 592 w 650"/>
                  <a:gd name="T9" fmla="*/ 15 h 735"/>
                  <a:gd name="T10" fmla="*/ 565 w 650"/>
                  <a:gd name="T11" fmla="*/ 10 h 735"/>
                  <a:gd name="T12" fmla="*/ 533 w 650"/>
                  <a:gd name="T13" fmla="*/ 6 h 735"/>
                  <a:gd name="T14" fmla="*/ 496 w 650"/>
                  <a:gd name="T15" fmla="*/ 3 h 735"/>
                  <a:gd name="T16" fmla="*/ 456 w 650"/>
                  <a:gd name="T17" fmla="*/ 1 h 735"/>
                  <a:gd name="T18" fmla="*/ 411 w 650"/>
                  <a:gd name="T19" fmla="*/ 0 h 735"/>
                  <a:gd name="T20" fmla="*/ 364 w 650"/>
                  <a:gd name="T21" fmla="*/ 2 h 735"/>
                  <a:gd name="T22" fmla="*/ 315 w 650"/>
                  <a:gd name="T23" fmla="*/ 6 h 735"/>
                  <a:gd name="T24" fmla="*/ 262 w 650"/>
                  <a:gd name="T25" fmla="*/ 15 h 735"/>
                  <a:gd name="T26" fmla="*/ 209 w 650"/>
                  <a:gd name="T27" fmla="*/ 26 h 735"/>
                  <a:gd name="T28" fmla="*/ 154 w 650"/>
                  <a:gd name="T29" fmla="*/ 42 h 735"/>
                  <a:gd name="T30" fmla="*/ 98 w 650"/>
                  <a:gd name="T31" fmla="*/ 61 h 735"/>
                  <a:gd name="T32" fmla="*/ 42 w 650"/>
                  <a:gd name="T33" fmla="*/ 87 h 735"/>
                  <a:gd name="T34" fmla="*/ 38 w 650"/>
                  <a:gd name="T35" fmla="*/ 101 h 735"/>
                  <a:gd name="T36" fmla="*/ 28 w 650"/>
                  <a:gd name="T37" fmla="*/ 141 h 735"/>
                  <a:gd name="T38" fmla="*/ 17 w 650"/>
                  <a:gd name="T39" fmla="*/ 203 h 735"/>
                  <a:gd name="T40" fmla="*/ 6 w 650"/>
                  <a:gd name="T41" fmla="*/ 283 h 735"/>
                  <a:gd name="T42" fmla="*/ 0 w 650"/>
                  <a:gd name="T43" fmla="*/ 378 h 735"/>
                  <a:gd name="T44" fmla="*/ 5 w 650"/>
                  <a:gd name="T45" fmla="*/ 484 h 735"/>
                  <a:gd name="T46" fmla="*/ 21 w 650"/>
                  <a:gd name="T47" fmla="*/ 599 h 735"/>
                  <a:gd name="T48" fmla="*/ 54 w 650"/>
                  <a:gd name="T49" fmla="*/ 716 h 735"/>
                  <a:gd name="T50" fmla="*/ 58 w 650"/>
                  <a:gd name="T51" fmla="*/ 716 h 735"/>
                  <a:gd name="T52" fmla="*/ 66 w 650"/>
                  <a:gd name="T53" fmla="*/ 715 h 735"/>
                  <a:gd name="T54" fmla="*/ 80 w 650"/>
                  <a:gd name="T55" fmla="*/ 713 h 735"/>
                  <a:gd name="T56" fmla="*/ 99 w 650"/>
                  <a:gd name="T57" fmla="*/ 712 h 735"/>
                  <a:gd name="T58" fmla="*/ 124 w 650"/>
                  <a:gd name="T59" fmla="*/ 710 h 735"/>
                  <a:gd name="T60" fmla="*/ 153 w 650"/>
                  <a:gd name="T61" fmla="*/ 708 h 735"/>
                  <a:gd name="T62" fmla="*/ 188 w 650"/>
                  <a:gd name="T63" fmla="*/ 707 h 735"/>
                  <a:gd name="T64" fmla="*/ 225 w 650"/>
                  <a:gd name="T65" fmla="*/ 706 h 735"/>
                  <a:gd name="T66" fmla="*/ 267 w 650"/>
                  <a:gd name="T67" fmla="*/ 705 h 735"/>
                  <a:gd name="T68" fmla="*/ 313 w 650"/>
                  <a:gd name="T69" fmla="*/ 706 h 735"/>
                  <a:gd name="T70" fmla="*/ 362 w 650"/>
                  <a:gd name="T71" fmla="*/ 707 h 735"/>
                  <a:gd name="T72" fmla="*/ 415 w 650"/>
                  <a:gd name="T73" fmla="*/ 709 h 735"/>
                  <a:gd name="T74" fmla="*/ 470 w 650"/>
                  <a:gd name="T75" fmla="*/ 713 h 735"/>
                  <a:gd name="T76" fmla="*/ 528 w 650"/>
                  <a:gd name="T77" fmla="*/ 719 h 735"/>
                  <a:gd name="T78" fmla="*/ 588 w 650"/>
                  <a:gd name="T79" fmla="*/ 726 h 735"/>
                  <a:gd name="T80" fmla="*/ 650 w 650"/>
                  <a:gd name="T81" fmla="*/ 735 h 735"/>
                  <a:gd name="T82" fmla="*/ 647 w 650"/>
                  <a:gd name="T83" fmla="*/ 713 h 735"/>
                  <a:gd name="T84" fmla="*/ 641 w 650"/>
                  <a:gd name="T85" fmla="*/ 655 h 735"/>
                  <a:gd name="T86" fmla="*/ 631 w 650"/>
                  <a:gd name="T87" fmla="*/ 568 h 735"/>
                  <a:gd name="T88" fmla="*/ 623 w 650"/>
                  <a:gd name="T89" fmla="*/ 462 h 735"/>
                  <a:gd name="T90" fmla="*/ 618 w 650"/>
                  <a:gd name="T91" fmla="*/ 345 h 735"/>
                  <a:gd name="T92" fmla="*/ 618 w 650"/>
                  <a:gd name="T93" fmla="*/ 229 h 735"/>
                  <a:gd name="T94" fmla="*/ 627 w 650"/>
                  <a:gd name="T95" fmla="*/ 119 h 735"/>
                  <a:gd name="T96" fmla="*/ 645 w 650"/>
                  <a:gd name="T97" fmla="*/ 27 h 7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0"/>
                  <a:gd name="T148" fmla="*/ 0 h 735"/>
                  <a:gd name="T149" fmla="*/ 650 w 650"/>
                  <a:gd name="T150" fmla="*/ 735 h 7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0" h="735">
                    <a:moveTo>
                      <a:pt x="645" y="27"/>
                    </a:moveTo>
                    <a:lnTo>
                      <a:pt x="642" y="26"/>
                    </a:lnTo>
                    <a:lnTo>
                      <a:pt x="631" y="23"/>
                    </a:lnTo>
                    <a:lnTo>
                      <a:pt x="615" y="19"/>
                    </a:lnTo>
                    <a:lnTo>
                      <a:pt x="592" y="15"/>
                    </a:lnTo>
                    <a:lnTo>
                      <a:pt x="565" y="10"/>
                    </a:lnTo>
                    <a:lnTo>
                      <a:pt x="533" y="6"/>
                    </a:lnTo>
                    <a:lnTo>
                      <a:pt x="496" y="3"/>
                    </a:lnTo>
                    <a:lnTo>
                      <a:pt x="456" y="1"/>
                    </a:lnTo>
                    <a:lnTo>
                      <a:pt x="411" y="0"/>
                    </a:lnTo>
                    <a:lnTo>
                      <a:pt x="364" y="2"/>
                    </a:lnTo>
                    <a:lnTo>
                      <a:pt x="315" y="6"/>
                    </a:lnTo>
                    <a:lnTo>
                      <a:pt x="262" y="15"/>
                    </a:lnTo>
                    <a:lnTo>
                      <a:pt x="209" y="26"/>
                    </a:lnTo>
                    <a:lnTo>
                      <a:pt x="154" y="42"/>
                    </a:lnTo>
                    <a:lnTo>
                      <a:pt x="98" y="61"/>
                    </a:lnTo>
                    <a:lnTo>
                      <a:pt x="42" y="87"/>
                    </a:lnTo>
                    <a:lnTo>
                      <a:pt x="38" y="101"/>
                    </a:lnTo>
                    <a:lnTo>
                      <a:pt x="28" y="141"/>
                    </a:lnTo>
                    <a:lnTo>
                      <a:pt x="17" y="203"/>
                    </a:lnTo>
                    <a:lnTo>
                      <a:pt x="6" y="283"/>
                    </a:lnTo>
                    <a:lnTo>
                      <a:pt x="0" y="378"/>
                    </a:lnTo>
                    <a:lnTo>
                      <a:pt x="5" y="484"/>
                    </a:lnTo>
                    <a:lnTo>
                      <a:pt x="21" y="599"/>
                    </a:lnTo>
                    <a:lnTo>
                      <a:pt x="54" y="716"/>
                    </a:lnTo>
                    <a:lnTo>
                      <a:pt x="58" y="716"/>
                    </a:lnTo>
                    <a:lnTo>
                      <a:pt x="66" y="715"/>
                    </a:lnTo>
                    <a:lnTo>
                      <a:pt x="80" y="713"/>
                    </a:lnTo>
                    <a:lnTo>
                      <a:pt x="99" y="712"/>
                    </a:lnTo>
                    <a:lnTo>
                      <a:pt x="124" y="710"/>
                    </a:lnTo>
                    <a:lnTo>
                      <a:pt x="153" y="708"/>
                    </a:lnTo>
                    <a:lnTo>
                      <a:pt x="188" y="707"/>
                    </a:lnTo>
                    <a:lnTo>
                      <a:pt x="225" y="706"/>
                    </a:lnTo>
                    <a:lnTo>
                      <a:pt x="267" y="705"/>
                    </a:lnTo>
                    <a:lnTo>
                      <a:pt x="313" y="706"/>
                    </a:lnTo>
                    <a:lnTo>
                      <a:pt x="362" y="707"/>
                    </a:lnTo>
                    <a:lnTo>
                      <a:pt x="415" y="709"/>
                    </a:lnTo>
                    <a:lnTo>
                      <a:pt x="470" y="713"/>
                    </a:lnTo>
                    <a:lnTo>
                      <a:pt x="528" y="719"/>
                    </a:lnTo>
                    <a:lnTo>
                      <a:pt x="588" y="726"/>
                    </a:lnTo>
                    <a:lnTo>
                      <a:pt x="650" y="735"/>
                    </a:lnTo>
                    <a:lnTo>
                      <a:pt x="647" y="713"/>
                    </a:lnTo>
                    <a:lnTo>
                      <a:pt x="641" y="655"/>
                    </a:lnTo>
                    <a:lnTo>
                      <a:pt x="631" y="568"/>
                    </a:lnTo>
                    <a:lnTo>
                      <a:pt x="623" y="462"/>
                    </a:lnTo>
                    <a:lnTo>
                      <a:pt x="618" y="345"/>
                    </a:lnTo>
                    <a:lnTo>
                      <a:pt x="618" y="229"/>
                    </a:lnTo>
                    <a:lnTo>
                      <a:pt x="627" y="119"/>
                    </a:lnTo>
                    <a:lnTo>
                      <a:pt x="645" y="2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2" name="Freeform 132"/>
              <p:cNvSpPr>
                <a:spLocks/>
              </p:cNvSpPr>
              <p:nvPr/>
            </p:nvSpPr>
            <p:spPr bwMode="auto">
              <a:xfrm>
                <a:off x="6623" y="13797"/>
                <a:ext cx="1071" cy="731"/>
              </a:xfrm>
              <a:custGeom>
                <a:avLst/>
                <a:gdLst>
                  <a:gd name="T0" fmla="*/ 6 w 1071"/>
                  <a:gd name="T1" fmla="*/ 552 h 731"/>
                  <a:gd name="T2" fmla="*/ 0 w 1071"/>
                  <a:gd name="T3" fmla="*/ 642 h 731"/>
                  <a:gd name="T4" fmla="*/ 698 w 1071"/>
                  <a:gd name="T5" fmla="*/ 731 h 731"/>
                  <a:gd name="T6" fmla="*/ 703 w 1071"/>
                  <a:gd name="T7" fmla="*/ 729 h 731"/>
                  <a:gd name="T8" fmla="*/ 717 w 1071"/>
                  <a:gd name="T9" fmla="*/ 722 h 731"/>
                  <a:gd name="T10" fmla="*/ 740 w 1071"/>
                  <a:gd name="T11" fmla="*/ 710 h 731"/>
                  <a:gd name="T12" fmla="*/ 768 w 1071"/>
                  <a:gd name="T13" fmla="*/ 694 h 731"/>
                  <a:gd name="T14" fmla="*/ 801 w 1071"/>
                  <a:gd name="T15" fmla="*/ 672 h 731"/>
                  <a:gd name="T16" fmla="*/ 838 w 1071"/>
                  <a:gd name="T17" fmla="*/ 645 h 731"/>
                  <a:gd name="T18" fmla="*/ 876 w 1071"/>
                  <a:gd name="T19" fmla="*/ 614 h 731"/>
                  <a:gd name="T20" fmla="*/ 915 w 1071"/>
                  <a:gd name="T21" fmla="*/ 577 h 731"/>
                  <a:gd name="T22" fmla="*/ 953 w 1071"/>
                  <a:gd name="T23" fmla="*/ 536 h 731"/>
                  <a:gd name="T24" fmla="*/ 988 w 1071"/>
                  <a:gd name="T25" fmla="*/ 491 h 731"/>
                  <a:gd name="T26" fmla="*/ 1018 w 1071"/>
                  <a:gd name="T27" fmla="*/ 439 h 731"/>
                  <a:gd name="T28" fmla="*/ 1043 w 1071"/>
                  <a:gd name="T29" fmla="*/ 383 h 731"/>
                  <a:gd name="T30" fmla="*/ 1061 w 1071"/>
                  <a:gd name="T31" fmla="*/ 322 h 731"/>
                  <a:gd name="T32" fmla="*/ 1071 w 1071"/>
                  <a:gd name="T33" fmla="*/ 255 h 731"/>
                  <a:gd name="T34" fmla="*/ 1070 w 1071"/>
                  <a:gd name="T35" fmla="*/ 185 h 731"/>
                  <a:gd name="T36" fmla="*/ 1057 w 1071"/>
                  <a:gd name="T37" fmla="*/ 108 h 731"/>
                  <a:gd name="T38" fmla="*/ 1055 w 1071"/>
                  <a:gd name="T39" fmla="*/ 104 h 731"/>
                  <a:gd name="T40" fmla="*/ 1049 w 1071"/>
                  <a:gd name="T41" fmla="*/ 92 h 731"/>
                  <a:gd name="T42" fmla="*/ 1037 w 1071"/>
                  <a:gd name="T43" fmla="*/ 76 h 731"/>
                  <a:gd name="T44" fmla="*/ 1022 w 1071"/>
                  <a:gd name="T45" fmla="*/ 57 h 731"/>
                  <a:gd name="T46" fmla="*/ 1002 w 1071"/>
                  <a:gd name="T47" fmla="*/ 37 h 731"/>
                  <a:gd name="T48" fmla="*/ 979 w 1071"/>
                  <a:gd name="T49" fmla="*/ 20 h 731"/>
                  <a:gd name="T50" fmla="*/ 951 w 1071"/>
                  <a:gd name="T51" fmla="*/ 7 h 731"/>
                  <a:gd name="T52" fmla="*/ 919 w 1071"/>
                  <a:gd name="T53" fmla="*/ 0 h 731"/>
                  <a:gd name="T54" fmla="*/ 924 w 1071"/>
                  <a:gd name="T55" fmla="*/ 12 h 731"/>
                  <a:gd name="T56" fmla="*/ 934 w 1071"/>
                  <a:gd name="T57" fmla="*/ 44 h 731"/>
                  <a:gd name="T58" fmla="*/ 947 w 1071"/>
                  <a:gd name="T59" fmla="*/ 94 h 731"/>
                  <a:gd name="T60" fmla="*/ 958 w 1071"/>
                  <a:gd name="T61" fmla="*/ 159 h 731"/>
                  <a:gd name="T62" fmla="*/ 961 w 1071"/>
                  <a:gd name="T63" fmla="*/ 238 h 731"/>
                  <a:gd name="T64" fmla="*/ 953 w 1071"/>
                  <a:gd name="T65" fmla="*/ 324 h 731"/>
                  <a:gd name="T66" fmla="*/ 928 w 1071"/>
                  <a:gd name="T67" fmla="*/ 418 h 731"/>
                  <a:gd name="T68" fmla="*/ 884 w 1071"/>
                  <a:gd name="T69" fmla="*/ 516 h 731"/>
                  <a:gd name="T70" fmla="*/ 883 w 1071"/>
                  <a:gd name="T71" fmla="*/ 518 h 731"/>
                  <a:gd name="T72" fmla="*/ 879 w 1071"/>
                  <a:gd name="T73" fmla="*/ 521 h 731"/>
                  <a:gd name="T74" fmla="*/ 872 w 1071"/>
                  <a:gd name="T75" fmla="*/ 526 h 731"/>
                  <a:gd name="T76" fmla="*/ 862 w 1071"/>
                  <a:gd name="T77" fmla="*/ 534 h 731"/>
                  <a:gd name="T78" fmla="*/ 851 w 1071"/>
                  <a:gd name="T79" fmla="*/ 541 h 731"/>
                  <a:gd name="T80" fmla="*/ 837 w 1071"/>
                  <a:gd name="T81" fmla="*/ 550 h 731"/>
                  <a:gd name="T82" fmla="*/ 819 w 1071"/>
                  <a:gd name="T83" fmla="*/ 559 h 731"/>
                  <a:gd name="T84" fmla="*/ 800 w 1071"/>
                  <a:gd name="T85" fmla="*/ 567 h 731"/>
                  <a:gd name="T86" fmla="*/ 778 w 1071"/>
                  <a:gd name="T87" fmla="*/ 575 h 731"/>
                  <a:gd name="T88" fmla="*/ 754 w 1071"/>
                  <a:gd name="T89" fmla="*/ 582 h 731"/>
                  <a:gd name="T90" fmla="*/ 727 w 1071"/>
                  <a:gd name="T91" fmla="*/ 588 h 731"/>
                  <a:gd name="T92" fmla="*/ 697 w 1071"/>
                  <a:gd name="T93" fmla="*/ 592 h 731"/>
                  <a:gd name="T94" fmla="*/ 666 w 1071"/>
                  <a:gd name="T95" fmla="*/ 593 h 731"/>
                  <a:gd name="T96" fmla="*/ 631 w 1071"/>
                  <a:gd name="T97" fmla="*/ 592 h 731"/>
                  <a:gd name="T98" fmla="*/ 593 w 1071"/>
                  <a:gd name="T99" fmla="*/ 589 h 731"/>
                  <a:gd name="T100" fmla="*/ 555 w 1071"/>
                  <a:gd name="T101" fmla="*/ 581 h 731"/>
                  <a:gd name="T102" fmla="*/ 555 w 1071"/>
                  <a:gd name="T103" fmla="*/ 677 h 731"/>
                  <a:gd name="T104" fmla="*/ 24 w 1071"/>
                  <a:gd name="T105" fmla="*/ 623 h 731"/>
                  <a:gd name="T106" fmla="*/ 6 w 1071"/>
                  <a:gd name="T107" fmla="*/ 552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1"/>
                  <a:gd name="T163" fmla="*/ 0 h 731"/>
                  <a:gd name="T164" fmla="*/ 1071 w 1071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1" h="731">
                    <a:moveTo>
                      <a:pt x="6" y="552"/>
                    </a:moveTo>
                    <a:lnTo>
                      <a:pt x="0" y="642"/>
                    </a:lnTo>
                    <a:lnTo>
                      <a:pt x="698" y="731"/>
                    </a:lnTo>
                    <a:lnTo>
                      <a:pt x="703" y="729"/>
                    </a:lnTo>
                    <a:lnTo>
                      <a:pt x="717" y="722"/>
                    </a:lnTo>
                    <a:lnTo>
                      <a:pt x="740" y="710"/>
                    </a:lnTo>
                    <a:lnTo>
                      <a:pt x="768" y="694"/>
                    </a:lnTo>
                    <a:lnTo>
                      <a:pt x="801" y="672"/>
                    </a:lnTo>
                    <a:lnTo>
                      <a:pt x="838" y="645"/>
                    </a:lnTo>
                    <a:lnTo>
                      <a:pt x="876" y="614"/>
                    </a:lnTo>
                    <a:lnTo>
                      <a:pt x="915" y="577"/>
                    </a:lnTo>
                    <a:lnTo>
                      <a:pt x="953" y="536"/>
                    </a:lnTo>
                    <a:lnTo>
                      <a:pt x="988" y="491"/>
                    </a:lnTo>
                    <a:lnTo>
                      <a:pt x="1018" y="439"/>
                    </a:lnTo>
                    <a:lnTo>
                      <a:pt x="1043" y="383"/>
                    </a:lnTo>
                    <a:lnTo>
                      <a:pt x="1061" y="322"/>
                    </a:lnTo>
                    <a:lnTo>
                      <a:pt x="1071" y="255"/>
                    </a:lnTo>
                    <a:lnTo>
                      <a:pt x="1070" y="185"/>
                    </a:lnTo>
                    <a:lnTo>
                      <a:pt x="1057" y="108"/>
                    </a:lnTo>
                    <a:lnTo>
                      <a:pt x="1055" y="104"/>
                    </a:lnTo>
                    <a:lnTo>
                      <a:pt x="1049" y="92"/>
                    </a:lnTo>
                    <a:lnTo>
                      <a:pt x="1037" y="76"/>
                    </a:lnTo>
                    <a:lnTo>
                      <a:pt x="1022" y="57"/>
                    </a:lnTo>
                    <a:lnTo>
                      <a:pt x="1002" y="37"/>
                    </a:lnTo>
                    <a:lnTo>
                      <a:pt x="979" y="20"/>
                    </a:lnTo>
                    <a:lnTo>
                      <a:pt x="951" y="7"/>
                    </a:lnTo>
                    <a:lnTo>
                      <a:pt x="919" y="0"/>
                    </a:lnTo>
                    <a:lnTo>
                      <a:pt x="924" y="12"/>
                    </a:lnTo>
                    <a:lnTo>
                      <a:pt x="934" y="44"/>
                    </a:lnTo>
                    <a:lnTo>
                      <a:pt x="947" y="94"/>
                    </a:lnTo>
                    <a:lnTo>
                      <a:pt x="958" y="159"/>
                    </a:lnTo>
                    <a:lnTo>
                      <a:pt x="961" y="238"/>
                    </a:lnTo>
                    <a:lnTo>
                      <a:pt x="953" y="324"/>
                    </a:lnTo>
                    <a:lnTo>
                      <a:pt x="928" y="418"/>
                    </a:lnTo>
                    <a:lnTo>
                      <a:pt x="884" y="516"/>
                    </a:lnTo>
                    <a:lnTo>
                      <a:pt x="883" y="518"/>
                    </a:lnTo>
                    <a:lnTo>
                      <a:pt x="879" y="521"/>
                    </a:lnTo>
                    <a:lnTo>
                      <a:pt x="872" y="526"/>
                    </a:lnTo>
                    <a:lnTo>
                      <a:pt x="862" y="534"/>
                    </a:lnTo>
                    <a:lnTo>
                      <a:pt x="851" y="541"/>
                    </a:lnTo>
                    <a:lnTo>
                      <a:pt x="837" y="550"/>
                    </a:lnTo>
                    <a:lnTo>
                      <a:pt x="819" y="559"/>
                    </a:lnTo>
                    <a:lnTo>
                      <a:pt x="800" y="567"/>
                    </a:lnTo>
                    <a:lnTo>
                      <a:pt x="778" y="575"/>
                    </a:lnTo>
                    <a:lnTo>
                      <a:pt x="754" y="582"/>
                    </a:lnTo>
                    <a:lnTo>
                      <a:pt x="727" y="588"/>
                    </a:lnTo>
                    <a:lnTo>
                      <a:pt x="697" y="592"/>
                    </a:lnTo>
                    <a:lnTo>
                      <a:pt x="666" y="593"/>
                    </a:lnTo>
                    <a:lnTo>
                      <a:pt x="631" y="592"/>
                    </a:lnTo>
                    <a:lnTo>
                      <a:pt x="593" y="589"/>
                    </a:lnTo>
                    <a:lnTo>
                      <a:pt x="555" y="581"/>
                    </a:lnTo>
                    <a:lnTo>
                      <a:pt x="555" y="677"/>
                    </a:lnTo>
                    <a:lnTo>
                      <a:pt x="24" y="623"/>
                    </a:lnTo>
                    <a:lnTo>
                      <a:pt x="6" y="5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3" name="Freeform 133"/>
              <p:cNvSpPr>
                <a:spLocks/>
              </p:cNvSpPr>
              <p:nvPr/>
            </p:nvSpPr>
            <p:spPr bwMode="auto">
              <a:xfrm>
                <a:off x="6486" y="14516"/>
                <a:ext cx="787" cy="253"/>
              </a:xfrm>
              <a:custGeom>
                <a:avLst/>
                <a:gdLst>
                  <a:gd name="T0" fmla="*/ 787 w 787"/>
                  <a:gd name="T1" fmla="*/ 91 h 253"/>
                  <a:gd name="T2" fmla="*/ 12 w 787"/>
                  <a:gd name="T3" fmla="*/ 0 h 253"/>
                  <a:gd name="T4" fmla="*/ 0 w 787"/>
                  <a:gd name="T5" fmla="*/ 91 h 253"/>
                  <a:gd name="T6" fmla="*/ 764 w 787"/>
                  <a:gd name="T7" fmla="*/ 253 h 253"/>
                  <a:gd name="T8" fmla="*/ 787 w 787"/>
                  <a:gd name="T9" fmla="*/ 9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253"/>
                  <a:gd name="T17" fmla="*/ 787 w 787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253">
                    <a:moveTo>
                      <a:pt x="787" y="91"/>
                    </a:moveTo>
                    <a:lnTo>
                      <a:pt x="12" y="0"/>
                    </a:lnTo>
                    <a:lnTo>
                      <a:pt x="0" y="91"/>
                    </a:lnTo>
                    <a:lnTo>
                      <a:pt x="764" y="253"/>
                    </a:lnTo>
                    <a:lnTo>
                      <a:pt x="787" y="9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4" name="Freeform 134"/>
              <p:cNvSpPr>
                <a:spLocks/>
              </p:cNvSpPr>
              <p:nvPr/>
            </p:nvSpPr>
            <p:spPr bwMode="auto">
              <a:xfrm>
                <a:off x="6879" y="14597"/>
                <a:ext cx="336" cy="115"/>
              </a:xfrm>
              <a:custGeom>
                <a:avLst/>
                <a:gdLst>
                  <a:gd name="T0" fmla="*/ 336 w 336"/>
                  <a:gd name="T1" fmla="*/ 50 h 115"/>
                  <a:gd name="T2" fmla="*/ 4 w 336"/>
                  <a:gd name="T3" fmla="*/ 0 h 115"/>
                  <a:gd name="T4" fmla="*/ 0 w 336"/>
                  <a:gd name="T5" fmla="*/ 48 h 115"/>
                  <a:gd name="T6" fmla="*/ 327 w 336"/>
                  <a:gd name="T7" fmla="*/ 115 h 115"/>
                  <a:gd name="T8" fmla="*/ 336 w 336"/>
                  <a:gd name="T9" fmla="*/ 5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6"/>
                  <a:gd name="T16" fmla="*/ 0 h 115"/>
                  <a:gd name="T17" fmla="*/ 336 w 33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6" h="115">
                    <a:moveTo>
                      <a:pt x="336" y="50"/>
                    </a:moveTo>
                    <a:lnTo>
                      <a:pt x="4" y="0"/>
                    </a:lnTo>
                    <a:lnTo>
                      <a:pt x="0" y="48"/>
                    </a:lnTo>
                    <a:lnTo>
                      <a:pt x="327" y="115"/>
                    </a:lnTo>
                    <a:lnTo>
                      <a:pt x="336" y="5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5" name="Freeform 135"/>
              <p:cNvSpPr>
                <a:spLocks/>
              </p:cNvSpPr>
              <p:nvPr/>
            </p:nvSpPr>
            <p:spPr bwMode="auto">
              <a:xfrm>
                <a:off x="6536" y="14540"/>
                <a:ext cx="225" cy="85"/>
              </a:xfrm>
              <a:custGeom>
                <a:avLst/>
                <a:gdLst>
                  <a:gd name="T0" fmla="*/ 225 w 225"/>
                  <a:gd name="T1" fmla="*/ 39 h 85"/>
                  <a:gd name="T2" fmla="*/ 0 w 225"/>
                  <a:gd name="T3" fmla="*/ 0 h 85"/>
                  <a:gd name="T4" fmla="*/ 3 w 225"/>
                  <a:gd name="T5" fmla="*/ 41 h 85"/>
                  <a:gd name="T6" fmla="*/ 218 w 225"/>
                  <a:gd name="T7" fmla="*/ 85 h 85"/>
                  <a:gd name="T8" fmla="*/ 225 w 225"/>
                  <a:gd name="T9" fmla="*/ 39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"/>
                  <a:gd name="T16" fmla="*/ 0 h 85"/>
                  <a:gd name="T17" fmla="*/ 225 w 225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" h="85">
                    <a:moveTo>
                      <a:pt x="225" y="39"/>
                    </a:moveTo>
                    <a:lnTo>
                      <a:pt x="0" y="0"/>
                    </a:lnTo>
                    <a:lnTo>
                      <a:pt x="3" y="41"/>
                    </a:lnTo>
                    <a:lnTo>
                      <a:pt x="218" y="85"/>
                    </a:lnTo>
                    <a:lnTo>
                      <a:pt x="225" y="3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6" name="Freeform 136"/>
              <p:cNvSpPr>
                <a:spLocks/>
              </p:cNvSpPr>
              <p:nvPr/>
            </p:nvSpPr>
            <p:spPr bwMode="auto">
              <a:xfrm>
                <a:off x="5972" y="14624"/>
                <a:ext cx="1325" cy="439"/>
              </a:xfrm>
              <a:custGeom>
                <a:avLst/>
                <a:gdLst>
                  <a:gd name="T0" fmla="*/ 0 w 1325"/>
                  <a:gd name="T1" fmla="*/ 132 h 439"/>
                  <a:gd name="T2" fmla="*/ 3 w 1325"/>
                  <a:gd name="T3" fmla="*/ 132 h 439"/>
                  <a:gd name="T4" fmla="*/ 10 w 1325"/>
                  <a:gd name="T5" fmla="*/ 130 h 439"/>
                  <a:gd name="T6" fmla="*/ 24 w 1325"/>
                  <a:gd name="T7" fmla="*/ 128 h 439"/>
                  <a:gd name="T8" fmla="*/ 42 w 1325"/>
                  <a:gd name="T9" fmla="*/ 125 h 439"/>
                  <a:gd name="T10" fmla="*/ 62 w 1325"/>
                  <a:gd name="T11" fmla="*/ 121 h 439"/>
                  <a:gd name="T12" fmla="*/ 86 w 1325"/>
                  <a:gd name="T13" fmla="*/ 116 h 439"/>
                  <a:gd name="T14" fmla="*/ 113 w 1325"/>
                  <a:gd name="T15" fmla="*/ 109 h 439"/>
                  <a:gd name="T16" fmla="*/ 141 w 1325"/>
                  <a:gd name="T17" fmla="*/ 102 h 439"/>
                  <a:gd name="T18" fmla="*/ 170 w 1325"/>
                  <a:gd name="T19" fmla="*/ 94 h 439"/>
                  <a:gd name="T20" fmla="*/ 199 w 1325"/>
                  <a:gd name="T21" fmla="*/ 85 h 439"/>
                  <a:gd name="T22" fmla="*/ 228 w 1325"/>
                  <a:gd name="T23" fmla="*/ 74 h 439"/>
                  <a:gd name="T24" fmla="*/ 257 w 1325"/>
                  <a:gd name="T25" fmla="*/ 62 h 439"/>
                  <a:gd name="T26" fmla="*/ 285 w 1325"/>
                  <a:gd name="T27" fmla="*/ 48 h 439"/>
                  <a:gd name="T28" fmla="*/ 309 w 1325"/>
                  <a:gd name="T29" fmla="*/ 34 h 439"/>
                  <a:gd name="T30" fmla="*/ 333 w 1325"/>
                  <a:gd name="T31" fmla="*/ 18 h 439"/>
                  <a:gd name="T32" fmla="*/ 352 w 1325"/>
                  <a:gd name="T33" fmla="*/ 0 h 439"/>
                  <a:gd name="T34" fmla="*/ 1325 w 1325"/>
                  <a:gd name="T35" fmla="*/ 223 h 439"/>
                  <a:gd name="T36" fmla="*/ 1323 w 1325"/>
                  <a:gd name="T37" fmla="*/ 225 h 439"/>
                  <a:gd name="T38" fmla="*/ 1318 w 1325"/>
                  <a:gd name="T39" fmla="*/ 230 h 439"/>
                  <a:gd name="T40" fmla="*/ 1309 w 1325"/>
                  <a:gd name="T41" fmla="*/ 239 h 439"/>
                  <a:gd name="T42" fmla="*/ 1297 w 1325"/>
                  <a:gd name="T43" fmla="*/ 250 h 439"/>
                  <a:gd name="T44" fmla="*/ 1282 w 1325"/>
                  <a:gd name="T45" fmla="*/ 263 h 439"/>
                  <a:gd name="T46" fmla="*/ 1265 w 1325"/>
                  <a:gd name="T47" fmla="*/ 278 h 439"/>
                  <a:gd name="T48" fmla="*/ 1247 w 1325"/>
                  <a:gd name="T49" fmla="*/ 295 h 439"/>
                  <a:gd name="T50" fmla="*/ 1225 w 1325"/>
                  <a:gd name="T51" fmla="*/ 312 h 439"/>
                  <a:gd name="T52" fmla="*/ 1202 w 1325"/>
                  <a:gd name="T53" fmla="*/ 331 h 439"/>
                  <a:gd name="T54" fmla="*/ 1179 w 1325"/>
                  <a:gd name="T55" fmla="*/ 349 h 439"/>
                  <a:gd name="T56" fmla="*/ 1154 w 1325"/>
                  <a:gd name="T57" fmla="*/ 367 h 439"/>
                  <a:gd name="T58" fmla="*/ 1128 w 1325"/>
                  <a:gd name="T59" fmla="*/ 385 h 439"/>
                  <a:gd name="T60" fmla="*/ 1102 w 1325"/>
                  <a:gd name="T61" fmla="*/ 401 h 439"/>
                  <a:gd name="T62" fmla="*/ 1077 w 1325"/>
                  <a:gd name="T63" fmla="*/ 415 h 439"/>
                  <a:gd name="T64" fmla="*/ 1051 w 1325"/>
                  <a:gd name="T65" fmla="*/ 428 h 439"/>
                  <a:gd name="T66" fmla="*/ 1026 w 1325"/>
                  <a:gd name="T67" fmla="*/ 439 h 439"/>
                  <a:gd name="T68" fmla="*/ 0 w 1325"/>
                  <a:gd name="T69" fmla="*/ 132 h 4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5"/>
                  <a:gd name="T106" fmla="*/ 0 h 439"/>
                  <a:gd name="T107" fmla="*/ 1325 w 1325"/>
                  <a:gd name="T108" fmla="*/ 439 h 4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5" h="439">
                    <a:moveTo>
                      <a:pt x="0" y="132"/>
                    </a:moveTo>
                    <a:lnTo>
                      <a:pt x="3" y="132"/>
                    </a:lnTo>
                    <a:lnTo>
                      <a:pt x="10" y="130"/>
                    </a:lnTo>
                    <a:lnTo>
                      <a:pt x="24" y="128"/>
                    </a:lnTo>
                    <a:lnTo>
                      <a:pt x="42" y="125"/>
                    </a:lnTo>
                    <a:lnTo>
                      <a:pt x="62" y="121"/>
                    </a:lnTo>
                    <a:lnTo>
                      <a:pt x="86" y="116"/>
                    </a:lnTo>
                    <a:lnTo>
                      <a:pt x="113" y="109"/>
                    </a:lnTo>
                    <a:lnTo>
                      <a:pt x="141" y="102"/>
                    </a:lnTo>
                    <a:lnTo>
                      <a:pt x="170" y="94"/>
                    </a:lnTo>
                    <a:lnTo>
                      <a:pt x="199" y="85"/>
                    </a:lnTo>
                    <a:lnTo>
                      <a:pt x="228" y="74"/>
                    </a:lnTo>
                    <a:lnTo>
                      <a:pt x="257" y="62"/>
                    </a:lnTo>
                    <a:lnTo>
                      <a:pt x="285" y="48"/>
                    </a:lnTo>
                    <a:lnTo>
                      <a:pt x="309" y="34"/>
                    </a:lnTo>
                    <a:lnTo>
                      <a:pt x="333" y="18"/>
                    </a:lnTo>
                    <a:lnTo>
                      <a:pt x="352" y="0"/>
                    </a:lnTo>
                    <a:lnTo>
                      <a:pt x="1325" y="223"/>
                    </a:lnTo>
                    <a:lnTo>
                      <a:pt x="1323" y="225"/>
                    </a:lnTo>
                    <a:lnTo>
                      <a:pt x="1318" y="230"/>
                    </a:lnTo>
                    <a:lnTo>
                      <a:pt x="1309" y="239"/>
                    </a:lnTo>
                    <a:lnTo>
                      <a:pt x="1297" y="250"/>
                    </a:lnTo>
                    <a:lnTo>
                      <a:pt x="1282" y="263"/>
                    </a:lnTo>
                    <a:lnTo>
                      <a:pt x="1265" y="278"/>
                    </a:lnTo>
                    <a:lnTo>
                      <a:pt x="1247" y="295"/>
                    </a:lnTo>
                    <a:lnTo>
                      <a:pt x="1225" y="312"/>
                    </a:lnTo>
                    <a:lnTo>
                      <a:pt x="1202" y="331"/>
                    </a:lnTo>
                    <a:lnTo>
                      <a:pt x="1179" y="349"/>
                    </a:lnTo>
                    <a:lnTo>
                      <a:pt x="1154" y="367"/>
                    </a:lnTo>
                    <a:lnTo>
                      <a:pt x="1128" y="385"/>
                    </a:lnTo>
                    <a:lnTo>
                      <a:pt x="1102" y="401"/>
                    </a:lnTo>
                    <a:lnTo>
                      <a:pt x="1077" y="415"/>
                    </a:lnTo>
                    <a:lnTo>
                      <a:pt x="1051" y="428"/>
                    </a:lnTo>
                    <a:lnTo>
                      <a:pt x="1026" y="439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7" name="Freeform 137"/>
              <p:cNvSpPr>
                <a:spLocks/>
              </p:cNvSpPr>
              <p:nvPr/>
            </p:nvSpPr>
            <p:spPr bwMode="auto">
              <a:xfrm>
                <a:off x="7292" y="14577"/>
                <a:ext cx="472" cy="209"/>
              </a:xfrm>
              <a:custGeom>
                <a:avLst/>
                <a:gdLst>
                  <a:gd name="T0" fmla="*/ 47 w 472"/>
                  <a:gd name="T1" fmla="*/ 209 h 209"/>
                  <a:gd name="T2" fmla="*/ 472 w 472"/>
                  <a:gd name="T3" fmla="*/ 84 h 209"/>
                  <a:gd name="T4" fmla="*/ 215 w 472"/>
                  <a:gd name="T5" fmla="*/ 0 h 209"/>
                  <a:gd name="T6" fmla="*/ 5 w 472"/>
                  <a:gd name="T7" fmla="*/ 24 h 209"/>
                  <a:gd name="T8" fmla="*/ 0 w 472"/>
                  <a:gd name="T9" fmla="*/ 197 h 209"/>
                  <a:gd name="T10" fmla="*/ 47 w 472"/>
                  <a:gd name="T11" fmla="*/ 209 h 2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209"/>
                  <a:gd name="T20" fmla="*/ 472 w 472"/>
                  <a:gd name="T21" fmla="*/ 209 h 2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209">
                    <a:moveTo>
                      <a:pt x="47" y="209"/>
                    </a:moveTo>
                    <a:lnTo>
                      <a:pt x="472" y="84"/>
                    </a:lnTo>
                    <a:lnTo>
                      <a:pt x="215" y="0"/>
                    </a:lnTo>
                    <a:lnTo>
                      <a:pt x="5" y="24"/>
                    </a:lnTo>
                    <a:lnTo>
                      <a:pt x="0" y="197"/>
                    </a:lnTo>
                    <a:lnTo>
                      <a:pt x="47" y="20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8" name="Freeform 138"/>
              <p:cNvSpPr>
                <a:spLocks/>
              </p:cNvSpPr>
              <p:nvPr/>
            </p:nvSpPr>
            <p:spPr bwMode="auto">
              <a:xfrm>
                <a:off x="6073" y="13679"/>
                <a:ext cx="251" cy="999"/>
              </a:xfrm>
              <a:custGeom>
                <a:avLst/>
                <a:gdLst>
                  <a:gd name="T0" fmla="*/ 251 w 251"/>
                  <a:gd name="T1" fmla="*/ 23 h 999"/>
                  <a:gd name="T2" fmla="*/ 250 w 251"/>
                  <a:gd name="T3" fmla="*/ 22 h 999"/>
                  <a:gd name="T4" fmla="*/ 246 w 251"/>
                  <a:gd name="T5" fmla="*/ 20 h 999"/>
                  <a:gd name="T6" fmla="*/ 239 w 251"/>
                  <a:gd name="T7" fmla="*/ 18 h 999"/>
                  <a:gd name="T8" fmla="*/ 230 w 251"/>
                  <a:gd name="T9" fmla="*/ 15 h 999"/>
                  <a:gd name="T10" fmla="*/ 218 w 251"/>
                  <a:gd name="T11" fmla="*/ 11 h 999"/>
                  <a:gd name="T12" fmla="*/ 205 w 251"/>
                  <a:gd name="T13" fmla="*/ 7 h 999"/>
                  <a:gd name="T14" fmla="*/ 190 w 251"/>
                  <a:gd name="T15" fmla="*/ 4 h 999"/>
                  <a:gd name="T16" fmla="*/ 173 w 251"/>
                  <a:gd name="T17" fmla="*/ 1 h 999"/>
                  <a:gd name="T18" fmla="*/ 155 w 251"/>
                  <a:gd name="T19" fmla="*/ 0 h 999"/>
                  <a:gd name="T20" fmla="*/ 134 w 251"/>
                  <a:gd name="T21" fmla="*/ 0 h 999"/>
                  <a:gd name="T22" fmla="*/ 114 w 251"/>
                  <a:gd name="T23" fmla="*/ 2 h 999"/>
                  <a:gd name="T24" fmla="*/ 92 w 251"/>
                  <a:gd name="T25" fmla="*/ 5 h 999"/>
                  <a:gd name="T26" fmla="*/ 70 w 251"/>
                  <a:gd name="T27" fmla="*/ 12 h 999"/>
                  <a:gd name="T28" fmla="*/ 47 w 251"/>
                  <a:gd name="T29" fmla="*/ 20 h 999"/>
                  <a:gd name="T30" fmla="*/ 23 w 251"/>
                  <a:gd name="T31" fmla="*/ 32 h 999"/>
                  <a:gd name="T32" fmla="*/ 0 w 251"/>
                  <a:gd name="T33" fmla="*/ 47 h 999"/>
                  <a:gd name="T34" fmla="*/ 0 w 251"/>
                  <a:gd name="T35" fmla="*/ 999 h 999"/>
                  <a:gd name="T36" fmla="*/ 1 w 251"/>
                  <a:gd name="T37" fmla="*/ 999 h 999"/>
                  <a:gd name="T38" fmla="*/ 6 w 251"/>
                  <a:gd name="T39" fmla="*/ 999 h 999"/>
                  <a:gd name="T40" fmla="*/ 14 w 251"/>
                  <a:gd name="T41" fmla="*/ 998 h 999"/>
                  <a:gd name="T42" fmla="*/ 23 w 251"/>
                  <a:gd name="T43" fmla="*/ 997 h 999"/>
                  <a:gd name="T44" fmla="*/ 35 w 251"/>
                  <a:gd name="T45" fmla="*/ 995 h 999"/>
                  <a:gd name="T46" fmla="*/ 49 w 251"/>
                  <a:gd name="T47" fmla="*/ 993 h 999"/>
                  <a:gd name="T48" fmla="*/ 65 w 251"/>
                  <a:gd name="T49" fmla="*/ 990 h 999"/>
                  <a:gd name="T50" fmla="*/ 83 w 251"/>
                  <a:gd name="T51" fmla="*/ 985 h 999"/>
                  <a:gd name="T52" fmla="*/ 102 w 251"/>
                  <a:gd name="T53" fmla="*/ 980 h 999"/>
                  <a:gd name="T54" fmla="*/ 121 w 251"/>
                  <a:gd name="T55" fmla="*/ 973 h 999"/>
                  <a:gd name="T56" fmla="*/ 143 w 251"/>
                  <a:gd name="T57" fmla="*/ 966 h 999"/>
                  <a:gd name="T58" fmla="*/ 164 w 251"/>
                  <a:gd name="T59" fmla="*/ 956 h 999"/>
                  <a:gd name="T60" fmla="*/ 186 w 251"/>
                  <a:gd name="T61" fmla="*/ 945 h 999"/>
                  <a:gd name="T62" fmla="*/ 208 w 251"/>
                  <a:gd name="T63" fmla="*/ 934 h 999"/>
                  <a:gd name="T64" fmla="*/ 230 w 251"/>
                  <a:gd name="T65" fmla="*/ 919 h 999"/>
                  <a:gd name="T66" fmla="*/ 251 w 251"/>
                  <a:gd name="T67" fmla="*/ 903 h 999"/>
                  <a:gd name="T68" fmla="*/ 251 w 251"/>
                  <a:gd name="T69" fmla="*/ 23 h 9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999"/>
                  <a:gd name="T107" fmla="*/ 251 w 251"/>
                  <a:gd name="T108" fmla="*/ 999 h 9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999">
                    <a:moveTo>
                      <a:pt x="251" y="23"/>
                    </a:moveTo>
                    <a:lnTo>
                      <a:pt x="250" y="22"/>
                    </a:lnTo>
                    <a:lnTo>
                      <a:pt x="246" y="20"/>
                    </a:lnTo>
                    <a:lnTo>
                      <a:pt x="239" y="18"/>
                    </a:lnTo>
                    <a:lnTo>
                      <a:pt x="230" y="15"/>
                    </a:lnTo>
                    <a:lnTo>
                      <a:pt x="218" y="11"/>
                    </a:lnTo>
                    <a:lnTo>
                      <a:pt x="205" y="7"/>
                    </a:lnTo>
                    <a:lnTo>
                      <a:pt x="190" y="4"/>
                    </a:lnTo>
                    <a:lnTo>
                      <a:pt x="173" y="1"/>
                    </a:lnTo>
                    <a:lnTo>
                      <a:pt x="155" y="0"/>
                    </a:lnTo>
                    <a:lnTo>
                      <a:pt x="134" y="0"/>
                    </a:lnTo>
                    <a:lnTo>
                      <a:pt x="114" y="2"/>
                    </a:lnTo>
                    <a:lnTo>
                      <a:pt x="92" y="5"/>
                    </a:lnTo>
                    <a:lnTo>
                      <a:pt x="70" y="12"/>
                    </a:lnTo>
                    <a:lnTo>
                      <a:pt x="47" y="20"/>
                    </a:lnTo>
                    <a:lnTo>
                      <a:pt x="23" y="32"/>
                    </a:lnTo>
                    <a:lnTo>
                      <a:pt x="0" y="47"/>
                    </a:lnTo>
                    <a:lnTo>
                      <a:pt x="0" y="999"/>
                    </a:lnTo>
                    <a:lnTo>
                      <a:pt x="1" y="999"/>
                    </a:lnTo>
                    <a:lnTo>
                      <a:pt x="6" y="999"/>
                    </a:lnTo>
                    <a:lnTo>
                      <a:pt x="14" y="998"/>
                    </a:lnTo>
                    <a:lnTo>
                      <a:pt x="23" y="997"/>
                    </a:lnTo>
                    <a:lnTo>
                      <a:pt x="35" y="995"/>
                    </a:lnTo>
                    <a:lnTo>
                      <a:pt x="49" y="993"/>
                    </a:lnTo>
                    <a:lnTo>
                      <a:pt x="65" y="990"/>
                    </a:lnTo>
                    <a:lnTo>
                      <a:pt x="83" y="985"/>
                    </a:lnTo>
                    <a:lnTo>
                      <a:pt x="102" y="980"/>
                    </a:lnTo>
                    <a:lnTo>
                      <a:pt x="121" y="973"/>
                    </a:lnTo>
                    <a:lnTo>
                      <a:pt x="143" y="966"/>
                    </a:lnTo>
                    <a:lnTo>
                      <a:pt x="164" y="956"/>
                    </a:lnTo>
                    <a:lnTo>
                      <a:pt x="186" y="945"/>
                    </a:lnTo>
                    <a:lnTo>
                      <a:pt x="208" y="934"/>
                    </a:lnTo>
                    <a:lnTo>
                      <a:pt x="230" y="919"/>
                    </a:lnTo>
                    <a:lnTo>
                      <a:pt x="251" y="903"/>
                    </a:lnTo>
                    <a:lnTo>
                      <a:pt x="251" y="2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09" name="Freeform 139"/>
              <p:cNvSpPr>
                <a:spLocks/>
              </p:cNvSpPr>
              <p:nvPr/>
            </p:nvSpPr>
            <p:spPr bwMode="auto">
              <a:xfrm>
                <a:off x="6080" y="13687"/>
                <a:ext cx="215" cy="843"/>
              </a:xfrm>
              <a:custGeom>
                <a:avLst/>
                <a:gdLst>
                  <a:gd name="T0" fmla="*/ 215 w 215"/>
                  <a:gd name="T1" fmla="*/ 20 h 843"/>
                  <a:gd name="T2" fmla="*/ 214 w 215"/>
                  <a:gd name="T3" fmla="*/ 19 h 843"/>
                  <a:gd name="T4" fmla="*/ 211 w 215"/>
                  <a:gd name="T5" fmla="*/ 18 h 843"/>
                  <a:gd name="T6" fmla="*/ 205 w 215"/>
                  <a:gd name="T7" fmla="*/ 15 h 843"/>
                  <a:gd name="T8" fmla="*/ 197 w 215"/>
                  <a:gd name="T9" fmla="*/ 12 h 843"/>
                  <a:gd name="T10" fmla="*/ 187 w 215"/>
                  <a:gd name="T11" fmla="*/ 9 h 843"/>
                  <a:gd name="T12" fmla="*/ 176 w 215"/>
                  <a:gd name="T13" fmla="*/ 6 h 843"/>
                  <a:gd name="T14" fmla="*/ 163 w 215"/>
                  <a:gd name="T15" fmla="*/ 4 h 843"/>
                  <a:gd name="T16" fmla="*/ 149 w 215"/>
                  <a:gd name="T17" fmla="*/ 1 h 843"/>
                  <a:gd name="T18" fmla="*/ 133 w 215"/>
                  <a:gd name="T19" fmla="*/ 0 h 843"/>
                  <a:gd name="T20" fmla="*/ 115 w 215"/>
                  <a:gd name="T21" fmla="*/ 0 h 843"/>
                  <a:gd name="T22" fmla="*/ 98 w 215"/>
                  <a:gd name="T23" fmla="*/ 1 h 843"/>
                  <a:gd name="T24" fmla="*/ 79 w 215"/>
                  <a:gd name="T25" fmla="*/ 5 h 843"/>
                  <a:gd name="T26" fmla="*/ 60 w 215"/>
                  <a:gd name="T27" fmla="*/ 10 h 843"/>
                  <a:gd name="T28" fmla="*/ 40 w 215"/>
                  <a:gd name="T29" fmla="*/ 18 h 843"/>
                  <a:gd name="T30" fmla="*/ 21 w 215"/>
                  <a:gd name="T31" fmla="*/ 27 h 843"/>
                  <a:gd name="T32" fmla="*/ 0 w 215"/>
                  <a:gd name="T33" fmla="*/ 40 h 843"/>
                  <a:gd name="T34" fmla="*/ 0 w 215"/>
                  <a:gd name="T35" fmla="*/ 843 h 843"/>
                  <a:gd name="T36" fmla="*/ 1 w 215"/>
                  <a:gd name="T37" fmla="*/ 843 h 843"/>
                  <a:gd name="T38" fmla="*/ 6 w 215"/>
                  <a:gd name="T39" fmla="*/ 843 h 843"/>
                  <a:gd name="T40" fmla="*/ 12 w 215"/>
                  <a:gd name="T41" fmla="*/ 842 h 843"/>
                  <a:gd name="T42" fmla="*/ 21 w 215"/>
                  <a:gd name="T43" fmla="*/ 841 h 843"/>
                  <a:gd name="T44" fmla="*/ 30 w 215"/>
                  <a:gd name="T45" fmla="*/ 840 h 843"/>
                  <a:gd name="T46" fmla="*/ 43 w 215"/>
                  <a:gd name="T47" fmla="*/ 838 h 843"/>
                  <a:gd name="T48" fmla="*/ 56 w 215"/>
                  <a:gd name="T49" fmla="*/ 835 h 843"/>
                  <a:gd name="T50" fmla="*/ 71 w 215"/>
                  <a:gd name="T51" fmla="*/ 831 h 843"/>
                  <a:gd name="T52" fmla="*/ 87 w 215"/>
                  <a:gd name="T53" fmla="*/ 826 h 843"/>
                  <a:gd name="T54" fmla="*/ 105 w 215"/>
                  <a:gd name="T55" fmla="*/ 821 h 843"/>
                  <a:gd name="T56" fmla="*/ 123 w 215"/>
                  <a:gd name="T57" fmla="*/ 814 h 843"/>
                  <a:gd name="T58" fmla="*/ 141 w 215"/>
                  <a:gd name="T59" fmla="*/ 806 h 843"/>
                  <a:gd name="T60" fmla="*/ 159 w 215"/>
                  <a:gd name="T61" fmla="*/ 797 h 843"/>
                  <a:gd name="T62" fmla="*/ 179 w 215"/>
                  <a:gd name="T63" fmla="*/ 786 h 843"/>
                  <a:gd name="T64" fmla="*/ 197 w 215"/>
                  <a:gd name="T65" fmla="*/ 774 h 843"/>
                  <a:gd name="T66" fmla="*/ 215 w 215"/>
                  <a:gd name="T67" fmla="*/ 760 h 843"/>
                  <a:gd name="T68" fmla="*/ 215 w 215"/>
                  <a:gd name="T69" fmla="*/ 20 h 8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843"/>
                  <a:gd name="T107" fmla="*/ 215 w 215"/>
                  <a:gd name="T108" fmla="*/ 843 h 8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843">
                    <a:moveTo>
                      <a:pt x="215" y="20"/>
                    </a:moveTo>
                    <a:lnTo>
                      <a:pt x="214" y="19"/>
                    </a:lnTo>
                    <a:lnTo>
                      <a:pt x="211" y="18"/>
                    </a:lnTo>
                    <a:lnTo>
                      <a:pt x="205" y="15"/>
                    </a:lnTo>
                    <a:lnTo>
                      <a:pt x="197" y="12"/>
                    </a:lnTo>
                    <a:lnTo>
                      <a:pt x="187" y="9"/>
                    </a:lnTo>
                    <a:lnTo>
                      <a:pt x="176" y="6"/>
                    </a:lnTo>
                    <a:lnTo>
                      <a:pt x="163" y="4"/>
                    </a:lnTo>
                    <a:lnTo>
                      <a:pt x="149" y="1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8" y="1"/>
                    </a:lnTo>
                    <a:lnTo>
                      <a:pt x="79" y="5"/>
                    </a:lnTo>
                    <a:lnTo>
                      <a:pt x="60" y="10"/>
                    </a:lnTo>
                    <a:lnTo>
                      <a:pt x="40" y="18"/>
                    </a:lnTo>
                    <a:lnTo>
                      <a:pt x="21" y="27"/>
                    </a:lnTo>
                    <a:lnTo>
                      <a:pt x="0" y="40"/>
                    </a:lnTo>
                    <a:lnTo>
                      <a:pt x="0" y="843"/>
                    </a:lnTo>
                    <a:lnTo>
                      <a:pt x="1" y="843"/>
                    </a:lnTo>
                    <a:lnTo>
                      <a:pt x="6" y="843"/>
                    </a:lnTo>
                    <a:lnTo>
                      <a:pt x="12" y="842"/>
                    </a:lnTo>
                    <a:lnTo>
                      <a:pt x="21" y="841"/>
                    </a:lnTo>
                    <a:lnTo>
                      <a:pt x="30" y="840"/>
                    </a:lnTo>
                    <a:lnTo>
                      <a:pt x="43" y="838"/>
                    </a:lnTo>
                    <a:lnTo>
                      <a:pt x="56" y="835"/>
                    </a:lnTo>
                    <a:lnTo>
                      <a:pt x="71" y="831"/>
                    </a:lnTo>
                    <a:lnTo>
                      <a:pt x="87" y="826"/>
                    </a:lnTo>
                    <a:lnTo>
                      <a:pt x="105" y="821"/>
                    </a:lnTo>
                    <a:lnTo>
                      <a:pt x="123" y="814"/>
                    </a:lnTo>
                    <a:lnTo>
                      <a:pt x="141" y="806"/>
                    </a:lnTo>
                    <a:lnTo>
                      <a:pt x="159" y="797"/>
                    </a:lnTo>
                    <a:lnTo>
                      <a:pt x="179" y="786"/>
                    </a:lnTo>
                    <a:lnTo>
                      <a:pt x="197" y="774"/>
                    </a:lnTo>
                    <a:lnTo>
                      <a:pt x="215" y="760"/>
                    </a:lnTo>
                    <a:lnTo>
                      <a:pt x="215" y="2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0" name="Freeform 140"/>
              <p:cNvSpPr>
                <a:spLocks/>
              </p:cNvSpPr>
              <p:nvPr/>
            </p:nvSpPr>
            <p:spPr bwMode="auto">
              <a:xfrm>
                <a:off x="6087" y="13696"/>
                <a:ext cx="180" cy="685"/>
              </a:xfrm>
              <a:custGeom>
                <a:avLst/>
                <a:gdLst>
                  <a:gd name="T0" fmla="*/ 180 w 180"/>
                  <a:gd name="T1" fmla="*/ 16 h 685"/>
                  <a:gd name="T2" fmla="*/ 179 w 180"/>
                  <a:gd name="T3" fmla="*/ 16 h 685"/>
                  <a:gd name="T4" fmla="*/ 176 w 180"/>
                  <a:gd name="T5" fmla="*/ 14 h 685"/>
                  <a:gd name="T6" fmla="*/ 172 w 180"/>
                  <a:gd name="T7" fmla="*/ 12 h 685"/>
                  <a:gd name="T8" fmla="*/ 165 w 180"/>
                  <a:gd name="T9" fmla="*/ 10 h 685"/>
                  <a:gd name="T10" fmla="*/ 157 w 180"/>
                  <a:gd name="T11" fmla="*/ 8 h 685"/>
                  <a:gd name="T12" fmla="*/ 147 w 180"/>
                  <a:gd name="T13" fmla="*/ 4 h 685"/>
                  <a:gd name="T14" fmla="*/ 136 w 180"/>
                  <a:gd name="T15" fmla="*/ 2 h 685"/>
                  <a:gd name="T16" fmla="*/ 125 w 180"/>
                  <a:gd name="T17" fmla="*/ 0 h 685"/>
                  <a:gd name="T18" fmla="*/ 111 w 180"/>
                  <a:gd name="T19" fmla="*/ 0 h 685"/>
                  <a:gd name="T20" fmla="*/ 97 w 180"/>
                  <a:gd name="T21" fmla="*/ 0 h 685"/>
                  <a:gd name="T22" fmla="*/ 81 w 180"/>
                  <a:gd name="T23" fmla="*/ 1 h 685"/>
                  <a:gd name="T24" fmla="*/ 66 w 180"/>
                  <a:gd name="T25" fmla="*/ 3 h 685"/>
                  <a:gd name="T26" fmla="*/ 50 w 180"/>
                  <a:gd name="T27" fmla="*/ 8 h 685"/>
                  <a:gd name="T28" fmla="*/ 33 w 180"/>
                  <a:gd name="T29" fmla="*/ 14 h 685"/>
                  <a:gd name="T30" fmla="*/ 17 w 180"/>
                  <a:gd name="T31" fmla="*/ 23 h 685"/>
                  <a:gd name="T32" fmla="*/ 0 w 180"/>
                  <a:gd name="T33" fmla="*/ 33 h 685"/>
                  <a:gd name="T34" fmla="*/ 0 w 180"/>
                  <a:gd name="T35" fmla="*/ 685 h 685"/>
                  <a:gd name="T36" fmla="*/ 1 w 180"/>
                  <a:gd name="T37" fmla="*/ 685 h 685"/>
                  <a:gd name="T38" fmla="*/ 4 w 180"/>
                  <a:gd name="T39" fmla="*/ 685 h 685"/>
                  <a:gd name="T40" fmla="*/ 9 w 180"/>
                  <a:gd name="T41" fmla="*/ 684 h 685"/>
                  <a:gd name="T42" fmla="*/ 17 w 180"/>
                  <a:gd name="T43" fmla="*/ 683 h 685"/>
                  <a:gd name="T44" fmla="*/ 26 w 180"/>
                  <a:gd name="T45" fmla="*/ 682 h 685"/>
                  <a:gd name="T46" fmla="*/ 35 w 180"/>
                  <a:gd name="T47" fmla="*/ 681 h 685"/>
                  <a:gd name="T48" fmla="*/ 47 w 180"/>
                  <a:gd name="T49" fmla="*/ 678 h 685"/>
                  <a:gd name="T50" fmla="*/ 60 w 180"/>
                  <a:gd name="T51" fmla="*/ 676 h 685"/>
                  <a:gd name="T52" fmla="*/ 73 w 180"/>
                  <a:gd name="T53" fmla="*/ 671 h 685"/>
                  <a:gd name="T54" fmla="*/ 87 w 180"/>
                  <a:gd name="T55" fmla="*/ 667 h 685"/>
                  <a:gd name="T56" fmla="*/ 102 w 180"/>
                  <a:gd name="T57" fmla="*/ 662 h 685"/>
                  <a:gd name="T58" fmla="*/ 118 w 180"/>
                  <a:gd name="T59" fmla="*/ 655 h 685"/>
                  <a:gd name="T60" fmla="*/ 133 w 180"/>
                  <a:gd name="T61" fmla="*/ 648 h 685"/>
                  <a:gd name="T62" fmla="*/ 149 w 180"/>
                  <a:gd name="T63" fmla="*/ 639 h 685"/>
                  <a:gd name="T64" fmla="*/ 165 w 180"/>
                  <a:gd name="T65" fmla="*/ 628 h 685"/>
                  <a:gd name="T66" fmla="*/ 180 w 180"/>
                  <a:gd name="T67" fmla="*/ 617 h 685"/>
                  <a:gd name="T68" fmla="*/ 180 w 180"/>
                  <a:gd name="T69" fmla="*/ 16 h 6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685"/>
                  <a:gd name="T107" fmla="*/ 180 w 180"/>
                  <a:gd name="T108" fmla="*/ 685 h 6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685">
                    <a:moveTo>
                      <a:pt x="180" y="16"/>
                    </a:moveTo>
                    <a:lnTo>
                      <a:pt x="179" y="16"/>
                    </a:lnTo>
                    <a:lnTo>
                      <a:pt x="176" y="14"/>
                    </a:lnTo>
                    <a:lnTo>
                      <a:pt x="172" y="12"/>
                    </a:lnTo>
                    <a:lnTo>
                      <a:pt x="165" y="10"/>
                    </a:lnTo>
                    <a:lnTo>
                      <a:pt x="157" y="8"/>
                    </a:lnTo>
                    <a:lnTo>
                      <a:pt x="147" y="4"/>
                    </a:lnTo>
                    <a:lnTo>
                      <a:pt x="136" y="2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97" y="0"/>
                    </a:lnTo>
                    <a:lnTo>
                      <a:pt x="81" y="1"/>
                    </a:lnTo>
                    <a:lnTo>
                      <a:pt x="66" y="3"/>
                    </a:lnTo>
                    <a:lnTo>
                      <a:pt x="50" y="8"/>
                    </a:lnTo>
                    <a:lnTo>
                      <a:pt x="33" y="14"/>
                    </a:lnTo>
                    <a:lnTo>
                      <a:pt x="17" y="23"/>
                    </a:lnTo>
                    <a:lnTo>
                      <a:pt x="0" y="33"/>
                    </a:lnTo>
                    <a:lnTo>
                      <a:pt x="0" y="685"/>
                    </a:lnTo>
                    <a:lnTo>
                      <a:pt x="1" y="685"/>
                    </a:lnTo>
                    <a:lnTo>
                      <a:pt x="4" y="685"/>
                    </a:lnTo>
                    <a:lnTo>
                      <a:pt x="9" y="684"/>
                    </a:lnTo>
                    <a:lnTo>
                      <a:pt x="17" y="683"/>
                    </a:lnTo>
                    <a:lnTo>
                      <a:pt x="26" y="682"/>
                    </a:lnTo>
                    <a:lnTo>
                      <a:pt x="35" y="681"/>
                    </a:lnTo>
                    <a:lnTo>
                      <a:pt x="47" y="678"/>
                    </a:lnTo>
                    <a:lnTo>
                      <a:pt x="60" y="676"/>
                    </a:lnTo>
                    <a:lnTo>
                      <a:pt x="73" y="671"/>
                    </a:lnTo>
                    <a:lnTo>
                      <a:pt x="87" y="667"/>
                    </a:lnTo>
                    <a:lnTo>
                      <a:pt x="102" y="662"/>
                    </a:lnTo>
                    <a:lnTo>
                      <a:pt x="118" y="655"/>
                    </a:lnTo>
                    <a:lnTo>
                      <a:pt x="133" y="648"/>
                    </a:lnTo>
                    <a:lnTo>
                      <a:pt x="149" y="639"/>
                    </a:lnTo>
                    <a:lnTo>
                      <a:pt x="165" y="628"/>
                    </a:lnTo>
                    <a:lnTo>
                      <a:pt x="180" y="617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1" name="Freeform 141"/>
              <p:cNvSpPr>
                <a:spLocks/>
              </p:cNvSpPr>
              <p:nvPr/>
            </p:nvSpPr>
            <p:spPr bwMode="auto">
              <a:xfrm>
                <a:off x="6093" y="13704"/>
                <a:ext cx="146" cy="530"/>
              </a:xfrm>
              <a:custGeom>
                <a:avLst/>
                <a:gdLst>
                  <a:gd name="T0" fmla="*/ 146 w 146"/>
                  <a:gd name="T1" fmla="*/ 14 h 530"/>
                  <a:gd name="T2" fmla="*/ 143 w 146"/>
                  <a:gd name="T3" fmla="*/ 12 h 530"/>
                  <a:gd name="T4" fmla="*/ 134 w 146"/>
                  <a:gd name="T5" fmla="*/ 8 h 530"/>
                  <a:gd name="T6" fmla="*/ 120 w 146"/>
                  <a:gd name="T7" fmla="*/ 4 h 530"/>
                  <a:gd name="T8" fmla="*/ 101 w 146"/>
                  <a:gd name="T9" fmla="*/ 1 h 530"/>
                  <a:gd name="T10" fmla="*/ 79 w 146"/>
                  <a:gd name="T11" fmla="*/ 0 h 530"/>
                  <a:gd name="T12" fmla="*/ 54 w 146"/>
                  <a:gd name="T13" fmla="*/ 3 h 530"/>
                  <a:gd name="T14" fmla="*/ 27 w 146"/>
                  <a:gd name="T15" fmla="*/ 11 h 530"/>
                  <a:gd name="T16" fmla="*/ 0 w 146"/>
                  <a:gd name="T17" fmla="*/ 27 h 530"/>
                  <a:gd name="T18" fmla="*/ 0 w 146"/>
                  <a:gd name="T19" fmla="*/ 530 h 530"/>
                  <a:gd name="T20" fmla="*/ 3 w 146"/>
                  <a:gd name="T21" fmla="*/ 530 h 530"/>
                  <a:gd name="T22" fmla="*/ 14 w 146"/>
                  <a:gd name="T23" fmla="*/ 529 h 530"/>
                  <a:gd name="T24" fmla="*/ 29 w 146"/>
                  <a:gd name="T25" fmla="*/ 526 h 530"/>
                  <a:gd name="T26" fmla="*/ 49 w 146"/>
                  <a:gd name="T27" fmla="*/ 521 h 530"/>
                  <a:gd name="T28" fmla="*/ 71 w 146"/>
                  <a:gd name="T29" fmla="*/ 514 h 530"/>
                  <a:gd name="T30" fmla="*/ 96 w 146"/>
                  <a:gd name="T31" fmla="*/ 505 h 530"/>
                  <a:gd name="T32" fmla="*/ 121 w 146"/>
                  <a:gd name="T33" fmla="*/ 492 h 530"/>
                  <a:gd name="T34" fmla="*/ 146 w 146"/>
                  <a:gd name="T35" fmla="*/ 475 h 530"/>
                  <a:gd name="T36" fmla="*/ 146 w 146"/>
                  <a:gd name="T37" fmla="*/ 14 h 5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530"/>
                  <a:gd name="T59" fmla="*/ 146 w 146"/>
                  <a:gd name="T60" fmla="*/ 530 h 5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530">
                    <a:moveTo>
                      <a:pt x="146" y="14"/>
                    </a:moveTo>
                    <a:lnTo>
                      <a:pt x="143" y="12"/>
                    </a:lnTo>
                    <a:lnTo>
                      <a:pt x="134" y="8"/>
                    </a:lnTo>
                    <a:lnTo>
                      <a:pt x="120" y="4"/>
                    </a:lnTo>
                    <a:lnTo>
                      <a:pt x="101" y="1"/>
                    </a:lnTo>
                    <a:lnTo>
                      <a:pt x="79" y="0"/>
                    </a:lnTo>
                    <a:lnTo>
                      <a:pt x="54" y="3"/>
                    </a:lnTo>
                    <a:lnTo>
                      <a:pt x="27" y="11"/>
                    </a:lnTo>
                    <a:lnTo>
                      <a:pt x="0" y="27"/>
                    </a:lnTo>
                    <a:lnTo>
                      <a:pt x="0" y="530"/>
                    </a:lnTo>
                    <a:lnTo>
                      <a:pt x="3" y="530"/>
                    </a:lnTo>
                    <a:lnTo>
                      <a:pt x="14" y="529"/>
                    </a:lnTo>
                    <a:lnTo>
                      <a:pt x="29" y="526"/>
                    </a:lnTo>
                    <a:lnTo>
                      <a:pt x="49" y="521"/>
                    </a:lnTo>
                    <a:lnTo>
                      <a:pt x="71" y="514"/>
                    </a:lnTo>
                    <a:lnTo>
                      <a:pt x="96" y="505"/>
                    </a:lnTo>
                    <a:lnTo>
                      <a:pt x="121" y="492"/>
                    </a:lnTo>
                    <a:lnTo>
                      <a:pt x="146" y="475"/>
                    </a:lnTo>
                    <a:lnTo>
                      <a:pt x="146" y="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2" name="Freeform 142"/>
              <p:cNvSpPr>
                <a:spLocks/>
              </p:cNvSpPr>
              <p:nvPr/>
            </p:nvSpPr>
            <p:spPr bwMode="auto">
              <a:xfrm>
                <a:off x="6101" y="13712"/>
                <a:ext cx="109" cy="373"/>
              </a:xfrm>
              <a:custGeom>
                <a:avLst/>
                <a:gdLst>
                  <a:gd name="T0" fmla="*/ 109 w 109"/>
                  <a:gd name="T1" fmla="*/ 10 h 373"/>
                  <a:gd name="T2" fmla="*/ 107 w 109"/>
                  <a:gd name="T3" fmla="*/ 9 h 373"/>
                  <a:gd name="T4" fmla="*/ 100 w 109"/>
                  <a:gd name="T5" fmla="*/ 6 h 373"/>
                  <a:gd name="T6" fmla="*/ 89 w 109"/>
                  <a:gd name="T7" fmla="*/ 2 h 373"/>
                  <a:gd name="T8" fmla="*/ 75 w 109"/>
                  <a:gd name="T9" fmla="*/ 0 h 373"/>
                  <a:gd name="T10" fmla="*/ 59 w 109"/>
                  <a:gd name="T11" fmla="*/ 0 h 373"/>
                  <a:gd name="T12" fmla="*/ 39 w 109"/>
                  <a:gd name="T13" fmla="*/ 2 h 373"/>
                  <a:gd name="T14" fmla="*/ 20 w 109"/>
                  <a:gd name="T15" fmla="*/ 9 h 373"/>
                  <a:gd name="T16" fmla="*/ 0 w 109"/>
                  <a:gd name="T17" fmla="*/ 21 h 373"/>
                  <a:gd name="T18" fmla="*/ 0 w 109"/>
                  <a:gd name="T19" fmla="*/ 373 h 373"/>
                  <a:gd name="T20" fmla="*/ 2 w 109"/>
                  <a:gd name="T21" fmla="*/ 373 h 373"/>
                  <a:gd name="T22" fmla="*/ 9 w 109"/>
                  <a:gd name="T23" fmla="*/ 372 h 373"/>
                  <a:gd name="T24" fmla="*/ 21 w 109"/>
                  <a:gd name="T25" fmla="*/ 369 h 373"/>
                  <a:gd name="T26" fmla="*/ 36 w 109"/>
                  <a:gd name="T27" fmla="*/ 366 h 373"/>
                  <a:gd name="T28" fmla="*/ 53 w 109"/>
                  <a:gd name="T29" fmla="*/ 362 h 373"/>
                  <a:gd name="T30" fmla="*/ 72 w 109"/>
                  <a:gd name="T31" fmla="*/ 354 h 373"/>
                  <a:gd name="T32" fmla="*/ 90 w 109"/>
                  <a:gd name="T33" fmla="*/ 343 h 373"/>
                  <a:gd name="T34" fmla="*/ 109 w 109"/>
                  <a:gd name="T35" fmla="*/ 331 h 373"/>
                  <a:gd name="T36" fmla="*/ 109 w 109"/>
                  <a:gd name="T37" fmla="*/ 10 h 3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9"/>
                  <a:gd name="T58" fmla="*/ 0 h 373"/>
                  <a:gd name="T59" fmla="*/ 109 w 109"/>
                  <a:gd name="T60" fmla="*/ 373 h 3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9" h="373">
                    <a:moveTo>
                      <a:pt x="109" y="10"/>
                    </a:moveTo>
                    <a:lnTo>
                      <a:pt x="107" y="9"/>
                    </a:lnTo>
                    <a:lnTo>
                      <a:pt x="100" y="6"/>
                    </a:lnTo>
                    <a:lnTo>
                      <a:pt x="89" y="2"/>
                    </a:lnTo>
                    <a:lnTo>
                      <a:pt x="75" y="0"/>
                    </a:lnTo>
                    <a:lnTo>
                      <a:pt x="59" y="0"/>
                    </a:lnTo>
                    <a:lnTo>
                      <a:pt x="39" y="2"/>
                    </a:lnTo>
                    <a:lnTo>
                      <a:pt x="20" y="9"/>
                    </a:lnTo>
                    <a:lnTo>
                      <a:pt x="0" y="21"/>
                    </a:lnTo>
                    <a:lnTo>
                      <a:pt x="0" y="373"/>
                    </a:lnTo>
                    <a:lnTo>
                      <a:pt x="2" y="373"/>
                    </a:lnTo>
                    <a:lnTo>
                      <a:pt x="9" y="372"/>
                    </a:lnTo>
                    <a:lnTo>
                      <a:pt x="21" y="369"/>
                    </a:lnTo>
                    <a:lnTo>
                      <a:pt x="36" y="366"/>
                    </a:lnTo>
                    <a:lnTo>
                      <a:pt x="53" y="362"/>
                    </a:lnTo>
                    <a:lnTo>
                      <a:pt x="72" y="354"/>
                    </a:lnTo>
                    <a:lnTo>
                      <a:pt x="90" y="343"/>
                    </a:lnTo>
                    <a:lnTo>
                      <a:pt x="109" y="331"/>
                    </a:lnTo>
                    <a:lnTo>
                      <a:pt x="109" y="1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3" name="Freeform 143"/>
              <p:cNvSpPr>
                <a:spLocks/>
              </p:cNvSpPr>
              <p:nvPr/>
            </p:nvSpPr>
            <p:spPr bwMode="auto">
              <a:xfrm>
                <a:off x="6107" y="13721"/>
                <a:ext cx="75" cy="216"/>
              </a:xfrm>
              <a:custGeom>
                <a:avLst/>
                <a:gdLst>
                  <a:gd name="T0" fmla="*/ 75 w 75"/>
                  <a:gd name="T1" fmla="*/ 6 h 216"/>
                  <a:gd name="T2" fmla="*/ 73 w 75"/>
                  <a:gd name="T3" fmla="*/ 5 h 216"/>
                  <a:gd name="T4" fmla="*/ 69 w 75"/>
                  <a:gd name="T5" fmla="*/ 4 h 216"/>
                  <a:gd name="T6" fmla="*/ 61 w 75"/>
                  <a:gd name="T7" fmla="*/ 2 h 216"/>
                  <a:gd name="T8" fmla="*/ 52 w 75"/>
                  <a:gd name="T9" fmla="*/ 0 h 216"/>
                  <a:gd name="T10" fmla="*/ 41 w 75"/>
                  <a:gd name="T11" fmla="*/ 0 h 216"/>
                  <a:gd name="T12" fmla="*/ 28 w 75"/>
                  <a:gd name="T13" fmla="*/ 1 h 216"/>
                  <a:gd name="T14" fmla="*/ 14 w 75"/>
                  <a:gd name="T15" fmla="*/ 6 h 216"/>
                  <a:gd name="T16" fmla="*/ 0 w 75"/>
                  <a:gd name="T17" fmla="*/ 14 h 216"/>
                  <a:gd name="T18" fmla="*/ 0 w 75"/>
                  <a:gd name="T19" fmla="*/ 216 h 216"/>
                  <a:gd name="T20" fmla="*/ 2 w 75"/>
                  <a:gd name="T21" fmla="*/ 216 h 216"/>
                  <a:gd name="T22" fmla="*/ 7 w 75"/>
                  <a:gd name="T23" fmla="*/ 215 h 216"/>
                  <a:gd name="T24" fmla="*/ 15 w 75"/>
                  <a:gd name="T25" fmla="*/ 214 h 216"/>
                  <a:gd name="T26" fmla="*/ 25 w 75"/>
                  <a:gd name="T27" fmla="*/ 211 h 216"/>
                  <a:gd name="T28" fmla="*/ 37 w 75"/>
                  <a:gd name="T29" fmla="*/ 208 h 216"/>
                  <a:gd name="T30" fmla="*/ 50 w 75"/>
                  <a:gd name="T31" fmla="*/ 203 h 216"/>
                  <a:gd name="T32" fmla="*/ 63 w 75"/>
                  <a:gd name="T33" fmla="*/ 195 h 216"/>
                  <a:gd name="T34" fmla="*/ 75 w 75"/>
                  <a:gd name="T35" fmla="*/ 187 h 216"/>
                  <a:gd name="T36" fmla="*/ 75 w 75"/>
                  <a:gd name="T37" fmla="*/ 6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16"/>
                  <a:gd name="T59" fmla="*/ 75 w 75"/>
                  <a:gd name="T60" fmla="*/ 216 h 2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16">
                    <a:moveTo>
                      <a:pt x="75" y="6"/>
                    </a:moveTo>
                    <a:lnTo>
                      <a:pt x="73" y="5"/>
                    </a:lnTo>
                    <a:lnTo>
                      <a:pt x="69" y="4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1" y="0"/>
                    </a:lnTo>
                    <a:lnTo>
                      <a:pt x="28" y="1"/>
                    </a:lnTo>
                    <a:lnTo>
                      <a:pt x="14" y="6"/>
                    </a:lnTo>
                    <a:lnTo>
                      <a:pt x="0" y="14"/>
                    </a:lnTo>
                    <a:lnTo>
                      <a:pt x="0" y="216"/>
                    </a:lnTo>
                    <a:lnTo>
                      <a:pt x="2" y="216"/>
                    </a:lnTo>
                    <a:lnTo>
                      <a:pt x="7" y="215"/>
                    </a:lnTo>
                    <a:lnTo>
                      <a:pt x="15" y="214"/>
                    </a:lnTo>
                    <a:lnTo>
                      <a:pt x="25" y="211"/>
                    </a:lnTo>
                    <a:lnTo>
                      <a:pt x="37" y="208"/>
                    </a:lnTo>
                    <a:lnTo>
                      <a:pt x="50" y="203"/>
                    </a:lnTo>
                    <a:lnTo>
                      <a:pt x="63" y="195"/>
                    </a:lnTo>
                    <a:lnTo>
                      <a:pt x="75" y="187"/>
                    </a:lnTo>
                    <a:lnTo>
                      <a:pt x="75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4" name="Freeform 144"/>
              <p:cNvSpPr>
                <a:spLocks/>
              </p:cNvSpPr>
              <p:nvPr/>
            </p:nvSpPr>
            <p:spPr bwMode="auto">
              <a:xfrm>
                <a:off x="7013" y="14340"/>
                <a:ext cx="110" cy="111"/>
              </a:xfrm>
              <a:custGeom>
                <a:avLst/>
                <a:gdLst>
                  <a:gd name="T0" fmla="*/ 55 w 110"/>
                  <a:gd name="T1" fmla="*/ 111 h 111"/>
                  <a:gd name="T2" fmla="*/ 66 w 110"/>
                  <a:gd name="T3" fmla="*/ 110 h 111"/>
                  <a:gd name="T4" fmla="*/ 76 w 110"/>
                  <a:gd name="T5" fmla="*/ 106 h 111"/>
                  <a:gd name="T6" fmla="*/ 85 w 110"/>
                  <a:gd name="T7" fmla="*/ 101 h 111"/>
                  <a:gd name="T8" fmla="*/ 94 w 110"/>
                  <a:gd name="T9" fmla="*/ 94 h 111"/>
                  <a:gd name="T10" fmla="*/ 100 w 110"/>
                  <a:gd name="T11" fmla="*/ 86 h 111"/>
                  <a:gd name="T12" fmla="*/ 106 w 110"/>
                  <a:gd name="T13" fmla="*/ 77 h 111"/>
                  <a:gd name="T14" fmla="*/ 109 w 110"/>
                  <a:gd name="T15" fmla="*/ 66 h 111"/>
                  <a:gd name="T16" fmla="*/ 110 w 110"/>
                  <a:gd name="T17" fmla="*/ 56 h 111"/>
                  <a:gd name="T18" fmla="*/ 109 w 110"/>
                  <a:gd name="T19" fmla="*/ 44 h 111"/>
                  <a:gd name="T20" fmla="*/ 106 w 110"/>
                  <a:gd name="T21" fmla="*/ 34 h 111"/>
                  <a:gd name="T22" fmla="*/ 100 w 110"/>
                  <a:gd name="T23" fmla="*/ 24 h 111"/>
                  <a:gd name="T24" fmla="*/ 94 w 110"/>
                  <a:gd name="T25" fmla="*/ 17 h 111"/>
                  <a:gd name="T26" fmla="*/ 85 w 110"/>
                  <a:gd name="T27" fmla="*/ 9 h 111"/>
                  <a:gd name="T28" fmla="*/ 76 w 110"/>
                  <a:gd name="T29" fmla="*/ 5 h 111"/>
                  <a:gd name="T30" fmla="*/ 66 w 110"/>
                  <a:gd name="T31" fmla="*/ 2 h 111"/>
                  <a:gd name="T32" fmla="*/ 55 w 110"/>
                  <a:gd name="T33" fmla="*/ 0 h 111"/>
                  <a:gd name="T34" fmla="*/ 44 w 110"/>
                  <a:gd name="T35" fmla="*/ 2 h 111"/>
                  <a:gd name="T36" fmla="*/ 33 w 110"/>
                  <a:gd name="T37" fmla="*/ 5 h 111"/>
                  <a:gd name="T38" fmla="*/ 25 w 110"/>
                  <a:gd name="T39" fmla="*/ 9 h 111"/>
                  <a:gd name="T40" fmla="*/ 16 w 110"/>
                  <a:gd name="T41" fmla="*/ 17 h 111"/>
                  <a:gd name="T42" fmla="*/ 10 w 110"/>
                  <a:gd name="T43" fmla="*/ 24 h 111"/>
                  <a:gd name="T44" fmla="*/ 4 w 110"/>
                  <a:gd name="T45" fmla="*/ 34 h 111"/>
                  <a:gd name="T46" fmla="*/ 1 w 110"/>
                  <a:gd name="T47" fmla="*/ 44 h 111"/>
                  <a:gd name="T48" fmla="*/ 0 w 110"/>
                  <a:gd name="T49" fmla="*/ 56 h 111"/>
                  <a:gd name="T50" fmla="*/ 1 w 110"/>
                  <a:gd name="T51" fmla="*/ 66 h 111"/>
                  <a:gd name="T52" fmla="*/ 4 w 110"/>
                  <a:gd name="T53" fmla="*/ 77 h 111"/>
                  <a:gd name="T54" fmla="*/ 10 w 110"/>
                  <a:gd name="T55" fmla="*/ 86 h 111"/>
                  <a:gd name="T56" fmla="*/ 16 w 110"/>
                  <a:gd name="T57" fmla="*/ 94 h 111"/>
                  <a:gd name="T58" fmla="*/ 25 w 110"/>
                  <a:gd name="T59" fmla="*/ 101 h 111"/>
                  <a:gd name="T60" fmla="*/ 33 w 110"/>
                  <a:gd name="T61" fmla="*/ 106 h 111"/>
                  <a:gd name="T62" fmla="*/ 44 w 110"/>
                  <a:gd name="T63" fmla="*/ 110 h 111"/>
                  <a:gd name="T64" fmla="*/ 55 w 110"/>
                  <a:gd name="T65" fmla="*/ 111 h 1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1"/>
                  <a:gd name="T101" fmla="*/ 110 w 110"/>
                  <a:gd name="T102" fmla="*/ 111 h 1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1">
                    <a:moveTo>
                      <a:pt x="55" y="111"/>
                    </a:moveTo>
                    <a:lnTo>
                      <a:pt x="66" y="110"/>
                    </a:lnTo>
                    <a:lnTo>
                      <a:pt x="76" y="106"/>
                    </a:lnTo>
                    <a:lnTo>
                      <a:pt x="85" y="101"/>
                    </a:lnTo>
                    <a:lnTo>
                      <a:pt x="94" y="94"/>
                    </a:lnTo>
                    <a:lnTo>
                      <a:pt x="100" y="86"/>
                    </a:lnTo>
                    <a:lnTo>
                      <a:pt x="106" y="77"/>
                    </a:lnTo>
                    <a:lnTo>
                      <a:pt x="109" y="66"/>
                    </a:lnTo>
                    <a:lnTo>
                      <a:pt x="110" y="56"/>
                    </a:lnTo>
                    <a:lnTo>
                      <a:pt x="109" y="44"/>
                    </a:lnTo>
                    <a:lnTo>
                      <a:pt x="106" y="34"/>
                    </a:lnTo>
                    <a:lnTo>
                      <a:pt x="100" y="24"/>
                    </a:lnTo>
                    <a:lnTo>
                      <a:pt x="94" y="17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44" y="2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7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6"/>
                    </a:lnTo>
                    <a:lnTo>
                      <a:pt x="1" y="66"/>
                    </a:lnTo>
                    <a:lnTo>
                      <a:pt x="4" y="77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5" y="101"/>
                    </a:lnTo>
                    <a:lnTo>
                      <a:pt x="33" y="106"/>
                    </a:lnTo>
                    <a:lnTo>
                      <a:pt x="44" y="110"/>
                    </a:lnTo>
                    <a:lnTo>
                      <a:pt x="55" y="1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5" name="Freeform 145"/>
              <p:cNvSpPr>
                <a:spLocks/>
              </p:cNvSpPr>
              <p:nvPr/>
            </p:nvSpPr>
            <p:spPr bwMode="auto">
              <a:xfrm>
                <a:off x="6676" y="14343"/>
                <a:ext cx="55" cy="55"/>
              </a:xfrm>
              <a:custGeom>
                <a:avLst/>
                <a:gdLst>
                  <a:gd name="T0" fmla="*/ 27 w 55"/>
                  <a:gd name="T1" fmla="*/ 55 h 55"/>
                  <a:gd name="T2" fmla="*/ 38 w 55"/>
                  <a:gd name="T3" fmla="*/ 53 h 55"/>
                  <a:gd name="T4" fmla="*/ 48 w 55"/>
                  <a:gd name="T5" fmla="*/ 46 h 55"/>
                  <a:gd name="T6" fmla="*/ 53 w 55"/>
                  <a:gd name="T7" fmla="*/ 37 h 55"/>
                  <a:gd name="T8" fmla="*/ 55 w 55"/>
                  <a:gd name="T9" fmla="*/ 27 h 55"/>
                  <a:gd name="T10" fmla="*/ 53 w 55"/>
                  <a:gd name="T11" fmla="*/ 16 h 55"/>
                  <a:gd name="T12" fmla="*/ 48 w 55"/>
                  <a:gd name="T13" fmla="*/ 7 h 55"/>
                  <a:gd name="T14" fmla="*/ 38 w 55"/>
                  <a:gd name="T15" fmla="*/ 2 h 55"/>
                  <a:gd name="T16" fmla="*/ 27 w 55"/>
                  <a:gd name="T17" fmla="*/ 0 h 55"/>
                  <a:gd name="T18" fmla="*/ 16 w 55"/>
                  <a:gd name="T19" fmla="*/ 2 h 55"/>
                  <a:gd name="T20" fmla="*/ 8 w 55"/>
                  <a:gd name="T21" fmla="*/ 7 h 55"/>
                  <a:gd name="T22" fmla="*/ 2 w 55"/>
                  <a:gd name="T23" fmla="*/ 16 h 55"/>
                  <a:gd name="T24" fmla="*/ 0 w 55"/>
                  <a:gd name="T25" fmla="*/ 27 h 55"/>
                  <a:gd name="T26" fmla="*/ 2 w 55"/>
                  <a:gd name="T27" fmla="*/ 37 h 55"/>
                  <a:gd name="T28" fmla="*/ 8 w 55"/>
                  <a:gd name="T29" fmla="*/ 46 h 55"/>
                  <a:gd name="T30" fmla="*/ 16 w 55"/>
                  <a:gd name="T31" fmla="*/ 53 h 55"/>
                  <a:gd name="T32" fmla="*/ 27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7" y="55"/>
                    </a:moveTo>
                    <a:lnTo>
                      <a:pt x="38" y="53"/>
                    </a:lnTo>
                    <a:lnTo>
                      <a:pt x="48" y="46"/>
                    </a:lnTo>
                    <a:lnTo>
                      <a:pt x="53" y="37"/>
                    </a:lnTo>
                    <a:lnTo>
                      <a:pt x="55" y="27"/>
                    </a:lnTo>
                    <a:lnTo>
                      <a:pt x="53" y="16"/>
                    </a:lnTo>
                    <a:lnTo>
                      <a:pt x="48" y="7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7"/>
                    </a:lnTo>
                    <a:lnTo>
                      <a:pt x="2" y="16"/>
                    </a:lnTo>
                    <a:lnTo>
                      <a:pt x="0" y="27"/>
                    </a:lnTo>
                    <a:lnTo>
                      <a:pt x="2" y="37"/>
                    </a:lnTo>
                    <a:lnTo>
                      <a:pt x="8" y="46"/>
                    </a:lnTo>
                    <a:lnTo>
                      <a:pt x="16" y="53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6" name="Freeform 146"/>
              <p:cNvSpPr>
                <a:spLocks/>
              </p:cNvSpPr>
              <p:nvPr/>
            </p:nvSpPr>
            <p:spPr bwMode="auto">
              <a:xfrm>
                <a:off x="6770" y="14345"/>
                <a:ext cx="55" cy="55"/>
              </a:xfrm>
              <a:custGeom>
                <a:avLst/>
                <a:gdLst>
                  <a:gd name="T0" fmla="*/ 28 w 55"/>
                  <a:gd name="T1" fmla="*/ 55 h 55"/>
                  <a:gd name="T2" fmla="*/ 39 w 55"/>
                  <a:gd name="T3" fmla="*/ 53 h 55"/>
                  <a:gd name="T4" fmla="*/ 47 w 55"/>
                  <a:gd name="T5" fmla="*/ 47 h 55"/>
                  <a:gd name="T6" fmla="*/ 53 w 55"/>
                  <a:gd name="T7" fmla="*/ 39 h 55"/>
                  <a:gd name="T8" fmla="*/ 55 w 55"/>
                  <a:gd name="T9" fmla="*/ 28 h 55"/>
                  <a:gd name="T10" fmla="*/ 53 w 55"/>
                  <a:gd name="T11" fmla="*/ 17 h 55"/>
                  <a:gd name="T12" fmla="*/ 47 w 55"/>
                  <a:gd name="T13" fmla="*/ 8 h 55"/>
                  <a:gd name="T14" fmla="*/ 39 w 55"/>
                  <a:gd name="T15" fmla="*/ 2 h 55"/>
                  <a:gd name="T16" fmla="*/ 28 w 55"/>
                  <a:gd name="T17" fmla="*/ 0 h 55"/>
                  <a:gd name="T18" fmla="*/ 17 w 55"/>
                  <a:gd name="T19" fmla="*/ 2 h 55"/>
                  <a:gd name="T20" fmla="*/ 9 w 55"/>
                  <a:gd name="T21" fmla="*/ 8 h 55"/>
                  <a:gd name="T22" fmla="*/ 2 w 55"/>
                  <a:gd name="T23" fmla="*/ 17 h 55"/>
                  <a:gd name="T24" fmla="*/ 0 w 55"/>
                  <a:gd name="T25" fmla="*/ 28 h 55"/>
                  <a:gd name="T26" fmla="*/ 2 w 55"/>
                  <a:gd name="T27" fmla="*/ 39 h 55"/>
                  <a:gd name="T28" fmla="*/ 9 w 55"/>
                  <a:gd name="T29" fmla="*/ 47 h 55"/>
                  <a:gd name="T30" fmla="*/ 17 w 55"/>
                  <a:gd name="T31" fmla="*/ 53 h 55"/>
                  <a:gd name="T32" fmla="*/ 28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8" y="55"/>
                    </a:moveTo>
                    <a:lnTo>
                      <a:pt x="39" y="53"/>
                    </a:lnTo>
                    <a:lnTo>
                      <a:pt x="47" y="47"/>
                    </a:lnTo>
                    <a:lnTo>
                      <a:pt x="53" y="39"/>
                    </a:lnTo>
                    <a:lnTo>
                      <a:pt x="55" y="28"/>
                    </a:lnTo>
                    <a:lnTo>
                      <a:pt x="53" y="17"/>
                    </a:lnTo>
                    <a:lnTo>
                      <a:pt x="47" y="8"/>
                    </a:lnTo>
                    <a:lnTo>
                      <a:pt x="39" y="2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2" y="39"/>
                    </a:lnTo>
                    <a:lnTo>
                      <a:pt x="9" y="47"/>
                    </a:lnTo>
                    <a:lnTo>
                      <a:pt x="17" y="53"/>
                    </a:lnTo>
                    <a:lnTo>
                      <a:pt x="28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7" name="Freeform 147"/>
              <p:cNvSpPr>
                <a:spLocks/>
              </p:cNvSpPr>
              <p:nvPr/>
            </p:nvSpPr>
            <p:spPr bwMode="auto">
              <a:xfrm>
                <a:off x="6401" y="13591"/>
                <a:ext cx="156" cy="752"/>
              </a:xfrm>
              <a:custGeom>
                <a:avLst/>
                <a:gdLst>
                  <a:gd name="T0" fmla="*/ 48 w 156"/>
                  <a:gd name="T1" fmla="*/ 15 h 752"/>
                  <a:gd name="T2" fmla="*/ 44 w 156"/>
                  <a:gd name="T3" fmla="*/ 30 h 752"/>
                  <a:gd name="T4" fmla="*/ 33 w 156"/>
                  <a:gd name="T5" fmla="*/ 73 h 752"/>
                  <a:gd name="T6" fmla="*/ 19 w 156"/>
                  <a:gd name="T7" fmla="*/ 140 h 752"/>
                  <a:gd name="T8" fmla="*/ 7 w 156"/>
                  <a:gd name="T9" fmla="*/ 229 h 752"/>
                  <a:gd name="T10" fmla="*/ 0 w 156"/>
                  <a:gd name="T11" fmla="*/ 337 h 752"/>
                  <a:gd name="T12" fmla="*/ 1 w 156"/>
                  <a:gd name="T13" fmla="*/ 462 h 752"/>
                  <a:gd name="T14" fmla="*/ 14 w 156"/>
                  <a:gd name="T15" fmla="*/ 602 h 752"/>
                  <a:gd name="T16" fmla="*/ 43 w 156"/>
                  <a:gd name="T17" fmla="*/ 752 h 752"/>
                  <a:gd name="T18" fmla="*/ 150 w 156"/>
                  <a:gd name="T19" fmla="*/ 746 h 752"/>
                  <a:gd name="T20" fmla="*/ 146 w 156"/>
                  <a:gd name="T21" fmla="*/ 724 h 752"/>
                  <a:gd name="T22" fmla="*/ 135 w 156"/>
                  <a:gd name="T23" fmla="*/ 663 h 752"/>
                  <a:gd name="T24" fmla="*/ 123 w 156"/>
                  <a:gd name="T25" fmla="*/ 574 h 752"/>
                  <a:gd name="T26" fmla="*/ 111 w 156"/>
                  <a:gd name="T27" fmla="*/ 463 h 752"/>
                  <a:gd name="T28" fmla="*/ 104 w 156"/>
                  <a:gd name="T29" fmla="*/ 342 h 752"/>
                  <a:gd name="T30" fmla="*/ 107 w 156"/>
                  <a:gd name="T31" fmla="*/ 220 h 752"/>
                  <a:gd name="T32" fmla="*/ 124 w 156"/>
                  <a:gd name="T33" fmla="*/ 106 h 752"/>
                  <a:gd name="T34" fmla="*/ 156 w 156"/>
                  <a:gd name="T35" fmla="*/ 9 h 752"/>
                  <a:gd name="T36" fmla="*/ 156 w 156"/>
                  <a:gd name="T37" fmla="*/ 8 h 752"/>
                  <a:gd name="T38" fmla="*/ 156 w 156"/>
                  <a:gd name="T39" fmla="*/ 6 h 752"/>
                  <a:gd name="T40" fmla="*/ 154 w 156"/>
                  <a:gd name="T41" fmla="*/ 4 h 752"/>
                  <a:gd name="T42" fmla="*/ 147 w 156"/>
                  <a:gd name="T43" fmla="*/ 0 h 752"/>
                  <a:gd name="T44" fmla="*/ 134 w 156"/>
                  <a:gd name="T45" fmla="*/ 0 h 752"/>
                  <a:gd name="T46" fmla="*/ 115 w 156"/>
                  <a:gd name="T47" fmla="*/ 1 h 752"/>
                  <a:gd name="T48" fmla="*/ 87 w 156"/>
                  <a:gd name="T49" fmla="*/ 7 h 752"/>
                  <a:gd name="T50" fmla="*/ 48 w 156"/>
                  <a:gd name="T51" fmla="*/ 15 h 7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6"/>
                  <a:gd name="T79" fmla="*/ 0 h 752"/>
                  <a:gd name="T80" fmla="*/ 156 w 156"/>
                  <a:gd name="T81" fmla="*/ 752 h 7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6" h="752">
                    <a:moveTo>
                      <a:pt x="48" y="15"/>
                    </a:moveTo>
                    <a:lnTo>
                      <a:pt x="44" y="30"/>
                    </a:lnTo>
                    <a:lnTo>
                      <a:pt x="33" y="73"/>
                    </a:lnTo>
                    <a:lnTo>
                      <a:pt x="19" y="140"/>
                    </a:lnTo>
                    <a:lnTo>
                      <a:pt x="7" y="229"/>
                    </a:lnTo>
                    <a:lnTo>
                      <a:pt x="0" y="337"/>
                    </a:lnTo>
                    <a:lnTo>
                      <a:pt x="1" y="462"/>
                    </a:lnTo>
                    <a:lnTo>
                      <a:pt x="14" y="602"/>
                    </a:lnTo>
                    <a:lnTo>
                      <a:pt x="43" y="752"/>
                    </a:lnTo>
                    <a:lnTo>
                      <a:pt x="150" y="746"/>
                    </a:lnTo>
                    <a:lnTo>
                      <a:pt x="146" y="724"/>
                    </a:lnTo>
                    <a:lnTo>
                      <a:pt x="135" y="663"/>
                    </a:lnTo>
                    <a:lnTo>
                      <a:pt x="123" y="574"/>
                    </a:lnTo>
                    <a:lnTo>
                      <a:pt x="111" y="463"/>
                    </a:lnTo>
                    <a:lnTo>
                      <a:pt x="104" y="342"/>
                    </a:lnTo>
                    <a:lnTo>
                      <a:pt x="107" y="220"/>
                    </a:lnTo>
                    <a:lnTo>
                      <a:pt x="124" y="106"/>
                    </a:lnTo>
                    <a:lnTo>
                      <a:pt x="156" y="9"/>
                    </a:lnTo>
                    <a:lnTo>
                      <a:pt x="156" y="8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0"/>
                    </a:lnTo>
                    <a:lnTo>
                      <a:pt x="134" y="0"/>
                    </a:lnTo>
                    <a:lnTo>
                      <a:pt x="115" y="1"/>
                    </a:lnTo>
                    <a:lnTo>
                      <a:pt x="87" y="7"/>
                    </a:lnTo>
                    <a:lnTo>
                      <a:pt x="48" y="1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8" name="Freeform 148"/>
              <p:cNvSpPr>
                <a:spLocks/>
              </p:cNvSpPr>
              <p:nvPr/>
            </p:nvSpPr>
            <p:spPr bwMode="auto">
              <a:xfrm>
                <a:off x="7205" y="13498"/>
                <a:ext cx="212" cy="839"/>
              </a:xfrm>
              <a:custGeom>
                <a:avLst/>
                <a:gdLst>
                  <a:gd name="T0" fmla="*/ 212 w 212"/>
                  <a:gd name="T1" fmla="*/ 6 h 839"/>
                  <a:gd name="T2" fmla="*/ 206 w 212"/>
                  <a:gd name="T3" fmla="*/ 11 h 839"/>
                  <a:gd name="T4" fmla="*/ 192 w 212"/>
                  <a:gd name="T5" fmla="*/ 33 h 839"/>
                  <a:gd name="T6" fmla="*/ 174 w 212"/>
                  <a:gd name="T7" fmla="*/ 77 h 839"/>
                  <a:gd name="T8" fmla="*/ 156 w 212"/>
                  <a:gd name="T9" fmla="*/ 148 h 839"/>
                  <a:gd name="T10" fmla="*/ 141 w 212"/>
                  <a:gd name="T11" fmla="*/ 254 h 839"/>
                  <a:gd name="T12" fmla="*/ 133 w 212"/>
                  <a:gd name="T13" fmla="*/ 401 h 839"/>
                  <a:gd name="T14" fmla="*/ 137 w 212"/>
                  <a:gd name="T15" fmla="*/ 593 h 839"/>
                  <a:gd name="T16" fmla="*/ 158 w 212"/>
                  <a:gd name="T17" fmla="*/ 839 h 839"/>
                  <a:gd name="T18" fmla="*/ 38 w 212"/>
                  <a:gd name="T19" fmla="*/ 839 h 839"/>
                  <a:gd name="T20" fmla="*/ 34 w 212"/>
                  <a:gd name="T21" fmla="*/ 814 h 839"/>
                  <a:gd name="T22" fmla="*/ 24 w 212"/>
                  <a:gd name="T23" fmla="*/ 746 h 839"/>
                  <a:gd name="T24" fmla="*/ 12 w 212"/>
                  <a:gd name="T25" fmla="*/ 645 h 839"/>
                  <a:gd name="T26" fmla="*/ 3 w 212"/>
                  <a:gd name="T27" fmla="*/ 521 h 839"/>
                  <a:gd name="T28" fmla="*/ 0 w 212"/>
                  <a:gd name="T29" fmla="*/ 384 h 839"/>
                  <a:gd name="T30" fmla="*/ 6 w 212"/>
                  <a:gd name="T31" fmla="*/ 244 h 839"/>
                  <a:gd name="T32" fmla="*/ 29 w 212"/>
                  <a:gd name="T33" fmla="*/ 114 h 839"/>
                  <a:gd name="T34" fmla="*/ 68 w 212"/>
                  <a:gd name="T35" fmla="*/ 0 h 839"/>
                  <a:gd name="T36" fmla="*/ 212 w 212"/>
                  <a:gd name="T37" fmla="*/ 6 h 8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"/>
                  <a:gd name="T58" fmla="*/ 0 h 839"/>
                  <a:gd name="T59" fmla="*/ 212 w 212"/>
                  <a:gd name="T60" fmla="*/ 839 h 8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" h="839">
                    <a:moveTo>
                      <a:pt x="212" y="6"/>
                    </a:moveTo>
                    <a:lnTo>
                      <a:pt x="206" y="11"/>
                    </a:lnTo>
                    <a:lnTo>
                      <a:pt x="192" y="33"/>
                    </a:lnTo>
                    <a:lnTo>
                      <a:pt x="174" y="77"/>
                    </a:lnTo>
                    <a:lnTo>
                      <a:pt x="156" y="148"/>
                    </a:lnTo>
                    <a:lnTo>
                      <a:pt x="141" y="254"/>
                    </a:lnTo>
                    <a:lnTo>
                      <a:pt x="133" y="401"/>
                    </a:lnTo>
                    <a:lnTo>
                      <a:pt x="137" y="593"/>
                    </a:lnTo>
                    <a:lnTo>
                      <a:pt x="158" y="839"/>
                    </a:lnTo>
                    <a:lnTo>
                      <a:pt x="38" y="839"/>
                    </a:lnTo>
                    <a:lnTo>
                      <a:pt x="34" y="814"/>
                    </a:lnTo>
                    <a:lnTo>
                      <a:pt x="24" y="746"/>
                    </a:lnTo>
                    <a:lnTo>
                      <a:pt x="12" y="645"/>
                    </a:lnTo>
                    <a:lnTo>
                      <a:pt x="3" y="521"/>
                    </a:lnTo>
                    <a:lnTo>
                      <a:pt x="0" y="384"/>
                    </a:lnTo>
                    <a:lnTo>
                      <a:pt x="6" y="244"/>
                    </a:lnTo>
                    <a:lnTo>
                      <a:pt x="29" y="114"/>
                    </a:lnTo>
                    <a:lnTo>
                      <a:pt x="68" y="0"/>
                    </a:lnTo>
                    <a:lnTo>
                      <a:pt x="212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19" name="Freeform 149"/>
              <p:cNvSpPr>
                <a:spLocks/>
              </p:cNvSpPr>
              <p:nvPr/>
            </p:nvSpPr>
            <p:spPr bwMode="auto">
              <a:xfrm>
                <a:off x="6406" y="13636"/>
                <a:ext cx="137" cy="656"/>
              </a:xfrm>
              <a:custGeom>
                <a:avLst/>
                <a:gdLst>
                  <a:gd name="T0" fmla="*/ 43 w 137"/>
                  <a:gd name="T1" fmla="*/ 12 h 656"/>
                  <a:gd name="T2" fmla="*/ 39 w 137"/>
                  <a:gd name="T3" fmla="*/ 25 h 656"/>
                  <a:gd name="T4" fmla="*/ 30 w 137"/>
                  <a:gd name="T5" fmla="*/ 62 h 656"/>
                  <a:gd name="T6" fmla="*/ 19 w 137"/>
                  <a:gd name="T7" fmla="*/ 122 h 656"/>
                  <a:gd name="T8" fmla="*/ 7 w 137"/>
                  <a:gd name="T9" fmla="*/ 199 h 656"/>
                  <a:gd name="T10" fmla="*/ 0 w 137"/>
                  <a:gd name="T11" fmla="*/ 294 h 656"/>
                  <a:gd name="T12" fmla="*/ 1 w 137"/>
                  <a:gd name="T13" fmla="*/ 403 h 656"/>
                  <a:gd name="T14" fmla="*/ 12 w 137"/>
                  <a:gd name="T15" fmla="*/ 524 h 656"/>
                  <a:gd name="T16" fmla="*/ 38 w 137"/>
                  <a:gd name="T17" fmla="*/ 656 h 656"/>
                  <a:gd name="T18" fmla="*/ 132 w 137"/>
                  <a:gd name="T19" fmla="*/ 650 h 656"/>
                  <a:gd name="T20" fmla="*/ 127 w 137"/>
                  <a:gd name="T21" fmla="*/ 631 h 656"/>
                  <a:gd name="T22" fmla="*/ 119 w 137"/>
                  <a:gd name="T23" fmla="*/ 578 h 656"/>
                  <a:gd name="T24" fmla="*/ 107 w 137"/>
                  <a:gd name="T25" fmla="*/ 499 h 656"/>
                  <a:gd name="T26" fmla="*/ 97 w 137"/>
                  <a:gd name="T27" fmla="*/ 403 h 656"/>
                  <a:gd name="T28" fmla="*/ 92 w 137"/>
                  <a:gd name="T29" fmla="*/ 297 h 656"/>
                  <a:gd name="T30" fmla="*/ 94 w 137"/>
                  <a:gd name="T31" fmla="*/ 192 h 656"/>
                  <a:gd name="T32" fmla="*/ 108 w 137"/>
                  <a:gd name="T33" fmla="*/ 91 h 656"/>
                  <a:gd name="T34" fmla="*/ 137 w 137"/>
                  <a:gd name="T35" fmla="*/ 7 h 656"/>
                  <a:gd name="T36" fmla="*/ 137 w 137"/>
                  <a:gd name="T37" fmla="*/ 6 h 656"/>
                  <a:gd name="T38" fmla="*/ 137 w 137"/>
                  <a:gd name="T39" fmla="*/ 4 h 656"/>
                  <a:gd name="T40" fmla="*/ 135 w 137"/>
                  <a:gd name="T41" fmla="*/ 2 h 656"/>
                  <a:gd name="T42" fmla="*/ 129 w 137"/>
                  <a:gd name="T43" fmla="*/ 0 h 656"/>
                  <a:gd name="T44" fmla="*/ 119 w 137"/>
                  <a:gd name="T45" fmla="*/ 0 h 656"/>
                  <a:gd name="T46" fmla="*/ 101 w 137"/>
                  <a:gd name="T47" fmla="*/ 1 h 656"/>
                  <a:gd name="T48" fmla="*/ 77 w 137"/>
                  <a:gd name="T49" fmla="*/ 5 h 656"/>
                  <a:gd name="T50" fmla="*/ 43 w 137"/>
                  <a:gd name="T51" fmla="*/ 12 h 6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656"/>
                  <a:gd name="T80" fmla="*/ 137 w 137"/>
                  <a:gd name="T81" fmla="*/ 656 h 6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656">
                    <a:moveTo>
                      <a:pt x="43" y="12"/>
                    </a:moveTo>
                    <a:lnTo>
                      <a:pt x="39" y="25"/>
                    </a:lnTo>
                    <a:lnTo>
                      <a:pt x="30" y="62"/>
                    </a:lnTo>
                    <a:lnTo>
                      <a:pt x="19" y="122"/>
                    </a:lnTo>
                    <a:lnTo>
                      <a:pt x="7" y="199"/>
                    </a:lnTo>
                    <a:lnTo>
                      <a:pt x="0" y="294"/>
                    </a:lnTo>
                    <a:lnTo>
                      <a:pt x="1" y="403"/>
                    </a:lnTo>
                    <a:lnTo>
                      <a:pt x="12" y="524"/>
                    </a:lnTo>
                    <a:lnTo>
                      <a:pt x="38" y="656"/>
                    </a:lnTo>
                    <a:lnTo>
                      <a:pt x="132" y="650"/>
                    </a:lnTo>
                    <a:lnTo>
                      <a:pt x="127" y="631"/>
                    </a:lnTo>
                    <a:lnTo>
                      <a:pt x="119" y="578"/>
                    </a:lnTo>
                    <a:lnTo>
                      <a:pt x="107" y="499"/>
                    </a:lnTo>
                    <a:lnTo>
                      <a:pt x="97" y="403"/>
                    </a:lnTo>
                    <a:lnTo>
                      <a:pt x="92" y="297"/>
                    </a:lnTo>
                    <a:lnTo>
                      <a:pt x="94" y="192"/>
                    </a:lnTo>
                    <a:lnTo>
                      <a:pt x="108" y="91"/>
                    </a:lnTo>
                    <a:lnTo>
                      <a:pt x="137" y="7"/>
                    </a:lnTo>
                    <a:lnTo>
                      <a:pt x="137" y="6"/>
                    </a:lnTo>
                    <a:lnTo>
                      <a:pt x="137" y="4"/>
                    </a:lnTo>
                    <a:lnTo>
                      <a:pt x="135" y="2"/>
                    </a:lnTo>
                    <a:lnTo>
                      <a:pt x="129" y="0"/>
                    </a:lnTo>
                    <a:lnTo>
                      <a:pt x="119" y="0"/>
                    </a:lnTo>
                    <a:lnTo>
                      <a:pt x="101" y="1"/>
                    </a:lnTo>
                    <a:lnTo>
                      <a:pt x="77" y="5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0" name="Freeform 150"/>
              <p:cNvSpPr>
                <a:spLocks/>
              </p:cNvSpPr>
              <p:nvPr/>
            </p:nvSpPr>
            <p:spPr bwMode="auto">
              <a:xfrm>
                <a:off x="6412" y="13680"/>
                <a:ext cx="116" cy="560"/>
              </a:xfrm>
              <a:custGeom>
                <a:avLst/>
                <a:gdLst>
                  <a:gd name="T0" fmla="*/ 36 w 116"/>
                  <a:gd name="T1" fmla="*/ 11 h 560"/>
                  <a:gd name="T2" fmla="*/ 33 w 116"/>
                  <a:gd name="T3" fmla="*/ 21 h 560"/>
                  <a:gd name="T4" fmla="*/ 24 w 116"/>
                  <a:gd name="T5" fmla="*/ 53 h 560"/>
                  <a:gd name="T6" fmla="*/ 15 w 116"/>
                  <a:gd name="T7" fmla="*/ 103 h 560"/>
                  <a:gd name="T8" fmla="*/ 5 w 116"/>
                  <a:gd name="T9" fmla="*/ 169 h 560"/>
                  <a:gd name="T10" fmla="*/ 0 w 116"/>
                  <a:gd name="T11" fmla="*/ 250 h 560"/>
                  <a:gd name="T12" fmla="*/ 1 w 116"/>
                  <a:gd name="T13" fmla="*/ 344 h 560"/>
                  <a:gd name="T14" fmla="*/ 10 w 116"/>
                  <a:gd name="T15" fmla="*/ 448 h 560"/>
                  <a:gd name="T16" fmla="*/ 32 w 116"/>
                  <a:gd name="T17" fmla="*/ 560 h 560"/>
                  <a:gd name="T18" fmla="*/ 112 w 116"/>
                  <a:gd name="T19" fmla="*/ 555 h 560"/>
                  <a:gd name="T20" fmla="*/ 108 w 116"/>
                  <a:gd name="T21" fmla="*/ 538 h 560"/>
                  <a:gd name="T22" fmla="*/ 101 w 116"/>
                  <a:gd name="T23" fmla="*/ 493 h 560"/>
                  <a:gd name="T24" fmla="*/ 91 w 116"/>
                  <a:gd name="T25" fmla="*/ 426 h 560"/>
                  <a:gd name="T26" fmla="*/ 82 w 116"/>
                  <a:gd name="T27" fmla="*/ 344 h 560"/>
                  <a:gd name="T28" fmla="*/ 77 w 116"/>
                  <a:gd name="T29" fmla="*/ 255 h 560"/>
                  <a:gd name="T30" fmla="*/ 79 w 116"/>
                  <a:gd name="T31" fmla="*/ 164 h 560"/>
                  <a:gd name="T32" fmla="*/ 91 w 116"/>
                  <a:gd name="T33" fmla="*/ 79 h 560"/>
                  <a:gd name="T34" fmla="*/ 116 w 116"/>
                  <a:gd name="T35" fmla="*/ 6 h 560"/>
                  <a:gd name="T36" fmla="*/ 116 w 116"/>
                  <a:gd name="T37" fmla="*/ 5 h 560"/>
                  <a:gd name="T38" fmla="*/ 116 w 116"/>
                  <a:gd name="T39" fmla="*/ 4 h 560"/>
                  <a:gd name="T40" fmla="*/ 114 w 116"/>
                  <a:gd name="T41" fmla="*/ 2 h 560"/>
                  <a:gd name="T42" fmla="*/ 109 w 116"/>
                  <a:gd name="T43" fmla="*/ 0 h 560"/>
                  <a:gd name="T44" fmla="*/ 100 w 116"/>
                  <a:gd name="T45" fmla="*/ 0 h 560"/>
                  <a:gd name="T46" fmla="*/ 86 w 116"/>
                  <a:gd name="T47" fmla="*/ 1 h 560"/>
                  <a:gd name="T48" fmla="*/ 65 w 116"/>
                  <a:gd name="T49" fmla="*/ 4 h 560"/>
                  <a:gd name="T50" fmla="*/ 36 w 116"/>
                  <a:gd name="T51" fmla="*/ 11 h 5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6"/>
                  <a:gd name="T79" fmla="*/ 0 h 560"/>
                  <a:gd name="T80" fmla="*/ 116 w 116"/>
                  <a:gd name="T81" fmla="*/ 560 h 5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6" h="560">
                    <a:moveTo>
                      <a:pt x="36" y="11"/>
                    </a:moveTo>
                    <a:lnTo>
                      <a:pt x="33" y="21"/>
                    </a:lnTo>
                    <a:lnTo>
                      <a:pt x="24" y="53"/>
                    </a:lnTo>
                    <a:lnTo>
                      <a:pt x="15" y="103"/>
                    </a:lnTo>
                    <a:lnTo>
                      <a:pt x="5" y="169"/>
                    </a:lnTo>
                    <a:lnTo>
                      <a:pt x="0" y="250"/>
                    </a:lnTo>
                    <a:lnTo>
                      <a:pt x="1" y="344"/>
                    </a:lnTo>
                    <a:lnTo>
                      <a:pt x="10" y="448"/>
                    </a:lnTo>
                    <a:lnTo>
                      <a:pt x="32" y="560"/>
                    </a:lnTo>
                    <a:lnTo>
                      <a:pt x="112" y="555"/>
                    </a:lnTo>
                    <a:lnTo>
                      <a:pt x="108" y="538"/>
                    </a:lnTo>
                    <a:lnTo>
                      <a:pt x="101" y="493"/>
                    </a:lnTo>
                    <a:lnTo>
                      <a:pt x="91" y="426"/>
                    </a:lnTo>
                    <a:lnTo>
                      <a:pt x="82" y="344"/>
                    </a:lnTo>
                    <a:lnTo>
                      <a:pt x="77" y="255"/>
                    </a:lnTo>
                    <a:lnTo>
                      <a:pt x="79" y="164"/>
                    </a:lnTo>
                    <a:lnTo>
                      <a:pt x="91" y="79"/>
                    </a:lnTo>
                    <a:lnTo>
                      <a:pt x="116" y="6"/>
                    </a:lnTo>
                    <a:lnTo>
                      <a:pt x="116" y="5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65" y="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1" name="Freeform 151"/>
              <p:cNvSpPr>
                <a:spLocks/>
              </p:cNvSpPr>
              <p:nvPr/>
            </p:nvSpPr>
            <p:spPr bwMode="auto">
              <a:xfrm>
                <a:off x="6417" y="13724"/>
                <a:ext cx="97" cy="463"/>
              </a:xfrm>
              <a:custGeom>
                <a:avLst/>
                <a:gdLst>
                  <a:gd name="T0" fmla="*/ 30 w 97"/>
                  <a:gd name="T1" fmla="*/ 9 h 463"/>
                  <a:gd name="T2" fmla="*/ 27 w 97"/>
                  <a:gd name="T3" fmla="*/ 17 h 463"/>
                  <a:gd name="T4" fmla="*/ 20 w 97"/>
                  <a:gd name="T5" fmla="*/ 44 h 463"/>
                  <a:gd name="T6" fmla="*/ 12 w 97"/>
                  <a:gd name="T7" fmla="*/ 85 h 463"/>
                  <a:gd name="T8" fmla="*/ 4 w 97"/>
                  <a:gd name="T9" fmla="*/ 140 h 463"/>
                  <a:gd name="T10" fmla="*/ 0 w 97"/>
                  <a:gd name="T11" fmla="*/ 207 h 463"/>
                  <a:gd name="T12" fmla="*/ 0 w 97"/>
                  <a:gd name="T13" fmla="*/ 285 h 463"/>
                  <a:gd name="T14" fmla="*/ 9 w 97"/>
                  <a:gd name="T15" fmla="*/ 370 h 463"/>
                  <a:gd name="T16" fmla="*/ 26 w 97"/>
                  <a:gd name="T17" fmla="*/ 463 h 463"/>
                  <a:gd name="T18" fmla="*/ 93 w 97"/>
                  <a:gd name="T19" fmla="*/ 460 h 463"/>
                  <a:gd name="T20" fmla="*/ 89 w 97"/>
                  <a:gd name="T21" fmla="*/ 446 h 463"/>
                  <a:gd name="T22" fmla="*/ 83 w 97"/>
                  <a:gd name="T23" fmla="*/ 408 h 463"/>
                  <a:gd name="T24" fmla="*/ 75 w 97"/>
                  <a:gd name="T25" fmla="*/ 353 h 463"/>
                  <a:gd name="T26" fmla="*/ 68 w 97"/>
                  <a:gd name="T27" fmla="*/ 285 h 463"/>
                  <a:gd name="T28" fmla="*/ 65 w 97"/>
                  <a:gd name="T29" fmla="*/ 211 h 463"/>
                  <a:gd name="T30" fmla="*/ 67 w 97"/>
                  <a:gd name="T31" fmla="*/ 136 h 463"/>
                  <a:gd name="T32" fmla="*/ 76 w 97"/>
                  <a:gd name="T33" fmla="*/ 65 h 463"/>
                  <a:gd name="T34" fmla="*/ 97 w 97"/>
                  <a:gd name="T35" fmla="*/ 5 h 463"/>
                  <a:gd name="T36" fmla="*/ 97 w 97"/>
                  <a:gd name="T37" fmla="*/ 4 h 463"/>
                  <a:gd name="T38" fmla="*/ 97 w 97"/>
                  <a:gd name="T39" fmla="*/ 3 h 463"/>
                  <a:gd name="T40" fmla="*/ 95 w 97"/>
                  <a:gd name="T41" fmla="*/ 1 h 463"/>
                  <a:gd name="T42" fmla="*/ 91 w 97"/>
                  <a:gd name="T43" fmla="*/ 0 h 463"/>
                  <a:gd name="T44" fmla="*/ 84 w 97"/>
                  <a:gd name="T45" fmla="*/ 0 h 463"/>
                  <a:gd name="T46" fmla="*/ 71 w 97"/>
                  <a:gd name="T47" fmla="*/ 0 h 463"/>
                  <a:gd name="T48" fmla="*/ 54 w 97"/>
                  <a:gd name="T49" fmla="*/ 3 h 463"/>
                  <a:gd name="T50" fmla="*/ 30 w 97"/>
                  <a:gd name="T51" fmla="*/ 9 h 4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7"/>
                  <a:gd name="T79" fmla="*/ 0 h 463"/>
                  <a:gd name="T80" fmla="*/ 97 w 97"/>
                  <a:gd name="T81" fmla="*/ 463 h 4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7" h="463">
                    <a:moveTo>
                      <a:pt x="30" y="9"/>
                    </a:moveTo>
                    <a:lnTo>
                      <a:pt x="27" y="17"/>
                    </a:lnTo>
                    <a:lnTo>
                      <a:pt x="20" y="44"/>
                    </a:lnTo>
                    <a:lnTo>
                      <a:pt x="12" y="85"/>
                    </a:lnTo>
                    <a:lnTo>
                      <a:pt x="4" y="140"/>
                    </a:lnTo>
                    <a:lnTo>
                      <a:pt x="0" y="207"/>
                    </a:lnTo>
                    <a:lnTo>
                      <a:pt x="0" y="285"/>
                    </a:lnTo>
                    <a:lnTo>
                      <a:pt x="9" y="370"/>
                    </a:lnTo>
                    <a:lnTo>
                      <a:pt x="26" y="463"/>
                    </a:lnTo>
                    <a:lnTo>
                      <a:pt x="93" y="460"/>
                    </a:lnTo>
                    <a:lnTo>
                      <a:pt x="89" y="446"/>
                    </a:lnTo>
                    <a:lnTo>
                      <a:pt x="83" y="408"/>
                    </a:lnTo>
                    <a:lnTo>
                      <a:pt x="75" y="353"/>
                    </a:lnTo>
                    <a:lnTo>
                      <a:pt x="68" y="285"/>
                    </a:lnTo>
                    <a:lnTo>
                      <a:pt x="65" y="211"/>
                    </a:lnTo>
                    <a:lnTo>
                      <a:pt x="67" y="136"/>
                    </a:lnTo>
                    <a:lnTo>
                      <a:pt x="76" y="65"/>
                    </a:lnTo>
                    <a:lnTo>
                      <a:pt x="97" y="5"/>
                    </a:lnTo>
                    <a:lnTo>
                      <a:pt x="97" y="4"/>
                    </a:lnTo>
                    <a:lnTo>
                      <a:pt x="97" y="3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54" y="3"/>
                    </a:lnTo>
                    <a:lnTo>
                      <a:pt x="30" y="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2" name="Freeform 152"/>
              <p:cNvSpPr>
                <a:spLocks/>
              </p:cNvSpPr>
              <p:nvPr/>
            </p:nvSpPr>
            <p:spPr bwMode="auto">
              <a:xfrm>
                <a:off x="6422" y="13768"/>
                <a:ext cx="77" cy="367"/>
              </a:xfrm>
              <a:custGeom>
                <a:avLst/>
                <a:gdLst>
                  <a:gd name="T0" fmla="*/ 24 w 77"/>
                  <a:gd name="T1" fmla="*/ 8 h 367"/>
                  <a:gd name="T2" fmla="*/ 22 w 77"/>
                  <a:gd name="T3" fmla="*/ 15 h 367"/>
                  <a:gd name="T4" fmla="*/ 17 w 77"/>
                  <a:gd name="T5" fmla="*/ 36 h 367"/>
                  <a:gd name="T6" fmla="*/ 10 w 77"/>
                  <a:gd name="T7" fmla="*/ 68 h 367"/>
                  <a:gd name="T8" fmla="*/ 4 w 77"/>
                  <a:gd name="T9" fmla="*/ 112 h 367"/>
                  <a:gd name="T10" fmla="*/ 0 w 77"/>
                  <a:gd name="T11" fmla="*/ 164 h 367"/>
                  <a:gd name="T12" fmla="*/ 0 w 77"/>
                  <a:gd name="T13" fmla="*/ 226 h 367"/>
                  <a:gd name="T14" fmla="*/ 7 w 77"/>
                  <a:gd name="T15" fmla="*/ 294 h 367"/>
                  <a:gd name="T16" fmla="*/ 21 w 77"/>
                  <a:gd name="T17" fmla="*/ 367 h 367"/>
                  <a:gd name="T18" fmla="*/ 74 w 77"/>
                  <a:gd name="T19" fmla="*/ 364 h 367"/>
                  <a:gd name="T20" fmla="*/ 71 w 77"/>
                  <a:gd name="T21" fmla="*/ 353 h 367"/>
                  <a:gd name="T22" fmla="*/ 66 w 77"/>
                  <a:gd name="T23" fmla="*/ 323 h 367"/>
                  <a:gd name="T24" fmla="*/ 60 w 77"/>
                  <a:gd name="T25" fmla="*/ 280 h 367"/>
                  <a:gd name="T26" fmla="*/ 54 w 77"/>
                  <a:gd name="T27" fmla="*/ 226 h 367"/>
                  <a:gd name="T28" fmla="*/ 51 w 77"/>
                  <a:gd name="T29" fmla="*/ 168 h 367"/>
                  <a:gd name="T30" fmla="*/ 53 w 77"/>
                  <a:gd name="T31" fmla="*/ 107 h 367"/>
                  <a:gd name="T32" fmla="*/ 61 w 77"/>
                  <a:gd name="T33" fmla="*/ 52 h 367"/>
                  <a:gd name="T34" fmla="*/ 77 w 77"/>
                  <a:gd name="T35" fmla="*/ 5 h 367"/>
                  <a:gd name="T36" fmla="*/ 77 w 77"/>
                  <a:gd name="T37" fmla="*/ 5 h 367"/>
                  <a:gd name="T38" fmla="*/ 77 w 77"/>
                  <a:gd name="T39" fmla="*/ 2 h 367"/>
                  <a:gd name="T40" fmla="*/ 76 w 77"/>
                  <a:gd name="T41" fmla="*/ 1 h 367"/>
                  <a:gd name="T42" fmla="*/ 72 w 77"/>
                  <a:gd name="T43" fmla="*/ 0 h 367"/>
                  <a:gd name="T44" fmla="*/ 66 w 77"/>
                  <a:gd name="T45" fmla="*/ 0 h 367"/>
                  <a:gd name="T46" fmla="*/ 56 w 77"/>
                  <a:gd name="T47" fmla="*/ 1 h 367"/>
                  <a:gd name="T48" fmla="*/ 43 w 77"/>
                  <a:gd name="T49" fmla="*/ 4 h 367"/>
                  <a:gd name="T50" fmla="*/ 24 w 77"/>
                  <a:gd name="T51" fmla="*/ 8 h 3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7"/>
                  <a:gd name="T79" fmla="*/ 0 h 367"/>
                  <a:gd name="T80" fmla="*/ 77 w 77"/>
                  <a:gd name="T81" fmla="*/ 367 h 3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7" h="367">
                    <a:moveTo>
                      <a:pt x="24" y="8"/>
                    </a:moveTo>
                    <a:lnTo>
                      <a:pt x="22" y="15"/>
                    </a:lnTo>
                    <a:lnTo>
                      <a:pt x="17" y="36"/>
                    </a:lnTo>
                    <a:lnTo>
                      <a:pt x="10" y="68"/>
                    </a:lnTo>
                    <a:lnTo>
                      <a:pt x="4" y="112"/>
                    </a:lnTo>
                    <a:lnTo>
                      <a:pt x="0" y="164"/>
                    </a:lnTo>
                    <a:lnTo>
                      <a:pt x="0" y="226"/>
                    </a:lnTo>
                    <a:lnTo>
                      <a:pt x="7" y="294"/>
                    </a:lnTo>
                    <a:lnTo>
                      <a:pt x="21" y="367"/>
                    </a:lnTo>
                    <a:lnTo>
                      <a:pt x="74" y="364"/>
                    </a:lnTo>
                    <a:lnTo>
                      <a:pt x="71" y="353"/>
                    </a:lnTo>
                    <a:lnTo>
                      <a:pt x="66" y="323"/>
                    </a:lnTo>
                    <a:lnTo>
                      <a:pt x="60" y="280"/>
                    </a:lnTo>
                    <a:lnTo>
                      <a:pt x="54" y="226"/>
                    </a:lnTo>
                    <a:lnTo>
                      <a:pt x="51" y="168"/>
                    </a:lnTo>
                    <a:lnTo>
                      <a:pt x="53" y="107"/>
                    </a:lnTo>
                    <a:lnTo>
                      <a:pt x="61" y="52"/>
                    </a:lnTo>
                    <a:lnTo>
                      <a:pt x="77" y="5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56" y="1"/>
                    </a:lnTo>
                    <a:lnTo>
                      <a:pt x="43" y="4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3" name="Freeform 153"/>
              <p:cNvSpPr>
                <a:spLocks/>
              </p:cNvSpPr>
              <p:nvPr/>
            </p:nvSpPr>
            <p:spPr bwMode="auto">
              <a:xfrm>
                <a:off x="6428" y="13813"/>
                <a:ext cx="56" cy="271"/>
              </a:xfrm>
              <a:custGeom>
                <a:avLst/>
                <a:gdLst>
                  <a:gd name="T0" fmla="*/ 17 w 56"/>
                  <a:gd name="T1" fmla="*/ 5 h 271"/>
                  <a:gd name="T2" fmla="*/ 16 w 56"/>
                  <a:gd name="T3" fmla="*/ 10 h 271"/>
                  <a:gd name="T4" fmla="*/ 12 w 56"/>
                  <a:gd name="T5" fmla="*/ 25 h 271"/>
                  <a:gd name="T6" fmla="*/ 6 w 56"/>
                  <a:gd name="T7" fmla="*/ 49 h 271"/>
                  <a:gd name="T8" fmla="*/ 2 w 56"/>
                  <a:gd name="T9" fmla="*/ 82 h 271"/>
                  <a:gd name="T10" fmla="*/ 0 w 56"/>
                  <a:gd name="T11" fmla="*/ 122 h 271"/>
                  <a:gd name="T12" fmla="*/ 0 w 56"/>
                  <a:gd name="T13" fmla="*/ 166 h 271"/>
                  <a:gd name="T14" fmla="*/ 4 w 56"/>
                  <a:gd name="T15" fmla="*/ 217 h 271"/>
                  <a:gd name="T16" fmla="*/ 15 w 56"/>
                  <a:gd name="T17" fmla="*/ 271 h 271"/>
                  <a:gd name="T18" fmla="*/ 54 w 56"/>
                  <a:gd name="T19" fmla="*/ 268 h 271"/>
                  <a:gd name="T20" fmla="*/ 52 w 56"/>
                  <a:gd name="T21" fmla="*/ 261 h 271"/>
                  <a:gd name="T22" fmla="*/ 48 w 56"/>
                  <a:gd name="T23" fmla="*/ 238 h 271"/>
                  <a:gd name="T24" fmla="*/ 44 w 56"/>
                  <a:gd name="T25" fmla="*/ 206 h 271"/>
                  <a:gd name="T26" fmla="*/ 40 w 56"/>
                  <a:gd name="T27" fmla="*/ 166 h 271"/>
                  <a:gd name="T28" fmla="*/ 37 w 56"/>
                  <a:gd name="T29" fmla="*/ 123 h 271"/>
                  <a:gd name="T30" fmla="*/ 39 w 56"/>
                  <a:gd name="T31" fmla="*/ 78 h 271"/>
                  <a:gd name="T32" fmla="*/ 44 w 56"/>
                  <a:gd name="T33" fmla="*/ 37 h 271"/>
                  <a:gd name="T34" fmla="*/ 56 w 56"/>
                  <a:gd name="T35" fmla="*/ 3 h 271"/>
                  <a:gd name="T36" fmla="*/ 56 w 56"/>
                  <a:gd name="T37" fmla="*/ 3 h 271"/>
                  <a:gd name="T38" fmla="*/ 56 w 56"/>
                  <a:gd name="T39" fmla="*/ 2 h 271"/>
                  <a:gd name="T40" fmla="*/ 55 w 56"/>
                  <a:gd name="T41" fmla="*/ 1 h 271"/>
                  <a:gd name="T42" fmla="*/ 52 w 56"/>
                  <a:gd name="T43" fmla="*/ 0 h 271"/>
                  <a:gd name="T44" fmla="*/ 48 w 56"/>
                  <a:gd name="T45" fmla="*/ 0 h 271"/>
                  <a:gd name="T46" fmla="*/ 42 w 56"/>
                  <a:gd name="T47" fmla="*/ 0 h 271"/>
                  <a:gd name="T48" fmla="*/ 31 w 56"/>
                  <a:gd name="T49" fmla="*/ 2 h 271"/>
                  <a:gd name="T50" fmla="*/ 17 w 56"/>
                  <a:gd name="T51" fmla="*/ 5 h 2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271"/>
                  <a:gd name="T80" fmla="*/ 56 w 56"/>
                  <a:gd name="T81" fmla="*/ 271 h 27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271">
                    <a:moveTo>
                      <a:pt x="17" y="5"/>
                    </a:moveTo>
                    <a:lnTo>
                      <a:pt x="16" y="10"/>
                    </a:lnTo>
                    <a:lnTo>
                      <a:pt x="12" y="25"/>
                    </a:lnTo>
                    <a:lnTo>
                      <a:pt x="6" y="49"/>
                    </a:lnTo>
                    <a:lnTo>
                      <a:pt x="2" y="82"/>
                    </a:lnTo>
                    <a:lnTo>
                      <a:pt x="0" y="122"/>
                    </a:lnTo>
                    <a:lnTo>
                      <a:pt x="0" y="166"/>
                    </a:lnTo>
                    <a:lnTo>
                      <a:pt x="4" y="217"/>
                    </a:lnTo>
                    <a:lnTo>
                      <a:pt x="15" y="271"/>
                    </a:lnTo>
                    <a:lnTo>
                      <a:pt x="54" y="268"/>
                    </a:lnTo>
                    <a:lnTo>
                      <a:pt x="52" y="261"/>
                    </a:lnTo>
                    <a:lnTo>
                      <a:pt x="48" y="238"/>
                    </a:lnTo>
                    <a:lnTo>
                      <a:pt x="44" y="206"/>
                    </a:lnTo>
                    <a:lnTo>
                      <a:pt x="40" y="166"/>
                    </a:lnTo>
                    <a:lnTo>
                      <a:pt x="37" y="123"/>
                    </a:lnTo>
                    <a:lnTo>
                      <a:pt x="39" y="78"/>
                    </a:lnTo>
                    <a:lnTo>
                      <a:pt x="44" y="37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5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1" y="2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4" name="Freeform 154"/>
              <p:cNvSpPr>
                <a:spLocks/>
              </p:cNvSpPr>
              <p:nvPr/>
            </p:nvSpPr>
            <p:spPr bwMode="auto">
              <a:xfrm>
                <a:off x="7211" y="13549"/>
                <a:ext cx="186" cy="732"/>
              </a:xfrm>
              <a:custGeom>
                <a:avLst/>
                <a:gdLst>
                  <a:gd name="T0" fmla="*/ 186 w 186"/>
                  <a:gd name="T1" fmla="*/ 6 h 732"/>
                  <a:gd name="T2" fmla="*/ 182 w 186"/>
                  <a:gd name="T3" fmla="*/ 11 h 732"/>
                  <a:gd name="T4" fmla="*/ 169 w 186"/>
                  <a:gd name="T5" fmla="*/ 29 h 732"/>
                  <a:gd name="T6" fmla="*/ 153 w 186"/>
                  <a:gd name="T7" fmla="*/ 67 h 732"/>
                  <a:gd name="T8" fmla="*/ 137 w 186"/>
                  <a:gd name="T9" fmla="*/ 130 h 732"/>
                  <a:gd name="T10" fmla="*/ 124 w 186"/>
                  <a:gd name="T11" fmla="*/ 221 h 732"/>
                  <a:gd name="T12" fmla="*/ 117 w 186"/>
                  <a:gd name="T13" fmla="*/ 350 h 732"/>
                  <a:gd name="T14" fmla="*/ 122 w 186"/>
                  <a:gd name="T15" fmla="*/ 517 h 732"/>
                  <a:gd name="T16" fmla="*/ 139 w 186"/>
                  <a:gd name="T17" fmla="*/ 732 h 732"/>
                  <a:gd name="T18" fmla="*/ 34 w 186"/>
                  <a:gd name="T19" fmla="*/ 732 h 732"/>
                  <a:gd name="T20" fmla="*/ 31 w 186"/>
                  <a:gd name="T21" fmla="*/ 711 h 732"/>
                  <a:gd name="T22" fmla="*/ 22 w 186"/>
                  <a:gd name="T23" fmla="*/ 651 h 732"/>
                  <a:gd name="T24" fmla="*/ 12 w 186"/>
                  <a:gd name="T25" fmla="*/ 563 h 732"/>
                  <a:gd name="T26" fmla="*/ 3 w 186"/>
                  <a:gd name="T27" fmla="*/ 454 h 732"/>
                  <a:gd name="T28" fmla="*/ 0 w 186"/>
                  <a:gd name="T29" fmla="*/ 335 h 732"/>
                  <a:gd name="T30" fmla="*/ 6 w 186"/>
                  <a:gd name="T31" fmla="*/ 213 h 732"/>
                  <a:gd name="T32" fmla="*/ 25 w 186"/>
                  <a:gd name="T33" fmla="*/ 98 h 732"/>
                  <a:gd name="T34" fmla="*/ 60 w 186"/>
                  <a:gd name="T35" fmla="*/ 0 h 732"/>
                  <a:gd name="T36" fmla="*/ 186 w 186"/>
                  <a:gd name="T37" fmla="*/ 6 h 7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"/>
                  <a:gd name="T58" fmla="*/ 0 h 732"/>
                  <a:gd name="T59" fmla="*/ 186 w 186"/>
                  <a:gd name="T60" fmla="*/ 732 h 7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" h="732">
                    <a:moveTo>
                      <a:pt x="186" y="6"/>
                    </a:moveTo>
                    <a:lnTo>
                      <a:pt x="182" y="11"/>
                    </a:lnTo>
                    <a:lnTo>
                      <a:pt x="169" y="29"/>
                    </a:lnTo>
                    <a:lnTo>
                      <a:pt x="153" y="67"/>
                    </a:lnTo>
                    <a:lnTo>
                      <a:pt x="137" y="130"/>
                    </a:lnTo>
                    <a:lnTo>
                      <a:pt x="124" y="221"/>
                    </a:lnTo>
                    <a:lnTo>
                      <a:pt x="117" y="350"/>
                    </a:lnTo>
                    <a:lnTo>
                      <a:pt x="122" y="517"/>
                    </a:lnTo>
                    <a:lnTo>
                      <a:pt x="139" y="732"/>
                    </a:lnTo>
                    <a:lnTo>
                      <a:pt x="34" y="732"/>
                    </a:lnTo>
                    <a:lnTo>
                      <a:pt x="31" y="711"/>
                    </a:lnTo>
                    <a:lnTo>
                      <a:pt x="22" y="651"/>
                    </a:lnTo>
                    <a:lnTo>
                      <a:pt x="12" y="563"/>
                    </a:lnTo>
                    <a:lnTo>
                      <a:pt x="3" y="454"/>
                    </a:lnTo>
                    <a:lnTo>
                      <a:pt x="0" y="335"/>
                    </a:lnTo>
                    <a:lnTo>
                      <a:pt x="6" y="213"/>
                    </a:lnTo>
                    <a:lnTo>
                      <a:pt x="25" y="98"/>
                    </a:lnTo>
                    <a:lnTo>
                      <a:pt x="60" y="0"/>
                    </a:lnTo>
                    <a:lnTo>
                      <a:pt x="186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5" name="Freeform 155"/>
              <p:cNvSpPr>
                <a:spLocks/>
              </p:cNvSpPr>
              <p:nvPr/>
            </p:nvSpPr>
            <p:spPr bwMode="auto">
              <a:xfrm>
                <a:off x="7219" y="13600"/>
                <a:ext cx="158" cy="625"/>
              </a:xfrm>
              <a:custGeom>
                <a:avLst/>
                <a:gdLst>
                  <a:gd name="T0" fmla="*/ 158 w 158"/>
                  <a:gd name="T1" fmla="*/ 4 h 625"/>
                  <a:gd name="T2" fmla="*/ 153 w 158"/>
                  <a:gd name="T3" fmla="*/ 9 h 625"/>
                  <a:gd name="T4" fmla="*/ 144 w 158"/>
                  <a:gd name="T5" fmla="*/ 25 h 625"/>
                  <a:gd name="T6" fmla="*/ 130 w 158"/>
                  <a:gd name="T7" fmla="*/ 57 h 625"/>
                  <a:gd name="T8" fmla="*/ 116 w 158"/>
                  <a:gd name="T9" fmla="*/ 110 h 625"/>
                  <a:gd name="T10" fmla="*/ 105 w 158"/>
                  <a:gd name="T11" fmla="*/ 189 h 625"/>
                  <a:gd name="T12" fmla="*/ 100 w 158"/>
                  <a:gd name="T13" fmla="*/ 298 h 625"/>
                  <a:gd name="T14" fmla="*/ 103 w 158"/>
                  <a:gd name="T15" fmla="*/ 441 h 625"/>
                  <a:gd name="T16" fmla="*/ 118 w 158"/>
                  <a:gd name="T17" fmla="*/ 625 h 625"/>
                  <a:gd name="T18" fmla="*/ 29 w 158"/>
                  <a:gd name="T19" fmla="*/ 625 h 625"/>
                  <a:gd name="T20" fmla="*/ 25 w 158"/>
                  <a:gd name="T21" fmla="*/ 607 h 625"/>
                  <a:gd name="T22" fmla="*/ 18 w 158"/>
                  <a:gd name="T23" fmla="*/ 556 h 625"/>
                  <a:gd name="T24" fmla="*/ 9 w 158"/>
                  <a:gd name="T25" fmla="*/ 480 h 625"/>
                  <a:gd name="T26" fmla="*/ 2 w 158"/>
                  <a:gd name="T27" fmla="*/ 387 h 625"/>
                  <a:gd name="T28" fmla="*/ 0 w 158"/>
                  <a:gd name="T29" fmla="*/ 286 h 625"/>
                  <a:gd name="T30" fmla="*/ 5 w 158"/>
                  <a:gd name="T31" fmla="*/ 182 h 625"/>
                  <a:gd name="T32" fmla="*/ 21 w 158"/>
                  <a:gd name="T33" fmla="*/ 84 h 625"/>
                  <a:gd name="T34" fmla="*/ 51 w 158"/>
                  <a:gd name="T35" fmla="*/ 0 h 625"/>
                  <a:gd name="T36" fmla="*/ 158 w 158"/>
                  <a:gd name="T37" fmla="*/ 4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8"/>
                  <a:gd name="T58" fmla="*/ 0 h 625"/>
                  <a:gd name="T59" fmla="*/ 158 w 158"/>
                  <a:gd name="T60" fmla="*/ 625 h 6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8" h="625">
                    <a:moveTo>
                      <a:pt x="158" y="4"/>
                    </a:moveTo>
                    <a:lnTo>
                      <a:pt x="153" y="9"/>
                    </a:lnTo>
                    <a:lnTo>
                      <a:pt x="144" y="25"/>
                    </a:lnTo>
                    <a:lnTo>
                      <a:pt x="130" y="57"/>
                    </a:lnTo>
                    <a:lnTo>
                      <a:pt x="116" y="110"/>
                    </a:lnTo>
                    <a:lnTo>
                      <a:pt x="105" y="189"/>
                    </a:lnTo>
                    <a:lnTo>
                      <a:pt x="100" y="298"/>
                    </a:lnTo>
                    <a:lnTo>
                      <a:pt x="103" y="441"/>
                    </a:lnTo>
                    <a:lnTo>
                      <a:pt x="118" y="625"/>
                    </a:lnTo>
                    <a:lnTo>
                      <a:pt x="29" y="625"/>
                    </a:lnTo>
                    <a:lnTo>
                      <a:pt x="25" y="607"/>
                    </a:lnTo>
                    <a:lnTo>
                      <a:pt x="18" y="556"/>
                    </a:lnTo>
                    <a:lnTo>
                      <a:pt x="9" y="480"/>
                    </a:lnTo>
                    <a:lnTo>
                      <a:pt x="2" y="387"/>
                    </a:lnTo>
                    <a:lnTo>
                      <a:pt x="0" y="286"/>
                    </a:lnTo>
                    <a:lnTo>
                      <a:pt x="5" y="182"/>
                    </a:lnTo>
                    <a:lnTo>
                      <a:pt x="21" y="84"/>
                    </a:lnTo>
                    <a:lnTo>
                      <a:pt x="51" y="0"/>
                    </a:lnTo>
                    <a:lnTo>
                      <a:pt x="158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6" name="Freeform 156"/>
              <p:cNvSpPr>
                <a:spLocks/>
              </p:cNvSpPr>
              <p:nvPr/>
            </p:nvSpPr>
            <p:spPr bwMode="auto">
              <a:xfrm>
                <a:off x="7225" y="13651"/>
                <a:ext cx="131" cy="517"/>
              </a:xfrm>
              <a:custGeom>
                <a:avLst/>
                <a:gdLst>
                  <a:gd name="T0" fmla="*/ 131 w 131"/>
                  <a:gd name="T1" fmla="*/ 4 h 517"/>
                  <a:gd name="T2" fmla="*/ 128 w 131"/>
                  <a:gd name="T3" fmla="*/ 7 h 517"/>
                  <a:gd name="T4" fmla="*/ 119 w 131"/>
                  <a:gd name="T5" fmla="*/ 21 h 517"/>
                  <a:gd name="T6" fmla="*/ 109 w 131"/>
                  <a:gd name="T7" fmla="*/ 47 h 517"/>
                  <a:gd name="T8" fmla="*/ 97 w 131"/>
                  <a:gd name="T9" fmla="*/ 91 h 517"/>
                  <a:gd name="T10" fmla="*/ 88 w 131"/>
                  <a:gd name="T11" fmla="*/ 156 h 517"/>
                  <a:gd name="T12" fmla="*/ 84 w 131"/>
                  <a:gd name="T13" fmla="*/ 247 h 517"/>
                  <a:gd name="T14" fmla="*/ 86 w 131"/>
                  <a:gd name="T15" fmla="*/ 366 h 517"/>
                  <a:gd name="T16" fmla="*/ 99 w 131"/>
                  <a:gd name="T17" fmla="*/ 517 h 517"/>
                  <a:gd name="T18" fmla="*/ 25 w 131"/>
                  <a:gd name="T19" fmla="*/ 517 h 517"/>
                  <a:gd name="T20" fmla="*/ 23 w 131"/>
                  <a:gd name="T21" fmla="*/ 502 h 517"/>
                  <a:gd name="T22" fmla="*/ 16 w 131"/>
                  <a:gd name="T23" fmla="*/ 460 h 517"/>
                  <a:gd name="T24" fmla="*/ 9 w 131"/>
                  <a:gd name="T25" fmla="*/ 397 h 517"/>
                  <a:gd name="T26" fmla="*/ 2 w 131"/>
                  <a:gd name="T27" fmla="*/ 320 h 517"/>
                  <a:gd name="T28" fmla="*/ 0 w 131"/>
                  <a:gd name="T29" fmla="*/ 236 h 517"/>
                  <a:gd name="T30" fmla="*/ 4 w 131"/>
                  <a:gd name="T31" fmla="*/ 151 h 517"/>
                  <a:gd name="T32" fmla="*/ 18 w 131"/>
                  <a:gd name="T33" fmla="*/ 70 h 517"/>
                  <a:gd name="T34" fmla="*/ 43 w 131"/>
                  <a:gd name="T35" fmla="*/ 0 h 517"/>
                  <a:gd name="T36" fmla="*/ 131 w 131"/>
                  <a:gd name="T37" fmla="*/ 4 h 5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517"/>
                  <a:gd name="T59" fmla="*/ 131 w 131"/>
                  <a:gd name="T60" fmla="*/ 517 h 5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517">
                    <a:moveTo>
                      <a:pt x="131" y="4"/>
                    </a:moveTo>
                    <a:lnTo>
                      <a:pt x="128" y="7"/>
                    </a:lnTo>
                    <a:lnTo>
                      <a:pt x="119" y="21"/>
                    </a:lnTo>
                    <a:lnTo>
                      <a:pt x="109" y="47"/>
                    </a:lnTo>
                    <a:lnTo>
                      <a:pt x="97" y="91"/>
                    </a:lnTo>
                    <a:lnTo>
                      <a:pt x="88" y="156"/>
                    </a:lnTo>
                    <a:lnTo>
                      <a:pt x="84" y="247"/>
                    </a:lnTo>
                    <a:lnTo>
                      <a:pt x="86" y="366"/>
                    </a:lnTo>
                    <a:lnTo>
                      <a:pt x="99" y="517"/>
                    </a:lnTo>
                    <a:lnTo>
                      <a:pt x="25" y="517"/>
                    </a:lnTo>
                    <a:lnTo>
                      <a:pt x="23" y="502"/>
                    </a:lnTo>
                    <a:lnTo>
                      <a:pt x="16" y="460"/>
                    </a:lnTo>
                    <a:lnTo>
                      <a:pt x="9" y="397"/>
                    </a:lnTo>
                    <a:lnTo>
                      <a:pt x="2" y="320"/>
                    </a:lnTo>
                    <a:lnTo>
                      <a:pt x="0" y="236"/>
                    </a:lnTo>
                    <a:lnTo>
                      <a:pt x="4" y="151"/>
                    </a:lnTo>
                    <a:lnTo>
                      <a:pt x="18" y="70"/>
                    </a:lnTo>
                    <a:lnTo>
                      <a:pt x="43" y="0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7" name="Freeform 157"/>
              <p:cNvSpPr>
                <a:spLocks/>
              </p:cNvSpPr>
              <p:nvPr/>
            </p:nvSpPr>
            <p:spPr bwMode="auto">
              <a:xfrm>
                <a:off x="7233" y="13701"/>
                <a:ext cx="104" cy="411"/>
              </a:xfrm>
              <a:custGeom>
                <a:avLst/>
                <a:gdLst>
                  <a:gd name="T0" fmla="*/ 104 w 104"/>
                  <a:gd name="T1" fmla="*/ 4 h 411"/>
                  <a:gd name="T2" fmla="*/ 101 w 104"/>
                  <a:gd name="T3" fmla="*/ 7 h 411"/>
                  <a:gd name="T4" fmla="*/ 94 w 104"/>
                  <a:gd name="T5" fmla="*/ 17 h 411"/>
                  <a:gd name="T6" fmla="*/ 86 w 104"/>
                  <a:gd name="T7" fmla="*/ 38 h 411"/>
                  <a:gd name="T8" fmla="*/ 76 w 104"/>
                  <a:gd name="T9" fmla="*/ 73 h 411"/>
                  <a:gd name="T10" fmla="*/ 69 w 104"/>
                  <a:gd name="T11" fmla="*/ 125 h 411"/>
                  <a:gd name="T12" fmla="*/ 65 w 104"/>
                  <a:gd name="T13" fmla="*/ 196 h 411"/>
                  <a:gd name="T14" fmla="*/ 67 w 104"/>
                  <a:gd name="T15" fmla="*/ 291 h 411"/>
                  <a:gd name="T16" fmla="*/ 77 w 104"/>
                  <a:gd name="T17" fmla="*/ 411 h 411"/>
                  <a:gd name="T18" fmla="*/ 19 w 104"/>
                  <a:gd name="T19" fmla="*/ 411 h 411"/>
                  <a:gd name="T20" fmla="*/ 17 w 104"/>
                  <a:gd name="T21" fmla="*/ 399 h 411"/>
                  <a:gd name="T22" fmla="*/ 11 w 104"/>
                  <a:gd name="T23" fmla="*/ 365 h 411"/>
                  <a:gd name="T24" fmla="*/ 6 w 104"/>
                  <a:gd name="T25" fmla="*/ 316 h 411"/>
                  <a:gd name="T26" fmla="*/ 2 w 104"/>
                  <a:gd name="T27" fmla="*/ 255 h 411"/>
                  <a:gd name="T28" fmla="*/ 0 w 104"/>
                  <a:gd name="T29" fmla="*/ 188 h 411"/>
                  <a:gd name="T30" fmla="*/ 4 w 104"/>
                  <a:gd name="T31" fmla="*/ 120 h 411"/>
                  <a:gd name="T32" fmla="*/ 15 w 104"/>
                  <a:gd name="T33" fmla="*/ 55 h 411"/>
                  <a:gd name="T34" fmla="*/ 34 w 104"/>
                  <a:gd name="T35" fmla="*/ 0 h 411"/>
                  <a:gd name="T36" fmla="*/ 104 w 104"/>
                  <a:gd name="T37" fmla="*/ 4 h 4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411"/>
                  <a:gd name="T59" fmla="*/ 104 w 104"/>
                  <a:gd name="T60" fmla="*/ 411 h 4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411">
                    <a:moveTo>
                      <a:pt x="104" y="4"/>
                    </a:moveTo>
                    <a:lnTo>
                      <a:pt x="101" y="7"/>
                    </a:lnTo>
                    <a:lnTo>
                      <a:pt x="94" y="17"/>
                    </a:lnTo>
                    <a:lnTo>
                      <a:pt x="86" y="38"/>
                    </a:lnTo>
                    <a:lnTo>
                      <a:pt x="76" y="73"/>
                    </a:lnTo>
                    <a:lnTo>
                      <a:pt x="69" y="125"/>
                    </a:lnTo>
                    <a:lnTo>
                      <a:pt x="65" y="196"/>
                    </a:lnTo>
                    <a:lnTo>
                      <a:pt x="67" y="291"/>
                    </a:lnTo>
                    <a:lnTo>
                      <a:pt x="77" y="411"/>
                    </a:lnTo>
                    <a:lnTo>
                      <a:pt x="19" y="411"/>
                    </a:lnTo>
                    <a:lnTo>
                      <a:pt x="17" y="399"/>
                    </a:lnTo>
                    <a:lnTo>
                      <a:pt x="11" y="365"/>
                    </a:lnTo>
                    <a:lnTo>
                      <a:pt x="6" y="316"/>
                    </a:lnTo>
                    <a:lnTo>
                      <a:pt x="2" y="255"/>
                    </a:lnTo>
                    <a:lnTo>
                      <a:pt x="0" y="188"/>
                    </a:lnTo>
                    <a:lnTo>
                      <a:pt x="4" y="120"/>
                    </a:lnTo>
                    <a:lnTo>
                      <a:pt x="15" y="55"/>
                    </a:lnTo>
                    <a:lnTo>
                      <a:pt x="34" y="0"/>
                    </a:lnTo>
                    <a:lnTo>
                      <a:pt x="104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8" name="Freeform 158"/>
              <p:cNvSpPr>
                <a:spLocks/>
              </p:cNvSpPr>
              <p:nvPr/>
            </p:nvSpPr>
            <p:spPr bwMode="auto">
              <a:xfrm>
                <a:off x="7240" y="13752"/>
                <a:ext cx="76" cy="302"/>
              </a:xfrm>
              <a:custGeom>
                <a:avLst/>
                <a:gdLst>
                  <a:gd name="T0" fmla="*/ 76 w 76"/>
                  <a:gd name="T1" fmla="*/ 2 h 302"/>
                  <a:gd name="T2" fmla="*/ 74 w 76"/>
                  <a:gd name="T3" fmla="*/ 4 h 302"/>
                  <a:gd name="T4" fmla="*/ 70 w 76"/>
                  <a:gd name="T5" fmla="*/ 12 h 302"/>
                  <a:gd name="T6" fmla="*/ 62 w 76"/>
                  <a:gd name="T7" fmla="*/ 28 h 302"/>
                  <a:gd name="T8" fmla="*/ 56 w 76"/>
                  <a:gd name="T9" fmla="*/ 53 h 302"/>
                  <a:gd name="T10" fmla="*/ 51 w 76"/>
                  <a:gd name="T11" fmla="*/ 92 h 302"/>
                  <a:gd name="T12" fmla="*/ 49 w 76"/>
                  <a:gd name="T13" fmla="*/ 145 h 302"/>
                  <a:gd name="T14" fmla="*/ 50 w 76"/>
                  <a:gd name="T15" fmla="*/ 214 h 302"/>
                  <a:gd name="T16" fmla="*/ 57 w 76"/>
                  <a:gd name="T17" fmla="*/ 302 h 302"/>
                  <a:gd name="T18" fmla="*/ 14 w 76"/>
                  <a:gd name="T19" fmla="*/ 302 h 302"/>
                  <a:gd name="T20" fmla="*/ 13 w 76"/>
                  <a:gd name="T21" fmla="*/ 294 h 302"/>
                  <a:gd name="T22" fmla="*/ 9 w 76"/>
                  <a:gd name="T23" fmla="*/ 269 h 302"/>
                  <a:gd name="T24" fmla="*/ 4 w 76"/>
                  <a:gd name="T25" fmla="*/ 232 h 302"/>
                  <a:gd name="T26" fmla="*/ 1 w 76"/>
                  <a:gd name="T27" fmla="*/ 188 h 302"/>
                  <a:gd name="T28" fmla="*/ 0 w 76"/>
                  <a:gd name="T29" fmla="*/ 138 h 302"/>
                  <a:gd name="T30" fmla="*/ 2 w 76"/>
                  <a:gd name="T31" fmla="*/ 89 h 302"/>
                  <a:gd name="T32" fmla="*/ 10 w 76"/>
                  <a:gd name="T33" fmla="*/ 41 h 302"/>
                  <a:gd name="T34" fmla="*/ 25 w 76"/>
                  <a:gd name="T35" fmla="*/ 0 h 302"/>
                  <a:gd name="T36" fmla="*/ 76 w 76"/>
                  <a:gd name="T37" fmla="*/ 2 h 3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"/>
                  <a:gd name="T58" fmla="*/ 0 h 302"/>
                  <a:gd name="T59" fmla="*/ 76 w 76"/>
                  <a:gd name="T60" fmla="*/ 302 h 3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" h="302">
                    <a:moveTo>
                      <a:pt x="76" y="2"/>
                    </a:moveTo>
                    <a:lnTo>
                      <a:pt x="74" y="4"/>
                    </a:lnTo>
                    <a:lnTo>
                      <a:pt x="70" y="12"/>
                    </a:lnTo>
                    <a:lnTo>
                      <a:pt x="62" y="28"/>
                    </a:lnTo>
                    <a:lnTo>
                      <a:pt x="56" y="53"/>
                    </a:lnTo>
                    <a:lnTo>
                      <a:pt x="51" y="92"/>
                    </a:lnTo>
                    <a:lnTo>
                      <a:pt x="49" y="145"/>
                    </a:lnTo>
                    <a:lnTo>
                      <a:pt x="50" y="214"/>
                    </a:lnTo>
                    <a:lnTo>
                      <a:pt x="57" y="302"/>
                    </a:lnTo>
                    <a:lnTo>
                      <a:pt x="14" y="302"/>
                    </a:lnTo>
                    <a:lnTo>
                      <a:pt x="13" y="294"/>
                    </a:lnTo>
                    <a:lnTo>
                      <a:pt x="9" y="269"/>
                    </a:lnTo>
                    <a:lnTo>
                      <a:pt x="4" y="232"/>
                    </a:lnTo>
                    <a:lnTo>
                      <a:pt x="1" y="188"/>
                    </a:lnTo>
                    <a:lnTo>
                      <a:pt x="0" y="138"/>
                    </a:lnTo>
                    <a:lnTo>
                      <a:pt x="2" y="89"/>
                    </a:lnTo>
                    <a:lnTo>
                      <a:pt x="10" y="41"/>
                    </a:lnTo>
                    <a:lnTo>
                      <a:pt x="25" y="0"/>
                    </a:lnTo>
                    <a:lnTo>
                      <a:pt x="76" y="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29" name="Rectangle 159"/>
              <p:cNvSpPr>
                <a:spLocks noChangeArrowheads="1"/>
              </p:cNvSpPr>
              <p:nvPr/>
            </p:nvSpPr>
            <p:spPr bwMode="auto">
              <a:xfrm>
                <a:off x="6241" y="13678"/>
                <a:ext cx="23" cy="9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0" name="Freeform 160"/>
              <p:cNvSpPr>
                <a:spLocks/>
              </p:cNvSpPr>
              <p:nvPr/>
            </p:nvSpPr>
            <p:spPr bwMode="auto">
              <a:xfrm>
                <a:off x="6579" y="13664"/>
                <a:ext cx="375" cy="440"/>
              </a:xfrm>
              <a:custGeom>
                <a:avLst/>
                <a:gdLst>
                  <a:gd name="T0" fmla="*/ 35 w 375"/>
                  <a:gd name="T1" fmla="*/ 41 h 440"/>
                  <a:gd name="T2" fmla="*/ 32 w 375"/>
                  <a:gd name="T3" fmla="*/ 49 h 440"/>
                  <a:gd name="T4" fmla="*/ 25 w 375"/>
                  <a:gd name="T5" fmla="*/ 74 h 440"/>
                  <a:gd name="T6" fmla="*/ 17 w 375"/>
                  <a:gd name="T7" fmla="*/ 112 h 440"/>
                  <a:gd name="T8" fmla="*/ 8 w 375"/>
                  <a:gd name="T9" fmla="*/ 163 h 440"/>
                  <a:gd name="T10" fmla="*/ 2 w 375"/>
                  <a:gd name="T11" fmla="*/ 223 h 440"/>
                  <a:gd name="T12" fmla="*/ 0 w 375"/>
                  <a:gd name="T13" fmla="*/ 290 h 440"/>
                  <a:gd name="T14" fmla="*/ 7 w 375"/>
                  <a:gd name="T15" fmla="*/ 363 h 440"/>
                  <a:gd name="T16" fmla="*/ 23 w 375"/>
                  <a:gd name="T17" fmla="*/ 440 h 440"/>
                  <a:gd name="T18" fmla="*/ 23 w 375"/>
                  <a:gd name="T19" fmla="*/ 437 h 440"/>
                  <a:gd name="T20" fmla="*/ 23 w 375"/>
                  <a:gd name="T21" fmla="*/ 427 h 440"/>
                  <a:gd name="T22" fmla="*/ 23 w 375"/>
                  <a:gd name="T23" fmla="*/ 411 h 440"/>
                  <a:gd name="T24" fmla="*/ 23 w 375"/>
                  <a:gd name="T25" fmla="*/ 391 h 440"/>
                  <a:gd name="T26" fmla="*/ 25 w 375"/>
                  <a:gd name="T27" fmla="*/ 367 h 440"/>
                  <a:gd name="T28" fmla="*/ 28 w 375"/>
                  <a:gd name="T29" fmla="*/ 341 h 440"/>
                  <a:gd name="T30" fmla="*/ 33 w 375"/>
                  <a:gd name="T31" fmla="*/ 312 h 440"/>
                  <a:gd name="T32" fmla="*/ 39 w 375"/>
                  <a:gd name="T33" fmla="*/ 281 h 440"/>
                  <a:gd name="T34" fmla="*/ 49 w 375"/>
                  <a:gd name="T35" fmla="*/ 251 h 440"/>
                  <a:gd name="T36" fmla="*/ 61 w 375"/>
                  <a:gd name="T37" fmla="*/ 222 h 440"/>
                  <a:gd name="T38" fmla="*/ 75 w 375"/>
                  <a:gd name="T39" fmla="*/ 194 h 440"/>
                  <a:gd name="T40" fmla="*/ 93 w 375"/>
                  <a:gd name="T41" fmla="*/ 168 h 440"/>
                  <a:gd name="T42" fmla="*/ 116 w 375"/>
                  <a:gd name="T43" fmla="*/ 145 h 440"/>
                  <a:gd name="T44" fmla="*/ 141 w 375"/>
                  <a:gd name="T45" fmla="*/ 127 h 440"/>
                  <a:gd name="T46" fmla="*/ 173 w 375"/>
                  <a:gd name="T47" fmla="*/ 114 h 440"/>
                  <a:gd name="T48" fmla="*/ 208 w 375"/>
                  <a:gd name="T49" fmla="*/ 106 h 440"/>
                  <a:gd name="T50" fmla="*/ 210 w 375"/>
                  <a:gd name="T51" fmla="*/ 104 h 440"/>
                  <a:gd name="T52" fmla="*/ 217 w 375"/>
                  <a:gd name="T53" fmla="*/ 100 h 440"/>
                  <a:gd name="T54" fmla="*/ 227 w 375"/>
                  <a:gd name="T55" fmla="*/ 92 h 440"/>
                  <a:gd name="T56" fmla="*/ 245 w 375"/>
                  <a:gd name="T57" fmla="*/ 82 h 440"/>
                  <a:gd name="T58" fmla="*/ 267 w 375"/>
                  <a:gd name="T59" fmla="*/ 69 h 440"/>
                  <a:gd name="T60" fmla="*/ 296 w 375"/>
                  <a:gd name="T61" fmla="*/ 54 h 440"/>
                  <a:gd name="T62" fmla="*/ 332 w 375"/>
                  <a:gd name="T63" fmla="*/ 36 h 440"/>
                  <a:gd name="T64" fmla="*/ 375 w 375"/>
                  <a:gd name="T65" fmla="*/ 17 h 440"/>
                  <a:gd name="T66" fmla="*/ 373 w 375"/>
                  <a:gd name="T67" fmla="*/ 16 h 440"/>
                  <a:gd name="T68" fmla="*/ 366 w 375"/>
                  <a:gd name="T69" fmla="*/ 15 h 440"/>
                  <a:gd name="T70" fmla="*/ 357 w 375"/>
                  <a:gd name="T71" fmla="*/ 13 h 440"/>
                  <a:gd name="T72" fmla="*/ 343 w 375"/>
                  <a:gd name="T73" fmla="*/ 10 h 440"/>
                  <a:gd name="T74" fmla="*/ 326 w 375"/>
                  <a:gd name="T75" fmla="*/ 7 h 440"/>
                  <a:gd name="T76" fmla="*/ 307 w 375"/>
                  <a:gd name="T77" fmla="*/ 5 h 440"/>
                  <a:gd name="T78" fmla="*/ 285 w 375"/>
                  <a:gd name="T79" fmla="*/ 3 h 440"/>
                  <a:gd name="T80" fmla="*/ 261 w 375"/>
                  <a:gd name="T81" fmla="*/ 1 h 440"/>
                  <a:gd name="T82" fmla="*/ 235 w 375"/>
                  <a:gd name="T83" fmla="*/ 0 h 440"/>
                  <a:gd name="T84" fmla="*/ 208 w 375"/>
                  <a:gd name="T85" fmla="*/ 1 h 440"/>
                  <a:gd name="T86" fmla="*/ 180 w 375"/>
                  <a:gd name="T87" fmla="*/ 2 h 440"/>
                  <a:gd name="T88" fmla="*/ 151 w 375"/>
                  <a:gd name="T89" fmla="*/ 5 h 440"/>
                  <a:gd name="T90" fmla="*/ 122 w 375"/>
                  <a:gd name="T91" fmla="*/ 10 h 440"/>
                  <a:gd name="T92" fmla="*/ 92 w 375"/>
                  <a:gd name="T93" fmla="*/ 18 h 440"/>
                  <a:gd name="T94" fmla="*/ 63 w 375"/>
                  <a:gd name="T95" fmla="*/ 28 h 440"/>
                  <a:gd name="T96" fmla="*/ 35 w 375"/>
                  <a:gd name="T97" fmla="*/ 41 h 4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75"/>
                  <a:gd name="T148" fmla="*/ 0 h 440"/>
                  <a:gd name="T149" fmla="*/ 375 w 375"/>
                  <a:gd name="T150" fmla="*/ 440 h 4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75" h="440">
                    <a:moveTo>
                      <a:pt x="35" y="41"/>
                    </a:moveTo>
                    <a:lnTo>
                      <a:pt x="32" y="49"/>
                    </a:lnTo>
                    <a:lnTo>
                      <a:pt x="25" y="74"/>
                    </a:lnTo>
                    <a:lnTo>
                      <a:pt x="17" y="112"/>
                    </a:lnTo>
                    <a:lnTo>
                      <a:pt x="8" y="163"/>
                    </a:lnTo>
                    <a:lnTo>
                      <a:pt x="2" y="223"/>
                    </a:lnTo>
                    <a:lnTo>
                      <a:pt x="0" y="290"/>
                    </a:lnTo>
                    <a:lnTo>
                      <a:pt x="7" y="363"/>
                    </a:lnTo>
                    <a:lnTo>
                      <a:pt x="23" y="440"/>
                    </a:lnTo>
                    <a:lnTo>
                      <a:pt x="23" y="437"/>
                    </a:lnTo>
                    <a:lnTo>
                      <a:pt x="23" y="427"/>
                    </a:lnTo>
                    <a:lnTo>
                      <a:pt x="23" y="411"/>
                    </a:lnTo>
                    <a:lnTo>
                      <a:pt x="23" y="391"/>
                    </a:lnTo>
                    <a:lnTo>
                      <a:pt x="25" y="367"/>
                    </a:lnTo>
                    <a:lnTo>
                      <a:pt x="28" y="341"/>
                    </a:lnTo>
                    <a:lnTo>
                      <a:pt x="33" y="312"/>
                    </a:lnTo>
                    <a:lnTo>
                      <a:pt x="39" y="281"/>
                    </a:lnTo>
                    <a:lnTo>
                      <a:pt x="49" y="251"/>
                    </a:lnTo>
                    <a:lnTo>
                      <a:pt x="61" y="222"/>
                    </a:lnTo>
                    <a:lnTo>
                      <a:pt x="75" y="194"/>
                    </a:lnTo>
                    <a:lnTo>
                      <a:pt x="93" y="168"/>
                    </a:lnTo>
                    <a:lnTo>
                      <a:pt x="116" y="145"/>
                    </a:lnTo>
                    <a:lnTo>
                      <a:pt x="141" y="127"/>
                    </a:lnTo>
                    <a:lnTo>
                      <a:pt x="173" y="114"/>
                    </a:lnTo>
                    <a:lnTo>
                      <a:pt x="208" y="106"/>
                    </a:lnTo>
                    <a:lnTo>
                      <a:pt x="210" y="104"/>
                    </a:lnTo>
                    <a:lnTo>
                      <a:pt x="217" y="100"/>
                    </a:lnTo>
                    <a:lnTo>
                      <a:pt x="227" y="92"/>
                    </a:lnTo>
                    <a:lnTo>
                      <a:pt x="245" y="82"/>
                    </a:lnTo>
                    <a:lnTo>
                      <a:pt x="267" y="69"/>
                    </a:lnTo>
                    <a:lnTo>
                      <a:pt x="296" y="54"/>
                    </a:lnTo>
                    <a:lnTo>
                      <a:pt x="332" y="36"/>
                    </a:lnTo>
                    <a:lnTo>
                      <a:pt x="375" y="17"/>
                    </a:lnTo>
                    <a:lnTo>
                      <a:pt x="373" y="16"/>
                    </a:lnTo>
                    <a:lnTo>
                      <a:pt x="366" y="15"/>
                    </a:lnTo>
                    <a:lnTo>
                      <a:pt x="357" y="13"/>
                    </a:lnTo>
                    <a:lnTo>
                      <a:pt x="343" y="10"/>
                    </a:lnTo>
                    <a:lnTo>
                      <a:pt x="326" y="7"/>
                    </a:lnTo>
                    <a:lnTo>
                      <a:pt x="307" y="5"/>
                    </a:lnTo>
                    <a:lnTo>
                      <a:pt x="285" y="3"/>
                    </a:lnTo>
                    <a:lnTo>
                      <a:pt x="261" y="1"/>
                    </a:lnTo>
                    <a:lnTo>
                      <a:pt x="235" y="0"/>
                    </a:lnTo>
                    <a:lnTo>
                      <a:pt x="208" y="1"/>
                    </a:lnTo>
                    <a:lnTo>
                      <a:pt x="180" y="2"/>
                    </a:lnTo>
                    <a:lnTo>
                      <a:pt x="151" y="5"/>
                    </a:lnTo>
                    <a:lnTo>
                      <a:pt x="122" y="10"/>
                    </a:lnTo>
                    <a:lnTo>
                      <a:pt x="92" y="18"/>
                    </a:lnTo>
                    <a:lnTo>
                      <a:pt x="63" y="28"/>
                    </a:lnTo>
                    <a:lnTo>
                      <a:pt x="35" y="4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1" name="Freeform 161"/>
              <p:cNvSpPr>
                <a:spLocks/>
              </p:cNvSpPr>
              <p:nvPr/>
            </p:nvSpPr>
            <p:spPr bwMode="auto">
              <a:xfrm>
                <a:off x="6061" y="13991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8 h 83"/>
                  <a:gd name="T6" fmla="*/ 5 w 305"/>
                  <a:gd name="T7" fmla="*/ 44 h 83"/>
                  <a:gd name="T8" fmla="*/ 11 w 305"/>
                  <a:gd name="T9" fmla="*/ 37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8 h 83"/>
                  <a:gd name="T16" fmla="*/ 54 w 305"/>
                  <a:gd name="T17" fmla="*/ 12 h 83"/>
                  <a:gd name="T18" fmla="*/ 72 w 305"/>
                  <a:gd name="T19" fmla="*/ 6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7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6 h 83"/>
                  <a:gd name="T38" fmla="*/ 289 w 305"/>
                  <a:gd name="T39" fmla="*/ 44 h 83"/>
                  <a:gd name="T40" fmla="*/ 277 w 305"/>
                  <a:gd name="T41" fmla="*/ 41 h 83"/>
                  <a:gd name="T42" fmla="*/ 262 w 305"/>
                  <a:gd name="T43" fmla="*/ 36 h 83"/>
                  <a:gd name="T44" fmla="*/ 244 w 305"/>
                  <a:gd name="T45" fmla="*/ 32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1 h 83"/>
                  <a:gd name="T56" fmla="*/ 101 w 305"/>
                  <a:gd name="T57" fmla="*/ 23 h 83"/>
                  <a:gd name="T58" fmla="*/ 77 w 305"/>
                  <a:gd name="T59" fmla="*/ 29 h 83"/>
                  <a:gd name="T60" fmla="*/ 55 w 305"/>
                  <a:gd name="T61" fmla="*/ 37 h 83"/>
                  <a:gd name="T62" fmla="*/ 33 w 305"/>
                  <a:gd name="T63" fmla="*/ 48 h 83"/>
                  <a:gd name="T64" fmla="*/ 15 w 305"/>
                  <a:gd name="T65" fmla="*/ 63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8"/>
                    </a:lnTo>
                    <a:lnTo>
                      <a:pt x="5" y="44"/>
                    </a:lnTo>
                    <a:lnTo>
                      <a:pt x="11" y="37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8"/>
                    </a:lnTo>
                    <a:lnTo>
                      <a:pt x="54" y="12"/>
                    </a:lnTo>
                    <a:lnTo>
                      <a:pt x="72" y="6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7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6"/>
                    </a:lnTo>
                    <a:lnTo>
                      <a:pt x="289" y="44"/>
                    </a:lnTo>
                    <a:lnTo>
                      <a:pt x="277" y="41"/>
                    </a:lnTo>
                    <a:lnTo>
                      <a:pt x="262" y="36"/>
                    </a:lnTo>
                    <a:lnTo>
                      <a:pt x="244" y="32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1"/>
                    </a:lnTo>
                    <a:lnTo>
                      <a:pt x="101" y="23"/>
                    </a:lnTo>
                    <a:lnTo>
                      <a:pt x="77" y="29"/>
                    </a:lnTo>
                    <a:lnTo>
                      <a:pt x="55" y="37"/>
                    </a:lnTo>
                    <a:lnTo>
                      <a:pt x="33" y="48"/>
                    </a:lnTo>
                    <a:lnTo>
                      <a:pt x="15" y="63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2" name="Freeform 162"/>
              <p:cNvSpPr>
                <a:spLocks/>
              </p:cNvSpPr>
              <p:nvPr/>
            </p:nvSpPr>
            <p:spPr bwMode="auto">
              <a:xfrm>
                <a:off x="6061" y="13793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9 h 83"/>
                  <a:gd name="T6" fmla="*/ 5 w 305"/>
                  <a:gd name="T7" fmla="*/ 44 h 83"/>
                  <a:gd name="T8" fmla="*/ 11 w 305"/>
                  <a:gd name="T9" fmla="*/ 38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7 h 83"/>
                  <a:gd name="T16" fmla="*/ 54 w 305"/>
                  <a:gd name="T17" fmla="*/ 12 h 83"/>
                  <a:gd name="T18" fmla="*/ 72 w 305"/>
                  <a:gd name="T19" fmla="*/ 7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8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5 h 83"/>
                  <a:gd name="T38" fmla="*/ 289 w 305"/>
                  <a:gd name="T39" fmla="*/ 43 h 83"/>
                  <a:gd name="T40" fmla="*/ 277 w 305"/>
                  <a:gd name="T41" fmla="*/ 40 h 83"/>
                  <a:gd name="T42" fmla="*/ 262 w 305"/>
                  <a:gd name="T43" fmla="*/ 36 h 83"/>
                  <a:gd name="T44" fmla="*/ 244 w 305"/>
                  <a:gd name="T45" fmla="*/ 33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2 h 83"/>
                  <a:gd name="T56" fmla="*/ 101 w 305"/>
                  <a:gd name="T57" fmla="*/ 24 h 83"/>
                  <a:gd name="T58" fmla="*/ 77 w 305"/>
                  <a:gd name="T59" fmla="*/ 29 h 83"/>
                  <a:gd name="T60" fmla="*/ 55 w 305"/>
                  <a:gd name="T61" fmla="*/ 38 h 83"/>
                  <a:gd name="T62" fmla="*/ 33 w 305"/>
                  <a:gd name="T63" fmla="*/ 49 h 83"/>
                  <a:gd name="T64" fmla="*/ 15 w 305"/>
                  <a:gd name="T65" fmla="*/ 64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11" y="38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7"/>
                    </a:lnTo>
                    <a:lnTo>
                      <a:pt x="54" y="12"/>
                    </a:lnTo>
                    <a:lnTo>
                      <a:pt x="72" y="7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8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5"/>
                    </a:lnTo>
                    <a:lnTo>
                      <a:pt x="289" y="43"/>
                    </a:lnTo>
                    <a:lnTo>
                      <a:pt x="277" y="40"/>
                    </a:lnTo>
                    <a:lnTo>
                      <a:pt x="262" y="36"/>
                    </a:lnTo>
                    <a:lnTo>
                      <a:pt x="244" y="33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2"/>
                    </a:lnTo>
                    <a:lnTo>
                      <a:pt x="101" y="24"/>
                    </a:lnTo>
                    <a:lnTo>
                      <a:pt x="77" y="29"/>
                    </a:lnTo>
                    <a:lnTo>
                      <a:pt x="55" y="38"/>
                    </a:lnTo>
                    <a:lnTo>
                      <a:pt x="33" y="49"/>
                    </a:lnTo>
                    <a:lnTo>
                      <a:pt x="15" y="64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3" name="Freeform 163"/>
              <p:cNvSpPr>
                <a:spLocks/>
              </p:cNvSpPr>
              <p:nvPr/>
            </p:nvSpPr>
            <p:spPr bwMode="auto">
              <a:xfrm>
                <a:off x="6348" y="13696"/>
                <a:ext cx="496" cy="917"/>
              </a:xfrm>
              <a:custGeom>
                <a:avLst/>
                <a:gdLst>
                  <a:gd name="T0" fmla="*/ 0 w 496"/>
                  <a:gd name="T1" fmla="*/ 0 h 917"/>
                  <a:gd name="T2" fmla="*/ 0 w 496"/>
                  <a:gd name="T3" fmla="*/ 886 h 917"/>
                  <a:gd name="T4" fmla="*/ 150 w 496"/>
                  <a:gd name="T5" fmla="*/ 917 h 917"/>
                  <a:gd name="T6" fmla="*/ 143 w 496"/>
                  <a:gd name="T7" fmla="*/ 797 h 917"/>
                  <a:gd name="T8" fmla="*/ 496 w 496"/>
                  <a:gd name="T9" fmla="*/ 851 h 917"/>
                  <a:gd name="T10" fmla="*/ 490 w 496"/>
                  <a:gd name="T11" fmla="*/ 803 h 917"/>
                  <a:gd name="T12" fmla="*/ 245 w 496"/>
                  <a:gd name="T13" fmla="*/ 773 h 917"/>
                  <a:gd name="T14" fmla="*/ 239 w 496"/>
                  <a:gd name="T15" fmla="*/ 670 h 917"/>
                  <a:gd name="T16" fmla="*/ 72 w 496"/>
                  <a:gd name="T17" fmla="*/ 670 h 917"/>
                  <a:gd name="T18" fmla="*/ 68 w 496"/>
                  <a:gd name="T19" fmla="*/ 657 h 917"/>
                  <a:gd name="T20" fmla="*/ 56 w 496"/>
                  <a:gd name="T21" fmla="*/ 620 h 917"/>
                  <a:gd name="T22" fmla="*/ 41 w 496"/>
                  <a:gd name="T23" fmla="*/ 559 h 917"/>
                  <a:gd name="T24" fmla="*/ 26 w 496"/>
                  <a:gd name="T25" fmla="*/ 480 h 917"/>
                  <a:gd name="T26" fmla="*/ 15 w 496"/>
                  <a:gd name="T27" fmla="*/ 385 h 917"/>
                  <a:gd name="T28" fmla="*/ 11 w 496"/>
                  <a:gd name="T29" fmla="*/ 276 h 917"/>
                  <a:gd name="T30" fmla="*/ 20 w 496"/>
                  <a:gd name="T31" fmla="*/ 158 h 917"/>
                  <a:gd name="T32" fmla="*/ 42 w 496"/>
                  <a:gd name="T33" fmla="*/ 30 h 917"/>
                  <a:gd name="T34" fmla="*/ 0 w 496"/>
                  <a:gd name="T35" fmla="*/ 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6"/>
                  <a:gd name="T55" fmla="*/ 0 h 917"/>
                  <a:gd name="T56" fmla="*/ 496 w 496"/>
                  <a:gd name="T57" fmla="*/ 917 h 9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6" h="917">
                    <a:moveTo>
                      <a:pt x="0" y="0"/>
                    </a:moveTo>
                    <a:lnTo>
                      <a:pt x="0" y="886"/>
                    </a:lnTo>
                    <a:lnTo>
                      <a:pt x="150" y="917"/>
                    </a:lnTo>
                    <a:lnTo>
                      <a:pt x="143" y="797"/>
                    </a:lnTo>
                    <a:lnTo>
                      <a:pt x="496" y="851"/>
                    </a:lnTo>
                    <a:lnTo>
                      <a:pt x="490" y="803"/>
                    </a:lnTo>
                    <a:lnTo>
                      <a:pt x="245" y="773"/>
                    </a:lnTo>
                    <a:lnTo>
                      <a:pt x="239" y="670"/>
                    </a:lnTo>
                    <a:lnTo>
                      <a:pt x="72" y="670"/>
                    </a:lnTo>
                    <a:lnTo>
                      <a:pt x="68" y="657"/>
                    </a:lnTo>
                    <a:lnTo>
                      <a:pt x="56" y="620"/>
                    </a:lnTo>
                    <a:lnTo>
                      <a:pt x="41" y="559"/>
                    </a:lnTo>
                    <a:lnTo>
                      <a:pt x="26" y="480"/>
                    </a:lnTo>
                    <a:lnTo>
                      <a:pt x="15" y="385"/>
                    </a:lnTo>
                    <a:lnTo>
                      <a:pt x="11" y="276"/>
                    </a:lnTo>
                    <a:lnTo>
                      <a:pt x="20" y="158"/>
                    </a:lnTo>
                    <a:lnTo>
                      <a:pt x="42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4" name="Freeform 164"/>
              <p:cNvSpPr>
                <a:spLocks/>
              </p:cNvSpPr>
              <p:nvPr/>
            </p:nvSpPr>
            <p:spPr bwMode="auto">
              <a:xfrm>
                <a:off x="6593" y="13487"/>
                <a:ext cx="638" cy="125"/>
              </a:xfrm>
              <a:custGeom>
                <a:avLst/>
                <a:gdLst>
                  <a:gd name="T0" fmla="*/ 0 w 638"/>
                  <a:gd name="T1" fmla="*/ 125 h 125"/>
                  <a:gd name="T2" fmla="*/ 4 w 638"/>
                  <a:gd name="T3" fmla="*/ 124 h 125"/>
                  <a:gd name="T4" fmla="*/ 14 w 638"/>
                  <a:gd name="T5" fmla="*/ 119 h 125"/>
                  <a:gd name="T6" fmla="*/ 31 w 638"/>
                  <a:gd name="T7" fmla="*/ 114 h 125"/>
                  <a:gd name="T8" fmla="*/ 53 w 638"/>
                  <a:gd name="T9" fmla="*/ 106 h 125"/>
                  <a:gd name="T10" fmla="*/ 81 w 638"/>
                  <a:gd name="T11" fmla="*/ 98 h 125"/>
                  <a:gd name="T12" fmla="*/ 113 w 638"/>
                  <a:gd name="T13" fmla="*/ 89 h 125"/>
                  <a:gd name="T14" fmla="*/ 151 w 638"/>
                  <a:gd name="T15" fmla="*/ 81 h 125"/>
                  <a:gd name="T16" fmla="*/ 192 w 638"/>
                  <a:gd name="T17" fmla="*/ 73 h 125"/>
                  <a:gd name="T18" fmla="*/ 237 w 638"/>
                  <a:gd name="T19" fmla="*/ 65 h 125"/>
                  <a:gd name="T20" fmla="*/ 286 w 638"/>
                  <a:gd name="T21" fmla="*/ 60 h 125"/>
                  <a:gd name="T22" fmla="*/ 337 w 638"/>
                  <a:gd name="T23" fmla="*/ 56 h 125"/>
                  <a:gd name="T24" fmla="*/ 390 w 638"/>
                  <a:gd name="T25" fmla="*/ 55 h 125"/>
                  <a:gd name="T26" fmla="*/ 446 w 638"/>
                  <a:gd name="T27" fmla="*/ 56 h 125"/>
                  <a:gd name="T28" fmla="*/ 503 w 638"/>
                  <a:gd name="T29" fmla="*/ 61 h 125"/>
                  <a:gd name="T30" fmla="*/ 561 w 638"/>
                  <a:gd name="T31" fmla="*/ 70 h 125"/>
                  <a:gd name="T32" fmla="*/ 620 w 638"/>
                  <a:gd name="T33" fmla="*/ 83 h 125"/>
                  <a:gd name="T34" fmla="*/ 638 w 638"/>
                  <a:gd name="T35" fmla="*/ 0 h 125"/>
                  <a:gd name="T36" fmla="*/ 634 w 638"/>
                  <a:gd name="T37" fmla="*/ 0 h 125"/>
                  <a:gd name="T38" fmla="*/ 620 w 638"/>
                  <a:gd name="T39" fmla="*/ 0 h 125"/>
                  <a:gd name="T40" fmla="*/ 599 w 638"/>
                  <a:gd name="T41" fmla="*/ 0 h 125"/>
                  <a:gd name="T42" fmla="*/ 571 w 638"/>
                  <a:gd name="T43" fmla="*/ 1 h 125"/>
                  <a:gd name="T44" fmla="*/ 536 w 638"/>
                  <a:gd name="T45" fmla="*/ 2 h 125"/>
                  <a:gd name="T46" fmla="*/ 496 w 638"/>
                  <a:gd name="T47" fmla="*/ 3 h 125"/>
                  <a:gd name="T48" fmla="*/ 452 w 638"/>
                  <a:gd name="T49" fmla="*/ 6 h 125"/>
                  <a:gd name="T50" fmla="*/ 405 w 638"/>
                  <a:gd name="T51" fmla="*/ 8 h 125"/>
                  <a:gd name="T52" fmla="*/ 354 w 638"/>
                  <a:gd name="T53" fmla="*/ 13 h 125"/>
                  <a:gd name="T54" fmla="*/ 302 w 638"/>
                  <a:gd name="T55" fmla="*/ 17 h 125"/>
                  <a:gd name="T56" fmla="*/ 249 w 638"/>
                  <a:gd name="T57" fmla="*/ 22 h 125"/>
                  <a:gd name="T58" fmla="*/ 196 w 638"/>
                  <a:gd name="T59" fmla="*/ 30 h 125"/>
                  <a:gd name="T60" fmla="*/ 144 w 638"/>
                  <a:gd name="T61" fmla="*/ 37 h 125"/>
                  <a:gd name="T62" fmla="*/ 93 w 638"/>
                  <a:gd name="T63" fmla="*/ 47 h 125"/>
                  <a:gd name="T64" fmla="*/ 45 w 638"/>
                  <a:gd name="T65" fmla="*/ 58 h 125"/>
                  <a:gd name="T66" fmla="*/ 0 w 638"/>
                  <a:gd name="T67" fmla="*/ 71 h 125"/>
                  <a:gd name="T68" fmla="*/ 0 w 638"/>
                  <a:gd name="T69" fmla="*/ 125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8"/>
                  <a:gd name="T106" fmla="*/ 0 h 125"/>
                  <a:gd name="T107" fmla="*/ 638 w 638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8" h="125">
                    <a:moveTo>
                      <a:pt x="0" y="125"/>
                    </a:moveTo>
                    <a:lnTo>
                      <a:pt x="4" y="124"/>
                    </a:lnTo>
                    <a:lnTo>
                      <a:pt x="14" y="119"/>
                    </a:lnTo>
                    <a:lnTo>
                      <a:pt x="31" y="114"/>
                    </a:lnTo>
                    <a:lnTo>
                      <a:pt x="53" y="106"/>
                    </a:lnTo>
                    <a:lnTo>
                      <a:pt x="81" y="98"/>
                    </a:lnTo>
                    <a:lnTo>
                      <a:pt x="113" y="89"/>
                    </a:lnTo>
                    <a:lnTo>
                      <a:pt x="151" y="81"/>
                    </a:lnTo>
                    <a:lnTo>
                      <a:pt x="192" y="73"/>
                    </a:lnTo>
                    <a:lnTo>
                      <a:pt x="237" y="65"/>
                    </a:lnTo>
                    <a:lnTo>
                      <a:pt x="286" y="60"/>
                    </a:lnTo>
                    <a:lnTo>
                      <a:pt x="337" y="56"/>
                    </a:lnTo>
                    <a:lnTo>
                      <a:pt x="390" y="55"/>
                    </a:lnTo>
                    <a:lnTo>
                      <a:pt x="446" y="56"/>
                    </a:lnTo>
                    <a:lnTo>
                      <a:pt x="503" y="61"/>
                    </a:lnTo>
                    <a:lnTo>
                      <a:pt x="561" y="70"/>
                    </a:lnTo>
                    <a:lnTo>
                      <a:pt x="620" y="83"/>
                    </a:lnTo>
                    <a:lnTo>
                      <a:pt x="638" y="0"/>
                    </a:lnTo>
                    <a:lnTo>
                      <a:pt x="634" y="0"/>
                    </a:lnTo>
                    <a:lnTo>
                      <a:pt x="620" y="0"/>
                    </a:lnTo>
                    <a:lnTo>
                      <a:pt x="599" y="0"/>
                    </a:lnTo>
                    <a:lnTo>
                      <a:pt x="571" y="1"/>
                    </a:lnTo>
                    <a:lnTo>
                      <a:pt x="536" y="2"/>
                    </a:lnTo>
                    <a:lnTo>
                      <a:pt x="496" y="3"/>
                    </a:lnTo>
                    <a:lnTo>
                      <a:pt x="452" y="6"/>
                    </a:lnTo>
                    <a:lnTo>
                      <a:pt x="405" y="8"/>
                    </a:lnTo>
                    <a:lnTo>
                      <a:pt x="354" y="13"/>
                    </a:lnTo>
                    <a:lnTo>
                      <a:pt x="302" y="17"/>
                    </a:lnTo>
                    <a:lnTo>
                      <a:pt x="249" y="22"/>
                    </a:lnTo>
                    <a:lnTo>
                      <a:pt x="196" y="30"/>
                    </a:lnTo>
                    <a:lnTo>
                      <a:pt x="144" y="37"/>
                    </a:lnTo>
                    <a:lnTo>
                      <a:pt x="93" y="47"/>
                    </a:lnTo>
                    <a:lnTo>
                      <a:pt x="45" y="58"/>
                    </a:lnTo>
                    <a:lnTo>
                      <a:pt x="0" y="71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5" name="Freeform 165"/>
              <p:cNvSpPr>
                <a:spLocks/>
              </p:cNvSpPr>
              <p:nvPr/>
            </p:nvSpPr>
            <p:spPr bwMode="auto">
              <a:xfrm>
                <a:off x="6217" y="14634"/>
                <a:ext cx="1075" cy="356"/>
              </a:xfrm>
              <a:custGeom>
                <a:avLst/>
                <a:gdLst>
                  <a:gd name="T0" fmla="*/ 454 w 1075"/>
                  <a:gd name="T1" fmla="*/ 344 h 356"/>
                  <a:gd name="T2" fmla="*/ 456 w 1075"/>
                  <a:gd name="T3" fmla="*/ 343 h 356"/>
                  <a:gd name="T4" fmla="*/ 463 w 1075"/>
                  <a:gd name="T5" fmla="*/ 341 h 356"/>
                  <a:gd name="T6" fmla="*/ 472 w 1075"/>
                  <a:gd name="T7" fmla="*/ 337 h 356"/>
                  <a:gd name="T8" fmla="*/ 485 w 1075"/>
                  <a:gd name="T9" fmla="*/ 332 h 356"/>
                  <a:gd name="T10" fmla="*/ 501 w 1075"/>
                  <a:gd name="T11" fmla="*/ 325 h 356"/>
                  <a:gd name="T12" fmla="*/ 518 w 1075"/>
                  <a:gd name="T13" fmla="*/ 317 h 356"/>
                  <a:gd name="T14" fmla="*/ 538 w 1075"/>
                  <a:gd name="T15" fmla="*/ 308 h 356"/>
                  <a:gd name="T16" fmla="*/ 558 w 1075"/>
                  <a:gd name="T17" fmla="*/ 298 h 356"/>
                  <a:gd name="T18" fmla="*/ 580 w 1075"/>
                  <a:gd name="T19" fmla="*/ 287 h 356"/>
                  <a:gd name="T20" fmla="*/ 600 w 1075"/>
                  <a:gd name="T21" fmla="*/ 274 h 356"/>
                  <a:gd name="T22" fmla="*/ 621 w 1075"/>
                  <a:gd name="T23" fmla="*/ 262 h 356"/>
                  <a:gd name="T24" fmla="*/ 640 w 1075"/>
                  <a:gd name="T25" fmla="*/ 248 h 356"/>
                  <a:gd name="T26" fmla="*/ 658 w 1075"/>
                  <a:gd name="T27" fmla="*/ 234 h 356"/>
                  <a:gd name="T28" fmla="*/ 674 w 1075"/>
                  <a:gd name="T29" fmla="*/ 219 h 356"/>
                  <a:gd name="T30" fmla="*/ 688 w 1075"/>
                  <a:gd name="T31" fmla="*/ 204 h 356"/>
                  <a:gd name="T32" fmla="*/ 699 w 1075"/>
                  <a:gd name="T33" fmla="*/ 189 h 356"/>
                  <a:gd name="T34" fmla="*/ 0 w 1075"/>
                  <a:gd name="T35" fmla="*/ 18 h 356"/>
                  <a:gd name="T36" fmla="*/ 54 w 1075"/>
                  <a:gd name="T37" fmla="*/ 0 h 356"/>
                  <a:gd name="T38" fmla="*/ 1075 w 1075"/>
                  <a:gd name="T39" fmla="*/ 251 h 356"/>
                  <a:gd name="T40" fmla="*/ 1033 w 1075"/>
                  <a:gd name="T41" fmla="*/ 274 h 356"/>
                  <a:gd name="T42" fmla="*/ 738 w 1075"/>
                  <a:gd name="T43" fmla="*/ 199 h 356"/>
                  <a:gd name="T44" fmla="*/ 737 w 1075"/>
                  <a:gd name="T45" fmla="*/ 200 h 356"/>
                  <a:gd name="T46" fmla="*/ 735 w 1075"/>
                  <a:gd name="T47" fmla="*/ 203 h 356"/>
                  <a:gd name="T48" fmla="*/ 730 w 1075"/>
                  <a:gd name="T49" fmla="*/ 207 h 356"/>
                  <a:gd name="T50" fmla="*/ 724 w 1075"/>
                  <a:gd name="T51" fmla="*/ 214 h 356"/>
                  <a:gd name="T52" fmla="*/ 716 w 1075"/>
                  <a:gd name="T53" fmla="*/ 222 h 356"/>
                  <a:gd name="T54" fmla="*/ 706 w 1075"/>
                  <a:gd name="T55" fmla="*/ 231 h 356"/>
                  <a:gd name="T56" fmla="*/ 694 w 1075"/>
                  <a:gd name="T57" fmla="*/ 242 h 356"/>
                  <a:gd name="T58" fmla="*/ 679 w 1075"/>
                  <a:gd name="T59" fmla="*/ 253 h 356"/>
                  <a:gd name="T60" fmla="*/ 662 w 1075"/>
                  <a:gd name="T61" fmla="*/ 265 h 356"/>
                  <a:gd name="T62" fmla="*/ 643 w 1075"/>
                  <a:gd name="T63" fmla="*/ 278 h 356"/>
                  <a:gd name="T64" fmla="*/ 621 w 1075"/>
                  <a:gd name="T65" fmla="*/ 291 h 356"/>
                  <a:gd name="T66" fmla="*/ 597 w 1075"/>
                  <a:gd name="T67" fmla="*/ 303 h 356"/>
                  <a:gd name="T68" fmla="*/ 570 w 1075"/>
                  <a:gd name="T69" fmla="*/ 317 h 356"/>
                  <a:gd name="T70" fmla="*/ 540 w 1075"/>
                  <a:gd name="T71" fmla="*/ 330 h 356"/>
                  <a:gd name="T72" fmla="*/ 508 w 1075"/>
                  <a:gd name="T73" fmla="*/ 343 h 356"/>
                  <a:gd name="T74" fmla="*/ 472 w 1075"/>
                  <a:gd name="T75" fmla="*/ 356 h 356"/>
                  <a:gd name="T76" fmla="*/ 454 w 1075"/>
                  <a:gd name="T77" fmla="*/ 344 h 3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75"/>
                  <a:gd name="T118" fmla="*/ 0 h 356"/>
                  <a:gd name="T119" fmla="*/ 1075 w 1075"/>
                  <a:gd name="T120" fmla="*/ 356 h 3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75" h="356">
                    <a:moveTo>
                      <a:pt x="454" y="344"/>
                    </a:moveTo>
                    <a:lnTo>
                      <a:pt x="456" y="343"/>
                    </a:lnTo>
                    <a:lnTo>
                      <a:pt x="463" y="341"/>
                    </a:lnTo>
                    <a:lnTo>
                      <a:pt x="472" y="337"/>
                    </a:lnTo>
                    <a:lnTo>
                      <a:pt x="485" y="332"/>
                    </a:lnTo>
                    <a:lnTo>
                      <a:pt x="501" y="325"/>
                    </a:lnTo>
                    <a:lnTo>
                      <a:pt x="518" y="317"/>
                    </a:lnTo>
                    <a:lnTo>
                      <a:pt x="538" y="308"/>
                    </a:lnTo>
                    <a:lnTo>
                      <a:pt x="558" y="298"/>
                    </a:lnTo>
                    <a:lnTo>
                      <a:pt x="580" y="287"/>
                    </a:lnTo>
                    <a:lnTo>
                      <a:pt x="600" y="274"/>
                    </a:lnTo>
                    <a:lnTo>
                      <a:pt x="621" y="262"/>
                    </a:lnTo>
                    <a:lnTo>
                      <a:pt x="640" y="248"/>
                    </a:lnTo>
                    <a:lnTo>
                      <a:pt x="658" y="234"/>
                    </a:lnTo>
                    <a:lnTo>
                      <a:pt x="674" y="219"/>
                    </a:lnTo>
                    <a:lnTo>
                      <a:pt x="688" y="204"/>
                    </a:lnTo>
                    <a:lnTo>
                      <a:pt x="699" y="189"/>
                    </a:lnTo>
                    <a:lnTo>
                      <a:pt x="0" y="18"/>
                    </a:lnTo>
                    <a:lnTo>
                      <a:pt x="54" y="0"/>
                    </a:lnTo>
                    <a:lnTo>
                      <a:pt x="1075" y="251"/>
                    </a:lnTo>
                    <a:lnTo>
                      <a:pt x="1033" y="274"/>
                    </a:lnTo>
                    <a:lnTo>
                      <a:pt x="738" y="199"/>
                    </a:lnTo>
                    <a:lnTo>
                      <a:pt x="737" y="200"/>
                    </a:lnTo>
                    <a:lnTo>
                      <a:pt x="735" y="203"/>
                    </a:lnTo>
                    <a:lnTo>
                      <a:pt x="730" y="207"/>
                    </a:lnTo>
                    <a:lnTo>
                      <a:pt x="724" y="214"/>
                    </a:lnTo>
                    <a:lnTo>
                      <a:pt x="716" y="222"/>
                    </a:lnTo>
                    <a:lnTo>
                      <a:pt x="706" y="231"/>
                    </a:lnTo>
                    <a:lnTo>
                      <a:pt x="694" y="242"/>
                    </a:lnTo>
                    <a:lnTo>
                      <a:pt x="679" y="253"/>
                    </a:lnTo>
                    <a:lnTo>
                      <a:pt x="662" y="265"/>
                    </a:lnTo>
                    <a:lnTo>
                      <a:pt x="643" y="278"/>
                    </a:lnTo>
                    <a:lnTo>
                      <a:pt x="621" y="291"/>
                    </a:lnTo>
                    <a:lnTo>
                      <a:pt x="597" y="303"/>
                    </a:lnTo>
                    <a:lnTo>
                      <a:pt x="570" y="317"/>
                    </a:lnTo>
                    <a:lnTo>
                      <a:pt x="540" y="330"/>
                    </a:lnTo>
                    <a:lnTo>
                      <a:pt x="508" y="343"/>
                    </a:lnTo>
                    <a:lnTo>
                      <a:pt x="472" y="356"/>
                    </a:lnTo>
                    <a:lnTo>
                      <a:pt x="454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6" name="Freeform 166"/>
              <p:cNvSpPr>
                <a:spLocks/>
              </p:cNvSpPr>
              <p:nvPr/>
            </p:nvSpPr>
            <p:spPr bwMode="auto">
              <a:xfrm>
                <a:off x="5997" y="14727"/>
                <a:ext cx="1095" cy="319"/>
              </a:xfrm>
              <a:custGeom>
                <a:avLst/>
                <a:gdLst>
                  <a:gd name="T0" fmla="*/ 0 w 1095"/>
                  <a:gd name="T1" fmla="*/ 0 h 319"/>
                  <a:gd name="T2" fmla="*/ 1071 w 1095"/>
                  <a:gd name="T3" fmla="*/ 319 h 319"/>
                  <a:gd name="T4" fmla="*/ 1095 w 1095"/>
                  <a:gd name="T5" fmla="*/ 319 h 319"/>
                  <a:gd name="T6" fmla="*/ 33 w 1095"/>
                  <a:gd name="T7" fmla="*/ 0 h 319"/>
                  <a:gd name="T8" fmla="*/ 0 w 1095"/>
                  <a:gd name="T9" fmla="*/ 0 h 3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5"/>
                  <a:gd name="T16" fmla="*/ 0 h 319"/>
                  <a:gd name="T17" fmla="*/ 1095 w 1095"/>
                  <a:gd name="T18" fmla="*/ 319 h 3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5" h="319">
                    <a:moveTo>
                      <a:pt x="0" y="0"/>
                    </a:moveTo>
                    <a:lnTo>
                      <a:pt x="1071" y="319"/>
                    </a:lnTo>
                    <a:lnTo>
                      <a:pt x="1095" y="31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7" name="Freeform 167"/>
              <p:cNvSpPr>
                <a:spLocks/>
              </p:cNvSpPr>
              <p:nvPr/>
            </p:nvSpPr>
            <p:spPr bwMode="auto">
              <a:xfrm>
                <a:off x="6181" y="14684"/>
                <a:ext cx="1082" cy="285"/>
              </a:xfrm>
              <a:custGeom>
                <a:avLst/>
                <a:gdLst>
                  <a:gd name="T0" fmla="*/ 0 w 1082"/>
                  <a:gd name="T1" fmla="*/ 1 h 285"/>
                  <a:gd name="T2" fmla="*/ 1058 w 1082"/>
                  <a:gd name="T3" fmla="*/ 285 h 285"/>
                  <a:gd name="T4" fmla="*/ 1082 w 1082"/>
                  <a:gd name="T5" fmla="*/ 284 h 285"/>
                  <a:gd name="T6" fmla="*/ 33 w 1082"/>
                  <a:gd name="T7" fmla="*/ 0 h 285"/>
                  <a:gd name="T8" fmla="*/ 0 w 1082"/>
                  <a:gd name="T9" fmla="*/ 1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2"/>
                  <a:gd name="T16" fmla="*/ 0 h 285"/>
                  <a:gd name="T17" fmla="*/ 1082 w 1082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2" h="285">
                    <a:moveTo>
                      <a:pt x="0" y="1"/>
                    </a:moveTo>
                    <a:lnTo>
                      <a:pt x="1058" y="285"/>
                    </a:lnTo>
                    <a:lnTo>
                      <a:pt x="1082" y="284"/>
                    </a:lnTo>
                    <a:lnTo>
                      <a:pt x="3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638" name="Freeform 168"/>
              <p:cNvSpPr>
                <a:spLocks/>
              </p:cNvSpPr>
              <p:nvPr/>
            </p:nvSpPr>
            <p:spPr bwMode="auto">
              <a:xfrm>
                <a:off x="6093" y="14699"/>
                <a:ext cx="1087" cy="315"/>
              </a:xfrm>
              <a:custGeom>
                <a:avLst/>
                <a:gdLst>
                  <a:gd name="T0" fmla="*/ 0 w 1087"/>
                  <a:gd name="T1" fmla="*/ 0 h 315"/>
                  <a:gd name="T2" fmla="*/ 1066 w 1087"/>
                  <a:gd name="T3" fmla="*/ 315 h 315"/>
                  <a:gd name="T4" fmla="*/ 1087 w 1087"/>
                  <a:gd name="T5" fmla="*/ 308 h 315"/>
                  <a:gd name="T6" fmla="*/ 31 w 1087"/>
                  <a:gd name="T7" fmla="*/ 0 h 315"/>
                  <a:gd name="T8" fmla="*/ 0 w 1087"/>
                  <a:gd name="T9" fmla="*/ 0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7"/>
                  <a:gd name="T16" fmla="*/ 0 h 315"/>
                  <a:gd name="T17" fmla="*/ 1087 w 1087"/>
                  <a:gd name="T18" fmla="*/ 315 h 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7" h="315">
                    <a:moveTo>
                      <a:pt x="0" y="0"/>
                    </a:moveTo>
                    <a:lnTo>
                      <a:pt x="1066" y="315"/>
                    </a:lnTo>
                    <a:lnTo>
                      <a:pt x="1087" y="30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6526" name="Group 169"/>
            <p:cNvGrpSpPr>
              <a:grpSpLocks/>
            </p:cNvGrpSpPr>
            <p:nvPr/>
          </p:nvGrpSpPr>
          <p:grpSpPr bwMode="auto">
            <a:xfrm>
              <a:off x="4332" y="2968"/>
              <a:ext cx="410" cy="570"/>
              <a:chOff x="12762" y="10336"/>
              <a:chExt cx="1027" cy="1700"/>
            </a:xfrm>
          </p:grpSpPr>
          <p:sp>
            <p:nvSpPr>
              <p:cNvPr id="106594" name="Rectangle 170"/>
              <p:cNvSpPr>
                <a:spLocks noChangeArrowheads="1"/>
              </p:cNvSpPr>
              <p:nvPr/>
            </p:nvSpPr>
            <p:spPr bwMode="auto">
              <a:xfrm>
                <a:off x="12824" y="10394"/>
                <a:ext cx="965" cy="164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95" name="Rectangle 171"/>
              <p:cNvSpPr>
                <a:spLocks noChangeArrowheads="1"/>
              </p:cNvSpPr>
              <p:nvPr/>
            </p:nvSpPr>
            <p:spPr bwMode="auto">
              <a:xfrm>
                <a:off x="12766" y="10336"/>
                <a:ext cx="965" cy="16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96" name="Line 172"/>
              <p:cNvSpPr>
                <a:spLocks noChangeShapeType="1"/>
              </p:cNvSpPr>
              <p:nvPr/>
            </p:nvSpPr>
            <p:spPr bwMode="auto">
              <a:xfrm>
                <a:off x="12766" y="10682"/>
                <a:ext cx="96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97" name="Line 173"/>
              <p:cNvSpPr>
                <a:spLocks noChangeShapeType="1"/>
              </p:cNvSpPr>
              <p:nvPr/>
            </p:nvSpPr>
            <p:spPr bwMode="auto">
              <a:xfrm>
                <a:off x="12780" y="11042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98" name="Line 174"/>
              <p:cNvSpPr>
                <a:spLocks noChangeShapeType="1"/>
              </p:cNvSpPr>
              <p:nvPr/>
            </p:nvSpPr>
            <p:spPr bwMode="auto">
              <a:xfrm>
                <a:off x="12764" y="11374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99" name="Line 175"/>
              <p:cNvSpPr>
                <a:spLocks noChangeShapeType="1"/>
              </p:cNvSpPr>
              <p:nvPr/>
            </p:nvSpPr>
            <p:spPr bwMode="auto">
              <a:xfrm>
                <a:off x="12762" y="11675"/>
                <a:ext cx="96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6527" name="Group 176"/>
            <p:cNvGrpSpPr>
              <a:grpSpLocks/>
            </p:cNvGrpSpPr>
            <p:nvPr/>
          </p:nvGrpSpPr>
          <p:grpSpPr bwMode="auto">
            <a:xfrm>
              <a:off x="3811" y="3748"/>
              <a:ext cx="618" cy="568"/>
              <a:chOff x="5850" y="13487"/>
              <a:chExt cx="2023" cy="1840"/>
            </a:xfrm>
          </p:grpSpPr>
          <p:sp>
            <p:nvSpPr>
              <p:cNvPr id="106555" name="Freeform 177"/>
              <p:cNvSpPr>
                <a:spLocks/>
              </p:cNvSpPr>
              <p:nvPr/>
            </p:nvSpPr>
            <p:spPr bwMode="auto">
              <a:xfrm>
                <a:off x="5850" y="13632"/>
                <a:ext cx="2023" cy="1695"/>
              </a:xfrm>
              <a:custGeom>
                <a:avLst/>
                <a:gdLst>
                  <a:gd name="T0" fmla="*/ 570 w 2023"/>
                  <a:gd name="T1" fmla="*/ 121 h 1695"/>
                  <a:gd name="T2" fmla="*/ 575 w 2023"/>
                  <a:gd name="T3" fmla="*/ 120 h 1695"/>
                  <a:gd name="T4" fmla="*/ 586 w 2023"/>
                  <a:gd name="T5" fmla="*/ 116 h 1695"/>
                  <a:gd name="T6" fmla="*/ 607 w 2023"/>
                  <a:gd name="T7" fmla="*/ 108 h 1695"/>
                  <a:gd name="T8" fmla="*/ 636 w 2023"/>
                  <a:gd name="T9" fmla="*/ 101 h 1695"/>
                  <a:gd name="T10" fmla="*/ 672 w 2023"/>
                  <a:gd name="T11" fmla="*/ 90 h 1695"/>
                  <a:gd name="T12" fmla="*/ 718 w 2023"/>
                  <a:gd name="T13" fmla="*/ 79 h 1695"/>
                  <a:gd name="T14" fmla="*/ 771 w 2023"/>
                  <a:gd name="T15" fmla="*/ 67 h 1695"/>
                  <a:gd name="T16" fmla="*/ 834 w 2023"/>
                  <a:gd name="T17" fmla="*/ 55 h 1695"/>
                  <a:gd name="T18" fmla="*/ 904 w 2023"/>
                  <a:gd name="T19" fmla="*/ 43 h 1695"/>
                  <a:gd name="T20" fmla="*/ 982 w 2023"/>
                  <a:gd name="T21" fmla="*/ 33 h 1695"/>
                  <a:gd name="T22" fmla="*/ 1071 w 2023"/>
                  <a:gd name="T23" fmla="*/ 22 h 1695"/>
                  <a:gd name="T24" fmla="*/ 1166 w 2023"/>
                  <a:gd name="T25" fmla="*/ 13 h 1695"/>
                  <a:gd name="T26" fmla="*/ 1271 w 2023"/>
                  <a:gd name="T27" fmla="*/ 7 h 1695"/>
                  <a:gd name="T28" fmla="*/ 1384 w 2023"/>
                  <a:gd name="T29" fmla="*/ 1 h 1695"/>
                  <a:gd name="T30" fmla="*/ 1506 w 2023"/>
                  <a:gd name="T31" fmla="*/ 0 h 1695"/>
                  <a:gd name="T32" fmla="*/ 1636 w 2023"/>
                  <a:gd name="T33" fmla="*/ 1 h 1695"/>
                  <a:gd name="T34" fmla="*/ 1692 w 2023"/>
                  <a:gd name="T35" fmla="*/ 233 h 1695"/>
                  <a:gd name="T36" fmla="*/ 1713 w 2023"/>
                  <a:gd name="T37" fmla="*/ 243 h 1695"/>
                  <a:gd name="T38" fmla="*/ 1758 w 2023"/>
                  <a:gd name="T39" fmla="*/ 274 h 1695"/>
                  <a:gd name="T40" fmla="*/ 1806 w 2023"/>
                  <a:gd name="T41" fmla="*/ 329 h 1695"/>
                  <a:gd name="T42" fmla="*/ 1836 w 2023"/>
                  <a:gd name="T43" fmla="*/ 409 h 1695"/>
                  <a:gd name="T44" fmla="*/ 1955 w 2023"/>
                  <a:gd name="T45" fmla="*/ 948 h 1695"/>
                  <a:gd name="T46" fmla="*/ 2003 w 2023"/>
                  <a:gd name="T47" fmla="*/ 1171 h 1695"/>
                  <a:gd name="T48" fmla="*/ 2011 w 2023"/>
                  <a:gd name="T49" fmla="*/ 1188 h 1695"/>
                  <a:gd name="T50" fmla="*/ 2022 w 2023"/>
                  <a:gd name="T51" fmla="*/ 1231 h 1695"/>
                  <a:gd name="T52" fmla="*/ 2021 w 2023"/>
                  <a:gd name="T53" fmla="*/ 1297 h 1695"/>
                  <a:gd name="T54" fmla="*/ 1992 w 2023"/>
                  <a:gd name="T55" fmla="*/ 1380 h 1695"/>
                  <a:gd name="T56" fmla="*/ 0 w 2023"/>
                  <a:gd name="T57" fmla="*/ 1328 h 1695"/>
                  <a:gd name="T58" fmla="*/ 199 w 2023"/>
                  <a:gd name="T59" fmla="*/ 1223 h 1695"/>
                  <a:gd name="T60" fmla="*/ 200 w 2023"/>
                  <a:gd name="T61" fmla="*/ 232 h 1695"/>
                  <a:gd name="T62" fmla="*/ 210 w 2023"/>
                  <a:gd name="T63" fmla="*/ 226 h 1695"/>
                  <a:gd name="T64" fmla="*/ 230 w 2023"/>
                  <a:gd name="T65" fmla="*/ 214 h 1695"/>
                  <a:gd name="T66" fmla="*/ 259 w 2023"/>
                  <a:gd name="T67" fmla="*/ 201 h 1695"/>
                  <a:gd name="T68" fmla="*/ 297 w 2023"/>
                  <a:gd name="T69" fmla="*/ 189 h 1695"/>
                  <a:gd name="T70" fmla="*/ 344 w 2023"/>
                  <a:gd name="T71" fmla="*/ 183 h 1695"/>
                  <a:gd name="T72" fmla="*/ 399 w 2023"/>
                  <a:gd name="T73" fmla="*/ 181 h 1695"/>
                  <a:gd name="T74" fmla="*/ 464 w 2023"/>
                  <a:gd name="T75" fmla="*/ 191 h 1695"/>
                  <a:gd name="T76" fmla="*/ 548 w 2023"/>
                  <a:gd name="T77" fmla="*/ 225 h 16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23"/>
                  <a:gd name="T118" fmla="*/ 0 h 1695"/>
                  <a:gd name="T119" fmla="*/ 2023 w 2023"/>
                  <a:gd name="T120" fmla="*/ 1695 h 16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23" h="1695">
                    <a:moveTo>
                      <a:pt x="548" y="225"/>
                    </a:moveTo>
                    <a:lnTo>
                      <a:pt x="570" y="121"/>
                    </a:lnTo>
                    <a:lnTo>
                      <a:pt x="571" y="121"/>
                    </a:lnTo>
                    <a:lnTo>
                      <a:pt x="575" y="120"/>
                    </a:lnTo>
                    <a:lnTo>
                      <a:pt x="580" y="118"/>
                    </a:lnTo>
                    <a:lnTo>
                      <a:pt x="586" y="116"/>
                    </a:lnTo>
                    <a:lnTo>
                      <a:pt x="596" y="112"/>
                    </a:lnTo>
                    <a:lnTo>
                      <a:pt x="607" y="108"/>
                    </a:lnTo>
                    <a:lnTo>
                      <a:pt x="620" y="105"/>
                    </a:lnTo>
                    <a:lnTo>
                      <a:pt x="636" y="101"/>
                    </a:lnTo>
                    <a:lnTo>
                      <a:pt x="653" y="95"/>
                    </a:lnTo>
                    <a:lnTo>
                      <a:pt x="672" y="90"/>
                    </a:lnTo>
                    <a:lnTo>
                      <a:pt x="694" y="84"/>
                    </a:lnTo>
                    <a:lnTo>
                      <a:pt x="718" y="79"/>
                    </a:lnTo>
                    <a:lnTo>
                      <a:pt x="743" y="74"/>
                    </a:lnTo>
                    <a:lnTo>
                      <a:pt x="771" y="67"/>
                    </a:lnTo>
                    <a:lnTo>
                      <a:pt x="802" y="61"/>
                    </a:lnTo>
                    <a:lnTo>
                      <a:pt x="834" y="55"/>
                    </a:lnTo>
                    <a:lnTo>
                      <a:pt x="867" y="49"/>
                    </a:lnTo>
                    <a:lnTo>
                      <a:pt x="904" y="43"/>
                    </a:lnTo>
                    <a:lnTo>
                      <a:pt x="943" y="38"/>
                    </a:lnTo>
                    <a:lnTo>
                      <a:pt x="982" y="33"/>
                    </a:lnTo>
                    <a:lnTo>
                      <a:pt x="1025" y="27"/>
                    </a:lnTo>
                    <a:lnTo>
                      <a:pt x="1071" y="22"/>
                    </a:lnTo>
                    <a:lnTo>
                      <a:pt x="1117" y="17"/>
                    </a:lnTo>
                    <a:lnTo>
                      <a:pt x="1166" y="13"/>
                    </a:lnTo>
                    <a:lnTo>
                      <a:pt x="1218" y="10"/>
                    </a:lnTo>
                    <a:lnTo>
                      <a:pt x="1271" y="7"/>
                    </a:lnTo>
                    <a:lnTo>
                      <a:pt x="1327" y="3"/>
                    </a:lnTo>
                    <a:lnTo>
                      <a:pt x="1384" y="1"/>
                    </a:lnTo>
                    <a:lnTo>
                      <a:pt x="1444" y="0"/>
                    </a:lnTo>
                    <a:lnTo>
                      <a:pt x="1506" y="0"/>
                    </a:lnTo>
                    <a:lnTo>
                      <a:pt x="1570" y="0"/>
                    </a:lnTo>
                    <a:lnTo>
                      <a:pt x="1636" y="1"/>
                    </a:lnTo>
                    <a:lnTo>
                      <a:pt x="1709" y="41"/>
                    </a:lnTo>
                    <a:lnTo>
                      <a:pt x="1692" y="233"/>
                    </a:lnTo>
                    <a:lnTo>
                      <a:pt x="1698" y="235"/>
                    </a:lnTo>
                    <a:lnTo>
                      <a:pt x="1713" y="243"/>
                    </a:lnTo>
                    <a:lnTo>
                      <a:pt x="1733" y="256"/>
                    </a:lnTo>
                    <a:lnTo>
                      <a:pt x="1758" y="274"/>
                    </a:lnTo>
                    <a:lnTo>
                      <a:pt x="1784" y="299"/>
                    </a:lnTo>
                    <a:lnTo>
                      <a:pt x="1806" y="329"/>
                    </a:lnTo>
                    <a:lnTo>
                      <a:pt x="1825" y="366"/>
                    </a:lnTo>
                    <a:lnTo>
                      <a:pt x="1836" y="409"/>
                    </a:lnTo>
                    <a:lnTo>
                      <a:pt x="1999" y="557"/>
                    </a:lnTo>
                    <a:lnTo>
                      <a:pt x="1955" y="948"/>
                    </a:lnTo>
                    <a:lnTo>
                      <a:pt x="1692" y="1080"/>
                    </a:lnTo>
                    <a:lnTo>
                      <a:pt x="2003" y="1171"/>
                    </a:lnTo>
                    <a:lnTo>
                      <a:pt x="2006" y="1176"/>
                    </a:lnTo>
                    <a:lnTo>
                      <a:pt x="2011" y="1188"/>
                    </a:lnTo>
                    <a:lnTo>
                      <a:pt x="2016" y="1206"/>
                    </a:lnTo>
                    <a:lnTo>
                      <a:pt x="2022" y="1231"/>
                    </a:lnTo>
                    <a:lnTo>
                      <a:pt x="2023" y="1261"/>
                    </a:lnTo>
                    <a:lnTo>
                      <a:pt x="2021" y="1297"/>
                    </a:lnTo>
                    <a:lnTo>
                      <a:pt x="2010" y="1337"/>
                    </a:lnTo>
                    <a:lnTo>
                      <a:pt x="1992" y="1380"/>
                    </a:lnTo>
                    <a:lnTo>
                      <a:pt x="1171" y="1695"/>
                    </a:lnTo>
                    <a:lnTo>
                      <a:pt x="0" y="1328"/>
                    </a:lnTo>
                    <a:lnTo>
                      <a:pt x="20" y="1285"/>
                    </a:lnTo>
                    <a:lnTo>
                      <a:pt x="199" y="1223"/>
                    </a:lnTo>
                    <a:lnTo>
                      <a:pt x="199" y="233"/>
                    </a:lnTo>
                    <a:lnTo>
                      <a:pt x="200" y="232"/>
                    </a:lnTo>
                    <a:lnTo>
                      <a:pt x="204" y="229"/>
                    </a:lnTo>
                    <a:lnTo>
                      <a:pt x="210" y="226"/>
                    </a:lnTo>
                    <a:lnTo>
                      <a:pt x="218" y="220"/>
                    </a:lnTo>
                    <a:lnTo>
                      <a:pt x="230" y="214"/>
                    </a:lnTo>
                    <a:lnTo>
                      <a:pt x="243" y="207"/>
                    </a:lnTo>
                    <a:lnTo>
                      <a:pt x="259" y="201"/>
                    </a:lnTo>
                    <a:lnTo>
                      <a:pt x="277" y="194"/>
                    </a:lnTo>
                    <a:lnTo>
                      <a:pt x="297" y="189"/>
                    </a:lnTo>
                    <a:lnTo>
                      <a:pt x="320" y="185"/>
                    </a:lnTo>
                    <a:lnTo>
                      <a:pt x="344" y="183"/>
                    </a:lnTo>
                    <a:lnTo>
                      <a:pt x="370" y="180"/>
                    </a:lnTo>
                    <a:lnTo>
                      <a:pt x="399" y="181"/>
                    </a:lnTo>
                    <a:lnTo>
                      <a:pt x="430" y="185"/>
                    </a:lnTo>
                    <a:lnTo>
                      <a:pt x="464" y="191"/>
                    </a:lnTo>
                    <a:lnTo>
                      <a:pt x="498" y="201"/>
                    </a:lnTo>
                    <a:lnTo>
                      <a:pt x="548" y="22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56" name="Freeform 178"/>
              <p:cNvSpPr>
                <a:spLocks/>
              </p:cNvSpPr>
              <p:nvPr/>
            </p:nvSpPr>
            <p:spPr bwMode="auto">
              <a:xfrm>
                <a:off x="6551" y="13597"/>
                <a:ext cx="650" cy="735"/>
              </a:xfrm>
              <a:custGeom>
                <a:avLst/>
                <a:gdLst>
                  <a:gd name="T0" fmla="*/ 645 w 650"/>
                  <a:gd name="T1" fmla="*/ 27 h 735"/>
                  <a:gd name="T2" fmla="*/ 642 w 650"/>
                  <a:gd name="T3" fmla="*/ 26 h 735"/>
                  <a:gd name="T4" fmla="*/ 631 w 650"/>
                  <a:gd name="T5" fmla="*/ 23 h 735"/>
                  <a:gd name="T6" fmla="*/ 615 w 650"/>
                  <a:gd name="T7" fmla="*/ 19 h 735"/>
                  <a:gd name="T8" fmla="*/ 592 w 650"/>
                  <a:gd name="T9" fmla="*/ 15 h 735"/>
                  <a:gd name="T10" fmla="*/ 565 w 650"/>
                  <a:gd name="T11" fmla="*/ 10 h 735"/>
                  <a:gd name="T12" fmla="*/ 533 w 650"/>
                  <a:gd name="T13" fmla="*/ 6 h 735"/>
                  <a:gd name="T14" fmla="*/ 496 w 650"/>
                  <a:gd name="T15" fmla="*/ 3 h 735"/>
                  <a:gd name="T16" fmla="*/ 456 w 650"/>
                  <a:gd name="T17" fmla="*/ 1 h 735"/>
                  <a:gd name="T18" fmla="*/ 411 w 650"/>
                  <a:gd name="T19" fmla="*/ 0 h 735"/>
                  <a:gd name="T20" fmla="*/ 364 w 650"/>
                  <a:gd name="T21" fmla="*/ 2 h 735"/>
                  <a:gd name="T22" fmla="*/ 315 w 650"/>
                  <a:gd name="T23" fmla="*/ 6 h 735"/>
                  <a:gd name="T24" fmla="*/ 262 w 650"/>
                  <a:gd name="T25" fmla="*/ 15 h 735"/>
                  <a:gd name="T26" fmla="*/ 209 w 650"/>
                  <a:gd name="T27" fmla="*/ 26 h 735"/>
                  <a:gd name="T28" fmla="*/ 154 w 650"/>
                  <a:gd name="T29" fmla="*/ 42 h 735"/>
                  <a:gd name="T30" fmla="*/ 98 w 650"/>
                  <a:gd name="T31" fmla="*/ 61 h 735"/>
                  <a:gd name="T32" fmla="*/ 42 w 650"/>
                  <a:gd name="T33" fmla="*/ 87 h 735"/>
                  <a:gd name="T34" fmla="*/ 38 w 650"/>
                  <a:gd name="T35" fmla="*/ 101 h 735"/>
                  <a:gd name="T36" fmla="*/ 28 w 650"/>
                  <a:gd name="T37" fmla="*/ 141 h 735"/>
                  <a:gd name="T38" fmla="*/ 17 w 650"/>
                  <a:gd name="T39" fmla="*/ 203 h 735"/>
                  <a:gd name="T40" fmla="*/ 6 w 650"/>
                  <a:gd name="T41" fmla="*/ 283 h 735"/>
                  <a:gd name="T42" fmla="*/ 0 w 650"/>
                  <a:gd name="T43" fmla="*/ 378 h 735"/>
                  <a:gd name="T44" fmla="*/ 5 w 650"/>
                  <a:gd name="T45" fmla="*/ 484 h 735"/>
                  <a:gd name="T46" fmla="*/ 21 w 650"/>
                  <a:gd name="T47" fmla="*/ 599 h 735"/>
                  <a:gd name="T48" fmla="*/ 54 w 650"/>
                  <a:gd name="T49" fmla="*/ 716 h 735"/>
                  <a:gd name="T50" fmla="*/ 58 w 650"/>
                  <a:gd name="T51" fmla="*/ 716 h 735"/>
                  <a:gd name="T52" fmla="*/ 66 w 650"/>
                  <a:gd name="T53" fmla="*/ 715 h 735"/>
                  <a:gd name="T54" fmla="*/ 80 w 650"/>
                  <a:gd name="T55" fmla="*/ 713 h 735"/>
                  <a:gd name="T56" fmla="*/ 99 w 650"/>
                  <a:gd name="T57" fmla="*/ 712 h 735"/>
                  <a:gd name="T58" fmla="*/ 124 w 650"/>
                  <a:gd name="T59" fmla="*/ 710 h 735"/>
                  <a:gd name="T60" fmla="*/ 153 w 650"/>
                  <a:gd name="T61" fmla="*/ 708 h 735"/>
                  <a:gd name="T62" fmla="*/ 188 w 650"/>
                  <a:gd name="T63" fmla="*/ 707 h 735"/>
                  <a:gd name="T64" fmla="*/ 225 w 650"/>
                  <a:gd name="T65" fmla="*/ 706 h 735"/>
                  <a:gd name="T66" fmla="*/ 267 w 650"/>
                  <a:gd name="T67" fmla="*/ 705 h 735"/>
                  <a:gd name="T68" fmla="*/ 313 w 650"/>
                  <a:gd name="T69" fmla="*/ 706 h 735"/>
                  <a:gd name="T70" fmla="*/ 362 w 650"/>
                  <a:gd name="T71" fmla="*/ 707 h 735"/>
                  <a:gd name="T72" fmla="*/ 415 w 650"/>
                  <a:gd name="T73" fmla="*/ 709 h 735"/>
                  <a:gd name="T74" fmla="*/ 470 w 650"/>
                  <a:gd name="T75" fmla="*/ 713 h 735"/>
                  <a:gd name="T76" fmla="*/ 528 w 650"/>
                  <a:gd name="T77" fmla="*/ 719 h 735"/>
                  <a:gd name="T78" fmla="*/ 588 w 650"/>
                  <a:gd name="T79" fmla="*/ 726 h 735"/>
                  <a:gd name="T80" fmla="*/ 650 w 650"/>
                  <a:gd name="T81" fmla="*/ 735 h 735"/>
                  <a:gd name="T82" fmla="*/ 647 w 650"/>
                  <a:gd name="T83" fmla="*/ 713 h 735"/>
                  <a:gd name="T84" fmla="*/ 641 w 650"/>
                  <a:gd name="T85" fmla="*/ 655 h 735"/>
                  <a:gd name="T86" fmla="*/ 631 w 650"/>
                  <a:gd name="T87" fmla="*/ 568 h 735"/>
                  <a:gd name="T88" fmla="*/ 623 w 650"/>
                  <a:gd name="T89" fmla="*/ 462 h 735"/>
                  <a:gd name="T90" fmla="*/ 618 w 650"/>
                  <a:gd name="T91" fmla="*/ 345 h 735"/>
                  <a:gd name="T92" fmla="*/ 618 w 650"/>
                  <a:gd name="T93" fmla="*/ 229 h 735"/>
                  <a:gd name="T94" fmla="*/ 627 w 650"/>
                  <a:gd name="T95" fmla="*/ 119 h 735"/>
                  <a:gd name="T96" fmla="*/ 645 w 650"/>
                  <a:gd name="T97" fmla="*/ 27 h 7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0"/>
                  <a:gd name="T148" fmla="*/ 0 h 735"/>
                  <a:gd name="T149" fmla="*/ 650 w 650"/>
                  <a:gd name="T150" fmla="*/ 735 h 7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0" h="735">
                    <a:moveTo>
                      <a:pt x="645" y="27"/>
                    </a:moveTo>
                    <a:lnTo>
                      <a:pt x="642" y="26"/>
                    </a:lnTo>
                    <a:lnTo>
                      <a:pt x="631" y="23"/>
                    </a:lnTo>
                    <a:lnTo>
                      <a:pt x="615" y="19"/>
                    </a:lnTo>
                    <a:lnTo>
                      <a:pt x="592" y="15"/>
                    </a:lnTo>
                    <a:lnTo>
                      <a:pt x="565" y="10"/>
                    </a:lnTo>
                    <a:lnTo>
                      <a:pt x="533" y="6"/>
                    </a:lnTo>
                    <a:lnTo>
                      <a:pt x="496" y="3"/>
                    </a:lnTo>
                    <a:lnTo>
                      <a:pt x="456" y="1"/>
                    </a:lnTo>
                    <a:lnTo>
                      <a:pt x="411" y="0"/>
                    </a:lnTo>
                    <a:lnTo>
                      <a:pt x="364" y="2"/>
                    </a:lnTo>
                    <a:lnTo>
                      <a:pt x="315" y="6"/>
                    </a:lnTo>
                    <a:lnTo>
                      <a:pt x="262" y="15"/>
                    </a:lnTo>
                    <a:lnTo>
                      <a:pt x="209" y="26"/>
                    </a:lnTo>
                    <a:lnTo>
                      <a:pt x="154" y="42"/>
                    </a:lnTo>
                    <a:lnTo>
                      <a:pt x="98" y="61"/>
                    </a:lnTo>
                    <a:lnTo>
                      <a:pt x="42" y="87"/>
                    </a:lnTo>
                    <a:lnTo>
                      <a:pt x="38" y="101"/>
                    </a:lnTo>
                    <a:lnTo>
                      <a:pt x="28" y="141"/>
                    </a:lnTo>
                    <a:lnTo>
                      <a:pt x="17" y="203"/>
                    </a:lnTo>
                    <a:lnTo>
                      <a:pt x="6" y="283"/>
                    </a:lnTo>
                    <a:lnTo>
                      <a:pt x="0" y="378"/>
                    </a:lnTo>
                    <a:lnTo>
                      <a:pt x="5" y="484"/>
                    </a:lnTo>
                    <a:lnTo>
                      <a:pt x="21" y="599"/>
                    </a:lnTo>
                    <a:lnTo>
                      <a:pt x="54" y="716"/>
                    </a:lnTo>
                    <a:lnTo>
                      <a:pt x="58" y="716"/>
                    </a:lnTo>
                    <a:lnTo>
                      <a:pt x="66" y="715"/>
                    </a:lnTo>
                    <a:lnTo>
                      <a:pt x="80" y="713"/>
                    </a:lnTo>
                    <a:lnTo>
                      <a:pt x="99" y="712"/>
                    </a:lnTo>
                    <a:lnTo>
                      <a:pt x="124" y="710"/>
                    </a:lnTo>
                    <a:lnTo>
                      <a:pt x="153" y="708"/>
                    </a:lnTo>
                    <a:lnTo>
                      <a:pt x="188" y="707"/>
                    </a:lnTo>
                    <a:lnTo>
                      <a:pt x="225" y="706"/>
                    </a:lnTo>
                    <a:lnTo>
                      <a:pt x="267" y="705"/>
                    </a:lnTo>
                    <a:lnTo>
                      <a:pt x="313" y="706"/>
                    </a:lnTo>
                    <a:lnTo>
                      <a:pt x="362" y="707"/>
                    </a:lnTo>
                    <a:lnTo>
                      <a:pt x="415" y="709"/>
                    </a:lnTo>
                    <a:lnTo>
                      <a:pt x="470" y="713"/>
                    </a:lnTo>
                    <a:lnTo>
                      <a:pt x="528" y="719"/>
                    </a:lnTo>
                    <a:lnTo>
                      <a:pt x="588" y="726"/>
                    </a:lnTo>
                    <a:lnTo>
                      <a:pt x="650" y="735"/>
                    </a:lnTo>
                    <a:lnTo>
                      <a:pt x="647" y="713"/>
                    </a:lnTo>
                    <a:lnTo>
                      <a:pt x="641" y="655"/>
                    </a:lnTo>
                    <a:lnTo>
                      <a:pt x="631" y="568"/>
                    </a:lnTo>
                    <a:lnTo>
                      <a:pt x="623" y="462"/>
                    </a:lnTo>
                    <a:lnTo>
                      <a:pt x="618" y="345"/>
                    </a:lnTo>
                    <a:lnTo>
                      <a:pt x="618" y="229"/>
                    </a:lnTo>
                    <a:lnTo>
                      <a:pt x="627" y="119"/>
                    </a:lnTo>
                    <a:lnTo>
                      <a:pt x="645" y="2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57" name="Freeform 179"/>
              <p:cNvSpPr>
                <a:spLocks/>
              </p:cNvSpPr>
              <p:nvPr/>
            </p:nvSpPr>
            <p:spPr bwMode="auto">
              <a:xfrm>
                <a:off x="6623" y="13797"/>
                <a:ext cx="1071" cy="731"/>
              </a:xfrm>
              <a:custGeom>
                <a:avLst/>
                <a:gdLst>
                  <a:gd name="T0" fmla="*/ 6 w 1071"/>
                  <a:gd name="T1" fmla="*/ 552 h 731"/>
                  <a:gd name="T2" fmla="*/ 0 w 1071"/>
                  <a:gd name="T3" fmla="*/ 642 h 731"/>
                  <a:gd name="T4" fmla="*/ 698 w 1071"/>
                  <a:gd name="T5" fmla="*/ 731 h 731"/>
                  <a:gd name="T6" fmla="*/ 703 w 1071"/>
                  <a:gd name="T7" fmla="*/ 729 h 731"/>
                  <a:gd name="T8" fmla="*/ 717 w 1071"/>
                  <a:gd name="T9" fmla="*/ 722 h 731"/>
                  <a:gd name="T10" fmla="*/ 740 w 1071"/>
                  <a:gd name="T11" fmla="*/ 710 h 731"/>
                  <a:gd name="T12" fmla="*/ 768 w 1071"/>
                  <a:gd name="T13" fmla="*/ 694 h 731"/>
                  <a:gd name="T14" fmla="*/ 801 w 1071"/>
                  <a:gd name="T15" fmla="*/ 672 h 731"/>
                  <a:gd name="T16" fmla="*/ 838 w 1071"/>
                  <a:gd name="T17" fmla="*/ 645 h 731"/>
                  <a:gd name="T18" fmla="*/ 876 w 1071"/>
                  <a:gd name="T19" fmla="*/ 614 h 731"/>
                  <a:gd name="T20" fmla="*/ 915 w 1071"/>
                  <a:gd name="T21" fmla="*/ 577 h 731"/>
                  <a:gd name="T22" fmla="*/ 953 w 1071"/>
                  <a:gd name="T23" fmla="*/ 536 h 731"/>
                  <a:gd name="T24" fmla="*/ 988 w 1071"/>
                  <a:gd name="T25" fmla="*/ 491 h 731"/>
                  <a:gd name="T26" fmla="*/ 1018 w 1071"/>
                  <a:gd name="T27" fmla="*/ 439 h 731"/>
                  <a:gd name="T28" fmla="*/ 1043 w 1071"/>
                  <a:gd name="T29" fmla="*/ 383 h 731"/>
                  <a:gd name="T30" fmla="*/ 1061 w 1071"/>
                  <a:gd name="T31" fmla="*/ 322 h 731"/>
                  <a:gd name="T32" fmla="*/ 1071 w 1071"/>
                  <a:gd name="T33" fmla="*/ 255 h 731"/>
                  <a:gd name="T34" fmla="*/ 1070 w 1071"/>
                  <a:gd name="T35" fmla="*/ 185 h 731"/>
                  <a:gd name="T36" fmla="*/ 1057 w 1071"/>
                  <a:gd name="T37" fmla="*/ 108 h 731"/>
                  <a:gd name="T38" fmla="*/ 1055 w 1071"/>
                  <a:gd name="T39" fmla="*/ 104 h 731"/>
                  <a:gd name="T40" fmla="*/ 1049 w 1071"/>
                  <a:gd name="T41" fmla="*/ 92 h 731"/>
                  <a:gd name="T42" fmla="*/ 1037 w 1071"/>
                  <a:gd name="T43" fmla="*/ 76 h 731"/>
                  <a:gd name="T44" fmla="*/ 1022 w 1071"/>
                  <a:gd name="T45" fmla="*/ 57 h 731"/>
                  <a:gd name="T46" fmla="*/ 1002 w 1071"/>
                  <a:gd name="T47" fmla="*/ 37 h 731"/>
                  <a:gd name="T48" fmla="*/ 979 w 1071"/>
                  <a:gd name="T49" fmla="*/ 20 h 731"/>
                  <a:gd name="T50" fmla="*/ 951 w 1071"/>
                  <a:gd name="T51" fmla="*/ 7 h 731"/>
                  <a:gd name="T52" fmla="*/ 919 w 1071"/>
                  <a:gd name="T53" fmla="*/ 0 h 731"/>
                  <a:gd name="T54" fmla="*/ 924 w 1071"/>
                  <a:gd name="T55" fmla="*/ 12 h 731"/>
                  <a:gd name="T56" fmla="*/ 934 w 1071"/>
                  <a:gd name="T57" fmla="*/ 44 h 731"/>
                  <a:gd name="T58" fmla="*/ 947 w 1071"/>
                  <a:gd name="T59" fmla="*/ 94 h 731"/>
                  <a:gd name="T60" fmla="*/ 958 w 1071"/>
                  <a:gd name="T61" fmla="*/ 159 h 731"/>
                  <a:gd name="T62" fmla="*/ 961 w 1071"/>
                  <a:gd name="T63" fmla="*/ 238 h 731"/>
                  <a:gd name="T64" fmla="*/ 953 w 1071"/>
                  <a:gd name="T65" fmla="*/ 324 h 731"/>
                  <a:gd name="T66" fmla="*/ 928 w 1071"/>
                  <a:gd name="T67" fmla="*/ 418 h 731"/>
                  <a:gd name="T68" fmla="*/ 884 w 1071"/>
                  <a:gd name="T69" fmla="*/ 516 h 731"/>
                  <a:gd name="T70" fmla="*/ 883 w 1071"/>
                  <a:gd name="T71" fmla="*/ 518 h 731"/>
                  <a:gd name="T72" fmla="*/ 879 w 1071"/>
                  <a:gd name="T73" fmla="*/ 521 h 731"/>
                  <a:gd name="T74" fmla="*/ 872 w 1071"/>
                  <a:gd name="T75" fmla="*/ 526 h 731"/>
                  <a:gd name="T76" fmla="*/ 862 w 1071"/>
                  <a:gd name="T77" fmla="*/ 534 h 731"/>
                  <a:gd name="T78" fmla="*/ 851 w 1071"/>
                  <a:gd name="T79" fmla="*/ 541 h 731"/>
                  <a:gd name="T80" fmla="*/ 837 w 1071"/>
                  <a:gd name="T81" fmla="*/ 550 h 731"/>
                  <a:gd name="T82" fmla="*/ 819 w 1071"/>
                  <a:gd name="T83" fmla="*/ 559 h 731"/>
                  <a:gd name="T84" fmla="*/ 800 w 1071"/>
                  <a:gd name="T85" fmla="*/ 567 h 731"/>
                  <a:gd name="T86" fmla="*/ 778 w 1071"/>
                  <a:gd name="T87" fmla="*/ 575 h 731"/>
                  <a:gd name="T88" fmla="*/ 754 w 1071"/>
                  <a:gd name="T89" fmla="*/ 582 h 731"/>
                  <a:gd name="T90" fmla="*/ 727 w 1071"/>
                  <a:gd name="T91" fmla="*/ 588 h 731"/>
                  <a:gd name="T92" fmla="*/ 697 w 1071"/>
                  <a:gd name="T93" fmla="*/ 592 h 731"/>
                  <a:gd name="T94" fmla="*/ 666 w 1071"/>
                  <a:gd name="T95" fmla="*/ 593 h 731"/>
                  <a:gd name="T96" fmla="*/ 631 w 1071"/>
                  <a:gd name="T97" fmla="*/ 592 h 731"/>
                  <a:gd name="T98" fmla="*/ 593 w 1071"/>
                  <a:gd name="T99" fmla="*/ 589 h 731"/>
                  <a:gd name="T100" fmla="*/ 555 w 1071"/>
                  <a:gd name="T101" fmla="*/ 581 h 731"/>
                  <a:gd name="T102" fmla="*/ 555 w 1071"/>
                  <a:gd name="T103" fmla="*/ 677 h 731"/>
                  <a:gd name="T104" fmla="*/ 24 w 1071"/>
                  <a:gd name="T105" fmla="*/ 623 h 731"/>
                  <a:gd name="T106" fmla="*/ 6 w 1071"/>
                  <a:gd name="T107" fmla="*/ 552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1"/>
                  <a:gd name="T163" fmla="*/ 0 h 731"/>
                  <a:gd name="T164" fmla="*/ 1071 w 1071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1" h="731">
                    <a:moveTo>
                      <a:pt x="6" y="552"/>
                    </a:moveTo>
                    <a:lnTo>
                      <a:pt x="0" y="642"/>
                    </a:lnTo>
                    <a:lnTo>
                      <a:pt x="698" y="731"/>
                    </a:lnTo>
                    <a:lnTo>
                      <a:pt x="703" y="729"/>
                    </a:lnTo>
                    <a:lnTo>
                      <a:pt x="717" y="722"/>
                    </a:lnTo>
                    <a:lnTo>
                      <a:pt x="740" y="710"/>
                    </a:lnTo>
                    <a:lnTo>
                      <a:pt x="768" y="694"/>
                    </a:lnTo>
                    <a:lnTo>
                      <a:pt x="801" y="672"/>
                    </a:lnTo>
                    <a:lnTo>
                      <a:pt x="838" y="645"/>
                    </a:lnTo>
                    <a:lnTo>
                      <a:pt x="876" y="614"/>
                    </a:lnTo>
                    <a:lnTo>
                      <a:pt x="915" y="577"/>
                    </a:lnTo>
                    <a:lnTo>
                      <a:pt x="953" y="536"/>
                    </a:lnTo>
                    <a:lnTo>
                      <a:pt x="988" y="491"/>
                    </a:lnTo>
                    <a:lnTo>
                      <a:pt x="1018" y="439"/>
                    </a:lnTo>
                    <a:lnTo>
                      <a:pt x="1043" y="383"/>
                    </a:lnTo>
                    <a:lnTo>
                      <a:pt x="1061" y="322"/>
                    </a:lnTo>
                    <a:lnTo>
                      <a:pt x="1071" y="255"/>
                    </a:lnTo>
                    <a:lnTo>
                      <a:pt x="1070" y="185"/>
                    </a:lnTo>
                    <a:lnTo>
                      <a:pt x="1057" y="108"/>
                    </a:lnTo>
                    <a:lnTo>
                      <a:pt x="1055" y="104"/>
                    </a:lnTo>
                    <a:lnTo>
                      <a:pt x="1049" y="92"/>
                    </a:lnTo>
                    <a:lnTo>
                      <a:pt x="1037" y="76"/>
                    </a:lnTo>
                    <a:lnTo>
                      <a:pt x="1022" y="57"/>
                    </a:lnTo>
                    <a:lnTo>
                      <a:pt x="1002" y="37"/>
                    </a:lnTo>
                    <a:lnTo>
                      <a:pt x="979" y="20"/>
                    </a:lnTo>
                    <a:lnTo>
                      <a:pt x="951" y="7"/>
                    </a:lnTo>
                    <a:lnTo>
                      <a:pt x="919" y="0"/>
                    </a:lnTo>
                    <a:lnTo>
                      <a:pt x="924" y="12"/>
                    </a:lnTo>
                    <a:lnTo>
                      <a:pt x="934" y="44"/>
                    </a:lnTo>
                    <a:lnTo>
                      <a:pt x="947" y="94"/>
                    </a:lnTo>
                    <a:lnTo>
                      <a:pt x="958" y="159"/>
                    </a:lnTo>
                    <a:lnTo>
                      <a:pt x="961" y="238"/>
                    </a:lnTo>
                    <a:lnTo>
                      <a:pt x="953" y="324"/>
                    </a:lnTo>
                    <a:lnTo>
                      <a:pt x="928" y="418"/>
                    </a:lnTo>
                    <a:lnTo>
                      <a:pt x="884" y="516"/>
                    </a:lnTo>
                    <a:lnTo>
                      <a:pt x="883" y="518"/>
                    </a:lnTo>
                    <a:lnTo>
                      <a:pt x="879" y="521"/>
                    </a:lnTo>
                    <a:lnTo>
                      <a:pt x="872" y="526"/>
                    </a:lnTo>
                    <a:lnTo>
                      <a:pt x="862" y="534"/>
                    </a:lnTo>
                    <a:lnTo>
                      <a:pt x="851" y="541"/>
                    </a:lnTo>
                    <a:lnTo>
                      <a:pt x="837" y="550"/>
                    </a:lnTo>
                    <a:lnTo>
                      <a:pt x="819" y="559"/>
                    </a:lnTo>
                    <a:lnTo>
                      <a:pt x="800" y="567"/>
                    </a:lnTo>
                    <a:lnTo>
                      <a:pt x="778" y="575"/>
                    </a:lnTo>
                    <a:lnTo>
                      <a:pt x="754" y="582"/>
                    </a:lnTo>
                    <a:lnTo>
                      <a:pt x="727" y="588"/>
                    </a:lnTo>
                    <a:lnTo>
                      <a:pt x="697" y="592"/>
                    </a:lnTo>
                    <a:lnTo>
                      <a:pt x="666" y="593"/>
                    </a:lnTo>
                    <a:lnTo>
                      <a:pt x="631" y="592"/>
                    </a:lnTo>
                    <a:lnTo>
                      <a:pt x="593" y="589"/>
                    </a:lnTo>
                    <a:lnTo>
                      <a:pt x="555" y="581"/>
                    </a:lnTo>
                    <a:lnTo>
                      <a:pt x="555" y="677"/>
                    </a:lnTo>
                    <a:lnTo>
                      <a:pt x="24" y="623"/>
                    </a:lnTo>
                    <a:lnTo>
                      <a:pt x="6" y="5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58" name="Freeform 180"/>
              <p:cNvSpPr>
                <a:spLocks/>
              </p:cNvSpPr>
              <p:nvPr/>
            </p:nvSpPr>
            <p:spPr bwMode="auto">
              <a:xfrm>
                <a:off x="6486" y="14516"/>
                <a:ext cx="787" cy="253"/>
              </a:xfrm>
              <a:custGeom>
                <a:avLst/>
                <a:gdLst>
                  <a:gd name="T0" fmla="*/ 787 w 787"/>
                  <a:gd name="T1" fmla="*/ 91 h 253"/>
                  <a:gd name="T2" fmla="*/ 12 w 787"/>
                  <a:gd name="T3" fmla="*/ 0 h 253"/>
                  <a:gd name="T4" fmla="*/ 0 w 787"/>
                  <a:gd name="T5" fmla="*/ 91 h 253"/>
                  <a:gd name="T6" fmla="*/ 764 w 787"/>
                  <a:gd name="T7" fmla="*/ 253 h 253"/>
                  <a:gd name="T8" fmla="*/ 787 w 787"/>
                  <a:gd name="T9" fmla="*/ 9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253"/>
                  <a:gd name="T17" fmla="*/ 787 w 787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253">
                    <a:moveTo>
                      <a:pt x="787" y="91"/>
                    </a:moveTo>
                    <a:lnTo>
                      <a:pt x="12" y="0"/>
                    </a:lnTo>
                    <a:lnTo>
                      <a:pt x="0" y="91"/>
                    </a:lnTo>
                    <a:lnTo>
                      <a:pt x="764" y="253"/>
                    </a:lnTo>
                    <a:lnTo>
                      <a:pt x="787" y="9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59" name="Freeform 181"/>
              <p:cNvSpPr>
                <a:spLocks/>
              </p:cNvSpPr>
              <p:nvPr/>
            </p:nvSpPr>
            <p:spPr bwMode="auto">
              <a:xfrm>
                <a:off x="6879" y="14597"/>
                <a:ext cx="336" cy="115"/>
              </a:xfrm>
              <a:custGeom>
                <a:avLst/>
                <a:gdLst>
                  <a:gd name="T0" fmla="*/ 336 w 336"/>
                  <a:gd name="T1" fmla="*/ 50 h 115"/>
                  <a:gd name="T2" fmla="*/ 4 w 336"/>
                  <a:gd name="T3" fmla="*/ 0 h 115"/>
                  <a:gd name="T4" fmla="*/ 0 w 336"/>
                  <a:gd name="T5" fmla="*/ 48 h 115"/>
                  <a:gd name="T6" fmla="*/ 327 w 336"/>
                  <a:gd name="T7" fmla="*/ 115 h 115"/>
                  <a:gd name="T8" fmla="*/ 336 w 336"/>
                  <a:gd name="T9" fmla="*/ 5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6"/>
                  <a:gd name="T16" fmla="*/ 0 h 115"/>
                  <a:gd name="T17" fmla="*/ 336 w 33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6" h="115">
                    <a:moveTo>
                      <a:pt x="336" y="50"/>
                    </a:moveTo>
                    <a:lnTo>
                      <a:pt x="4" y="0"/>
                    </a:lnTo>
                    <a:lnTo>
                      <a:pt x="0" y="48"/>
                    </a:lnTo>
                    <a:lnTo>
                      <a:pt x="327" y="115"/>
                    </a:lnTo>
                    <a:lnTo>
                      <a:pt x="336" y="5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0" name="Freeform 182"/>
              <p:cNvSpPr>
                <a:spLocks/>
              </p:cNvSpPr>
              <p:nvPr/>
            </p:nvSpPr>
            <p:spPr bwMode="auto">
              <a:xfrm>
                <a:off x="6536" y="14540"/>
                <a:ext cx="225" cy="85"/>
              </a:xfrm>
              <a:custGeom>
                <a:avLst/>
                <a:gdLst>
                  <a:gd name="T0" fmla="*/ 225 w 225"/>
                  <a:gd name="T1" fmla="*/ 39 h 85"/>
                  <a:gd name="T2" fmla="*/ 0 w 225"/>
                  <a:gd name="T3" fmla="*/ 0 h 85"/>
                  <a:gd name="T4" fmla="*/ 3 w 225"/>
                  <a:gd name="T5" fmla="*/ 41 h 85"/>
                  <a:gd name="T6" fmla="*/ 218 w 225"/>
                  <a:gd name="T7" fmla="*/ 85 h 85"/>
                  <a:gd name="T8" fmla="*/ 225 w 225"/>
                  <a:gd name="T9" fmla="*/ 39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"/>
                  <a:gd name="T16" fmla="*/ 0 h 85"/>
                  <a:gd name="T17" fmla="*/ 225 w 225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" h="85">
                    <a:moveTo>
                      <a:pt x="225" y="39"/>
                    </a:moveTo>
                    <a:lnTo>
                      <a:pt x="0" y="0"/>
                    </a:lnTo>
                    <a:lnTo>
                      <a:pt x="3" y="41"/>
                    </a:lnTo>
                    <a:lnTo>
                      <a:pt x="218" y="85"/>
                    </a:lnTo>
                    <a:lnTo>
                      <a:pt x="225" y="3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1" name="Freeform 183"/>
              <p:cNvSpPr>
                <a:spLocks/>
              </p:cNvSpPr>
              <p:nvPr/>
            </p:nvSpPr>
            <p:spPr bwMode="auto">
              <a:xfrm>
                <a:off x="5972" y="14624"/>
                <a:ext cx="1325" cy="439"/>
              </a:xfrm>
              <a:custGeom>
                <a:avLst/>
                <a:gdLst>
                  <a:gd name="T0" fmla="*/ 0 w 1325"/>
                  <a:gd name="T1" fmla="*/ 132 h 439"/>
                  <a:gd name="T2" fmla="*/ 3 w 1325"/>
                  <a:gd name="T3" fmla="*/ 132 h 439"/>
                  <a:gd name="T4" fmla="*/ 10 w 1325"/>
                  <a:gd name="T5" fmla="*/ 130 h 439"/>
                  <a:gd name="T6" fmla="*/ 24 w 1325"/>
                  <a:gd name="T7" fmla="*/ 128 h 439"/>
                  <a:gd name="T8" fmla="*/ 42 w 1325"/>
                  <a:gd name="T9" fmla="*/ 125 h 439"/>
                  <a:gd name="T10" fmla="*/ 62 w 1325"/>
                  <a:gd name="T11" fmla="*/ 121 h 439"/>
                  <a:gd name="T12" fmla="*/ 86 w 1325"/>
                  <a:gd name="T13" fmla="*/ 116 h 439"/>
                  <a:gd name="T14" fmla="*/ 113 w 1325"/>
                  <a:gd name="T15" fmla="*/ 109 h 439"/>
                  <a:gd name="T16" fmla="*/ 141 w 1325"/>
                  <a:gd name="T17" fmla="*/ 102 h 439"/>
                  <a:gd name="T18" fmla="*/ 170 w 1325"/>
                  <a:gd name="T19" fmla="*/ 94 h 439"/>
                  <a:gd name="T20" fmla="*/ 199 w 1325"/>
                  <a:gd name="T21" fmla="*/ 85 h 439"/>
                  <a:gd name="T22" fmla="*/ 228 w 1325"/>
                  <a:gd name="T23" fmla="*/ 74 h 439"/>
                  <a:gd name="T24" fmla="*/ 257 w 1325"/>
                  <a:gd name="T25" fmla="*/ 62 h 439"/>
                  <a:gd name="T26" fmla="*/ 285 w 1325"/>
                  <a:gd name="T27" fmla="*/ 48 h 439"/>
                  <a:gd name="T28" fmla="*/ 309 w 1325"/>
                  <a:gd name="T29" fmla="*/ 34 h 439"/>
                  <a:gd name="T30" fmla="*/ 333 w 1325"/>
                  <a:gd name="T31" fmla="*/ 18 h 439"/>
                  <a:gd name="T32" fmla="*/ 352 w 1325"/>
                  <a:gd name="T33" fmla="*/ 0 h 439"/>
                  <a:gd name="T34" fmla="*/ 1325 w 1325"/>
                  <a:gd name="T35" fmla="*/ 223 h 439"/>
                  <a:gd name="T36" fmla="*/ 1323 w 1325"/>
                  <a:gd name="T37" fmla="*/ 225 h 439"/>
                  <a:gd name="T38" fmla="*/ 1318 w 1325"/>
                  <a:gd name="T39" fmla="*/ 230 h 439"/>
                  <a:gd name="T40" fmla="*/ 1309 w 1325"/>
                  <a:gd name="T41" fmla="*/ 239 h 439"/>
                  <a:gd name="T42" fmla="*/ 1297 w 1325"/>
                  <a:gd name="T43" fmla="*/ 250 h 439"/>
                  <a:gd name="T44" fmla="*/ 1282 w 1325"/>
                  <a:gd name="T45" fmla="*/ 263 h 439"/>
                  <a:gd name="T46" fmla="*/ 1265 w 1325"/>
                  <a:gd name="T47" fmla="*/ 278 h 439"/>
                  <a:gd name="T48" fmla="*/ 1247 w 1325"/>
                  <a:gd name="T49" fmla="*/ 295 h 439"/>
                  <a:gd name="T50" fmla="*/ 1225 w 1325"/>
                  <a:gd name="T51" fmla="*/ 312 h 439"/>
                  <a:gd name="T52" fmla="*/ 1202 w 1325"/>
                  <a:gd name="T53" fmla="*/ 331 h 439"/>
                  <a:gd name="T54" fmla="*/ 1179 w 1325"/>
                  <a:gd name="T55" fmla="*/ 349 h 439"/>
                  <a:gd name="T56" fmla="*/ 1154 w 1325"/>
                  <a:gd name="T57" fmla="*/ 367 h 439"/>
                  <a:gd name="T58" fmla="*/ 1128 w 1325"/>
                  <a:gd name="T59" fmla="*/ 385 h 439"/>
                  <a:gd name="T60" fmla="*/ 1102 w 1325"/>
                  <a:gd name="T61" fmla="*/ 401 h 439"/>
                  <a:gd name="T62" fmla="*/ 1077 w 1325"/>
                  <a:gd name="T63" fmla="*/ 415 h 439"/>
                  <a:gd name="T64" fmla="*/ 1051 w 1325"/>
                  <a:gd name="T65" fmla="*/ 428 h 439"/>
                  <a:gd name="T66" fmla="*/ 1026 w 1325"/>
                  <a:gd name="T67" fmla="*/ 439 h 439"/>
                  <a:gd name="T68" fmla="*/ 0 w 1325"/>
                  <a:gd name="T69" fmla="*/ 132 h 4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5"/>
                  <a:gd name="T106" fmla="*/ 0 h 439"/>
                  <a:gd name="T107" fmla="*/ 1325 w 1325"/>
                  <a:gd name="T108" fmla="*/ 439 h 4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5" h="439">
                    <a:moveTo>
                      <a:pt x="0" y="132"/>
                    </a:moveTo>
                    <a:lnTo>
                      <a:pt x="3" y="132"/>
                    </a:lnTo>
                    <a:lnTo>
                      <a:pt x="10" y="130"/>
                    </a:lnTo>
                    <a:lnTo>
                      <a:pt x="24" y="128"/>
                    </a:lnTo>
                    <a:lnTo>
                      <a:pt x="42" y="125"/>
                    </a:lnTo>
                    <a:lnTo>
                      <a:pt x="62" y="121"/>
                    </a:lnTo>
                    <a:lnTo>
                      <a:pt x="86" y="116"/>
                    </a:lnTo>
                    <a:lnTo>
                      <a:pt x="113" y="109"/>
                    </a:lnTo>
                    <a:lnTo>
                      <a:pt x="141" y="102"/>
                    </a:lnTo>
                    <a:lnTo>
                      <a:pt x="170" y="94"/>
                    </a:lnTo>
                    <a:lnTo>
                      <a:pt x="199" y="85"/>
                    </a:lnTo>
                    <a:lnTo>
                      <a:pt x="228" y="74"/>
                    </a:lnTo>
                    <a:lnTo>
                      <a:pt x="257" y="62"/>
                    </a:lnTo>
                    <a:lnTo>
                      <a:pt x="285" y="48"/>
                    </a:lnTo>
                    <a:lnTo>
                      <a:pt x="309" y="34"/>
                    </a:lnTo>
                    <a:lnTo>
                      <a:pt x="333" y="18"/>
                    </a:lnTo>
                    <a:lnTo>
                      <a:pt x="352" y="0"/>
                    </a:lnTo>
                    <a:lnTo>
                      <a:pt x="1325" y="223"/>
                    </a:lnTo>
                    <a:lnTo>
                      <a:pt x="1323" y="225"/>
                    </a:lnTo>
                    <a:lnTo>
                      <a:pt x="1318" y="230"/>
                    </a:lnTo>
                    <a:lnTo>
                      <a:pt x="1309" y="239"/>
                    </a:lnTo>
                    <a:lnTo>
                      <a:pt x="1297" y="250"/>
                    </a:lnTo>
                    <a:lnTo>
                      <a:pt x="1282" y="263"/>
                    </a:lnTo>
                    <a:lnTo>
                      <a:pt x="1265" y="278"/>
                    </a:lnTo>
                    <a:lnTo>
                      <a:pt x="1247" y="295"/>
                    </a:lnTo>
                    <a:lnTo>
                      <a:pt x="1225" y="312"/>
                    </a:lnTo>
                    <a:lnTo>
                      <a:pt x="1202" y="331"/>
                    </a:lnTo>
                    <a:lnTo>
                      <a:pt x="1179" y="349"/>
                    </a:lnTo>
                    <a:lnTo>
                      <a:pt x="1154" y="367"/>
                    </a:lnTo>
                    <a:lnTo>
                      <a:pt x="1128" y="385"/>
                    </a:lnTo>
                    <a:lnTo>
                      <a:pt x="1102" y="401"/>
                    </a:lnTo>
                    <a:lnTo>
                      <a:pt x="1077" y="415"/>
                    </a:lnTo>
                    <a:lnTo>
                      <a:pt x="1051" y="428"/>
                    </a:lnTo>
                    <a:lnTo>
                      <a:pt x="1026" y="439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2" name="Freeform 184"/>
              <p:cNvSpPr>
                <a:spLocks/>
              </p:cNvSpPr>
              <p:nvPr/>
            </p:nvSpPr>
            <p:spPr bwMode="auto">
              <a:xfrm>
                <a:off x="7292" y="14577"/>
                <a:ext cx="472" cy="209"/>
              </a:xfrm>
              <a:custGeom>
                <a:avLst/>
                <a:gdLst>
                  <a:gd name="T0" fmla="*/ 47 w 472"/>
                  <a:gd name="T1" fmla="*/ 209 h 209"/>
                  <a:gd name="T2" fmla="*/ 472 w 472"/>
                  <a:gd name="T3" fmla="*/ 84 h 209"/>
                  <a:gd name="T4" fmla="*/ 215 w 472"/>
                  <a:gd name="T5" fmla="*/ 0 h 209"/>
                  <a:gd name="T6" fmla="*/ 5 w 472"/>
                  <a:gd name="T7" fmla="*/ 24 h 209"/>
                  <a:gd name="T8" fmla="*/ 0 w 472"/>
                  <a:gd name="T9" fmla="*/ 197 h 209"/>
                  <a:gd name="T10" fmla="*/ 47 w 472"/>
                  <a:gd name="T11" fmla="*/ 209 h 2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209"/>
                  <a:gd name="T20" fmla="*/ 472 w 472"/>
                  <a:gd name="T21" fmla="*/ 209 h 2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209">
                    <a:moveTo>
                      <a:pt x="47" y="209"/>
                    </a:moveTo>
                    <a:lnTo>
                      <a:pt x="472" y="84"/>
                    </a:lnTo>
                    <a:lnTo>
                      <a:pt x="215" y="0"/>
                    </a:lnTo>
                    <a:lnTo>
                      <a:pt x="5" y="24"/>
                    </a:lnTo>
                    <a:lnTo>
                      <a:pt x="0" y="197"/>
                    </a:lnTo>
                    <a:lnTo>
                      <a:pt x="47" y="20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3" name="Freeform 185"/>
              <p:cNvSpPr>
                <a:spLocks/>
              </p:cNvSpPr>
              <p:nvPr/>
            </p:nvSpPr>
            <p:spPr bwMode="auto">
              <a:xfrm>
                <a:off x="6073" y="13679"/>
                <a:ext cx="251" cy="999"/>
              </a:xfrm>
              <a:custGeom>
                <a:avLst/>
                <a:gdLst>
                  <a:gd name="T0" fmla="*/ 251 w 251"/>
                  <a:gd name="T1" fmla="*/ 23 h 999"/>
                  <a:gd name="T2" fmla="*/ 250 w 251"/>
                  <a:gd name="T3" fmla="*/ 22 h 999"/>
                  <a:gd name="T4" fmla="*/ 246 w 251"/>
                  <a:gd name="T5" fmla="*/ 20 h 999"/>
                  <a:gd name="T6" fmla="*/ 239 w 251"/>
                  <a:gd name="T7" fmla="*/ 18 h 999"/>
                  <a:gd name="T8" fmla="*/ 230 w 251"/>
                  <a:gd name="T9" fmla="*/ 15 h 999"/>
                  <a:gd name="T10" fmla="*/ 218 w 251"/>
                  <a:gd name="T11" fmla="*/ 11 h 999"/>
                  <a:gd name="T12" fmla="*/ 205 w 251"/>
                  <a:gd name="T13" fmla="*/ 7 h 999"/>
                  <a:gd name="T14" fmla="*/ 190 w 251"/>
                  <a:gd name="T15" fmla="*/ 4 h 999"/>
                  <a:gd name="T16" fmla="*/ 173 w 251"/>
                  <a:gd name="T17" fmla="*/ 1 h 999"/>
                  <a:gd name="T18" fmla="*/ 155 w 251"/>
                  <a:gd name="T19" fmla="*/ 0 h 999"/>
                  <a:gd name="T20" fmla="*/ 134 w 251"/>
                  <a:gd name="T21" fmla="*/ 0 h 999"/>
                  <a:gd name="T22" fmla="*/ 114 w 251"/>
                  <a:gd name="T23" fmla="*/ 2 h 999"/>
                  <a:gd name="T24" fmla="*/ 92 w 251"/>
                  <a:gd name="T25" fmla="*/ 5 h 999"/>
                  <a:gd name="T26" fmla="*/ 70 w 251"/>
                  <a:gd name="T27" fmla="*/ 12 h 999"/>
                  <a:gd name="T28" fmla="*/ 47 w 251"/>
                  <a:gd name="T29" fmla="*/ 20 h 999"/>
                  <a:gd name="T30" fmla="*/ 23 w 251"/>
                  <a:gd name="T31" fmla="*/ 32 h 999"/>
                  <a:gd name="T32" fmla="*/ 0 w 251"/>
                  <a:gd name="T33" fmla="*/ 47 h 999"/>
                  <a:gd name="T34" fmla="*/ 0 w 251"/>
                  <a:gd name="T35" fmla="*/ 999 h 999"/>
                  <a:gd name="T36" fmla="*/ 1 w 251"/>
                  <a:gd name="T37" fmla="*/ 999 h 999"/>
                  <a:gd name="T38" fmla="*/ 6 w 251"/>
                  <a:gd name="T39" fmla="*/ 999 h 999"/>
                  <a:gd name="T40" fmla="*/ 14 w 251"/>
                  <a:gd name="T41" fmla="*/ 998 h 999"/>
                  <a:gd name="T42" fmla="*/ 23 w 251"/>
                  <a:gd name="T43" fmla="*/ 997 h 999"/>
                  <a:gd name="T44" fmla="*/ 35 w 251"/>
                  <a:gd name="T45" fmla="*/ 995 h 999"/>
                  <a:gd name="T46" fmla="*/ 49 w 251"/>
                  <a:gd name="T47" fmla="*/ 993 h 999"/>
                  <a:gd name="T48" fmla="*/ 65 w 251"/>
                  <a:gd name="T49" fmla="*/ 990 h 999"/>
                  <a:gd name="T50" fmla="*/ 83 w 251"/>
                  <a:gd name="T51" fmla="*/ 985 h 999"/>
                  <a:gd name="T52" fmla="*/ 102 w 251"/>
                  <a:gd name="T53" fmla="*/ 980 h 999"/>
                  <a:gd name="T54" fmla="*/ 121 w 251"/>
                  <a:gd name="T55" fmla="*/ 973 h 999"/>
                  <a:gd name="T56" fmla="*/ 143 w 251"/>
                  <a:gd name="T57" fmla="*/ 966 h 999"/>
                  <a:gd name="T58" fmla="*/ 164 w 251"/>
                  <a:gd name="T59" fmla="*/ 956 h 999"/>
                  <a:gd name="T60" fmla="*/ 186 w 251"/>
                  <a:gd name="T61" fmla="*/ 945 h 999"/>
                  <a:gd name="T62" fmla="*/ 208 w 251"/>
                  <a:gd name="T63" fmla="*/ 934 h 999"/>
                  <a:gd name="T64" fmla="*/ 230 w 251"/>
                  <a:gd name="T65" fmla="*/ 919 h 999"/>
                  <a:gd name="T66" fmla="*/ 251 w 251"/>
                  <a:gd name="T67" fmla="*/ 903 h 999"/>
                  <a:gd name="T68" fmla="*/ 251 w 251"/>
                  <a:gd name="T69" fmla="*/ 23 h 9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999"/>
                  <a:gd name="T107" fmla="*/ 251 w 251"/>
                  <a:gd name="T108" fmla="*/ 999 h 9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999">
                    <a:moveTo>
                      <a:pt x="251" y="23"/>
                    </a:moveTo>
                    <a:lnTo>
                      <a:pt x="250" y="22"/>
                    </a:lnTo>
                    <a:lnTo>
                      <a:pt x="246" y="20"/>
                    </a:lnTo>
                    <a:lnTo>
                      <a:pt x="239" y="18"/>
                    </a:lnTo>
                    <a:lnTo>
                      <a:pt x="230" y="15"/>
                    </a:lnTo>
                    <a:lnTo>
                      <a:pt x="218" y="11"/>
                    </a:lnTo>
                    <a:lnTo>
                      <a:pt x="205" y="7"/>
                    </a:lnTo>
                    <a:lnTo>
                      <a:pt x="190" y="4"/>
                    </a:lnTo>
                    <a:lnTo>
                      <a:pt x="173" y="1"/>
                    </a:lnTo>
                    <a:lnTo>
                      <a:pt x="155" y="0"/>
                    </a:lnTo>
                    <a:lnTo>
                      <a:pt x="134" y="0"/>
                    </a:lnTo>
                    <a:lnTo>
                      <a:pt x="114" y="2"/>
                    </a:lnTo>
                    <a:lnTo>
                      <a:pt x="92" y="5"/>
                    </a:lnTo>
                    <a:lnTo>
                      <a:pt x="70" y="12"/>
                    </a:lnTo>
                    <a:lnTo>
                      <a:pt x="47" y="20"/>
                    </a:lnTo>
                    <a:lnTo>
                      <a:pt x="23" y="32"/>
                    </a:lnTo>
                    <a:lnTo>
                      <a:pt x="0" y="47"/>
                    </a:lnTo>
                    <a:lnTo>
                      <a:pt x="0" y="999"/>
                    </a:lnTo>
                    <a:lnTo>
                      <a:pt x="1" y="999"/>
                    </a:lnTo>
                    <a:lnTo>
                      <a:pt x="6" y="999"/>
                    </a:lnTo>
                    <a:lnTo>
                      <a:pt x="14" y="998"/>
                    </a:lnTo>
                    <a:lnTo>
                      <a:pt x="23" y="997"/>
                    </a:lnTo>
                    <a:lnTo>
                      <a:pt x="35" y="995"/>
                    </a:lnTo>
                    <a:lnTo>
                      <a:pt x="49" y="993"/>
                    </a:lnTo>
                    <a:lnTo>
                      <a:pt x="65" y="990"/>
                    </a:lnTo>
                    <a:lnTo>
                      <a:pt x="83" y="985"/>
                    </a:lnTo>
                    <a:lnTo>
                      <a:pt x="102" y="980"/>
                    </a:lnTo>
                    <a:lnTo>
                      <a:pt x="121" y="973"/>
                    </a:lnTo>
                    <a:lnTo>
                      <a:pt x="143" y="966"/>
                    </a:lnTo>
                    <a:lnTo>
                      <a:pt x="164" y="956"/>
                    </a:lnTo>
                    <a:lnTo>
                      <a:pt x="186" y="945"/>
                    </a:lnTo>
                    <a:lnTo>
                      <a:pt x="208" y="934"/>
                    </a:lnTo>
                    <a:lnTo>
                      <a:pt x="230" y="919"/>
                    </a:lnTo>
                    <a:lnTo>
                      <a:pt x="251" y="903"/>
                    </a:lnTo>
                    <a:lnTo>
                      <a:pt x="251" y="2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4" name="Freeform 186"/>
              <p:cNvSpPr>
                <a:spLocks/>
              </p:cNvSpPr>
              <p:nvPr/>
            </p:nvSpPr>
            <p:spPr bwMode="auto">
              <a:xfrm>
                <a:off x="6080" y="13687"/>
                <a:ext cx="215" cy="843"/>
              </a:xfrm>
              <a:custGeom>
                <a:avLst/>
                <a:gdLst>
                  <a:gd name="T0" fmla="*/ 215 w 215"/>
                  <a:gd name="T1" fmla="*/ 20 h 843"/>
                  <a:gd name="T2" fmla="*/ 214 w 215"/>
                  <a:gd name="T3" fmla="*/ 19 h 843"/>
                  <a:gd name="T4" fmla="*/ 211 w 215"/>
                  <a:gd name="T5" fmla="*/ 18 h 843"/>
                  <a:gd name="T6" fmla="*/ 205 w 215"/>
                  <a:gd name="T7" fmla="*/ 15 h 843"/>
                  <a:gd name="T8" fmla="*/ 197 w 215"/>
                  <a:gd name="T9" fmla="*/ 12 h 843"/>
                  <a:gd name="T10" fmla="*/ 187 w 215"/>
                  <a:gd name="T11" fmla="*/ 9 h 843"/>
                  <a:gd name="T12" fmla="*/ 176 w 215"/>
                  <a:gd name="T13" fmla="*/ 6 h 843"/>
                  <a:gd name="T14" fmla="*/ 163 w 215"/>
                  <a:gd name="T15" fmla="*/ 4 h 843"/>
                  <a:gd name="T16" fmla="*/ 149 w 215"/>
                  <a:gd name="T17" fmla="*/ 1 h 843"/>
                  <a:gd name="T18" fmla="*/ 133 w 215"/>
                  <a:gd name="T19" fmla="*/ 0 h 843"/>
                  <a:gd name="T20" fmla="*/ 115 w 215"/>
                  <a:gd name="T21" fmla="*/ 0 h 843"/>
                  <a:gd name="T22" fmla="*/ 98 w 215"/>
                  <a:gd name="T23" fmla="*/ 1 h 843"/>
                  <a:gd name="T24" fmla="*/ 79 w 215"/>
                  <a:gd name="T25" fmla="*/ 5 h 843"/>
                  <a:gd name="T26" fmla="*/ 60 w 215"/>
                  <a:gd name="T27" fmla="*/ 10 h 843"/>
                  <a:gd name="T28" fmla="*/ 40 w 215"/>
                  <a:gd name="T29" fmla="*/ 18 h 843"/>
                  <a:gd name="T30" fmla="*/ 21 w 215"/>
                  <a:gd name="T31" fmla="*/ 27 h 843"/>
                  <a:gd name="T32" fmla="*/ 0 w 215"/>
                  <a:gd name="T33" fmla="*/ 40 h 843"/>
                  <a:gd name="T34" fmla="*/ 0 w 215"/>
                  <a:gd name="T35" fmla="*/ 843 h 843"/>
                  <a:gd name="T36" fmla="*/ 1 w 215"/>
                  <a:gd name="T37" fmla="*/ 843 h 843"/>
                  <a:gd name="T38" fmla="*/ 6 w 215"/>
                  <a:gd name="T39" fmla="*/ 843 h 843"/>
                  <a:gd name="T40" fmla="*/ 12 w 215"/>
                  <a:gd name="T41" fmla="*/ 842 h 843"/>
                  <a:gd name="T42" fmla="*/ 21 w 215"/>
                  <a:gd name="T43" fmla="*/ 841 h 843"/>
                  <a:gd name="T44" fmla="*/ 30 w 215"/>
                  <a:gd name="T45" fmla="*/ 840 h 843"/>
                  <a:gd name="T46" fmla="*/ 43 w 215"/>
                  <a:gd name="T47" fmla="*/ 838 h 843"/>
                  <a:gd name="T48" fmla="*/ 56 w 215"/>
                  <a:gd name="T49" fmla="*/ 835 h 843"/>
                  <a:gd name="T50" fmla="*/ 71 w 215"/>
                  <a:gd name="T51" fmla="*/ 831 h 843"/>
                  <a:gd name="T52" fmla="*/ 87 w 215"/>
                  <a:gd name="T53" fmla="*/ 826 h 843"/>
                  <a:gd name="T54" fmla="*/ 105 w 215"/>
                  <a:gd name="T55" fmla="*/ 821 h 843"/>
                  <a:gd name="T56" fmla="*/ 123 w 215"/>
                  <a:gd name="T57" fmla="*/ 814 h 843"/>
                  <a:gd name="T58" fmla="*/ 141 w 215"/>
                  <a:gd name="T59" fmla="*/ 806 h 843"/>
                  <a:gd name="T60" fmla="*/ 159 w 215"/>
                  <a:gd name="T61" fmla="*/ 797 h 843"/>
                  <a:gd name="T62" fmla="*/ 179 w 215"/>
                  <a:gd name="T63" fmla="*/ 786 h 843"/>
                  <a:gd name="T64" fmla="*/ 197 w 215"/>
                  <a:gd name="T65" fmla="*/ 774 h 843"/>
                  <a:gd name="T66" fmla="*/ 215 w 215"/>
                  <a:gd name="T67" fmla="*/ 760 h 843"/>
                  <a:gd name="T68" fmla="*/ 215 w 215"/>
                  <a:gd name="T69" fmla="*/ 20 h 8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843"/>
                  <a:gd name="T107" fmla="*/ 215 w 215"/>
                  <a:gd name="T108" fmla="*/ 843 h 8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843">
                    <a:moveTo>
                      <a:pt x="215" y="20"/>
                    </a:moveTo>
                    <a:lnTo>
                      <a:pt x="214" y="19"/>
                    </a:lnTo>
                    <a:lnTo>
                      <a:pt x="211" y="18"/>
                    </a:lnTo>
                    <a:lnTo>
                      <a:pt x="205" y="15"/>
                    </a:lnTo>
                    <a:lnTo>
                      <a:pt x="197" y="12"/>
                    </a:lnTo>
                    <a:lnTo>
                      <a:pt x="187" y="9"/>
                    </a:lnTo>
                    <a:lnTo>
                      <a:pt x="176" y="6"/>
                    </a:lnTo>
                    <a:lnTo>
                      <a:pt x="163" y="4"/>
                    </a:lnTo>
                    <a:lnTo>
                      <a:pt x="149" y="1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8" y="1"/>
                    </a:lnTo>
                    <a:lnTo>
                      <a:pt x="79" y="5"/>
                    </a:lnTo>
                    <a:lnTo>
                      <a:pt x="60" y="10"/>
                    </a:lnTo>
                    <a:lnTo>
                      <a:pt x="40" y="18"/>
                    </a:lnTo>
                    <a:lnTo>
                      <a:pt x="21" y="27"/>
                    </a:lnTo>
                    <a:lnTo>
                      <a:pt x="0" y="40"/>
                    </a:lnTo>
                    <a:lnTo>
                      <a:pt x="0" y="843"/>
                    </a:lnTo>
                    <a:lnTo>
                      <a:pt x="1" y="843"/>
                    </a:lnTo>
                    <a:lnTo>
                      <a:pt x="6" y="843"/>
                    </a:lnTo>
                    <a:lnTo>
                      <a:pt x="12" y="842"/>
                    </a:lnTo>
                    <a:lnTo>
                      <a:pt x="21" y="841"/>
                    </a:lnTo>
                    <a:lnTo>
                      <a:pt x="30" y="840"/>
                    </a:lnTo>
                    <a:lnTo>
                      <a:pt x="43" y="838"/>
                    </a:lnTo>
                    <a:lnTo>
                      <a:pt x="56" y="835"/>
                    </a:lnTo>
                    <a:lnTo>
                      <a:pt x="71" y="831"/>
                    </a:lnTo>
                    <a:lnTo>
                      <a:pt x="87" y="826"/>
                    </a:lnTo>
                    <a:lnTo>
                      <a:pt x="105" y="821"/>
                    </a:lnTo>
                    <a:lnTo>
                      <a:pt x="123" y="814"/>
                    </a:lnTo>
                    <a:lnTo>
                      <a:pt x="141" y="806"/>
                    </a:lnTo>
                    <a:lnTo>
                      <a:pt x="159" y="797"/>
                    </a:lnTo>
                    <a:lnTo>
                      <a:pt x="179" y="786"/>
                    </a:lnTo>
                    <a:lnTo>
                      <a:pt x="197" y="774"/>
                    </a:lnTo>
                    <a:lnTo>
                      <a:pt x="215" y="760"/>
                    </a:lnTo>
                    <a:lnTo>
                      <a:pt x="215" y="2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5" name="Freeform 187"/>
              <p:cNvSpPr>
                <a:spLocks/>
              </p:cNvSpPr>
              <p:nvPr/>
            </p:nvSpPr>
            <p:spPr bwMode="auto">
              <a:xfrm>
                <a:off x="6087" y="13696"/>
                <a:ext cx="180" cy="685"/>
              </a:xfrm>
              <a:custGeom>
                <a:avLst/>
                <a:gdLst>
                  <a:gd name="T0" fmla="*/ 180 w 180"/>
                  <a:gd name="T1" fmla="*/ 16 h 685"/>
                  <a:gd name="T2" fmla="*/ 179 w 180"/>
                  <a:gd name="T3" fmla="*/ 16 h 685"/>
                  <a:gd name="T4" fmla="*/ 176 w 180"/>
                  <a:gd name="T5" fmla="*/ 14 h 685"/>
                  <a:gd name="T6" fmla="*/ 172 w 180"/>
                  <a:gd name="T7" fmla="*/ 12 h 685"/>
                  <a:gd name="T8" fmla="*/ 165 w 180"/>
                  <a:gd name="T9" fmla="*/ 10 h 685"/>
                  <a:gd name="T10" fmla="*/ 157 w 180"/>
                  <a:gd name="T11" fmla="*/ 8 h 685"/>
                  <a:gd name="T12" fmla="*/ 147 w 180"/>
                  <a:gd name="T13" fmla="*/ 4 h 685"/>
                  <a:gd name="T14" fmla="*/ 136 w 180"/>
                  <a:gd name="T15" fmla="*/ 2 h 685"/>
                  <a:gd name="T16" fmla="*/ 125 w 180"/>
                  <a:gd name="T17" fmla="*/ 0 h 685"/>
                  <a:gd name="T18" fmla="*/ 111 w 180"/>
                  <a:gd name="T19" fmla="*/ 0 h 685"/>
                  <a:gd name="T20" fmla="*/ 97 w 180"/>
                  <a:gd name="T21" fmla="*/ 0 h 685"/>
                  <a:gd name="T22" fmla="*/ 81 w 180"/>
                  <a:gd name="T23" fmla="*/ 1 h 685"/>
                  <a:gd name="T24" fmla="*/ 66 w 180"/>
                  <a:gd name="T25" fmla="*/ 3 h 685"/>
                  <a:gd name="T26" fmla="*/ 50 w 180"/>
                  <a:gd name="T27" fmla="*/ 8 h 685"/>
                  <a:gd name="T28" fmla="*/ 33 w 180"/>
                  <a:gd name="T29" fmla="*/ 14 h 685"/>
                  <a:gd name="T30" fmla="*/ 17 w 180"/>
                  <a:gd name="T31" fmla="*/ 23 h 685"/>
                  <a:gd name="T32" fmla="*/ 0 w 180"/>
                  <a:gd name="T33" fmla="*/ 33 h 685"/>
                  <a:gd name="T34" fmla="*/ 0 w 180"/>
                  <a:gd name="T35" fmla="*/ 685 h 685"/>
                  <a:gd name="T36" fmla="*/ 1 w 180"/>
                  <a:gd name="T37" fmla="*/ 685 h 685"/>
                  <a:gd name="T38" fmla="*/ 4 w 180"/>
                  <a:gd name="T39" fmla="*/ 685 h 685"/>
                  <a:gd name="T40" fmla="*/ 9 w 180"/>
                  <a:gd name="T41" fmla="*/ 684 h 685"/>
                  <a:gd name="T42" fmla="*/ 17 w 180"/>
                  <a:gd name="T43" fmla="*/ 683 h 685"/>
                  <a:gd name="T44" fmla="*/ 26 w 180"/>
                  <a:gd name="T45" fmla="*/ 682 h 685"/>
                  <a:gd name="T46" fmla="*/ 35 w 180"/>
                  <a:gd name="T47" fmla="*/ 681 h 685"/>
                  <a:gd name="T48" fmla="*/ 47 w 180"/>
                  <a:gd name="T49" fmla="*/ 678 h 685"/>
                  <a:gd name="T50" fmla="*/ 60 w 180"/>
                  <a:gd name="T51" fmla="*/ 676 h 685"/>
                  <a:gd name="T52" fmla="*/ 73 w 180"/>
                  <a:gd name="T53" fmla="*/ 671 h 685"/>
                  <a:gd name="T54" fmla="*/ 87 w 180"/>
                  <a:gd name="T55" fmla="*/ 667 h 685"/>
                  <a:gd name="T56" fmla="*/ 102 w 180"/>
                  <a:gd name="T57" fmla="*/ 662 h 685"/>
                  <a:gd name="T58" fmla="*/ 118 w 180"/>
                  <a:gd name="T59" fmla="*/ 655 h 685"/>
                  <a:gd name="T60" fmla="*/ 133 w 180"/>
                  <a:gd name="T61" fmla="*/ 648 h 685"/>
                  <a:gd name="T62" fmla="*/ 149 w 180"/>
                  <a:gd name="T63" fmla="*/ 639 h 685"/>
                  <a:gd name="T64" fmla="*/ 165 w 180"/>
                  <a:gd name="T65" fmla="*/ 628 h 685"/>
                  <a:gd name="T66" fmla="*/ 180 w 180"/>
                  <a:gd name="T67" fmla="*/ 617 h 685"/>
                  <a:gd name="T68" fmla="*/ 180 w 180"/>
                  <a:gd name="T69" fmla="*/ 16 h 6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685"/>
                  <a:gd name="T107" fmla="*/ 180 w 180"/>
                  <a:gd name="T108" fmla="*/ 685 h 6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685">
                    <a:moveTo>
                      <a:pt x="180" y="16"/>
                    </a:moveTo>
                    <a:lnTo>
                      <a:pt x="179" y="16"/>
                    </a:lnTo>
                    <a:lnTo>
                      <a:pt x="176" y="14"/>
                    </a:lnTo>
                    <a:lnTo>
                      <a:pt x="172" y="12"/>
                    </a:lnTo>
                    <a:lnTo>
                      <a:pt x="165" y="10"/>
                    </a:lnTo>
                    <a:lnTo>
                      <a:pt x="157" y="8"/>
                    </a:lnTo>
                    <a:lnTo>
                      <a:pt x="147" y="4"/>
                    </a:lnTo>
                    <a:lnTo>
                      <a:pt x="136" y="2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97" y="0"/>
                    </a:lnTo>
                    <a:lnTo>
                      <a:pt x="81" y="1"/>
                    </a:lnTo>
                    <a:lnTo>
                      <a:pt x="66" y="3"/>
                    </a:lnTo>
                    <a:lnTo>
                      <a:pt x="50" y="8"/>
                    </a:lnTo>
                    <a:lnTo>
                      <a:pt x="33" y="14"/>
                    </a:lnTo>
                    <a:lnTo>
                      <a:pt x="17" y="23"/>
                    </a:lnTo>
                    <a:lnTo>
                      <a:pt x="0" y="33"/>
                    </a:lnTo>
                    <a:lnTo>
                      <a:pt x="0" y="685"/>
                    </a:lnTo>
                    <a:lnTo>
                      <a:pt x="1" y="685"/>
                    </a:lnTo>
                    <a:lnTo>
                      <a:pt x="4" y="685"/>
                    </a:lnTo>
                    <a:lnTo>
                      <a:pt x="9" y="684"/>
                    </a:lnTo>
                    <a:lnTo>
                      <a:pt x="17" y="683"/>
                    </a:lnTo>
                    <a:lnTo>
                      <a:pt x="26" y="682"/>
                    </a:lnTo>
                    <a:lnTo>
                      <a:pt x="35" y="681"/>
                    </a:lnTo>
                    <a:lnTo>
                      <a:pt x="47" y="678"/>
                    </a:lnTo>
                    <a:lnTo>
                      <a:pt x="60" y="676"/>
                    </a:lnTo>
                    <a:lnTo>
                      <a:pt x="73" y="671"/>
                    </a:lnTo>
                    <a:lnTo>
                      <a:pt x="87" y="667"/>
                    </a:lnTo>
                    <a:lnTo>
                      <a:pt x="102" y="662"/>
                    </a:lnTo>
                    <a:lnTo>
                      <a:pt x="118" y="655"/>
                    </a:lnTo>
                    <a:lnTo>
                      <a:pt x="133" y="648"/>
                    </a:lnTo>
                    <a:lnTo>
                      <a:pt x="149" y="639"/>
                    </a:lnTo>
                    <a:lnTo>
                      <a:pt x="165" y="628"/>
                    </a:lnTo>
                    <a:lnTo>
                      <a:pt x="180" y="617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6" name="Freeform 188"/>
              <p:cNvSpPr>
                <a:spLocks/>
              </p:cNvSpPr>
              <p:nvPr/>
            </p:nvSpPr>
            <p:spPr bwMode="auto">
              <a:xfrm>
                <a:off x="6093" y="13704"/>
                <a:ext cx="146" cy="530"/>
              </a:xfrm>
              <a:custGeom>
                <a:avLst/>
                <a:gdLst>
                  <a:gd name="T0" fmla="*/ 146 w 146"/>
                  <a:gd name="T1" fmla="*/ 14 h 530"/>
                  <a:gd name="T2" fmla="*/ 143 w 146"/>
                  <a:gd name="T3" fmla="*/ 12 h 530"/>
                  <a:gd name="T4" fmla="*/ 134 w 146"/>
                  <a:gd name="T5" fmla="*/ 8 h 530"/>
                  <a:gd name="T6" fmla="*/ 120 w 146"/>
                  <a:gd name="T7" fmla="*/ 4 h 530"/>
                  <a:gd name="T8" fmla="*/ 101 w 146"/>
                  <a:gd name="T9" fmla="*/ 1 h 530"/>
                  <a:gd name="T10" fmla="*/ 79 w 146"/>
                  <a:gd name="T11" fmla="*/ 0 h 530"/>
                  <a:gd name="T12" fmla="*/ 54 w 146"/>
                  <a:gd name="T13" fmla="*/ 3 h 530"/>
                  <a:gd name="T14" fmla="*/ 27 w 146"/>
                  <a:gd name="T15" fmla="*/ 11 h 530"/>
                  <a:gd name="T16" fmla="*/ 0 w 146"/>
                  <a:gd name="T17" fmla="*/ 27 h 530"/>
                  <a:gd name="T18" fmla="*/ 0 w 146"/>
                  <a:gd name="T19" fmla="*/ 530 h 530"/>
                  <a:gd name="T20" fmla="*/ 3 w 146"/>
                  <a:gd name="T21" fmla="*/ 530 h 530"/>
                  <a:gd name="T22" fmla="*/ 14 w 146"/>
                  <a:gd name="T23" fmla="*/ 529 h 530"/>
                  <a:gd name="T24" fmla="*/ 29 w 146"/>
                  <a:gd name="T25" fmla="*/ 526 h 530"/>
                  <a:gd name="T26" fmla="*/ 49 w 146"/>
                  <a:gd name="T27" fmla="*/ 521 h 530"/>
                  <a:gd name="T28" fmla="*/ 71 w 146"/>
                  <a:gd name="T29" fmla="*/ 514 h 530"/>
                  <a:gd name="T30" fmla="*/ 96 w 146"/>
                  <a:gd name="T31" fmla="*/ 505 h 530"/>
                  <a:gd name="T32" fmla="*/ 121 w 146"/>
                  <a:gd name="T33" fmla="*/ 492 h 530"/>
                  <a:gd name="T34" fmla="*/ 146 w 146"/>
                  <a:gd name="T35" fmla="*/ 475 h 530"/>
                  <a:gd name="T36" fmla="*/ 146 w 146"/>
                  <a:gd name="T37" fmla="*/ 14 h 5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530"/>
                  <a:gd name="T59" fmla="*/ 146 w 146"/>
                  <a:gd name="T60" fmla="*/ 530 h 5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530">
                    <a:moveTo>
                      <a:pt x="146" y="14"/>
                    </a:moveTo>
                    <a:lnTo>
                      <a:pt x="143" y="12"/>
                    </a:lnTo>
                    <a:lnTo>
                      <a:pt x="134" y="8"/>
                    </a:lnTo>
                    <a:lnTo>
                      <a:pt x="120" y="4"/>
                    </a:lnTo>
                    <a:lnTo>
                      <a:pt x="101" y="1"/>
                    </a:lnTo>
                    <a:lnTo>
                      <a:pt x="79" y="0"/>
                    </a:lnTo>
                    <a:lnTo>
                      <a:pt x="54" y="3"/>
                    </a:lnTo>
                    <a:lnTo>
                      <a:pt x="27" y="11"/>
                    </a:lnTo>
                    <a:lnTo>
                      <a:pt x="0" y="27"/>
                    </a:lnTo>
                    <a:lnTo>
                      <a:pt x="0" y="530"/>
                    </a:lnTo>
                    <a:lnTo>
                      <a:pt x="3" y="530"/>
                    </a:lnTo>
                    <a:lnTo>
                      <a:pt x="14" y="529"/>
                    </a:lnTo>
                    <a:lnTo>
                      <a:pt x="29" y="526"/>
                    </a:lnTo>
                    <a:lnTo>
                      <a:pt x="49" y="521"/>
                    </a:lnTo>
                    <a:lnTo>
                      <a:pt x="71" y="514"/>
                    </a:lnTo>
                    <a:lnTo>
                      <a:pt x="96" y="505"/>
                    </a:lnTo>
                    <a:lnTo>
                      <a:pt x="121" y="492"/>
                    </a:lnTo>
                    <a:lnTo>
                      <a:pt x="146" y="475"/>
                    </a:lnTo>
                    <a:lnTo>
                      <a:pt x="146" y="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7" name="Freeform 189"/>
              <p:cNvSpPr>
                <a:spLocks/>
              </p:cNvSpPr>
              <p:nvPr/>
            </p:nvSpPr>
            <p:spPr bwMode="auto">
              <a:xfrm>
                <a:off x="6101" y="13712"/>
                <a:ext cx="109" cy="373"/>
              </a:xfrm>
              <a:custGeom>
                <a:avLst/>
                <a:gdLst>
                  <a:gd name="T0" fmla="*/ 109 w 109"/>
                  <a:gd name="T1" fmla="*/ 10 h 373"/>
                  <a:gd name="T2" fmla="*/ 107 w 109"/>
                  <a:gd name="T3" fmla="*/ 9 h 373"/>
                  <a:gd name="T4" fmla="*/ 100 w 109"/>
                  <a:gd name="T5" fmla="*/ 6 h 373"/>
                  <a:gd name="T6" fmla="*/ 89 w 109"/>
                  <a:gd name="T7" fmla="*/ 2 h 373"/>
                  <a:gd name="T8" fmla="*/ 75 w 109"/>
                  <a:gd name="T9" fmla="*/ 0 h 373"/>
                  <a:gd name="T10" fmla="*/ 59 w 109"/>
                  <a:gd name="T11" fmla="*/ 0 h 373"/>
                  <a:gd name="T12" fmla="*/ 39 w 109"/>
                  <a:gd name="T13" fmla="*/ 2 h 373"/>
                  <a:gd name="T14" fmla="*/ 20 w 109"/>
                  <a:gd name="T15" fmla="*/ 9 h 373"/>
                  <a:gd name="T16" fmla="*/ 0 w 109"/>
                  <a:gd name="T17" fmla="*/ 21 h 373"/>
                  <a:gd name="T18" fmla="*/ 0 w 109"/>
                  <a:gd name="T19" fmla="*/ 373 h 373"/>
                  <a:gd name="T20" fmla="*/ 2 w 109"/>
                  <a:gd name="T21" fmla="*/ 373 h 373"/>
                  <a:gd name="T22" fmla="*/ 9 w 109"/>
                  <a:gd name="T23" fmla="*/ 372 h 373"/>
                  <a:gd name="T24" fmla="*/ 21 w 109"/>
                  <a:gd name="T25" fmla="*/ 369 h 373"/>
                  <a:gd name="T26" fmla="*/ 36 w 109"/>
                  <a:gd name="T27" fmla="*/ 366 h 373"/>
                  <a:gd name="T28" fmla="*/ 53 w 109"/>
                  <a:gd name="T29" fmla="*/ 362 h 373"/>
                  <a:gd name="T30" fmla="*/ 72 w 109"/>
                  <a:gd name="T31" fmla="*/ 354 h 373"/>
                  <a:gd name="T32" fmla="*/ 90 w 109"/>
                  <a:gd name="T33" fmla="*/ 343 h 373"/>
                  <a:gd name="T34" fmla="*/ 109 w 109"/>
                  <a:gd name="T35" fmla="*/ 331 h 373"/>
                  <a:gd name="T36" fmla="*/ 109 w 109"/>
                  <a:gd name="T37" fmla="*/ 10 h 3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9"/>
                  <a:gd name="T58" fmla="*/ 0 h 373"/>
                  <a:gd name="T59" fmla="*/ 109 w 109"/>
                  <a:gd name="T60" fmla="*/ 373 h 3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9" h="373">
                    <a:moveTo>
                      <a:pt x="109" y="10"/>
                    </a:moveTo>
                    <a:lnTo>
                      <a:pt x="107" y="9"/>
                    </a:lnTo>
                    <a:lnTo>
                      <a:pt x="100" y="6"/>
                    </a:lnTo>
                    <a:lnTo>
                      <a:pt x="89" y="2"/>
                    </a:lnTo>
                    <a:lnTo>
                      <a:pt x="75" y="0"/>
                    </a:lnTo>
                    <a:lnTo>
                      <a:pt x="59" y="0"/>
                    </a:lnTo>
                    <a:lnTo>
                      <a:pt x="39" y="2"/>
                    </a:lnTo>
                    <a:lnTo>
                      <a:pt x="20" y="9"/>
                    </a:lnTo>
                    <a:lnTo>
                      <a:pt x="0" y="21"/>
                    </a:lnTo>
                    <a:lnTo>
                      <a:pt x="0" y="373"/>
                    </a:lnTo>
                    <a:lnTo>
                      <a:pt x="2" y="373"/>
                    </a:lnTo>
                    <a:lnTo>
                      <a:pt x="9" y="372"/>
                    </a:lnTo>
                    <a:lnTo>
                      <a:pt x="21" y="369"/>
                    </a:lnTo>
                    <a:lnTo>
                      <a:pt x="36" y="366"/>
                    </a:lnTo>
                    <a:lnTo>
                      <a:pt x="53" y="362"/>
                    </a:lnTo>
                    <a:lnTo>
                      <a:pt x="72" y="354"/>
                    </a:lnTo>
                    <a:lnTo>
                      <a:pt x="90" y="343"/>
                    </a:lnTo>
                    <a:lnTo>
                      <a:pt x="109" y="331"/>
                    </a:lnTo>
                    <a:lnTo>
                      <a:pt x="109" y="1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8" name="Freeform 190"/>
              <p:cNvSpPr>
                <a:spLocks/>
              </p:cNvSpPr>
              <p:nvPr/>
            </p:nvSpPr>
            <p:spPr bwMode="auto">
              <a:xfrm>
                <a:off x="6107" y="13721"/>
                <a:ext cx="75" cy="216"/>
              </a:xfrm>
              <a:custGeom>
                <a:avLst/>
                <a:gdLst>
                  <a:gd name="T0" fmla="*/ 75 w 75"/>
                  <a:gd name="T1" fmla="*/ 6 h 216"/>
                  <a:gd name="T2" fmla="*/ 73 w 75"/>
                  <a:gd name="T3" fmla="*/ 5 h 216"/>
                  <a:gd name="T4" fmla="*/ 69 w 75"/>
                  <a:gd name="T5" fmla="*/ 4 h 216"/>
                  <a:gd name="T6" fmla="*/ 61 w 75"/>
                  <a:gd name="T7" fmla="*/ 2 h 216"/>
                  <a:gd name="T8" fmla="*/ 52 w 75"/>
                  <a:gd name="T9" fmla="*/ 0 h 216"/>
                  <a:gd name="T10" fmla="*/ 41 w 75"/>
                  <a:gd name="T11" fmla="*/ 0 h 216"/>
                  <a:gd name="T12" fmla="*/ 28 w 75"/>
                  <a:gd name="T13" fmla="*/ 1 h 216"/>
                  <a:gd name="T14" fmla="*/ 14 w 75"/>
                  <a:gd name="T15" fmla="*/ 6 h 216"/>
                  <a:gd name="T16" fmla="*/ 0 w 75"/>
                  <a:gd name="T17" fmla="*/ 14 h 216"/>
                  <a:gd name="T18" fmla="*/ 0 w 75"/>
                  <a:gd name="T19" fmla="*/ 216 h 216"/>
                  <a:gd name="T20" fmla="*/ 2 w 75"/>
                  <a:gd name="T21" fmla="*/ 216 h 216"/>
                  <a:gd name="T22" fmla="*/ 7 w 75"/>
                  <a:gd name="T23" fmla="*/ 215 h 216"/>
                  <a:gd name="T24" fmla="*/ 15 w 75"/>
                  <a:gd name="T25" fmla="*/ 214 h 216"/>
                  <a:gd name="T26" fmla="*/ 25 w 75"/>
                  <a:gd name="T27" fmla="*/ 211 h 216"/>
                  <a:gd name="T28" fmla="*/ 37 w 75"/>
                  <a:gd name="T29" fmla="*/ 208 h 216"/>
                  <a:gd name="T30" fmla="*/ 50 w 75"/>
                  <a:gd name="T31" fmla="*/ 203 h 216"/>
                  <a:gd name="T32" fmla="*/ 63 w 75"/>
                  <a:gd name="T33" fmla="*/ 195 h 216"/>
                  <a:gd name="T34" fmla="*/ 75 w 75"/>
                  <a:gd name="T35" fmla="*/ 187 h 216"/>
                  <a:gd name="T36" fmla="*/ 75 w 75"/>
                  <a:gd name="T37" fmla="*/ 6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16"/>
                  <a:gd name="T59" fmla="*/ 75 w 75"/>
                  <a:gd name="T60" fmla="*/ 216 h 2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16">
                    <a:moveTo>
                      <a:pt x="75" y="6"/>
                    </a:moveTo>
                    <a:lnTo>
                      <a:pt x="73" y="5"/>
                    </a:lnTo>
                    <a:lnTo>
                      <a:pt x="69" y="4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1" y="0"/>
                    </a:lnTo>
                    <a:lnTo>
                      <a:pt x="28" y="1"/>
                    </a:lnTo>
                    <a:lnTo>
                      <a:pt x="14" y="6"/>
                    </a:lnTo>
                    <a:lnTo>
                      <a:pt x="0" y="14"/>
                    </a:lnTo>
                    <a:lnTo>
                      <a:pt x="0" y="216"/>
                    </a:lnTo>
                    <a:lnTo>
                      <a:pt x="2" y="216"/>
                    </a:lnTo>
                    <a:lnTo>
                      <a:pt x="7" y="215"/>
                    </a:lnTo>
                    <a:lnTo>
                      <a:pt x="15" y="214"/>
                    </a:lnTo>
                    <a:lnTo>
                      <a:pt x="25" y="211"/>
                    </a:lnTo>
                    <a:lnTo>
                      <a:pt x="37" y="208"/>
                    </a:lnTo>
                    <a:lnTo>
                      <a:pt x="50" y="203"/>
                    </a:lnTo>
                    <a:lnTo>
                      <a:pt x="63" y="195"/>
                    </a:lnTo>
                    <a:lnTo>
                      <a:pt x="75" y="187"/>
                    </a:lnTo>
                    <a:lnTo>
                      <a:pt x="75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69" name="Freeform 191"/>
              <p:cNvSpPr>
                <a:spLocks/>
              </p:cNvSpPr>
              <p:nvPr/>
            </p:nvSpPr>
            <p:spPr bwMode="auto">
              <a:xfrm>
                <a:off x="7013" y="14340"/>
                <a:ext cx="110" cy="111"/>
              </a:xfrm>
              <a:custGeom>
                <a:avLst/>
                <a:gdLst>
                  <a:gd name="T0" fmla="*/ 55 w 110"/>
                  <a:gd name="T1" fmla="*/ 111 h 111"/>
                  <a:gd name="T2" fmla="*/ 66 w 110"/>
                  <a:gd name="T3" fmla="*/ 110 h 111"/>
                  <a:gd name="T4" fmla="*/ 76 w 110"/>
                  <a:gd name="T5" fmla="*/ 106 h 111"/>
                  <a:gd name="T6" fmla="*/ 85 w 110"/>
                  <a:gd name="T7" fmla="*/ 101 h 111"/>
                  <a:gd name="T8" fmla="*/ 94 w 110"/>
                  <a:gd name="T9" fmla="*/ 94 h 111"/>
                  <a:gd name="T10" fmla="*/ 100 w 110"/>
                  <a:gd name="T11" fmla="*/ 86 h 111"/>
                  <a:gd name="T12" fmla="*/ 106 w 110"/>
                  <a:gd name="T13" fmla="*/ 77 h 111"/>
                  <a:gd name="T14" fmla="*/ 109 w 110"/>
                  <a:gd name="T15" fmla="*/ 66 h 111"/>
                  <a:gd name="T16" fmla="*/ 110 w 110"/>
                  <a:gd name="T17" fmla="*/ 56 h 111"/>
                  <a:gd name="T18" fmla="*/ 109 w 110"/>
                  <a:gd name="T19" fmla="*/ 44 h 111"/>
                  <a:gd name="T20" fmla="*/ 106 w 110"/>
                  <a:gd name="T21" fmla="*/ 34 h 111"/>
                  <a:gd name="T22" fmla="*/ 100 w 110"/>
                  <a:gd name="T23" fmla="*/ 24 h 111"/>
                  <a:gd name="T24" fmla="*/ 94 w 110"/>
                  <a:gd name="T25" fmla="*/ 17 h 111"/>
                  <a:gd name="T26" fmla="*/ 85 w 110"/>
                  <a:gd name="T27" fmla="*/ 9 h 111"/>
                  <a:gd name="T28" fmla="*/ 76 w 110"/>
                  <a:gd name="T29" fmla="*/ 5 h 111"/>
                  <a:gd name="T30" fmla="*/ 66 w 110"/>
                  <a:gd name="T31" fmla="*/ 2 h 111"/>
                  <a:gd name="T32" fmla="*/ 55 w 110"/>
                  <a:gd name="T33" fmla="*/ 0 h 111"/>
                  <a:gd name="T34" fmla="*/ 44 w 110"/>
                  <a:gd name="T35" fmla="*/ 2 h 111"/>
                  <a:gd name="T36" fmla="*/ 33 w 110"/>
                  <a:gd name="T37" fmla="*/ 5 h 111"/>
                  <a:gd name="T38" fmla="*/ 25 w 110"/>
                  <a:gd name="T39" fmla="*/ 9 h 111"/>
                  <a:gd name="T40" fmla="*/ 16 w 110"/>
                  <a:gd name="T41" fmla="*/ 17 h 111"/>
                  <a:gd name="T42" fmla="*/ 10 w 110"/>
                  <a:gd name="T43" fmla="*/ 24 h 111"/>
                  <a:gd name="T44" fmla="*/ 4 w 110"/>
                  <a:gd name="T45" fmla="*/ 34 h 111"/>
                  <a:gd name="T46" fmla="*/ 1 w 110"/>
                  <a:gd name="T47" fmla="*/ 44 h 111"/>
                  <a:gd name="T48" fmla="*/ 0 w 110"/>
                  <a:gd name="T49" fmla="*/ 56 h 111"/>
                  <a:gd name="T50" fmla="*/ 1 w 110"/>
                  <a:gd name="T51" fmla="*/ 66 h 111"/>
                  <a:gd name="T52" fmla="*/ 4 w 110"/>
                  <a:gd name="T53" fmla="*/ 77 h 111"/>
                  <a:gd name="T54" fmla="*/ 10 w 110"/>
                  <a:gd name="T55" fmla="*/ 86 h 111"/>
                  <a:gd name="T56" fmla="*/ 16 w 110"/>
                  <a:gd name="T57" fmla="*/ 94 h 111"/>
                  <a:gd name="T58" fmla="*/ 25 w 110"/>
                  <a:gd name="T59" fmla="*/ 101 h 111"/>
                  <a:gd name="T60" fmla="*/ 33 w 110"/>
                  <a:gd name="T61" fmla="*/ 106 h 111"/>
                  <a:gd name="T62" fmla="*/ 44 w 110"/>
                  <a:gd name="T63" fmla="*/ 110 h 111"/>
                  <a:gd name="T64" fmla="*/ 55 w 110"/>
                  <a:gd name="T65" fmla="*/ 111 h 1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1"/>
                  <a:gd name="T101" fmla="*/ 110 w 110"/>
                  <a:gd name="T102" fmla="*/ 111 h 1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1">
                    <a:moveTo>
                      <a:pt x="55" y="111"/>
                    </a:moveTo>
                    <a:lnTo>
                      <a:pt x="66" y="110"/>
                    </a:lnTo>
                    <a:lnTo>
                      <a:pt x="76" y="106"/>
                    </a:lnTo>
                    <a:lnTo>
                      <a:pt x="85" y="101"/>
                    </a:lnTo>
                    <a:lnTo>
                      <a:pt x="94" y="94"/>
                    </a:lnTo>
                    <a:lnTo>
                      <a:pt x="100" y="86"/>
                    </a:lnTo>
                    <a:lnTo>
                      <a:pt x="106" y="77"/>
                    </a:lnTo>
                    <a:lnTo>
                      <a:pt x="109" y="66"/>
                    </a:lnTo>
                    <a:lnTo>
                      <a:pt x="110" y="56"/>
                    </a:lnTo>
                    <a:lnTo>
                      <a:pt x="109" y="44"/>
                    </a:lnTo>
                    <a:lnTo>
                      <a:pt x="106" y="34"/>
                    </a:lnTo>
                    <a:lnTo>
                      <a:pt x="100" y="24"/>
                    </a:lnTo>
                    <a:lnTo>
                      <a:pt x="94" y="17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44" y="2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7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6"/>
                    </a:lnTo>
                    <a:lnTo>
                      <a:pt x="1" y="66"/>
                    </a:lnTo>
                    <a:lnTo>
                      <a:pt x="4" y="77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5" y="101"/>
                    </a:lnTo>
                    <a:lnTo>
                      <a:pt x="33" y="106"/>
                    </a:lnTo>
                    <a:lnTo>
                      <a:pt x="44" y="110"/>
                    </a:lnTo>
                    <a:lnTo>
                      <a:pt x="55" y="1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0" name="Freeform 192"/>
              <p:cNvSpPr>
                <a:spLocks/>
              </p:cNvSpPr>
              <p:nvPr/>
            </p:nvSpPr>
            <p:spPr bwMode="auto">
              <a:xfrm>
                <a:off x="6676" y="14343"/>
                <a:ext cx="55" cy="55"/>
              </a:xfrm>
              <a:custGeom>
                <a:avLst/>
                <a:gdLst>
                  <a:gd name="T0" fmla="*/ 27 w 55"/>
                  <a:gd name="T1" fmla="*/ 55 h 55"/>
                  <a:gd name="T2" fmla="*/ 38 w 55"/>
                  <a:gd name="T3" fmla="*/ 53 h 55"/>
                  <a:gd name="T4" fmla="*/ 48 w 55"/>
                  <a:gd name="T5" fmla="*/ 46 h 55"/>
                  <a:gd name="T6" fmla="*/ 53 w 55"/>
                  <a:gd name="T7" fmla="*/ 37 h 55"/>
                  <a:gd name="T8" fmla="*/ 55 w 55"/>
                  <a:gd name="T9" fmla="*/ 27 h 55"/>
                  <a:gd name="T10" fmla="*/ 53 w 55"/>
                  <a:gd name="T11" fmla="*/ 16 h 55"/>
                  <a:gd name="T12" fmla="*/ 48 w 55"/>
                  <a:gd name="T13" fmla="*/ 7 h 55"/>
                  <a:gd name="T14" fmla="*/ 38 w 55"/>
                  <a:gd name="T15" fmla="*/ 2 h 55"/>
                  <a:gd name="T16" fmla="*/ 27 w 55"/>
                  <a:gd name="T17" fmla="*/ 0 h 55"/>
                  <a:gd name="T18" fmla="*/ 16 w 55"/>
                  <a:gd name="T19" fmla="*/ 2 h 55"/>
                  <a:gd name="T20" fmla="*/ 8 w 55"/>
                  <a:gd name="T21" fmla="*/ 7 h 55"/>
                  <a:gd name="T22" fmla="*/ 2 w 55"/>
                  <a:gd name="T23" fmla="*/ 16 h 55"/>
                  <a:gd name="T24" fmla="*/ 0 w 55"/>
                  <a:gd name="T25" fmla="*/ 27 h 55"/>
                  <a:gd name="T26" fmla="*/ 2 w 55"/>
                  <a:gd name="T27" fmla="*/ 37 h 55"/>
                  <a:gd name="T28" fmla="*/ 8 w 55"/>
                  <a:gd name="T29" fmla="*/ 46 h 55"/>
                  <a:gd name="T30" fmla="*/ 16 w 55"/>
                  <a:gd name="T31" fmla="*/ 53 h 55"/>
                  <a:gd name="T32" fmla="*/ 27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7" y="55"/>
                    </a:moveTo>
                    <a:lnTo>
                      <a:pt x="38" y="53"/>
                    </a:lnTo>
                    <a:lnTo>
                      <a:pt x="48" y="46"/>
                    </a:lnTo>
                    <a:lnTo>
                      <a:pt x="53" y="37"/>
                    </a:lnTo>
                    <a:lnTo>
                      <a:pt x="55" y="27"/>
                    </a:lnTo>
                    <a:lnTo>
                      <a:pt x="53" y="16"/>
                    </a:lnTo>
                    <a:lnTo>
                      <a:pt x="48" y="7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7"/>
                    </a:lnTo>
                    <a:lnTo>
                      <a:pt x="2" y="16"/>
                    </a:lnTo>
                    <a:lnTo>
                      <a:pt x="0" y="27"/>
                    </a:lnTo>
                    <a:lnTo>
                      <a:pt x="2" y="37"/>
                    </a:lnTo>
                    <a:lnTo>
                      <a:pt x="8" y="46"/>
                    </a:lnTo>
                    <a:lnTo>
                      <a:pt x="16" y="53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1" name="Freeform 193"/>
              <p:cNvSpPr>
                <a:spLocks/>
              </p:cNvSpPr>
              <p:nvPr/>
            </p:nvSpPr>
            <p:spPr bwMode="auto">
              <a:xfrm>
                <a:off x="6770" y="14345"/>
                <a:ext cx="55" cy="55"/>
              </a:xfrm>
              <a:custGeom>
                <a:avLst/>
                <a:gdLst>
                  <a:gd name="T0" fmla="*/ 28 w 55"/>
                  <a:gd name="T1" fmla="*/ 55 h 55"/>
                  <a:gd name="T2" fmla="*/ 39 w 55"/>
                  <a:gd name="T3" fmla="*/ 53 h 55"/>
                  <a:gd name="T4" fmla="*/ 47 w 55"/>
                  <a:gd name="T5" fmla="*/ 47 h 55"/>
                  <a:gd name="T6" fmla="*/ 53 w 55"/>
                  <a:gd name="T7" fmla="*/ 39 h 55"/>
                  <a:gd name="T8" fmla="*/ 55 w 55"/>
                  <a:gd name="T9" fmla="*/ 28 h 55"/>
                  <a:gd name="T10" fmla="*/ 53 w 55"/>
                  <a:gd name="T11" fmla="*/ 17 h 55"/>
                  <a:gd name="T12" fmla="*/ 47 w 55"/>
                  <a:gd name="T13" fmla="*/ 8 h 55"/>
                  <a:gd name="T14" fmla="*/ 39 w 55"/>
                  <a:gd name="T15" fmla="*/ 2 h 55"/>
                  <a:gd name="T16" fmla="*/ 28 w 55"/>
                  <a:gd name="T17" fmla="*/ 0 h 55"/>
                  <a:gd name="T18" fmla="*/ 17 w 55"/>
                  <a:gd name="T19" fmla="*/ 2 h 55"/>
                  <a:gd name="T20" fmla="*/ 9 w 55"/>
                  <a:gd name="T21" fmla="*/ 8 h 55"/>
                  <a:gd name="T22" fmla="*/ 2 w 55"/>
                  <a:gd name="T23" fmla="*/ 17 h 55"/>
                  <a:gd name="T24" fmla="*/ 0 w 55"/>
                  <a:gd name="T25" fmla="*/ 28 h 55"/>
                  <a:gd name="T26" fmla="*/ 2 w 55"/>
                  <a:gd name="T27" fmla="*/ 39 h 55"/>
                  <a:gd name="T28" fmla="*/ 9 w 55"/>
                  <a:gd name="T29" fmla="*/ 47 h 55"/>
                  <a:gd name="T30" fmla="*/ 17 w 55"/>
                  <a:gd name="T31" fmla="*/ 53 h 55"/>
                  <a:gd name="T32" fmla="*/ 28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8" y="55"/>
                    </a:moveTo>
                    <a:lnTo>
                      <a:pt x="39" y="53"/>
                    </a:lnTo>
                    <a:lnTo>
                      <a:pt x="47" y="47"/>
                    </a:lnTo>
                    <a:lnTo>
                      <a:pt x="53" y="39"/>
                    </a:lnTo>
                    <a:lnTo>
                      <a:pt x="55" y="28"/>
                    </a:lnTo>
                    <a:lnTo>
                      <a:pt x="53" y="17"/>
                    </a:lnTo>
                    <a:lnTo>
                      <a:pt x="47" y="8"/>
                    </a:lnTo>
                    <a:lnTo>
                      <a:pt x="39" y="2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2" y="39"/>
                    </a:lnTo>
                    <a:lnTo>
                      <a:pt x="9" y="47"/>
                    </a:lnTo>
                    <a:lnTo>
                      <a:pt x="17" y="53"/>
                    </a:lnTo>
                    <a:lnTo>
                      <a:pt x="28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2" name="Freeform 194"/>
              <p:cNvSpPr>
                <a:spLocks/>
              </p:cNvSpPr>
              <p:nvPr/>
            </p:nvSpPr>
            <p:spPr bwMode="auto">
              <a:xfrm>
                <a:off x="6401" y="13591"/>
                <a:ext cx="156" cy="752"/>
              </a:xfrm>
              <a:custGeom>
                <a:avLst/>
                <a:gdLst>
                  <a:gd name="T0" fmla="*/ 48 w 156"/>
                  <a:gd name="T1" fmla="*/ 15 h 752"/>
                  <a:gd name="T2" fmla="*/ 44 w 156"/>
                  <a:gd name="T3" fmla="*/ 30 h 752"/>
                  <a:gd name="T4" fmla="*/ 33 w 156"/>
                  <a:gd name="T5" fmla="*/ 73 h 752"/>
                  <a:gd name="T6" fmla="*/ 19 w 156"/>
                  <a:gd name="T7" fmla="*/ 140 h 752"/>
                  <a:gd name="T8" fmla="*/ 7 w 156"/>
                  <a:gd name="T9" fmla="*/ 229 h 752"/>
                  <a:gd name="T10" fmla="*/ 0 w 156"/>
                  <a:gd name="T11" fmla="*/ 337 h 752"/>
                  <a:gd name="T12" fmla="*/ 1 w 156"/>
                  <a:gd name="T13" fmla="*/ 462 h 752"/>
                  <a:gd name="T14" fmla="*/ 14 w 156"/>
                  <a:gd name="T15" fmla="*/ 602 h 752"/>
                  <a:gd name="T16" fmla="*/ 43 w 156"/>
                  <a:gd name="T17" fmla="*/ 752 h 752"/>
                  <a:gd name="T18" fmla="*/ 150 w 156"/>
                  <a:gd name="T19" fmla="*/ 746 h 752"/>
                  <a:gd name="T20" fmla="*/ 146 w 156"/>
                  <a:gd name="T21" fmla="*/ 724 h 752"/>
                  <a:gd name="T22" fmla="*/ 135 w 156"/>
                  <a:gd name="T23" fmla="*/ 663 h 752"/>
                  <a:gd name="T24" fmla="*/ 123 w 156"/>
                  <a:gd name="T25" fmla="*/ 574 h 752"/>
                  <a:gd name="T26" fmla="*/ 111 w 156"/>
                  <a:gd name="T27" fmla="*/ 463 h 752"/>
                  <a:gd name="T28" fmla="*/ 104 w 156"/>
                  <a:gd name="T29" fmla="*/ 342 h 752"/>
                  <a:gd name="T30" fmla="*/ 107 w 156"/>
                  <a:gd name="T31" fmla="*/ 220 h 752"/>
                  <a:gd name="T32" fmla="*/ 124 w 156"/>
                  <a:gd name="T33" fmla="*/ 106 h 752"/>
                  <a:gd name="T34" fmla="*/ 156 w 156"/>
                  <a:gd name="T35" fmla="*/ 9 h 752"/>
                  <a:gd name="T36" fmla="*/ 156 w 156"/>
                  <a:gd name="T37" fmla="*/ 8 h 752"/>
                  <a:gd name="T38" fmla="*/ 156 w 156"/>
                  <a:gd name="T39" fmla="*/ 6 h 752"/>
                  <a:gd name="T40" fmla="*/ 154 w 156"/>
                  <a:gd name="T41" fmla="*/ 4 h 752"/>
                  <a:gd name="T42" fmla="*/ 147 w 156"/>
                  <a:gd name="T43" fmla="*/ 0 h 752"/>
                  <a:gd name="T44" fmla="*/ 134 w 156"/>
                  <a:gd name="T45" fmla="*/ 0 h 752"/>
                  <a:gd name="T46" fmla="*/ 115 w 156"/>
                  <a:gd name="T47" fmla="*/ 1 h 752"/>
                  <a:gd name="T48" fmla="*/ 87 w 156"/>
                  <a:gd name="T49" fmla="*/ 7 h 752"/>
                  <a:gd name="T50" fmla="*/ 48 w 156"/>
                  <a:gd name="T51" fmla="*/ 15 h 7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6"/>
                  <a:gd name="T79" fmla="*/ 0 h 752"/>
                  <a:gd name="T80" fmla="*/ 156 w 156"/>
                  <a:gd name="T81" fmla="*/ 752 h 7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6" h="752">
                    <a:moveTo>
                      <a:pt x="48" y="15"/>
                    </a:moveTo>
                    <a:lnTo>
                      <a:pt x="44" y="30"/>
                    </a:lnTo>
                    <a:lnTo>
                      <a:pt x="33" y="73"/>
                    </a:lnTo>
                    <a:lnTo>
                      <a:pt x="19" y="140"/>
                    </a:lnTo>
                    <a:lnTo>
                      <a:pt x="7" y="229"/>
                    </a:lnTo>
                    <a:lnTo>
                      <a:pt x="0" y="337"/>
                    </a:lnTo>
                    <a:lnTo>
                      <a:pt x="1" y="462"/>
                    </a:lnTo>
                    <a:lnTo>
                      <a:pt x="14" y="602"/>
                    </a:lnTo>
                    <a:lnTo>
                      <a:pt x="43" y="752"/>
                    </a:lnTo>
                    <a:lnTo>
                      <a:pt x="150" y="746"/>
                    </a:lnTo>
                    <a:lnTo>
                      <a:pt x="146" y="724"/>
                    </a:lnTo>
                    <a:lnTo>
                      <a:pt x="135" y="663"/>
                    </a:lnTo>
                    <a:lnTo>
                      <a:pt x="123" y="574"/>
                    </a:lnTo>
                    <a:lnTo>
                      <a:pt x="111" y="463"/>
                    </a:lnTo>
                    <a:lnTo>
                      <a:pt x="104" y="342"/>
                    </a:lnTo>
                    <a:lnTo>
                      <a:pt x="107" y="220"/>
                    </a:lnTo>
                    <a:lnTo>
                      <a:pt x="124" y="106"/>
                    </a:lnTo>
                    <a:lnTo>
                      <a:pt x="156" y="9"/>
                    </a:lnTo>
                    <a:lnTo>
                      <a:pt x="156" y="8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0"/>
                    </a:lnTo>
                    <a:lnTo>
                      <a:pt x="134" y="0"/>
                    </a:lnTo>
                    <a:lnTo>
                      <a:pt x="115" y="1"/>
                    </a:lnTo>
                    <a:lnTo>
                      <a:pt x="87" y="7"/>
                    </a:lnTo>
                    <a:lnTo>
                      <a:pt x="48" y="1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3" name="Freeform 195"/>
              <p:cNvSpPr>
                <a:spLocks/>
              </p:cNvSpPr>
              <p:nvPr/>
            </p:nvSpPr>
            <p:spPr bwMode="auto">
              <a:xfrm>
                <a:off x="7205" y="13498"/>
                <a:ext cx="212" cy="839"/>
              </a:xfrm>
              <a:custGeom>
                <a:avLst/>
                <a:gdLst>
                  <a:gd name="T0" fmla="*/ 212 w 212"/>
                  <a:gd name="T1" fmla="*/ 6 h 839"/>
                  <a:gd name="T2" fmla="*/ 206 w 212"/>
                  <a:gd name="T3" fmla="*/ 11 h 839"/>
                  <a:gd name="T4" fmla="*/ 192 w 212"/>
                  <a:gd name="T5" fmla="*/ 33 h 839"/>
                  <a:gd name="T6" fmla="*/ 174 w 212"/>
                  <a:gd name="T7" fmla="*/ 77 h 839"/>
                  <a:gd name="T8" fmla="*/ 156 w 212"/>
                  <a:gd name="T9" fmla="*/ 148 h 839"/>
                  <a:gd name="T10" fmla="*/ 141 w 212"/>
                  <a:gd name="T11" fmla="*/ 254 h 839"/>
                  <a:gd name="T12" fmla="*/ 133 w 212"/>
                  <a:gd name="T13" fmla="*/ 401 h 839"/>
                  <a:gd name="T14" fmla="*/ 137 w 212"/>
                  <a:gd name="T15" fmla="*/ 593 h 839"/>
                  <a:gd name="T16" fmla="*/ 158 w 212"/>
                  <a:gd name="T17" fmla="*/ 839 h 839"/>
                  <a:gd name="T18" fmla="*/ 38 w 212"/>
                  <a:gd name="T19" fmla="*/ 839 h 839"/>
                  <a:gd name="T20" fmla="*/ 34 w 212"/>
                  <a:gd name="T21" fmla="*/ 814 h 839"/>
                  <a:gd name="T22" fmla="*/ 24 w 212"/>
                  <a:gd name="T23" fmla="*/ 746 h 839"/>
                  <a:gd name="T24" fmla="*/ 12 w 212"/>
                  <a:gd name="T25" fmla="*/ 645 h 839"/>
                  <a:gd name="T26" fmla="*/ 3 w 212"/>
                  <a:gd name="T27" fmla="*/ 521 h 839"/>
                  <a:gd name="T28" fmla="*/ 0 w 212"/>
                  <a:gd name="T29" fmla="*/ 384 h 839"/>
                  <a:gd name="T30" fmla="*/ 6 w 212"/>
                  <a:gd name="T31" fmla="*/ 244 h 839"/>
                  <a:gd name="T32" fmla="*/ 29 w 212"/>
                  <a:gd name="T33" fmla="*/ 114 h 839"/>
                  <a:gd name="T34" fmla="*/ 68 w 212"/>
                  <a:gd name="T35" fmla="*/ 0 h 839"/>
                  <a:gd name="T36" fmla="*/ 212 w 212"/>
                  <a:gd name="T37" fmla="*/ 6 h 8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"/>
                  <a:gd name="T58" fmla="*/ 0 h 839"/>
                  <a:gd name="T59" fmla="*/ 212 w 212"/>
                  <a:gd name="T60" fmla="*/ 839 h 8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" h="839">
                    <a:moveTo>
                      <a:pt x="212" y="6"/>
                    </a:moveTo>
                    <a:lnTo>
                      <a:pt x="206" y="11"/>
                    </a:lnTo>
                    <a:lnTo>
                      <a:pt x="192" y="33"/>
                    </a:lnTo>
                    <a:lnTo>
                      <a:pt x="174" y="77"/>
                    </a:lnTo>
                    <a:lnTo>
                      <a:pt x="156" y="148"/>
                    </a:lnTo>
                    <a:lnTo>
                      <a:pt x="141" y="254"/>
                    </a:lnTo>
                    <a:lnTo>
                      <a:pt x="133" y="401"/>
                    </a:lnTo>
                    <a:lnTo>
                      <a:pt x="137" y="593"/>
                    </a:lnTo>
                    <a:lnTo>
                      <a:pt x="158" y="839"/>
                    </a:lnTo>
                    <a:lnTo>
                      <a:pt x="38" y="839"/>
                    </a:lnTo>
                    <a:lnTo>
                      <a:pt x="34" y="814"/>
                    </a:lnTo>
                    <a:lnTo>
                      <a:pt x="24" y="746"/>
                    </a:lnTo>
                    <a:lnTo>
                      <a:pt x="12" y="645"/>
                    </a:lnTo>
                    <a:lnTo>
                      <a:pt x="3" y="521"/>
                    </a:lnTo>
                    <a:lnTo>
                      <a:pt x="0" y="384"/>
                    </a:lnTo>
                    <a:lnTo>
                      <a:pt x="6" y="244"/>
                    </a:lnTo>
                    <a:lnTo>
                      <a:pt x="29" y="114"/>
                    </a:lnTo>
                    <a:lnTo>
                      <a:pt x="68" y="0"/>
                    </a:lnTo>
                    <a:lnTo>
                      <a:pt x="212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4" name="Freeform 196"/>
              <p:cNvSpPr>
                <a:spLocks/>
              </p:cNvSpPr>
              <p:nvPr/>
            </p:nvSpPr>
            <p:spPr bwMode="auto">
              <a:xfrm>
                <a:off x="6406" y="13636"/>
                <a:ext cx="137" cy="656"/>
              </a:xfrm>
              <a:custGeom>
                <a:avLst/>
                <a:gdLst>
                  <a:gd name="T0" fmla="*/ 43 w 137"/>
                  <a:gd name="T1" fmla="*/ 12 h 656"/>
                  <a:gd name="T2" fmla="*/ 39 w 137"/>
                  <a:gd name="T3" fmla="*/ 25 h 656"/>
                  <a:gd name="T4" fmla="*/ 30 w 137"/>
                  <a:gd name="T5" fmla="*/ 62 h 656"/>
                  <a:gd name="T6" fmla="*/ 19 w 137"/>
                  <a:gd name="T7" fmla="*/ 122 h 656"/>
                  <a:gd name="T8" fmla="*/ 7 w 137"/>
                  <a:gd name="T9" fmla="*/ 199 h 656"/>
                  <a:gd name="T10" fmla="*/ 0 w 137"/>
                  <a:gd name="T11" fmla="*/ 294 h 656"/>
                  <a:gd name="T12" fmla="*/ 1 w 137"/>
                  <a:gd name="T13" fmla="*/ 403 h 656"/>
                  <a:gd name="T14" fmla="*/ 12 w 137"/>
                  <a:gd name="T15" fmla="*/ 524 h 656"/>
                  <a:gd name="T16" fmla="*/ 38 w 137"/>
                  <a:gd name="T17" fmla="*/ 656 h 656"/>
                  <a:gd name="T18" fmla="*/ 132 w 137"/>
                  <a:gd name="T19" fmla="*/ 650 h 656"/>
                  <a:gd name="T20" fmla="*/ 127 w 137"/>
                  <a:gd name="T21" fmla="*/ 631 h 656"/>
                  <a:gd name="T22" fmla="*/ 119 w 137"/>
                  <a:gd name="T23" fmla="*/ 578 h 656"/>
                  <a:gd name="T24" fmla="*/ 107 w 137"/>
                  <a:gd name="T25" fmla="*/ 499 h 656"/>
                  <a:gd name="T26" fmla="*/ 97 w 137"/>
                  <a:gd name="T27" fmla="*/ 403 h 656"/>
                  <a:gd name="T28" fmla="*/ 92 w 137"/>
                  <a:gd name="T29" fmla="*/ 297 h 656"/>
                  <a:gd name="T30" fmla="*/ 94 w 137"/>
                  <a:gd name="T31" fmla="*/ 192 h 656"/>
                  <a:gd name="T32" fmla="*/ 108 w 137"/>
                  <a:gd name="T33" fmla="*/ 91 h 656"/>
                  <a:gd name="T34" fmla="*/ 137 w 137"/>
                  <a:gd name="T35" fmla="*/ 7 h 656"/>
                  <a:gd name="T36" fmla="*/ 137 w 137"/>
                  <a:gd name="T37" fmla="*/ 6 h 656"/>
                  <a:gd name="T38" fmla="*/ 137 w 137"/>
                  <a:gd name="T39" fmla="*/ 4 h 656"/>
                  <a:gd name="T40" fmla="*/ 135 w 137"/>
                  <a:gd name="T41" fmla="*/ 2 h 656"/>
                  <a:gd name="T42" fmla="*/ 129 w 137"/>
                  <a:gd name="T43" fmla="*/ 0 h 656"/>
                  <a:gd name="T44" fmla="*/ 119 w 137"/>
                  <a:gd name="T45" fmla="*/ 0 h 656"/>
                  <a:gd name="T46" fmla="*/ 101 w 137"/>
                  <a:gd name="T47" fmla="*/ 1 h 656"/>
                  <a:gd name="T48" fmla="*/ 77 w 137"/>
                  <a:gd name="T49" fmla="*/ 5 h 656"/>
                  <a:gd name="T50" fmla="*/ 43 w 137"/>
                  <a:gd name="T51" fmla="*/ 12 h 6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656"/>
                  <a:gd name="T80" fmla="*/ 137 w 137"/>
                  <a:gd name="T81" fmla="*/ 656 h 6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656">
                    <a:moveTo>
                      <a:pt x="43" y="12"/>
                    </a:moveTo>
                    <a:lnTo>
                      <a:pt x="39" y="25"/>
                    </a:lnTo>
                    <a:lnTo>
                      <a:pt x="30" y="62"/>
                    </a:lnTo>
                    <a:lnTo>
                      <a:pt x="19" y="122"/>
                    </a:lnTo>
                    <a:lnTo>
                      <a:pt x="7" y="199"/>
                    </a:lnTo>
                    <a:lnTo>
                      <a:pt x="0" y="294"/>
                    </a:lnTo>
                    <a:lnTo>
                      <a:pt x="1" y="403"/>
                    </a:lnTo>
                    <a:lnTo>
                      <a:pt x="12" y="524"/>
                    </a:lnTo>
                    <a:lnTo>
                      <a:pt x="38" y="656"/>
                    </a:lnTo>
                    <a:lnTo>
                      <a:pt x="132" y="650"/>
                    </a:lnTo>
                    <a:lnTo>
                      <a:pt x="127" y="631"/>
                    </a:lnTo>
                    <a:lnTo>
                      <a:pt x="119" y="578"/>
                    </a:lnTo>
                    <a:lnTo>
                      <a:pt x="107" y="499"/>
                    </a:lnTo>
                    <a:lnTo>
                      <a:pt x="97" y="403"/>
                    </a:lnTo>
                    <a:lnTo>
                      <a:pt x="92" y="297"/>
                    </a:lnTo>
                    <a:lnTo>
                      <a:pt x="94" y="192"/>
                    </a:lnTo>
                    <a:lnTo>
                      <a:pt x="108" y="91"/>
                    </a:lnTo>
                    <a:lnTo>
                      <a:pt x="137" y="7"/>
                    </a:lnTo>
                    <a:lnTo>
                      <a:pt x="137" y="6"/>
                    </a:lnTo>
                    <a:lnTo>
                      <a:pt x="137" y="4"/>
                    </a:lnTo>
                    <a:lnTo>
                      <a:pt x="135" y="2"/>
                    </a:lnTo>
                    <a:lnTo>
                      <a:pt x="129" y="0"/>
                    </a:lnTo>
                    <a:lnTo>
                      <a:pt x="119" y="0"/>
                    </a:lnTo>
                    <a:lnTo>
                      <a:pt x="101" y="1"/>
                    </a:lnTo>
                    <a:lnTo>
                      <a:pt x="77" y="5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5" name="Freeform 197"/>
              <p:cNvSpPr>
                <a:spLocks/>
              </p:cNvSpPr>
              <p:nvPr/>
            </p:nvSpPr>
            <p:spPr bwMode="auto">
              <a:xfrm>
                <a:off x="6412" y="13680"/>
                <a:ext cx="116" cy="560"/>
              </a:xfrm>
              <a:custGeom>
                <a:avLst/>
                <a:gdLst>
                  <a:gd name="T0" fmla="*/ 36 w 116"/>
                  <a:gd name="T1" fmla="*/ 11 h 560"/>
                  <a:gd name="T2" fmla="*/ 33 w 116"/>
                  <a:gd name="T3" fmla="*/ 21 h 560"/>
                  <a:gd name="T4" fmla="*/ 24 w 116"/>
                  <a:gd name="T5" fmla="*/ 53 h 560"/>
                  <a:gd name="T6" fmla="*/ 15 w 116"/>
                  <a:gd name="T7" fmla="*/ 103 h 560"/>
                  <a:gd name="T8" fmla="*/ 5 w 116"/>
                  <a:gd name="T9" fmla="*/ 169 h 560"/>
                  <a:gd name="T10" fmla="*/ 0 w 116"/>
                  <a:gd name="T11" fmla="*/ 250 h 560"/>
                  <a:gd name="T12" fmla="*/ 1 w 116"/>
                  <a:gd name="T13" fmla="*/ 344 h 560"/>
                  <a:gd name="T14" fmla="*/ 10 w 116"/>
                  <a:gd name="T15" fmla="*/ 448 h 560"/>
                  <a:gd name="T16" fmla="*/ 32 w 116"/>
                  <a:gd name="T17" fmla="*/ 560 h 560"/>
                  <a:gd name="T18" fmla="*/ 112 w 116"/>
                  <a:gd name="T19" fmla="*/ 555 h 560"/>
                  <a:gd name="T20" fmla="*/ 108 w 116"/>
                  <a:gd name="T21" fmla="*/ 538 h 560"/>
                  <a:gd name="T22" fmla="*/ 101 w 116"/>
                  <a:gd name="T23" fmla="*/ 493 h 560"/>
                  <a:gd name="T24" fmla="*/ 91 w 116"/>
                  <a:gd name="T25" fmla="*/ 426 h 560"/>
                  <a:gd name="T26" fmla="*/ 82 w 116"/>
                  <a:gd name="T27" fmla="*/ 344 h 560"/>
                  <a:gd name="T28" fmla="*/ 77 w 116"/>
                  <a:gd name="T29" fmla="*/ 255 h 560"/>
                  <a:gd name="T30" fmla="*/ 79 w 116"/>
                  <a:gd name="T31" fmla="*/ 164 h 560"/>
                  <a:gd name="T32" fmla="*/ 91 w 116"/>
                  <a:gd name="T33" fmla="*/ 79 h 560"/>
                  <a:gd name="T34" fmla="*/ 116 w 116"/>
                  <a:gd name="T35" fmla="*/ 6 h 560"/>
                  <a:gd name="T36" fmla="*/ 116 w 116"/>
                  <a:gd name="T37" fmla="*/ 5 h 560"/>
                  <a:gd name="T38" fmla="*/ 116 w 116"/>
                  <a:gd name="T39" fmla="*/ 4 h 560"/>
                  <a:gd name="T40" fmla="*/ 114 w 116"/>
                  <a:gd name="T41" fmla="*/ 2 h 560"/>
                  <a:gd name="T42" fmla="*/ 109 w 116"/>
                  <a:gd name="T43" fmla="*/ 0 h 560"/>
                  <a:gd name="T44" fmla="*/ 100 w 116"/>
                  <a:gd name="T45" fmla="*/ 0 h 560"/>
                  <a:gd name="T46" fmla="*/ 86 w 116"/>
                  <a:gd name="T47" fmla="*/ 1 h 560"/>
                  <a:gd name="T48" fmla="*/ 65 w 116"/>
                  <a:gd name="T49" fmla="*/ 4 h 560"/>
                  <a:gd name="T50" fmla="*/ 36 w 116"/>
                  <a:gd name="T51" fmla="*/ 11 h 5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6"/>
                  <a:gd name="T79" fmla="*/ 0 h 560"/>
                  <a:gd name="T80" fmla="*/ 116 w 116"/>
                  <a:gd name="T81" fmla="*/ 560 h 5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6" h="560">
                    <a:moveTo>
                      <a:pt x="36" y="11"/>
                    </a:moveTo>
                    <a:lnTo>
                      <a:pt x="33" y="21"/>
                    </a:lnTo>
                    <a:lnTo>
                      <a:pt x="24" y="53"/>
                    </a:lnTo>
                    <a:lnTo>
                      <a:pt x="15" y="103"/>
                    </a:lnTo>
                    <a:lnTo>
                      <a:pt x="5" y="169"/>
                    </a:lnTo>
                    <a:lnTo>
                      <a:pt x="0" y="250"/>
                    </a:lnTo>
                    <a:lnTo>
                      <a:pt x="1" y="344"/>
                    </a:lnTo>
                    <a:lnTo>
                      <a:pt x="10" y="448"/>
                    </a:lnTo>
                    <a:lnTo>
                      <a:pt x="32" y="560"/>
                    </a:lnTo>
                    <a:lnTo>
                      <a:pt x="112" y="555"/>
                    </a:lnTo>
                    <a:lnTo>
                      <a:pt x="108" y="538"/>
                    </a:lnTo>
                    <a:lnTo>
                      <a:pt x="101" y="493"/>
                    </a:lnTo>
                    <a:lnTo>
                      <a:pt x="91" y="426"/>
                    </a:lnTo>
                    <a:lnTo>
                      <a:pt x="82" y="344"/>
                    </a:lnTo>
                    <a:lnTo>
                      <a:pt x="77" y="255"/>
                    </a:lnTo>
                    <a:lnTo>
                      <a:pt x="79" y="164"/>
                    </a:lnTo>
                    <a:lnTo>
                      <a:pt x="91" y="79"/>
                    </a:lnTo>
                    <a:lnTo>
                      <a:pt x="116" y="6"/>
                    </a:lnTo>
                    <a:lnTo>
                      <a:pt x="116" y="5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65" y="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6" name="Freeform 198"/>
              <p:cNvSpPr>
                <a:spLocks/>
              </p:cNvSpPr>
              <p:nvPr/>
            </p:nvSpPr>
            <p:spPr bwMode="auto">
              <a:xfrm>
                <a:off x="6417" y="13724"/>
                <a:ext cx="97" cy="463"/>
              </a:xfrm>
              <a:custGeom>
                <a:avLst/>
                <a:gdLst>
                  <a:gd name="T0" fmla="*/ 30 w 97"/>
                  <a:gd name="T1" fmla="*/ 9 h 463"/>
                  <a:gd name="T2" fmla="*/ 27 w 97"/>
                  <a:gd name="T3" fmla="*/ 17 h 463"/>
                  <a:gd name="T4" fmla="*/ 20 w 97"/>
                  <a:gd name="T5" fmla="*/ 44 h 463"/>
                  <a:gd name="T6" fmla="*/ 12 w 97"/>
                  <a:gd name="T7" fmla="*/ 85 h 463"/>
                  <a:gd name="T8" fmla="*/ 4 w 97"/>
                  <a:gd name="T9" fmla="*/ 140 h 463"/>
                  <a:gd name="T10" fmla="*/ 0 w 97"/>
                  <a:gd name="T11" fmla="*/ 207 h 463"/>
                  <a:gd name="T12" fmla="*/ 0 w 97"/>
                  <a:gd name="T13" fmla="*/ 285 h 463"/>
                  <a:gd name="T14" fmla="*/ 9 w 97"/>
                  <a:gd name="T15" fmla="*/ 370 h 463"/>
                  <a:gd name="T16" fmla="*/ 26 w 97"/>
                  <a:gd name="T17" fmla="*/ 463 h 463"/>
                  <a:gd name="T18" fmla="*/ 93 w 97"/>
                  <a:gd name="T19" fmla="*/ 460 h 463"/>
                  <a:gd name="T20" fmla="*/ 89 w 97"/>
                  <a:gd name="T21" fmla="*/ 446 h 463"/>
                  <a:gd name="T22" fmla="*/ 83 w 97"/>
                  <a:gd name="T23" fmla="*/ 408 h 463"/>
                  <a:gd name="T24" fmla="*/ 75 w 97"/>
                  <a:gd name="T25" fmla="*/ 353 h 463"/>
                  <a:gd name="T26" fmla="*/ 68 w 97"/>
                  <a:gd name="T27" fmla="*/ 285 h 463"/>
                  <a:gd name="T28" fmla="*/ 65 w 97"/>
                  <a:gd name="T29" fmla="*/ 211 h 463"/>
                  <a:gd name="T30" fmla="*/ 67 w 97"/>
                  <a:gd name="T31" fmla="*/ 136 h 463"/>
                  <a:gd name="T32" fmla="*/ 76 w 97"/>
                  <a:gd name="T33" fmla="*/ 65 h 463"/>
                  <a:gd name="T34" fmla="*/ 97 w 97"/>
                  <a:gd name="T35" fmla="*/ 5 h 463"/>
                  <a:gd name="T36" fmla="*/ 97 w 97"/>
                  <a:gd name="T37" fmla="*/ 4 h 463"/>
                  <a:gd name="T38" fmla="*/ 97 w 97"/>
                  <a:gd name="T39" fmla="*/ 3 h 463"/>
                  <a:gd name="T40" fmla="*/ 95 w 97"/>
                  <a:gd name="T41" fmla="*/ 1 h 463"/>
                  <a:gd name="T42" fmla="*/ 91 w 97"/>
                  <a:gd name="T43" fmla="*/ 0 h 463"/>
                  <a:gd name="T44" fmla="*/ 84 w 97"/>
                  <a:gd name="T45" fmla="*/ 0 h 463"/>
                  <a:gd name="T46" fmla="*/ 71 w 97"/>
                  <a:gd name="T47" fmla="*/ 0 h 463"/>
                  <a:gd name="T48" fmla="*/ 54 w 97"/>
                  <a:gd name="T49" fmla="*/ 3 h 463"/>
                  <a:gd name="T50" fmla="*/ 30 w 97"/>
                  <a:gd name="T51" fmla="*/ 9 h 4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7"/>
                  <a:gd name="T79" fmla="*/ 0 h 463"/>
                  <a:gd name="T80" fmla="*/ 97 w 97"/>
                  <a:gd name="T81" fmla="*/ 463 h 4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7" h="463">
                    <a:moveTo>
                      <a:pt x="30" y="9"/>
                    </a:moveTo>
                    <a:lnTo>
                      <a:pt x="27" y="17"/>
                    </a:lnTo>
                    <a:lnTo>
                      <a:pt x="20" y="44"/>
                    </a:lnTo>
                    <a:lnTo>
                      <a:pt x="12" y="85"/>
                    </a:lnTo>
                    <a:lnTo>
                      <a:pt x="4" y="140"/>
                    </a:lnTo>
                    <a:lnTo>
                      <a:pt x="0" y="207"/>
                    </a:lnTo>
                    <a:lnTo>
                      <a:pt x="0" y="285"/>
                    </a:lnTo>
                    <a:lnTo>
                      <a:pt x="9" y="370"/>
                    </a:lnTo>
                    <a:lnTo>
                      <a:pt x="26" y="463"/>
                    </a:lnTo>
                    <a:lnTo>
                      <a:pt x="93" y="460"/>
                    </a:lnTo>
                    <a:lnTo>
                      <a:pt x="89" y="446"/>
                    </a:lnTo>
                    <a:lnTo>
                      <a:pt x="83" y="408"/>
                    </a:lnTo>
                    <a:lnTo>
                      <a:pt x="75" y="353"/>
                    </a:lnTo>
                    <a:lnTo>
                      <a:pt x="68" y="285"/>
                    </a:lnTo>
                    <a:lnTo>
                      <a:pt x="65" y="211"/>
                    </a:lnTo>
                    <a:lnTo>
                      <a:pt x="67" y="136"/>
                    </a:lnTo>
                    <a:lnTo>
                      <a:pt x="76" y="65"/>
                    </a:lnTo>
                    <a:lnTo>
                      <a:pt x="97" y="5"/>
                    </a:lnTo>
                    <a:lnTo>
                      <a:pt x="97" y="4"/>
                    </a:lnTo>
                    <a:lnTo>
                      <a:pt x="97" y="3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54" y="3"/>
                    </a:lnTo>
                    <a:lnTo>
                      <a:pt x="30" y="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7" name="Freeform 199"/>
              <p:cNvSpPr>
                <a:spLocks/>
              </p:cNvSpPr>
              <p:nvPr/>
            </p:nvSpPr>
            <p:spPr bwMode="auto">
              <a:xfrm>
                <a:off x="6422" y="13768"/>
                <a:ext cx="77" cy="367"/>
              </a:xfrm>
              <a:custGeom>
                <a:avLst/>
                <a:gdLst>
                  <a:gd name="T0" fmla="*/ 24 w 77"/>
                  <a:gd name="T1" fmla="*/ 8 h 367"/>
                  <a:gd name="T2" fmla="*/ 22 w 77"/>
                  <a:gd name="T3" fmla="*/ 15 h 367"/>
                  <a:gd name="T4" fmla="*/ 17 w 77"/>
                  <a:gd name="T5" fmla="*/ 36 h 367"/>
                  <a:gd name="T6" fmla="*/ 10 w 77"/>
                  <a:gd name="T7" fmla="*/ 68 h 367"/>
                  <a:gd name="T8" fmla="*/ 4 w 77"/>
                  <a:gd name="T9" fmla="*/ 112 h 367"/>
                  <a:gd name="T10" fmla="*/ 0 w 77"/>
                  <a:gd name="T11" fmla="*/ 164 h 367"/>
                  <a:gd name="T12" fmla="*/ 0 w 77"/>
                  <a:gd name="T13" fmla="*/ 226 h 367"/>
                  <a:gd name="T14" fmla="*/ 7 w 77"/>
                  <a:gd name="T15" fmla="*/ 294 h 367"/>
                  <a:gd name="T16" fmla="*/ 21 w 77"/>
                  <a:gd name="T17" fmla="*/ 367 h 367"/>
                  <a:gd name="T18" fmla="*/ 74 w 77"/>
                  <a:gd name="T19" fmla="*/ 364 h 367"/>
                  <a:gd name="T20" fmla="*/ 71 w 77"/>
                  <a:gd name="T21" fmla="*/ 353 h 367"/>
                  <a:gd name="T22" fmla="*/ 66 w 77"/>
                  <a:gd name="T23" fmla="*/ 323 h 367"/>
                  <a:gd name="T24" fmla="*/ 60 w 77"/>
                  <a:gd name="T25" fmla="*/ 280 h 367"/>
                  <a:gd name="T26" fmla="*/ 54 w 77"/>
                  <a:gd name="T27" fmla="*/ 226 h 367"/>
                  <a:gd name="T28" fmla="*/ 51 w 77"/>
                  <a:gd name="T29" fmla="*/ 168 h 367"/>
                  <a:gd name="T30" fmla="*/ 53 w 77"/>
                  <a:gd name="T31" fmla="*/ 107 h 367"/>
                  <a:gd name="T32" fmla="*/ 61 w 77"/>
                  <a:gd name="T33" fmla="*/ 52 h 367"/>
                  <a:gd name="T34" fmla="*/ 77 w 77"/>
                  <a:gd name="T35" fmla="*/ 5 h 367"/>
                  <a:gd name="T36" fmla="*/ 77 w 77"/>
                  <a:gd name="T37" fmla="*/ 5 h 367"/>
                  <a:gd name="T38" fmla="*/ 77 w 77"/>
                  <a:gd name="T39" fmla="*/ 2 h 367"/>
                  <a:gd name="T40" fmla="*/ 76 w 77"/>
                  <a:gd name="T41" fmla="*/ 1 h 367"/>
                  <a:gd name="T42" fmla="*/ 72 w 77"/>
                  <a:gd name="T43" fmla="*/ 0 h 367"/>
                  <a:gd name="T44" fmla="*/ 66 w 77"/>
                  <a:gd name="T45" fmla="*/ 0 h 367"/>
                  <a:gd name="T46" fmla="*/ 56 w 77"/>
                  <a:gd name="T47" fmla="*/ 1 h 367"/>
                  <a:gd name="T48" fmla="*/ 43 w 77"/>
                  <a:gd name="T49" fmla="*/ 4 h 367"/>
                  <a:gd name="T50" fmla="*/ 24 w 77"/>
                  <a:gd name="T51" fmla="*/ 8 h 3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7"/>
                  <a:gd name="T79" fmla="*/ 0 h 367"/>
                  <a:gd name="T80" fmla="*/ 77 w 77"/>
                  <a:gd name="T81" fmla="*/ 367 h 3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7" h="367">
                    <a:moveTo>
                      <a:pt x="24" y="8"/>
                    </a:moveTo>
                    <a:lnTo>
                      <a:pt x="22" y="15"/>
                    </a:lnTo>
                    <a:lnTo>
                      <a:pt x="17" y="36"/>
                    </a:lnTo>
                    <a:lnTo>
                      <a:pt x="10" y="68"/>
                    </a:lnTo>
                    <a:lnTo>
                      <a:pt x="4" y="112"/>
                    </a:lnTo>
                    <a:lnTo>
                      <a:pt x="0" y="164"/>
                    </a:lnTo>
                    <a:lnTo>
                      <a:pt x="0" y="226"/>
                    </a:lnTo>
                    <a:lnTo>
                      <a:pt x="7" y="294"/>
                    </a:lnTo>
                    <a:lnTo>
                      <a:pt x="21" y="367"/>
                    </a:lnTo>
                    <a:lnTo>
                      <a:pt x="74" y="364"/>
                    </a:lnTo>
                    <a:lnTo>
                      <a:pt x="71" y="353"/>
                    </a:lnTo>
                    <a:lnTo>
                      <a:pt x="66" y="323"/>
                    </a:lnTo>
                    <a:lnTo>
                      <a:pt x="60" y="280"/>
                    </a:lnTo>
                    <a:lnTo>
                      <a:pt x="54" y="226"/>
                    </a:lnTo>
                    <a:lnTo>
                      <a:pt x="51" y="168"/>
                    </a:lnTo>
                    <a:lnTo>
                      <a:pt x="53" y="107"/>
                    </a:lnTo>
                    <a:lnTo>
                      <a:pt x="61" y="52"/>
                    </a:lnTo>
                    <a:lnTo>
                      <a:pt x="77" y="5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56" y="1"/>
                    </a:lnTo>
                    <a:lnTo>
                      <a:pt x="43" y="4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8" name="Freeform 200"/>
              <p:cNvSpPr>
                <a:spLocks/>
              </p:cNvSpPr>
              <p:nvPr/>
            </p:nvSpPr>
            <p:spPr bwMode="auto">
              <a:xfrm>
                <a:off x="6428" y="13813"/>
                <a:ext cx="56" cy="271"/>
              </a:xfrm>
              <a:custGeom>
                <a:avLst/>
                <a:gdLst>
                  <a:gd name="T0" fmla="*/ 17 w 56"/>
                  <a:gd name="T1" fmla="*/ 5 h 271"/>
                  <a:gd name="T2" fmla="*/ 16 w 56"/>
                  <a:gd name="T3" fmla="*/ 10 h 271"/>
                  <a:gd name="T4" fmla="*/ 12 w 56"/>
                  <a:gd name="T5" fmla="*/ 25 h 271"/>
                  <a:gd name="T6" fmla="*/ 6 w 56"/>
                  <a:gd name="T7" fmla="*/ 49 h 271"/>
                  <a:gd name="T8" fmla="*/ 2 w 56"/>
                  <a:gd name="T9" fmla="*/ 82 h 271"/>
                  <a:gd name="T10" fmla="*/ 0 w 56"/>
                  <a:gd name="T11" fmla="*/ 122 h 271"/>
                  <a:gd name="T12" fmla="*/ 0 w 56"/>
                  <a:gd name="T13" fmla="*/ 166 h 271"/>
                  <a:gd name="T14" fmla="*/ 4 w 56"/>
                  <a:gd name="T15" fmla="*/ 217 h 271"/>
                  <a:gd name="T16" fmla="*/ 15 w 56"/>
                  <a:gd name="T17" fmla="*/ 271 h 271"/>
                  <a:gd name="T18" fmla="*/ 54 w 56"/>
                  <a:gd name="T19" fmla="*/ 268 h 271"/>
                  <a:gd name="T20" fmla="*/ 52 w 56"/>
                  <a:gd name="T21" fmla="*/ 261 h 271"/>
                  <a:gd name="T22" fmla="*/ 48 w 56"/>
                  <a:gd name="T23" fmla="*/ 238 h 271"/>
                  <a:gd name="T24" fmla="*/ 44 w 56"/>
                  <a:gd name="T25" fmla="*/ 206 h 271"/>
                  <a:gd name="T26" fmla="*/ 40 w 56"/>
                  <a:gd name="T27" fmla="*/ 166 h 271"/>
                  <a:gd name="T28" fmla="*/ 37 w 56"/>
                  <a:gd name="T29" fmla="*/ 123 h 271"/>
                  <a:gd name="T30" fmla="*/ 39 w 56"/>
                  <a:gd name="T31" fmla="*/ 78 h 271"/>
                  <a:gd name="T32" fmla="*/ 44 w 56"/>
                  <a:gd name="T33" fmla="*/ 37 h 271"/>
                  <a:gd name="T34" fmla="*/ 56 w 56"/>
                  <a:gd name="T35" fmla="*/ 3 h 271"/>
                  <a:gd name="T36" fmla="*/ 56 w 56"/>
                  <a:gd name="T37" fmla="*/ 3 h 271"/>
                  <a:gd name="T38" fmla="*/ 56 w 56"/>
                  <a:gd name="T39" fmla="*/ 2 h 271"/>
                  <a:gd name="T40" fmla="*/ 55 w 56"/>
                  <a:gd name="T41" fmla="*/ 1 h 271"/>
                  <a:gd name="T42" fmla="*/ 52 w 56"/>
                  <a:gd name="T43" fmla="*/ 0 h 271"/>
                  <a:gd name="T44" fmla="*/ 48 w 56"/>
                  <a:gd name="T45" fmla="*/ 0 h 271"/>
                  <a:gd name="T46" fmla="*/ 42 w 56"/>
                  <a:gd name="T47" fmla="*/ 0 h 271"/>
                  <a:gd name="T48" fmla="*/ 31 w 56"/>
                  <a:gd name="T49" fmla="*/ 2 h 271"/>
                  <a:gd name="T50" fmla="*/ 17 w 56"/>
                  <a:gd name="T51" fmla="*/ 5 h 2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271"/>
                  <a:gd name="T80" fmla="*/ 56 w 56"/>
                  <a:gd name="T81" fmla="*/ 271 h 27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271">
                    <a:moveTo>
                      <a:pt x="17" y="5"/>
                    </a:moveTo>
                    <a:lnTo>
                      <a:pt x="16" y="10"/>
                    </a:lnTo>
                    <a:lnTo>
                      <a:pt x="12" y="25"/>
                    </a:lnTo>
                    <a:lnTo>
                      <a:pt x="6" y="49"/>
                    </a:lnTo>
                    <a:lnTo>
                      <a:pt x="2" y="82"/>
                    </a:lnTo>
                    <a:lnTo>
                      <a:pt x="0" y="122"/>
                    </a:lnTo>
                    <a:lnTo>
                      <a:pt x="0" y="166"/>
                    </a:lnTo>
                    <a:lnTo>
                      <a:pt x="4" y="217"/>
                    </a:lnTo>
                    <a:lnTo>
                      <a:pt x="15" y="271"/>
                    </a:lnTo>
                    <a:lnTo>
                      <a:pt x="54" y="268"/>
                    </a:lnTo>
                    <a:lnTo>
                      <a:pt x="52" y="261"/>
                    </a:lnTo>
                    <a:lnTo>
                      <a:pt x="48" y="238"/>
                    </a:lnTo>
                    <a:lnTo>
                      <a:pt x="44" y="206"/>
                    </a:lnTo>
                    <a:lnTo>
                      <a:pt x="40" y="166"/>
                    </a:lnTo>
                    <a:lnTo>
                      <a:pt x="37" y="123"/>
                    </a:lnTo>
                    <a:lnTo>
                      <a:pt x="39" y="78"/>
                    </a:lnTo>
                    <a:lnTo>
                      <a:pt x="44" y="37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5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1" y="2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79" name="Freeform 201"/>
              <p:cNvSpPr>
                <a:spLocks/>
              </p:cNvSpPr>
              <p:nvPr/>
            </p:nvSpPr>
            <p:spPr bwMode="auto">
              <a:xfrm>
                <a:off x="7211" y="13549"/>
                <a:ext cx="186" cy="732"/>
              </a:xfrm>
              <a:custGeom>
                <a:avLst/>
                <a:gdLst>
                  <a:gd name="T0" fmla="*/ 186 w 186"/>
                  <a:gd name="T1" fmla="*/ 6 h 732"/>
                  <a:gd name="T2" fmla="*/ 182 w 186"/>
                  <a:gd name="T3" fmla="*/ 11 h 732"/>
                  <a:gd name="T4" fmla="*/ 169 w 186"/>
                  <a:gd name="T5" fmla="*/ 29 h 732"/>
                  <a:gd name="T6" fmla="*/ 153 w 186"/>
                  <a:gd name="T7" fmla="*/ 67 h 732"/>
                  <a:gd name="T8" fmla="*/ 137 w 186"/>
                  <a:gd name="T9" fmla="*/ 130 h 732"/>
                  <a:gd name="T10" fmla="*/ 124 w 186"/>
                  <a:gd name="T11" fmla="*/ 221 h 732"/>
                  <a:gd name="T12" fmla="*/ 117 w 186"/>
                  <a:gd name="T13" fmla="*/ 350 h 732"/>
                  <a:gd name="T14" fmla="*/ 122 w 186"/>
                  <a:gd name="T15" fmla="*/ 517 h 732"/>
                  <a:gd name="T16" fmla="*/ 139 w 186"/>
                  <a:gd name="T17" fmla="*/ 732 h 732"/>
                  <a:gd name="T18" fmla="*/ 34 w 186"/>
                  <a:gd name="T19" fmla="*/ 732 h 732"/>
                  <a:gd name="T20" fmla="*/ 31 w 186"/>
                  <a:gd name="T21" fmla="*/ 711 h 732"/>
                  <a:gd name="T22" fmla="*/ 22 w 186"/>
                  <a:gd name="T23" fmla="*/ 651 h 732"/>
                  <a:gd name="T24" fmla="*/ 12 w 186"/>
                  <a:gd name="T25" fmla="*/ 563 h 732"/>
                  <a:gd name="T26" fmla="*/ 3 w 186"/>
                  <a:gd name="T27" fmla="*/ 454 h 732"/>
                  <a:gd name="T28" fmla="*/ 0 w 186"/>
                  <a:gd name="T29" fmla="*/ 335 h 732"/>
                  <a:gd name="T30" fmla="*/ 6 w 186"/>
                  <a:gd name="T31" fmla="*/ 213 h 732"/>
                  <a:gd name="T32" fmla="*/ 25 w 186"/>
                  <a:gd name="T33" fmla="*/ 98 h 732"/>
                  <a:gd name="T34" fmla="*/ 60 w 186"/>
                  <a:gd name="T35" fmla="*/ 0 h 732"/>
                  <a:gd name="T36" fmla="*/ 186 w 186"/>
                  <a:gd name="T37" fmla="*/ 6 h 7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"/>
                  <a:gd name="T58" fmla="*/ 0 h 732"/>
                  <a:gd name="T59" fmla="*/ 186 w 186"/>
                  <a:gd name="T60" fmla="*/ 732 h 7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" h="732">
                    <a:moveTo>
                      <a:pt x="186" y="6"/>
                    </a:moveTo>
                    <a:lnTo>
                      <a:pt x="182" y="11"/>
                    </a:lnTo>
                    <a:lnTo>
                      <a:pt x="169" y="29"/>
                    </a:lnTo>
                    <a:lnTo>
                      <a:pt x="153" y="67"/>
                    </a:lnTo>
                    <a:lnTo>
                      <a:pt x="137" y="130"/>
                    </a:lnTo>
                    <a:lnTo>
                      <a:pt x="124" y="221"/>
                    </a:lnTo>
                    <a:lnTo>
                      <a:pt x="117" y="350"/>
                    </a:lnTo>
                    <a:lnTo>
                      <a:pt x="122" y="517"/>
                    </a:lnTo>
                    <a:lnTo>
                      <a:pt x="139" y="732"/>
                    </a:lnTo>
                    <a:lnTo>
                      <a:pt x="34" y="732"/>
                    </a:lnTo>
                    <a:lnTo>
                      <a:pt x="31" y="711"/>
                    </a:lnTo>
                    <a:lnTo>
                      <a:pt x="22" y="651"/>
                    </a:lnTo>
                    <a:lnTo>
                      <a:pt x="12" y="563"/>
                    </a:lnTo>
                    <a:lnTo>
                      <a:pt x="3" y="454"/>
                    </a:lnTo>
                    <a:lnTo>
                      <a:pt x="0" y="335"/>
                    </a:lnTo>
                    <a:lnTo>
                      <a:pt x="6" y="213"/>
                    </a:lnTo>
                    <a:lnTo>
                      <a:pt x="25" y="98"/>
                    </a:lnTo>
                    <a:lnTo>
                      <a:pt x="60" y="0"/>
                    </a:lnTo>
                    <a:lnTo>
                      <a:pt x="186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0" name="Freeform 202"/>
              <p:cNvSpPr>
                <a:spLocks/>
              </p:cNvSpPr>
              <p:nvPr/>
            </p:nvSpPr>
            <p:spPr bwMode="auto">
              <a:xfrm>
                <a:off x="7219" y="13600"/>
                <a:ext cx="158" cy="625"/>
              </a:xfrm>
              <a:custGeom>
                <a:avLst/>
                <a:gdLst>
                  <a:gd name="T0" fmla="*/ 158 w 158"/>
                  <a:gd name="T1" fmla="*/ 4 h 625"/>
                  <a:gd name="T2" fmla="*/ 153 w 158"/>
                  <a:gd name="T3" fmla="*/ 9 h 625"/>
                  <a:gd name="T4" fmla="*/ 144 w 158"/>
                  <a:gd name="T5" fmla="*/ 25 h 625"/>
                  <a:gd name="T6" fmla="*/ 130 w 158"/>
                  <a:gd name="T7" fmla="*/ 57 h 625"/>
                  <a:gd name="T8" fmla="*/ 116 w 158"/>
                  <a:gd name="T9" fmla="*/ 110 h 625"/>
                  <a:gd name="T10" fmla="*/ 105 w 158"/>
                  <a:gd name="T11" fmla="*/ 189 h 625"/>
                  <a:gd name="T12" fmla="*/ 100 w 158"/>
                  <a:gd name="T13" fmla="*/ 298 h 625"/>
                  <a:gd name="T14" fmla="*/ 103 w 158"/>
                  <a:gd name="T15" fmla="*/ 441 h 625"/>
                  <a:gd name="T16" fmla="*/ 118 w 158"/>
                  <a:gd name="T17" fmla="*/ 625 h 625"/>
                  <a:gd name="T18" fmla="*/ 29 w 158"/>
                  <a:gd name="T19" fmla="*/ 625 h 625"/>
                  <a:gd name="T20" fmla="*/ 25 w 158"/>
                  <a:gd name="T21" fmla="*/ 607 h 625"/>
                  <a:gd name="T22" fmla="*/ 18 w 158"/>
                  <a:gd name="T23" fmla="*/ 556 h 625"/>
                  <a:gd name="T24" fmla="*/ 9 w 158"/>
                  <a:gd name="T25" fmla="*/ 480 h 625"/>
                  <a:gd name="T26" fmla="*/ 2 w 158"/>
                  <a:gd name="T27" fmla="*/ 387 h 625"/>
                  <a:gd name="T28" fmla="*/ 0 w 158"/>
                  <a:gd name="T29" fmla="*/ 286 h 625"/>
                  <a:gd name="T30" fmla="*/ 5 w 158"/>
                  <a:gd name="T31" fmla="*/ 182 h 625"/>
                  <a:gd name="T32" fmla="*/ 21 w 158"/>
                  <a:gd name="T33" fmla="*/ 84 h 625"/>
                  <a:gd name="T34" fmla="*/ 51 w 158"/>
                  <a:gd name="T35" fmla="*/ 0 h 625"/>
                  <a:gd name="T36" fmla="*/ 158 w 158"/>
                  <a:gd name="T37" fmla="*/ 4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8"/>
                  <a:gd name="T58" fmla="*/ 0 h 625"/>
                  <a:gd name="T59" fmla="*/ 158 w 158"/>
                  <a:gd name="T60" fmla="*/ 625 h 6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8" h="625">
                    <a:moveTo>
                      <a:pt x="158" y="4"/>
                    </a:moveTo>
                    <a:lnTo>
                      <a:pt x="153" y="9"/>
                    </a:lnTo>
                    <a:lnTo>
                      <a:pt x="144" y="25"/>
                    </a:lnTo>
                    <a:lnTo>
                      <a:pt x="130" y="57"/>
                    </a:lnTo>
                    <a:lnTo>
                      <a:pt x="116" y="110"/>
                    </a:lnTo>
                    <a:lnTo>
                      <a:pt x="105" y="189"/>
                    </a:lnTo>
                    <a:lnTo>
                      <a:pt x="100" y="298"/>
                    </a:lnTo>
                    <a:lnTo>
                      <a:pt x="103" y="441"/>
                    </a:lnTo>
                    <a:lnTo>
                      <a:pt x="118" y="625"/>
                    </a:lnTo>
                    <a:lnTo>
                      <a:pt x="29" y="625"/>
                    </a:lnTo>
                    <a:lnTo>
                      <a:pt x="25" y="607"/>
                    </a:lnTo>
                    <a:lnTo>
                      <a:pt x="18" y="556"/>
                    </a:lnTo>
                    <a:lnTo>
                      <a:pt x="9" y="480"/>
                    </a:lnTo>
                    <a:lnTo>
                      <a:pt x="2" y="387"/>
                    </a:lnTo>
                    <a:lnTo>
                      <a:pt x="0" y="286"/>
                    </a:lnTo>
                    <a:lnTo>
                      <a:pt x="5" y="182"/>
                    </a:lnTo>
                    <a:lnTo>
                      <a:pt x="21" y="84"/>
                    </a:lnTo>
                    <a:lnTo>
                      <a:pt x="51" y="0"/>
                    </a:lnTo>
                    <a:lnTo>
                      <a:pt x="158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1" name="Freeform 203"/>
              <p:cNvSpPr>
                <a:spLocks/>
              </p:cNvSpPr>
              <p:nvPr/>
            </p:nvSpPr>
            <p:spPr bwMode="auto">
              <a:xfrm>
                <a:off x="7225" y="13651"/>
                <a:ext cx="131" cy="517"/>
              </a:xfrm>
              <a:custGeom>
                <a:avLst/>
                <a:gdLst>
                  <a:gd name="T0" fmla="*/ 131 w 131"/>
                  <a:gd name="T1" fmla="*/ 4 h 517"/>
                  <a:gd name="T2" fmla="*/ 128 w 131"/>
                  <a:gd name="T3" fmla="*/ 7 h 517"/>
                  <a:gd name="T4" fmla="*/ 119 w 131"/>
                  <a:gd name="T5" fmla="*/ 21 h 517"/>
                  <a:gd name="T6" fmla="*/ 109 w 131"/>
                  <a:gd name="T7" fmla="*/ 47 h 517"/>
                  <a:gd name="T8" fmla="*/ 97 w 131"/>
                  <a:gd name="T9" fmla="*/ 91 h 517"/>
                  <a:gd name="T10" fmla="*/ 88 w 131"/>
                  <a:gd name="T11" fmla="*/ 156 h 517"/>
                  <a:gd name="T12" fmla="*/ 84 w 131"/>
                  <a:gd name="T13" fmla="*/ 247 h 517"/>
                  <a:gd name="T14" fmla="*/ 86 w 131"/>
                  <a:gd name="T15" fmla="*/ 366 h 517"/>
                  <a:gd name="T16" fmla="*/ 99 w 131"/>
                  <a:gd name="T17" fmla="*/ 517 h 517"/>
                  <a:gd name="T18" fmla="*/ 25 w 131"/>
                  <a:gd name="T19" fmla="*/ 517 h 517"/>
                  <a:gd name="T20" fmla="*/ 23 w 131"/>
                  <a:gd name="T21" fmla="*/ 502 h 517"/>
                  <a:gd name="T22" fmla="*/ 16 w 131"/>
                  <a:gd name="T23" fmla="*/ 460 h 517"/>
                  <a:gd name="T24" fmla="*/ 9 w 131"/>
                  <a:gd name="T25" fmla="*/ 397 h 517"/>
                  <a:gd name="T26" fmla="*/ 2 w 131"/>
                  <a:gd name="T27" fmla="*/ 320 h 517"/>
                  <a:gd name="T28" fmla="*/ 0 w 131"/>
                  <a:gd name="T29" fmla="*/ 236 h 517"/>
                  <a:gd name="T30" fmla="*/ 4 w 131"/>
                  <a:gd name="T31" fmla="*/ 151 h 517"/>
                  <a:gd name="T32" fmla="*/ 18 w 131"/>
                  <a:gd name="T33" fmla="*/ 70 h 517"/>
                  <a:gd name="T34" fmla="*/ 43 w 131"/>
                  <a:gd name="T35" fmla="*/ 0 h 517"/>
                  <a:gd name="T36" fmla="*/ 131 w 131"/>
                  <a:gd name="T37" fmla="*/ 4 h 5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517"/>
                  <a:gd name="T59" fmla="*/ 131 w 131"/>
                  <a:gd name="T60" fmla="*/ 517 h 5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517">
                    <a:moveTo>
                      <a:pt x="131" y="4"/>
                    </a:moveTo>
                    <a:lnTo>
                      <a:pt x="128" y="7"/>
                    </a:lnTo>
                    <a:lnTo>
                      <a:pt x="119" y="21"/>
                    </a:lnTo>
                    <a:lnTo>
                      <a:pt x="109" y="47"/>
                    </a:lnTo>
                    <a:lnTo>
                      <a:pt x="97" y="91"/>
                    </a:lnTo>
                    <a:lnTo>
                      <a:pt x="88" y="156"/>
                    </a:lnTo>
                    <a:lnTo>
                      <a:pt x="84" y="247"/>
                    </a:lnTo>
                    <a:lnTo>
                      <a:pt x="86" y="366"/>
                    </a:lnTo>
                    <a:lnTo>
                      <a:pt x="99" y="517"/>
                    </a:lnTo>
                    <a:lnTo>
                      <a:pt x="25" y="517"/>
                    </a:lnTo>
                    <a:lnTo>
                      <a:pt x="23" y="502"/>
                    </a:lnTo>
                    <a:lnTo>
                      <a:pt x="16" y="460"/>
                    </a:lnTo>
                    <a:lnTo>
                      <a:pt x="9" y="397"/>
                    </a:lnTo>
                    <a:lnTo>
                      <a:pt x="2" y="320"/>
                    </a:lnTo>
                    <a:lnTo>
                      <a:pt x="0" y="236"/>
                    </a:lnTo>
                    <a:lnTo>
                      <a:pt x="4" y="151"/>
                    </a:lnTo>
                    <a:lnTo>
                      <a:pt x="18" y="70"/>
                    </a:lnTo>
                    <a:lnTo>
                      <a:pt x="43" y="0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2" name="Freeform 204"/>
              <p:cNvSpPr>
                <a:spLocks/>
              </p:cNvSpPr>
              <p:nvPr/>
            </p:nvSpPr>
            <p:spPr bwMode="auto">
              <a:xfrm>
                <a:off x="7233" y="13701"/>
                <a:ext cx="104" cy="411"/>
              </a:xfrm>
              <a:custGeom>
                <a:avLst/>
                <a:gdLst>
                  <a:gd name="T0" fmla="*/ 104 w 104"/>
                  <a:gd name="T1" fmla="*/ 4 h 411"/>
                  <a:gd name="T2" fmla="*/ 101 w 104"/>
                  <a:gd name="T3" fmla="*/ 7 h 411"/>
                  <a:gd name="T4" fmla="*/ 94 w 104"/>
                  <a:gd name="T5" fmla="*/ 17 h 411"/>
                  <a:gd name="T6" fmla="*/ 86 w 104"/>
                  <a:gd name="T7" fmla="*/ 38 h 411"/>
                  <a:gd name="T8" fmla="*/ 76 w 104"/>
                  <a:gd name="T9" fmla="*/ 73 h 411"/>
                  <a:gd name="T10" fmla="*/ 69 w 104"/>
                  <a:gd name="T11" fmla="*/ 125 h 411"/>
                  <a:gd name="T12" fmla="*/ 65 w 104"/>
                  <a:gd name="T13" fmla="*/ 196 h 411"/>
                  <a:gd name="T14" fmla="*/ 67 w 104"/>
                  <a:gd name="T15" fmla="*/ 291 h 411"/>
                  <a:gd name="T16" fmla="*/ 77 w 104"/>
                  <a:gd name="T17" fmla="*/ 411 h 411"/>
                  <a:gd name="T18" fmla="*/ 19 w 104"/>
                  <a:gd name="T19" fmla="*/ 411 h 411"/>
                  <a:gd name="T20" fmla="*/ 17 w 104"/>
                  <a:gd name="T21" fmla="*/ 399 h 411"/>
                  <a:gd name="T22" fmla="*/ 11 w 104"/>
                  <a:gd name="T23" fmla="*/ 365 h 411"/>
                  <a:gd name="T24" fmla="*/ 6 w 104"/>
                  <a:gd name="T25" fmla="*/ 316 h 411"/>
                  <a:gd name="T26" fmla="*/ 2 w 104"/>
                  <a:gd name="T27" fmla="*/ 255 h 411"/>
                  <a:gd name="T28" fmla="*/ 0 w 104"/>
                  <a:gd name="T29" fmla="*/ 188 h 411"/>
                  <a:gd name="T30" fmla="*/ 4 w 104"/>
                  <a:gd name="T31" fmla="*/ 120 h 411"/>
                  <a:gd name="T32" fmla="*/ 15 w 104"/>
                  <a:gd name="T33" fmla="*/ 55 h 411"/>
                  <a:gd name="T34" fmla="*/ 34 w 104"/>
                  <a:gd name="T35" fmla="*/ 0 h 411"/>
                  <a:gd name="T36" fmla="*/ 104 w 104"/>
                  <a:gd name="T37" fmla="*/ 4 h 4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411"/>
                  <a:gd name="T59" fmla="*/ 104 w 104"/>
                  <a:gd name="T60" fmla="*/ 411 h 4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411">
                    <a:moveTo>
                      <a:pt x="104" y="4"/>
                    </a:moveTo>
                    <a:lnTo>
                      <a:pt x="101" y="7"/>
                    </a:lnTo>
                    <a:lnTo>
                      <a:pt x="94" y="17"/>
                    </a:lnTo>
                    <a:lnTo>
                      <a:pt x="86" y="38"/>
                    </a:lnTo>
                    <a:lnTo>
                      <a:pt x="76" y="73"/>
                    </a:lnTo>
                    <a:lnTo>
                      <a:pt x="69" y="125"/>
                    </a:lnTo>
                    <a:lnTo>
                      <a:pt x="65" y="196"/>
                    </a:lnTo>
                    <a:lnTo>
                      <a:pt x="67" y="291"/>
                    </a:lnTo>
                    <a:lnTo>
                      <a:pt x="77" y="411"/>
                    </a:lnTo>
                    <a:lnTo>
                      <a:pt x="19" y="411"/>
                    </a:lnTo>
                    <a:lnTo>
                      <a:pt x="17" y="399"/>
                    </a:lnTo>
                    <a:lnTo>
                      <a:pt x="11" y="365"/>
                    </a:lnTo>
                    <a:lnTo>
                      <a:pt x="6" y="316"/>
                    </a:lnTo>
                    <a:lnTo>
                      <a:pt x="2" y="255"/>
                    </a:lnTo>
                    <a:lnTo>
                      <a:pt x="0" y="188"/>
                    </a:lnTo>
                    <a:lnTo>
                      <a:pt x="4" y="120"/>
                    </a:lnTo>
                    <a:lnTo>
                      <a:pt x="15" y="55"/>
                    </a:lnTo>
                    <a:lnTo>
                      <a:pt x="34" y="0"/>
                    </a:lnTo>
                    <a:lnTo>
                      <a:pt x="104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3" name="Freeform 205"/>
              <p:cNvSpPr>
                <a:spLocks/>
              </p:cNvSpPr>
              <p:nvPr/>
            </p:nvSpPr>
            <p:spPr bwMode="auto">
              <a:xfrm>
                <a:off x="7240" y="13752"/>
                <a:ext cx="76" cy="302"/>
              </a:xfrm>
              <a:custGeom>
                <a:avLst/>
                <a:gdLst>
                  <a:gd name="T0" fmla="*/ 76 w 76"/>
                  <a:gd name="T1" fmla="*/ 2 h 302"/>
                  <a:gd name="T2" fmla="*/ 74 w 76"/>
                  <a:gd name="T3" fmla="*/ 4 h 302"/>
                  <a:gd name="T4" fmla="*/ 70 w 76"/>
                  <a:gd name="T5" fmla="*/ 12 h 302"/>
                  <a:gd name="T6" fmla="*/ 62 w 76"/>
                  <a:gd name="T7" fmla="*/ 28 h 302"/>
                  <a:gd name="T8" fmla="*/ 56 w 76"/>
                  <a:gd name="T9" fmla="*/ 53 h 302"/>
                  <a:gd name="T10" fmla="*/ 51 w 76"/>
                  <a:gd name="T11" fmla="*/ 92 h 302"/>
                  <a:gd name="T12" fmla="*/ 49 w 76"/>
                  <a:gd name="T13" fmla="*/ 145 h 302"/>
                  <a:gd name="T14" fmla="*/ 50 w 76"/>
                  <a:gd name="T15" fmla="*/ 214 h 302"/>
                  <a:gd name="T16" fmla="*/ 57 w 76"/>
                  <a:gd name="T17" fmla="*/ 302 h 302"/>
                  <a:gd name="T18" fmla="*/ 14 w 76"/>
                  <a:gd name="T19" fmla="*/ 302 h 302"/>
                  <a:gd name="T20" fmla="*/ 13 w 76"/>
                  <a:gd name="T21" fmla="*/ 294 h 302"/>
                  <a:gd name="T22" fmla="*/ 9 w 76"/>
                  <a:gd name="T23" fmla="*/ 269 h 302"/>
                  <a:gd name="T24" fmla="*/ 4 w 76"/>
                  <a:gd name="T25" fmla="*/ 232 h 302"/>
                  <a:gd name="T26" fmla="*/ 1 w 76"/>
                  <a:gd name="T27" fmla="*/ 188 h 302"/>
                  <a:gd name="T28" fmla="*/ 0 w 76"/>
                  <a:gd name="T29" fmla="*/ 138 h 302"/>
                  <a:gd name="T30" fmla="*/ 2 w 76"/>
                  <a:gd name="T31" fmla="*/ 89 h 302"/>
                  <a:gd name="T32" fmla="*/ 10 w 76"/>
                  <a:gd name="T33" fmla="*/ 41 h 302"/>
                  <a:gd name="T34" fmla="*/ 25 w 76"/>
                  <a:gd name="T35" fmla="*/ 0 h 302"/>
                  <a:gd name="T36" fmla="*/ 76 w 76"/>
                  <a:gd name="T37" fmla="*/ 2 h 3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"/>
                  <a:gd name="T58" fmla="*/ 0 h 302"/>
                  <a:gd name="T59" fmla="*/ 76 w 76"/>
                  <a:gd name="T60" fmla="*/ 302 h 3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" h="302">
                    <a:moveTo>
                      <a:pt x="76" y="2"/>
                    </a:moveTo>
                    <a:lnTo>
                      <a:pt x="74" y="4"/>
                    </a:lnTo>
                    <a:lnTo>
                      <a:pt x="70" y="12"/>
                    </a:lnTo>
                    <a:lnTo>
                      <a:pt x="62" y="28"/>
                    </a:lnTo>
                    <a:lnTo>
                      <a:pt x="56" y="53"/>
                    </a:lnTo>
                    <a:lnTo>
                      <a:pt x="51" y="92"/>
                    </a:lnTo>
                    <a:lnTo>
                      <a:pt x="49" y="145"/>
                    </a:lnTo>
                    <a:lnTo>
                      <a:pt x="50" y="214"/>
                    </a:lnTo>
                    <a:lnTo>
                      <a:pt x="57" y="302"/>
                    </a:lnTo>
                    <a:lnTo>
                      <a:pt x="14" y="302"/>
                    </a:lnTo>
                    <a:lnTo>
                      <a:pt x="13" y="294"/>
                    </a:lnTo>
                    <a:lnTo>
                      <a:pt x="9" y="269"/>
                    </a:lnTo>
                    <a:lnTo>
                      <a:pt x="4" y="232"/>
                    </a:lnTo>
                    <a:lnTo>
                      <a:pt x="1" y="188"/>
                    </a:lnTo>
                    <a:lnTo>
                      <a:pt x="0" y="138"/>
                    </a:lnTo>
                    <a:lnTo>
                      <a:pt x="2" y="89"/>
                    </a:lnTo>
                    <a:lnTo>
                      <a:pt x="10" y="41"/>
                    </a:lnTo>
                    <a:lnTo>
                      <a:pt x="25" y="0"/>
                    </a:lnTo>
                    <a:lnTo>
                      <a:pt x="76" y="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4" name="Rectangle 206"/>
              <p:cNvSpPr>
                <a:spLocks noChangeArrowheads="1"/>
              </p:cNvSpPr>
              <p:nvPr/>
            </p:nvSpPr>
            <p:spPr bwMode="auto">
              <a:xfrm>
                <a:off x="6241" y="13678"/>
                <a:ext cx="23" cy="9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5" name="Freeform 207"/>
              <p:cNvSpPr>
                <a:spLocks/>
              </p:cNvSpPr>
              <p:nvPr/>
            </p:nvSpPr>
            <p:spPr bwMode="auto">
              <a:xfrm>
                <a:off x="6579" y="13664"/>
                <a:ext cx="375" cy="440"/>
              </a:xfrm>
              <a:custGeom>
                <a:avLst/>
                <a:gdLst>
                  <a:gd name="T0" fmla="*/ 35 w 375"/>
                  <a:gd name="T1" fmla="*/ 41 h 440"/>
                  <a:gd name="T2" fmla="*/ 32 w 375"/>
                  <a:gd name="T3" fmla="*/ 49 h 440"/>
                  <a:gd name="T4" fmla="*/ 25 w 375"/>
                  <a:gd name="T5" fmla="*/ 74 h 440"/>
                  <a:gd name="T6" fmla="*/ 17 w 375"/>
                  <a:gd name="T7" fmla="*/ 112 h 440"/>
                  <a:gd name="T8" fmla="*/ 8 w 375"/>
                  <a:gd name="T9" fmla="*/ 163 h 440"/>
                  <a:gd name="T10" fmla="*/ 2 w 375"/>
                  <a:gd name="T11" fmla="*/ 223 h 440"/>
                  <a:gd name="T12" fmla="*/ 0 w 375"/>
                  <a:gd name="T13" fmla="*/ 290 h 440"/>
                  <a:gd name="T14" fmla="*/ 7 w 375"/>
                  <a:gd name="T15" fmla="*/ 363 h 440"/>
                  <a:gd name="T16" fmla="*/ 23 w 375"/>
                  <a:gd name="T17" fmla="*/ 440 h 440"/>
                  <a:gd name="T18" fmla="*/ 23 w 375"/>
                  <a:gd name="T19" fmla="*/ 437 h 440"/>
                  <a:gd name="T20" fmla="*/ 23 w 375"/>
                  <a:gd name="T21" fmla="*/ 427 h 440"/>
                  <a:gd name="T22" fmla="*/ 23 w 375"/>
                  <a:gd name="T23" fmla="*/ 411 h 440"/>
                  <a:gd name="T24" fmla="*/ 23 w 375"/>
                  <a:gd name="T25" fmla="*/ 391 h 440"/>
                  <a:gd name="T26" fmla="*/ 25 w 375"/>
                  <a:gd name="T27" fmla="*/ 367 h 440"/>
                  <a:gd name="T28" fmla="*/ 28 w 375"/>
                  <a:gd name="T29" fmla="*/ 341 h 440"/>
                  <a:gd name="T30" fmla="*/ 33 w 375"/>
                  <a:gd name="T31" fmla="*/ 312 h 440"/>
                  <a:gd name="T32" fmla="*/ 39 w 375"/>
                  <a:gd name="T33" fmla="*/ 281 h 440"/>
                  <a:gd name="T34" fmla="*/ 49 w 375"/>
                  <a:gd name="T35" fmla="*/ 251 h 440"/>
                  <a:gd name="T36" fmla="*/ 61 w 375"/>
                  <a:gd name="T37" fmla="*/ 222 h 440"/>
                  <a:gd name="T38" fmla="*/ 75 w 375"/>
                  <a:gd name="T39" fmla="*/ 194 h 440"/>
                  <a:gd name="T40" fmla="*/ 93 w 375"/>
                  <a:gd name="T41" fmla="*/ 168 h 440"/>
                  <a:gd name="T42" fmla="*/ 116 w 375"/>
                  <a:gd name="T43" fmla="*/ 145 h 440"/>
                  <a:gd name="T44" fmla="*/ 141 w 375"/>
                  <a:gd name="T45" fmla="*/ 127 h 440"/>
                  <a:gd name="T46" fmla="*/ 173 w 375"/>
                  <a:gd name="T47" fmla="*/ 114 h 440"/>
                  <a:gd name="T48" fmla="*/ 208 w 375"/>
                  <a:gd name="T49" fmla="*/ 106 h 440"/>
                  <a:gd name="T50" fmla="*/ 210 w 375"/>
                  <a:gd name="T51" fmla="*/ 104 h 440"/>
                  <a:gd name="T52" fmla="*/ 217 w 375"/>
                  <a:gd name="T53" fmla="*/ 100 h 440"/>
                  <a:gd name="T54" fmla="*/ 227 w 375"/>
                  <a:gd name="T55" fmla="*/ 92 h 440"/>
                  <a:gd name="T56" fmla="*/ 245 w 375"/>
                  <a:gd name="T57" fmla="*/ 82 h 440"/>
                  <a:gd name="T58" fmla="*/ 267 w 375"/>
                  <a:gd name="T59" fmla="*/ 69 h 440"/>
                  <a:gd name="T60" fmla="*/ 296 w 375"/>
                  <a:gd name="T61" fmla="*/ 54 h 440"/>
                  <a:gd name="T62" fmla="*/ 332 w 375"/>
                  <a:gd name="T63" fmla="*/ 36 h 440"/>
                  <a:gd name="T64" fmla="*/ 375 w 375"/>
                  <a:gd name="T65" fmla="*/ 17 h 440"/>
                  <a:gd name="T66" fmla="*/ 373 w 375"/>
                  <a:gd name="T67" fmla="*/ 16 h 440"/>
                  <a:gd name="T68" fmla="*/ 366 w 375"/>
                  <a:gd name="T69" fmla="*/ 15 h 440"/>
                  <a:gd name="T70" fmla="*/ 357 w 375"/>
                  <a:gd name="T71" fmla="*/ 13 h 440"/>
                  <a:gd name="T72" fmla="*/ 343 w 375"/>
                  <a:gd name="T73" fmla="*/ 10 h 440"/>
                  <a:gd name="T74" fmla="*/ 326 w 375"/>
                  <a:gd name="T75" fmla="*/ 7 h 440"/>
                  <a:gd name="T76" fmla="*/ 307 w 375"/>
                  <a:gd name="T77" fmla="*/ 5 h 440"/>
                  <a:gd name="T78" fmla="*/ 285 w 375"/>
                  <a:gd name="T79" fmla="*/ 3 h 440"/>
                  <a:gd name="T80" fmla="*/ 261 w 375"/>
                  <a:gd name="T81" fmla="*/ 1 h 440"/>
                  <a:gd name="T82" fmla="*/ 235 w 375"/>
                  <a:gd name="T83" fmla="*/ 0 h 440"/>
                  <a:gd name="T84" fmla="*/ 208 w 375"/>
                  <a:gd name="T85" fmla="*/ 1 h 440"/>
                  <a:gd name="T86" fmla="*/ 180 w 375"/>
                  <a:gd name="T87" fmla="*/ 2 h 440"/>
                  <a:gd name="T88" fmla="*/ 151 w 375"/>
                  <a:gd name="T89" fmla="*/ 5 h 440"/>
                  <a:gd name="T90" fmla="*/ 122 w 375"/>
                  <a:gd name="T91" fmla="*/ 10 h 440"/>
                  <a:gd name="T92" fmla="*/ 92 w 375"/>
                  <a:gd name="T93" fmla="*/ 18 h 440"/>
                  <a:gd name="T94" fmla="*/ 63 w 375"/>
                  <a:gd name="T95" fmla="*/ 28 h 440"/>
                  <a:gd name="T96" fmla="*/ 35 w 375"/>
                  <a:gd name="T97" fmla="*/ 41 h 4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75"/>
                  <a:gd name="T148" fmla="*/ 0 h 440"/>
                  <a:gd name="T149" fmla="*/ 375 w 375"/>
                  <a:gd name="T150" fmla="*/ 440 h 4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75" h="440">
                    <a:moveTo>
                      <a:pt x="35" y="41"/>
                    </a:moveTo>
                    <a:lnTo>
                      <a:pt x="32" y="49"/>
                    </a:lnTo>
                    <a:lnTo>
                      <a:pt x="25" y="74"/>
                    </a:lnTo>
                    <a:lnTo>
                      <a:pt x="17" y="112"/>
                    </a:lnTo>
                    <a:lnTo>
                      <a:pt x="8" y="163"/>
                    </a:lnTo>
                    <a:lnTo>
                      <a:pt x="2" y="223"/>
                    </a:lnTo>
                    <a:lnTo>
                      <a:pt x="0" y="290"/>
                    </a:lnTo>
                    <a:lnTo>
                      <a:pt x="7" y="363"/>
                    </a:lnTo>
                    <a:lnTo>
                      <a:pt x="23" y="440"/>
                    </a:lnTo>
                    <a:lnTo>
                      <a:pt x="23" y="437"/>
                    </a:lnTo>
                    <a:lnTo>
                      <a:pt x="23" y="427"/>
                    </a:lnTo>
                    <a:lnTo>
                      <a:pt x="23" y="411"/>
                    </a:lnTo>
                    <a:lnTo>
                      <a:pt x="23" y="391"/>
                    </a:lnTo>
                    <a:lnTo>
                      <a:pt x="25" y="367"/>
                    </a:lnTo>
                    <a:lnTo>
                      <a:pt x="28" y="341"/>
                    </a:lnTo>
                    <a:lnTo>
                      <a:pt x="33" y="312"/>
                    </a:lnTo>
                    <a:lnTo>
                      <a:pt x="39" y="281"/>
                    </a:lnTo>
                    <a:lnTo>
                      <a:pt x="49" y="251"/>
                    </a:lnTo>
                    <a:lnTo>
                      <a:pt x="61" y="222"/>
                    </a:lnTo>
                    <a:lnTo>
                      <a:pt x="75" y="194"/>
                    </a:lnTo>
                    <a:lnTo>
                      <a:pt x="93" y="168"/>
                    </a:lnTo>
                    <a:lnTo>
                      <a:pt x="116" y="145"/>
                    </a:lnTo>
                    <a:lnTo>
                      <a:pt x="141" y="127"/>
                    </a:lnTo>
                    <a:lnTo>
                      <a:pt x="173" y="114"/>
                    </a:lnTo>
                    <a:lnTo>
                      <a:pt x="208" y="106"/>
                    </a:lnTo>
                    <a:lnTo>
                      <a:pt x="210" y="104"/>
                    </a:lnTo>
                    <a:lnTo>
                      <a:pt x="217" y="100"/>
                    </a:lnTo>
                    <a:lnTo>
                      <a:pt x="227" y="92"/>
                    </a:lnTo>
                    <a:lnTo>
                      <a:pt x="245" y="82"/>
                    </a:lnTo>
                    <a:lnTo>
                      <a:pt x="267" y="69"/>
                    </a:lnTo>
                    <a:lnTo>
                      <a:pt x="296" y="54"/>
                    </a:lnTo>
                    <a:lnTo>
                      <a:pt x="332" y="36"/>
                    </a:lnTo>
                    <a:lnTo>
                      <a:pt x="375" y="17"/>
                    </a:lnTo>
                    <a:lnTo>
                      <a:pt x="373" y="16"/>
                    </a:lnTo>
                    <a:lnTo>
                      <a:pt x="366" y="15"/>
                    </a:lnTo>
                    <a:lnTo>
                      <a:pt x="357" y="13"/>
                    </a:lnTo>
                    <a:lnTo>
                      <a:pt x="343" y="10"/>
                    </a:lnTo>
                    <a:lnTo>
                      <a:pt x="326" y="7"/>
                    </a:lnTo>
                    <a:lnTo>
                      <a:pt x="307" y="5"/>
                    </a:lnTo>
                    <a:lnTo>
                      <a:pt x="285" y="3"/>
                    </a:lnTo>
                    <a:lnTo>
                      <a:pt x="261" y="1"/>
                    </a:lnTo>
                    <a:lnTo>
                      <a:pt x="235" y="0"/>
                    </a:lnTo>
                    <a:lnTo>
                      <a:pt x="208" y="1"/>
                    </a:lnTo>
                    <a:lnTo>
                      <a:pt x="180" y="2"/>
                    </a:lnTo>
                    <a:lnTo>
                      <a:pt x="151" y="5"/>
                    </a:lnTo>
                    <a:lnTo>
                      <a:pt x="122" y="10"/>
                    </a:lnTo>
                    <a:lnTo>
                      <a:pt x="92" y="18"/>
                    </a:lnTo>
                    <a:lnTo>
                      <a:pt x="63" y="28"/>
                    </a:lnTo>
                    <a:lnTo>
                      <a:pt x="35" y="4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6" name="Freeform 208"/>
              <p:cNvSpPr>
                <a:spLocks/>
              </p:cNvSpPr>
              <p:nvPr/>
            </p:nvSpPr>
            <p:spPr bwMode="auto">
              <a:xfrm>
                <a:off x="6061" y="13991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8 h 83"/>
                  <a:gd name="T6" fmla="*/ 5 w 305"/>
                  <a:gd name="T7" fmla="*/ 44 h 83"/>
                  <a:gd name="T8" fmla="*/ 11 w 305"/>
                  <a:gd name="T9" fmla="*/ 37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8 h 83"/>
                  <a:gd name="T16" fmla="*/ 54 w 305"/>
                  <a:gd name="T17" fmla="*/ 12 h 83"/>
                  <a:gd name="T18" fmla="*/ 72 w 305"/>
                  <a:gd name="T19" fmla="*/ 6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7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6 h 83"/>
                  <a:gd name="T38" fmla="*/ 289 w 305"/>
                  <a:gd name="T39" fmla="*/ 44 h 83"/>
                  <a:gd name="T40" fmla="*/ 277 w 305"/>
                  <a:gd name="T41" fmla="*/ 41 h 83"/>
                  <a:gd name="T42" fmla="*/ 262 w 305"/>
                  <a:gd name="T43" fmla="*/ 36 h 83"/>
                  <a:gd name="T44" fmla="*/ 244 w 305"/>
                  <a:gd name="T45" fmla="*/ 32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1 h 83"/>
                  <a:gd name="T56" fmla="*/ 101 w 305"/>
                  <a:gd name="T57" fmla="*/ 23 h 83"/>
                  <a:gd name="T58" fmla="*/ 77 w 305"/>
                  <a:gd name="T59" fmla="*/ 29 h 83"/>
                  <a:gd name="T60" fmla="*/ 55 w 305"/>
                  <a:gd name="T61" fmla="*/ 37 h 83"/>
                  <a:gd name="T62" fmla="*/ 33 w 305"/>
                  <a:gd name="T63" fmla="*/ 48 h 83"/>
                  <a:gd name="T64" fmla="*/ 15 w 305"/>
                  <a:gd name="T65" fmla="*/ 63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8"/>
                    </a:lnTo>
                    <a:lnTo>
                      <a:pt x="5" y="44"/>
                    </a:lnTo>
                    <a:lnTo>
                      <a:pt x="11" y="37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8"/>
                    </a:lnTo>
                    <a:lnTo>
                      <a:pt x="54" y="12"/>
                    </a:lnTo>
                    <a:lnTo>
                      <a:pt x="72" y="6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7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6"/>
                    </a:lnTo>
                    <a:lnTo>
                      <a:pt x="289" y="44"/>
                    </a:lnTo>
                    <a:lnTo>
                      <a:pt x="277" y="41"/>
                    </a:lnTo>
                    <a:lnTo>
                      <a:pt x="262" y="36"/>
                    </a:lnTo>
                    <a:lnTo>
                      <a:pt x="244" y="32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1"/>
                    </a:lnTo>
                    <a:lnTo>
                      <a:pt x="101" y="23"/>
                    </a:lnTo>
                    <a:lnTo>
                      <a:pt x="77" y="29"/>
                    </a:lnTo>
                    <a:lnTo>
                      <a:pt x="55" y="37"/>
                    </a:lnTo>
                    <a:lnTo>
                      <a:pt x="33" y="48"/>
                    </a:lnTo>
                    <a:lnTo>
                      <a:pt x="15" y="63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7" name="Freeform 209"/>
              <p:cNvSpPr>
                <a:spLocks/>
              </p:cNvSpPr>
              <p:nvPr/>
            </p:nvSpPr>
            <p:spPr bwMode="auto">
              <a:xfrm>
                <a:off x="6061" y="13793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9 h 83"/>
                  <a:gd name="T6" fmla="*/ 5 w 305"/>
                  <a:gd name="T7" fmla="*/ 44 h 83"/>
                  <a:gd name="T8" fmla="*/ 11 w 305"/>
                  <a:gd name="T9" fmla="*/ 38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7 h 83"/>
                  <a:gd name="T16" fmla="*/ 54 w 305"/>
                  <a:gd name="T17" fmla="*/ 12 h 83"/>
                  <a:gd name="T18" fmla="*/ 72 w 305"/>
                  <a:gd name="T19" fmla="*/ 7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8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5 h 83"/>
                  <a:gd name="T38" fmla="*/ 289 w 305"/>
                  <a:gd name="T39" fmla="*/ 43 h 83"/>
                  <a:gd name="T40" fmla="*/ 277 w 305"/>
                  <a:gd name="T41" fmla="*/ 40 h 83"/>
                  <a:gd name="T42" fmla="*/ 262 w 305"/>
                  <a:gd name="T43" fmla="*/ 36 h 83"/>
                  <a:gd name="T44" fmla="*/ 244 w 305"/>
                  <a:gd name="T45" fmla="*/ 33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2 h 83"/>
                  <a:gd name="T56" fmla="*/ 101 w 305"/>
                  <a:gd name="T57" fmla="*/ 24 h 83"/>
                  <a:gd name="T58" fmla="*/ 77 w 305"/>
                  <a:gd name="T59" fmla="*/ 29 h 83"/>
                  <a:gd name="T60" fmla="*/ 55 w 305"/>
                  <a:gd name="T61" fmla="*/ 38 h 83"/>
                  <a:gd name="T62" fmla="*/ 33 w 305"/>
                  <a:gd name="T63" fmla="*/ 49 h 83"/>
                  <a:gd name="T64" fmla="*/ 15 w 305"/>
                  <a:gd name="T65" fmla="*/ 64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11" y="38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7"/>
                    </a:lnTo>
                    <a:lnTo>
                      <a:pt x="54" y="12"/>
                    </a:lnTo>
                    <a:lnTo>
                      <a:pt x="72" y="7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8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5"/>
                    </a:lnTo>
                    <a:lnTo>
                      <a:pt x="289" y="43"/>
                    </a:lnTo>
                    <a:lnTo>
                      <a:pt x="277" y="40"/>
                    </a:lnTo>
                    <a:lnTo>
                      <a:pt x="262" y="36"/>
                    </a:lnTo>
                    <a:lnTo>
                      <a:pt x="244" y="33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2"/>
                    </a:lnTo>
                    <a:lnTo>
                      <a:pt x="101" y="24"/>
                    </a:lnTo>
                    <a:lnTo>
                      <a:pt x="77" y="29"/>
                    </a:lnTo>
                    <a:lnTo>
                      <a:pt x="55" y="38"/>
                    </a:lnTo>
                    <a:lnTo>
                      <a:pt x="33" y="49"/>
                    </a:lnTo>
                    <a:lnTo>
                      <a:pt x="15" y="64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8" name="Freeform 210"/>
              <p:cNvSpPr>
                <a:spLocks/>
              </p:cNvSpPr>
              <p:nvPr/>
            </p:nvSpPr>
            <p:spPr bwMode="auto">
              <a:xfrm>
                <a:off x="6348" y="13696"/>
                <a:ext cx="496" cy="917"/>
              </a:xfrm>
              <a:custGeom>
                <a:avLst/>
                <a:gdLst>
                  <a:gd name="T0" fmla="*/ 0 w 496"/>
                  <a:gd name="T1" fmla="*/ 0 h 917"/>
                  <a:gd name="T2" fmla="*/ 0 w 496"/>
                  <a:gd name="T3" fmla="*/ 886 h 917"/>
                  <a:gd name="T4" fmla="*/ 150 w 496"/>
                  <a:gd name="T5" fmla="*/ 917 h 917"/>
                  <a:gd name="T6" fmla="*/ 143 w 496"/>
                  <a:gd name="T7" fmla="*/ 797 h 917"/>
                  <a:gd name="T8" fmla="*/ 496 w 496"/>
                  <a:gd name="T9" fmla="*/ 851 h 917"/>
                  <a:gd name="T10" fmla="*/ 490 w 496"/>
                  <a:gd name="T11" fmla="*/ 803 h 917"/>
                  <a:gd name="T12" fmla="*/ 245 w 496"/>
                  <a:gd name="T13" fmla="*/ 773 h 917"/>
                  <a:gd name="T14" fmla="*/ 239 w 496"/>
                  <a:gd name="T15" fmla="*/ 670 h 917"/>
                  <a:gd name="T16" fmla="*/ 72 w 496"/>
                  <a:gd name="T17" fmla="*/ 670 h 917"/>
                  <a:gd name="T18" fmla="*/ 68 w 496"/>
                  <a:gd name="T19" fmla="*/ 657 h 917"/>
                  <a:gd name="T20" fmla="*/ 56 w 496"/>
                  <a:gd name="T21" fmla="*/ 620 h 917"/>
                  <a:gd name="T22" fmla="*/ 41 w 496"/>
                  <a:gd name="T23" fmla="*/ 559 h 917"/>
                  <a:gd name="T24" fmla="*/ 26 w 496"/>
                  <a:gd name="T25" fmla="*/ 480 h 917"/>
                  <a:gd name="T26" fmla="*/ 15 w 496"/>
                  <a:gd name="T27" fmla="*/ 385 h 917"/>
                  <a:gd name="T28" fmla="*/ 11 w 496"/>
                  <a:gd name="T29" fmla="*/ 276 h 917"/>
                  <a:gd name="T30" fmla="*/ 20 w 496"/>
                  <a:gd name="T31" fmla="*/ 158 h 917"/>
                  <a:gd name="T32" fmla="*/ 42 w 496"/>
                  <a:gd name="T33" fmla="*/ 30 h 917"/>
                  <a:gd name="T34" fmla="*/ 0 w 496"/>
                  <a:gd name="T35" fmla="*/ 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6"/>
                  <a:gd name="T55" fmla="*/ 0 h 917"/>
                  <a:gd name="T56" fmla="*/ 496 w 496"/>
                  <a:gd name="T57" fmla="*/ 917 h 9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6" h="917">
                    <a:moveTo>
                      <a:pt x="0" y="0"/>
                    </a:moveTo>
                    <a:lnTo>
                      <a:pt x="0" y="886"/>
                    </a:lnTo>
                    <a:lnTo>
                      <a:pt x="150" y="917"/>
                    </a:lnTo>
                    <a:lnTo>
                      <a:pt x="143" y="797"/>
                    </a:lnTo>
                    <a:lnTo>
                      <a:pt x="496" y="851"/>
                    </a:lnTo>
                    <a:lnTo>
                      <a:pt x="490" y="803"/>
                    </a:lnTo>
                    <a:lnTo>
                      <a:pt x="245" y="773"/>
                    </a:lnTo>
                    <a:lnTo>
                      <a:pt x="239" y="670"/>
                    </a:lnTo>
                    <a:lnTo>
                      <a:pt x="72" y="670"/>
                    </a:lnTo>
                    <a:lnTo>
                      <a:pt x="68" y="657"/>
                    </a:lnTo>
                    <a:lnTo>
                      <a:pt x="56" y="620"/>
                    </a:lnTo>
                    <a:lnTo>
                      <a:pt x="41" y="559"/>
                    </a:lnTo>
                    <a:lnTo>
                      <a:pt x="26" y="480"/>
                    </a:lnTo>
                    <a:lnTo>
                      <a:pt x="15" y="385"/>
                    </a:lnTo>
                    <a:lnTo>
                      <a:pt x="11" y="276"/>
                    </a:lnTo>
                    <a:lnTo>
                      <a:pt x="20" y="158"/>
                    </a:lnTo>
                    <a:lnTo>
                      <a:pt x="42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89" name="Freeform 211"/>
              <p:cNvSpPr>
                <a:spLocks/>
              </p:cNvSpPr>
              <p:nvPr/>
            </p:nvSpPr>
            <p:spPr bwMode="auto">
              <a:xfrm>
                <a:off x="6593" y="13487"/>
                <a:ext cx="638" cy="125"/>
              </a:xfrm>
              <a:custGeom>
                <a:avLst/>
                <a:gdLst>
                  <a:gd name="T0" fmla="*/ 0 w 638"/>
                  <a:gd name="T1" fmla="*/ 125 h 125"/>
                  <a:gd name="T2" fmla="*/ 4 w 638"/>
                  <a:gd name="T3" fmla="*/ 124 h 125"/>
                  <a:gd name="T4" fmla="*/ 14 w 638"/>
                  <a:gd name="T5" fmla="*/ 119 h 125"/>
                  <a:gd name="T6" fmla="*/ 31 w 638"/>
                  <a:gd name="T7" fmla="*/ 114 h 125"/>
                  <a:gd name="T8" fmla="*/ 53 w 638"/>
                  <a:gd name="T9" fmla="*/ 106 h 125"/>
                  <a:gd name="T10" fmla="*/ 81 w 638"/>
                  <a:gd name="T11" fmla="*/ 98 h 125"/>
                  <a:gd name="T12" fmla="*/ 113 w 638"/>
                  <a:gd name="T13" fmla="*/ 89 h 125"/>
                  <a:gd name="T14" fmla="*/ 151 w 638"/>
                  <a:gd name="T15" fmla="*/ 81 h 125"/>
                  <a:gd name="T16" fmla="*/ 192 w 638"/>
                  <a:gd name="T17" fmla="*/ 73 h 125"/>
                  <a:gd name="T18" fmla="*/ 237 w 638"/>
                  <a:gd name="T19" fmla="*/ 65 h 125"/>
                  <a:gd name="T20" fmla="*/ 286 w 638"/>
                  <a:gd name="T21" fmla="*/ 60 h 125"/>
                  <a:gd name="T22" fmla="*/ 337 w 638"/>
                  <a:gd name="T23" fmla="*/ 56 h 125"/>
                  <a:gd name="T24" fmla="*/ 390 w 638"/>
                  <a:gd name="T25" fmla="*/ 55 h 125"/>
                  <a:gd name="T26" fmla="*/ 446 w 638"/>
                  <a:gd name="T27" fmla="*/ 56 h 125"/>
                  <a:gd name="T28" fmla="*/ 503 w 638"/>
                  <a:gd name="T29" fmla="*/ 61 h 125"/>
                  <a:gd name="T30" fmla="*/ 561 w 638"/>
                  <a:gd name="T31" fmla="*/ 70 h 125"/>
                  <a:gd name="T32" fmla="*/ 620 w 638"/>
                  <a:gd name="T33" fmla="*/ 83 h 125"/>
                  <a:gd name="T34" fmla="*/ 638 w 638"/>
                  <a:gd name="T35" fmla="*/ 0 h 125"/>
                  <a:gd name="T36" fmla="*/ 634 w 638"/>
                  <a:gd name="T37" fmla="*/ 0 h 125"/>
                  <a:gd name="T38" fmla="*/ 620 w 638"/>
                  <a:gd name="T39" fmla="*/ 0 h 125"/>
                  <a:gd name="T40" fmla="*/ 599 w 638"/>
                  <a:gd name="T41" fmla="*/ 0 h 125"/>
                  <a:gd name="T42" fmla="*/ 571 w 638"/>
                  <a:gd name="T43" fmla="*/ 1 h 125"/>
                  <a:gd name="T44" fmla="*/ 536 w 638"/>
                  <a:gd name="T45" fmla="*/ 2 h 125"/>
                  <a:gd name="T46" fmla="*/ 496 w 638"/>
                  <a:gd name="T47" fmla="*/ 3 h 125"/>
                  <a:gd name="T48" fmla="*/ 452 w 638"/>
                  <a:gd name="T49" fmla="*/ 6 h 125"/>
                  <a:gd name="T50" fmla="*/ 405 w 638"/>
                  <a:gd name="T51" fmla="*/ 8 h 125"/>
                  <a:gd name="T52" fmla="*/ 354 w 638"/>
                  <a:gd name="T53" fmla="*/ 13 h 125"/>
                  <a:gd name="T54" fmla="*/ 302 w 638"/>
                  <a:gd name="T55" fmla="*/ 17 h 125"/>
                  <a:gd name="T56" fmla="*/ 249 w 638"/>
                  <a:gd name="T57" fmla="*/ 22 h 125"/>
                  <a:gd name="T58" fmla="*/ 196 w 638"/>
                  <a:gd name="T59" fmla="*/ 30 h 125"/>
                  <a:gd name="T60" fmla="*/ 144 w 638"/>
                  <a:gd name="T61" fmla="*/ 37 h 125"/>
                  <a:gd name="T62" fmla="*/ 93 w 638"/>
                  <a:gd name="T63" fmla="*/ 47 h 125"/>
                  <a:gd name="T64" fmla="*/ 45 w 638"/>
                  <a:gd name="T65" fmla="*/ 58 h 125"/>
                  <a:gd name="T66" fmla="*/ 0 w 638"/>
                  <a:gd name="T67" fmla="*/ 71 h 125"/>
                  <a:gd name="T68" fmla="*/ 0 w 638"/>
                  <a:gd name="T69" fmla="*/ 125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8"/>
                  <a:gd name="T106" fmla="*/ 0 h 125"/>
                  <a:gd name="T107" fmla="*/ 638 w 638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8" h="125">
                    <a:moveTo>
                      <a:pt x="0" y="125"/>
                    </a:moveTo>
                    <a:lnTo>
                      <a:pt x="4" y="124"/>
                    </a:lnTo>
                    <a:lnTo>
                      <a:pt x="14" y="119"/>
                    </a:lnTo>
                    <a:lnTo>
                      <a:pt x="31" y="114"/>
                    </a:lnTo>
                    <a:lnTo>
                      <a:pt x="53" y="106"/>
                    </a:lnTo>
                    <a:lnTo>
                      <a:pt x="81" y="98"/>
                    </a:lnTo>
                    <a:lnTo>
                      <a:pt x="113" y="89"/>
                    </a:lnTo>
                    <a:lnTo>
                      <a:pt x="151" y="81"/>
                    </a:lnTo>
                    <a:lnTo>
                      <a:pt x="192" y="73"/>
                    </a:lnTo>
                    <a:lnTo>
                      <a:pt x="237" y="65"/>
                    </a:lnTo>
                    <a:lnTo>
                      <a:pt x="286" y="60"/>
                    </a:lnTo>
                    <a:lnTo>
                      <a:pt x="337" y="56"/>
                    </a:lnTo>
                    <a:lnTo>
                      <a:pt x="390" y="55"/>
                    </a:lnTo>
                    <a:lnTo>
                      <a:pt x="446" y="56"/>
                    </a:lnTo>
                    <a:lnTo>
                      <a:pt x="503" y="61"/>
                    </a:lnTo>
                    <a:lnTo>
                      <a:pt x="561" y="70"/>
                    </a:lnTo>
                    <a:lnTo>
                      <a:pt x="620" y="83"/>
                    </a:lnTo>
                    <a:lnTo>
                      <a:pt x="638" y="0"/>
                    </a:lnTo>
                    <a:lnTo>
                      <a:pt x="634" y="0"/>
                    </a:lnTo>
                    <a:lnTo>
                      <a:pt x="620" y="0"/>
                    </a:lnTo>
                    <a:lnTo>
                      <a:pt x="599" y="0"/>
                    </a:lnTo>
                    <a:lnTo>
                      <a:pt x="571" y="1"/>
                    </a:lnTo>
                    <a:lnTo>
                      <a:pt x="536" y="2"/>
                    </a:lnTo>
                    <a:lnTo>
                      <a:pt x="496" y="3"/>
                    </a:lnTo>
                    <a:lnTo>
                      <a:pt x="452" y="6"/>
                    </a:lnTo>
                    <a:lnTo>
                      <a:pt x="405" y="8"/>
                    </a:lnTo>
                    <a:lnTo>
                      <a:pt x="354" y="13"/>
                    </a:lnTo>
                    <a:lnTo>
                      <a:pt x="302" y="17"/>
                    </a:lnTo>
                    <a:lnTo>
                      <a:pt x="249" y="22"/>
                    </a:lnTo>
                    <a:lnTo>
                      <a:pt x="196" y="30"/>
                    </a:lnTo>
                    <a:lnTo>
                      <a:pt x="144" y="37"/>
                    </a:lnTo>
                    <a:lnTo>
                      <a:pt x="93" y="47"/>
                    </a:lnTo>
                    <a:lnTo>
                      <a:pt x="45" y="58"/>
                    </a:lnTo>
                    <a:lnTo>
                      <a:pt x="0" y="71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90" name="Freeform 212"/>
              <p:cNvSpPr>
                <a:spLocks/>
              </p:cNvSpPr>
              <p:nvPr/>
            </p:nvSpPr>
            <p:spPr bwMode="auto">
              <a:xfrm>
                <a:off x="6217" y="14634"/>
                <a:ext cx="1075" cy="356"/>
              </a:xfrm>
              <a:custGeom>
                <a:avLst/>
                <a:gdLst>
                  <a:gd name="T0" fmla="*/ 454 w 1075"/>
                  <a:gd name="T1" fmla="*/ 344 h 356"/>
                  <a:gd name="T2" fmla="*/ 456 w 1075"/>
                  <a:gd name="T3" fmla="*/ 343 h 356"/>
                  <a:gd name="T4" fmla="*/ 463 w 1075"/>
                  <a:gd name="T5" fmla="*/ 341 h 356"/>
                  <a:gd name="T6" fmla="*/ 472 w 1075"/>
                  <a:gd name="T7" fmla="*/ 337 h 356"/>
                  <a:gd name="T8" fmla="*/ 485 w 1075"/>
                  <a:gd name="T9" fmla="*/ 332 h 356"/>
                  <a:gd name="T10" fmla="*/ 501 w 1075"/>
                  <a:gd name="T11" fmla="*/ 325 h 356"/>
                  <a:gd name="T12" fmla="*/ 518 w 1075"/>
                  <a:gd name="T13" fmla="*/ 317 h 356"/>
                  <a:gd name="T14" fmla="*/ 538 w 1075"/>
                  <a:gd name="T15" fmla="*/ 308 h 356"/>
                  <a:gd name="T16" fmla="*/ 558 w 1075"/>
                  <a:gd name="T17" fmla="*/ 298 h 356"/>
                  <a:gd name="T18" fmla="*/ 580 w 1075"/>
                  <a:gd name="T19" fmla="*/ 287 h 356"/>
                  <a:gd name="T20" fmla="*/ 600 w 1075"/>
                  <a:gd name="T21" fmla="*/ 274 h 356"/>
                  <a:gd name="T22" fmla="*/ 621 w 1075"/>
                  <a:gd name="T23" fmla="*/ 262 h 356"/>
                  <a:gd name="T24" fmla="*/ 640 w 1075"/>
                  <a:gd name="T25" fmla="*/ 248 h 356"/>
                  <a:gd name="T26" fmla="*/ 658 w 1075"/>
                  <a:gd name="T27" fmla="*/ 234 h 356"/>
                  <a:gd name="T28" fmla="*/ 674 w 1075"/>
                  <a:gd name="T29" fmla="*/ 219 h 356"/>
                  <a:gd name="T30" fmla="*/ 688 w 1075"/>
                  <a:gd name="T31" fmla="*/ 204 h 356"/>
                  <a:gd name="T32" fmla="*/ 699 w 1075"/>
                  <a:gd name="T33" fmla="*/ 189 h 356"/>
                  <a:gd name="T34" fmla="*/ 0 w 1075"/>
                  <a:gd name="T35" fmla="*/ 18 h 356"/>
                  <a:gd name="T36" fmla="*/ 54 w 1075"/>
                  <a:gd name="T37" fmla="*/ 0 h 356"/>
                  <a:gd name="T38" fmla="*/ 1075 w 1075"/>
                  <a:gd name="T39" fmla="*/ 251 h 356"/>
                  <a:gd name="T40" fmla="*/ 1033 w 1075"/>
                  <a:gd name="T41" fmla="*/ 274 h 356"/>
                  <a:gd name="T42" fmla="*/ 738 w 1075"/>
                  <a:gd name="T43" fmla="*/ 199 h 356"/>
                  <a:gd name="T44" fmla="*/ 737 w 1075"/>
                  <a:gd name="T45" fmla="*/ 200 h 356"/>
                  <a:gd name="T46" fmla="*/ 735 w 1075"/>
                  <a:gd name="T47" fmla="*/ 203 h 356"/>
                  <a:gd name="T48" fmla="*/ 730 w 1075"/>
                  <a:gd name="T49" fmla="*/ 207 h 356"/>
                  <a:gd name="T50" fmla="*/ 724 w 1075"/>
                  <a:gd name="T51" fmla="*/ 214 h 356"/>
                  <a:gd name="T52" fmla="*/ 716 w 1075"/>
                  <a:gd name="T53" fmla="*/ 222 h 356"/>
                  <a:gd name="T54" fmla="*/ 706 w 1075"/>
                  <a:gd name="T55" fmla="*/ 231 h 356"/>
                  <a:gd name="T56" fmla="*/ 694 w 1075"/>
                  <a:gd name="T57" fmla="*/ 242 h 356"/>
                  <a:gd name="T58" fmla="*/ 679 w 1075"/>
                  <a:gd name="T59" fmla="*/ 253 h 356"/>
                  <a:gd name="T60" fmla="*/ 662 w 1075"/>
                  <a:gd name="T61" fmla="*/ 265 h 356"/>
                  <a:gd name="T62" fmla="*/ 643 w 1075"/>
                  <a:gd name="T63" fmla="*/ 278 h 356"/>
                  <a:gd name="T64" fmla="*/ 621 w 1075"/>
                  <a:gd name="T65" fmla="*/ 291 h 356"/>
                  <a:gd name="T66" fmla="*/ 597 w 1075"/>
                  <a:gd name="T67" fmla="*/ 303 h 356"/>
                  <a:gd name="T68" fmla="*/ 570 w 1075"/>
                  <a:gd name="T69" fmla="*/ 317 h 356"/>
                  <a:gd name="T70" fmla="*/ 540 w 1075"/>
                  <a:gd name="T71" fmla="*/ 330 h 356"/>
                  <a:gd name="T72" fmla="*/ 508 w 1075"/>
                  <a:gd name="T73" fmla="*/ 343 h 356"/>
                  <a:gd name="T74" fmla="*/ 472 w 1075"/>
                  <a:gd name="T75" fmla="*/ 356 h 356"/>
                  <a:gd name="T76" fmla="*/ 454 w 1075"/>
                  <a:gd name="T77" fmla="*/ 344 h 3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75"/>
                  <a:gd name="T118" fmla="*/ 0 h 356"/>
                  <a:gd name="T119" fmla="*/ 1075 w 1075"/>
                  <a:gd name="T120" fmla="*/ 356 h 3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75" h="356">
                    <a:moveTo>
                      <a:pt x="454" y="344"/>
                    </a:moveTo>
                    <a:lnTo>
                      <a:pt x="456" y="343"/>
                    </a:lnTo>
                    <a:lnTo>
                      <a:pt x="463" y="341"/>
                    </a:lnTo>
                    <a:lnTo>
                      <a:pt x="472" y="337"/>
                    </a:lnTo>
                    <a:lnTo>
                      <a:pt x="485" y="332"/>
                    </a:lnTo>
                    <a:lnTo>
                      <a:pt x="501" y="325"/>
                    </a:lnTo>
                    <a:lnTo>
                      <a:pt x="518" y="317"/>
                    </a:lnTo>
                    <a:lnTo>
                      <a:pt x="538" y="308"/>
                    </a:lnTo>
                    <a:lnTo>
                      <a:pt x="558" y="298"/>
                    </a:lnTo>
                    <a:lnTo>
                      <a:pt x="580" y="287"/>
                    </a:lnTo>
                    <a:lnTo>
                      <a:pt x="600" y="274"/>
                    </a:lnTo>
                    <a:lnTo>
                      <a:pt x="621" y="262"/>
                    </a:lnTo>
                    <a:lnTo>
                      <a:pt x="640" y="248"/>
                    </a:lnTo>
                    <a:lnTo>
                      <a:pt x="658" y="234"/>
                    </a:lnTo>
                    <a:lnTo>
                      <a:pt x="674" y="219"/>
                    </a:lnTo>
                    <a:lnTo>
                      <a:pt x="688" y="204"/>
                    </a:lnTo>
                    <a:lnTo>
                      <a:pt x="699" y="189"/>
                    </a:lnTo>
                    <a:lnTo>
                      <a:pt x="0" y="18"/>
                    </a:lnTo>
                    <a:lnTo>
                      <a:pt x="54" y="0"/>
                    </a:lnTo>
                    <a:lnTo>
                      <a:pt x="1075" y="251"/>
                    </a:lnTo>
                    <a:lnTo>
                      <a:pt x="1033" y="274"/>
                    </a:lnTo>
                    <a:lnTo>
                      <a:pt x="738" y="199"/>
                    </a:lnTo>
                    <a:lnTo>
                      <a:pt x="737" y="200"/>
                    </a:lnTo>
                    <a:lnTo>
                      <a:pt x="735" y="203"/>
                    </a:lnTo>
                    <a:lnTo>
                      <a:pt x="730" y="207"/>
                    </a:lnTo>
                    <a:lnTo>
                      <a:pt x="724" y="214"/>
                    </a:lnTo>
                    <a:lnTo>
                      <a:pt x="716" y="222"/>
                    </a:lnTo>
                    <a:lnTo>
                      <a:pt x="706" y="231"/>
                    </a:lnTo>
                    <a:lnTo>
                      <a:pt x="694" y="242"/>
                    </a:lnTo>
                    <a:lnTo>
                      <a:pt x="679" y="253"/>
                    </a:lnTo>
                    <a:lnTo>
                      <a:pt x="662" y="265"/>
                    </a:lnTo>
                    <a:lnTo>
                      <a:pt x="643" y="278"/>
                    </a:lnTo>
                    <a:lnTo>
                      <a:pt x="621" y="291"/>
                    </a:lnTo>
                    <a:lnTo>
                      <a:pt x="597" y="303"/>
                    </a:lnTo>
                    <a:lnTo>
                      <a:pt x="570" y="317"/>
                    </a:lnTo>
                    <a:lnTo>
                      <a:pt x="540" y="330"/>
                    </a:lnTo>
                    <a:lnTo>
                      <a:pt x="508" y="343"/>
                    </a:lnTo>
                    <a:lnTo>
                      <a:pt x="472" y="356"/>
                    </a:lnTo>
                    <a:lnTo>
                      <a:pt x="454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91" name="Freeform 213"/>
              <p:cNvSpPr>
                <a:spLocks/>
              </p:cNvSpPr>
              <p:nvPr/>
            </p:nvSpPr>
            <p:spPr bwMode="auto">
              <a:xfrm>
                <a:off x="5997" y="14727"/>
                <a:ext cx="1095" cy="319"/>
              </a:xfrm>
              <a:custGeom>
                <a:avLst/>
                <a:gdLst>
                  <a:gd name="T0" fmla="*/ 0 w 1095"/>
                  <a:gd name="T1" fmla="*/ 0 h 319"/>
                  <a:gd name="T2" fmla="*/ 1071 w 1095"/>
                  <a:gd name="T3" fmla="*/ 319 h 319"/>
                  <a:gd name="T4" fmla="*/ 1095 w 1095"/>
                  <a:gd name="T5" fmla="*/ 319 h 319"/>
                  <a:gd name="T6" fmla="*/ 33 w 1095"/>
                  <a:gd name="T7" fmla="*/ 0 h 319"/>
                  <a:gd name="T8" fmla="*/ 0 w 1095"/>
                  <a:gd name="T9" fmla="*/ 0 h 3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5"/>
                  <a:gd name="T16" fmla="*/ 0 h 319"/>
                  <a:gd name="T17" fmla="*/ 1095 w 1095"/>
                  <a:gd name="T18" fmla="*/ 319 h 3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5" h="319">
                    <a:moveTo>
                      <a:pt x="0" y="0"/>
                    </a:moveTo>
                    <a:lnTo>
                      <a:pt x="1071" y="319"/>
                    </a:lnTo>
                    <a:lnTo>
                      <a:pt x="1095" y="31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92" name="Freeform 214"/>
              <p:cNvSpPr>
                <a:spLocks/>
              </p:cNvSpPr>
              <p:nvPr/>
            </p:nvSpPr>
            <p:spPr bwMode="auto">
              <a:xfrm>
                <a:off x="6181" y="14684"/>
                <a:ext cx="1082" cy="285"/>
              </a:xfrm>
              <a:custGeom>
                <a:avLst/>
                <a:gdLst>
                  <a:gd name="T0" fmla="*/ 0 w 1082"/>
                  <a:gd name="T1" fmla="*/ 1 h 285"/>
                  <a:gd name="T2" fmla="*/ 1058 w 1082"/>
                  <a:gd name="T3" fmla="*/ 285 h 285"/>
                  <a:gd name="T4" fmla="*/ 1082 w 1082"/>
                  <a:gd name="T5" fmla="*/ 284 h 285"/>
                  <a:gd name="T6" fmla="*/ 33 w 1082"/>
                  <a:gd name="T7" fmla="*/ 0 h 285"/>
                  <a:gd name="T8" fmla="*/ 0 w 1082"/>
                  <a:gd name="T9" fmla="*/ 1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2"/>
                  <a:gd name="T16" fmla="*/ 0 h 285"/>
                  <a:gd name="T17" fmla="*/ 1082 w 1082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2" h="285">
                    <a:moveTo>
                      <a:pt x="0" y="1"/>
                    </a:moveTo>
                    <a:lnTo>
                      <a:pt x="1058" y="285"/>
                    </a:lnTo>
                    <a:lnTo>
                      <a:pt x="1082" y="284"/>
                    </a:lnTo>
                    <a:lnTo>
                      <a:pt x="3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93" name="Freeform 215"/>
              <p:cNvSpPr>
                <a:spLocks/>
              </p:cNvSpPr>
              <p:nvPr/>
            </p:nvSpPr>
            <p:spPr bwMode="auto">
              <a:xfrm>
                <a:off x="6093" y="14699"/>
                <a:ext cx="1087" cy="315"/>
              </a:xfrm>
              <a:custGeom>
                <a:avLst/>
                <a:gdLst>
                  <a:gd name="T0" fmla="*/ 0 w 1087"/>
                  <a:gd name="T1" fmla="*/ 0 h 315"/>
                  <a:gd name="T2" fmla="*/ 1066 w 1087"/>
                  <a:gd name="T3" fmla="*/ 315 h 315"/>
                  <a:gd name="T4" fmla="*/ 1087 w 1087"/>
                  <a:gd name="T5" fmla="*/ 308 h 315"/>
                  <a:gd name="T6" fmla="*/ 31 w 1087"/>
                  <a:gd name="T7" fmla="*/ 0 h 315"/>
                  <a:gd name="T8" fmla="*/ 0 w 1087"/>
                  <a:gd name="T9" fmla="*/ 0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7"/>
                  <a:gd name="T16" fmla="*/ 0 h 315"/>
                  <a:gd name="T17" fmla="*/ 1087 w 1087"/>
                  <a:gd name="T18" fmla="*/ 315 h 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7" h="315">
                    <a:moveTo>
                      <a:pt x="0" y="0"/>
                    </a:moveTo>
                    <a:lnTo>
                      <a:pt x="1066" y="315"/>
                    </a:lnTo>
                    <a:lnTo>
                      <a:pt x="1087" y="30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6528" name="Group 216"/>
            <p:cNvGrpSpPr>
              <a:grpSpLocks/>
            </p:cNvGrpSpPr>
            <p:nvPr/>
          </p:nvGrpSpPr>
          <p:grpSpPr bwMode="auto">
            <a:xfrm>
              <a:off x="4092" y="3609"/>
              <a:ext cx="410" cy="571"/>
              <a:chOff x="12762" y="10336"/>
              <a:chExt cx="1027" cy="1700"/>
            </a:xfrm>
          </p:grpSpPr>
          <p:sp>
            <p:nvSpPr>
              <p:cNvPr id="106549" name="Rectangle 217"/>
              <p:cNvSpPr>
                <a:spLocks noChangeArrowheads="1"/>
              </p:cNvSpPr>
              <p:nvPr/>
            </p:nvSpPr>
            <p:spPr bwMode="auto">
              <a:xfrm>
                <a:off x="12824" y="10394"/>
                <a:ext cx="965" cy="164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50" name="Rectangle 218"/>
              <p:cNvSpPr>
                <a:spLocks noChangeArrowheads="1"/>
              </p:cNvSpPr>
              <p:nvPr/>
            </p:nvSpPr>
            <p:spPr bwMode="auto">
              <a:xfrm>
                <a:off x="12766" y="10336"/>
                <a:ext cx="965" cy="16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51" name="Line 219"/>
              <p:cNvSpPr>
                <a:spLocks noChangeShapeType="1"/>
              </p:cNvSpPr>
              <p:nvPr/>
            </p:nvSpPr>
            <p:spPr bwMode="auto">
              <a:xfrm>
                <a:off x="12766" y="10682"/>
                <a:ext cx="96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52" name="Line 220"/>
              <p:cNvSpPr>
                <a:spLocks noChangeShapeType="1"/>
              </p:cNvSpPr>
              <p:nvPr/>
            </p:nvSpPr>
            <p:spPr bwMode="auto">
              <a:xfrm>
                <a:off x="12780" y="11042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53" name="Line 221"/>
              <p:cNvSpPr>
                <a:spLocks noChangeShapeType="1"/>
              </p:cNvSpPr>
              <p:nvPr/>
            </p:nvSpPr>
            <p:spPr bwMode="auto">
              <a:xfrm>
                <a:off x="12764" y="11374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54" name="Line 222"/>
              <p:cNvSpPr>
                <a:spLocks noChangeShapeType="1"/>
              </p:cNvSpPr>
              <p:nvPr/>
            </p:nvSpPr>
            <p:spPr bwMode="auto">
              <a:xfrm>
                <a:off x="12762" y="11675"/>
                <a:ext cx="96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6529" name="Oval 223"/>
            <p:cNvSpPr>
              <a:spLocks noChangeArrowheads="1"/>
            </p:cNvSpPr>
            <p:nvPr/>
          </p:nvSpPr>
          <p:spPr bwMode="auto">
            <a:xfrm>
              <a:off x="2342" y="2938"/>
              <a:ext cx="58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6530" name="Oval 224"/>
            <p:cNvSpPr>
              <a:spLocks noChangeArrowheads="1"/>
            </p:cNvSpPr>
            <p:nvPr/>
          </p:nvSpPr>
          <p:spPr bwMode="auto">
            <a:xfrm>
              <a:off x="1748" y="3490"/>
              <a:ext cx="58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6531" name="Line 225"/>
            <p:cNvSpPr>
              <a:spLocks noChangeShapeType="1"/>
            </p:cNvSpPr>
            <p:nvPr/>
          </p:nvSpPr>
          <p:spPr bwMode="auto">
            <a:xfrm flipH="1">
              <a:off x="2414" y="2878"/>
              <a:ext cx="186" cy="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32" name="Text Box 226"/>
            <p:cNvSpPr txBox="1">
              <a:spLocks noChangeArrowheads="1"/>
            </p:cNvSpPr>
            <p:nvPr/>
          </p:nvSpPr>
          <p:spPr bwMode="auto">
            <a:xfrm>
              <a:off x="4220" y="2710"/>
              <a:ext cx="3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400" dirty="0">
                  <a:solidFill>
                    <a:srgbClr val="FF0000"/>
                  </a:solidFill>
                  <a:latin typeface="Symbol" charset="0"/>
                </a:rPr>
                <a:t>l</a:t>
              </a:r>
              <a:r>
                <a:rPr lang="en-US" sz="1200" baseline="-25000" dirty="0">
                  <a:solidFill>
                    <a:srgbClr val="FF0000"/>
                  </a:solidFill>
                  <a:latin typeface="Calibri"/>
                </a:rPr>
                <a:t>out</a:t>
              </a:r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06533" name="Line 227"/>
            <p:cNvSpPr>
              <a:spLocks noChangeShapeType="1"/>
            </p:cNvSpPr>
            <p:nvPr/>
          </p:nvSpPr>
          <p:spPr bwMode="auto">
            <a:xfrm>
              <a:off x="4340" y="2890"/>
              <a:ext cx="126" cy="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6534" name="Line 228"/>
            <p:cNvSpPr>
              <a:spLocks noChangeShapeType="1"/>
            </p:cNvSpPr>
            <p:nvPr/>
          </p:nvSpPr>
          <p:spPr bwMode="auto">
            <a:xfrm flipH="1">
              <a:off x="3368" y="3466"/>
              <a:ext cx="210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06535" name="Group 229"/>
            <p:cNvGrpSpPr>
              <a:grpSpLocks/>
            </p:cNvGrpSpPr>
            <p:nvPr/>
          </p:nvGrpSpPr>
          <p:grpSpPr bwMode="auto">
            <a:xfrm>
              <a:off x="3098" y="3712"/>
              <a:ext cx="424" cy="168"/>
              <a:chOff x="10808" y="10250"/>
              <a:chExt cx="1018" cy="403"/>
            </a:xfrm>
          </p:grpSpPr>
          <p:sp>
            <p:nvSpPr>
              <p:cNvPr id="106538" name="Rectangle 230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39" name="Freeform 231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435 w 855"/>
                  <a:gd name="T3" fmla="*/ 0 h 390"/>
                  <a:gd name="T4" fmla="*/ 435 w 855"/>
                  <a:gd name="T5" fmla="*/ 359 h 390"/>
                  <a:gd name="T6" fmla="*/ 23 w 855"/>
                  <a:gd name="T7" fmla="*/ 359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6540" name="Line 232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1" name="Line 233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2" name="Line 234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3" name="Line 235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4" name="Line 236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5" name="Line 237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6" name="Line 238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7" name="Line 239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6548" name="Line 240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6536" name="Freeform 241"/>
            <p:cNvSpPr>
              <a:spLocks/>
            </p:cNvSpPr>
            <p:nvPr/>
          </p:nvSpPr>
          <p:spPr bwMode="auto">
            <a:xfrm>
              <a:off x="1778" y="3538"/>
              <a:ext cx="2490" cy="600"/>
            </a:xfrm>
            <a:custGeom>
              <a:avLst/>
              <a:gdLst>
                <a:gd name="T0" fmla="*/ 0 w 6225"/>
                <a:gd name="T1" fmla="*/ 0 h 1501"/>
                <a:gd name="T2" fmla="*/ 0 w 6225"/>
                <a:gd name="T3" fmla="*/ 237 h 1501"/>
                <a:gd name="T4" fmla="*/ 161 w 6225"/>
                <a:gd name="T5" fmla="*/ 240 h 1501"/>
                <a:gd name="T6" fmla="*/ 298 w 6225"/>
                <a:gd name="T7" fmla="*/ 113 h 1501"/>
                <a:gd name="T8" fmla="*/ 814 w 6225"/>
                <a:gd name="T9" fmla="*/ 115 h 1501"/>
                <a:gd name="T10" fmla="*/ 689 w 6225"/>
                <a:gd name="T11" fmla="*/ 233 h 1501"/>
                <a:gd name="T12" fmla="*/ 996 w 6225"/>
                <a:gd name="T13" fmla="*/ 233 h 1501"/>
                <a:gd name="T14" fmla="*/ 995 w 6225"/>
                <a:gd name="T15" fmla="*/ 62 h 1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25"/>
                <a:gd name="T25" fmla="*/ 0 h 1501"/>
                <a:gd name="T26" fmla="*/ 6225 w 6225"/>
                <a:gd name="T27" fmla="*/ 1501 h 1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25" h="1501">
                  <a:moveTo>
                    <a:pt x="0" y="0"/>
                  </a:moveTo>
                  <a:lnTo>
                    <a:pt x="0" y="1486"/>
                  </a:lnTo>
                  <a:lnTo>
                    <a:pt x="1005" y="1501"/>
                  </a:lnTo>
                  <a:lnTo>
                    <a:pt x="1860" y="706"/>
                  </a:lnTo>
                  <a:lnTo>
                    <a:pt x="5085" y="721"/>
                  </a:lnTo>
                  <a:lnTo>
                    <a:pt x="4305" y="1456"/>
                  </a:lnTo>
                  <a:lnTo>
                    <a:pt x="6225" y="1456"/>
                  </a:lnTo>
                  <a:lnTo>
                    <a:pt x="6220" y="391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6537" name="Freeform 242"/>
            <p:cNvSpPr>
              <a:spLocks/>
            </p:cNvSpPr>
            <p:nvPr/>
          </p:nvSpPr>
          <p:spPr bwMode="auto">
            <a:xfrm>
              <a:off x="2372" y="2968"/>
              <a:ext cx="2160" cy="804"/>
            </a:xfrm>
            <a:custGeom>
              <a:avLst/>
              <a:gdLst>
                <a:gd name="T0" fmla="*/ 0 w 5400"/>
                <a:gd name="T1" fmla="*/ 0 h 2010"/>
                <a:gd name="T2" fmla="*/ 0 w 5400"/>
                <a:gd name="T3" fmla="*/ 238 h 2010"/>
                <a:gd name="T4" fmla="*/ 161 w 5400"/>
                <a:gd name="T5" fmla="*/ 240 h 2010"/>
                <a:gd name="T6" fmla="*/ 86 w 5400"/>
                <a:gd name="T7" fmla="*/ 322 h 2010"/>
                <a:gd name="T8" fmla="*/ 578 w 5400"/>
                <a:gd name="T9" fmla="*/ 322 h 2010"/>
                <a:gd name="T10" fmla="*/ 696 w 5400"/>
                <a:gd name="T11" fmla="*/ 204 h 2010"/>
                <a:gd name="T12" fmla="*/ 864 w 5400"/>
                <a:gd name="T13" fmla="*/ 206 h 2010"/>
                <a:gd name="T14" fmla="*/ 864 w 5400"/>
                <a:gd name="T15" fmla="*/ 19 h 20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00"/>
                <a:gd name="T25" fmla="*/ 0 h 2010"/>
                <a:gd name="T26" fmla="*/ 5400 w 5400"/>
                <a:gd name="T27" fmla="*/ 2010 h 20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00" h="2010">
                  <a:moveTo>
                    <a:pt x="0" y="0"/>
                  </a:moveTo>
                  <a:lnTo>
                    <a:pt x="0" y="1485"/>
                  </a:lnTo>
                  <a:lnTo>
                    <a:pt x="1005" y="1500"/>
                  </a:lnTo>
                  <a:lnTo>
                    <a:pt x="540" y="2010"/>
                  </a:lnTo>
                  <a:lnTo>
                    <a:pt x="3615" y="2010"/>
                  </a:lnTo>
                  <a:lnTo>
                    <a:pt x="4350" y="1275"/>
                  </a:lnTo>
                  <a:lnTo>
                    <a:pt x="5400" y="1290"/>
                  </a:lnTo>
                  <a:lnTo>
                    <a:pt x="5400" y="12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81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7F684DA-172D-094C-9644-82E57EB98C0D}" type="slidenum">
              <a:rPr lang="en-US" sz="1400" smtClean="0">
                <a:latin typeface="Calibri"/>
              </a:rPr>
              <a:pPr algn="r"/>
              <a:t>83</a:t>
            </a:fld>
            <a:endParaRPr lang="en-US" sz="1400" dirty="0">
              <a:latin typeface="Calibri"/>
            </a:endParaRPr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Causes/costs of congestion: scenario 2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75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95425"/>
            <a:ext cx="6391275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one router, </a:t>
            </a:r>
            <a:r>
              <a:rPr lang="en-US" sz="24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finite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buffers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sender retransmission of lost packet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7526" name="Oval 5"/>
          <p:cNvSpPr>
            <a:spLocks noChangeArrowheads="1"/>
          </p:cNvSpPr>
          <p:nvPr/>
        </p:nvSpPr>
        <p:spPr bwMode="auto">
          <a:xfrm>
            <a:off x="3795713" y="5014913"/>
            <a:ext cx="1304925" cy="303212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7527" name="Line 6"/>
          <p:cNvSpPr>
            <a:spLocks noChangeShapeType="1"/>
          </p:cNvSpPr>
          <p:nvPr/>
        </p:nvSpPr>
        <p:spPr bwMode="auto">
          <a:xfrm>
            <a:off x="3795713" y="4991100"/>
            <a:ext cx="0" cy="187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7528" name="Line 7"/>
          <p:cNvSpPr>
            <a:spLocks noChangeShapeType="1"/>
          </p:cNvSpPr>
          <p:nvPr/>
        </p:nvSpPr>
        <p:spPr bwMode="auto">
          <a:xfrm>
            <a:off x="5100638" y="4991100"/>
            <a:ext cx="0" cy="187325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7529" name="Rectangle 8"/>
          <p:cNvSpPr>
            <a:spLocks noChangeArrowheads="1"/>
          </p:cNvSpPr>
          <p:nvPr/>
        </p:nvSpPr>
        <p:spPr bwMode="auto">
          <a:xfrm>
            <a:off x="3795713" y="4991100"/>
            <a:ext cx="309562" cy="18415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7530" name="Rectangle 9"/>
          <p:cNvSpPr>
            <a:spLocks noChangeArrowheads="1"/>
          </p:cNvSpPr>
          <p:nvPr/>
        </p:nvSpPr>
        <p:spPr bwMode="auto">
          <a:xfrm>
            <a:off x="4705350" y="4978400"/>
            <a:ext cx="395288" cy="18415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7531" name="Oval 10"/>
          <p:cNvSpPr>
            <a:spLocks noChangeArrowheads="1"/>
          </p:cNvSpPr>
          <p:nvPr/>
        </p:nvSpPr>
        <p:spPr bwMode="auto">
          <a:xfrm>
            <a:off x="3781425" y="4773613"/>
            <a:ext cx="1306513" cy="3524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07532" name="Group 11"/>
          <p:cNvGrpSpPr>
            <a:grpSpLocks/>
          </p:cNvGrpSpPr>
          <p:nvPr/>
        </p:nvGrpSpPr>
        <p:grpSpPr bwMode="auto">
          <a:xfrm>
            <a:off x="4097338" y="4849813"/>
            <a:ext cx="647700" cy="206375"/>
            <a:chOff x="2848" y="848"/>
            <a:chExt cx="140" cy="98"/>
          </a:xfrm>
        </p:grpSpPr>
        <p:sp>
          <p:nvSpPr>
            <p:cNvPr id="107757" name="Line 1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758" name="Line 1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759" name="Line 1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7533" name="Group 15"/>
          <p:cNvGrpSpPr>
            <a:grpSpLocks/>
          </p:cNvGrpSpPr>
          <p:nvPr/>
        </p:nvGrpSpPr>
        <p:grpSpPr bwMode="auto">
          <a:xfrm flipV="1">
            <a:off x="4097338" y="4848225"/>
            <a:ext cx="647700" cy="204788"/>
            <a:chOff x="2848" y="848"/>
            <a:chExt cx="140" cy="98"/>
          </a:xfrm>
        </p:grpSpPr>
        <p:sp>
          <p:nvSpPr>
            <p:cNvPr id="107754" name="Line 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755" name="Line 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756" name="Line 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7534" name="Text Box 19"/>
          <p:cNvSpPr txBox="1">
            <a:spLocks noChangeArrowheads="1"/>
          </p:cNvSpPr>
          <p:nvPr/>
        </p:nvSpPr>
        <p:spPr bwMode="auto">
          <a:xfrm>
            <a:off x="3746500" y="3989388"/>
            <a:ext cx="213677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chemeClr val="tx2"/>
                </a:solidFill>
                <a:latin typeface="Calibri"/>
              </a:rPr>
              <a:t>finite shared output link buffers</a:t>
            </a:r>
          </a:p>
        </p:txBody>
      </p:sp>
      <p:sp>
        <p:nvSpPr>
          <p:cNvPr id="107535" name="Line 20"/>
          <p:cNvSpPr>
            <a:spLocks noChangeShapeType="1"/>
          </p:cNvSpPr>
          <p:nvPr/>
        </p:nvSpPr>
        <p:spPr bwMode="auto">
          <a:xfrm flipH="1">
            <a:off x="2424113" y="4545013"/>
            <a:ext cx="1135062" cy="1117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36" name="Line 21"/>
          <p:cNvSpPr>
            <a:spLocks noChangeShapeType="1"/>
          </p:cNvSpPr>
          <p:nvPr/>
        </p:nvSpPr>
        <p:spPr bwMode="auto">
          <a:xfrm flipH="1">
            <a:off x="3021013" y="4545013"/>
            <a:ext cx="53816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7537" name="Group 23"/>
          <p:cNvGrpSpPr>
            <a:grpSpLocks/>
          </p:cNvGrpSpPr>
          <p:nvPr/>
        </p:nvGrpSpPr>
        <p:grpSpPr bwMode="auto">
          <a:xfrm>
            <a:off x="2073275" y="3602038"/>
            <a:ext cx="1203325" cy="1162050"/>
            <a:chOff x="5850" y="13487"/>
            <a:chExt cx="2023" cy="1840"/>
          </a:xfrm>
        </p:grpSpPr>
        <p:sp>
          <p:nvSpPr>
            <p:cNvPr id="107715" name="Freeform 24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16" name="Freeform 25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17" name="Freeform 26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18" name="Freeform 27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19" name="Freeform 28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0" name="Freeform 29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1" name="Freeform 30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2" name="Freeform 31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3" name="Freeform 32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4" name="Freeform 33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5" name="Freeform 34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6" name="Freeform 35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7" name="Freeform 36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8" name="Freeform 37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29" name="Freeform 38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0" name="Freeform 39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1" name="Freeform 40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2" name="Freeform 41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3" name="Freeform 42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4" name="Freeform 43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5" name="Freeform 44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6" name="Freeform 45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7" name="Freeform 46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8" name="Freeform 47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39" name="Freeform 48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0" name="Freeform 49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1" name="Freeform 50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2" name="Freeform 51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3" name="Freeform 52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4" name="Rectangle 53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5" name="Freeform 54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6" name="Freeform 55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7" name="Freeform 56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8" name="Freeform 57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49" name="Freeform 58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50" name="Freeform 59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51" name="Freeform 60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52" name="Freeform 61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53" name="Freeform 62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7538" name="Group 63"/>
          <p:cNvGrpSpPr>
            <a:grpSpLocks/>
          </p:cNvGrpSpPr>
          <p:nvPr/>
        </p:nvGrpSpPr>
        <p:grpSpPr bwMode="auto">
          <a:xfrm>
            <a:off x="2351088" y="3230563"/>
            <a:ext cx="798512" cy="1166812"/>
            <a:chOff x="12762" y="10336"/>
            <a:chExt cx="1027" cy="1700"/>
          </a:xfrm>
        </p:grpSpPr>
        <p:sp>
          <p:nvSpPr>
            <p:cNvPr id="107709" name="Rectangle 64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10" name="Rectangle 65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11" name="Line 66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712" name="Line 67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713" name="Line 68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714" name="Line 69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7539" name="Text Box 70"/>
          <p:cNvSpPr txBox="1">
            <a:spLocks noChangeArrowheads="1"/>
          </p:cNvSpPr>
          <p:nvPr/>
        </p:nvSpPr>
        <p:spPr bwMode="auto">
          <a:xfrm>
            <a:off x="2354263" y="2825750"/>
            <a:ext cx="8524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2"/>
                </a:solidFill>
                <a:latin typeface="Calibri"/>
              </a:rPr>
              <a:t>Host A</a:t>
            </a:r>
          </a:p>
        </p:txBody>
      </p:sp>
      <p:sp>
        <p:nvSpPr>
          <p:cNvPr id="107540" name="Text Box 71"/>
          <p:cNvSpPr txBox="1">
            <a:spLocks noChangeArrowheads="1"/>
          </p:cNvSpPr>
          <p:nvPr/>
        </p:nvSpPr>
        <p:spPr bwMode="auto">
          <a:xfrm>
            <a:off x="3362325" y="2922588"/>
            <a:ext cx="1468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 err="1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sz="1400" baseline="-25000" dirty="0" err="1">
                <a:solidFill>
                  <a:srgbClr val="FF0000"/>
                </a:solidFill>
                <a:latin typeface="Calibri"/>
              </a:rPr>
              <a:t>in</a:t>
            </a:r>
            <a:r>
              <a:rPr lang="en-US" sz="1400" baseline="-25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: original data</a:t>
            </a:r>
            <a:endParaRPr lang="en-US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7541" name="Line 72"/>
          <p:cNvSpPr>
            <a:spLocks noChangeShapeType="1"/>
          </p:cNvSpPr>
          <p:nvPr/>
        </p:nvSpPr>
        <p:spPr bwMode="auto">
          <a:xfrm flipH="1">
            <a:off x="1885950" y="5649913"/>
            <a:ext cx="53816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7542" name="Group 74"/>
          <p:cNvGrpSpPr>
            <a:grpSpLocks/>
          </p:cNvGrpSpPr>
          <p:nvPr/>
        </p:nvGrpSpPr>
        <p:grpSpPr bwMode="auto">
          <a:xfrm>
            <a:off x="1020763" y="4756150"/>
            <a:ext cx="1203325" cy="1162050"/>
            <a:chOff x="5850" y="13487"/>
            <a:chExt cx="2023" cy="1840"/>
          </a:xfrm>
        </p:grpSpPr>
        <p:sp>
          <p:nvSpPr>
            <p:cNvPr id="107670" name="Freeform 75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1" name="Freeform 76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2" name="Freeform 77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3" name="Freeform 78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4" name="Freeform 79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5" name="Freeform 80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6" name="Freeform 81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7" name="Freeform 82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8" name="Freeform 83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79" name="Freeform 84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0" name="Freeform 85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1" name="Freeform 86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2" name="Freeform 87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3" name="Freeform 88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4" name="Freeform 89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5" name="Freeform 90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6" name="Freeform 91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7" name="Freeform 92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8" name="Freeform 93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89" name="Freeform 94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0" name="Freeform 95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1" name="Freeform 96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2" name="Freeform 97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3" name="Freeform 98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4" name="Freeform 99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5" name="Freeform 100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6" name="Freeform 101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7" name="Freeform 102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8" name="Freeform 103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99" name="Rectangle 104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0" name="Freeform 105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1" name="Freeform 106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2" name="Freeform 107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3" name="Freeform 108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4" name="Freeform 109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5" name="Freeform 110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6" name="Freeform 111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7" name="Freeform 112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708" name="Freeform 113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7543" name="Group 114"/>
          <p:cNvGrpSpPr>
            <a:grpSpLocks/>
          </p:cNvGrpSpPr>
          <p:nvPr/>
        </p:nvGrpSpPr>
        <p:grpSpPr bwMode="auto">
          <a:xfrm>
            <a:off x="1298575" y="4384675"/>
            <a:ext cx="798513" cy="1166813"/>
            <a:chOff x="12762" y="10336"/>
            <a:chExt cx="1027" cy="1700"/>
          </a:xfrm>
        </p:grpSpPr>
        <p:sp>
          <p:nvSpPr>
            <p:cNvPr id="107664" name="Rectangle 115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65" name="Rectangle 116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66" name="Line 117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667" name="Line 118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668" name="Line 119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669" name="Line 120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7544" name="Text Box 121"/>
          <p:cNvSpPr txBox="1">
            <a:spLocks noChangeArrowheads="1"/>
          </p:cNvSpPr>
          <p:nvPr/>
        </p:nvSpPr>
        <p:spPr bwMode="auto">
          <a:xfrm>
            <a:off x="1250950" y="3967163"/>
            <a:ext cx="87788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2"/>
                </a:solidFill>
                <a:latin typeface="Calibri"/>
              </a:rPr>
              <a:t>Host B</a:t>
            </a:r>
          </a:p>
        </p:txBody>
      </p:sp>
      <p:sp>
        <p:nvSpPr>
          <p:cNvPr id="107545" name="Line 122"/>
          <p:cNvSpPr>
            <a:spLocks noChangeShapeType="1"/>
          </p:cNvSpPr>
          <p:nvPr/>
        </p:nvSpPr>
        <p:spPr bwMode="auto">
          <a:xfrm flipH="1">
            <a:off x="3021013" y="5060950"/>
            <a:ext cx="749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46" name="Line 123"/>
          <p:cNvSpPr>
            <a:spLocks noChangeShapeType="1"/>
          </p:cNvSpPr>
          <p:nvPr/>
        </p:nvSpPr>
        <p:spPr bwMode="auto">
          <a:xfrm flipH="1">
            <a:off x="5010150" y="5060950"/>
            <a:ext cx="7477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47" name="Line 124"/>
          <p:cNvSpPr>
            <a:spLocks noChangeShapeType="1"/>
          </p:cNvSpPr>
          <p:nvPr/>
        </p:nvSpPr>
        <p:spPr bwMode="auto">
          <a:xfrm flipH="1">
            <a:off x="5160963" y="4545013"/>
            <a:ext cx="1135062" cy="1117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48" name="Line 125"/>
          <p:cNvSpPr>
            <a:spLocks noChangeShapeType="1"/>
          </p:cNvSpPr>
          <p:nvPr/>
        </p:nvSpPr>
        <p:spPr bwMode="auto">
          <a:xfrm flipH="1">
            <a:off x="5149850" y="5662613"/>
            <a:ext cx="6778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49" name="Line 126"/>
          <p:cNvSpPr>
            <a:spLocks noChangeShapeType="1"/>
          </p:cNvSpPr>
          <p:nvPr/>
        </p:nvSpPr>
        <p:spPr bwMode="auto">
          <a:xfrm flipH="1">
            <a:off x="6259513" y="4557713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7550" name="Group 127"/>
          <p:cNvGrpSpPr>
            <a:grpSpLocks/>
          </p:cNvGrpSpPr>
          <p:nvPr/>
        </p:nvGrpSpPr>
        <p:grpSpPr bwMode="auto">
          <a:xfrm>
            <a:off x="6365875" y="3736975"/>
            <a:ext cx="1203325" cy="1162050"/>
            <a:chOff x="5850" y="13487"/>
            <a:chExt cx="2023" cy="1840"/>
          </a:xfrm>
        </p:grpSpPr>
        <p:sp>
          <p:nvSpPr>
            <p:cNvPr id="107625" name="Freeform 128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26" name="Freeform 129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27" name="Freeform 130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28" name="Freeform 131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29" name="Freeform 132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0" name="Freeform 133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1" name="Freeform 134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2" name="Freeform 135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3" name="Freeform 136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4" name="Freeform 137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5" name="Freeform 138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6" name="Freeform 139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7" name="Freeform 140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8" name="Freeform 141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39" name="Freeform 142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0" name="Freeform 143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1" name="Freeform 144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2" name="Freeform 145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3" name="Freeform 146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4" name="Freeform 147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5" name="Freeform 148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6" name="Freeform 149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7" name="Freeform 150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8" name="Freeform 151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49" name="Freeform 152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0" name="Freeform 153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1" name="Freeform 154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2" name="Freeform 155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3" name="Freeform 156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4" name="Rectangle 157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5" name="Freeform 158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6" name="Freeform 159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7" name="Freeform 160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8" name="Freeform 161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59" name="Freeform 162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60" name="Freeform 163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61" name="Freeform 164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62" name="Freeform 165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63" name="Freeform 166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7551" name="Group 167"/>
          <p:cNvGrpSpPr>
            <a:grpSpLocks/>
          </p:cNvGrpSpPr>
          <p:nvPr/>
        </p:nvGrpSpPr>
        <p:grpSpPr bwMode="auto">
          <a:xfrm>
            <a:off x="6643688" y="3365500"/>
            <a:ext cx="798512" cy="1166813"/>
            <a:chOff x="12762" y="10336"/>
            <a:chExt cx="1027" cy="1700"/>
          </a:xfrm>
        </p:grpSpPr>
        <p:sp>
          <p:nvSpPr>
            <p:cNvPr id="107619" name="Rectangle 168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20" name="Rectangle 169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21" name="Line 170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622" name="Line 171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623" name="Line 172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624" name="Line 173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7552" name="Group 174"/>
          <p:cNvGrpSpPr>
            <a:grpSpLocks/>
          </p:cNvGrpSpPr>
          <p:nvPr/>
        </p:nvGrpSpPr>
        <p:grpSpPr bwMode="auto">
          <a:xfrm>
            <a:off x="5627688" y="4962525"/>
            <a:ext cx="1204912" cy="1162050"/>
            <a:chOff x="5850" y="13487"/>
            <a:chExt cx="2023" cy="1840"/>
          </a:xfrm>
        </p:grpSpPr>
        <p:sp>
          <p:nvSpPr>
            <p:cNvPr id="107580" name="Freeform 175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1" name="Freeform 176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2" name="Freeform 177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3" name="Freeform 178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4" name="Freeform 179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5" name="Freeform 180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6" name="Freeform 181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7" name="Freeform 182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8" name="Freeform 183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89" name="Freeform 184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0" name="Freeform 185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1" name="Freeform 186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2" name="Freeform 187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3" name="Freeform 188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4" name="Freeform 189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5" name="Freeform 190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6" name="Freeform 191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7" name="Freeform 192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8" name="Freeform 193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99" name="Freeform 194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0" name="Freeform 195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1" name="Freeform 196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2" name="Freeform 197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3" name="Freeform 198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4" name="Freeform 199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5" name="Freeform 200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6" name="Freeform 201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7" name="Freeform 202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8" name="Freeform 203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09" name="Rectangle 204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0" name="Freeform 205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1" name="Freeform 206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2" name="Freeform 207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3" name="Freeform 208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4" name="Freeform 209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5" name="Freeform 210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6" name="Freeform 211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7" name="Freeform 212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618" name="Freeform 213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7553" name="Group 214"/>
          <p:cNvGrpSpPr>
            <a:grpSpLocks/>
          </p:cNvGrpSpPr>
          <p:nvPr/>
        </p:nvGrpSpPr>
        <p:grpSpPr bwMode="auto">
          <a:xfrm>
            <a:off x="6175375" y="4678363"/>
            <a:ext cx="798513" cy="1168400"/>
            <a:chOff x="12762" y="10336"/>
            <a:chExt cx="1027" cy="1700"/>
          </a:xfrm>
        </p:grpSpPr>
        <p:sp>
          <p:nvSpPr>
            <p:cNvPr id="107574" name="Rectangle 215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75" name="Rectangle 216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76" name="Line 217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77" name="Line 218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78" name="Line 219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79" name="Line 220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7554" name="Oval 221"/>
          <p:cNvSpPr>
            <a:spLocks noChangeArrowheads="1"/>
          </p:cNvSpPr>
          <p:nvPr/>
        </p:nvSpPr>
        <p:spPr bwMode="auto">
          <a:xfrm>
            <a:off x="2763838" y="3305175"/>
            <a:ext cx="112712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7555" name="Oval 222"/>
          <p:cNvSpPr>
            <a:spLocks noChangeArrowheads="1"/>
          </p:cNvSpPr>
          <p:nvPr/>
        </p:nvSpPr>
        <p:spPr bwMode="auto">
          <a:xfrm>
            <a:off x="1604963" y="4433888"/>
            <a:ext cx="114300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7556" name="Line 223"/>
          <p:cNvSpPr>
            <a:spLocks noChangeShapeType="1"/>
          </p:cNvSpPr>
          <p:nvPr/>
        </p:nvSpPr>
        <p:spPr bwMode="auto">
          <a:xfrm flipH="1">
            <a:off x="2903538" y="3181350"/>
            <a:ext cx="363537" cy="134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57" name="Text Box 224"/>
          <p:cNvSpPr txBox="1">
            <a:spLocks noChangeArrowheads="1"/>
          </p:cNvSpPr>
          <p:nvPr/>
        </p:nvSpPr>
        <p:spPr bwMode="auto">
          <a:xfrm>
            <a:off x="6424613" y="2838450"/>
            <a:ext cx="5905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baseline="-25000" dirty="0">
                <a:solidFill>
                  <a:srgbClr val="FF0000"/>
                </a:solidFill>
                <a:latin typeface="Calibri"/>
              </a:rPr>
              <a:t>out</a:t>
            </a:r>
            <a:endParaRPr lang="en-US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7558" name="Line 225"/>
          <p:cNvSpPr>
            <a:spLocks noChangeShapeType="1"/>
          </p:cNvSpPr>
          <p:nvPr/>
        </p:nvSpPr>
        <p:spPr bwMode="auto">
          <a:xfrm>
            <a:off x="6659563" y="3206750"/>
            <a:ext cx="244475" cy="282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59" name="Line 226"/>
          <p:cNvSpPr>
            <a:spLocks noChangeShapeType="1"/>
          </p:cNvSpPr>
          <p:nvPr/>
        </p:nvSpPr>
        <p:spPr bwMode="auto">
          <a:xfrm flipH="1">
            <a:off x="4764088" y="4495800"/>
            <a:ext cx="303212" cy="306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7560" name="Group 227"/>
          <p:cNvGrpSpPr>
            <a:grpSpLocks/>
          </p:cNvGrpSpPr>
          <p:nvPr/>
        </p:nvGrpSpPr>
        <p:grpSpPr bwMode="auto">
          <a:xfrm>
            <a:off x="4587875" y="4900613"/>
            <a:ext cx="385763" cy="319087"/>
            <a:chOff x="11283" y="10423"/>
            <a:chExt cx="475" cy="374"/>
          </a:xfrm>
        </p:grpSpPr>
        <p:sp>
          <p:nvSpPr>
            <p:cNvPr id="107567" name="Rectangle 228"/>
            <p:cNvSpPr>
              <a:spLocks noChangeArrowheads="1"/>
            </p:cNvSpPr>
            <p:nvPr/>
          </p:nvSpPr>
          <p:spPr bwMode="auto">
            <a:xfrm>
              <a:off x="11283" y="10423"/>
              <a:ext cx="475" cy="3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7568" name="Line 229"/>
            <p:cNvSpPr>
              <a:spLocks noChangeShapeType="1"/>
            </p:cNvSpPr>
            <p:nvPr/>
          </p:nvSpPr>
          <p:spPr bwMode="auto">
            <a:xfrm>
              <a:off x="1168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69" name="Line 230"/>
            <p:cNvSpPr>
              <a:spLocks noChangeShapeType="1"/>
            </p:cNvSpPr>
            <p:nvPr/>
          </p:nvSpPr>
          <p:spPr bwMode="auto">
            <a:xfrm>
              <a:off x="11621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70" name="Line 231"/>
            <p:cNvSpPr>
              <a:spLocks noChangeShapeType="1"/>
            </p:cNvSpPr>
            <p:nvPr/>
          </p:nvSpPr>
          <p:spPr bwMode="auto">
            <a:xfrm>
              <a:off x="1155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71" name="Line 232"/>
            <p:cNvSpPr>
              <a:spLocks noChangeShapeType="1"/>
            </p:cNvSpPr>
            <p:nvPr/>
          </p:nvSpPr>
          <p:spPr bwMode="auto">
            <a:xfrm>
              <a:off x="11491" y="10495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72" name="Line 233"/>
            <p:cNvSpPr>
              <a:spLocks noChangeShapeType="1"/>
            </p:cNvSpPr>
            <p:nvPr/>
          </p:nvSpPr>
          <p:spPr bwMode="auto">
            <a:xfrm>
              <a:off x="11426" y="10495"/>
              <a:ext cx="2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7573" name="Line 234"/>
            <p:cNvSpPr>
              <a:spLocks noChangeShapeType="1"/>
            </p:cNvSpPr>
            <p:nvPr/>
          </p:nvSpPr>
          <p:spPr bwMode="auto">
            <a:xfrm>
              <a:off x="11360" y="10495"/>
              <a:ext cx="3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7561" name="Line 235"/>
          <p:cNvSpPr>
            <a:spLocks noChangeShapeType="1"/>
          </p:cNvSpPr>
          <p:nvPr/>
        </p:nvSpPr>
        <p:spPr bwMode="auto">
          <a:xfrm>
            <a:off x="4845050" y="3684588"/>
            <a:ext cx="339725" cy="0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7562" name="Freeform 236"/>
          <p:cNvSpPr>
            <a:spLocks/>
          </p:cNvSpPr>
          <p:nvPr/>
        </p:nvSpPr>
        <p:spPr bwMode="auto">
          <a:xfrm>
            <a:off x="1663700" y="4532313"/>
            <a:ext cx="4854575" cy="1228725"/>
          </a:xfrm>
          <a:custGeom>
            <a:avLst/>
            <a:gdLst>
              <a:gd name="T0" fmla="*/ 0 w 6225"/>
              <a:gd name="T1" fmla="*/ 0 h 1501"/>
              <a:gd name="T2" fmla="*/ 0 w 6225"/>
              <a:gd name="T3" fmla="*/ 995787882 h 1501"/>
              <a:gd name="T4" fmla="*/ 611209319 w 6225"/>
              <a:gd name="T5" fmla="*/ 1005839524 h 1501"/>
              <a:gd name="T6" fmla="*/ 1131193180 w 6225"/>
              <a:gd name="T7" fmla="*/ 473100055 h 1501"/>
              <a:gd name="T8" fmla="*/ 2147483647 w 6225"/>
              <a:gd name="T9" fmla="*/ 483151697 h 1501"/>
              <a:gd name="T10" fmla="*/ 2147483647 w 6225"/>
              <a:gd name="T11" fmla="*/ 975684599 h 1501"/>
              <a:gd name="T12" fmla="*/ 2147483647 w 6225"/>
              <a:gd name="T13" fmla="*/ 975684599 h 1501"/>
              <a:gd name="T14" fmla="*/ 2147483647 w 6225"/>
              <a:gd name="T15" fmla="*/ 262013941 h 15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225"/>
              <a:gd name="T25" fmla="*/ 0 h 1501"/>
              <a:gd name="T26" fmla="*/ 6225 w 6225"/>
              <a:gd name="T27" fmla="*/ 1501 h 15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225" h="1501">
                <a:moveTo>
                  <a:pt x="0" y="0"/>
                </a:moveTo>
                <a:lnTo>
                  <a:pt x="0" y="1486"/>
                </a:lnTo>
                <a:lnTo>
                  <a:pt x="1005" y="1501"/>
                </a:lnTo>
                <a:lnTo>
                  <a:pt x="1860" y="706"/>
                </a:lnTo>
                <a:lnTo>
                  <a:pt x="5085" y="721"/>
                </a:lnTo>
                <a:lnTo>
                  <a:pt x="4305" y="1456"/>
                </a:lnTo>
                <a:lnTo>
                  <a:pt x="6225" y="1456"/>
                </a:lnTo>
                <a:lnTo>
                  <a:pt x="6220" y="391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7563" name="Freeform 237"/>
          <p:cNvSpPr>
            <a:spLocks/>
          </p:cNvSpPr>
          <p:nvPr/>
        </p:nvSpPr>
        <p:spPr bwMode="auto">
          <a:xfrm>
            <a:off x="2822575" y="3365500"/>
            <a:ext cx="4210050" cy="1646238"/>
          </a:xfrm>
          <a:custGeom>
            <a:avLst/>
            <a:gdLst>
              <a:gd name="T0" fmla="*/ 0 w 5400"/>
              <a:gd name="T1" fmla="*/ 0 h 2010"/>
              <a:gd name="T2" fmla="*/ 0 w 5400"/>
              <a:gd name="T3" fmla="*/ 996137795 h 2010"/>
              <a:gd name="T4" fmla="*/ 610875916 w 5400"/>
              <a:gd name="T5" fmla="*/ 1006200322 h 2010"/>
              <a:gd name="T6" fmla="*/ 328231870 w 5400"/>
              <a:gd name="T7" fmla="*/ 1348308235 h 2010"/>
              <a:gd name="T8" fmla="*/ 2147483647 w 5400"/>
              <a:gd name="T9" fmla="*/ 1348308235 h 2010"/>
              <a:gd name="T10" fmla="*/ 2147483647 w 5400"/>
              <a:gd name="T11" fmla="*/ 855269782 h 2010"/>
              <a:gd name="T12" fmla="*/ 2147483647 w 5400"/>
              <a:gd name="T13" fmla="*/ 865332310 h 2010"/>
              <a:gd name="T14" fmla="*/ 2147483647 w 5400"/>
              <a:gd name="T15" fmla="*/ 80496124 h 20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00"/>
              <a:gd name="T25" fmla="*/ 0 h 2010"/>
              <a:gd name="T26" fmla="*/ 5400 w 5400"/>
              <a:gd name="T27" fmla="*/ 2010 h 20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00" h="2010">
                <a:moveTo>
                  <a:pt x="0" y="0"/>
                </a:moveTo>
                <a:lnTo>
                  <a:pt x="0" y="1485"/>
                </a:lnTo>
                <a:lnTo>
                  <a:pt x="1005" y="1500"/>
                </a:lnTo>
                <a:lnTo>
                  <a:pt x="540" y="2010"/>
                </a:lnTo>
                <a:lnTo>
                  <a:pt x="3615" y="2010"/>
                </a:lnTo>
                <a:lnTo>
                  <a:pt x="4350" y="1275"/>
                </a:lnTo>
                <a:lnTo>
                  <a:pt x="5400" y="1290"/>
                </a:lnTo>
                <a:lnTo>
                  <a:pt x="5400" y="12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7564" name="Oval 238"/>
          <p:cNvSpPr>
            <a:spLocks noChangeArrowheads="1"/>
          </p:cNvSpPr>
          <p:nvPr/>
        </p:nvSpPr>
        <p:spPr bwMode="auto">
          <a:xfrm>
            <a:off x="2763838" y="3538538"/>
            <a:ext cx="1127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7565" name="Text Box 239"/>
          <p:cNvSpPr txBox="1">
            <a:spLocks noChangeArrowheads="1"/>
          </p:cNvSpPr>
          <p:nvPr/>
        </p:nvSpPr>
        <p:spPr bwMode="auto">
          <a:xfrm>
            <a:off x="3041650" y="3341688"/>
            <a:ext cx="2236788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 err="1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sz="1400" dirty="0" err="1">
                <a:solidFill>
                  <a:srgbClr val="FF0000"/>
                </a:solidFill>
                <a:latin typeface="Calibri"/>
              </a:rPr>
              <a:t>'</a:t>
            </a:r>
            <a:r>
              <a:rPr lang="en-US" sz="1400" baseline="-25000" dirty="0" err="1">
                <a:solidFill>
                  <a:srgbClr val="FF0000"/>
                </a:solidFill>
                <a:latin typeface="Calibri"/>
              </a:rPr>
              <a:t>in</a:t>
            </a:r>
            <a:r>
              <a:rPr lang="en-US" sz="1400" baseline="-25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: original data, plus retransmitted data</a:t>
            </a:r>
            <a:endParaRPr lang="en-US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7566" name="Line 240"/>
          <p:cNvSpPr>
            <a:spLocks noChangeShapeType="1"/>
          </p:cNvSpPr>
          <p:nvPr/>
        </p:nvSpPr>
        <p:spPr bwMode="auto">
          <a:xfrm flipH="1">
            <a:off x="2916238" y="3524250"/>
            <a:ext cx="373062" cy="50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38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D167C72-304F-5048-8520-87869F1EE1DA}" type="slidenum">
              <a:rPr lang="en-US" sz="1400" smtClean="0">
                <a:latin typeface="Calibri"/>
              </a:rPr>
              <a:pPr algn="r"/>
              <a:t>84</a:t>
            </a:fld>
            <a:endParaRPr lang="en-US" sz="1400" dirty="0">
              <a:latin typeface="Calibri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Causes/costs of congestion: scenario 2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85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90600"/>
            <a:ext cx="8334375" cy="192405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always:                  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goodput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perfect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retransmission only when loss: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ea typeface="ＭＳ Ｐゴシック" charset="0"/>
                <a:cs typeface="ＭＳ Ｐゴシック" charset="0"/>
              </a:rPr>
              <a:t>retransmission of delayed (not lost) packet makes         larger (than perfect case) for same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8550" name="Group 4"/>
          <p:cNvGrpSpPr>
            <a:grpSpLocks/>
          </p:cNvGrpSpPr>
          <p:nvPr/>
        </p:nvGrpSpPr>
        <p:grpSpPr bwMode="auto">
          <a:xfrm>
            <a:off x="1828800" y="914400"/>
            <a:ext cx="1385888" cy="687388"/>
            <a:chOff x="1129" y="700"/>
            <a:chExt cx="873" cy="433"/>
          </a:xfrm>
        </p:grpSpPr>
        <p:grpSp>
          <p:nvGrpSpPr>
            <p:cNvPr id="108612" name="Group 5"/>
            <p:cNvGrpSpPr>
              <a:grpSpLocks/>
            </p:cNvGrpSpPr>
            <p:nvPr/>
          </p:nvGrpSpPr>
          <p:grpSpPr bwMode="auto">
            <a:xfrm>
              <a:off x="1129" y="704"/>
              <a:ext cx="364" cy="429"/>
              <a:chOff x="1129" y="704"/>
              <a:chExt cx="364" cy="429"/>
            </a:xfrm>
          </p:grpSpPr>
          <p:sp>
            <p:nvSpPr>
              <p:cNvPr id="108617" name="Text Box 6"/>
              <p:cNvSpPr txBox="1">
                <a:spLocks noChangeArrowheads="1"/>
              </p:cNvSpPr>
              <p:nvPr/>
            </p:nvSpPr>
            <p:spPr bwMode="auto">
              <a:xfrm>
                <a:off x="1129" y="704"/>
                <a:ext cx="2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800">
                    <a:latin typeface="Symbol" charset="0"/>
                  </a:rPr>
                  <a:t>l</a:t>
                </a:r>
                <a:endParaRPr lang="en-US" sz="2000">
                  <a:latin typeface="Symbol" charset="0"/>
                </a:endParaRPr>
              </a:p>
            </p:txBody>
          </p:sp>
          <p:sp>
            <p:nvSpPr>
              <p:cNvPr id="108618" name="Text Box 7"/>
              <p:cNvSpPr txBox="1">
                <a:spLocks noChangeArrowheads="1"/>
              </p:cNvSpPr>
              <p:nvPr/>
            </p:nvSpPr>
            <p:spPr bwMode="auto">
              <a:xfrm>
                <a:off x="1252" y="883"/>
                <a:ext cx="24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latin typeface="Calibri"/>
                  </a:rPr>
                  <a:t>in</a:t>
                </a:r>
                <a:endParaRPr lang="en-US" sz="2000" dirty="0">
                  <a:latin typeface="Times New Roman" charset="0"/>
                </a:endParaRPr>
              </a:p>
            </p:txBody>
          </p:sp>
        </p:grpSp>
        <p:grpSp>
          <p:nvGrpSpPr>
            <p:cNvPr id="108613" name="Group 8"/>
            <p:cNvGrpSpPr>
              <a:grpSpLocks/>
            </p:cNvGrpSpPr>
            <p:nvPr/>
          </p:nvGrpSpPr>
          <p:grpSpPr bwMode="auto">
            <a:xfrm>
              <a:off x="1541" y="700"/>
              <a:ext cx="461" cy="413"/>
              <a:chOff x="1645" y="788"/>
              <a:chExt cx="461" cy="413"/>
            </a:xfrm>
          </p:grpSpPr>
          <p:sp>
            <p:nvSpPr>
              <p:cNvPr id="108615" name="Text Box 9"/>
              <p:cNvSpPr txBox="1">
                <a:spLocks noChangeArrowheads="1"/>
              </p:cNvSpPr>
              <p:nvPr/>
            </p:nvSpPr>
            <p:spPr bwMode="auto">
              <a:xfrm>
                <a:off x="1645" y="788"/>
                <a:ext cx="2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800">
                    <a:latin typeface="Symbol" charset="0"/>
                  </a:rPr>
                  <a:t>l</a:t>
                </a:r>
                <a:endParaRPr lang="en-US" sz="2000">
                  <a:latin typeface="Symbol" charset="0"/>
                </a:endParaRPr>
              </a:p>
            </p:txBody>
          </p:sp>
          <p:sp>
            <p:nvSpPr>
              <p:cNvPr id="108616" name="Text Box 10"/>
              <p:cNvSpPr txBox="1">
                <a:spLocks noChangeArrowheads="1"/>
              </p:cNvSpPr>
              <p:nvPr/>
            </p:nvSpPr>
            <p:spPr bwMode="auto">
              <a:xfrm>
                <a:off x="1768" y="951"/>
                <a:ext cx="3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latin typeface="Calibri"/>
                  </a:rPr>
                  <a:t>out</a:t>
                </a:r>
                <a:endParaRPr lang="en-US" sz="2000" dirty="0">
                  <a:latin typeface="Times New Roman" charset="0"/>
                </a:endParaRPr>
              </a:p>
            </p:txBody>
          </p:sp>
        </p:grpSp>
        <p:sp>
          <p:nvSpPr>
            <p:cNvPr id="108614" name="Text Box 11"/>
            <p:cNvSpPr txBox="1">
              <a:spLocks noChangeArrowheads="1"/>
            </p:cNvSpPr>
            <p:nvPr/>
          </p:nvSpPr>
          <p:spPr bwMode="auto">
            <a:xfrm>
              <a:off x="1366" y="759"/>
              <a:ext cx="19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=</a:t>
              </a:r>
              <a:endParaRPr lang="en-US" sz="2000" dirty="0">
                <a:latin typeface="Times New Roman" charset="0"/>
              </a:endParaRPr>
            </a:p>
          </p:txBody>
        </p:sp>
      </p:grpSp>
      <p:grpSp>
        <p:nvGrpSpPr>
          <p:cNvPr id="108551" name="Group 12"/>
          <p:cNvGrpSpPr>
            <a:grpSpLocks/>
          </p:cNvGrpSpPr>
          <p:nvPr/>
        </p:nvGrpSpPr>
        <p:grpSpPr bwMode="auto">
          <a:xfrm>
            <a:off x="5302091" y="1339850"/>
            <a:ext cx="1385888" cy="687388"/>
            <a:chOff x="2461" y="1256"/>
            <a:chExt cx="873" cy="433"/>
          </a:xfrm>
        </p:grpSpPr>
        <p:grpSp>
          <p:nvGrpSpPr>
            <p:cNvPr id="108603" name="Group 13"/>
            <p:cNvGrpSpPr>
              <a:grpSpLocks/>
            </p:cNvGrpSpPr>
            <p:nvPr/>
          </p:nvGrpSpPr>
          <p:grpSpPr bwMode="auto">
            <a:xfrm>
              <a:off x="2461" y="1256"/>
              <a:ext cx="873" cy="433"/>
              <a:chOff x="1129" y="700"/>
              <a:chExt cx="873" cy="433"/>
            </a:xfrm>
          </p:grpSpPr>
          <p:grpSp>
            <p:nvGrpSpPr>
              <p:cNvPr id="108605" name="Group 14"/>
              <p:cNvGrpSpPr>
                <a:grpSpLocks/>
              </p:cNvGrpSpPr>
              <p:nvPr/>
            </p:nvGrpSpPr>
            <p:grpSpPr bwMode="auto">
              <a:xfrm>
                <a:off x="1129" y="704"/>
                <a:ext cx="364" cy="429"/>
                <a:chOff x="1129" y="704"/>
                <a:chExt cx="364" cy="429"/>
              </a:xfrm>
            </p:grpSpPr>
            <p:sp>
              <p:nvSpPr>
                <p:cNvPr id="1086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129" y="704"/>
                  <a:ext cx="239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2800">
                      <a:latin typeface="Symbol" charset="0"/>
                    </a:rPr>
                    <a:t>l</a:t>
                  </a:r>
                  <a:endParaRPr lang="en-US" sz="2000">
                    <a:latin typeface="Symbol" charset="0"/>
                  </a:endParaRPr>
                </a:p>
              </p:txBody>
            </p:sp>
            <p:sp>
              <p:nvSpPr>
                <p:cNvPr id="10861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252" y="883"/>
                  <a:ext cx="241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2000" dirty="0">
                      <a:latin typeface="Calibri"/>
                    </a:rPr>
                    <a:t>in</a:t>
                  </a:r>
                  <a:endParaRPr lang="en-US" sz="2000" dirty="0">
                    <a:latin typeface="Times New Roman" charset="0"/>
                  </a:endParaRPr>
                </a:p>
              </p:txBody>
            </p:sp>
          </p:grpSp>
          <p:grpSp>
            <p:nvGrpSpPr>
              <p:cNvPr id="108606" name="Group 17"/>
              <p:cNvGrpSpPr>
                <a:grpSpLocks/>
              </p:cNvGrpSpPr>
              <p:nvPr/>
            </p:nvGrpSpPr>
            <p:grpSpPr bwMode="auto">
              <a:xfrm>
                <a:off x="1541" y="700"/>
                <a:ext cx="461" cy="413"/>
                <a:chOff x="1645" y="788"/>
                <a:chExt cx="461" cy="413"/>
              </a:xfrm>
            </p:grpSpPr>
            <p:sp>
              <p:nvSpPr>
                <p:cNvPr id="10860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645" y="788"/>
                  <a:ext cx="239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2800" dirty="0">
                      <a:latin typeface="Symbol" charset="0"/>
                    </a:rPr>
                    <a:t>l</a:t>
                  </a:r>
                  <a:endParaRPr lang="en-US" sz="2000" dirty="0">
                    <a:latin typeface="Symbol" charset="0"/>
                  </a:endParaRPr>
                </a:p>
              </p:txBody>
            </p:sp>
            <p:sp>
              <p:nvSpPr>
                <p:cNvPr id="10860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768" y="951"/>
                  <a:ext cx="338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2000" dirty="0">
                      <a:latin typeface="Calibri"/>
                    </a:rPr>
                    <a:t>out</a:t>
                  </a:r>
                  <a:endParaRPr lang="en-US" sz="2000" dirty="0">
                    <a:latin typeface="Times New Roman" charset="0"/>
                  </a:endParaRPr>
                </a:p>
              </p:txBody>
            </p:sp>
          </p:grpSp>
          <p:sp>
            <p:nvSpPr>
              <p:cNvPr id="108607" name="Text Box 20"/>
              <p:cNvSpPr txBox="1">
                <a:spLocks noChangeArrowheads="1"/>
              </p:cNvSpPr>
              <p:nvPr/>
            </p:nvSpPr>
            <p:spPr bwMode="auto">
              <a:xfrm>
                <a:off x="1359" y="729"/>
                <a:ext cx="21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400" dirty="0">
                    <a:solidFill>
                      <a:srgbClr val="FF0000"/>
                    </a:solidFill>
                    <a:latin typeface="Calibri"/>
                  </a:rPr>
                  <a:t>&gt;</a:t>
                </a:r>
                <a:endParaRPr lang="en-US" sz="2000" dirty="0">
                  <a:latin typeface="Times New Roman" charset="0"/>
                </a:endParaRPr>
              </a:p>
            </p:txBody>
          </p:sp>
        </p:grpSp>
        <p:sp>
          <p:nvSpPr>
            <p:cNvPr id="108604" name="Line 21"/>
            <p:cNvSpPr>
              <a:spLocks noChangeShapeType="1"/>
            </p:cNvSpPr>
            <p:nvPr/>
          </p:nvSpPr>
          <p:spPr bwMode="auto">
            <a:xfrm flipV="1">
              <a:off x="2660" y="1332"/>
              <a:ext cx="20" cy="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8552" name="Group 22"/>
          <p:cNvGrpSpPr>
            <a:grpSpLocks/>
          </p:cNvGrpSpPr>
          <p:nvPr/>
        </p:nvGrpSpPr>
        <p:grpSpPr bwMode="auto">
          <a:xfrm>
            <a:off x="6169488" y="1870939"/>
            <a:ext cx="577850" cy="681038"/>
            <a:chOff x="3663" y="2092"/>
            <a:chExt cx="364" cy="429"/>
          </a:xfrm>
        </p:grpSpPr>
        <p:grpSp>
          <p:nvGrpSpPr>
            <p:cNvPr id="108599" name="Group 23"/>
            <p:cNvGrpSpPr>
              <a:grpSpLocks/>
            </p:cNvGrpSpPr>
            <p:nvPr/>
          </p:nvGrpSpPr>
          <p:grpSpPr bwMode="auto">
            <a:xfrm>
              <a:off x="3663" y="2092"/>
              <a:ext cx="364" cy="429"/>
              <a:chOff x="1129" y="704"/>
              <a:chExt cx="364" cy="429"/>
            </a:xfrm>
          </p:grpSpPr>
          <p:sp>
            <p:nvSpPr>
              <p:cNvPr id="108601" name="Text Box 24"/>
              <p:cNvSpPr txBox="1">
                <a:spLocks noChangeArrowheads="1"/>
              </p:cNvSpPr>
              <p:nvPr/>
            </p:nvSpPr>
            <p:spPr bwMode="auto">
              <a:xfrm>
                <a:off x="1129" y="704"/>
                <a:ext cx="2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800">
                    <a:latin typeface="Symbol" charset="0"/>
                  </a:rPr>
                  <a:t>l</a:t>
                </a:r>
                <a:endParaRPr lang="en-US" sz="2000">
                  <a:latin typeface="Symbol" charset="0"/>
                </a:endParaRPr>
              </a:p>
            </p:txBody>
          </p:sp>
          <p:sp>
            <p:nvSpPr>
              <p:cNvPr id="108602" name="Text Box 25"/>
              <p:cNvSpPr txBox="1">
                <a:spLocks noChangeArrowheads="1"/>
              </p:cNvSpPr>
              <p:nvPr/>
            </p:nvSpPr>
            <p:spPr bwMode="auto">
              <a:xfrm>
                <a:off x="1252" y="883"/>
                <a:ext cx="24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latin typeface="Calibri"/>
                  </a:rPr>
                  <a:t>in</a:t>
                </a:r>
                <a:endParaRPr lang="en-US" sz="2000" dirty="0">
                  <a:latin typeface="Times New Roman" charset="0"/>
                </a:endParaRPr>
              </a:p>
            </p:txBody>
          </p:sp>
        </p:grpSp>
        <p:sp>
          <p:nvSpPr>
            <p:cNvPr id="108600" name="Line 26"/>
            <p:cNvSpPr>
              <a:spLocks noChangeShapeType="1"/>
            </p:cNvSpPr>
            <p:nvPr/>
          </p:nvSpPr>
          <p:spPr bwMode="auto">
            <a:xfrm flipV="1">
              <a:off x="3862" y="2164"/>
              <a:ext cx="20" cy="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8553" name="Group 27"/>
          <p:cNvGrpSpPr>
            <a:grpSpLocks/>
          </p:cNvGrpSpPr>
          <p:nvPr/>
        </p:nvGrpSpPr>
        <p:grpSpPr bwMode="auto">
          <a:xfrm>
            <a:off x="4495800" y="2209800"/>
            <a:ext cx="731838" cy="655638"/>
            <a:chOff x="1645" y="788"/>
            <a:chExt cx="461" cy="413"/>
          </a:xfrm>
        </p:grpSpPr>
        <p:sp>
          <p:nvSpPr>
            <p:cNvPr id="108597" name="Text Box 28"/>
            <p:cNvSpPr txBox="1">
              <a:spLocks noChangeArrowheads="1"/>
            </p:cNvSpPr>
            <p:nvPr/>
          </p:nvSpPr>
          <p:spPr bwMode="auto">
            <a:xfrm>
              <a:off x="1645" y="788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800">
                  <a:latin typeface="Symbol" charset="0"/>
                </a:rPr>
                <a:t>l</a:t>
              </a:r>
              <a:endParaRPr lang="en-US" sz="2000">
                <a:latin typeface="Symbol" charset="0"/>
              </a:endParaRPr>
            </a:p>
          </p:txBody>
        </p:sp>
        <p:sp>
          <p:nvSpPr>
            <p:cNvPr id="108598" name="Text Box 29"/>
            <p:cNvSpPr txBox="1">
              <a:spLocks noChangeArrowheads="1"/>
            </p:cNvSpPr>
            <p:nvPr/>
          </p:nvSpPr>
          <p:spPr bwMode="auto">
            <a:xfrm>
              <a:off x="1768" y="951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out</a:t>
              </a:r>
              <a:endParaRPr lang="en-US" sz="2000" dirty="0">
                <a:latin typeface="Times New Roman" charset="0"/>
              </a:endParaRPr>
            </a:p>
          </p:txBody>
        </p:sp>
      </p:grpSp>
      <p:sp>
        <p:nvSpPr>
          <p:cNvPr id="108554" name="Rectangle 31"/>
          <p:cNvSpPr>
            <a:spLocks noChangeArrowheads="1"/>
          </p:cNvSpPr>
          <p:nvPr/>
        </p:nvSpPr>
        <p:spPr bwMode="auto">
          <a:xfrm>
            <a:off x="333375" y="5153025"/>
            <a:ext cx="8267700" cy="409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8555" name="Rectangle 32"/>
          <p:cNvSpPr>
            <a:spLocks noChangeArrowheads="1"/>
          </p:cNvSpPr>
          <p:nvPr/>
        </p:nvSpPr>
        <p:spPr bwMode="auto">
          <a:xfrm>
            <a:off x="615950" y="5276850"/>
            <a:ext cx="81438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costs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 of congestion:</a:t>
            </a:r>
            <a:r>
              <a:rPr lang="en-US" sz="2000" dirty="0">
                <a:latin typeface="Calibri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more work (</a:t>
            </a:r>
            <a:r>
              <a:rPr lang="en-US" sz="2000" dirty="0" err="1">
                <a:latin typeface="Calibri"/>
              </a:rPr>
              <a:t>retrans</a:t>
            </a:r>
            <a:r>
              <a:rPr lang="en-US" sz="2000" dirty="0">
                <a:latin typeface="Calibri"/>
              </a:rPr>
              <a:t>) for given </a:t>
            </a:r>
            <a:r>
              <a:rPr lang="ja-JP" altLang="en-US" sz="2000" dirty="0">
                <a:latin typeface="Calibri"/>
              </a:rPr>
              <a:t>“</a:t>
            </a:r>
            <a:r>
              <a:rPr lang="en-US" sz="2000" dirty="0" err="1">
                <a:latin typeface="Calibri"/>
              </a:rPr>
              <a:t>goodput</a:t>
            </a:r>
            <a:r>
              <a:rPr lang="ja-JP" altLang="en-US" sz="2000" dirty="0">
                <a:latin typeface="Calibri"/>
              </a:rPr>
              <a:t>”</a:t>
            </a:r>
            <a:endParaRPr lang="en-US" sz="20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 dirty="0">
                <a:latin typeface="Calibri"/>
              </a:rPr>
              <a:t>unneeded retransmissions: link carries multiple copies of </a:t>
            </a:r>
            <a:r>
              <a:rPr lang="en-US" sz="2000" dirty="0" err="1" smtClean="0">
                <a:latin typeface="Calibri"/>
              </a:rPr>
              <a:t>pkt</a:t>
            </a:r>
            <a:endParaRPr lang="en-US" sz="2000" dirty="0">
              <a:latin typeface="Calibri"/>
            </a:endParaRPr>
          </a:p>
        </p:txBody>
      </p:sp>
      <p:grpSp>
        <p:nvGrpSpPr>
          <p:cNvPr id="108556" name="Group 33"/>
          <p:cNvGrpSpPr>
            <a:grpSpLocks/>
          </p:cNvGrpSpPr>
          <p:nvPr/>
        </p:nvGrpSpPr>
        <p:grpSpPr bwMode="auto">
          <a:xfrm>
            <a:off x="228600" y="2819400"/>
            <a:ext cx="7783513" cy="2517775"/>
            <a:chOff x="257" y="874"/>
            <a:chExt cx="4903" cy="1586"/>
          </a:xfrm>
        </p:grpSpPr>
        <p:sp>
          <p:nvSpPr>
            <p:cNvPr id="108557" name="Line 34"/>
            <p:cNvSpPr>
              <a:spLocks noChangeShapeType="1"/>
            </p:cNvSpPr>
            <p:nvPr/>
          </p:nvSpPr>
          <p:spPr bwMode="auto">
            <a:xfrm>
              <a:off x="2339" y="874"/>
              <a:ext cx="0" cy="1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58" name="Line 35"/>
            <p:cNvSpPr>
              <a:spLocks noChangeShapeType="1"/>
            </p:cNvSpPr>
            <p:nvPr/>
          </p:nvSpPr>
          <p:spPr bwMode="auto">
            <a:xfrm rot="5400000">
              <a:off x="2902" y="1392"/>
              <a:ext cx="0" cy="1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59" name="Text Box 36"/>
            <p:cNvSpPr txBox="1">
              <a:spLocks noChangeArrowheads="1"/>
            </p:cNvSpPr>
            <p:nvPr/>
          </p:nvSpPr>
          <p:spPr bwMode="auto">
            <a:xfrm>
              <a:off x="2118" y="934"/>
              <a:ext cx="23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latin typeface="Calibri"/>
                  <a:cs typeface="Calibri"/>
                </a:rPr>
                <a:t>R/2</a:t>
              </a:r>
            </a:p>
          </p:txBody>
        </p:sp>
        <p:sp>
          <p:nvSpPr>
            <p:cNvPr id="108560" name="Line 37"/>
            <p:cNvSpPr>
              <a:spLocks noChangeShapeType="1"/>
            </p:cNvSpPr>
            <p:nvPr/>
          </p:nvSpPr>
          <p:spPr bwMode="auto">
            <a:xfrm rot="5400000">
              <a:off x="2824" y="523"/>
              <a:ext cx="0" cy="9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1" name="Line 38"/>
            <p:cNvSpPr>
              <a:spLocks noChangeShapeType="1"/>
            </p:cNvSpPr>
            <p:nvPr/>
          </p:nvSpPr>
          <p:spPr bwMode="auto">
            <a:xfrm rot="10800000">
              <a:off x="3327" y="1022"/>
              <a:ext cx="0" cy="9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2" name="Text Box 39"/>
            <p:cNvSpPr txBox="1">
              <a:spLocks noChangeArrowheads="1"/>
            </p:cNvSpPr>
            <p:nvPr/>
          </p:nvSpPr>
          <p:spPr bwMode="auto">
            <a:xfrm>
              <a:off x="3194" y="1938"/>
              <a:ext cx="24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latin typeface="Calibri"/>
                  <a:cs typeface="Calibri"/>
                </a:rPr>
                <a:t>R/2</a:t>
              </a:r>
            </a:p>
          </p:txBody>
        </p:sp>
        <p:sp>
          <p:nvSpPr>
            <p:cNvPr id="108563" name="Freeform 40"/>
            <p:cNvSpPr>
              <a:spLocks/>
            </p:cNvSpPr>
            <p:nvPr/>
          </p:nvSpPr>
          <p:spPr bwMode="auto">
            <a:xfrm>
              <a:off x="2339" y="1320"/>
              <a:ext cx="969" cy="634"/>
            </a:xfrm>
            <a:custGeom>
              <a:avLst/>
              <a:gdLst>
                <a:gd name="T0" fmla="*/ 0 w 969"/>
                <a:gd name="T1" fmla="*/ 634 h 634"/>
                <a:gd name="T2" fmla="*/ 573 w 969"/>
                <a:gd name="T3" fmla="*/ 144 h 634"/>
                <a:gd name="T4" fmla="*/ 969 w 969"/>
                <a:gd name="T5" fmla="*/ 0 h 634"/>
                <a:gd name="T6" fmla="*/ 0 60000 65536"/>
                <a:gd name="T7" fmla="*/ 0 60000 65536"/>
                <a:gd name="T8" fmla="*/ 0 60000 65536"/>
                <a:gd name="T9" fmla="*/ 0 w 969"/>
                <a:gd name="T10" fmla="*/ 0 h 634"/>
                <a:gd name="T11" fmla="*/ 969 w 969"/>
                <a:gd name="T12" fmla="*/ 634 h 6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9" h="634">
                  <a:moveTo>
                    <a:pt x="0" y="634"/>
                  </a:moveTo>
                  <a:cubicBezTo>
                    <a:pt x="95" y="552"/>
                    <a:pt x="412" y="250"/>
                    <a:pt x="573" y="144"/>
                  </a:cubicBezTo>
                  <a:cubicBezTo>
                    <a:pt x="734" y="38"/>
                    <a:pt x="887" y="30"/>
                    <a:pt x="969" y="0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08564" name="Group 41"/>
            <p:cNvGrpSpPr>
              <a:grpSpLocks/>
            </p:cNvGrpSpPr>
            <p:nvPr/>
          </p:nvGrpSpPr>
          <p:grpSpPr bwMode="auto">
            <a:xfrm>
              <a:off x="2742" y="1984"/>
              <a:ext cx="219" cy="173"/>
              <a:chOff x="806" y="2056"/>
              <a:chExt cx="219" cy="173"/>
            </a:xfrm>
          </p:grpSpPr>
          <p:sp>
            <p:nvSpPr>
              <p:cNvPr id="108595" name="Text Box 42"/>
              <p:cNvSpPr txBox="1">
                <a:spLocks noChangeArrowheads="1"/>
              </p:cNvSpPr>
              <p:nvPr/>
            </p:nvSpPr>
            <p:spPr bwMode="auto">
              <a:xfrm>
                <a:off x="806" y="2056"/>
                <a:ext cx="2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200" dirty="0" err="1">
                    <a:latin typeface="Symbol" charset="0"/>
                    <a:cs typeface="Calibri"/>
                  </a:rPr>
                  <a:t>l</a:t>
                </a:r>
                <a:r>
                  <a:rPr lang="en-US" sz="1200" baseline="-25000" dirty="0" err="1">
                    <a:latin typeface="Calibri"/>
                    <a:cs typeface="Calibri"/>
                  </a:rPr>
                  <a:t>in</a:t>
                </a:r>
                <a:endParaRPr lang="en-US" sz="1200" baseline="-25000" dirty="0">
                  <a:latin typeface="Calibri"/>
                  <a:cs typeface="Calibri"/>
                </a:endParaRPr>
              </a:p>
            </p:txBody>
          </p:sp>
          <p:sp>
            <p:nvSpPr>
              <p:cNvPr id="108596" name="Line 43"/>
              <p:cNvSpPr>
                <a:spLocks noChangeShapeType="1"/>
              </p:cNvSpPr>
              <p:nvPr/>
            </p:nvSpPr>
            <p:spPr bwMode="auto">
              <a:xfrm flipV="1">
                <a:off x="912" y="2092"/>
                <a:ext cx="24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8565" name="Text Box 44"/>
            <p:cNvSpPr txBox="1">
              <a:spLocks noChangeArrowheads="1"/>
            </p:cNvSpPr>
            <p:nvPr/>
          </p:nvSpPr>
          <p:spPr bwMode="auto">
            <a:xfrm rot="-5400000">
              <a:off x="1930" y="1368"/>
              <a:ext cx="2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200" dirty="0">
                  <a:latin typeface="Symbol" charset="0"/>
                  <a:cs typeface="Calibri"/>
                </a:rPr>
                <a:t>l</a:t>
              </a:r>
              <a:r>
                <a:rPr lang="en-US" sz="1200" baseline="-25000" dirty="0">
                  <a:latin typeface="Calibri"/>
                  <a:cs typeface="Calibri"/>
                </a:rPr>
                <a:t>out</a:t>
              </a:r>
            </a:p>
          </p:txBody>
        </p:sp>
        <p:sp>
          <p:nvSpPr>
            <p:cNvPr id="108566" name="Text Box 45"/>
            <p:cNvSpPr txBox="1">
              <a:spLocks noChangeArrowheads="1"/>
            </p:cNvSpPr>
            <p:nvPr/>
          </p:nvSpPr>
          <p:spPr bwMode="auto">
            <a:xfrm>
              <a:off x="2746" y="2227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Calibri"/>
                  <a:cs typeface="Calibri"/>
                </a:rPr>
                <a:t>b.</a:t>
              </a:r>
            </a:p>
          </p:txBody>
        </p:sp>
        <p:grpSp>
          <p:nvGrpSpPr>
            <p:cNvPr id="108567" name="Group 46"/>
            <p:cNvGrpSpPr>
              <a:grpSpLocks/>
            </p:cNvGrpSpPr>
            <p:nvPr/>
          </p:nvGrpSpPr>
          <p:grpSpPr bwMode="auto">
            <a:xfrm>
              <a:off x="257" y="874"/>
              <a:ext cx="1495" cy="1586"/>
              <a:chOff x="161" y="778"/>
              <a:chExt cx="1495" cy="1586"/>
            </a:xfrm>
          </p:grpSpPr>
          <p:sp>
            <p:nvSpPr>
              <p:cNvPr id="108583" name="Line 47"/>
              <p:cNvSpPr>
                <a:spLocks noChangeShapeType="1"/>
              </p:cNvSpPr>
              <p:nvPr/>
            </p:nvSpPr>
            <p:spPr bwMode="auto">
              <a:xfrm>
                <a:off x="527" y="778"/>
                <a:ext cx="0" cy="10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8584" name="Line 48"/>
              <p:cNvSpPr>
                <a:spLocks noChangeShapeType="1"/>
              </p:cNvSpPr>
              <p:nvPr/>
            </p:nvSpPr>
            <p:spPr bwMode="auto">
              <a:xfrm rot="5400000">
                <a:off x="1090" y="1296"/>
                <a:ext cx="0" cy="11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8585" name="Text Box 49"/>
              <p:cNvSpPr txBox="1">
                <a:spLocks noChangeArrowheads="1"/>
              </p:cNvSpPr>
              <p:nvPr/>
            </p:nvSpPr>
            <p:spPr bwMode="auto">
              <a:xfrm>
                <a:off x="306" y="838"/>
                <a:ext cx="232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000" dirty="0">
                    <a:latin typeface="Calibri"/>
                    <a:cs typeface="Calibri"/>
                  </a:rPr>
                  <a:t>R/2</a:t>
                </a:r>
              </a:p>
            </p:txBody>
          </p:sp>
          <p:sp>
            <p:nvSpPr>
              <p:cNvPr id="108586" name="Line 50"/>
              <p:cNvSpPr>
                <a:spLocks noChangeShapeType="1"/>
              </p:cNvSpPr>
              <p:nvPr/>
            </p:nvSpPr>
            <p:spPr bwMode="auto">
              <a:xfrm rot="5400000">
                <a:off x="1012" y="427"/>
                <a:ext cx="0" cy="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8587" name="Line 51"/>
              <p:cNvSpPr>
                <a:spLocks noChangeShapeType="1"/>
              </p:cNvSpPr>
              <p:nvPr/>
            </p:nvSpPr>
            <p:spPr bwMode="auto">
              <a:xfrm rot="10800000">
                <a:off x="1515" y="926"/>
                <a:ext cx="0" cy="9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8588" name="Text Box 52"/>
              <p:cNvSpPr txBox="1">
                <a:spLocks noChangeArrowheads="1"/>
              </p:cNvSpPr>
              <p:nvPr/>
            </p:nvSpPr>
            <p:spPr bwMode="auto">
              <a:xfrm>
                <a:off x="1382" y="1842"/>
                <a:ext cx="24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000" dirty="0">
                    <a:latin typeface="Calibri"/>
                    <a:cs typeface="Calibri"/>
                  </a:rPr>
                  <a:t>R/2</a:t>
                </a:r>
              </a:p>
            </p:txBody>
          </p:sp>
          <p:sp>
            <p:nvSpPr>
              <p:cNvPr id="108589" name="Line 53"/>
              <p:cNvSpPr>
                <a:spLocks noChangeShapeType="1"/>
              </p:cNvSpPr>
              <p:nvPr/>
            </p:nvSpPr>
            <p:spPr bwMode="auto">
              <a:xfrm flipV="1">
                <a:off x="523" y="920"/>
                <a:ext cx="992" cy="94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108590" name="Group 54"/>
              <p:cNvGrpSpPr>
                <a:grpSpLocks/>
              </p:cNvGrpSpPr>
              <p:nvPr/>
            </p:nvGrpSpPr>
            <p:grpSpPr bwMode="auto">
              <a:xfrm>
                <a:off x="930" y="1888"/>
                <a:ext cx="219" cy="173"/>
                <a:chOff x="806" y="2056"/>
                <a:chExt cx="219" cy="173"/>
              </a:xfrm>
            </p:grpSpPr>
            <p:sp>
              <p:nvSpPr>
                <p:cNvPr id="108593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806" y="2056"/>
                  <a:ext cx="219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algn="ctr"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eaLnBrk="0" hangingPunct="0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l" eaLnBrk="1" hangingPunct="1"/>
                  <a:r>
                    <a:rPr lang="en-US" sz="1200" dirty="0" err="1">
                      <a:latin typeface="Symbol" charset="0"/>
                      <a:cs typeface="Calibri"/>
                    </a:rPr>
                    <a:t>l</a:t>
                  </a:r>
                  <a:r>
                    <a:rPr lang="en-US" sz="1200" baseline="-25000" dirty="0" err="1">
                      <a:latin typeface="Calibri"/>
                      <a:cs typeface="Calibri"/>
                    </a:rPr>
                    <a:t>in</a:t>
                  </a:r>
                  <a:endParaRPr lang="en-US" sz="1200" baseline="-25000" dirty="0">
                    <a:latin typeface="Calibri"/>
                    <a:cs typeface="Calibri"/>
                  </a:endParaRPr>
                </a:p>
              </p:txBody>
            </p:sp>
            <p:sp>
              <p:nvSpPr>
                <p:cNvPr id="10859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912" y="2092"/>
                  <a:ext cx="24" cy="2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108591" name="Text Box 57"/>
              <p:cNvSpPr txBox="1">
                <a:spLocks noChangeArrowheads="1"/>
              </p:cNvSpPr>
              <p:nvPr/>
            </p:nvSpPr>
            <p:spPr bwMode="auto">
              <a:xfrm rot="-5400000">
                <a:off x="118" y="1272"/>
                <a:ext cx="25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200" dirty="0">
                    <a:latin typeface="Symbol" charset="0"/>
                    <a:cs typeface="Calibri"/>
                  </a:rPr>
                  <a:t>l</a:t>
                </a:r>
                <a:r>
                  <a:rPr lang="en-US" sz="1200" baseline="-25000" dirty="0">
                    <a:latin typeface="Calibri"/>
                    <a:cs typeface="Calibri"/>
                  </a:rPr>
                  <a:t>out</a:t>
                </a:r>
              </a:p>
            </p:txBody>
          </p:sp>
          <p:sp>
            <p:nvSpPr>
              <p:cNvPr id="108592" name="Text Box 58"/>
              <p:cNvSpPr txBox="1">
                <a:spLocks noChangeArrowheads="1"/>
              </p:cNvSpPr>
              <p:nvPr/>
            </p:nvSpPr>
            <p:spPr bwMode="auto">
              <a:xfrm>
                <a:off x="934" y="2131"/>
                <a:ext cx="22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800" dirty="0">
                    <a:latin typeface="Calibri"/>
                    <a:cs typeface="Calibri"/>
                  </a:rPr>
                  <a:t>a.</a:t>
                </a:r>
              </a:p>
            </p:txBody>
          </p:sp>
        </p:grpSp>
        <p:sp>
          <p:nvSpPr>
            <p:cNvPr id="108568" name="Line 59"/>
            <p:cNvSpPr>
              <a:spLocks noChangeShapeType="1"/>
            </p:cNvSpPr>
            <p:nvPr/>
          </p:nvSpPr>
          <p:spPr bwMode="auto">
            <a:xfrm>
              <a:off x="4031" y="874"/>
              <a:ext cx="0" cy="1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9" name="Line 60"/>
            <p:cNvSpPr>
              <a:spLocks noChangeShapeType="1"/>
            </p:cNvSpPr>
            <p:nvPr/>
          </p:nvSpPr>
          <p:spPr bwMode="auto">
            <a:xfrm rot="5400000">
              <a:off x="4594" y="1392"/>
              <a:ext cx="0" cy="1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70" name="Text Box 61"/>
            <p:cNvSpPr txBox="1">
              <a:spLocks noChangeArrowheads="1"/>
            </p:cNvSpPr>
            <p:nvPr/>
          </p:nvSpPr>
          <p:spPr bwMode="auto">
            <a:xfrm>
              <a:off x="3810" y="934"/>
              <a:ext cx="23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latin typeface="Calibri"/>
                  <a:cs typeface="Calibri"/>
                </a:rPr>
                <a:t>R/2</a:t>
              </a:r>
            </a:p>
          </p:txBody>
        </p:sp>
        <p:sp>
          <p:nvSpPr>
            <p:cNvPr id="108571" name="Line 62"/>
            <p:cNvSpPr>
              <a:spLocks noChangeShapeType="1"/>
            </p:cNvSpPr>
            <p:nvPr/>
          </p:nvSpPr>
          <p:spPr bwMode="auto">
            <a:xfrm rot="5400000">
              <a:off x="4508" y="975"/>
              <a:ext cx="0" cy="9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72" name="Line 63"/>
            <p:cNvSpPr>
              <a:spLocks noChangeShapeType="1"/>
            </p:cNvSpPr>
            <p:nvPr/>
          </p:nvSpPr>
          <p:spPr bwMode="auto">
            <a:xfrm rot="10800000">
              <a:off x="5015" y="1470"/>
              <a:ext cx="4" cy="4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73" name="Text Box 64"/>
            <p:cNvSpPr txBox="1">
              <a:spLocks noChangeArrowheads="1"/>
            </p:cNvSpPr>
            <p:nvPr/>
          </p:nvSpPr>
          <p:spPr bwMode="auto">
            <a:xfrm>
              <a:off x="4886" y="1938"/>
              <a:ext cx="24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latin typeface="Calibri"/>
                  <a:cs typeface="Calibri"/>
                </a:rPr>
                <a:t>R/2</a:t>
              </a:r>
            </a:p>
          </p:txBody>
        </p:sp>
        <p:sp>
          <p:nvSpPr>
            <p:cNvPr id="108574" name="Line 65"/>
            <p:cNvSpPr>
              <a:spLocks noChangeShapeType="1"/>
            </p:cNvSpPr>
            <p:nvPr/>
          </p:nvSpPr>
          <p:spPr bwMode="auto">
            <a:xfrm flipV="1">
              <a:off x="4027" y="1468"/>
              <a:ext cx="992" cy="48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08575" name="Group 66"/>
            <p:cNvGrpSpPr>
              <a:grpSpLocks/>
            </p:cNvGrpSpPr>
            <p:nvPr/>
          </p:nvGrpSpPr>
          <p:grpSpPr bwMode="auto">
            <a:xfrm>
              <a:off x="4434" y="1984"/>
              <a:ext cx="219" cy="173"/>
              <a:chOff x="806" y="2056"/>
              <a:chExt cx="219" cy="173"/>
            </a:xfrm>
          </p:grpSpPr>
          <p:sp>
            <p:nvSpPr>
              <p:cNvPr id="108581" name="Text Box 67"/>
              <p:cNvSpPr txBox="1">
                <a:spLocks noChangeArrowheads="1"/>
              </p:cNvSpPr>
              <p:nvPr/>
            </p:nvSpPr>
            <p:spPr bwMode="auto">
              <a:xfrm>
                <a:off x="806" y="2056"/>
                <a:ext cx="2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200" dirty="0" err="1">
                    <a:latin typeface="Symbol" charset="0"/>
                    <a:cs typeface="Calibri"/>
                  </a:rPr>
                  <a:t>l</a:t>
                </a:r>
                <a:r>
                  <a:rPr lang="en-US" sz="1200" baseline="-25000" dirty="0" err="1">
                    <a:latin typeface="Calibri"/>
                    <a:cs typeface="Calibri"/>
                  </a:rPr>
                  <a:t>in</a:t>
                </a:r>
                <a:endParaRPr lang="en-US" sz="1200" baseline="-25000" dirty="0">
                  <a:latin typeface="Calibri"/>
                  <a:cs typeface="Calibri"/>
                </a:endParaRPr>
              </a:p>
            </p:txBody>
          </p:sp>
          <p:sp>
            <p:nvSpPr>
              <p:cNvPr id="108582" name="Line 68"/>
              <p:cNvSpPr>
                <a:spLocks noChangeShapeType="1"/>
              </p:cNvSpPr>
              <p:nvPr/>
            </p:nvSpPr>
            <p:spPr bwMode="auto">
              <a:xfrm flipV="1">
                <a:off x="912" y="2092"/>
                <a:ext cx="24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8576" name="Text Box 69"/>
            <p:cNvSpPr txBox="1">
              <a:spLocks noChangeArrowheads="1"/>
            </p:cNvSpPr>
            <p:nvPr/>
          </p:nvSpPr>
          <p:spPr bwMode="auto">
            <a:xfrm rot="-5400000">
              <a:off x="3622" y="1368"/>
              <a:ext cx="2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200" dirty="0">
                  <a:latin typeface="Symbol" charset="0"/>
                  <a:cs typeface="Calibri"/>
                </a:rPr>
                <a:t>l</a:t>
              </a:r>
              <a:r>
                <a:rPr lang="en-US" sz="1200" baseline="-25000" dirty="0">
                  <a:latin typeface="Calibri"/>
                  <a:cs typeface="Calibri"/>
                </a:rPr>
                <a:t>out</a:t>
              </a:r>
            </a:p>
          </p:txBody>
        </p:sp>
        <p:sp>
          <p:nvSpPr>
            <p:cNvPr id="108577" name="Text Box 70"/>
            <p:cNvSpPr txBox="1">
              <a:spLocks noChangeArrowheads="1"/>
            </p:cNvSpPr>
            <p:nvPr/>
          </p:nvSpPr>
          <p:spPr bwMode="auto">
            <a:xfrm>
              <a:off x="4438" y="2227"/>
              <a:ext cx="21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Calibri"/>
                  <a:cs typeface="Calibri"/>
                </a:rPr>
                <a:t>c.</a:t>
              </a:r>
            </a:p>
          </p:txBody>
        </p:sp>
        <p:sp>
          <p:nvSpPr>
            <p:cNvPr id="108578" name="Text Box 71"/>
            <p:cNvSpPr txBox="1">
              <a:spLocks noChangeArrowheads="1"/>
            </p:cNvSpPr>
            <p:nvPr/>
          </p:nvSpPr>
          <p:spPr bwMode="auto">
            <a:xfrm>
              <a:off x="3822" y="1398"/>
              <a:ext cx="23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latin typeface="Calibri"/>
                  <a:cs typeface="Calibri"/>
                </a:rPr>
                <a:t>R/4</a:t>
              </a:r>
            </a:p>
          </p:txBody>
        </p:sp>
        <p:sp>
          <p:nvSpPr>
            <p:cNvPr id="108579" name="Text Box 72"/>
            <p:cNvSpPr txBox="1">
              <a:spLocks noChangeArrowheads="1"/>
            </p:cNvSpPr>
            <p:nvPr/>
          </p:nvSpPr>
          <p:spPr bwMode="auto">
            <a:xfrm>
              <a:off x="2122" y="1242"/>
              <a:ext cx="23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latin typeface="Calibri"/>
                  <a:cs typeface="Calibri"/>
                </a:rPr>
                <a:t>R/3</a:t>
              </a:r>
            </a:p>
          </p:txBody>
        </p:sp>
        <p:sp>
          <p:nvSpPr>
            <p:cNvPr id="108580" name="Line 73"/>
            <p:cNvSpPr>
              <a:spLocks noChangeShapeType="1"/>
            </p:cNvSpPr>
            <p:nvPr/>
          </p:nvSpPr>
          <p:spPr bwMode="auto">
            <a:xfrm rot="5400000">
              <a:off x="2824" y="823"/>
              <a:ext cx="0" cy="9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99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3A7E9754-D974-2F43-85ED-E624582A6E18}" type="slidenum">
              <a:rPr lang="en-US" sz="1400" smtClean="0">
                <a:latin typeface="Calibri"/>
              </a:rPr>
              <a:pPr algn="r"/>
              <a:t>85</a:t>
            </a:fld>
            <a:endParaRPr lang="en-US" sz="1400" dirty="0">
              <a:latin typeface="Calibri"/>
            </a:endParaRPr>
          </a:p>
        </p:txBody>
      </p:sp>
      <p:sp>
        <p:nvSpPr>
          <p:cNvPr id="1095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Causes/costs of congestion: scenario 3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95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273175"/>
            <a:ext cx="8334375" cy="1247775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four senders</a:t>
            </a:r>
          </a:p>
          <a:p>
            <a:r>
              <a:rPr lang="en-US" sz="2000" dirty="0" err="1">
                <a:ea typeface="ＭＳ Ｐゴシック" charset="0"/>
                <a:cs typeface="ＭＳ Ｐゴシック" charset="0"/>
              </a:rPr>
              <a:t>multihop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paths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timeout/retransmit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9574" name="Group 4"/>
          <p:cNvGrpSpPr>
            <a:grpSpLocks/>
          </p:cNvGrpSpPr>
          <p:nvPr/>
        </p:nvGrpSpPr>
        <p:grpSpPr bwMode="auto">
          <a:xfrm>
            <a:off x="7364413" y="1271588"/>
            <a:ext cx="577850" cy="681037"/>
            <a:chOff x="1129" y="704"/>
            <a:chExt cx="364" cy="429"/>
          </a:xfrm>
        </p:grpSpPr>
        <p:sp>
          <p:nvSpPr>
            <p:cNvPr id="109897" name="Text Box 5"/>
            <p:cNvSpPr txBox="1">
              <a:spLocks noChangeArrowheads="1"/>
            </p:cNvSpPr>
            <p:nvPr/>
          </p:nvSpPr>
          <p:spPr bwMode="auto">
            <a:xfrm>
              <a:off x="1129" y="704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800">
                  <a:latin typeface="Symbol" charset="0"/>
                </a:rPr>
                <a:t>l</a:t>
              </a:r>
              <a:endParaRPr lang="en-US" sz="2000">
                <a:latin typeface="Symbol" charset="0"/>
              </a:endParaRPr>
            </a:p>
          </p:txBody>
        </p:sp>
        <p:sp>
          <p:nvSpPr>
            <p:cNvPr id="109898" name="Text Box 6"/>
            <p:cNvSpPr txBox="1">
              <a:spLocks noChangeArrowheads="1"/>
            </p:cNvSpPr>
            <p:nvPr/>
          </p:nvSpPr>
          <p:spPr bwMode="auto">
            <a:xfrm>
              <a:off x="1252" y="883"/>
              <a:ext cx="2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in</a:t>
              </a:r>
              <a:endParaRPr lang="en-US" sz="2000" dirty="0">
                <a:latin typeface="Times New Roman" charset="0"/>
              </a:endParaRPr>
            </a:p>
          </p:txBody>
        </p:sp>
      </p:grp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4578350" y="1333500"/>
            <a:ext cx="3390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Q: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dirty="0">
                <a:latin typeface="Calibri"/>
              </a:rPr>
              <a:t>what happens as      and     increase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?</a:t>
            </a:r>
            <a:endParaRPr lang="en-US" sz="2400" dirty="0">
              <a:latin typeface="Calibri"/>
            </a:endParaRPr>
          </a:p>
        </p:txBody>
      </p:sp>
      <p:grpSp>
        <p:nvGrpSpPr>
          <p:cNvPr id="109576" name="Group 9"/>
          <p:cNvGrpSpPr>
            <a:grpSpLocks/>
          </p:cNvGrpSpPr>
          <p:nvPr/>
        </p:nvGrpSpPr>
        <p:grpSpPr bwMode="auto">
          <a:xfrm>
            <a:off x="5526088" y="1643063"/>
            <a:ext cx="577850" cy="681037"/>
            <a:chOff x="4573" y="1575"/>
            <a:chExt cx="364" cy="429"/>
          </a:xfrm>
        </p:grpSpPr>
        <p:grpSp>
          <p:nvGrpSpPr>
            <p:cNvPr id="109893" name="Group 10"/>
            <p:cNvGrpSpPr>
              <a:grpSpLocks/>
            </p:cNvGrpSpPr>
            <p:nvPr/>
          </p:nvGrpSpPr>
          <p:grpSpPr bwMode="auto">
            <a:xfrm>
              <a:off x="4573" y="1575"/>
              <a:ext cx="364" cy="429"/>
              <a:chOff x="1129" y="704"/>
              <a:chExt cx="364" cy="429"/>
            </a:xfrm>
          </p:grpSpPr>
          <p:sp>
            <p:nvSpPr>
              <p:cNvPr id="109895" name="Text Box 11"/>
              <p:cNvSpPr txBox="1">
                <a:spLocks noChangeArrowheads="1"/>
              </p:cNvSpPr>
              <p:nvPr/>
            </p:nvSpPr>
            <p:spPr bwMode="auto">
              <a:xfrm>
                <a:off x="1129" y="704"/>
                <a:ext cx="2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800">
                    <a:latin typeface="Symbol" charset="0"/>
                  </a:rPr>
                  <a:t>l</a:t>
                </a:r>
                <a:endParaRPr lang="en-US" sz="2000">
                  <a:latin typeface="Symbol" charset="0"/>
                </a:endParaRPr>
              </a:p>
            </p:txBody>
          </p:sp>
          <p:sp>
            <p:nvSpPr>
              <p:cNvPr id="109896" name="Text Box 12"/>
              <p:cNvSpPr txBox="1">
                <a:spLocks noChangeArrowheads="1"/>
              </p:cNvSpPr>
              <p:nvPr/>
            </p:nvSpPr>
            <p:spPr bwMode="auto">
              <a:xfrm>
                <a:off x="1252" y="883"/>
                <a:ext cx="24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latin typeface="Calibri"/>
                  </a:rPr>
                  <a:t>in</a:t>
                </a:r>
                <a:endParaRPr lang="en-US" sz="2000" dirty="0">
                  <a:latin typeface="Times New Roman" charset="0"/>
                </a:endParaRPr>
              </a:p>
            </p:txBody>
          </p:sp>
        </p:grpSp>
        <p:sp>
          <p:nvSpPr>
            <p:cNvPr id="109894" name="Line 13"/>
            <p:cNvSpPr>
              <a:spLocks noChangeShapeType="1"/>
            </p:cNvSpPr>
            <p:nvPr/>
          </p:nvSpPr>
          <p:spPr bwMode="auto">
            <a:xfrm flipV="1">
              <a:off x="4764" y="1674"/>
              <a:ext cx="18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9577" name="Text Box 14"/>
          <p:cNvSpPr txBox="1">
            <a:spLocks noChangeArrowheads="1"/>
          </p:cNvSpPr>
          <p:nvPr/>
        </p:nvSpPr>
        <p:spPr bwMode="auto">
          <a:xfrm>
            <a:off x="4672013" y="3511550"/>
            <a:ext cx="191293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chemeClr val="tx2"/>
                </a:solidFill>
                <a:latin typeface="Calibri"/>
              </a:rPr>
              <a:t>finite shared output link buffers</a:t>
            </a:r>
          </a:p>
        </p:txBody>
      </p:sp>
      <p:sp>
        <p:nvSpPr>
          <p:cNvPr id="109578" name="Line 15"/>
          <p:cNvSpPr>
            <a:spLocks noChangeShapeType="1"/>
          </p:cNvSpPr>
          <p:nvPr/>
        </p:nvSpPr>
        <p:spPr bwMode="auto">
          <a:xfrm flipH="1">
            <a:off x="3359150" y="3892550"/>
            <a:ext cx="923925" cy="8667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579" name="Line 16"/>
          <p:cNvSpPr>
            <a:spLocks noChangeShapeType="1"/>
          </p:cNvSpPr>
          <p:nvPr/>
        </p:nvSpPr>
        <p:spPr bwMode="auto">
          <a:xfrm flipH="1">
            <a:off x="3844925" y="3892550"/>
            <a:ext cx="43815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9580" name="Group 17"/>
          <p:cNvGrpSpPr>
            <a:grpSpLocks/>
          </p:cNvGrpSpPr>
          <p:nvPr/>
        </p:nvGrpSpPr>
        <p:grpSpPr bwMode="auto">
          <a:xfrm>
            <a:off x="3073400" y="2559050"/>
            <a:ext cx="979488" cy="1503363"/>
            <a:chOff x="12464" y="10193"/>
            <a:chExt cx="1481" cy="2272"/>
          </a:xfrm>
        </p:grpSpPr>
        <p:grpSp>
          <p:nvGrpSpPr>
            <p:cNvPr id="109845" name="Group 18"/>
            <p:cNvGrpSpPr>
              <a:grpSpLocks/>
            </p:cNvGrpSpPr>
            <p:nvPr/>
          </p:nvGrpSpPr>
          <p:grpSpPr bwMode="auto">
            <a:xfrm>
              <a:off x="12464" y="11102"/>
              <a:ext cx="1481" cy="1363"/>
              <a:chOff x="5850" y="13487"/>
              <a:chExt cx="2023" cy="1840"/>
            </a:xfrm>
          </p:grpSpPr>
          <p:sp>
            <p:nvSpPr>
              <p:cNvPr id="109854" name="Freeform 19"/>
              <p:cNvSpPr>
                <a:spLocks/>
              </p:cNvSpPr>
              <p:nvPr/>
            </p:nvSpPr>
            <p:spPr bwMode="auto">
              <a:xfrm>
                <a:off x="5850" y="13632"/>
                <a:ext cx="2023" cy="1695"/>
              </a:xfrm>
              <a:custGeom>
                <a:avLst/>
                <a:gdLst>
                  <a:gd name="T0" fmla="*/ 570 w 2023"/>
                  <a:gd name="T1" fmla="*/ 121 h 1695"/>
                  <a:gd name="T2" fmla="*/ 575 w 2023"/>
                  <a:gd name="T3" fmla="*/ 120 h 1695"/>
                  <a:gd name="T4" fmla="*/ 586 w 2023"/>
                  <a:gd name="T5" fmla="*/ 116 h 1695"/>
                  <a:gd name="T6" fmla="*/ 607 w 2023"/>
                  <a:gd name="T7" fmla="*/ 108 h 1695"/>
                  <a:gd name="T8" fmla="*/ 636 w 2023"/>
                  <a:gd name="T9" fmla="*/ 101 h 1695"/>
                  <a:gd name="T10" fmla="*/ 672 w 2023"/>
                  <a:gd name="T11" fmla="*/ 90 h 1695"/>
                  <a:gd name="T12" fmla="*/ 718 w 2023"/>
                  <a:gd name="T13" fmla="*/ 79 h 1695"/>
                  <a:gd name="T14" fmla="*/ 771 w 2023"/>
                  <a:gd name="T15" fmla="*/ 67 h 1695"/>
                  <a:gd name="T16" fmla="*/ 834 w 2023"/>
                  <a:gd name="T17" fmla="*/ 55 h 1695"/>
                  <a:gd name="T18" fmla="*/ 904 w 2023"/>
                  <a:gd name="T19" fmla="*/ 43 h 1695"/>
                  <a:gd name="T20" fmla="*/ 982 w 2023"/>
                  <a:gd name="T21" fmla="*/ 33 h 1695"/>
                  <a:gd name="T22" fmla="*/ 1071 w 2023"/>
                  <a:gd name="T23" fmla="*/ 22 h 1695"/>
                  <a:gd name="T24" fmla="*/ 1166 w 2023"/>
                  <a:gd name="T25" fmla="*/ 13 h 1695"/>
                  <a:gd name="T26" fmla="*/ 1271 w 2023"/>
                  <a:gd name="T27" fmla="*/ 7 h 1695"/>
                  <a:gd name="T28" fmla="*/ 1384 w 2023"/>
                  <a:gd name="T29" fmla="*/ 1 h 1695"/>
                  <a:gd name="T30" fmla="*/ 1506 w 2023"/>
                  <a:gd name="T31" fmla="*/ 0 h 1695"/>
                  <a:gd name="T32" fmla="*/ 1636 w 2023"/>
                  <a:gd name="T33" fmla="*/ 1 h 1695"/>
                  <a:gd name="T34" fmla="*/ 1692 w 2023"/>
                  <a:gd name="T35" fmla="*/ 233 h 1695"/>
                  <a:gd name="T36" fmla="*/ 1713 w 2023"/>
                  <a:gd name="T37" fmla="*/ 243 h 1695"/>
                  <a:gd name="T38" fmla="*/ 1758 w 2023"/>
                  <a:gd name="T39" fmla="*/ 274 h 1695"/>
                  <a:gd name="T40" fmla="*/ 1806 w 2023"/>
                  <a:gd name="T41" fmla="*/ 329 h 1695"/>
                  <a:gd name="T42" fmla="*/ 1836 w 2023"/>
                  <a:gd name="T43" fmla="*/ 409 h 1695"/>
                  <a:gd name="T44" fmla="*/ 1955 w 2023"/>
                  <a:gd name="T45" fmla="*/ 948 h 1695"/>
                  <a:gd name="T46" fmla="*/ 2003 w 2023"/>
                  <a:gd name="T47" fmla="*/ 1171 h 1695"/>
                  <a:gd name="T48" fmla="*/ 2011 w 2023"/>
                  <a:gd name="T49" fmla="*/ 1188 h 1695"/>
                  <a:gd name="T50" fmla="*/ 2022 w 2023"/>
                  <a:gd name="T51" fmla="*/ 1231 h 1695"/>
                  <a:gd name="T52" fmla="*/ 2021 w 2023"/>
                  <a:gd name="T53" fmla="*/ 1297 h 1695"/>
                  <a:gd name="T54" fmla="*/ 1992 w 2023"/>
                  <a:gd name="T55" fmla="*/ 1380 h 1695"/>
                  <a:gd name="T56" fmla="*/ 0 w 2023"/>
                  <a:gd name="T57" fmla="*/ 1328 h 1695"/>
                  <a:gd name="T58" fmla="*/ 199 w 2023"/>
                  <a:gd name="T59" fmla="*/ 1223 h 1695"/>
                  <a:gd name="T60" fmla="*/ 200 w 2023"/>
                  <a:gd name="T61" fmla="*/ 232 h 1695"/>
                  <a:gd name="T62" fmla="*/ 210 w 2023"/>
                  <a:gd name="T63" fmla="*/ 226 h 1695"/>
                  <a:gd name="T64" fmla="*/ 230 w 2023"/>
                  <a:gd name="T65" fmla="*/ 214 h 1695"/>
                  <a:gd name="T66" fmla="*/ 259 w 2023"/>
                  <a:gd name="T67" fmla="*/ 201 h 1695"/>
                  <a:gd name="T68" fmla="*/ 297 w 2023"/>
                  <a:gd name="T69" fmla="*/ 189 h 1695"/>
                  <a:gd name="T70" fmla="*/ 344 w 2023"/>
                  <a:gd name="T71" fmla="*/ 183 h 1695"/>
                  <a:gd name="T72" fmla="*/ 399 w 2023"/>
                  <a:gd name="T73" fmla="*/ 181 h 1695"/>
                  <a:gd name="T74" fmla="*/ 464 w 2023"/>
                  <a:gd name="T75" fmla="*/ 191 h 1695"/>
                  <a:gd name="T76" fmla="*/ 548 w 2023"/>
                  <a:gd name="T77" fmla="*/ 225 h 16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23"/>
                  <a:gd name="T118" fmla="*/ 0 h 1695"/>
                  <a:gd name="T119" fmla="*/ 2023 w 2023"/>
                  <a:gd name="T120" fmla="*/ 1695 h 16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23" h="1695">
                    <a:moveTo>
                      <a:pt x="548" y="225"/>
                    </a:moveTo>
                    <a:lnTo>
                      <a:pt x="570" y="121"/>
                    </a:lnTo>
                    <a:lnTo>
                      <a:pt x="571" y="121"/>
                    </a:lnTo>
                    <a:lnTo>
                      <a:pt x="575" y="120"/>
                    </a:lnTo>
                    <a:lnTo>
                      <a:pt x="580" y="118"/>
                    </a:lnTo>
                    <a:lnTo>
                      <a:pt x="586" y="116"/>
                    </a:lnTo>
                    <a:lnTo>
                      <a:pt x="596" y="112"/>
                    </a:lnTo>
                    <a:lnTo>
                      <a:pt x="607" y="108"/>
                    </a:lnTo>
                    <a:lnTo>
                      <a:pt x="620" y="105"/>
                    </a:lnTo>
                    <a:lnTo>
                      <a:pt x="636" y="101"/>
                    </a:lnTo>
                    <a:lnTo>
                      <a:pt x="653" y="95"/>
                    </a:lnTo>
                    <a:lnTo>
                      <a:pt x="672" y="90"/>
                    </a:lnTo>
                    <a:lnTo>
                      <a:pt x="694" y="84"/>
                    </a:lnTo>
                    <a:lnTo>
                      <a:pt x="718" y="79"/>
                    </a:lnTo>
                    <a:lnTo>
                      <a:pt x="743" y="74"/>
                    </a:lnTo>
                    <a:lnTo>
                      <a:pt x="771" y="67"/>
                    </a:lnTo>
                    <a:lnTo>
                      <a:pt x="802" y="61"/>
                    </a:lnTo>
                    <a:lnTo>
                      <a:pt x="834" y="55"/>
                    </a:lnTo>
                    <a:lnTo>
                      <a:pt x="867" y="49"/>
                    </a:lnTo>
                    <a:lnTo>
                      <a:pt x="904" y="43"/>
                    </a:lnTo>
                    <a:lnTo>
                      <a:pt x="943" y="38"/>
                    </a:lnTo>
                    <a:lnTo>
                      <a:pt x="982" y="33"/>
                    </a:lnTo>
                    <a:lnTo>
                      <a:pt x="1025" y="27"/>
                    </a:lnTo>
                    <a:lnTo>
                      <a:pt x="1071" y="22"/>
                    </a:lnTo>
                    <a:lnTo>
                      <a:pt x="1117" y="17"/>
                    </a:lnTo>
                    <a:lnTo>
                      <a:pt x="1166" y="13"/>
                    </a:lnTo>
                    <a:lnTo>
                      <a:pt x="1218" y="10"/>
                    </a:lnTo>
                    <a:lnTo>
                      <a:pt x="1271" y="7"/>
                    </a:lnTo>
                    <a:lnTo>
                      <a:pt x="1327" y="3"/>
                    </a:lnTo>
                    <a:lnTo>
                      <a:pt x="1384" y="1"/>
                    </a:lnTo>
                    <a:lnTo>
                      <a:pt x="1444" y="0"/>
                    </a:lnTo>
                    <a:lnTo>
                      <a:pt x="1506" y="0"/>
                    </a:lnTo>
                    <a:lnTo>
                      <a:pt x="1570" y="0"/>
                    </a:lnTo>
                    <a:lnTo>
                      <a:pt x="1636" y="1"/>
                    </a:lnTo>
                    <a:lnTo>
                      <a:pt x="1709" y="41"/>
                    </a:lnTo>
                    <a:lnTo>
                      <a:pt x="1692" y="233"/>
                    </a:lnTo>
                    <a:lnTo>
                      <a:pt x="1698" y="235"/>
                    </a:lnTo>
                    <a:lnTo>
                      <a:pt x="1713" y="243"/>
                    </a:lnTo>
                    <a:lnTo>
                      <a:pt x="1733" y="256"/>
                    </a:lnTo>
                    <a:lnTo>
                      <a:pt x="1758" y="274"/>
                    </a:lnTo>
                    <a:lnTo>
                      <a:pt x="1784" y="299"/>
                    </a:lnTo>
                    <a:lnTo>
                      <a:pt x="1806" y="329"/>
                    </a:lnTo>
                    <a:lnTo>
                      <a:pt x="1825" y="366"/>
                    </a:lnTo>
                    <a:lnTo>
                      <a:pt x="1836" y="409"/>
                    </a:lnTo>
                    <a:lnTo>
                      <a:pt x="1999" y="557"/>
                    </a:lnTo>
                    <a:lnTo>
                      <a:pt x="1955" y="948"/>
                    </a:lnTo>
                    <a:lnTo>
                      <a:pt x="1692" y="1080"/>
                    </a:lnTo>
                    <a:lnTo>
                      <a:pt x="2003" y="1171"/>
                    </a:lnTo>
                    <a:lnTo>
                      <a:pt x="2006" y="1176"/>
                    </a:lnTo>
                    <a:lnTo>
                      <a:pt x="2011" y="1188"/>
                    </a:lnTo>
                    <a:lnTo>
                      <a:pt x="2016" y="1206"/>
                    </a:lnTo>
                    <a:lnTo>
                      <a:pt x="2022" y="1231"/>
                    </a:lnTo>
                    <a:lnTo>
                      <a:pt x="2023" y="1261"/>
                    </a:lnTo>
                    <a:lnTo>
                      <a:pt x="2021" y="1297"/>
                    </a:lnTo>
                    <a:lnTo>
                      <a:pt x="2010" y="1337"/>
                    </a:lnTo>
                    <a:lnTo>
                      <a:pt x="1992" y="1380"/>
                    </a:lnTo>
                    <a:lnTo>
                      <a:pt x="1171" y="1695"/>
                    </a:lnTo>
                    <a:lnTo>
                      <a:pt x="0" y="1328"/>
                    </a:lnTo>
                    <a:lnTo>
                      <a:pt x="20" y="1285"/>
                    </a:lnTo>
                    <a:lnTo>
                      <a:pt x="199" y="1223"/>
                    </a:lnTo>
                    <a:lnTo>
                      <a:pt x="199" y="233"/>
                    </a:lnTo>
                    <a:lnTo>
                      <a:pt x="200" y="232"/>
                    </a:lnTo>
                    <a:lnTo>
                      <a:pt x="204" y="229"/>
                    </a:lnTo>
                    <a:lnTo>
                      <a:pt x="210" y="226"/>
                    </a:lnTo>
                    <a:lnTo>
                      <a:pt x="218" y="220"/>
                    </a:lnTo>
                    <a:lnTo>
                      <a:pt x="230" y="214"/>
                    </a:lnTo>
                    <a:lnTo>
                      <a:pt x="243" y="207"/>
                    </a:lnTo>
                    <a:lnTo>
                      <a:pt x="259" y="201"/>
                    </a:lnTo>
                    <a:lnTo>
                      <a:pt x="277" y="194"/>
                    </a:lnTo>
                    <a:lnTo>
                      <a:pt x="297" y="189"/>
                    </a:lnTo>
                    <a:lnTo>
                      <a:pt x="320" y="185"/>
                    </a:lnTo>
                    <a:lnTo>
                      <a:pt x="344" y="183"/>
                    </a:lnTo>
                    <a:lnTo>
                      <a:pt x="370" y="180"/>
                    </a:lnTo>
                    <a:lnTo>
                      <a:pt x="399" y="181"/>
                    </a:lnTo>
                    <a:lnTo>
                      <a:pt x="430" y="185"/>
                    </a:lnTo>
                    <a:lnTo>
                      <a:pt x="464" y="191"/>
                    </a:lnTo>
                    <a:lnTo>
                      <a:pt x="498" y="201"/>
                    </a:lnTo>
                    <a:lnTo>
                      <a:pt x="548" y="22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55" name="Freeform 20"/>
              <p:cNvSpPr>
                <a:spLocks/>
              </p:cNvSpPr>
              <p:nvPr/>
            </p:nvSpPr>
            <p:spPr bwMode="auto">
              <a:xfrm>
                <a:off x="6551" y="13597"/>
                <a:ext cx="650" cy="735"/>
              </a:xfrm>
              <a:custGeom>
                <a:avLst/>
                <a:gdLst>
                  <a:gd name="T0" fmla="*/ 645 w 650"/>
                  <a:gd name="T1" fmla="*/ 27 h 735"/>
                  <a:gd name="T2" fmla="*/ 642 w 650"/>
                  <a:gd name="T3" fmla="*/ 26 h 735"/>
                  <a:gd name="T4" fmla="*/ 631 w 650"/>
                  <a:gd name="T5" fmla="*/ 23 h 735"/>
                  <a:gd name="T6" fmla="*/ 615 w 650"/>
                  <a:gd name="T7" fmla="*/ 19 h 735"/>
                  <a:gd name="T8" fmla="*/ 592 w 650"/>
                  <a:gd name="T9" fmla="*/ 15 h 735"/>
                  <a:gd name="T10" fmla="*/ 565 w 650"/>
                  <a:gd name="T11" fmla="*/ 10 h 735"/>
                  <a:gd name="T12" fmla="*/ 533 w 650"/>
                  <a:gd name="T13" fmla="*/ 6 h 735"/>
                  <a:gd name="T14" fmla="*/ 496 w 650"/>
                  <a:gd name="T15" fmla="*/ 3 h 735"/>
                  <a:gd name="T16" fmla="*/ 456 w 650"/>
                  <a:gd name="T17" fmla="*/ 1 h 735"/>
                  <a:gd name="T18" fmla="*/ 411 w 650"/>
                  <a:gd name="T19" fmla="*/ 0 h 735"/>
                  <a:gd name="T20" fmla="*/ 364 w 650"/>
                  <a:gd name="T21" fmla="*/ 2 h 735"/>
                  <a:gd name="T22" fmla="*/ 315 w 650"/>
                  <a:gd name="T23" fmla="*/ 6 h 735"/>
                  <a:gd name="T24" fmla="*/ 262 w 650"/>
                  <a:gd name="T25" fmla="*/ 15 h 735"/>
                  <a:gd name="T26" fmla="*/ 209 w 650"/>
                  <a:gd name="T27" fmla="*/ 26 h 735"/>
                  <a:gd name="T28" fmla="*/ 154 w 650"/>
                  <a:gd name="T29" fmla="*/ 42 h 735"/>
                  <a:gd name="T30" fmla="*/ 98 w 650"/>
                  <a:gd name="T31" fmla="*/ 61 h 735"/>
                  <a:gd name="T32" fmla="*/ 42 w 650"/>
                  <a:gd name="T33" fmla="*/ 87 h 735"/>
                  <a:gd name="T34" fmla="*/ 38 w 650"/>
                  <a:gd name="T35" fmla="*/ 101 h 735"/>
                  <a:gd name="T36" fmla="*/ 28 w 650"/>
                  <a:gd name="T37" fmla="*/ 141 h 735"/>
                  <a:gd name="T38" fmla="*/ 17 w 650"/>
                  <a:gd name="T39" fmla="*/ 203 h 735"/>
                  <a:gd name="T40" fmla="*/ 6 w 650"/>
                  <a:gd name="T41" fmla="*/ 283 h 735"/>
                  <a:gd name="T42" fmla="*/ 0 w 650"/>
                  <a:gd name="T43" fmla="*/ 378 h 735"/>
                  <a:gd name="T44" fmla="*/ 5 w 650"/>
                  <a:gd name="T45" fmla="*/ 484 h 735"/>
                  <a:gd name="T46" fmla="*/ 21 w 650"/>
                  <a:gd name="T47" fmla="*/ 599 h 735"/>
                  <a:gd name="T48" fmla="*/ 54 w 650"/>
                  <a:gd name="T49" fmla="*/ 716 h 735"/>
                  <a:gd name="T50" fmla="*/ 58 w 650"/>
                  <a:gd name="T51" fmla="*/ 716 h 735"/>
                  <a:gd name="T52" fmla="*/ 66 w 650"/>
                  <a:gd name="T53" fmla="*/ 715 h 735"/>
                  <a:gd name="T54" fmla="*/ 80 w 650"/>
                  <a:gd name="T55" fmla="*/ 713 h 735"/>
                  <a:gd name="T56" fmla="*/ 99 w 650"/>
                  <a:gd name="T57" fmla="*/ 712 h 735"/>
                  <a:gd name="T58" fmla="*/ 124 w 650"/>
                  <a:gd name="T59" fmla="*/ 710 h 735"/>
                  <a:gd name="T60" fmla="*/ 153 w 650"/>
                  <a:gd name="T61" fmla="*/ 708 h 735"/>
                  <a:gd name="T62" fmla="*/ 188 w 650"/>
                  <a:gd name="T63" fmla="*/ 707 h 735"/>
                  <a:gd name="T64" fmla="*/ 225 w 650"/>
                  <a:gd name="T65" fmla="*/ 706 h 735"/>
                  <a:gd name="T66" fmla="*/ 267 w 650"/>
                  <a:gd name="T67" fmla="*/ 705 h 735"/>
                  <a:gd name="T68" fmla="*/ 313 w 650"/>
                  <a:gd name="T69" fmla="*/ 706 h 735"/>
                  <a:gd name="T70" fmla="*/ 362 w 650"/>
                  <a:gd name="T71" fmla="*/ 707 h 735"/>
                  <a:gd name="T72" fmla="*/ 415 w 650"/>
                  <a:gd name="T73" fmla="*/ 709 h 735"/>
                  <a:gd name="T74" fmla="*/ 470 w 650"/>
                  <a:gd name="T75" fmla="*/ 713 h 735"/>
                  <a:gd name="T76" fmla="*/ 528 w 650"/>
                  <a:gd name="T77" fmla="*/ 719 h 735"/>
                  <a:gd name="T78" fmla="*/ 588 w 650"/>
                  <a:gd name="T79" fmla="*/ 726 h 735"/>
                  <a:gd name="T80" fmla="*/ 650 w 650"/>
                  <a:gd name="T81" fmla="*/ 735 h 735"/>
                  <a:gd name="T82" fmla="*/ 647 w 650"/>
                  <a:gd name="T83" fmla="*/ 713 h 735"/>
                  <a:gd name="T84" fmla="*/ 641 w 650"/>
                  <a:gd name="T85" fmla="*/ 655 h 735"/>
                  <a:gd name="T86" fmla="*/ 631 w 650"/>
                  <a:gd name="T87" fmla="*/ 568 h 735"/>
                  <a:gd name="T88" fmla="*/ 623 w 650"/>
                  <a:gd name="T89" fmla="*/ 462 h 735"/>
                  <a:gd name="T90" fmla="*/ 618 w 650"/>
                  <a:gd name="T91" fmla="*/ 345 h 735"/>
                  <a:gd name="T92" fmla="*/ 618 w 650"/>
                  <a:gd name="T93" fmla="*/ 229 h 735"/>
                  <a:gd name="T94" fmla="*/ 627 w 650"/>
                  <a:gd name="T95" fmla="*/ 119 h 735"/>
                  <a:gd name="T96" fmla="*/ 645 w 650"/>
                  <a:gd name="T97" fmla="*/ 27 h 7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0"/>
                  <a:gd name="T148" fmla="*/ 0 h 735"/>
                  <a:gd name="T149" fmla="*/ 650 w 650"/>
                  <a:gd name="T150" fmla="*/ 735 h 7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0" h="735">
                    <a:moveTo>
                      <a:pt x="645" y="27"/>
                    </a:moveTo>
                    <a:lnTo>
                      <a:pt x="642" y="26"/>
                    </a:lnTo>
                    <a:lnTo>
                      <a:pt x="631" y="23"/>
                    </a:lnTo>
                    <a:lnTo>
                      <a:pt x="615" y="19"/>
                    </a:lnTo>
                    <a:lnTo>
                      <a:pt x="592" y="15"/>
                    </a:lnTo>
                    <a:lnTo>
                      <a:pt x="565" y="10"/>
                    </a:lnTo>
                    <a:lnTo>
                      <a:pt x="533" y="6"/>
                    </a:lnTo>
                    <a:lnTo>
                      <a:pt x="496" y="3"/>
                    </a:lnTo>
                    <a:lnTo>
                      <a:pt x="456" y="1"/>
                    </a:lnTo>
                    <a:lnTo>
                      <a:pt x="411" y="0"/>
                    </a:lnTo>
                    <a:lnTo>
                      <a:pt x="364" y="2"/>
                    </a:lnTo>
                    <a:lnTo>
                      <a:pt x="315" y="6"/>
                    </a:lnTo>
                    <a:lnTo>
                      <a:pt x="262" y="15"/>
                    </a:lnTo>
                    <a:lnTo>
                      <a:pt x="209" y="26"/>
                    </a:lnTo>
                    <a:lnTo>
                      <a:pt x="154" y="42"/>
                    </a:lnTo>
                    <a:lnTo>
                      <a:pt x="98" y="61"/>
                    </a:lnTo>
                    <a:lnTo>
                      <a:pt x="42" y="87"/>
                    </a:lnTo>
                    <a:lnTo>
                      <a:pt x="38" y="101"/>
                    </a:lnTo>
                    <a:lnTo>
                      <a:pt x="28" y="141"/>
                    </a:lnTo>
                    <a:lnTo>
                      <a:pt x="17" y="203"/>
                    </a:lnTo>
                    <a:lnTo>
                      <a:pt x="6" y="283"/>
                    </a:lnTo>
                    <a:lnTo>
                      <a:pt x="0" y="378"/>
                    </a:lnTo>
                    <a:lnTo>
                      <a:pt x="5" y="484"/>
                    </a:lnTo>
                    <a:lnTo>
                      <a:pt x="21" y="599"/>
                    </a:lnTo>
                    <a:lnTo>
                      <a:pt x="54" y="716"/>
                    </a:lnTo>
                    <a:lnTo>
                      <a:pt x="58" y="716"/>
                    </a:lnTo>
                    <a:lnTo>
                      <a:pt x="66" y="715"/>
                    </a:lnTo>
                    <a:lnTo>
                      <a:pt x="80" y="713"/>
                    </a:lnTo>
                    <a:lnTo>
                      <a:pt x="99" y="712"/>
                    </a:lnTo>
                    <a:lnTo>
                      <a:pt x="124" y="710"/>
                    </a:lnTo>
                    <a:lnTo>
                      <a:pt x="153" y="708"/>
                    </a:lnTo>
                    <a:lnTo>
                      <a:pt x="188" y="707"/>
                    </a:lnTo>
                    <a:lnTo>
                      <a:pt x="225" y="706"/>
                    </a:lnTo>
                    <a:lnTo>
                      <a:pt x="267" y="705"/>
                    </a:lnTo>
                    <a:lnTo>
                      <a:pt x="313" y="706"/>
                    </a:lnTo>
                    <a:lnTo>
                      <a:pt x="362" y="707"/>
                    </a:lnTo>
                    <a:lnTo>
                      <a:pt x="415" y="709"/>
                    </a:lnTo>
                    <a:lnTo>
                      <a:pt x="470" y="713"/>
                    </a:lnTo>
                    <a:lnTo>
                      <a:pt x="528" y="719"/>
                    </a:lnTo>
                    <a:lnTo>
                      <a:pt x="588" y="726"/>
                    </a:lnTo>
                    <a:lnTo>
                      <a:pt x="650" y="735"/>
                    </a:lnTo>
                    <a:lnTo>
                      <a:pt x="647" y="713"/>
                    </a:lnTo>
                    <a:lnTo>
                      <a:pt x="641" y="655"/>
                    </a:lnTo>
                    <a:lnTo>
                      <a:pt x="631" y="568"/>
                    </a:lnTo>
                    <a:lnTo>
                      <a:pt x="623" y="462"/>
                    </a:lnTo>
                    <a:lnTo>
                      <a:pt x="618" y="345"/>
                    </a:lnTo>
                    <a:lnTo>
                      <a:pt x="618" y="229"/>
                    </a:lnTo>
                    <a:lnTo>
                      <a:pt x="627" y="119"/>
                    </a:lnTo>
                    <a:lnTo>
                      <a:pt x="645" y="2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56" name="Freeform 21"/>
              <p:cNvSpPr>
                <a:spLocks/>
              </p:cNvSpPr>
              <p:nvPr/>
            </p:nvSpPr>
            <p:spPr bwMode="auto">
              <a:xfrm>
                <a:off x="6623" y="13797"/>
                <a:ext cx="1071" cy="731"/>
              </a:xfrm>
              <a:custGeom>
                <a:avLst/>
                <a:gdLst>
                  <a:gd name="T0" fmla="*/ 6 w 1071"/>
                  <a:gd name="T1" fmla="*/ 552 h 731"/>
                  <a:gd name="T2" fmla="*/ 0 w 1071"/>
                  <a:gd name="T3" fmla="*/ 642 h 731"/>
                  <a:gd name="T4" fmla="*/ 698 w 1071"/>
                  <a:gd name="T5" fmla="*/ 731 h 731"/>
                  <a:gd name="T6" fmla="*/ 703 w 1071"/>
                  <a:gd name="T7" fmla="*/ 729 h 731"/>
                  <a:gd name="T8" fmla="*/ 717 w 1071"/>
                  <a:gd name="T9" fmla="*/ 722 h 731"/>
                  <a:gd name="T10" fmla="*/ 740 w 1071"/>
                  <a:gd name="T11" fmla="*/ 710 h 731"/>
                  <a:gd name="T12" fmla="*/ 768 w 1071"/>
                  <a:gd name="T13" fmla="*/ 694 h 731"/>
                  <a:gd name="T14" fmla="*/ 801 w 1071"/>
                  <a:gd name="T15" fmla="*/ 672 h 731"/>
                  <a:gd name="T16" fmla="*/ 838 w 1071"/>
                  <a:gd name="T17" fmla="*/ 645 h 731"/>
                  <a:gd name="T18" fmla="*/ 876 w 1071"/>
                  <a:gd name="T19" fmla="*/ 614 h 731"/>
                  <a:gd name="T20" fmla="*/ 915 w 1071"/>
                  <a:gd name="T21" fmla="*/ 577 h 731"/>
                  <a:gd name="T22" fmla="*/ 953 w 1071"/>
                  <a:gd name="T23" fmla="*/ 536 h 731"/>
                  <a:gd name="T24" fmla="*/ 988 w 1071"/>
                  <a:gd name="T25" fmla="*/ 491 h 731"/>
                  <a:gd name="T26" fmla="*/ 1018 w 1071"/>
                  <a:gd name="T27" fmla="*/ 439 h 731"/>
                  <a:gd name="T28" fmla="*/ 1043 w 1071"/>
                  <a:gd name="T29" fmla="*/ 383 h 731"/>
                  <a:gd name="T30" fmla="*/ 1061 w 1071"/>
                  <a:gd name="T31" fmla="*/ 322 h 731"/>
                  <a:gd name="T32" fmla="*/ 1071 w 1071"/>
                  <a:gd name="T33" fmla="*/ 255 h 731"/>
                  <a:gd name="T34" fmla="*/ 1070 w 1071"/>
                  <a:gd name="T35" fmla="*/ 185 h 731"/>
                  <a:gd name="T36" fmla="*/ 1057 w 1071"/>
                  <a:gd name="T37" fmla="*/ 108 h 731"/>
                  <a:gd name="T38" fmla="*/ 1055 w 1071"/>
                  <a:gd name="T39" fmla="*/ 104 h 731"/>
                  <a:gd name="T40" fmla="*/ 1049 w 1071"/>
                  <a:gd name="T41" fmla="*/ 92 h 731"/>
                  <a:gd name="T42" fmla="*/ 1037 w 1071"/>
                  <a:gd name="T43" fmla="*/ 76 h 731"/>
                  <a:gd name="T44" fmla="*/ 1022 w 1071"/>
                  <a:gd name="T45" fmla="*/ 57 h 731"/>
                  <a:gd name="T46" fmla="*/ 1002 w 1071"/>
                  <a:gd name="T47" fmla="*/ 37 h 731"/>
                  <a:gd name="T48" fmla="*/ 979 w 1071"/>
                  <a:gd name="T49" fmla="*/ 20 h 731"/>
                  <a:gd name="T50" fmla="*/ 951 w 1071"/>
                  <a:gd name="T51" fmla="*/ 7 h 731"/>
                  <a:gd name="T52" fmla="*/ 919 w 1071"/>
                  <a:gd name="T53" fmla="*/ 0 h 731"/>
                  <a:gd name="T54" fmla="*/ 924 w 1071"/>
                  <a:gd name="T55" fmla="*/ 12 h 731"/>
                  <a:gd name="T56" fmla="*/ 934 w 1071"/>
                  <a:gd name="T57" fmla="*/ 44 h 731"/>
                  <a:gd name="T58" fmla="*/ 947 w 1071"/>
                  <a:gd name="T59" fmla="*/ 94 h 731"/>
                  <a:gd name="T60" fmla="*/ 958 w 1071"/>
                  <a:gd name="T61" fmla="*/ 159 h 731"/>
                  <a:gd name="T62" fmla="*/ 961 w 1071"/>
                  <a:gd name="T63" fmla="*/ 238 h 731"/>
                  <a:gd name="T64" fmla="*/ 953 w 1071"/>
                  <a:gd name="T65" fmla="*/ 324 h 731"/>
                  <a:gd name="T66" fmla="*/ 928 w 1071"/>
                  <a:gd name="T67" fmla="*/ 418 h 731"/>
                  <a:gd name="T68" fmla="*/ 884 w 1071"/>
                  <a:gd name="T69" fmla="*/ 516 h 731"/>
                  <a:gd name="T70" fmla="*/ 883 w 1071"/>
                  <a:gd name="T71" fmla="*/ 518 h 731"/>
                  <a:gd name="T72" fmla="*/ 879 w 1071"/>
                  <a:gd name="T73" fmla="*/ 521 h 731"/>
                  <a:gd name="T74" fmla="*/ 872 w 1071"/>
                  <a:gd name="T75" fmla="*/ 526 h 731"/>
                  <a:gd name="T76" fmla="*/ 862 w 1071"/>
                  <a:gd name="T77" fmla="*/ 534 h 731"/>
                  <a:gd name="T78" fmla="*/ 851 w 1071"/>
                  <a:gd name="T79" fmla="*/ 541 h 731"/>
                  <a:gd name="T80" fmla="*/ 837 w 1071"/>
                  <a:gd name="T81" fmla="*/ 550 h 731"/>
                  <a:gd name="T82" fmla="*/ 819 w 1071"/>
                  <a:gd name="T83" fmla="*/ 559 h 731"/>
                  <a:gd name="T84" fmla="*/ 800 w 1071"/>
                  <a:gd name="T85" fmla="*/ 567 h 731"/>
                  <a:gd name="T86" fmla="*/ 778 w 1071"/>
                  <a:gd name="T87" fmla="*/ 575 h 731"/>
                  <a:gd name="T88" fmla="*/ 754 w 1071"/>
                  <a:gd name="T89" fmla="*/ 582 h 731"/>
                  <a:gd name="T90" fmla="*/ 727 w 1071"/>
                  <a:gd name="T91" fmla="*/ 588 h 731"/>
                  <a:gd name="T92" fmla="*/ 697 w 1071"/>
                  <a:gd name="T93" fmla="*/ 592 h 731"/>
                  <a:gd name="T94" fmla="*/ 666 w 1071"/>
                  <a:gd name="T95" fmla="*/ 593 h 731"/>
                  <a:gd name="T96" fmla="*/ 631 w 1071"/>
                  <a:gd name="T97" fmla="*/ 592 h 731"/>
                  <a:gd name="T98" fmla="*/ 593 w 1071"/>
                  <a:gd name="T99" fmla="*/ 589 h 731"/>
                  <a:gd name="T100" fmla="*/ 555 w 1071"/>
                  <a:gd name="T101" fmla="*/ 581 h 731"/>
                  <a:gd name="T102" fmla="*/ 555 w 1071"/>
                  <a:gd name="T103" fmla="*/ 677 h 731"/>
                  <a:gd name="T104" fmla="*/ 24 w 1071"/>
                  <a:gd name="T105" fmla="*/ 623 h 731"/>
                  <a:gd name="T106" fmla="*/ 6 w 1071"/>
                  <a:gd name="T107" fmla="*/ 552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1"/>
                  <a:gd name="T163" fmla="*/ 0 h 731"/>
                  <a:gd name="T164" fmla="*/ 1071 w 1071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1" h="731">
                    <a:moveTo>
                      <a:pt x="6" y="552"/>
                    </a:moveTo>
                    <a:lnTo>
                      <a:pt x="0" y="642"/>
                    </a:lnTo>
                    <a:lnTo>
                      <a:pt x="698" y="731"/>
                    </a:lnTo>
                    <a:lnTo>
                      <a:pt x="703" y="729"/>
                    </a:lnTo>
                    <a:lnTo>
                      <a:pt x="717" y="722"/>
                    </a:lnTo>
                    <a:lnTo>
                      <a:pt x="740" y="710"/>
                    </a:lnTo>
                    <a:lnTo>
                      <a:pt x="768" y="694"/>
                    </a:lnTo>
                    <a:lnTo>
                      <a:pt x="801" y="672"/>
                    </a:lnTo>
                    <a:lnTo>
                      <a:pt x="838" y="645"/>
                    </a:lnTo>
                    <a:lnTo>
                      <a:pt x="876" y="614"/>
                    </a:lnTo>
                    <a:lnTo>
                      <a:pt x="915" y="577"/>
                    </a:lnTo>
                    <a:lnTo>
                      <a:pt x="953" y="536"/>
                    </a:lnTo>
                    <a:lnTo>
                      <a:pt x="988" y="491"/>
                    </a:lnTo>
                    <a:lnTo>
                      <a:pt x="1018" y="439"/>
                    </a:lnTo>
                    <a:lnTo>
                      <a:pt x="1043" y="383"/>
                    </a:lnTo>
                    <a:lnTo>
                      <a:pt x="1061" y="322"/>
                    </a:lnTo>
                    <a:lnTo>
                      <a:pt x="1071" y="255"/>
                    </a:lnTo>
                    <a:lnTo>
                      <a:pt x="1070" y="185"/>
                    </a:lnTo>
                    <a:lnTo>
                      <a:pt x="1057" y="108"/>
                    </a:lnTo>
                    <a:lnTo>
                      <a:pt x="1055" y="104"/>
                    </a:lnTo>
                    <a:lnTo>
                      <a:pt x="1049" y="92"/>
                    </a:lnTo>
                    <a:lnTo>
                      <a:pt x="1037" y="76"/>
                    </a:lnTo>
                    <a:lnTo>
                      <a:pt x="1022" y="57"/>
                    </a:lnTo>
                    <a:lnTo>
                      <a:pt x="1002" y="37"/>
                    </a:lnTo>
                    <a:lnTo>
                      <a:pt x="979" y="20"/>
                    </a:lnTo>
                    <a:lnTo>
                      <a:pt x="951" y="7"/>
                    </a:lnTo>
                    <a:lnTo>
                      <a:pt x="919" y="0"/>
                    </a:lnTo>
                    <a:lnTo>
                      <a:pt x="924" y="12"/>
                    </a:lnTo>
                    <a:lnTo>
                      <a:pt x="934" y="44"/>
                    </a:lnTo>
                    <a:lnTo>
                      <a:pt x="947" y="94"/>
                    </a:lnTo>
                    <a:lnTo>
                      <a:pt x="958" y="159"/>
                    </a:lnTo>
                    <a:lnTo>
                      <a:pt x="961" y="238"/>
                    </a:lnTo>
                    <a:lnTo>
                      <a:pt x="953" y="324"/>
                    </a:lnTo>
                    <a:lnTo>
                      <a:pt x="928" y="418"/>
                    </a:lnTo>
                    <a:lnTo>
                      <a:pt x="884" y="516"/>
                    </a:lnTo>
                    <a:lnTo>
                      <a:pt x="883" y="518"/>
                    </a:lnTo>
                    <a:lnTo>
                      <a:pt x="879" y="521"/>
                    </a:lnTo>
                    <a:lnTo>
                      <a:pt x="872" y="526"/>
                    </a:lnTo>
                    <a:lnTo>
                      <a:pt x="862" y="534"/>
                    </a:lnTo>
                    <a:lnTo>
                      <a:pt x="851" y="541"/>
                    </a:lnTo>
                    <a:lnTo>
                      <a:pt x="837" y="550"/>
                    </a:lnTo>
                    <a:lnTo>
                      <a:pt x="819" y="559"/>
                    </a:lnTo>
                    <a:lnTo>
                      <a:pt x="800" y="567"/>
                    </a:lnTo>
                    <a:lnTo>
                      <a:pt x="778" y="575"/>
                    </a:lnTo>
                    <a:lnTo>
                      <a:pt x="754" y="582"/>
                    </a:lnTo>
                    <a:lnTo>
                      <a:pt x="727" y="588"/>
                    </a:lnTo>
                    <a:lnTo>
                      <a:pt x="697" y="592"/>
                    </a:lnTo>
                    <a:lnTo>
                      <a:pt x="666" y="593"/>
                    </a:lnTo>
                    <a:lnTo>
                      <a:pt x="631" y="592"/>
                    </a:lnTo>
                    <a:lnTo>
                      <a:pt x="593" y="589"/>
                    </a:lnTo>
                    <a:lnTo>
                      <a:pt x="555" y="581"/>
                    </a:lnTo>
                    <a:lnTo>
                      <a:pt x="555" y="677"/>
                    </a:lnTo>
                    <a:lnTo>
                      <a:pt x="24" y="623"/>
                    </a:lnTo>
                    <a:lnTo>
                      <a:pt x="6" y="5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57" name="Freeform 22"/>
              <p:cNvSpPr>
                <a:spLocks/>
              </p:cNvSpPr>
              <p:nvPr/>
            </p:nvSpPr>
            <p:spPr bwMode="auto">
              <a:xfrm>
                <a:off x="6486" y="14516"/>
                <a:ext cx="787" cy="253"/>
              </a:xfrm>
              <a:custGeom>
                <a:avLst/>
                <a:gdLst>
                  <a:gd name="T0" fmla="*/ 787 w 787"/>
                  <a:gd name="T1" fmla="*/ 91 h 253"/>
                  <a:gd name="T2" fmla="*/ 12 w 787"/>
                  <a:gd name="T3" fmla="*/ 0 h 253"/>
                  <a:gd name="T4" fmla="*/ 0 w 787"/>
                  <a:gd name="T5" fmla="*/ 91 h 253"/>
                  <a:gd name="T6" fmla="*/ 764 w 787"/>
                  <a:gd name="T7" fmla="*/ 253 h 253"/>
                  <a:gd name="T8" fmla="*/ 787 w 787"/>
                  <a:gd name="T9" fmla="*/ 9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253"/>
                  <a:gd name="T17" fmla="*/ 787 w 787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253">
                    <a:moveTo>
                      <a:pt x="787" y="91"/>
                    </a:moveTo>
                    <a:lnTo>
                      <a:pt x="12" y="0"/>
                    </a:lnTo>
                    <a:lnTo>
                      <a:pt x="0" y="91"/>
                    </a:lnTo>
                    <a:lnTo>
                      <a:pt x="764" y="253"/>
                    </a:lnTo>
                    <a:lnTo>
                      <a:pt x="787" y="9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58" name="Freeform 23"/>
              <p:cNvSpPr>
                <a:spLocks/>
              </p:cNvSpPr>
              <p:nvPr/>
            </p:nvSpPr>
            <p:spPr bwMode="auto">
              <a:xfrm>
                <a:off x="6879" y="14597"/>
                <a:ext cx="336" cy="115"/>
              </a:xfrm>
              <a:custGeom>
                <a:avLst/>
                <a:gdLst>
                  <a:gd name="T0" fmla="*/ 336 w 336"/>
                  <a:gd name="T1" fmla="*/ 50 h 115"/>
                  <a:gd name="T2" fmla="*/ 4 w 336"/>
                  <a:gd name="T3" fmla="*/ 0 h 115"/>
                  <a:gd name="T4" fmla="*/ 0 w 336"/>
                  <a:gd name="T5" fmla="*/ 48 h 115"/>
                  <a:gd name="T6" fmla="*/ 327 w 336"/>
                  <a:gd name="T7" fmla="*/ 115 h 115"/>
                  <a:gd name="T8" fmla="*/ 336 w 336"/>
                  <a:gd name="T9" fmla="*/ 5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6"/>
                  <a:gd name="T16" fmla="*/ 0 h 115"/>
                  <a:gd name="T17" fmla="*/ 336 w 33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6" h="115">
                    <a:moveTo>
                      <a:pt x="336" y="50"/>
                    </a:moveTo>
                    <a:lnTo>
                      <a:pt x="4" y="0"/>
                    </a:lnTo>
                    <a:lnTo>
                      <a:pt x="0" y="48"/>
                    </a:lnTo>
                    <a:lnTo>
                      <a:pt x="327" y="115"/>
                    </a:lnTo>
                    <a:lnTo>
                      <a:pt x="336" y="5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59" name="Freeform 24"/>
              <p:cNvSpPr>
                <a:spLocks/>
              </p:cNvSpPr>
              <p:nvPr/>
            </p:nvSpPr>
            <p:spPr bwMode="auto">
              <a:xfrm>
                <a:off x="6536" y="14540"/>
                <a:ext cx="225" cy="85"/>
              </a:xfrm>
              <a:custGeom>
                <a:avLst/>
                <a:gdLst>
                  <a:gd name="T0" fmla="*/ 225 w 225"/>
                  <a:gd name="T1" fmla="*/ 39 h 85"/>
                  <a:gd name="T2" fmla="*/ 0 w 225"/>
                  <a:gd name="T3" fmla="*/ 0 h 85"/>
                  <a:gd name="T4" fmla="*/ 3 w 225"/>
                  <a:gd name="T5" fmla="*/ 41 h 85"/>
                  <a:gd name="T6" fmla="*/ 218 w 225"/>
                  <a:gd name="T7" fmla="*/ 85 h 85"/>
                  <a:gd name="T8" fmla="*/ 225 w 225"/>
                  <a:gd name="T9" fmla="*/ 39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"/>
                  <a:gd name="T16" fmla="*/ 0 h 85"/>
                  <a:gd name="T17" fmla="*/ 225 w 225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" h="85">
                    <a:moveTo>
                      <a:pt x="225" y="39"/>
                    </a:moveTo>
                    <a:lnTo>
                      <a:pt x="0" y="0"/>
                    </a:lnTo>
                    <a:lnTo>
                      <a:pt x="3" y="41"/>
                    </a:lnTo>
                    <a:lnTo>
                      <a:pt x="218" y="85"/>
                    </a:lnTo>
                    <a:lnTo>
                      <a:pt x="225" y="3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0" name="Freeform 25"/>
              <p:cNvSpPr>
                <a:spLocks/>
              </p:cNvSpPr>
              <p:nvPr/>
            </p:nvSpPr>
            <p:spPr bwMode="auto">
              <a:xfrm>
                <a:off x="5972" y="14624"/>
                <a:ext cx="1325" cy="439"/>
              </a:xfrm>
              <a:custGeom>
                <a:avLst/>
                <a:gdLst>
                  <a:gd name="T0" fmla="*/ 0 w 1325"/>
                  <a:gd name="T1" fmla="*/ 132 h 439"/>
                  <a:gd name="T2" fmla="*/ 3 w 1325"/>
                  <a:gd name="T3" fmla="*/ 132 h 439"/>
                  <a:gd name="T4" fmla="*/ 10 w 1325"/>
                  <a:gd name="T5" fmla="*/ 130 h 439"/>
                  <a:gd name="T6" fmla="*/ 24 w 1325"/>
                  <a:gd name="T7" fmla="*/ 128 h 439"/>
                  <a:gd name="T8" fmla="*/ 42 w 1325"/>
                  <a:gd name="T9" fmla="*/ 125 h 439"/>
                  <a:gd name="T10" fmla="*/ 62 w 1325"/>
                  <a:gd name="T11" fmla="*/ 121 h 439"/>
                  <a:gd name="T12" fmla="*/ 86 w 1325"/>
                  <a:gd name="T13" fmla="*/ 116 h 439"/>
                  <a:gd name="T14" fmla="*/ 113 w 1325"/>
                  <a:gd name="T15" fmla="*/ 109 h 439"/>
                  <a:gd name="T16" fmla="*/ 141 w 1325"/>
                  <a:gd name="T17" fmla="*/ 102 h 439"/>
                  <a:gd name="T18" fmla="*/ 170 w 1325"/>
                  <a:gd name="T19" fmla="*/ 94 h 439"/>
                  <a:gd name="T20" fmla="*/ 199 w 1325"/>
                  <a:gd name="T21" fmla="*/ 85 h 439"/>
                  <a:gd name="T22" fmla="*/ 228 w 1325"/>
                  <a:gd name="T23" fmla="*/ 74 h 439"/>
                  <a:gd name="T24" fmla="*/ 257 w 1325"/>
                  <a:gd name="T25" fmla="*/ 62 h 439"/>
                  <a:gd name="T26" fmla="*/ 285 w 1325"/>
                  <a:gd name="T27" fmla="*/ 48 h 439"/>
                  <a:gd name="T28" fmla="*/ 309 w 1325"/>
                  <a:gd name="T29" fmla="*/ 34 h 439"/>
                  <a:gd name="T30" fmla="*/ 333 w 1325"/>
                  <a:gd name="T31" fmla="*/ 18 h 439"/>
                  <a:gd name="T32" fmla="*/ 352 w 1325"/>
                  <a:gd name="T33" fmla="*/ 0 h 439"/>
                  <a:gd name="T34" fmla="*/ 1325 w 1325"/>
                  <a:gd name="T35" fmla="*/ 223 h 439"/>
                  <a:gd name="T36" fmla="*/ 1323 w 1325"/>
                  <a:gd name="T37" fmla="*/ 225 h 439"/>
                  <a:gd name="T38" fmla="*/ 1318 w 1325"/>
                  <a:gd name="T39" fmla="*/ 230 h 439"/>
                  <a:gd name="T40" fmla="*/ 1309 w 1325"/>
                  <a:gd name="T41" fmla="*/ 239 h 439"/>
                  <a:gd name="T42" fmla="*/ 1297 w 1325"/>
                  <a:gd name="T43" fmla="*/ 250 h 439"/>
                  <a:gd name="T44" fmla="*/ 1282 w 1325"/>
                  <a:gd name="T45" fmla="*/ 263 h 439"/>
                  <a:gd name="T46" fmla="*/ 1265 w 1325"/>
                  <a:gd name="T47" fmla="*/ 278 h 439"/>
                  <a:gd name="T48" fmla="*/ 1247 w 1325"/>
                  <a:gd name="T49" fmla="*/ 295 h 439"/>
                  <a:gd name="T50" fmla="*/ 1225 w 1325"/>
                  <a:gd name="T51" fmla="*/ 312 h 439"/>
                  <a:gd name="T52" fmla="*/ 1202 w 1325"/>
                  <a:gd name="T53" fmla="*/ 331 h 439"/>
                  <a:gd name="T54" fmla="*/ 1179 w 1325"/>
                  <a:gd name="T55" fmla="*/ 349 h 439"/>
                  <a:gd name="T56" fmla="*/ 1154 w 1325"/>
                  <a:gd name="T57" fmla="*/ 367 h 439"/>
                  <a:gd name="T58" fmla="*/ 1128 w 1325"/>
                  <a:gd name="T59" fmla="*/ 385 h 439"/>
                  <a:gd name="T60" fmla="*/ 1102 w 1325"/>
                  <a:gd name="T61" fmla="*/ 401 h 439"/>
                  <a:gd name="T62" fmla="*/ 1077 w 1325"/>
                  <a:gd name="T63" fmla="*/ 415 h 439"/>
                  <a:gd name="T64" fmla="*/ 1051 w 1325"/>
                  <a:gd name="T65" fmla="*/ 428 h 439"/>
                  <a:gd name="T66" fmla="*/ 1026 w 1325"/>
                  <a:gd name="T67" fmla="*/ 439 h 439"/>
                  <a:gd name="T68" fmla="*/ 0 w 1325"/>
                  <a:gd name="T69" fmla="*/ 132 h 4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5"/>
                  <a:gd name="T106" fmla="*/ 0 h 439"/>
                  <a:gd name="T107" fmla="*/ 1325 w 1325"/>
                  <a:gd name="T108" fmla="*/ 439 h 4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5" h="439">
                    <a:moveTo>
                      <a:pt x="0" y="132"/>
                    </a:moveTo>
                    <a:lnTo>
                      <a:pt x="3" y="132"/>
                    </a:lnTo>
                    <a:lnTo>
                      <a:pt x="10" y="130"/>
                    </a:lnTo>
                    <a:lnTo>
                      <a:pt x="24" y="128"/>
                    </a:lnTo>
                    <a:lnTo>
                      <a:pt x="42" y="125"/>
                    </a:lnTo>
                    <a:lnTo>
                      <a:pt x="62" y="121"/>
                    </a:lnTo>
                    <a:lnTo>
                      <a:pt x="86" y="116"/>
                    </a:lnTo>
                    <a:lnTo>
                      <a:pt x="113" y="109"/>
                    </a:lnTo>
                    <a:lnTo>
                      <a:pt x="141" y="102"/>
                    </a:lnTo>
                    <a:lnTo>
                      <a:pt x="170" y="94"/>
                    </a:lnTo>
                    <a:lnTo>
                      <a:pt x="199" y="85"/>
                    </a:lnTo>
                    <a:lnTo>
                      <a:pt x="228" y="74"/>
                    </a:lnTo>
                    <a:lnTo>
                      <a:pt x="257" y="62"/>
                    </a:lnTo>
                    <a:lnTo>
                      <a:pt x="285" y="48"/>
                    </a:lnTo>
                    <a:lnTo>
                      <a:pt x="309" y="34"/>
                    </a:lnTo>
                    <a:lnTo>
                      <a:pt x="333" y="18"/>
                    </a:lnTo>
                    <a:lnTo>
                      <a:pt x="352" y="0"/>
                    </a:lnTo>
                    <a:lnTo>
                      <a:pt x="1325" y="223"/>
                    </a:lnTo>
                    <a:lnTo>
                      <a:pt x="1323" y="225"/>
                    </a:lnTo>
                    <a:lnTo>
                      <a:pt x="1318" y="230"/>
                    </a:lnTo>
                    <a:lnTo>
                      <a:pt x="1309" y="239"/>
                    </a:lnTo>
                    <a:lnTo>
                      <a:pt x="1297" y="250"/>
                    </a:lnTo>
                    <a:lnTo>
                      <a:pt x="1282" y="263"/>
                    </a:lnTo>
                    <a:lnTo>
                      <a:pt x="1265" y="278"/>
                    </a:lnTo>
                    <a:lnTo>
                      <a:pt x="1247" y="295"/>
                    </a:lnTo>
                    <a:lnTo>
                      <a:pt x="1225" y="312"/>
                    </a:lnTo>
                    <a:lnTo>
                      <a:pt x="1202" y="331"/>
                    </a:lnTo>
                    <a:lnTo>
                      <a:pt x="1179" y="349"/>
                    </a:lnTo>
                    <a:lnTo>
                      <a:pt x="1154" y="367"/>
                    </a:lnTo>
                    <a:lnTo>
                      <a:pt x="1128" y="385"/>
                    </a:lnTo>
                    <a:lnTo>
                      <a:pt x="1102" y="401"/>
                    </a:lnTo>
                    <a:lnTo>
                      <a:pt x="1077" y="415"/>
                    </a:lnTo>
                    <a:lnTo>
                      <a:pt x="1051" y="428"/>
                    </a:lnTo>
                    <a:lnTo>
                      <a:pt x="1026" y="439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1" name="Freeform 26"/>
              <p:cNvSpPr>
                <a:spLocks/>
              </p:cNvSpPr>
              <p:nvPr/>
            </p:nvSpPr>
            <p:spPr bwMode="auto">
              <a:xfrm>
                <a:off x="7292" y="14577"/>
                <a:ext cx="472" cy="209"/>
              </a:xfrm>
              <a:custGeom>
                <a:avLst/>
                <a:gdLst>
                  <a:gd name="T0" fmla="*/ 47 w 472"/>
                  <a:gd name="T1" fmla="*/ 209 h 209"/>
                  <a:gd name="T2" fmla="*/ 472 w 472"/>
                  <a:gd name="T3" fmla="*/ 84 h 209"/>
                  <a:gd name="T4" fmla="*/ 215 w 472"/>
                  <a:gd name="T5" fmla="*/ 0 h 209"/>
                  <a:gd name="T6" fmla="*/ 5 w 472"/>
                  <a:gd name="T7" fmla="*/ 24 h 209"/>
                  <a:gd name="T8" fmla="*/ 0 w 472"/>
                  <a:gd name="T9" fmla="*/ 197 h 209"/>
                  <a:gd name="T10" fmla="*/ 47 w 472"/>
                  <a:gd name="T11" fmla="*/ 209 h 2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209"/>
                  <a:gd name="T20" fmla="*/ 472 w 472"/>
                  <a:gd name="T21" fmla="*/ 209 h 2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209">
                    <a:moveTo>
                      <a:pt x="47" y="209"/>
                    </a:moveTo>
                    <a:lnTo>
                      <a:pt x="472" y="84"/>
                    </a:lnTo>
                    <a:lnTo>
                      <a:pt x="215" y="0"/>
                    </a:lnTo>
                    <a:lnTo>
                      <a:pt x="5" y="24"/>
                    </a:lnTo>
                    <a:lnTo>
                      <a:pt x="0" y="197"/>
                    </a:lnTo>
                    <a:lnTo>
                      <a:pt x="47" y="20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2" name="Freeform 27"/>
              <p:cNvSpPr>
                <a:spLocks/>
              </p:cNvSpPr>
              <p:nvPr/>
            </p:nvSpPr>
            <p:spPr bwMode="auto">
              <a:xfrm>
                <a:off x="6073" y="13679"/>
                <a:ext cx="251" cy="999"/>
              </a:xfrm>
              <a:custGeom>
                <a:avLst/>
                <a:gdLst>
                  <a:gd name="T0" fmla="*/ 251 w 251"/>
                  <a:gd name="T1" fmla="*/ 23 h 999"/>
                  <a:gd name="T2" fmla="*/ 250 w 251"/>
                  <a:gd name="T3" fmla="*/ 22 h 999"/>
                  <a:gd name="T4" fmla="*/ 246 w 251"/>
                  <a:gd name="T5" fmla="*/ 20 h 999"/>
                  <a:gd name="T6" fmla="*/ 239 w 251"/>
                  <a:gd name="T7" fmla="*/ 18 h 999"/>
                  <a:gd name="T8" fmla="*/ 230 w 251"/>
                  <a:gd name="T9" fmla="*/ 15 h 999"/>
                  <a:gd name="T10" fmla="*/ 218 w 251"/>
                  <a:gd name="T11" fmla="*/ 11 h 999"/>
                  <a:gd name="T12" fmla="*/ 205 w 251"/>
                  <a:gd name="T13" fmla="*/ 7 h 999"/>
                  <a:gd name="T14" fmla="*/ 190 w 251"/>
                  <a:gd name="T15" fmla="*/ 4 h 999"/>
                  <a:gd name="T16" fmla="*/ 173 w 251"/>
                  <a:gd name="T17" fmla="*/ 1 h 999"/>
                  <a:gd name="T18" fmla="*/ 155 w 251"/>
                  <a:gd name="T19" fmla="*/ 0 h 999"/>
                  <a:gd name="T20" fmla="*/ 134 w 251"/>
                  <a:gd name="T21" fmla="*/ 0 h 999"/>
                  <a:gd name="T22" fmla="*/ 114 w 251"/>
                  <a:gd name="T23" fmla="*/ 2 h 999"/>
                  <a:gd name="T24" fmla="*/ 92 w 251"/>
                  <a:gd name="T25" fmla="*/ 5 h 999"/>
                  <a:gd name="T26" fmla="*/ 70 w 251"/>
                  <a:gd name="T27" fmla="*/ 12 h 999"/>
                  <a:gd name="T28" fmla="*/ 47 w 251"/>
                  <a:gd name="T29" fmla="*/ 20 h 999"/>
                  <a:gd name="T30" fmla="*/ 23 w 251"/>
                  <a:gd name="T31" fmla="*/ 32 h 999"/>
                  <a:gd name="T32" fmla="*/ 0 w 251"/>
                  <a:gd name="T33" fmla="*/ 47 h 999"/>
                  <a:gd name="T34" fmla="*/ 0 w 251"/>
                  <a:gd name="T35" fmla="*/ 999 h 999"/>
                  <a:gd name="T36" fmla="*/ 1 w 251"/>
                  <a:gd name="T37" fmla="*/ 999 h 999"/>
                  <a:gd name="T38" fmla="*/ 6 w 251"/>
                  <a:gd name="T39" fmla="*/ 999 h 999"/>
                  <a:gd name="T40" fmla="*/ 14 w 251"/>
                  <a:gd name="T41" fmla="*/ 998 h 999"/>
                  <a:gd name="T42" fmla="*/ 23 w 251"/>
                  <a:gd name="T43" fmla="*/ 997 h 999"/>
                  <a:gd name="T44" fmla="*/ 35 w 251"/>
                  <a:gd name="T45" fmla="*/ 995 h 999"/>
                  <a:gd name="T46" fmla="*/ 49 w 251"/>
                  <a:gd name="T47" fmla="*/ 993 h 999"/>
                  <a:gd name="T48" fmla="*/ 65 w 251"/>
                  <a:gd name="T49" fmla="*/ 990 h 999"/>
                  <a:gd name="T50" fmla="*/ 83 w 251"/>
                  <a:gd name="T51" fmla="*/ 985 h 999"/>
                  <a:gd name="T52" fmla="*/ 102 w 251"/>
                  <a:gd name="T53" fmla="*/ 980 h 999"/>
                  <a:gd name="T54" fmla="*/ 121 w 251"/>
                  <a:gd name="T55" fmla="*/ 973 h 999"/>
                  <a:gd name="T56" fmla="*/ 143 w 251"/>
                  <a:gd name="T57" fmla="*/ 966 h 999"/>
                  <a:gd name="T58" fmla="*/ 164 w 251"/>
                  <a:gd name="T59" fmla="*/ 956 h 999"/>
                  <a:gd name="T60" fmla="*/ 186 w 251"/>
                  <a:gd name="T61" fmla="*/ 945 h 999"/>
                  <a:gd name="T62" fmla="*/ 208 w 251"/>
                  <a:gd name="T63" fmla="*/ 934 h 999"/>
                  <a:gd name="T64" fmla="*/ 230 w 251"/>
                  <a:gd name="T65" fmla="*/ 919 h 999"/>
                  <a:gd name="T66" fmla="*/ 251 w 251"/>
                  <a:gd name="T67" fmla="*/ 903 h 999"/>
                  <a:gd name="T68" fmla="*/ 251 w 251"/>
                  <a:gd name="T69" fmla="*/ 23 h 9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999"/>
                  <a:gd name="T107" fmla="*/ 251 w 251"/>
                  <a:gd name="T108" fmla="*/ 999 h 9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999">
                    <a:moveTo>
                      <a:pt x="251" y="23"/>
                    </a:moveTo>
                    <a:lnTo>
                      <a:pt x="250" y="22"/>
                    </a:lnTo>
                    <a:lnTo>
                      <a:pt x="246" y="20"/>
                    </a:lnTo>
                    <a:lnTo>
                      <a:pt x="239" y="18"/>
                    </a:lnTo>
                    <a:lnTo>
                      <a:pt x="230" y="15"/>
                    </a:lnTo>
                    <a:lnTo>
                      <a:pt x="218" y="11"/>
                    </a:lnTo>
                    <a:lnTo>
                      <a:pt x="205" y="7"/>
                    </a:lnTo>
                    <a:lnTo>
                      <a:pt x="190" y="4"/>
                    </a:lnTo>
                    <a:lnTo>
                      <a:pt x="173" y="1"/>
                    </a:lnTo>
                    <a:lnTo>
                      <a:pt x="155" y="0"/>
                    </a:lnTo>
                    <a:lnTo>
                      <a:pt x="134" y="0"/>
                    </a:lnTo>
                    <a:lnTo>
                      <a:pt x="114" y="2"/>
                    </a:lnTo>
                    <a:lnTo>
                      <a:pt x="92" y="5"/>
                    </a:lnTo>
                    <a:lnTo>
                      <a:pt x="70" y="12"/>
                    </a:lnTo>
                    <a:lnTo>
                      <a:pt x="47" y="20"/>
                    </a:lnTo>
                    <a:lnTo>
                      <a:pt x="23" y="32"/>
                    </a:lnTo>
                    <a:lnTo>
                      <a:pt x="0" y="47"/>
                    </a:lnTo>
                    <a:lnTo>
                      <a:pt x="0" y="999"/>
                    </a:lnTo>
                    <a:lnTo>
                      <a:pt x="1" y="999"/>
                    </a:lnTo>
                    <a:lnTo>
                      <a:pt x="6" y="999"/>
                    </a:lnTo>
                    <a:lnTo>
                      <a:pt x="14" y="998"/>
                    </a:lnTo>
                    <a:lnTo>
                      <a:pt x="23" y="997"/>
                    </a:lnTo>
                    <a:lnTo>
                      <a:pt x="35" y="995"/>
                    </a:lnTo>
                    <a:lnTo>
                      <a:pt x="49" y="993"/>
                    </a:lnTo>
                    <a:lnTo>
                      <a:pt x="65" y="990"/>
                    </a:lnTo>
                    <a:lnTo>
                      <a:pt x="83" y="985"/>
                    </a:lnTo>
                    <a:lnTo>
                      <a:pt x="102" y="980"/>
                    </a:lnTo>
                    <a:lnTo>
                      <a:pt x="121" y="973"/>
                    </a:lnTo>
                    <a:lnTo>
                      <a:pt x="143" y="966"/>
                    </a:lnTo>
                    <a:lnTo>
                      <a:pt x="164" y="956"/>
                    </a:lnTo>
                    <a:lnTo>
                      <a:pt x="186" y="945"/>
                    </a:lnTo>
                    <a:lnTo>
                      <a:pt x="208" y="934"/>
                    </a:lnTo>
                    <a:lnTo>
                      <a:pt x="230" y="919"/>
                    </a:lnTo>
                    <a:lnTo>
                      <a:pt x="251" y="903"/>
                    </a:lnTo>
                    <a:lnTo>
                      <a:pt x="251" y="2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3" name="Freeform 28"/>
              <p:cNvSpPr>
                <a:spLocks/>
              </p:cNvSpPr>
              <p:nvPr/>
            </p:nvSpPr>
            <p:spPr bwMode="auto">
              <a:xfrm>
                <a:off x="6080" y="13687"/>
                <a:ext cx="215" cy="843"/>
              </a:xfrm>
              <a:custGeom>
                <a:avLst/>
                <a:gdLst>
                  <a:gd name="T0" fmla="*/ 215 w 215"/>
                  <a:gd name="T1" fmla="*/ 20 h 843"/>
                  <a:gd name="T2" fmla="*/ 214 w 215"/>
                  <a:gd name="T3" fmla="*/ 19 h 843"/>
                  <a:gd name="T4" fmla="*/ 211 w 215"/>
                  <a:gd name="T5" fmla="*/ 18 h 843"/>
                  <a:gd name="T6" fmla="*/ 205 w 215"/>
                  <a:gd name="T7" fmla="*/ 15 h 843"/>
                  <a:gd name="T8" fmla="*/ 197 w 215"/>
                  <a:gd name="T9" fmla="*/ 12 h 843"/>
                  <a:gd name="T10" fmla="*/ 187 w 215"/>
                  <a:gd name="T11" fmla="*/ 9 h 843"/>
                  <a:gd name="T12" fmla="*/ 176 w 215"/>
                  <a:gd name="T13" fmla="*/ 6 h 843"/>
                  <a:gd name="T14" fmla="*/ 163 w 215"/>
                  <a:gd name="T15" fmla="*/ 4 h 843"/>
                  <a:gd name="T16" fmla="*/ 149 w 215"/>
                  <a:gd name="T17" fmla="*/ 1 h 843"/>
                  <a:gd name="T18" fmla="*/ 133 w 215"/>
                  <a:gd name="T19" fmla="*/ 0 h 843"/>
                  <a:gd name="T20" fmla="*/ 115 w 215"/>
                  <a:gd name="T21" fmla="*/ 0 h 843"/>
                  <a:gd name="T22" fmla="*/ 98 w 215"/>
                  <a:gd name="T23" fmla="*/ 1 h 843"/>
                  <a:gd name="T24" fmla="*/ 79 w 215"/>
                  <a:gd name="T25" fmla="*/ 5 h 843"/>
                  <a:gd name="T26" fmla="*/ 60 w 215"/>
                  <a:gd name="T27" fmla="*/ 10 h 843"/>
                  <a:gd name="T28" fmla="*/ 40 w 215"/>
                  <a:gd name="T29" fmla="*/ 18 h 843"/>
                  <a:gd name="T30" fmla="*/ 21 w 215"/>
                  <a:gd name="T31" fmla="*/ 27 h 843"/>
                  <a:gd name="T32" fmla="*/ 0 w 215"/>
                  <a:gd name="T33" fmla="*/ 40 h 843"/>
                  <a:gd name="T34" fmla="*/ 0 w 215"/>
                  <a:gd name="T35" fmla="*/ 843 h 843"/>
                  <a:gd name="T36" fmla="*/ 1 w 215"/>
                  <a:gd name="T37" fmla="*/ 843 h 843"/>
                  <a:gd name="T38" fmla="*/ 6 w 215"/>
                  <a:gd name="T39" fmla="*/ 843 h 843"/>
                  <a:gd name="T40" fmla="*/ 12 w 215"/>
                  <a:gd name="T41" fmla="*/ 842 h 843"/>
                  <a:gd name="T42" fmla="*/ 21 w 215"/>
                  <a:gd name="T43" fmla="*/ 841 h 843"/>
                  <a:gd name="T44" fmla="*/ 30 w 215"/>
                  <a:gd name="T45" fmla="*/ 840 h 843"/>
                  <a:gd name="T46" fmla="*/ 43 w 215"/>
                  <a:gd name="T47" fmla="*/ 838 h 843"/>
                  <a:gd name="T48" fmla="*/ 56 w 215"/>
                  <a:gd name="T49" fmla="*/ 835 h 843"/>
                  <a:gd name="T50" fmla="*/ 71 w 215"/>
                  <a:gd name="T51" fmla="*/ 831 h 843"/>
                  <a:gd name="T52" fmla="*/ 87 w 215"/>
                  <a:gd name="T53" fmla="*/ 826 h 843"/>
                  <a:gd name="T54" fmla="*/ 105 w 215"/>
                  <a:gd name="T55" fmla="*/ 821 h 843"/>
                  <a:gd name="T56" fmla="*/ 123 w 215"/>
                  <a:gd name="T57" fmla="*/ 814 h 843"/>
                  <a:gd name="T58" fmla="*/ 141 w 215"/>
                  <a:gd name="T59" fmla="*/ 806 h 843"/>
                  <a:gd name="T60" fmla="*/ 159 w 215"/>
                  <a:gd name="T61" fmla="*/ 797 h 843"/>
                  <a:gd name="T62" fmla="*/ 179 w 215"/>
                  <a:gd name="T63" fmla="*/ 786 h 843"/>
                  <a:gd name="T64" fmla="*/ 197 w 215"/>
                  <a:gd name="T65" fmla="*/ 774 h 843"/>
                  <a:gd name="T66" fmla="*/ 215 w 215"/>
                  <a:gd name="T67" fmla="*/ 760 h 843"/>
                  <a:gd name="T68" fmla="*/ 215 w 215"/>
                  <a:gd name="T69" fmla="*/ 20 h 8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843"/>
                  <a:gd name="T107" fmla="*/ 215 w 215"/>
                  <a:gd name="T108" fmla="*/ 843 h 8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843">
                    <a:moveTo>
                      <a:pt x="215" y="20"/>
                    </a:moveTo>
                    <a:lnTo>
                      <a:pt x="214" y="19"/>
                    </a:lnTo>
                    <a:lnTo>
                      <a:pt x="211" y="18"/>
                    </a:lnTo>
                    <a:lnTo>
                      <a:pt x="205" y="15"/>
                    </a:lnTo>
                    <a:lnTo>
                      <a:pt x="197" y="12"/>
                    </a:lnTo>
                    <a:lnTo>
                      <a:pt x="187" y="9"/>
                    </a:lnTo>
                    <a:lnTo>
                      <a:pt x="176" y="6"/>
                    </a:lnTo>
                    <a:lnTo>
                      <a:pt x="163" y="4"/>
                    </a:lnTo>
                    <a:lnTo>
                      <a:pt x="149" y="1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8" y="1"/>
                    </a:lnTo>
                    <a:lnTo>
                      <a:pt x="79" y="5"/>
                    </a:lnTo>
                    <a:lnTo>
                      <a:pt x="60" y="10"/>
                    </a:lnTo>
                    <a:lnTo>
                      <a:pt x="40" y="18"/>
                    </a:lnTo>
                    <a:lnTo>
                      <a:pt x="21" y="27"/>
                    </a:lnTo>
                    <a:lnTo>
                      <a:pt x="0" y="40"/>
                    </a:lnTo>
                    <a:lnTo>
                      <a:pt x="0" y="843"/>
                    </a:lnTo>
                    <a:lnTo>
                      <a:pt x="1" y="843"/>
                    </a:lnTo>
                    <a:lnTo>
                      <a:pt x="6" y="843"/>
                    </a:lnTo>
                    <a:lnTo>
                      <a:pt x="12" y="842"/>
                    </a:lnTo>
                    <a:lnTo>
                      <a:pt x="21" y="841"/>
                    </a:lnTo>
                    <a:lnTo>
                      <a:pt x="30" y="840"/>
                    </a:lnTo>
                    <a:lnTo>
                      <a:pt x="43" y="838"/>
                    </a:lnTo>
                    <a:lnTo>
                      <a:pt x="56" y="835"/>
                    </a:lnTo>
                    <a:lnTo>
                      <a:pt x="71" y="831"/>
                    </a:lnTo>
                    <a:lnTo>
                      <a:pt x="87" y="826"/>
                    </a:lnTo>
                    <a:lnTo>
                      <a:pt x="105" y="821"/>
                    </a:lnTo>
                    <a:lnTo>
                      <a:pt x="123" y="814"/>
                    </a:lnTo>
                    <a:lnTo>
                      <a:pt x="141" y="806"/>
                    </a:lnTo>
                    <a:lnTo>
                      <a:pt x="159" y="797"/>
                    </a:lnTo>
                    <a:lnTo>
                      <a:pt x="179" y="786"/>
                    </a:lnTo>
                    <a:lnTo>
                      <a:pt x="197" y="774"/>
                    </a:lnTo>
                    <a:lnTo>
                      <a:pt x="215" y="760"/>
                    </a:lnTo>
                    <a:lnTo>
                      <a:pt x="215" y="2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4" name="Freeform 29"/>
              <p:cNvSpPr>
                <a:spLocks/>
              </p:cNvSpPr>
              <p:nvPr/>
            </p:nvSpPr>
            <p:spPr bwMode="auto">
              <a:xfrm>
                <a:off x="6087" y="13696"/>
                <a:ext cx="180" cy="685"/>
              </a:xfrm>
              <a:custGeom>
                <a:avLst/>
                <a:gdLst>
                  <a:gd name="T0" fmla="*/ 180 w 180"/>
                  <a:gd name="T1" fmla="*/ 16 h 685"/>
                  <a:gd name="T2" fmla="*/ 179 w 180"/>
                  <a:gd name="T3" fmla="*/ 16 h 685"/>
                  <a:gd name="T4" fmla="*/ 176 w 180"/>
                  <a:gd name="T5" fmla="*/ 14 h 685"/>
                  <a:gd name="T6" fmla="*/ 172 w 180"/>
                  <a:gd name="T7" fmla="*/ 12 h 685"/>
                  <a:gd name="T8" fmla="*/ 165 w 180"/>
                  <a:gd name="T9" fmla="*/ 10 h 685"/>
                  <a:gd name="T10" fmla="*/ 157 w 180"/>
                  <a:gd name="T11" fmla="*/ 8 h 685"/>
                  <a:gd name="T12" fmla="*/ 147 w 180"/>
                  <a:gd name="T13" fmla="*/ 4 h 685"/>
                  <a:gd name="T14" fmla="*/ 136 w 180"/>
                  <a:gd name="T15" fmla="*/ 2 h 685"/>
                  <a:gd name="T16" fmla="*/ 125 w 180"/>
                  <a:gd name="T17" fmla="*/ 0 h 685"/>
                  <a:gd name="T18" fmla="*/ 111 w 180"/>
                  <a:gd name="T19" fmla="*/ 0 h 685"/>
                  <a:gd name="T20" fmla="*/ 97 w 180"/>
                  <a:gd name="T21" fmla="*/ 0 h 685"/>
                  <a:gd name="T22" fmla="*/ 81 w 180"/>
                  <a:gd name="T23" fmla="*/ 1 h 685"/>
                  <a:gd name="T24" fmla="*/ 66 w 180"/>
                  <a:gd name="T25" fmla="*/ 3 h 685"/>
                  <a:gd name="T26" fmla="*/ 50 w 180"/>
                  <a:gd name="T27" fmla="*/ 8 h 685"/>
                  <a:gd name="T28" fmla="*/ 33 w 180"/>
                  <a:gd name="T29" fmla="*/ 14 h 685"/>
                  <a:gd name="T30" fmla="*/ 17 w 180"/>
                  <a:gd name="T31" fmla="*/ 23 h 685"/>
                  <a:gd name="T32" fmla="*/ 0 w 180"/>
                  <a:gd name="T33" fmla="*/ 33 h 685"/>
                  <a:gd name="T34" fmla="*/ 0 w 180"/>
                  <a:gd name="T35" fmla="*/ 685 h 685"/>
                  <a:gd name="T36" fmla="*/ 1 w 180"/>
                  <a:gd name="T37" fmla="*/ 685 h 685"/>
                  <a:gd name="T38" fmla="*/ 4 w 180"/>
                  <a:gd name="T39" fmla="*/ 685 h 685"/>
                  <a:gd name="T40" fmla="*/ 9 w 180"/>
                  <a:gd name="T41" fmla="*/ 684 h 685"/>
                  <a:gd name="T42" fmla="*/ 17 w 180"/>
                  <a:gd name="T43" fmla="*/ 683 h 685"/>
                  <a:gd name="T44" fmla="*/ 26 w 180"/>
                  <a:gd name="T45" fmla="*/ 682 h 685"/>
                  <a:gd name="T46" fmla="*/ 35 w 180"/>
                  <a:gd name="T47" fmla="*/ 681 h 685"/>
                  <a:gd name="T48" fmla="*/ 47 w 180"/>
                  <a:gd name="T49" fmla="*/ 678 h 685"/>
                  <a:gd name="T50" fmla="*/ 60 w 180"/>
                  <a:gd name="T51" fmla="*/ 676 h 685"/>
                  <a:gd name="T52" fmla="*/ 73 w 180"/>
                  <a:gd name="T53" fmla="*/ 671 h 685"/>
                  <a:gd name="T54" fmla="*/ 87 w 180"/>
                  <a:gd name="T55" fmla="*/ 667 h 685"/>
                  <a:gd name="T56" fmla="*/ 102 w 180"/>
                  <a:gd name="T57" fmla="*/ 662 h 685"/>
                  <a:gd name="T58" fmla="*/ 118 w 180"/>
                  <a:gd name="T59" fmla="*/ 655 h 685"/>
                  <a:gd name="T60" fmla="*/ 133 w 180"/>
                  <a:gd name="T61" fmla="*/ 648 h 685"/>
                  <a:gd name="T62" fmla="*/ 149 w 180"/>
                  <a:gd name="T63" fmla="*/ 639 h 685"/>
                  <a:gd name="T64" fmla="*/ 165 w 180"/>
                  <a:gd name="T65" fmla="*/ 628 h 685"/>
                  <a:gd name="T66" fmla="*/ 180 w 180"/>
                  <a:gd name="T67" fmla="*/ 617 h 685"/>
                  <a:gd name="T68" fmla="*/ 180 w 180"/>
                  <a:gd name="T69" fmla="*/ 16 h 6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685"/>
                  <a:gd name="T107" fmla="*/ 180 w 180"/>
                  <a:gd name="T108" fmla="*/ 685 h 6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685">
                    <a:moveTo>
                      <a:pt x="180" y="16"/>
                    </a:moveTo>
                    <a:lnTo>
                      <a:pt x="179" y="16"/>
                    </a:lnTo>
                    <a:lnTo>
                      <a:pt x="176" y="14"/>
                    </a:lnTo>
                    <a:lnTo>
                      <a:pt x="172" y="12"/>
                    </a:lnTo>
                    <a:lnTo>
                      <a:pt x="165" y="10"/>
                    </a:lnTo>
                    <a:lnTo>
                      <a:pt x="157" y="8"/>
                    </a:lnTo>
                    <a:lnTo>
                      <a:pt x="147" y="4"/>
                    </a:lnTo>
                    <a:lnTo>
                      <a:pt x="136" y="2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97" y="0"/>
                    </a:lnTo>
                    <a:lnTo>
                      <a:pt x="81" y="1"/>
                    </a:lnTo>
                    <a:lnTo>
                      <a:pt x="66" y="3"/>
                    </a:lnTo>
                    <a:lnTo>
                      <a:pt x="50" y="8"/>
                    </a:lnTo>
                    <a:lnTo>
                      <a:pt x="33" y="14"/>
                    </a:lnTo>
                    <a:lnTo>
                      <a:pt x="17" y="23"/>
                    </a:lnTo>
                    <a:lnTo>
                      <a:pt x="0" y="33"/>
                    </a:lnTo>
                    <a:lnTo>
                      <a:pt x="0" y="685"/>
                    </a:lnTo>
                    <a:lnTo>
                      <a:pt x="1" y="685"/>
                    </a:lnTo>
                    <a:lnTo>
                      <a:pt x="4" y="685"/>
                    </a:lnTo>
                    <a:lnTo>
                      <a:pt x="9" y="684"/>
                    </a:lnTo>
                    <a:lnTo>
                      <a:pt x="17" y="683"/>
                    </a:lnTo>
                    <a:lnTo>
                      <a:pt x="26" y="682"/>
                    </a:lnTo>
                    <a:lnTo>
                      <a:pt x="35" y="681"/>
                    </a:lnTo>
                    <a:lnTo>
                      <a:pt x="47" y="678"/>
                    </a:lnTo>
                    <a:lnTo>
                      <a:pt x="60" y="676"/>
                    </a:lnTo>
                    <a:lnTo>
                      <a:pt x="73" y="671"/>
                    </a:lnTo>
                    <a:lnTo>
                      <a:pt x="87" y="667"/>
                    </a:lnTo>
                    <a:lnTo>
                      <a:pt x="102" y="662"/>
                    </a:lnTo>
                    <a:lnTo>
                      <a:pt x="118" y="655"/>
                    </a:lnTo>
                    <a:lnTo>
                      <a:pt x="133" y="648"/>
                    </a:lnTo>
                    <a:lnTo>
                      <a:pt x="149" y="639"/>
                    </a:lnTo>
                    <a:lnTo>
                      <a:pt x="165" y="628"/>
                    </a:lnTo>
                    <a:lnTo>
                      <a:pt x="180" y="617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5" name="Freeform 30"/>
              <p:cNvSpPr>
                <a:spLocks/>
              </p:cNvSpPr>
              <p:nvPr/>
            </p:nvSpPr>
            <p:spPr bwMode="auto">
              <a:xfrm>
                <a:off x="6093" y="13704"/>
                <a:ext cx="146" cy="530"/>
              </a:xfrm>
              <a:custGeom>
                <a:avLst/>
                <a:gdLst>
                  <a:gd name="T0" fmla="*/ 146 w 146"/>
                  <a:gd name="T1" fmla="*/ 14 h 530"/>
                  <a:gd name="T2" fmla="*/ 143 w 146"/>
                  <a:gd name="T3" fmla="*/ 12 h 530"/>
                  <a:gd name="T4" fmla="*/ 134 w 146"/>
                  <a:gd name="T5" fmla="*/ 8 h 530"/>
                  <a:gd name="T6" fmla="*/ 120 w 146"/>
                  <a:gd name="T7" fmla="*/ 4 h 530"/>
                  <a:gd name="T8" fmla="*/ 101 w 146"/>
                  <a:gd name="T9" fmla="*/ 1 h 530"/>
                  <a:gd name="T10" fmla="*/ 79 w 146"/>
                  <a:gd name="T11" fmla="*/ 0 h 530"/>
                  <a:gd name="T12" fmla="*/ 54 w 146"/>
                  <a:gd name="T13" fmla="*/ 3 h 530"/>
                  <a:gd name="T14" fmla="*/ 27 w 146"/>
                  <a:gd name="T15" fmla="*/ 11 h 530"/>
                  <a:gd name="T16" fmla="*/ 0 w 146"/>
                  <a:gd name="T17" fmla="*/ 27 h 530"/>
                  <a:gd name="T18" fmla="*/ 0 w 146"/>
                  <a:gd name="T19" fmla="*/ 530 h 530"/>
                  <a:gd name="T20" fmla="*/ 3 w 146"/>
                  <a:gd name="T21" fmla="*/ 530 h 530"/>
                  <a:gd name="T22" fmla="*/ 14 w 146"/>
                  <a:gd name="T23" fmla="*/ 529 h 530"/>
                  <a:gd name="T24" fmla="*/ 29 w 146"/>
                  <a:gd name="T25" fmla="*/ 526 h 530"/>
                  <a:gd name="T26" fmla="*/ 49 w 146"/>
                  <a:gd name="T27" fmla="*/ 521 h 530"/>
                  <a:gd name="T28" fmla="*/ 71 w 146"/>
                  <a:gd name="T29" fmla="*/ 514 h 530"/>
                  <a:gd name="T30" fmla="*/ 96 w 146"/>
                  <a:gd name="T31" fmla="*/ 505 h 530"/>
                  <a:gd name="T32" fmla="*/ 121 w 146"/>
                  <a:gd name="T33" fmla="*/ 492 h 530"/>
                  <a:gd name="T34" fmla="*/ 146 w 146"/>
                  <a:gd name="T35" fmla="*/ 475 h 530"/>
                  <a:gd name="T36" fmla="*/ 146 w 146"/>
                  <a:gd name="T37" fmla="*/ 14 h 5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530"/>
                  <a:gd name="T59" fmla="*/ 146 w 146"/>
                  <a:gd name="T60" fmla="*/ 530 h 5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530">
                    <a:moveTo>
                      <a:pt x="146" y="14"/>
                    </a:moveTo>
                    <a:lnTo>
                      <a:pt x="143" y="12"/>
                    </a:lnTo>
                    <a:lnTo>
                      <a:pt x="134" y="8"/>
                    </a:lnTo>
                    <a:lnTo>
                      <a:pt x="120" y="4"/>
                    </a:lnTo>
                    <a:lnTo>
                      <a:pt x="101" y="1"/>
                    </a:lnTo>
                    <a:lnTo>
                      <a:pt x="79" y="0"/>
                    </a:lnTo>
                    <a:lnTo>
                      <a:pt x="54" y="3"/>
                    </a:lnTo>
                    <a:lnTo>
                      <a:pt x="27" y="11"/>
                    </a:lnTo>
                    <a:lnTo>
                      <a:pt x="0" y="27"/>
                    </a:lnTo>
                    <a:lnTo>
                      <a:pt x="0" y="530"/>
                    </a:lnTo>
                    <a:lnTo>
                      <a:pt x="3" y="530"/>
                    </a:lnTo>
                    <a:lnTo>
                      <a:pt x="14" y="529"/>
                    </a:lnTo>
                    <a:lnTo>
                      <a:pt x="29" y="526"/>
                    </a:lnTo>
                    <a:lnTo>
                      <a:pt x="49" y="521"/>
                    </a:lnTo>
                    <a:lnTo>
                      <a:pt x="71" y="514"/>
                    </a:lnTo>
                    <a:lnTo>
                      <a:pt x="96" y="505"/>
                    </a:lnTo>
                    <a:lnTo>
                      <a:pt x="121" y="492"/>
                    </a:lnTo>
                    <a:lnTo>
                      <a:pt x="146" y="475"/>
                    </a:lnTo>
                    <a:lnTo>
                      <a:pt x="146" y="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6" name="Freeform 31"/>
              <p:cNvSpPr>
                <a:spLocks/>
              </p:cNvSpPr>
              <p:nvPr/>
            </p:nvSpPr>
            <p:spPr bwMode="auto">
              <a:xfrm>
                <a:off x="6101" y="13712"/>
                <a:ext cx="109" cy="373"/>
              </a:xfrm>
              <a:custGeom>
                <a:avLst/>
                <a:gdLst>
                  <a:gd name="T0" fmla="*/ 109 w 109"/>
                  <a:gd name="T1" fmla="*/ 10 h 373"/>
                  <a:gd name="T2" fmla="*/ 107 w 109"/>
                  <a:gd name="T3" fmla="*/ 9 h 373"/>
                  <a:gd name="T4" fmla="*/ 100 w 109"/>
                  <a:gd name="T5" fmla="*/ 6 h 373"/>
                  <a:gd name="T6" fmla="*/ 89 w 109"/>
                  <a:gd name="T7" fmla="*/ 2 h 373"/>
                  <a:gd name="T8" fmla="*/ 75 w 109"/>
                  <a:gd name="T9" fmla="*/ 0 h 373"/>
                  <a:gd name="T10" fmla="*/ 59 w 109"/>
                  <a:gd name="T11" fmla="*/ 0 h 373"/>
                  <a:gd name="T12" fmla="*/ 39 w 109"/>
                  <a:gd name="T13" fmla="*/ 2 h 373"/>
                  <a:gd name="T14" fmla="*/ 20 w 109"/>
                  <a:gd name="T15" fmla="*/ 9 h 373"/>
                  <a:gd name="T16" fmla="*/ 0 w 109"/>
                  <a:gd name="T17" fmla="*/ 21 h 373"/>
                  <a:gd name="T18" fmla="*/ 0 w 109"/>
                  <a:gd name="T19" fmla="*/ 373 h 373"/>
                  <a:gd name="T20" fmla="*/ 2 w 109"/>
                  <a:gd name="T21" fmla="*/ 373 h 373"/>
                  <a:gd name="T22" fmla="*/ 9 w 109"/>
                  <a:gd name="T23" fmla="*/ 372 h 373"/>
                  <a:gd name="T24" fmla="*/ 21 w 109"/>
                  <a:gd name="T25" fmla="*/ 369 h 373"/>
                  <a:gd name="T26" fmla="*/ 36 w 109"/>
                  <a:gd name="T27" fmla="*/ 366 h 373"/>
                  <a:gd name="T28" fmla="*/ 53 w 109"/>
                  <a:gd name="T29" fmla="*/ 362 h 373"/>
                  <a:gd name="T30" fmla="*/ 72 w 109"/>
                  <a:gd name="T31" fmla="*/ 354 h 373"/>
                  <a:gd name="T32" fmla="*/ 90 w 109"/>
                  <a:gd name="T33" fmla="*/ 343 h 373"/>
                  <a:gd name="T34" fmla="*/ 109 w 109"/>
                  <a:gd name="T35" fmla="*/ 331 h 373"/>
                  <a:gd name="T36" fmla="*/ 109 w 109"/>
                  <a:gd name="T37" fmla="*/ 10 h 3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9"/>
                  <a:gd name="T58" fmla="*/ 0 h 373"/>
                  <a:gd name="T59" fmla="*/ 109 w 109"/>
                  <a:gd name="T60" fmla="*/ 373 h 3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9" h="373">
                    <a:moveTo>
                      <a:pt x="109" y="10"/>
                    </a:moveTo>
                    <a:lnTo>
                      <a:pt x="107" y="9"/>
                    </a:lnTo>
                    <a:lnTo>
                      <a:pt x="100" y="6"/>
                    </a:lnTo>
                    <a:lnTo>
                      <a:pt x="89" y="2"/>
                    </a:lnTo>
                    <a:lnTo>
                      <a:pt x="75" y="0"/>
                    </a:lnTo>
                    <a:lnTo>
                      <a:pt x="59" y="0"/>
                    </a:lnTo>
                    <a:lnTo>
                      <a:pt x="39" y="2"/>
                    </a:lnTo>
                    <a:lnTo>
                      <a:pt x="20" y="9"/>
                    </a:lnTo>
                    <a:lnTo>
                      <a:pt x="0" y="21"/>
                    </a:lnTo>
                    <a:lnTo>
                      <a:pt x="0" y="373"/>
                    </a:lnTo>
                    <a:lnTo>
                      <a:pt x="2" y="373"/>
                    </a:lnTo>
                    <a:lnTo>
                      <a:pt x="9" y="372"/>
                    </a:lnTo>
                    <a:lnTo>
                      <a:pt x="21" y="369"/>
                    </a:lnTo>
                    <a:lnTo>
                      <a:pt x="36" y="366"/>
                    </a:lnTo>
                    <a:lnTo>
                      <a:pt x="53" y="362"/>
                    </a:lnTo>
                    <a:lnTo>
                      <a:pt x="72" y="354"/>
                    </a:lnTo>
                    <a:lnTo>
                      <a:pt x="90" y="343"/>
                    </a:lnTo>
                    <a:lnTo>
                      <a:pt x="109" y="331"/>
                    </a:lnTo>
                    <a:lnTo>
                      <a:pt x="109" y="1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7" name="Freeform 32"/>
              <p:cNvSpPr>
                <a:spLocks/>
              </p:cNvSpPr>
              <p:nvPr/>
            </p:nvSpPr>
            <p:spPr bwMode="auto">
              <a:xfrm>
                <a:off x="6107" y="13721"/>
                <a:ext cx="75" cy="216"/>
              </a:xfrm>
              <a:custGeom>
                <a:avLst/>
                <a:gdLst>
                  <a:gd name="T0" fmla="*/ 75 w 75"/>
                  <a:gd name="T1" fmla="*/ 6 h 216"/>
                  <a:gd name="T2" fmla="*/ 73 w 75"/>
                  <a:gd name="T3" fmla="*/ 5 h 216"/>
                  <a:gd name="T4" fmla="*/ 69 w 75"/>
                  <a:gd name="T5" fmla="*/ 4 h 216"/>
                  <a:gd name="T6" fmla="*/ 61 w 75"/>
                  <a:gd name="T7" fmla="*/ 2 h 216"/>
                  <a:gd name="T8" fmla="*/ 52 w 75"/>
                  <a:gd name="T9" fmla="*/ 0 h 216"/>
                  <a:gd name="T10" fmla="*/ 41 w 75"/>
                  <a:gd name="T11" fmla="*/ 0 h 216"/>
                  <a:gd name="T12" fmla="*/ 28 w 75"/>
                  <a:gd name="T13" fmla="*/ 1 h 216"/>
                  <a:gd name="T14" fmla="*/ 14 w 75"/>
                  <a:gd name="T15" fmla="*/ 6 h 216"/>
                  <a:gd name="T16" fmla="*/ 0 w 75"/>
                  <a:gd name="T17" fmla="*/ 14 h 216"/>
                  <a:gd name="T18" fmla="*/ 0 w 75"/>
                  <a:gd name="T19" fmla="*/ 216 h 216"/>
                  <a:gd name="T20" fmla="*/ 2 w 75"/>
                  <a:gd name="T21" fmla="*/ 216 h 216"/>
                  <a:gd name="T22" fmla="*/ 7 w 75"/>
                  <a:gd name="T23" fmla="*/ 215 h 216"/>
                  <a:gd name="T24" fmla="*/ 15 w 75"/>
                  <a:gd name="T25" fmla="*/ 214 h 216"/>
                  <a:gd name="T26" fmla="*/ 25 w 75"/>
                  <a:gd name="T27" fmla="*/ 211 h 216"/>
                  <a:gd name="T28" fmla="*/ 37 w 75"/>
                  <a:gd name="T29" fmla="*/ 208 h 216"/>
                  <a:gd name="T30" fmla="*/ 50 w 75"/>
                  <a:gd name="T31" fmla="*/ 203 h 216"/>
                  <a:gd name="T32" fmla="*/ 63 w 75"/>
                  <a:gd name="T33" fmla="*/ 195 h 216"/>
                  <a:gd name="T34" fmla="*/ 75 w 75"/>
                  <a:gd name="T35" fmla="*/ 187 h 216"/>
                  <a:gd name="T36" fmla="*/ 75 w 75"/>
                  <a:gd name="T37" fmla="*/ 6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16"/>
                  <a:gd name="T59" fmla="*/ 75 w 75"/>
                  <a:gd name="T60" fmla="*/ 216 h 2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16">
                    <a:moveTo>
                      <a:pt x="75" y="6"/>
                    </a:moveTo>
                    <a:lnTo>
                      <a:pt x="73" y="5"/>
                    </a:lnTo>
                    <a:lnTo>
                      <a:pt x="69" y="4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1" y="0"/>
                    </a:lnTo>
                    <a:lnTo>
                      <a:pt x="28" y="1"/>
                    </a:lnTo>
                    <a:lnTo>
                      <a:pt x="14" y="6"/>
                    </a:lnTo>
                    <a:lnTo>
                      <a:pt x="0" y="14"/>
                    </a:lnTo>
                    <a:lnTo>
                      <a:pt x="0" y="216"/>
                    </a:lnTo>
                    <a:lnTo>
                      <a:pt x="2" y="216"/>
                    </a:lnTo>
                    <a:lnTo>
                      <a:pt x="7" y="215"/>
                    </a:lnTo>
                    <a:lnTo>
                      <a:pt x="15" y="214"/>
                    </a:lnTo>
                    <a:lnTo>
                      <a:pt x="25" y="211"/>
                    </a:lnTo>
                    <a:lnTo>
                      <a:pt x="37" y="208"/>
                    </a:lnTo>
                    <a:lnTo>
                      <a:pt x="50" y="203"/>
                    </a:lnTo>
                    <a:lnTo>
                      <a:pt x="63" y="195"/>
                    </a:lnTo>
                    <a:lnTo>
                      <a:pt x="75" y="187"/>
                    </a:lnTo>
                    <a:lnTo>
                      <a:pt x="75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8" name="Freeform 33"/>
              <p:cNvSpPr>
                <a:spLocks/>
              </p:cNvSpPr>
              <p:nvPr/>
            </p:nvSpPr>
            <p:spPr bwMode="auto">
              <a:xfrm>
                <a:off x="7013" y="14340"/>
                <a:ext cx="110" cy="111"/>
              </a:xfrm>
              <a:custGeom>
                <a:avLst/>
                <a:gdLst>
                  <a:gd name="T0" fmla="*/ 55 w 110"/>
                  <a:gd name="T1" fmla="*/ 111 h 111"/>
                  <a:gd name="T2" fmla="*/ 66 w 110"/>
                  <a:gd name="T3" fmla="*/ 110 h 111"/>
                  <a:gd name="T4" fmla="*/ 76 w 110"/>
                  <a:gd name="T5" fmla="*/ 106 h 111"/>
                  <a:gd name="T6" fmla="*/ 85 w 110"/>
                  <a:gd name="T7" fmla="*/ 101 h 111"/>
                  <a:gd name="T8" fmla="*/ 94 w 110"/>
                  <a:gd name="T9" fmla="*/ 94 h 111"/>
                  <a:gd name="T10" fmla="*/ 100 w 110"/>
                  <a:gd name="T11" fmla="*/ 86 h 111"/>
                  <a:gd name="T12" fmla="*/ 106 w 110"/>
                  <a:gd name="T13" fmla="*/ 77 h 111"/>
                  <a:gd name="T14" fmla="*/ 109 w 110"/>
                  <a:gd name="T15" fmla="*/ 66 h 111"/>
                  <a:gd name="T16" fmla="*/ 110 w 110"/>
                  <a:gd name="T17" fmla="*/ 56 h 111"/>
                  <a:gd name="T18" fmla="*/ 109 w 110"/>
                  <a:gd name="T19" fmla="*/ 44 h 111"/>
                  <a:gd name="T20" fmla="*/ 106 w 110"/>
                  <a:gd name="T21" fmla="*/ 34 h 111"/>
                  <a:gd name="T22" fmla="*/ 100 w 110"/>
                  <a:gd name="T23" fmla="*/ 24 h 111"/>
                  <a:gd name="T24" fmla="*/ 94 w 110"/>
                  <a:gd name="T25" fmla="*/ 17 h 111"/>
                  <a:gd name="T26" fmla="*/ 85 w 110"/>
                  <a:gd name="T27" fmla="*/ 9 h 111"/>
                  <a:gd name="T28" fmla="*/ 76 w 110"/>
                  <a:gd name="T29" fmla="*/ 5 h 111"/>
                  <a:gd name="T30" fmla="*/ 66 w 110"/>
                  <a:gd name="T31" fmla="*/ 2 h 111"/>
                  <a:gd name="T32" fmla="*/ 55 w 110"/>
                  <a:gd name="T33" fmla="*/ 0 h 111"/>
                  <a:gd name="T34" fmla="*/ 44 w 110"/>
                  <a:gd name="T35" fmla="*/ 2 h 111"/>
                  <a:gd name="T36" fmla="*/ 33 w 110"/>
                  <a:gd name="T37" fmla="*/ 5 h 111"/>
                  <a:gd name="T38" fmla="*/ 25 w 110"/>
                  <a:gd name="T39" fmla="*/ 9 h 111"/>
                  <a:gd name="T40" fmla="*/ 16 w 110"/>
                  <a:gd name="T41" fmla="*/ 17 h 111"/>
                  <a:gd name="T42" fmla="*/ 10 w 110"/>
                  <a:gd name="T43" fmla="*/ 24 h 111"/>
                  <a:gd name="T44" fmla="*/ 4 w 110"/>
                  <a:gd name="T45" fmla="*/ 34 h 111"/>
                  <a:gd name="T46" fmla="*/ 1 w 110"/>
                  <a:gd name="T47" fmla="*/ 44 h 111"/>
                  <a:gd name="T48" fmla="*/ 0 w 110"/>
                  <a:gd name="T49" fmla="*/ 56 h 111"/>
                  <a:gd name="T50" fmla="*/ 1 w 110"/>
                  <a:gd name="T51" fmla="*/ 66 h 111"/>
                  <a:gd name="T52" fmla="*/ 4 w 110"/>
                  <a:gd name="T53" fmla="*/ 77 h 111"/>
                  <a:gd name="T54" fmla="*/ 10 w 110"/>
                  <a:gd name="T55" fmla="*/ 86 h 111"/>
                  <a:gd name="T56" fmla="*/ 16 w 110"/>
                  <a:gd name="T57" fmla="*/ 94 h 111"/>
                  <a:gd name="T58" fmla="*/ 25 w 110"/>
                  <a:gd name="T59" fmla="*/ 101 h 111"/>
                  <a:gd name="T60" fmla="*/ 33 w 110"/>
                  <a:gd name="T61" fmla="*/ 106 h 111"/>
                  <a:gd name="T62" fmla="*/ 44 w 110"/>
                  <a:gd name="T63" fmla="*/ 110 h 111"/>
                  <a:gd name="T64" fmla="*/ 55 w 110"/>
                  <a:gd name="T65" fmla="*/ 111 h 1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1"/>
                  <a:gd name="T101" fmla="*/ 110 w 110"/>
                  <a:gd name="T102" fmla="*/ 111 h 1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1">
                    <a:moveTo>
                      <a:pt x="55" y="111"/>
                    </a:moveTo>
                    <a:lnTo>
                      <a:pt x="66" y="110"/>
                    </a:lnTo>
                    <a:lnTo>
                      <a:pt x="76" y="106"/>
                    </a:lnTo>
                    <a:lnTo>
                      <a:pt x="85" y="101"/>
                    </a:lnTo>
                    <a:lnTo>
                      <a:pt x="94" y="94"/>
                    </a:lnTo>
                    <a:lnTo>
                      <a:pt x="100" y="86"/>
                    </a:lnTo>
                    <a:lnTo>
                      <a:pt x="106" y="77"/>
                    </a:lnTo>
                    <a:lnTo>
                      <a:pt x="109" y="66"/>
                    </a:lnTo>
                    <a:lnTo>
                      <a:pt x="110" y="56"/>
                    </a:lnTo>
                    <a:lnTo>
                      <a:pt x="109" y="44"/>
                    </a:lnTo>
                    <a:lnTo>
                      <a:pt x="106" y="34"/>
                    </a:lnTo>
                    <a:lnTo>
                      <a:pt x="100" y="24"/>
                    </a:lnTo>
                    <a:lnTo>
                      <a:pt x="94" y="17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44" y="2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7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6"/>
                    </a:lnTo>
                    <a:lnTo>
                      <a:pt x="1" y="66"/>
                    </a:lnTo>
                    <a:lnTo>
                      <a:pt x="4" y="77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5" y="101"/>
                    </a:lnTo>
                    <a:lnTo>
                      <a:pt x="33" y="106"/>
                    </a:lnTo>
                    <a:lnTo>
                      <a:pt x="44" y="110"/>
                    </a:lnTo>
                    <a:lnTo>
                      <a:pt x="55" y="1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69" name="Freeform 34"/>
              <p:cNvSpPr>
                <a:spLocks/>
              </p:cNvSpPr>
              <p:nvPr/>
            </p:nvSpPr>
            <p:spPr bwMode="auto">
              <a:xfrm>
                <a:off x="6676" y="14343"/>
                <a:ext cx="55" cy="55"/>
              </a:xfrm>
              <a:custGeom>
                <a:avLst/>
                <a:gdLst>
                  <a:gd name="T0" fmla="*/ 27 w 55"/>
                  <a:gd name="T1" fmla="*/ 55 h 55"/>
                  <a:gd name="T2" fmla="*/ 38 w 55"/>
                  <a:gd name="T3" fmla="*/ 53 h 55"/>
                  <a:gd name="T4" fmla="*/ 48 w 55"/>
                  <a:gd name="T5" fmla="*/ 46 h 55"/>
                  <a:gd name="T6" fmla="*/ 53 w 55"/>
                  <a:gd name="T7" fmla="*/ 37 h 55"/>
                  <a:gd name="T8" fmla="*/ 55 w 55"/>
                  <a:gd name="T9" fmla="*/ 27 h 55"/>
                  <a:gd name="T10" fmla="*/ 53 w 55"/>
                  <a:gd name="T11" fmla="*/ 16 h 55"/>
                  <a:gd name="T12" fmla="*/ 48 w 55"/>
                  <a:gd name="T13" fmla="*/ 7 h 55"/>
                  <a:gd name="T14" fmla="*/ 38 w 55"/>
                  <a:gd name="T15" fmla="*/ 2 h 55"/>
                  <a:gd name="T16" fmla="*/ 27 w 55"/>
                  <a:gd name="T17" fmla="*/ 0 h 55"/>
                  <a:gd name="T18" fmla="*/ 16 w 55"/>
                  <a:gd name="T19" fmla="*/ 2 h 55"/>
                  <a:gd name="T20" fmla="*/ 8 w 55"/>
                  <a:gd name="T21" fmla="*/ 7 h 55"/>
                  <a:gd name="T22" fmla="*/ 2 w 55"/>
                  <a:gd name="T23" fmla="*/ 16 h 55"/>
                  <a:gd name="T24" fmla="*/ 0 w 55"/>
                  <a:gd name="T25" fmla="*/ 27 h 55"/>
                  <a:gd name="T26" fmla="*/ 2 w 55"/>
                  <a:gd name="T27" fmla="*/ 37 h 55"/>
                  <a:gd name="T28" fmla="*/ 8 w 55"/>
                  <a:gd name="T29" fmla="*/ 46 h 55"/>
                  <a:gd name="T30" fmla="*/ 16 w 55"/>
                  <a:gd name="T31" fmla="*/ 53 h 55"/>
                  <a:gd name="T32" fmla="*/ 27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7" y="55"/>
                    </a:moveTo>
                    <a:lnTo>
                      <a:pt x="38" y="53"/>
                    </a:lnTo>
                    <a:lnTo>
                      <a:pt x="48" y="46"/>
                    </a:lnTo>
                    <a:lnTo>
                      <a:pt x="53" y="37"/>
                    </a:lnTo>
                    <a:lnTo>
                      <a:pt x="55" y="27"/>
                    </a:lnTo>
                    <a:lnTo>
                      <a:pt x="53" y="16"/>
                    </a:lnTo>
                    <a:lnTo>
                      <a:pt x="48" y="7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7"/>
                    </a:lnTo>
                    <a:lnTo>
                      <a:pt x="2" y="16"/>
                    </a:lnTo>
                    <a:lnTo>
                      <a:pt x="0" y="27"/>
                    </a:lnTo>
                    <a:lnTo>
                      <a:pt x="2" y="37"/>
                    </a:lnTo>
                    <a:lnTo>
                      <a:pt x="8" y="46"/>
                    </a:lnTo>
                    <a:lnTo>
                      <a:pt x="16" y="53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0" name="Freeform 35"/>
              <p:cNvSpPr>
                <a:spLocks/>
              </p:cNvSpPr>
              <p:nvPr/>
            </p:nvSpPr>
            <p:spPr bwMode="auto">
              <a:xfrm>
                <a:off x="6770" y="14345"/>
                <a:ext cx="55" cy="55"/>
              </a:xfrm>
              <a:custGeom>
                <a:avLst/>
                <a:gdLst>
                  <a:gd name="T0" fmla="*/ 28 w 55"/>
                  <a:gd name="T1" fmla="*/ 55 h 55"/>
                  <a:gd name="T2" fmla="*/ 39 w 55"/>
                  <a:gd name="T3" fmla="*/ 53 h 55"/>
                  <a:gd name="T4" fmla="*/ 47 w 55"/>
                  <a:gd name="T5" fmla="*/ 47 h 55"/>
                  <a:gd name="T6" fmla="*/ 53 w 55"/>
                  <a:gd name="T7" fmla="*/ 39 h 55"/>
                  <a:gd name="T8" fmla="*/ 55 w 55"/>
                  <a:gd name="T9" fmla="*/ 28 h 55"/>
                  <a:gd name="T10" fmla="*/ 53 w 55"/>
                  <a:gd name="T11" fmla="*/ 17 h 55"/>
                  <a:gd name="T12" fmla="*/ 47 w 55"/>
                  <a:gd name="T13" fmla="*/ 8 h 55"/>
                  <a:gd name="T14" fmla="*/ 39 w 55"/>
                  <a:gd name="T15" fmla="*/ 2 h 55"/>
                  <a:gd name="T16" fmla="*/ 28 w 55"/>
                  <a:gd name="T17" fmla="*/ 0 h 55"/>
                  <a:gd name="T18" fmla="*/ 17 w 55"/>
                  <a:gd name="T19" fmla="*/ 2 h 55"/>
                  <a:gd name="T20" fmla="*/ 9 w 55"/>
                  <a:gd name="T21" fmla="*/ 8 h 55"/>
                  <a:gd name="T22" fmla="*/ 2 w 55"/>
                  <a:gd name="T23" fmla="*/ 17 h 55"/>
                  <a:gd name="T24" fmla="*/ 0 w 55"/>
                  <a:gd name="T25" fmla="*/ 28 h 55"/>
                  <a:gd name="T26" fmla="*/ 2 w 55"/>
                  <a:gd name="T27" fmla="*/ 39 h 55"/>
                  <a:gd name="T28" fmla="*/ 9 w 55"/>
                  <a:gd name="T29" fmla="*/ 47 h 55"/>
                  <a:gd name="T30" fmla="*/ 17 w 55"/>
                  <a:gd name="T31" fmla="*/ 53 h 55"/>
                  <a:gd name="T32" fmla="*/ 28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8" y="55"/>
                    </a:moveTo>
                    <a:lnTo>
                      <a:pt x="39" y="53"/>
                    </a:lnTo>
                    <a:lnTo>
                      <a:pt x="47" y="47"/>
                    </a:lnTo>
                    <a:lnTo>
                      <a:pt x="53" y="39"/>
                    </a:lnTo>
                    <a:lnTo>
                      <a:pt x="55" y="28"/>
                    </a:lnTo>
                    <a:lnTo>
                      <a:pt x="53" y="17"/>
                    </a:lnTo>
                    <a:lnTo>
                      <a:pt x="47" y="8"/>
                    </a:lnTo>
                    <a:lnTo>
                      <a:pt x="39" y="2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2" y="39"/>
                    </a:lnTo>
                    <a:lnTo>
                      <a:pt x="9" y="47"/>
                    </a:lnTo>
                    <a:lnTo>
                      <a:pt x="17" y="53"/>
                    </a:lnTo>
                    <a:lnTo>
                      <a:pt x="28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1" name="Freeform 36"/>
              <p:cNvSpPr>
                <a:spLocks/>
              </p:cNvSpPr>
              <p:nvPr/>
            </p:nvSpPr>
            <p:spPr bwMode="auto">
              <a:xfrm>
                <a:off x="6401" y="13591"/>
                <a:ext cx="156" cy="752"/>
              </a:xfrm>
              <a:custGeom>
                <a:avLst/>
                <a:gdLst>
                  <a:gd name="T0" fmla="*/ 48 w 156"/>
                  <a:gd name="T1" fmla="*/ 15 h 752"/>
                  <a:gd name="T2" fmla="*/ 44 w 156"/>
                  <a:gd name="T3" fmla="*/ 30 h 752"/>
                  <a:gd name="T4" fmla="*/ 33 w 156"/>
                  <a:gd name="T5" fmla="*/ 73 h 752"/>
                  <a:gd name="T6" fmla="*/ 19 w 156"/>
                  <a:gd name="T7" fmla="*/ 140 h 752"/>
                  <a:gd name="T8" fmla="*/ 7 w 156"/>
                  <a:gd name="T9" fmla="*/ 229 h 752"/>
                  <a:gd name="T10" fmla="*/ 0 w 156"/>
                  <a:gd name="T11" fmla="*/ 337 h 752"/>
                  <a:gd name="T12" fmla="*/ 1 w 156"/>
                  <a:gd name="T13" fmla="*/ 462 h 752"/>
                  <a:gd name="T14" fmla="*/ 14 w 156"/>
                  <a:gd name="T15" fmla="*/ 602 h 752"/>
                  <a:gd name="T16" fmla="*/ 43 w 156"/>
                  <a:gd name="T17" fmla="*/ 752 h 752"/>
                  <a:gd name="T18" fmla="*/ 150 w 156"/>
                  <a:gd name="T19" fmla="*/ 746 h 752"/>
                  <a:gd name="T20" fmla="*/ 146 w 156"/>
                  <a:gd name="T21" fmla="*/ 724 h 752"/>
                  <a:gd name="T22" fmla="*/ 135 w 156"/>
                  <a:gd name="T23" fmla="*/ 663 h 752"/>
                  <a:gd name="T24" fmla="*/ 123 w 156"/>
                  <a:gd name="T25" fmla="*/ 574 h 752"/>
                  <a:gd name="T26" fmla="*/ 111 w 156"/>
                  <a:gd name="T27" fmla="*/ 463 h 752"/>
                  <a:gd name="T28" fmla="*/ 104 w 156"/>
                  <a:gd name="T29" fmla="*/ 342 h 752"/>
                  <a:gd name="T30" fmla="*/ 107 w 156"/>
                  <a:gd name="T31" fmla="*/ 220 h 752"/>
                  <a:gd name="T32" fmla="*/ 124 w 156"/>
                  <a:gd name="T33" fmla="*/ 106 h 752"/>
                  <a:gd name="T34" fmla="*/ 156 w 156"/>
                  <a:gd name="T35" fmla="*/ 9 h 752"/>
                  <a:gd name="T36" fmla="*/ 156 w 156"/>
                  <a:gd name="T37" fmla="*/ 8 h 752"/>
                  <a:gd name="T38" fmla="*/ 156 w 156"/>
                  <a:gd name="T39" fmla="*/ 6 h 752"/>
                  <a:gd name="T40" fmla="*/ 154 w 156"/>
                  <a:gd name="T41" fmla="*/ 4 h 752"/>
                  <a:gd name="T42" fmla="*/ 147 w 156"/>
                  <a:gd name="T43" fmla="*/ 0 h 752"/>
                  <a:gd name="T44" fmla="*/ 134 w 156"/>
                  <a:gd name="T45" fmla="*/ 0 h 752"/>
                  <a:gd name="T46" fmla="*/ 115 w 156"/>
                  <a:gd name="T47" fmla="*/ 1 h 752"/>
                  <a:gd name="T48" fmla="*/ 87 w 156"/>
                  <a:gd name="T49" fmla="*/ 7 h 752"/>
                  <a:gd name="T50" fmla="*/ 48 w 156"/>
                  <a:gd name="T51" fmla="*/ 15 h 7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6"/>
                  <a:gd name="T79" fmla="*/ 0 h 752"/>
                  <a:gd name="T80" fmla="*/ 156 w 156"/>
                  <a:gd name="T81" fmla="*/ 752 h 7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6" h="752">
                    <a:moveTo>
                      <a:pt x="48" y="15"/>
                    </a:moveTo>
                    <a:lnTo>
                      <a:pt x="44" y="30"/>
                    </a:lnTo>
                    <a:lnTo>
                      <a:pt x="33" y="73"/>
                    </a:lnTo>
                    <a:lnTo>
                      <a:pt x="19" y="140"/>
                    </a:lnTo>
                    <a:lnTo>
                      <a:pt x="7" y="229"/>
                    </a:lnTo>
                    <a:lnTo>
                      <a:pt x="0" y="337"/>
                    </a:lnTo>
                    <a:lnTo>
                      <a:pt x="1" y="462"/>
                    </a:lnTo>
                    <a:lnTo>
                      <a:pt x="14" y="602"/>
                    </a:lnTo>
                    <a:lnTo>
                      <a:pt x="43" y="752"/>
                    </a:lnTo>
                    <a:lnTo>
                      <a:pt x="150" y="746"/>
                    </a:lnTo>
                    <a:lnTo>
                      <a:pt x="146" y="724"/>
                    </a:lnTo>
                    <a:lnTo>
                      <a:pt x="135" y="663"/>
                    </a:lnTo>
                    <a:lnTo>
                      <a:pt x="123" y="574"/>
                    </a:lnTo>
                    <a:lnTo>
                      <a:pt x="111" y="463"/>
                    </a:lnTo>
                    <a:lnTo>
                      <a:pt x="104" y="342"/>
                    </a:lnTo>
                    <a:lnTo>
                      <a:pt x="107" y="220"/>
                    </a:lnTo>
                    <a:lnTo>
                      <a:pt x="124" y="106"/>
                    </a:lnTo>
                    <a:lnTo>
                      <a:pt x="156" y="9"/>
                    </a:lnTo>
                    <a:lnTo>
                      <a:pt x="156" y="8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0"/>
                    </a:lnTo>
                    <a:lnTo>
                      <a:pt x="134" y="0"/>
                    </a:lnTo>
                    <a:lnTo>
                      <a:pt x="115" y="1"/>
                    </a:lnTo>
                    <a:lnTo>
                      <a:pt x="87" y="7"/>
                    </a:lnTo>
                    <a:lnTo>
                      <a:pt x="48" y="1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2" name="Freeform 37"/>
              <p:cNvSpPr>
                <a:spLocks/>
              </p:cNvSpPr>
              <p:nvPr/>
            </p:nvSpPr>
            <p:spPr bwMode="auto">
              <a:xfrm>
                <a:off x="7205" y="13498"/>
                <a:ext cx="212" cy="839"/>
              </a:xfrm>
              <a:custGeom>
                <a:avLst/>
                <a:gdLst>
                  <a:gd name="T0" fmla="*/ 212 w 212"/>
                  <a:gd name="T1" fmla="*/ 6 h 839"/>
                  <a:gd name="T2" fmla="*/ 206 w 212"/>
                  <a:gd name="T3" fmla="*/ 11 h 839"/>
                  <a:gd name="T4" fmla="*/ 192 w 212"/>
                  <a:gd name="T5" fmla="*/ 33 h 839"/>
                  <a:gd name="T6" fmla="*/ 174 w 212"/>
                  <a:gd name="T7" fmla="*/ 77 h 839"/>
                  <a:gd name="T8" fmla="*/ 156 w 212"/>
                  <a:gd name="T9" fmla="*/ 148 h 839"/>
                  <a:gd name="T10" fmla="*/ 141 w 212"/>
                  <a:gd name="T11" fmla="*/ 254 h 839"/>
                  <a:gd name="T12" fmla="*/ 133 w 212"/>
                  <a:gd name="T13" fmla="*/ 401 h 839"/>
                  <a:gd name="T14" fmla="*/ 137 w 212"/>
                  <a:gd name="T15" fmla="*/ 593 h 839"/>
                  <a:gd name="T16" fmla="*/ 158 w 212"/>
                  <a:gd name="T17" fmla="*/ 839 h 839"/>
                  <a:gd name="T18" fmla="*/ 38 w 212"/>
                  <a:gd name="T19" fmla="*/ 839 h 839"/>
                  <a:gd name="T20" fmla="*/ 34 w 212"/>
                  <a:gd name="T21" fmla="*/ 814 h 839"/>
                  <a:gd name="T22" fmla="*/ 24 w 212"/>
                  <a:gd name="T23" fmla="*/ 746 h 839"/>
                  <a:gd name="T24" fmla="*/ 12 w 212"/>
                  <a:gd name="T25" fmla="*/ 645 h 839"/>
                  <a:gd name="T26" fmla="*/ 3 w 212"/>
                  <a:gd name="T27" fmla="*/ 521 h 839"/>
                  <a:gd name="T28" fmla="*/ 0 w 212"/>
                  <a:gd name="T29" fmla="*/ 384 h 839"/>
                  <a:gd name="T30" fmla="*/ 6 w 212"/>
                  <a:gd name="T31" fmla="*/ 244 h 839"/>
                  <a:gd name="T32" fmla="*/ 29 w 212"/>
                  <a:gd name="T33" fmla="*/ 114 h 839"/>
                  <a:gd name="T34" fmla="*/ 68 w 212"/>
                  <a:gd name="T35" fmla="*/ 0 h 839"/>
                  <a:gd name="T36" fmla="*/ 212 w 212"/>
                  <a:gd name="T37" fmla="*/ 6 h 8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"/>
                  <a:gd name="T58" fmla="*/ 0 h 839"/>
                  <a:gd name="T59" fmla="*/ 212 w 212"/>
                  <a:gd name="T60" fmla="*/ 839 h 8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" h="839">
                    <a:moveTo>
                      <a:pt x="212" y="6"/>
                    </a:moveTo>
                    <a:lnTo>
                      <a:pt x="206" y="11"/>
                    </a:lnTo>
                    <a:lnTo>
                      <a:pt x="192" y="33"/>
                    </a:lnTo>
                    <a:lnTo>
                      <a:pt x="174" y="77"/>
                    </a:lnTo>
                    <a:lnTo>
                      <a:pt x="156" y="148"/>
                    </a:lnTo>
                    <a:lnTo>
                      <a:pt x="141" y="254"/>
                    </a:lnTo>
                    <a:lnTo>
                      <a:pt x="133" y="401"/>
                    </a:lnTo>
                    <a:lnTo>
                      <a:pt x="137" y="593"/>
                    </a:lnTo>
                    <a:lnTo>
                      <a:pt x="158" y="839"/>
                    </a:lnTo>
                    <a:lnTo>
                      <a:pt x="38" y="839"/>
                    </a:lnTo>
                    <a:lnTo>
                      <a:pt x="34" y="814"/>
                    </a:lnTo>
                    <a:lnTo>
                      <a:pt x="24" y="746"/>
                    </a:lnTo>
                    <a:lnTo>
                      <a:pt x="12" y="645"/>
                    </a:lnTo>
                    <a:lnTo>
                      <a:pt x="3" y="521"/>
                    </a:lnTo>
                    <a:lnTo>
                      <a:pt x="0" y="384"/>
                    </a:lnTo>
                    <a:lnTo>
                      <a:pt x="6" y="244"/>
                    </a:lnTo>
                    <a:lnTo>
                      <a:pt x="29" y="114"/>
                    </a:lnTo>
                    <a:lnTo>
                      <a:pt x="68" y="0"/>
                    </a:lnTo>
                    <a:lnTo>
                      <a:pt x="212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3" name="Freeform 38"/>
              <p:cNvSpPr>
                <a:spLocks/>
              </p:cNvSpPr>
              <p:nvPr/>
            </p:nvSpPr>
            <p:spPr bwMode="auto">
              <a:xfrm>
                <a:off x="6406" y="13636"/>
                <a:ext cx="137" cy="656"/>
              </a:xfrm>
              <a:custGeom>
                <a:avLst/>
                <a:gdLst>
                  <a:gd name="T0" fmla="*/ 43 w 137"/>
                  <a:gd name="T1" fmla="*/ 12 h 656"/>
                  <a:gd name="T2" fmla="*/ 39 w 137"/>
                  <a:gd name="T3" fmla="*/ 25 h 656"/>
                  <a:gd name="T4" fmla="*/ 30 w 137"/>
                  <a:gd name="T5" fmla="*/ 62 h 656"/>
                  <a:gd name="T6" fmla="*/ 19 w 137"/>
                  <a:gd name="T7" fmla="*/ 122 h 656"/>
                  <a:gd name="T8" fmla="*/ 7 w 137"/>
                  <a:gd name="T9" fmla="*/ 199 h 656"/>
                  <a:gd name="T10" fmla="*/ 0 w 137"/>
                  <a:gd name="T11" fmla="*/ 294 h 656"/>
                  <a:gd name="T12" fmla="*/ 1 w 137"/>
                  <a:gd name="T13" fmla="*/ 403 h 656"/>
                  <a:gd name="T14" fmla="*/ 12 w 137"/>
                  <a:gd name="T15" fmla="*/ 524 h 656"/>
                  <a:gd name="T16" fmla="*/ 38 w 137"/>
                  <a:gd name="T17" fmla="*/ 656 h 656"/>
                  <a:gd name="T18" fmla="*/ 132 w 137"/>
                  <a:gd name="T19" fmla="*/ 650 h 656"/>
                  <a:gd name="T20" fmla="*/ 127 w 137"/>
                  <a:gd name="T21" fmla="*/ 631 h 656"/>
                  <a:gd name="T22" fmla="*/ 119 w 137"/>
                  <a:gd name="T23" fmla="*/ 578 h 656"/>
                  <a:gd name="T24" fmla="*/ 107 w 137"/>
                  <a:gd name="T25" fmla="*/ 499 h 656"/>
                  <a:gd name="T26" fmla="*/ 97 w 137"/>
                  <a:gd name="T27" fmla="*/ 403 h 656"/>
                  <a:gd name="T28" fmla="*/ 92 w 137"/>
                  <a:gd name="T29" fmla="*/ 297 h 656"/>
                  <a:gd name="T30" fmla="*/ 94 w 137"/>
                  <a:gd name="T31" fmla="*/ 192 h 656"/>
                  <a:gd name="T32" fmla="*/ 108 w 137"/>
                  <a:gd name="T33" fmla="*/ 91 h 656"/>
                  <a:gd name="T34" fmla="*/ 137 w 137"/>
                  <a:gd name="T35" fmla="*/ 7 h 656"/>
                  <a:gd name="T36" fmla="*/ 137 w 137"/>
                  <a:gd name="T37" fmla="*/ 6 h 656"/>
                  <a:gd name="T38" fmla="*/ 137 w 137"/>
                  <a:gd name="T39" fmla="*/ 4 h 656"/>
                  <a:gd name="T40" fmla="*/ 135 w 137"/>
                  <a:gd name="T41" fmla="*/ 2 h 656"/>
                  <a:gd name="T42" fmla="*/ 129 w 137"/>
                  <a:gd name="T43" fmla="*/ 0 h 656"/>
                  <a:gd name="T44" fmla="*/ 119 w 137"/>
                  <a:gd name="T45" fmla="*/ 0 h 656"/>
                  <a:gd name="T46" fmla="*/ 101 w 137"/>
                  <a:gd name="T47" fmla="*/ 1 h 656"/>
                  <a:gd name="T48" fmla="*/ 77 w 137"/>
                  <a:gd name="T49" fmla="*/ 5 h 656"/>
                  <a:gd name="T50" fmla="*/ 43 w 137"/>
                  <a:gd name="T51" fmla="*/ 12 h 6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656"/>
                  <a:gd name="T80" fmla="*/ 137 w 137"/>
                  <a:gd name="T81" fmla="*/ 656 h 6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656">
                    <a:moveTo>
                      <a:pt x="43" y="12"/>
                    </a:moveTo>
                    <a:lnTo>
                      <a:pt x="39" y="25"/>
                    </a:lnTo>
                    <a:lnTo>
                      <a:pt x="30" y="62"/>
                    </a:lnTo>
                    <a:lnTo>
                      <a:pt x="19" y="122"/>
                    </a:lnTo>
                    <a:lnTo>
                      <a:pt x="7" y="199"/>
                    </a:lnTo>
                    <a:lnTo>
                      <a:pt x="0" y="294"/>
                    </a:lnTo>
                    <a:lnTo>
                      <a:pt x="1" y="403"/>
                    </a:lnTo>
                    <a:lnTo>
                      <a:pt x="12" y="524"/>
                    </a:lnTo>
                    <a:lnTo>
                      <a:pt x="38" y="656"/>
                    </a:lnTo>
                    <a:lnTo>
                      <a:pt x="132" y="650"/>
                    </a:lnTo>
                    <a:lnTo>
                      <a:pt x="127" y="631"/>
                    </a:lnTo>
                    <a:lnTo>
                      <a:pt x="119" y="578"/>
                    </a:lnTo>
                    <a:lnTo>
                      <a:pt x="107" y="499"/>
                    </a:lnTo>
                    <a:lnTo>
                      <a:pt x="97" y="403"/>
                    </a:lnTo>
                    <a:lnTo>
                      <a:pt x="92" y="297"/>
                    </a:lnTo>
                    <a:lnTo>
                      <a:pt x="94" y="192"/>
                    </a:lnTo>
                    <a:lnTo>
                      <a:pt x="108" y="91"/>
                    </a:lnTo>
                    <a:lnTo>
                      <a:pt x="137" y="7"/>
                    </a:lnTo>
                    <a:lnTo>
                      <a:pt x="137" y="6"/>
                    </a:lnTo>
                    <a:lnTo>
                      <a:pt x="137" y="4"/>
                    </a:lnTo>
                    <a:lnTo>
                      <a:pt x="135" y="2"/>
                    </a:lnTo>
                    <a:lnTo>
                      <a:pt x="129" y="0"/>
                    </a:lnTo>
                    <a:lnTo>
                      <a:pt x="119" y="0"/>
                    </a:lnTo>
                    <a:lnTo>
                      <a:pt x="101" y="1"/>
                    </a:lnTo>
                    <a:lnTo>
                      <a:pt x="77" y="5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4" name="Freeform 39"/>
              <p:cNvSpPr>
                <a:spLocks/>
              </p:cNvSpPr>
              <p:nvPr/>
            </p:nvSpPr>
            <p:spPr bwMode="auto">
              <a:xfrm>
                <a:off x="6412" y="13680"/>
                <a:ext cx="116" cy="560"/>
              </a:xfrm>
              <a:custGeom>
                <a:avLst/>
                <a:gdLst>
                  <a:gd name="T0" fmla="*/ 36 w 116"/>
                  <a:gd name="T1" fmla="*/ 11 h 560"/>
                  <a:gd name="T2" fmla="*/ 33 w 116"/>
                  <a:gd name="T3" fmla="*/ 21 h 560"/>
                  <a:gd name="T4" fmla="*/ 24 w 116"/>
                  <a:gd name="T5" fmla="*/ 53 h 560"/>
                  <a:gd name="T6" fmla="*/ 15 w 116"/>
                  <a:gd name="T7" fmla="*/ 103 h 560"/>
                  <a:gd name="T8" fmla="*/ 5 w 116"/>
                  <a:gd name="T9" fmla="*/ 169 h 560"/>
                  <a:gd name="T10" fmla="*/ 0 w 116"/>
                  <a:gd name="T11" fmla="*/ 250 h 560"/>
                  <a:gd name="T12" fmla="*/ 1 w 116"/>
                  <a:gd name="T13" fmla="*/ 344 h 560"/>
                  <a:gd name="T14" fmla="*/ 10 w 116"/>
                  <a:gd name="T15" fmla="*/ 448 h 560"/>
                  <a:gd name="T16" fmla="*/ 32 w 116"/>
                  <a:gd name="T17" fmla="*/ 560 h 560"/>
                  <a:gd name="T18" fmla="*/ 112 w 116"/>
                  <a:gd name="T19" fmla="*/ 555 h 560"/>
                  <a:gd name="T20" fmla="*/ 108 w 116"/>
                  <a:gd name="T21" fmla="*/ 538 h 560"/>
                  <a:gd name="T22" fmla="*/ 101 w 116"/>
                  <a:gd name="T23" fmla="*/ 493 h 560"/>
                  <a:gd name="T24" fmla="*/ 91 w 116"/>
                  <a:gd name="T25" fmla="*/ 426 h 560"/>
                  <a:gd name="T26" fmla="*/ 82 w 116"/>
                  <a:gd name="T27" fmla="*/ 344 h 560"/>
                  <a:gd name="T28" fmla="*/ 77 w 116"/>
                  <a:gd name="T29" fmla="*/ 255 h 560"/>
                  <a:gd name="T30" fmla="*/ 79 w 116"/>
                  <a:gd name="T31" fmla="*/ 164 h 560"/>
                  <a:gd name="T32" fmla="*/ 91 w 116"/>
                  <a:gd name="T33" fmla="*/ 79 h 560"/>
                  <a:gd name="T34" fmla="*/ 116 w 116"/>
                  <a:gd name="T35" fmla="*/ 6 h 560"/>
                  <a:gd name="T36" fmla="*/ 116 w 116"/>
                  <a:gd name="T37" fmla="*/ 5 h 560"/>
                  <a:gd name="T38" fmla="*/ 116 w 116"/>
                  <a:gd name="T39" fmla="*/ 4 h 560"/>
                  <a:gd name="T40" fmla="*/ 114 w 116"/>
                  <a:gd name="T41" fmla="*/ 2 h 560"/>
                  <a:gd name="T42" fmla="*/ 109 w 116"/>
                  <a:gd name="T43" fmla="*/ 0 h 560"/>
                  <a:gd name="T44" fmla="*/ 100 w 116"/>
                  <a:gd name="T45" fmla="*/ 0 h 560"/>
                  <a:gd name="T46" fmla="*/ 86 w 116"/>
                  <a:gd name="T47" fmla="*/ 1 h 560"/>
                  <a:gd name="T48" fmla="*/ 65 w 116"/>
                  <a:gd name="T49" fmla="*/ 4 h 560"/>
                  <a:gd name="T50" fmla="*/ 36 w 116"/>
                  <a:gd name="T51" fmla="*/ 11 h 5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6"/>
                  <a:gd name="T79" fmla="*/ 0 h 560"/>
                  <a:gd name="T80" fmla="*/ 116 w 116"/>
                  <a:gd name="T81" fmla="*/ 560 h 5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6" h="560">
                    <a:moveTo>
                      <a:pt x="36" y="11"/>
                    </a:moveTo>
                    <a:lnTo>
                      <a:pt x="33" y="21"/>
                    </a:lnTo>
                    <a:lnTo>
                      <a:pt x="24" y="53"/>
                    </a:lnTo>
                    <a:lnTo>
                      <a:pt x="15" y="103"/>
                    </a:lnTo>
                    <a:lnTo>
                      <a:pt x="5" y="169"/>
                    </a:lnTo>
                    <a:lnTo>
                      <a:pt x="0" y="250"/>
                    </a:lnTo>
                    <a:lnTo>
                      <a:pt x="1" y="344"/>
                    </a:lnTo>
                    <a:lnTo>
                      <a:pt x="10" y="448"/>
                    </a:lnTo>
                    <a:lnTo>
                      <a:pt x="32" y="560"/>
                    </a:lnTo>
                    <a:lnTo>
                      <a:pt x="112" y="555"/>
                    </a:lnTo>
                    <a:lnTo>
                      <a:pt x="108" y="538"/>
                    </a:lnTo>
                    <a:lnTo>
                      <a:pt x="101" y="493"/>
                    </a:lnTo>
                    <a:lnTo>
                      <a:pt x="91" y="426"/>
                    </a:lnTo>
                    <a:lnTo>
                      <a:pt x="82" y="344"/>
                    </a:lnTo>
                    <a:lnTo>
                      <a:pt x="77" y="255"/>
                    </a:lnTo>
                    <a:lnTo>
                      <a:pt x="79" y="164"/>
                    </a:lnTo>
                    <a:lnTo>
                      <a:pt x="91" y="79"/>
                    </a:lnTo>
                    <a:lnTo>
                      <a:pt x="116" y="6"/>
                    </a:lnTo>
                    <a:lnTo>
                      <a:pt x="116" y="5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65" y="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5" name="Freeform 40"/>
              <p:cNvSpPr>
                <a:spLocks/>
              </p:cNvSpPr>
              <p:nvPr/>
            </p:nvSpPr>
            <p:spPr bwMode="auto">
              <a:xfrm>
                <a:off x="6417" y="13724"/>
                <a:ext cx="97" cy="463"/>
              </a:xfrm>
              <a:custGeom>
                <a:avLst/>
                <a:gdLst>
                  <a:gd name="T0" fmla="*/ 30 w 97"/>
                  <a:gd name="T1" fmla="*/ 9 h 463"/>
                  <a:gd name="T2" fmla="*/ 27 w 97"/>
                  <a:gd name="T3" fmla="*/ 17 h 463"/>
                  <a:gd name="T4" fmla="*/ 20 w 97"/>
                  <a:gd name="T5" fmla="*/ 44 h 463"/>
                  <a:gd name="T6" fmla="*/ 12 w 97"/>
                  <a:gd name="T7" fmla="*/ 85 h 463"/>
                  <a:gd name="T8" fmla="*/ 4 w 97"/>
                  <a:gd name="T9" fmla="*/ 140 h 463"/>
                  <a:gd name="T10" fmla="*/ 0 w 97"/>
                  <a:gd name="T11" fmla="*/ 207 h 463"/>
                  <a:gd name="T12" fmla="*/ 0 w 97"/>
                  <a:gd name="T13" fmla="*/ 285 h 463"/>
                  <a:gd name="T14" fmla="*/ 9 w 97"/>
                  <a:gd name="T15" fmla="*/ 370 h 463"/>
                  <a:gd name="T16" fmla="*/ 26 w 97"/>
                  <a:gd name="T17" fmla="*/ 463 h 463"/>
                  <a:gd name="T18" fmla="*/ 93 w 97"/>
                  <a:gd name="T19" fmla="*/ 460 h 463"/>
                  <a:gd name="T20" fmla="*/ 89 w 97"/>
                  <a:gd name="T21" fmla="*/ 446 h 463"/>
                  <a:gd name="T22" fmla="*/ 83 w 97"/>
                  <a:gd name="T23" fmla="*/ 408 h 463"/>
                  <a:gd name="T24" fmla="*/ 75 w 97"/>
                  <a:gd name="T25" fmla="*/ 353 h 463"/>
                  <a:gd name="T26" fmla="*/ 68 w 97"/>
                  <a:gd name="T27" fmla="*/ 285 h 463"/>
                  <a:gd name="T28" fmla="*/ 65 w 97"/>
                  <a:gd name="T29" fmla="*/ 211 h 463"/>
                  <a:gd name="T30" fmla="*/ 67 w 97"/>
                  <a:gd name="T31" fmla="*/ 136 h 463"/>
                  <a:gd name="T32" fmla="*/ 76 w 97"/>
                  <a:gd name="T33" fmla="*/ 65 h 463"/>
                  <a:gd name="T34" fmla="*/ 97 w 97"/>
                  <a:gd name="T35" fmla="*/ 5 h 463"/>
                  <a:gd name="T36" fmla="*/ 97 w 97"/>
                  <a:gd name="T37" fmla="*/ 4 h 463"/>
                  <a:gd name="T38" fmla="*/ 97 w 97"/>
                  <a:gd name="T39" fmla="*/ 3 h 463"/>
                  <a:gd name="T40" fmla="*/ 95 w 97"/>
                  <a:gd name="T41" fmla="*/ 1 h 463"/>
                  <a:gd name="T42" fmla="*/ 91 w 97"/>
                  <a:gd name="T43" fmla="*/ 0 h 463"/>
                  <a:gd name="T44" fmla="*/ 84 w 97"/>
                  <a:gd name="T45" fmla="*/ 0 h 463"/>
                  <a:gd name="T46" fmla="*/ 71 w 97"/>
                  <a:gd name="T47" fmla="*/ 0 h 463"/>
                  <a:gd name="T48" fmla="*/ 54 w 97"/>
                  <a:gd name="T49" fmla="*/ 3 h 463"/>
                  <a:gd name="T50" fmla="*/ 30 w 97"/>
                  <a:gd name="T51" fmla="*/ 9 h 4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7"/>
                  <a:gd name="T79" fmla="*/ 0 h 463"/>
                  <a:gd name="T80" fmla="*/ 97 w 97"/>
                  <a:gd name="T81" fmla="*/ 463 h 4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7" h="463">
                    <a:moveTo>
                      <a:pt x="30" y="9"/>
                    </a:moveTo>
                    <a:lnTo>
                      <a:pt x="27" y="17"/>
                    </a:lnTo>
                    <a:lnTo>
                      <a:pt x="20" y="44"/>
                    </a:lnTo>
                    <a:lnTo>
                      <a:pt x="12" y="85"/>
                    </a:lnTo>
                    <a:lnTo>
                      <a:pt x="4" y="140"/>
                    </a:lnTo>
                    <a:lnTo>
                      <a:pt x="0" y="207"/>
                    </a:lnTo>
                    <a:lnTo>
                      <a:pt x="0" y="285"/>
                    </a:lnTo>
                    <a:lnTo>
                      <a:pt x="9" y="370"/>
                    </a:lnTo>
                    <a:lnTo>
                      <a:pt x="26" y="463"/>
                    </a:lnTo>
                    <a:lnTo>
                      <a:pt x="93" y="460"/>
                    </a:lnTo>
                    <a:lnTo>
                      <a:pt x="89" y="446"/>
                    </a:lnTo>
                    <a:lnTo>
                      <a:pt x="83" y="408"/>
                    </a:lnTo>
                    <a:lnTo>
                      <a:pt x="75" y="353"/>
                    </a:lnTo>
                    <a:lnTo>
                      <a:pt x="68" y="285"/>
                    </a:lnTo>
                    <a:lnTo>
                      <a:pt x="65" y="211"/>
                    </a:lnTo>
                    <a:lnTo>
                      <a:pt x="67" y="136"/>
                    </a:lnTo>
                    <a:lnTo>
                      <a:pt x="76" y="65"/>
                    </a:lnTo>
                    <a:lnTo>
                      <a:pt x="97" y="5"/>
                    </a:lnTo>
                    <a:lnTo>
                      <a:pt x="97" y="4"/>
                    </a:lnTo>
                    <a:lnTo>
                      <a:pt x="97" y="3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54" y="3"/>
                    </a:lnTo>
                    <a:lnTo>
                      <a:pt x="30" y="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6" name="Freeform 41"/>
              <p:cNvSpPr>
                <a:spLocks/>
              </p:cNvSpPr>
              <p:nvPr/>
            </p:nvSpPr>
            <p:spPr bwMode="auto">
              <a:xfrm>
                <a:off x="6422" y="13768"/>
                <a:ext cx="77" cy="367"/>
              </a:xfrm>
              <a:custGeom>
                <a:avLst/>
                <a:gdLst>
                  <a:gd name="T0" fmla="*/ 24 w 77"/>
                  <a:gd name="T1" fmla="*/ 8 h 367"/>
                  <a:gd name="T2" fmla="*/ 22 w 77"/>
                  <a:gd name="T3" fmla="*/ 15 h 367"/>
                  <a:gd name="T4" fmla="*/ 17 w 77"/>
                  <a:gd name="T5" fmla="*/ 36 h 367"/>
                  <a:gd name="T6" fmla="*/ 10 w 77"/>
                  <a:gd name="T7" fmla="*/ 68 h 367"/>
                  <a:gd name="T8" fmla="*/ 4 w 77"/>
                  <a:gd name="T9" fmla="*/ 112 h 367"/>
                  <a:gd name="T10" fmla="*/ 0 w 77"/>
                  <a:gd name="T11" fmla="*/ 164 h 367"/>
                  <a:gd name="T12" fmla="*/ 0 w 77"/>
                  <a:gd name="T13" fmla="*/ 226 h 367"/>
                  <a:gd name="T14" fmla="*/ 7 w 77"/>
                  <a:gd name="T15" fmla="*/ 294 h 367"/>
                  <a:gd name="T16" fmla="*/ 21 w 77"/>
                  <a:gd name="T17" fmla="*/ 367 h 367"/>
                  <a:gd name="T18" fmla="*/ 74 w 77"/>
                  <a:gd name="T19" fmla="*/ 364 h 367"/>
                  <a:gd name="T20" fmla="*/ 71 w 77"/>
                  <a:gd name="T21" fmla="*/ 353 h 367"/>
                  <a:gd name="T22" fmla="*/ 66 w 77"/>
                  <a:gd name="T23" fmla="*/ 323 h 367"/>
                  <a:gd name="T24" fmla="*/ 60 w 77"/>
                  <a:gd name="T25" fmla="*/ 280 h 367"/>
                  <a:gd name="T26" fmla="*/ 54 w 77"/>
                  <a:gd name="T27" fmla="*/ 226 h 367"/>
                  <a:gd name="T28" fmla="*/ 51 w 77"/>
                  <a:gd name="T29" fmla="*/ 168 h 367"/>
                  <a:gd name="T30" fmla="*/ 53 w 77"/>
                  <a:gd name="T31" fmla="*/ 107 h 367"/>
                  <a:gd name="T32" fmla="*/ 61 w 77"/>
                  <a:gd name="T33" fmla="*/ 52 h 367"/>
                  <a:gd name="T34" fmla="*/ 77 w 77"/>
                  <a:gd name="T35" fmla="*/ 5 h 367"/>
                  <a:gd name="T36" fmla="*/ 77 w 77"/>
                  <a:gd name="T37" fmla="*/ 5 h 367"/>
                  <a:gd name="T38" fmla="*/ 77 w 77"/>
                  <a:gd name="T39" fmla="*/ 2 h 367"/>
                  <a:gd name="T40" fmla="*/ 76 w 77"/>
                  <a:gd name="T41" fmla="*/ 1 h 367"/>
                  <a:gd name="T42" fmla="*/ 72 w 77"/>
                  <a:gd name="T43" fmla="*/ 0 h 367"/>
                  <a:gd name="T44" fmla="*/ 66 w 77"/>
                  <a:gd name="T45" fmla="*/ 0 h 367"/>
                  <a:gd name="T46" fmla="*/ 56 w 77"/>
                  <a:gd name="T47" fmla="*/ 1 h 367"/>
                  <a:gd name="T48" fmla="*/ 43 w 77"/>
                  <a:gd name="T49" fmla="*/ 4 h 367"/>
                  <a:gd name="T50" fmla="*/ 24 w 77"/>
                  <a:gd name="T51" fmla="*/ 8 h 3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7"/>
                  <a:gd name="T79" fmla="*/ 0 h 367"/>
                  <a:gd name="T80" fmla="*/ 77 w 77"/>
                  <a:gd name="T81" fmla="*/ 367 h 3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7" h="367">
                    <a:moveTo>
                      <a:pt x="24" y="8"/>
                    </a:moveTo>
                    <a:lnTo>
                      <a:pt x="22" y="15"/>
                    </a:lnTo>
                    <a:lnTo>
                      <a:pt x="17" y="36"/>
                    </a:lnTo>
                    <a:lnTo>
                      <a:pt x="10" y="68"/>
                    </a:lnTo>
                    <a:lnTo>
                      <a:pt x="4" y="112"/>
                    </a:lnTo>
                    <a:lnTo>
                      <a:pt x="0" y="164"/>
                    </a:lnTo>
                    <a:lnTo>
                      <a:pt x="0" y="226"/>
                    </a:lnTo>
                    <a:lnTo>
                      <a:pt x="7" y="294"/>
                    </a:lnTo>
                    <a:lnTo>
                      <a:pt x="21" y="367"/>
                    </a:lnTo>
                    <a:lnTo>
                      <a:pt x="74" y="364"/>
                    </a:lnTo>
                    <a:lnTo>
                      <a:pt x="71" y="353"/>
                    </a:lnTo>
                    <a:lnTo>
                      <a:pt x="66" y="323"/>
                    </a:lnTo>
                    <a:lnTo>
                      <a:pt x="60" y="280"/>
                    </a:lnTo>
                    <a:lnTo>
                      <a:pt x="54" y="226"/>
                    </a:lnTo>
                    <a:lnTo>
                      <a:pt x="51" y="168"/>
                    </a:lnTo>
                    <a:lnTo>
                      <a:pt x="53" y="107"/>
                    </a:lnTo>
                    <a:lnTo>
                      <a:pt x="61" y="52"/>
                    </a:lnTo>
                    <a:lnTo>
                      <a:pt x="77" y="5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56" y="1"/>
                    </a:lnTo>
                    <a:lnTo>
                      <a:pt x="43" y="4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7" name="Freeform 42"/>
              <p:cNvSpPr>
                <a:spLocks/>
              </p:cNvSpPr>
              <p:nvPr/>
            </p:nvSpPr>
            <p:spPr bwMode="auto">
              <a:xfrm>
                <a:off x="6428" y="13813"/>
                <a:ext cx="56" cy="271"/>
              </a:xfrm>
              <a:custGeom>
                <a:avLst/>
                <a:gdLst>
                  <a:gd name="T0" fmla="*/ 17 w 56"/>
                  <a:gd name="T1" fmla="*/ 5 h 271"/>
                  <a:gd name="T2" fmla="*/ 16 w 56"/>
                  <a:gd name="T3" fmla="*/ 10 h 271"/>
                  <a:gd name="T4" fmla="*/ 12 w 56"/>
                  <a:gd name="T5" fmla="*/ 25 h 271"/>
                  <a:gd name="T6" fmla="*/ 6 w 56"/>
                  <a:gd name="T7" fmla="*/ 49 h 271"/>
                  <a:gd name="T8" fmla="*/ 2 w 56"/>
                  <a:gd name="T9" fmla="*/ 82 h 271"/>
                  <a:gd name="T10" fmla="*/ 0 w 56"/>
                  <a:gd name="T11" fmla="*/ 122 h 271"/>
                  <a:gd name="T12" fmla="*/ 0 w 56"/>
                  <a:gd name="T13" fmla="*/ 166 h 271"/>
                  <a:gd name="T14" fmla="*/ 4 w 56"/>
                  <a:gd name="T15" fmla="*/ 217 h 271"/>
                  <a:gd name="T16" fmla="*/ 15 w 56"/>
                  <a:gd name="T17" fmla="*/ 271 h 271"/>
                  <a:gd name="T18" fmla="*/ 54 w 56"/>
                  <a:gd name="T19" fmla="*/ 268 h 271"/>
                  <a:gd name="T20" fmla="*/ 52 w 56"/>
                  <a:gd name="T21" fmla="*/ 261 h 271"/>
                  <a:gd name="T22" fmla="*/ 48 w 56"/>
                  <a:gd name="T23" fmla="*/ 238 h 271"/>
                  <a:gd name="T24" fmla="*/ 44 w 56"/>
                  <a:gd name="T25" fmla="*/ 206 h 271"/>
                  <a:gd name="T26" fmla="*/ 40 w 56"/>
                  <a:gd name="T27" fmla="*/ 166 h 271"/>
                  <a:gd name="T28" fmla="*/ 37 w 56"/>
                  <a:gd name="T29" fmla="*/ 123 h 271"/>
                  <a:gd name="T30" fmla="*/ 39 w 56"/>
                  <a:gd name="T31" fmla="*/ 78 h 271"/>
                  <a:gd name="T32" fmla="*/ 44 w 56"/>
                  <a:gd name="T33" fmla="*/ 37 h 271"/>
                  <a:gd name="T34" fmla="*/ 56 w 56"/>
                  <a:gd name="T35" fmla="*/ 3 h 271"/>
                  <a:gd name="T36" fmla="*/ 56 w 56"/>
                  <a:gd name="T37" fmla="*/ 3 h 271"/>
                  <a:gd name="T38" fmla="*/ 56 w 56"/>
                  <a:gd name="T39" fmla="*/ 2 h 271"/>
                  <a:gd name="T40" fmla="*/ 55 w 56"/>
                  <a:gd name="T41" fmla="*/ 1 h 271"/>
                  <a:gd name="T42" fmla="*/ 52 w 56"/>
                  <a:gd name="T43" fmla="*/ 0 h 271"/>
                  <a:gd name="T44" fmla="*/ 48 w 56"/>
                  <a:gd name="T45" fmla="*/ 0 h 271"/>
                  <a:gd name="T46" fmla="*/ 42 w 56"/>
                  <a:gd name="T47" fmla="*/ 0 h 271"/>
                  <a:gd name="T48" fmla="*/ 31 w 56"/>
                  <a:gd name="T49" fmla="*/ 2 h 271"/>
                  <a:gd name="T50" fmla="*/ 17 w 56"/>
                  <a:gd name="T51" fmla="*/ 5 h 2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271"/>
                  <a:gd name="T80" fmla="*/ 56 w 56"/>
                  <a:gd name="T81" fmla="*/ 271 h 27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271">
                    <a:moveTo>
                      <a:pt x="17" y="5"/>
                    </a:moveTo>
                    <a:lnTo>
                      <a:pt x="16" y="10"/>
                    </a:lnTo>
                    <a:lnTo>
                      <a:pt x="12" y="25"/>
                    </a:lnTo>
                    <a:lnTo>
                      <a:pt x="6" y="49"/>
                    </a:lnTo>
                    <a:lnTo>
                      <a:pt x="2" y="82"/>
                    </a:lnTo>
                    <a:lnTo>
                      <a:pt x="0" y="122"/>
                    </a:lnTo>
                    <a:lnTo>
                      <a:pt x="0" y="166"/>
                    </a:lnTo>
                    <a:lnTo>
                      <a:pt x="4" y="217"/>
                    </a:lnTo>
                    <a:lnTo>
                      <a:pt x="15" y="271"/>
                    </a:lnTo>
                    <a:lnTo>
                      <a:pt x="54" y="268"/>
                    </a:lnTo>
                    <a:lnTo>
                      <a:pt x="52" y="261"/>
                    </a:lnTo>
                    <a:lnTo>
                      <a:pt x="48" y="238"/>
                    </a:lnTo>
                    <a:lnTo>
                      <a:pt x="44" y="206"/>
                    </a:lnTo>
                    <a:lnTo>
                      <a:pt x="40" y="166"/>
                    </a:lnTo>
                    <a:lnTo>
                      <a:pt x="37" y="123"/>
                    </a:lnTo>
                    <a:lnTo>
                      <a:pt x="39" y="78"/>
                    </a:lnTo>
                    <a:lnTo>
                      <a:pt x="44" y="37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5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1" y="2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8" name="Freeform 43"/>
              <p:cNvSpPr>
                <a:spLocks/>
              </p:cNvSpPr>
              <p:nvPr/>
            </p:nvSpPr>
            <p:spPr bwMode="auto">
              <a:xfrm>
                <a:off x="7211" y="13549"/>
                <a:ext cx="186" cy="732"/>
              </a:xfrm>
              <a:custGeom>
                <a:avLst/>
                <a:gdLst>
                  <a:gd name="T0" fmla="*/ 186 w 186"/>
                  <a:gd name="T1" fmla="*/ 6 h 732"/>
                  <a:gd name="T2" fmla="*/ 182 w 186"/>
                  <a:gd name="T3" fmla="*/ 11 h 732"/>
                  <a:gd name="T4" fmla="*/ 169 w 186"/>
                  <a:gd name="T5" fmla="*/ 29 h 732"/>
                  <a:gd name="T6" fmla="*/ 153 w 186"/>
                  <a:gd name="T7" fmla="*/ 67 h 732"/>
                  <a:gd name="T8" fmla="*/ 137 w 186"/>
                  <a:gd name="T9" fmla="*/ 130 h 732"/>
                  <a:gd name="T10" fmla="*/ 124 w 186"/>
                  <a:gd name="T11" fmla="*/ 221 h 732"/>
                  <a:gd name="T12" fmla="*/ 117 w 186"/>
                  <a:gd name="T13" fmla="*/ 350 h 732"/>
                  <a:gd name="T14" fmla="*/ 122 w 186"/>
                  <a:gd name="T15" fmla="*/ 517 h 732"/>
                  <a:gd name="T16" fmla="*/ 139 w 186"/>
                  <a:gd name="T17" fmla="*/ 732 h 732"/>
                  <a:gd name="T18" fmla="*/ 34 w 186"/>
                  <a:gd name="T19" fmla="*/ 732 h 732"/>
                  <a:gd name="T20" fmla="*/ 31 w 186"/>
                  <a:gd name="T21" fmla="*/ 711 h 732"/>
                  <a:gd name="T22" fmla="*/ 22 w 186"/>
                  <a:gd name="T23" fmla="*/ 651 h 732"/>
                  <a:gd name="T24" fmla="*/ 12 w 186"/>
                  <a:gd name="T25" fmla="*/ 563 h 732"/>
                  <a:gd name="T26" fmla="*/ 3 w 186"/>
                  <a:gd name="T27" fmla="*/ 454 h 732"/>
                  <a:gd name="T28" fmla="*/ 0 w 186"/>
                  <a:gd name="T29" fmla="*/ 335 h 732"/>
                  <a:gd name="T30" fmla="*/ 6 w 186"/>
                  <a:gd name="T31" fmla="*/ 213 h 732"/>
                  <a:gd name="T32" fmla="*/ 25 w 186"/>
                  <a:gd name="T33" fmla="*/ 98 h 732"/>
                  <a:gd name="T34" fmla="*/ 60 w 186"/>
                  <a:gd name="T35" fmla="*/ 0 h 732"/>
                  <a:gd name="T36" fmla="*/ 186 w 186"/>
                  <a:gd name="T37" fmla="*/ 6 h 7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"/>
                  <a:gd name="T58" fmla="*/ 0 h 732"/>
                  <a:gd name="T59" fmla="*/ 186 w 186"/>
                  <a:gd name="T60" fmla="*/ 732 h 7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" h="732">
                    <a:moveTo>
                      <a:pt x="186" y="6"/>
                    </a:moveTo>
                    <a:lnTo>
                      <a:pt x="182" y="11"/>
                    </a:lnTo>
                    <a:lnTo>
                      <a:pt x="169" y="29"/>
                    </a:lnTo>
                    <a:lnTo>
                      <a:pt x="153" y="67"/>
                    </a:lnTo>
                    <a:lnTo>
                      <a:pt x="137" y="130"/>
                    </a:lnTo>
                    <a:lnTo>
                      <a:pt x="124" y="221"/>
                    </a:lnTo>
                    <a:lnTo>
                      <a:pt x="117" y="350"/>
                    </a:lnTo>
                    <a:lnTo>
                      <a:pt x="122" y="517"/>
                    </a:lnTo>
                    <a:lnTo>
                      <a:pt x="139" y="732"/>
                    </a:lnTo>
                    <a:lnTo>
                      <a:pt x="34" y="732"/>
                    </a:lnTo>
                    <a:lnTo>
                      <a:pt x="31" y="711"/>
                    </a:lnTo>
                    <a:lnTo>
                      <a:pt x="22" y="651"/>
                    </a:lnTo>
                    <a:lnTo>
                      <a:pt x="12" y="563"/>
                    </a:lnTo>
                    <a:lnTo>
                      <a:pt x="3" y="454"/>
                    </a:lnTo>
                    <a:lnTo>
                      <a:pt x="0" y="335"/>
                    </a:lnTo>
                    <a:lnTo>
                      <a:pt x="6" y="213"/>
                    </a:lnTo>
                    <a:lnTo>
                      <a:pt x="25" y="98"/>
                    </a:lnTo>
                    <a:lnTo>
                      <a:pt x="60" y="0"/>
                    </a:lnTo>
                    <a:lnTo>
                      <a:pt x="186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79" name="Freeform 44"/>
              <p:cNvSpPr>
                <a:spLocks/>
              </p:cNvSpPr>
              <p:nvPr/>
            </p:nvSpPr>
            <p:spPr bwMode="auto">
              <a:xfrm>
                <a:off x="7219" y="13600"/>
                <a:ext cx="158" cy="625"/>
              </a:xfrm>
              <a:custGeom>
                <a:avLst/>
                <a:gdLst>
                  <a:gd name="T0" fmla="*/ 158 w 158"/>
                  <a:gd name="T1" fmla="*/ 4 h 625"/>
                  <a:gd name="T2" fmla="*/ 153 w 158"/>
                  <a:gd name="T3" fmla="*/ 9 h 625"/>
                  <a:gd name="T4" fmla="*/ 144 w 158"/>
                  <a:gd name="T5" fmla="*/ 25 h 625"/>
                  <a:gd name="T6" fmla="*/ 130 w 158"/>
                  <a:gd name="T7" fmla="*/ 57 h 625"/>
                  <a:gd name="T8" fmla="*/ 116 w 158"/>
                  <a:gd name="T9" fmla="*/ 110 h 625"/>
                  <a:gd name="T10" fmla="*/ 105 w 158"/>
                  <a:gd name="T11" fmla="*/ 189 h 625"/>
                  <a:gd name="T12" fmla="*/ 100 w 158"/>
                  <a:gd name="T13" fmla="*/ 298 h 625"/>
                  <a:gd name="T14" fmla="*/ 103 w 158"/>
                  <a:gd name="T15" fmla="*/ 441 h 625"/>
                  <a:gd name="T16" fmla="*/ 118 w 158"/>
                  <a:gd name="T17" fmla="*/ 625 h 625"/>
                  <a:gd name="T18" fmla="*/ 29 w 158"/>
                  <a:gd name="T19" fmla="*/ 625 h 625"/>
                  <a:gd name="T20" fmla="*/ 25 w 158"/>
                  <a:gd name="T21" fmla="*/ 607 h 625"/>
                  <a:gd name="T22" fmla="*/ 18 w 158"/>
                  <a:gd name="T23" fmla="*/ 556 h 625"/>
                  <a:gd name="T24" fmla="*/ 9 w 158"/>
                  <a:gd name="T25" fmla="*/ 480 h 625"/>
                  <a:gd name="T26" fmla="*/ 2 w 158"/>
                  <a:gd name="T27" fmla="*/ 387 h 625"/>
                  <a:gd name="T28" fmla="*/ 0 w 158"/>
                  <a:gd name="T29" fmla="*/ 286 h 625"/>
                  <a:gd name="T30" fmla="*/ 5 w 158"/>
                  <a:gd name="T31" fmla="*/ 182 h 625"/>
                  <a:gd name="T32" fmla="*/ 21 w 158"/>
                  <a:gd name="T33" fmla="*/ 84 h 625"/>
                  <a:gd name="T34" fmla="*/ 51 w 158"/>
                  <a:gd name="T35" fmla="*/ 0 h 625"/>
                  <a:gd name="T36" fmla="*/ 158 w 158"/>
                  <a:gd name="T37" fmla="*/ 4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8"/>
                  <a:gd name="T58" fmla="*/ 0 h 625"/>
                  <a:gd name="T59" fmla="*/ 158 w 158"/>
                  <a:gd name="T60" fmla="*/ 625 h 6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8" h="625">
                    <a:moveTo>
                      <a:pt x="158" y="4"/>
                    </a:moveTo>
                    <a:lnTo>
                      <a:pt x="153" y="9"/>
                    </a:lnTo>
                    <a:lnTo>
                      <a:pt x="144" y="25"/>
                    </a:lnTo>
                    <a:lnTo>
                      <a:pt x="130" y="57"/>
                    </a:lnTo>
                    <a:lnTo>
                      <a:pt x="116" y="110"/>
                    </a:lnTo>
                    <a:lnTo>
                      <a:pt x="105" y="189"/>
                    </a:lnTo>
                    <a:lnTo>
                      <a:pt x="100" y="298"/>
                    </a:lnTo>
                    <a:lnTo>
                      <a:pt x="103" y="441"/>
                    </a:lnTo>
                    <a:lnTo>
                      <a:pt x="118" y="625"/>
                    </a:lnTo>
                    <a:lnTo>
                      <a:pt x="29" y="625"/>
                    </a:lnTo>
                    <a:lnTo>
                      <a:pt x="25" y="607"/>
                    </a:lnTo>
                    <a:lnTo>
                      <a:pt x="18" y="556"/>
                    </a:lnTo>
                    <a:lnTo>
                      <a:pt x="9" y="480"/>
                    </a:lnTo>
                    <a:lnTo>
                      <a:pt x="2" y="387"/>
                    </a:lnTo>
                    <a:lnTo>
                      <a:pt x="0" y="286"/>
                    </a:lnTo>
                    <a:lnTo>
                      <a:pt x="5" y="182"/>
                    </a:lnTo>
                    <a:lnTo>
                      <a:pt x="21" y="84"/>
                    </a:lnTo>
                    <a:lnTo>
                      <a:pt x="51" y="0"/>
                    </a:lnTo>
                    <a:lnTo>
                      <a:pt x="158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0" name="Freeform 45"/>
              <p:cNvSpPr>
                <a:spLocks/>
              </p:cNvSpPr>
              <p:nvPr/>
            </p:nvSpPr>
            <p:spPr bwMode="auto">
              <a:xfrm>
                <a:off x="7225" y="13651"/>
                <a:ext cx="131" cy="517"/>
              </a:xfrm>
              <a:custGeom>
                <a:avLst/>
                <a:gdLst>
                  <a:gd name="T0" fmla="*/ 131 w 131"/>
                  <a:gd name="T1" fmla="*/ 4 h 517"/>
                  <a:gd name="T2" fmla="*/ 128 w 131"/>
                  <a:gd name="T3" fmla="*/ 7 h 517"/>
                  <a:gd name="T4" fmla="*/ 119 w 131"/>
                  <a:gd name="T5" fmla="*/ 21 h 517"/>
                  <a:gd name="T6" fmla="*/ 109 w 131"/>
                  <a:gd name="T7" fmla="*/ 47 h 517"/>
                  <a:gd name="T8" fmla="*/ 97 w 131"/>
                  <a:gd name="T9" fmla="*/ 91 h 517"/>
                  <a:gd name="T10" fmla="*/ 88 w 131"/>
                  <a:gd name="T11" fmla="*/ 156 h 517"/>
                  <a:gd name="T12" fmla="*/ 84 w 131"/>
                  <a:gd name="T13" fmla="*/ 247 h 517"/>
                  <a:gd name="T14" fmla="*/ 86 w 131"/>
                  <a:gd name="T15" fmla="*/ 366 h 517"/>
                  <a:gd name="T16" fmla="*/ 99 w 131"/>
                  <a:gd name="T17" fmla="*/ 517 h 517"/>
                  <a:gd name="T18" fmla="*/ 25 w 131"/>
                  <a:gd name="T19" fmla="*/ 517 h 517"/>
                  <a:gd name="T20" fmla="*/ 23 w 131"/>
                  <a:gd name="T21" fmla="*/ 502 h 517"/>
                  <a:gd name="T22" fmla="*/ 16 w 131"/>
                  <a:gd name="T23" fmla="*/ 460 h 517"/>
                  <a:gd name="T24" fmla="*/ 9 w 131"/>
                  <a:gd name="T25" fmla="*/ 397 h 517"/>
                  <a:gd name="T26" fmla="*/ 2 w 131"/>
                  <a:gd name="T27" fmla="*/ 320 h 517"/>
                  <a:gd name="T28" fmla="*/ 0 w 131"/>
                  <a:gd name="T29" fmla="*/ 236 h 517"/>
                  <a:gd name="T30" fmla="*/ 4 w 131"/>
                  <a:gd name="T31" fmla="*/ 151 h 517"/>
                  <a:gd name="T32" fmla="*/ 18 w 131"/>
                  <a:gd name="T33" fmla="*/ 70 h 517"/>
                  <a:gd name="T34" fmla="*/ 43 w 131"/>
                  <a:gd name="T35" fmla="*/ 0 h 517"/>
                  <a:gd name="T36" fmla="*/ 131 w 131"/>
                  <a:gd name="T37" fmla="*/ 4 h 5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517"/>
                  <a:gd name="T59" fmla="*/ 131 w 131"/>
                  <a:gd name="T60" fmla="*/ 517 h 5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517">
                    <a:moveTo>
                      <a:pt x="131" y="4"/>
                    </a:moveTo>
                    <a:lnTo>
                      <a:pt x="128" y="7"/>
                    </a:lnTo>
                    <a:lnTo>
                      <a:pt x="119" y="21"/>
                    </a:lnTo>
                    <a:lnTo>
                      <a:pt x="109" y="47"/>
                    </a:lnTo>
                    <a:lnTo>
                      <a:pt x="97" y="91"/>
                    </a:lnTo>
                    <a:lnTo>
                      <a:pt x="88" y="156"/>
                    </a:lnTo>
                    <a:lnTo>
                      <a:pt x="84" y="247"/>
                    </a:lnTo>
                    <a:lnTo>
                      <a:pt x="86" y="366"/>
                    </a:lnTo>
                    <a:lnTo>
                      <a:pt x="99" y="517"/>
                    </a:lnTo>
                    <a:lnTo>
                      <a:pt x="25" y="517"/>
                    </a:lnTo>
                    <a:lnTo>
                      <a:pt x="23" y="502"/>
                    </a:lnTo>
                    <a:lnTo>
                      <a:pt x="16" y="460"/>
                    </a:lnTo>
                    <a:lnTo>
                      <a:pt x="9" y="397"/>
                    </a:lnTo>
                    <a:lnTo>
                      <a:pt x="2" y="320"/>
                    </a:lnTo>
                    <a:lnTo>
                      <a:pt x="0" y="236"/>
                    </a:lnTo>
                    <a:lnTo>
                      <a:pt x="4" y="151"/>
                    </a:lnTo>
                    <a:lnTo>
                      <a:pt x="18" y="70"/>
                    </a:lnTo>
                    <a:lnTo>
                      <a:pt x="43" y="0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1" name="Freeform 46"/>
              <p:cNvSpPr>
                <a:spLocks/>
              </p:cNvSpPr>
              <p:nvPr/>
            </p:nvSpPr>
            <p:spPr bwMode="auto">
              <a:xfrm>
                <a:off x="7233" y="13701"/>
                <a:ext cx="104" cy="411"/>
              </a:xfrm>
              <a:custGeom>
                <a:avLst/>
                <a:gdLst>
                  <a:gd name="T0" fmla="*/ 104 w 104"/>
                  <a:gd name="T1" fmla="*/ 4 h 411"/>
                  <a:gd name="T2" fmla="*/ 101 w 104"/>
                  <a:gd name="T3" fmla="*/ 7 h 411"/>
                  <a:gd name="T4" fmla="*/ 94 w 104"/>
                  <a:gd name="T5" fmla="*/ 17 h 411"/>
                  <a:gd name="T6" fmla="*/ 86 w 104"/>
                  <a:gd name="T7" fmla="*/ 38 h 411"/>
                  <a:gd name="T8" fmla="*/ 76 w 104"/>
                  <a:gd name="T9" fmla="*/ 73 h 411"/>
                  <a:gd name="T10" fmla="*/ 69 w 104"/>
                  <a:gd name="T11" fmla="*/ 125 h 411"/>
                  <a:gd name="T12" fmla="*/ 65 w 104"/>
                  <a:gd name="T13" fmla="*/ 196 h 411"/>
                  <a:gd name="T14" fmla="*/ 67 w 104"/>
                  <a:gd name="T15" fmla="*/ 291 h 411"/>
                  <a:gd name="T16" fmla="*/ 77 w 104"/>
                  <a:gd name="T17" fmla="*/ 411 h 411"/>
                  <a:gd name="T18" fmla="*/ 19 w 104"/>
                  <a:gd name="T19" fmla="*/ 411 h 411"/>
                  <a:gd name="T20" fmla="*/ 17 w 104"/>
                  <a:gd name="T21" fmla="*/ 399 h 411"/>
                  <a:gd name="T22" fmla="*/ 11 w 104"/>
                  <a:gd name="T23" fmla="*/ 365 h 411"/>
                  <a:gd name="T24" fmla="*/ 6 w 104"/>
                  <a:gd name="T25" fmla="*/ 316 h 411"/>
                  <a:gd name="T26" fmla="*/ 2 w 104"/>
                  <a:gd name="T27" fmla="*/ 255 h 411"/>
                  <a:gd name="T28" fmla="*/ 0 w 104"/>
                  <a:gd name="T29" fmla="*/ 188 h 411"/>
                  <a:gd name="T30" fmla="*/ 4 w 104"/>
                  <a:gd name="T31" fmla="*/ 120 h 411"/>
                  <a:gd name="T32" fmla="*/ 15 w 104"/>
                  <a:gd name="T33" fmla="*/ 55 h 411"/>
                  <a:gd name="T34" fmla="*/ 34 w 104"/>
                  <a:gd name="T35" fmla="*/ 0 h 411"/>
                  <a:gd name="T36" fmla="*/ 104 w 104"/>
                  <a:gd name="T37" fmla="*/ 4 h 4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411"/>
                  <a:gd name="T59" fmla="*/ 104 w 104"/>
                  <a:gd name="T60" fmla="*/ 411 h 4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411">
                    <a:moveTo>
                      <a:pt x="104" y="4"/>
                    </a:moveTo>
                    <a:lnTo>
                      <a:pt x="101" y="7"/>
                    </a:lnTo>
                    <a:lnTo>
                      <a:pt x="94" y="17"/>
                    </a:lnTo>
                    <a:lnTo>
                      <a:pt x="86" y="38"/>
                    </a:lnTo>
                    <a:lnTo>
                      <a:pt x="76" y="73"/>
                    </a:lnTo>
                    <a:lnTo>
                      <a:pt x="69" y="125"/>
                    </a:lnTo>
                    <a:lnTo>
                      <a:pt x="65" y="196"/>
                    </a:lnTo>
                    <a:lnTo>
                      <a:pt x="67" y="291"/>
                    </a:lnTo>
                    <a:lnTo>
                      <a:pt x="77" y="411"/>
                    </a:lnTo>
                    <a:lnTo>
                      <a:pt x="19" y="411"/>
                    </a:lnTo>
                    <a:lnTo>
                      <a:pt x="17" y="399"/>
                    </a:lnTo>
                    <a:lnTo>
                      <a:pt x="11" y="365"/>
                    </a:lnTo>
                    <a:lnTo>
                      <a:pt x="6" y="316"/>
                    </a:lnTo>
                    <a:lnTo>
                      <a:pt x="2" y="255"/>
                    </a:lnTo>
                    <a:lnTo>
                      <a:pt x="0" y="188"/>
                    </a:lnTo>
                    <a:lnTo>
                      <a:pt x="4" y="120"/>
                    </a:lnTo>
                    <a:lnTo>
                      <a:pt x="15" y="55"/>
                    </a:lnTo>
                    <a:lnTo>
                      <a:pt x="34" y="0"/>
                    </a:lnTo>
                    <a:lnTo>
                      <a:pt x="104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2" name="Freeform 47"/>
              <p:cNvSpPr>
                <a:spLocks/>
              </p:cNvSpPr>
              <p:nvPr/>
            </p:nvSpPr>
            <p:spPr bwMode="auto">
              <a:xfrm>
                <a:off x="7240" y="13752"/>
                <a:ext cx="76" cy="302"/>
              </a:xfrm>
              <a:custGeom>
                <a:avLst/>
                <a:gdLst>
                  <a:gd name="T0" fmla="*/ 76 w 76"/>
                  <a:gd name="T1" fmla="*/ 2 h 302"/>
                  <a:gd name="T2" fmla="*/ 74 w 76"/>
                  <a:gd name="T3" fmla="*/ 4 h 302"/>
                  <a:gd name="T4" fmla="*/ 70 w 76"/>
                  <a:gd name="T5" fmla="*/ 12 h 302"/>
                  <a:gd name="T6" fmla="*/ 62 w 76"/>
                  <a:gd name="T7" fmla="*/ 28 h 302"/>
                  <a:gd name="T8" fmla="*/ 56 w 76"/>
                  <a:gd name="T9" fmla="*/ 53 h 302"/>
                  <a:gd name="T10" fmla="*/ 51 w 76"/>
                  <a:gd name="T11" fmla="*/ 92 h 302"/>
                  <a:gd name="T12" fmla="*/ 49 w 76"/>
                  <a:gd name="T13" fmla="*/ 145 h 302"/>
                  <a:gd name="T14" fmla="*/ 50 w 76"/>
                  <a:gd name="T15" fmla="*/ 214 h 302"/>
                  <a:gd name="T16" fmla="*/ 57 w 76"/>
                  <a:gd name="T17" fmla="*/ 302 h 302"/>
                  <a:gd name="T18" fmla="*/ 14 w 76"/>
                  <a:gd name="T19" fmla="*/ 302 h 302"/>
                  <a:gd name="T20" fmla="*/ 13 w 76"/>
                  <a:gd name="T21" fmla="*/ 294 h 302"/>
                  <a:gd name="T22" fmla="*/ 9 w 76"/>
                  <a:gd name="T23" fmla="*/ 269 h 302"/>
                  <a:gd name="T24" fmla="*/ 4 w 76"/>
                  <a:gd name="T25" fmla="*/ 232 h 302"/>
                  <a:gd name="T26" fmla="*/ 1 w 76"/>
                  <a:gd name="T27" fmla="*/ 188 h 302"/>
                  <a:gd name="T28" fmla="*/ 0 w 76"/>
                  <a:gd name="T29" fmla="*/ 138 h 302"/>
                  <a:gd name="T30" fmla="*/ 2 w 76"/>
                  <a:gd name="T31" fmla="*/ 89 h 302"/>
                  <a:gd name="T32" fmla="*/ 10 w 76"/>
                  <a:gd name="T33" fmla="*/ 41 h 302"/>
                  <a:gd name="T34" fmla="*/ 25 w 76"/>
                  <a:gd name="T35" fmla="*/ 0 h 302"/>
                  <a:gd name="T36" fmla="*/ 76 w 76"/>
                  <a:gd name="T37" fmla="*/ 2 h 3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"/>
                  <a:gd name="T58" fmla="*/ 0 h 302"/>
                  <a:gd name="T59" fmla="*/ 76 w 76"/>
                  <a:gd name="T60" fmla="*/ 302 h 3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" h="302">
                    <a:moveTo>
                      <a:pt x="76" y="2"/>
                    </a:moveTo>
                    <a:lnTo>
                      <a:pt x="74" y="4"/>
                    </a:lnTo>
                    <a:lnTo>
                      <a:pt x="70" y="12"/>
                    </a:lnTo>
                    <a:lnTo>
                      <a:pt x="62" y="28"/>
                    </a:lnTo>
                    <a:lnTo>
                      <a:pt x="56" y="53"/>
                    </a:lnTo>
                    <a:lnTo>
                      <a:pt x="51" y="92"/>
                    </a:lnTo>
                    <a:lnTo>
                      <a:pt x="49" y="145"/>
                    </a:lnTo>
                    <a:lnTo>
                      <a:pt x="50" y="214"/>
                    </a:lnTo>
                    <a:lnTo>
                      <a:pt x="57" y="302"/>
                    </a:lnTo>
                    <a:lnTo>
                      <a:pt x="14" y="302"/>
                    </a:lnTo>
                    <a:lnTo>
                      <a:pt x="13" y="294"/>
                    </a:lnTo>
                    <a:lnTo>
                      <a:pt x="9" y="269"/>
                    </a:lnTo>
                    <a:lnTo>
                      <a:pt x="4" y="232"/>
                    </a:lnTo>
                    <a:lnTo>
                      <a:pt x="1" y="188"/>
                    </a:lnTo>
                    <a:lnTo>
                      <a:pt x="0" y="138"/>
                    </a:lnTo>
                    <a:lnTo>
                      <a:pt x="2" y="89"/>
                    </a:lnTo>
                    <a:lnTo>
                      <a:pt x="10" y="41"/>
                    </a:lnTo>
                    <a:lnTo>
                      <a:pt x="25" y="0"/>
                    </a:lnTo>
                    <a:lnTo>
                      <a:pt x="76" y="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3" name="Rectangle 48"/>
              <p:cNvSpPr>
                <a:spLocks noChangeArrowheads="1"/>
              </p:cNvSpPr>
              <p:nvPr/>
            </p:nvSpPr>
            <p:spPr bwMode="auto">
              <a:xfrm>
                <a:off x="6241" y="13678"/>
                <a:ext cx="23" cy="9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4" name="Freeform 49"/>
              <p:cNvSpPr>
                <a:spLocks/>
              </p:cNvSpPr>
              <p:nvPr/>
            </p:nvSpPr>
            <p:spPr bwMode="auto">
              <a:xfrm>
                <a:off x="6579" y="13664"/>
                <a:ext cx="375" cy="440"/>
              </a:xfrm>
              <a:custGeom>
                <a:avLst/>
                <a:gdLst>
                  <a:gd name="T0" fmla="*/ 35 w 375"/>
                  <a:gd name="T1" fmla="*/ 41 h 440"/>
                  <a:gd name="T2" fmla="*/ 32 w 375"/>
                  <a:gd name="T3" fmla="*/ 49 h 440"/>
                  <a:gd name="T4" fmla="*/ 25 w 375"/>
                  <a:gd name="T5" fmla="*/ 74 h 440"/>
                  <a:gd name="T6" fmla="*/ 17 w 375"/>
                  <a:gd name="T7" fmla="*/ 112 h 440"/>
                  <a:gd name="T8" fmla="*/ 8 w 375"/>
                  <a:gd name="T9" fmla="*/ 163 h 440"/>
                  <a:gd name="T10" fmla="*/ 2 w 375"/>
                  <a:gd name="T11" fmla="*/ 223 h 440"/>
                  <a:gd name="T12" fmla="*/ 0 w 375"/>
                  <a:gd name="T13" fmla="*/ 290 h 440"/>
                  <a:gd name="T14" fmla="*/ 7 w 375"/>
                  <a:gd name="T15" fmla="*/ 363 h 440"/>
                  <a:gd name="T16" fmla="*/ 23 w 375"/>
                  <a:gd name="T17" fmla="*/ 440 h 440"/>
                  <a:gd name="T18" fmla="*/ 23 w 375"/>
                  <a:gd name="T19" fmla="*/ 437 h 440"/>
                  <a:gd name="T20" fmla="*/ 23 w 375"/>
                  <a:gd name="T21" fmla="*/ 427 h 440"/>
                  <a:gd name="T22" fmla="*/ 23 w 375"/>
                  <a:gd name="T23" fmla="*/ 411 h 440"/>
                  <a:gd name="T24" fmla="*/ 23 w 375"/>
                  <a:gd name="T25" fmla="*/ 391 h 440"/>
                  <a:gd name="T26" fmla="*/ 25 w 375"/>
                  <a:gd name="T27" fmla="*/ 367 h 440"/>
                  <a:gd name="T28" fmla="*/ 28 w 375"/>
                  <a:gd name="T29" fmla="*/ 341 h 440"/>
                  <a:gd name="T30" fmla="*/ 33 w 375"/>
                  <a:gd name="T31" fmla="*/ 312 h 440"/>
                  <a:gd name="T32" fmla="*/ 39 w 375"/>
                  <a:gd name="T33" fmla="*/ 281 h 440"/>
                  <a:gd name="T34" fmla="*/ 49 w 375"/>
                  <a:gd name="T35" fmla="*/ 251 h 440"/>
                  <a:gd name="T36" fmla="*/ 61 w 375"/>
                  <a:gd name="T37" fmla="*/ 222 h 440"/>
                  <a:gd name="T38" fmla="*/ 75 w 375"/>
                  <a:gd name="T39" fmla="*/ 194 h 440"/>
                  <a:gd name="T40" fmla="*/ 93 w 375"/>
                  <a:gd name="T41" fmla="*/ 168 h 440"/>
                  <a:gd name="T42" fmla="*/ 116 w 375"/>
                  <a:gd name="T43" fmla="*/ 145 h 440"/>
                  <a:gd name="T44" fmla="*/ 141 w 375"/>
                  <a:gd name="T45" fmla="*/ 127 h 440"/>
                  <a:gd name="T46" fmla="*/ 173 w 375"/>
                  <a:gd name="T47" fmla="*/ 114 h 440"/>
                  <a:gd name="T48" fmla="*/ 208 w 375"/>
                  <a:gd name="T49" fmla="*/ 106 h 440"/>
                  <a:gd name="T50" fmla="*/ 210 w 375"/>
                  <a:gd name="T51" fmla="*/ 104 h 440"/>
                  <a:gd name="T52" fmla="*/ 217 w 375"/>
                  <a:gd name="T53" fmla="*/ 100 h 440"/>
                  <a:gd name="T54" fmla="*/ 227 w 375"/>
                  <a:gd name="T55" fmla="*/ 92 h 440"/>
                  <a:gd name="T56" fmla="*/ 245 w 375"/>
                  <a:gd name="T57" fmla="*/ 82 h 440"/>
                  <a:gd name="T58" fmla="*/ 267 w 375"/>
                  <a:gd name="T59" fmla="*/ 69 h 440"/>
                  <a:gd name="T60" fmla="*/ 296 w 375"/>
                  <a:gd name="T61" fmla="*/ 54 h 440"/>
                  <a:gd name="T62" fmla="*/ 332 w 375"/>
                  <a:gd name="T63" fmla="*/ 36 h 440"/>
                  <a:gd name="T64" fmla="*/ 375 w 375"/>
                  <a:gd name="T65" fmla="*/ 17 h 440"/>
                  <a:gd name="T66" fmla="*/ 373 w 375"/>
                  <a:gd name="T67" fmla="*/ 16 h 440"/>
                  <a:gd name="T68" fmla="*/ 366 w 375"/>
                  <a:gd name="T69" fmla="*/ 15 h 440"/>
                  <a:gd name="T70" fmla="*/ 357 w 375"/>
                  <a:gd name="T71" fmla="*/ 13 h 440"/>
                  <a:gd name="T72" fmla="*/ 343 w 375"/>
                  <a:gd name="T73" fmla="*/ 10 h 440"/>
                  <a:gd name="T74" fmla="*/ 326 w 375"/>
                  <a:gd name="T75" fmla="*/ 7 h 440"/>
                  <a:gd name="T76" fmla="*/ 307 w 375"/>
                  <a:gd name="T77" fmla="*/ 5 h 440"/>
                  <a:gd name="T78" fmla="*/ 285 w 375"/>
                  <a:gd name="T79" fmla="*/ 3 h 440"/>
                  <a:gd name="T80" fmla="*/ 261 w 375"/>
                  <a:gd name="T81" fmla="*/ 1 h 440"/>
                  <a:gd name="T82" fmla="*/ 235 w 375"/>
                  <a:gd name="T83" fmla="*/ 0 h 440"/>
                  <a:gd name="T84" fmla="*/ 208 w 375"/>
                  <a:gd name="T85" fmla="*/ 1 h 440"/>
                  <a:gd name="T86" fmla="*/ 180 w 375"/>
                  <a:gd name="T87" fmla="*/ 2 h 440"/>
                  <a:gd name="T88" fmla="*/ 151 w 375"/>
                  <a:gd name="T89" fmla="*/ 5 h 440"/>
                  <a:gd name="T90" fmla="*/ 122 w 375"/>
                  <a:gd name="T91" fmla="*/ 10 h 440"/>
                  <a:gd name="T92" fmla="*/ 92 w 375"/>
                  <a:gd name="T93" fmla="*/ 18 h 440"/>
                  <a:gd name="T94" fmla="*/ 63 w 375"/>
                  <a:gd name="T95" fmla="*/ 28 h 440"/>
                  <a:gd name="T96" fmla="*/ 35 w 375"/>
                  <a:gd name="T97" fmla="*/ 41 h 4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75"/>
                  <a:gd name="T148" fmla="*/ 0 h 440"/>
                  <a:gd name="T149" fmla="*/ 375 w 375"/>
                  <a:gd name="T150" fmla="*/ 440 h 4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75" h="440">
                    <a:moveTo>
                      <a:pt x="35" y="41"/>
                    </a:moveTo>
                    <a:lnTo>
                      <a:pt x="32" y="49"/>
                    </a:lnTo>
                    <a:lnTo>
                      <a:pt x="25" y="74"/>
                    </a:lnTo>
                    <a:lnTo>
                      <a:pt x="17" y="112"/>
                    </a:lnTo>
                    <a:lnTo>
                      <a:pt x="8" y="163"/>
                    </a:lnTo>
                    <a:lnTo>
                      <a:pt x="2" y="223"/>
                    </a:lnTo>
                    <a:lnTo>
                      <a:pt x="0" y="290"/>
                    </a:lnTo>
                    <a:lnTo>
                      <a:pt x="7" y="363"/>
                    </a:lnTo>
                    <a:lnTo>
                      <a:pt x="23" y="440"/>
                    </a:lnTo>
                    <a:lnTo>
                      <a:pt x="23" y="437"/>
                    </a:lnTo>
                    <a:lnTo>
                      <a:pt x="23" y="427"/>
                    </a:lnTo>
                    <a:lnTo>
                      <a:pt x="23" y="411"/>
                    </a:lnTo>
                    <a:lnTo>
                      <a:pt x="23" y="391"/>
                    </a:lnTo>
                    <a:lnTo>
                      <a:pt x="25" y="367"/>
                    </a:lnTo>
                    <a:lnTo>
                      <a:pt x="28" y="341"/>
                    </a:lnTo>
                    <a:lnTo>
                      <a:pt x="33" y="312"/>
                    </a:lnTo>
                    <a:lnTo>
                      <a:pt x="39" y="281"/>
                    </a:lnTo>
                    <a:lnTo>
                      <a:pt x="49" y="251"/>
                    </a:lnTo>
                    <a:lnTo>
                      <a:pt x="61" y="222"/>
                    </a:lnTo>
                    <a:lnTo>
                      <a:pt x="75" y="194"/>
                    </a:lnTo>
                    <a:lnTo>
                      <a:pt x="93" y="168"/>
                    </a:lnTo>
                    <a:lnTo>
                      <a:pt x="116" y="145"/>
                    </a:lnTo>
                    <a:lnTo>
                      <a:pt x="141" y="127"/>
                    </a:lnTo>
                    <a:lnTo>
                      <a:pt x="173" y="114"/>
                    </a:lnTo>
                    <a:lnTo>
                      <a:pt x="208" y="106"/>
                    </a:lnTo>
                    <a:lnTo>
                      <a:pt x="210" y="104"/>
                    </a:lnTo>
                    <a:lnTo>
                      <a:pt x="217" y="100"/>
                    </a:lnTo>
                    <a:lnTo>
                      <a:pt x="227" y="92"/>
                    </a:lnTo>
                    <a:lnTo>
                      <a:pt x="245" y="82"/>
                    </a:lnTo>
                    <a:lnTo>
                      <a:pt x="267" y="69"/>
                    </a:lnTo>
                    <a:lnTo>
                      <a:pt x="296" y="54"/>
                    </a:lnTo>
                    <a:lnTo>
                      <a:pt x="332" y="36"/>
                    </a:lnTo>
                    <a:lnTo>
                      <a:pt x="375" y="17"/>
                    </a:lnTo>
                    <a:lnTo>
                      <a:pt x="373" y="16"/>
                    </a:lnTo>
                    <a:lnTo>
                      <a:pt x="366" y="15"/>
                    </a:lnTo>
                    <a:lnTo>
                      <a:pt x="357" y="13"/>
                    </a:lnTo>
                    <a:lnTo>
                      <a:pt x="343" y="10"/>
                    </a:lnTo>
                    <a:lnTo>
                      <a:pt x="326" y="7"/>
                    </a:lnTo>
                    <a:lnTo>
                      <a:pt x="307" y="5"/>
                    </a:lnTo>
                    <a:lnTo>
                      <a:pt x="285" y="3"/>
                    </a:lnTo>
                    <a:lnTo>
                      <a:pt x="261" y="1"/>
                    </a:lnTo>
                    <a:lnTo>
                      <a:pt x="235" y="0"/>
                    </a:lnTo>
                    <a:lnTo>
                      <a:pt x="208" y="1"/>
                    </a:lnTo>
                    <a:lnTo>
                      <a:pt x="180" y="2"/>
                    </a:lnTo>
                    <a:lnTo>
                      <a:pt x="151" y="5"/>
                    </a:lnTo>
                    <a:lnTo>
                      <a:pt x="122" y="10"/>
                    </a:lnTo>
                    <a:lnTo>
                      <a:pt x="92" y="18"/>
                    </a:lnTo>
                    <a:lnTo>
                      <a:pt x="63" y="28"/>
                    </a:lnTo>
                    <a:lnTo>
                      <a:pt x="35" y="4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5" name="Freeform 50"/>
              <p:cNvSpPr>
                <a:spLocks/>
              </p:cNvSpPr>
              <p:nvPr/>
            </p:nvSpPr>
            <p:spPr bwMode="auto">
              <a:xfrm>
                <a:off x="6061" y="13991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8 h 83"/>
                  <a:gd name="T6" fmla="*/ 5 w 305"/>
                  <a:gd name="T7" fmla="*/ 44 h 83"/>
                  <a:gd name="T8" fmla="*/ 11 w 305"/>
                  <a:gd name="T9" fmla="*/ 37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8 h 83"/>
                  <a:gd name="T16" fmla="*/ 54 w 305"/>
                  <a:gd name="T17" fmla="*/ 12 h 83"/>
                  <a:gd name="T18" fmla="*/ 72 w 305"/>
                  <a:gd name="T19" fmla="*/ 6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7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6 h 83"/>
                  <a:gd name="T38" fmla="*/ 289 w 305"/>
                  <a:gd name="T39" fmla="*/ 44 h 83"/>
                  <a:gd name="T40" fmla="*/ 277 w 305"/>
                  <a:gd name="T41" fmla="*/ 41 h 83"/>
                  <a:gd name="T42" fmla="*/ 262 w 305"/>
                  <a:gd name="T43" fmla="*/ 36 h 83"/>
                  <a:gd name="T44" fmla="*/ 244 w 305"/>
                  <a:gd name="T45" fmla="*/ 32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1 h 83"/>
                  <a:gd name="T56" fmla="*/ 101 w 305"/>
                  <a:gd name="T57" fmla="*/ 23 h 83"/>
                  <a:gd name="T58" fmla="*/ 77 w 305"/>
                  <a:gd name="T59" fmla="*/ 29 h 83"/>
                  <a:gd name="T60" fmla="*/ 55 w 305"/>
                  <a:gd name="T61" fmla="*/ 37 h 83"/>
                  <a:gd name="T62" fmla="*/ 33 w 305"/>
                  <a:gd name="T63" fmla="*/ 48 h 83"/>
                  <a:gd name="T64" fmla="*/ 15 w 305"/>
                  <a:gd name="T65" fmla="*/ 63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8"/>
                    </a:lnTo>
                    <a:lnTo>
                      <a:pt x="5" y="44"/>
                    </a:lnTo>
                    <a:lnTo>
                      <a:pt x="11" y="37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8"/>
                    </a:lnTo>
                    <a:lnTo>
                      <a:pt x="54" y="12"/>
                    </a:lnTo>
                    <a:lnTo>
                      <a:pt x="72" y="6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7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6"/>
                    </a:lnTo>
                    <a:lnTo>
                      <a:pt x="289" y="44"/>
                    </a:lnTo>
                    <a:lnTo>
                      <a:pt x="277" y="41"/>
                    </a:lnTo>
                    <a:lnTo>
                      <a:pt x="262" y="36"/>
                    </a:lnTo>
                    <a:lnTo>
                      <a:pt x="244" y="32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1"/>
                    </a:lnTo>
                    <a:lnTo>
                      <a:pt x="101" y="23"/>
                    </a:lnTo>
                    <a:lnTo>
                      <a:pt x="77" y="29"/>
                    </a:lnTo>
                    <a:lnTo>
                      <a:pt x="55" y="37"/>
                    </a:lnTo>
                    <a:lnTo>
                      <a:pt x="33" y="48"/>
                    </a:lnTo>
                    <a:lnTo>
                      <a:pt x="15" y="63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6" name="Freeform 51"/>
              <p:cNvSpPr>
                <a:spLocks/>
              </p:cNvSpPr>
              <p:nvPr/>
            </p:nvSpPr>
            <p:spPr bwMode="auto">
              <a:xfrm>
                <a:off x="6061" y="13793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9 h 83"/>
                  <a:gd name="T6" fmla="*/ 5 w 305"/>
                  <a:gd name="T7" fmla="*/ 44 h 83"/>
                  <a:gd name="T8" fmla="*/ 11 w 305"/>
                  <a:gd name="T9" fmla="*/ 38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7 h 83"/>
                  <a:gd name="T16" fmla="*/ 54 w 305"/>
                  <a:gd name="T17" fmla="*/ 12 h 83"/>
                  <a:gd name="T18" fmla="*/ 72 w 305"/>
                  <a:gd name="T19" fmla="*/ 7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8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5 h 83"/>
                  <a:gd name="T38" fmla="*/ 289 w 305"/>
                  <a:gd name="T39" fmla="*/ 43 h 83"/>
                  <a:gd name="T40" fmla="*/ 277 w 305"/>
                  <a:gd name="T41" fmla="*/ 40 h 83"/>
                  <a:gd name="T42" fmla="*/ 262 w 305"/>
                  <a:gd name="T43" fmla="*/ 36 h 83"/>
                  <a:gd name="T44" fmla="*/ 244 w 305"/>
                  <a:gd name="T45" fmla="*/ 33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2 h 83"/>
                  <a:gd name="T56" fmla="*/ 101 w 305"/>
                  <a:gd name="T57" fmla="*/ 24 h 83"/>
                  <a:gd name="T58" fmla="*/ 77 w 305"/>
                  <a:gd name="T59" fmla="*/ 29 h 83"/>
                  <a:gd name="T60" fmla="*/ 55 w 305"/>
                  <a:gd name="T61" fmla="*/ 38 h 83"/>
                  <a:gd name="T62" fmla="*/ 33 w 305"/>
                  <a:gd name="T63" fmla="*/ 49 h 83"/>
                  <a:gd name="T64" fmla="*/ 15 w 305"/>
                  <a:gd name="T65" fmla="*/ 64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11" y="38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7"/>
                    </a:lnTo>
                    <a:lnTo>
                      <a:pt x="54" y="12"/>
                    </a:lnTo>
                    <a:lnTo>
                      <a:pt x="72" y="7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8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5"/>
                    </a:lnTo>
                    <a:lnTo>
                      <a:pt x="289" y="43"/>
                    </a:lnTo>
                    <a:lnTo>
                      <a:pt x="277" y="40"/>
                    </a:lnTo>
                    <a:lnTo>
                      <a:pt x="262" y="36"/>
                    </a:lnTo>
                    <a:lnTo>
                      <a:pt x="244" y="33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2"/>
                    </a:lnTo>
                    <a:lnTo>
                      <a:pt x="101" y="24"/>
                    </a:lnTo>
                    <a:lnTo>
                      <a:pt x="77" y="29"/>
                    </a:lnTo>
                    <a:lnTo>
                      <a:pt x="55" y="38"/>
                    </a:lnTo>
                    <a:lnTo>
                      <a:pt x="33" y="49"/>
                    </a:lnTo>
                    <a:lnTo>
                      <a:pt x="15" y="64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7" name="Freeform 52"/>
              <p:cNvSpPr>
                <a:spLocks/>
              </p:cNvSpPr>
              <p:nvPr/>
            </p:nvSpPr>
            <p:spPr bwMode="auto">
              <a:xfrm>
                <a:off x="6348" y="13696"/>
                <a:ext cx="496" cy="917"/>
              </a:xfrm>
              <a:custGeom>
                <a:avLst/>
                <a:gdLst>
                  <a:gd name="T0" fmla="*/ 0 w 496"/>
                  <a:gd name="T1" fmla="*/ 0 h 917"/>
                  <a:gd name="T2" fmla="*/ 0 w 496"/>
                  <a:gd name="T3" fmla="*/ 886 h 917"/>
                  <a:gd name="T4" fmla="*/ 150 w 496"/>
                  <a:gd name="T5" fmla="*/ 917 h 917"/>
                  <a:gd name="T6" fmla="*/ 143 w 496"/>
                  <a:gd name="T7" fmla="*/ 797 h 917"/>
                  <a:gd name="T8" fmla="*/ 496 w 496"/>
                  <a:gd name="T9" fmla="*/ 851 h 917"/>
                  <a:gd name="T10" fmla="*/ 490 w 496"/>
                  <a:gd name="T11" fmla="*/ 803 h 917"/>
                  <a:gd name="T12" fmla="*/ 245 w 496"/>
                  <a:gd name="T13" fmla="*/ 773 h 917"/>
                  <a:gd name="T14" fmla="*/ 239 w 496"/>
                  <a:gd name="T15" fmla="*/ 670 h 917"/>
                  <a:gd name="T16" fmla="*/ 72 w 496"/>
                  <a:gd name="T17" fmla="*/ 670 h 917"/>
                  <a:gd name="T18" fmla="*/ 68 w 496"/>
                  <a:gd name="T19" fmla="*/ 657 h 917"/>
                  <a:gd name="T20" fmla="*/ 56 w 496"/>
                  <a:gd name="T21" fmla="*/ 620 h 917"/>
                  <a:gd name="T22" fmla="*/ 41 w 496"/>
                  <a:gd name="T23" fmla="*/ 559 h 917"/>
                  <a:gd name="T24" fmla="*/ 26 w 496"/>
                  <a:gd name="T25" fmla="*/ 480 h 917"/>
                  <a:gd name="T26" fmla="*/ 15 w 496"/>
                  <a:gd name="T27" fmla="*/ 385 h 917"/>
                  <a:gd name="T28" fmla="*/ 11 w 496"/>
                  <a:gd name="T29" fmla="*/ 276 h 917"/>
                  <a:gd name="T30" fmla="*/ 20 w 496"/>
                  <a:gd name="T31" fmla="*/ 158 h 917"/>
                  <a:gd name="T32" fmla="*/ 42 w 496"/>
                  <a:gd name="T33" fmla="*/ 30 h 917"/>
                  <a:gd name="T34" fmla="*/ 0 w 496"/>
                  <a:gd name="T35" fmla="*/ 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6"/>
                  <a:gd name="T55" fmla="*/ 0 h 917"/>
                  <a:gd name="T56" fmla="*/ 496 w 496"/>
                  <a:gd name="T57" fmla="*/ 917 h 9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6" h="917">
                    <a:moveTo>
                      <a:pt x="0" y="0"/>
                    </a:moveTo>
                    <a:lnTo>
                      <a:pt x="0" y="886"/>
                    </a:lnTo>
                    <a:lnTo>
                      <a:pt x="150" y="917"/>
                    </a:lnTo>
                    <a:lnTo>
                      <a:pt x="143" y="797"/>
                    </a:lnTo>
                    <a:lnTo>
                      <a:pt x="496" y="851"/>
                    </a:lnTo>
                    <a:lnTo>
                      <a:pt x="490" y="803"/>
                    </a:lnTo>
                    <a:lnTo>
                      <a:pt x="245" y="773"/>
                    </a:lnTo>
                    <a:lnTo>
                      <a:pt x="239" y="670"/>
                    </a:lnTo>
                    <a:lnTo>
                      <a:pt x="72" y="670"/>
                    </a:lnTo>
                    <a:lnTo>
                      <a:pt x="68" y="657"/>
                    </a:lnTo>
                    <a:lnTo>
                      <a:pt x="56" y="620"/>
                    </a:lnTo>
                    <a:lnTo>
                      <a:pt x="41" y="559"/>
                    </a:lnTo>
                    <a:lnTo>
                      <a:pt x="26" y="480"/>
                    </a:lnTo>
                    <a:lnTo>
                      <a:pt x="15" y="385"/>
                    </a:lnTo>
                    <a:lnTo>
                      <a:pt x="11" y="276"/>
                    </a:lnTo>
                    <a:lnTo>
                      <a:pt x="20" y="158"/>
                    </a:lnTo>
                    <a:lnTo>
                      <a:pt x="42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8" name="Freeform 53"/>
              <p:cNvSpPr>
                <a:spLocks/>
              </p:cNvSpPr>
              <p:nvPr/>
            </p:nvSpPr>
            <p:spPr bwMode="auto">
              <a:xfrm>
                <a:off x="6593" y="13487"/>
                <a:ext cx="638" cy="125"/>
              </a:xfrm>
              <a:custGeom>
                <a:avLst/>
                <a:gdLst>
                  <a:gd name="T0" fmla="*/ 0 w 638"/>
                  <a:gd name="T1" fmla="*/ 125 h 125"/>
                  <a:gd name="T2" fmla="*/ 4 w 638"/>
                  <a:gd name="T3" fmla="*/ 124 h 125"/>
                  <a:gd name="T4" fmla="*/ 14 w 638"/>
                  <a:gd name="T5" fmla="*/ 119 h 125"/>
                  <a:gd name="T6" fmla="*/ 31 w 638"/>
                  <a:gd name="T7" fmla="*/ 114 h 125"/>
                  <a:gd name="T8" fmla="*/ 53 w 638"/>
                  <a:gd name="T9" fmla="*/ 106 h 125"/>
                  <a:gd name="T10" fmla="*/ 81 w 638"/>
                  <a:gd name="T11" fmla="*/ 98 h 125"/>
                  <a:gd name="T12" fmla="*/ 113 w 638"/>
                  <a:gd name="T13" fmla="*/ 89 h 125"/>
                  <a:gd name="T14" fmla="*/ 151 w 638"/>
                  <a:gd name="T15" fmla="*/ 81 h 125"/>
                  <a:gd name="T16" fmla="*/ 192 w 638"/>
                  <a:gd name="T17" fmla="*/ 73 h 125"/>
                  <a:gd name="T18" fmla="*/ 237 w 638"/>
                  <a:gd name="T19" fmla="*/ 65 h 125"/>
                  <a:gd name="T20" fmla="*/ 286 w 638"/>
                  <a:gd name="T21" fmla="*/ 60 h 125"/>
                  <a:gd name="T22" fmla="*/ 337 w 638"/>
                  <a:gd name="T23" fmla="*/ 56 h 125"/>
                  <a:gd name="T24" fmla="*/ 390 w 638"/>
                  <a:gd name="T25" fmla="*/ 55 h 125"/>
                  <a:gd name="T26" fmla="*/ 446 w 638"/>
                  <a:gd name="T27" fmla="*/ 56 h 125"/>
                  <a:gd name="T28" fmla="*/ 503 w 638"/>
                  <a:gd name="T29" fmla="*/ 61 h 125"/>
                  <a:gd name="T30" fmla="*/ 561 w 638"/>
                  <a:gd name="T31" fmla="*/ 70 h 125"/>
                  <a:gd name="T32" fmla="*/ 620 w 638"/>
                  <a:gd name="T33" fmla="*/ 83 h 125"/>
                  <a:gd name="T34" fmla="*/ 638 w 638"/>
                  <a:gd name="T35" fmla="*/ 0 h 125"/>
                  <a:gd name="T36" fmla="*/ 634 w 638"/>
                  <a:gd name="T37" fmla="*/ 0 h 125"/>
                  <a:gd name="T38" fmla="*/ 620 w 638"/>
                  <a:gd name="T39" fmla="*/ 0 h 125"/>
                  <a:gd name="T40" fmla="*/ 599 w 638"/>
                  <a:gd name="T41" fmla="*/ 0 h 125"/>
                  <a:gd name="T42" fmla="*/ 571 w 638"/>
                  <a:gd name="T43" fmla="*/ 1 h 125"/>
                  <a:gd name="T44" fmla="*/ 536 w 638"/>
                  <a:gd name="T45" fmla="*/ 2 h 125"/>
                  <a:gd name="T46" fmla="*/ 496 w 638"/>
                  <a:gd name="T47" fmla="*/ 3 h 125"/>
                  <a:gd name="T48" fmla="*/ 452 w 638"/>
                  <a:gd name="T49" fmla="*/ 6 h 125"/>
                  <a:gd name="T50" fmla="*/ 405 w 638"/>
                  <a:gd name="T51" fmla="*/ 8 h 125"/>
                  <a:gd name="T52" fmla="*/ 354 w 638"/>
                  <a:gd name="T53" fmla="*/ 13 h 125"/>
                  <a:gd name="T54" fmla="*/ 302 w 638"/>
                  <a:gd name="T55" fmla="*/ 17 h 125"/>
                  <a:gd name="T56" fmla="*/ 249 w 638"/>
                  <a:gd name="T57" fmla="*/ 22 h 125"/>
                  <a:gd name="T58" fmla="*/ 196 w 638"/>
                  <a:gd name="T59" fmla="*/ 30 h 125"/>
                  <a:gd name="T60" fmla="*/ 144 w 638"/>
                  <a:gd name="T61" fmla="*/ 37 h 125"/>
                  <a:gd name="T62" fmla="*/ 93 w 638"/>
                  <a:gd name="T63" fmla="*/ 47 h 125"/>
                  <a:gd name="T64" fmla="*/ 45 w 638"/>
                  <a:gd name="T65" fmla="*/ 58 h 125"/>
                  <a:gd name="T66" fmla="*/ 0 w 638"/>
                  <a:gd name="T67" fmla="*/ 71 h 125"/>
                  <a:gd name="T68" fmla="*/ 0 w 638"/>
                  <a:gd name="T69" fmla="*/ 125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8"/>
                  <a:gd name="T106" fmla="*/ 0 h 125"/>
                  <a:gd name="T107" fmla="*/ 638 w 638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8" h="125">
                    <a:moveTo>
                      <a:pt x="0" y="125"/>
                    </a:moveTo>
                    <a:lnTo>
                      <a:pt x="4" y="124"/>
                    </a:lnTo>
                    <a:lnTo>
                      <a:pt x="14" y="119"/>
                    </a:lnTo>
                    <a:lnTo>
                      <a:pt x="31" y="114"/>
                    </a:lnTo>
                    <a:lnTo>
                      <a:pt x="53" y="106"/>
                    </a:lnTo>
                    <a:lnTo>
                      <a:pt x="81" y="98"/>
                    </a:lnTo>
                    <a:lnTo>
                      <a:pt x="113" y="89"/>
                    </a:lnTo>
                    <a:lnTo>
                      <a:pt x="151" y="81"/>
                    </a:lnTo>
                    <a:lnTo>
                      <a:pt x="192" y="73"/>
                    </a:lnTo>
                    <a:lnTo>
                      <a:pt x="237" y="65"/>
                    </a:lnTo>
                    <a:lnTo>
                      <a:pt x="286" y="60"/>
                    </a:lnTo>
                    <a:lnTo>
                      <a:pt x="337" y="56"/>
                    </a:lnTo>
                    <a:lnTo>
                      <a:pt x="390" y="55"/>
                    </a:lnTo>
                    <a:lnTo>
                      <a:pt x="446" y="56"/>
                    </a:lnTo>
                    <a:lnTo>
                      <a:pt x="503" y="61"/>
                    </a:lnTo>
                    <a:lnTo>
                      <a:pt x="561" y="70"/>
                    </a:lnTo>
                    <a:lnTo>
                      <a:pt x="620" y="83"/>
                    </a:lnTo>
                    <a:lnTo>
                      <a:pt x="638" y="0"/>
                    </a:lnTo>
                    <a:lnTo>
                      <a:pt x="634" y="0"/>
                    </a:lnTo>
                    <a:lnTo>
                      <a:pt x="620" y="0"/>
                    </a:lnTo>
                    <a:lnTo>
                      <a:pt x="599" y="0"/>
                    </a:lnTo>
                    <a:lnTo>
                      <a:pt x="571" y="1"/>
                    </a:lnTo>
                    <a:lnTo>
                      <a:pt x="536" y="2"/>
                    </a:lnTo>
                    <a:lnTo>
                      <a:pt x="496" y="3"/>
                    </a:lnTo>
                    <a:lnTo>
                      <a:pt x="452" y="6"/>
                    </a:lnTo>
                    <a:lnTo>
                      <a:pt x="405" y="8"/>
                    </a:lnTo>
                    <a:lnTo>
                      <a:pt x="354" y="13"/>
                    </a:lnTo>
                    <a:lnTo>
                      <a:pt x="302" y="17"/>
                    </a:lnTo>
                    <a:lnTo>
                      <a:pt x="249" y="22"/>
                    </a:lnTo>
                    <a:lnTo>
                      <a:pt x="196" y="30"/>
                    </a:lnTo>
                    <a:lnTo>
                      <a:pt x="144" y="37"/>
                    </a:lnTo>
                    <a:lnTo>
                      <a:pt x="93" y="47"/>
                    </a:lnTo>
                    <a:lnTo>
                      <a:pt x="45" y="58"/>
                    </a:lnTo>
                    <a:lnTo>
                      <a:pt x="0" y="71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89" name="Freeform 54"/>
              <p:cNvSpPr>
                <a:spLocks/>
              </p:cNvSpPr>
              <p:nvPr/>
            </p:nvSpPr>
            <p:spPr bwMode="auto">
              <a:xfrm>
                <a:off x="6217" y="14634"/>
                <a:ext cx="1075" cy="356"/>
              </a:xfrm>
              <a:custGeom>
                <a:avLst/>
                <a:gdLst>
                  <a:gd name="T0" fmla="*/ 454 w 1075"/>
                  <a:gd name="T1" fmla="*/ 344 h 356"/>
                  <a:gd name="T2" fmla="*/ 456 w 1075"/>
                  <a:gd name="T3" fmla="*/ 343 h 356"/>
                  <a:gd name="T4" fmla="*/ 463 w 1075"/>
                  <a:gd name="T5" fmla="*/ 341 h 356"/>
                  <a:gd name="T6" fmla="*/ 472 w 1075"/>
                  <a:gd name="T7" fmla="*/ 337 h 356"/>
                  <a:gd name="T8" fmla="*/ 485 w 1075"/>
                  <a:gd name="T9" fmla="*/ 332 h 356"/>
                  <a:gd name="T10" fmla="*/ 501 w 1075"/>
                  <a:gd name="T11" fmla="*/ 325 h 356"/>
                  <a:gd name="T12" fmla="*/ 518 w 1075"/>
                  <a:gd name="T13" fmla="*/ 317 h 356"/>
                  <a:gd name="T14" fmla="*/ 538 w 1075"/>
                  <a:gd name="T15" fmla="*/ 308 h 356"/>
                  <a:gd name="T16" fmla="*/ 558 w 1075"/>
                  <a:gd name="T17" fmla="*/ 298 h 356"/>
                  <a:gd name="T18" fmla="*/ 580 w 1075"/>
                  <a:gd name="T19" fmla="*/ 287 h 356"/>
                  <a:gd name="T20" fmla="*/ 600 w 1075"/>
                  <a:gd name="T21" fmla="*/ 274 h 356"/>
                  <a:gd name="T22" fmla="*/ 621 w 1075"/>
                  <a:gd name="T23" fmla="*/ 262 h 356"/>
                  <a:gd name="T24" fmla="*/ 640 w 1075"/>
                  <a:gd name="T25" fmla="*/ 248 h 356"/>
                  <a:gd name="T26" fmla="*/ 658 w 1075"/>
                  <a:gd name="T27" fmla="*/ 234 h 356"/>
                  <a:gd name="T28" fmla="*/ 674 w 1075"/>
                  <a:gd name="T29" fmla="*/ 219 h 356"/>
                  <a:gd name="T30" fmla="*/ 688 w 1075"/>
                  <a:gd name="T31" fmla="*/ 204 h 356"/>
                  <a:gd name="T32" fmla="*/ 699 w 1075"/>
                  <a:gd name="T33" fmla="*/ 189 h 356"/>
                  <a:gd name="T34" fmla="*/ 0 w 1075"/>
                  <a:gd name="T35" fmla="*/ 18 h 356"/>
                  <a:gd name="T36" fmla="*/ 54 w 1075"/>
                  <a:gd name="T37" fmla="*/ 0 h 356"/>
                  <a:gd name="T38" fmla="*/ 1075 w 1075"/>
                  <a:gd name="T39" fmla="*/ 251 h 356"/>
                  <a:gd name="T40" fmla="*/ 1033 w 1075"/>
                  <a:gd name="T41" fmla="*/ 274 h 356"/>
                  <a:gd name="T42" fmla="*/ 738 w 1075"/>
                  <a:gd name="T43" fmla="*/ 199 h 356"/>
                  <a:gd name="T44" fmla="*/ 737 w 1075"/>
                  <a:gd name="T45" fmla="*/ 200 h 356"/>
                  <a:gd name="T46" fmla="*/ 735 w 1075"/>
                  <a:gd name="T47" fmla="*/ 203 h 356"/>
                  <a:gd name="T48" fmla="*/ 730 w 1075"/>
                  <a:gd name="T49" fmla="*/ 207 h 356"/>
                  <a:gd name="T50" fmla="*/ 724 w 1075"/>
                  <a:gd name="T51" fmla="*/ 214 h 356"/>
                  <a:gd name="T52" fmla="*/ 716 w 1075"/>
                  <a:gd name="T53" fmla="*/ 222 h 356"/>
                  <a:gd name="T54" fmla="*/ 706 w 1075"/>
                  <a:gd name="T55" fmla="*/ 231 h 356"/>
                  <a:gd name="T56" fmla="*/ 694 w 1075"/>
                  <a:gd name="T57" fmla="*/ 242 h 356"/>
                  <a:gd name="T58" fmla="*/ 679 w 1075"/>
                  <a:gd name="T59" fmla="*/ 253 h 356"/>
                  <a:gd name="T60" fmla="*/ 662 w 1075"/>
                  <a:gd name="T61" fmla="*/ 265 h 356"/>
                  <a:gd name="T62" fmla="*/ 643 w 1075"/>
                  <a:gd name="T63" fmla="*/ 278 h 356"/>
                  <a:gd name="T64" fmla="*/ 621 w 1075"/>
                  <a:gd name="T65" fmla="*/ 291 h 356"/>
                  <a:gd name="T66" fmla="*/ 597 w 1075"/>
                  <a:gd name="T67" fmla="*/ 303 h 356"/>
                  <a:gd name="T68" fmla="*/ 570 w 1075"/>
                  <a:gd name="T69" fmla="*/ 317 h 356"/>
                  <a:gd name="T70" fmla="*/ 540 w 1075"/>
                  <a:gd name="T71" fmla="*/ 330 h 356"/>
                  <a:gd name="T72" fmla="*/ 508 w 1075"/>
                  <a:gd name="T73" fmla="*/ 343 h 356"/>
                  <a:gd name="T74" fmla="*/ 472 w 1075"/>
                  <a:gd name="T75" fmla="*/ 356 h 356"/>
                  <a:gd name="T76" fmla="*/ 454 w 1075"/>
                  <a:gd name="T77" fmla="*/ 344 h 3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75"/>
                  <a:gd name="T118" fmla="*/ 0 h 356"/>
                  <a:gd name="T119" fmla="*/ 1075 w 1075"/>
                  <a:gd name="T120" fmla="*/ 356 h 3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75" h="356">
                    <a:moveTo>
                      <a:pt x="454" y="344"/>
                    </a:moveTo>
                    <a:lnTo>
                      <a:pt x="456" y="343"/>
                    </a:lnTo>
                    <a:lnTo>
                      <a:pt x="463" y="341"/>
                    </a:lnTo>
                    <a:lnTo>
                      <a:pt x="472" y="337"/>
                    </a:lnTo>
                    <a:lnTo>
                      <a:pt x="485" y="332"/>
                    </a:lnTo>
                    <a:lnTo>
                      <a:pt x="501" y="325"/>
                    </a:lnTo>
                    <a:lnTo>
                      <a:pt x="518" y="317"/>
                    </a:lnTo>
                    <a:lnTo>
                      <a:pt x="538" y="308"/>
                    </a:lnTo>
                    <a:lnTo>
                      <a:pt x="558" y="298"/>
                    </a:lnTo>
                    <a:lnTo>
                      <a:pt x="580" y="287"/>
                    </a:lnTo>
                    <a:lnTo>
                      <a:pt x="600" y="274"/>
                    </a:lnTo>
                    <a:lnTo>
                      <a:pt x="621" y="262"/>
                    </a:lnTo>
                    <a:lnTo>
                      <a:pt x="640" y="248"/>
                    </a:lnTo>
                    <a:lnTo>
                      <a:pt x="658" y="234"/>
                    </a:lnTo>
                    <a:lnTo>
                      <a:pt x="674" y="219"/>
                    </a:lnTo>
                    <a:lnTo>
                      <a:pt x="688" y="204"/>
                    </a:lnTo>
                    <a:lnTo>
                      <a:pt x="699" y="189"/>
                    </a:lnTo>
                    <a:lnTo>
                      <a:pt x="0" y="18"/>
                    </a:lnTo>
                    <a:lnTo>
                      <a:pt x="54" y="0"/>
                    </a:lnTo>
                    <a:lnTo>
                      <a:pt x="1075" y="251"/>
                    </a:lnTo>
                    <a:lnTo>
                      <a:pt x="1033" y="274"/>
                    </a:lnTo>
                    <a:lnTo>
                      <a:pt x="738" y="199"/>
                    </a:lnTo>
                    <a:lnTo>
                      <a:pt x="737" y="200"/>
                    </a:lnTo>
                    <a:lnTo>
                      <a:pt x="735" y="203"/>
                    </a:lnTo>
                    <a:lnTo>
                      <a:pt x="730" y="207"/>
                    </a:lnTo>
                    <a:lnTo>
                      <a:pt x="724" y="214"/>
                    </a:lnTo>
                    <a:lnTo>
                      <a:pt x="716" y="222"/>
                    </a:lnTo>
                    <a:lnTo>
                      <a:pt x="706" y="231"/>
                    </a:lnTo>
                    <a:lnTo>
                      <a:pt x="694" y="242"/>
                    </a:lnTo>
                    <a:lnTo>
                      <a:pt x="679" y="253"/>
                    </a:lnTo>
                    <a:lnTo>
                      <a:pt x="662" y="265"/>
                    </a:lnTo>
                    <a:lnTo>
                      <a:pt x="643" y="278"/>
                    </a:lnTo>
                    <a:lnTo>
                      <a:pt x="621" y="291"/>
                    </a:lnTo>
                    <a:lnTo>
                      <a:pt x="597" y="303"/>
                    </a:lnTo>
                    <a:lnTo>
                      <a:pt x="570" y="317"/>
                    </a:lnTo>
                    <a:lnTo>
                      <a:pt x="540" y="330"/>
                    </a:lnTo>
                    <a:lnTo>
                      <a:pt x="508" y="343"/>
                    </a:lnTo>
                    <a:lnTo>
                      <a:pt x="472" y="356"/>
                    </a:lnTo>
                    <a:lnTo>
                      <a:pt x="454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90" name="Freeform 55"/>
              <p:cNvSpPr>
                <a:spLocks/>
              </p:cNvSpPr>
              <p:nvPr/>
            </p:nvSpPr>
            <p:spPr bwMode="auto">
              <a:xfrm>
                <a:off x="5997" y="14727"/>
                <a:ext cx="1095" cy="319"/>
              </a:xfrm>
              <a:custGeom>
                <a:avLst/>
                <a:gdLst>
                  <a:gd name="T0" fmla="*/ 0 w 1095"/>
                  <a:gd name="T1" fmla="*/ 0 h 319"/>
                  <a:gd name="T2" fmla="*/ 1071 w 1095"/>
                  <a:gd name="T3" fmla="*/ 319 h 319"/>
                  <a:gd name="T4" fmla="*/ 1095 w 1095"/>
                  <a:gd name="T5" fmla="*/ 319 h 319"/>
                  <a:gd name="T6" fmla="*/ 33 w 1095"/>
                  <a:gd name="T7" fmla="*/ 0 h 319"/>
                  <a:gd name="T8" fmla="*/ 0 w 1095"/>
                  <a:gd name="T9" fmla="*/ 0 h 3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5"/>
                  <a:gd name="T16" fmla="*/ 0 h 319"/>
                  <a:gd name="T17" fmla="*/ 1095 w 1095"/>
                  <a:gd name="T18" fmla="*/ 319 h 3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5" h="319">
                    <a:moveTo>
                      <a:pt x="0" y="0"/>
                    </a:moveTo>
                    <a:lnTo>
                      <a:pt x="1071" y="319"/>
                    </a:lnTo>
                    <a:lnTo>
                      <a:pt x="1095" y="31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91" name="Freeform 56"/>
              <p:cNvSpPr>
                <a:spLocks/>
              </p:cNvSpPr>
              <p:nvPr/>
            </p:nvSpPr>
            <p:spPr bwMode="auto">
              <a:xfrm>
                <a:off x="6181" y="14684"/>
                <a:ext cx="1082" cy="285"/>
              </a:xfrm>
              <a:custGeom>
                <a:avLst/>
                <a:gdLst>
                  <a:gd name="T0" fmla="*/ 0 w 1082"/>
                  <a:gd name="T1" fmla="*/ 1 h 285"/>
                  <a:gd name="T2" fmla="*/ 1058 w 1082"/>
                  <a:gd name="T3" fmla="*/ 285 h 285"/>
                  <a:gd name="T4" fmla="*/ 1082 w 1082"/>
                  <a:gd name="T5" fmla="*/ 284 h 285"/>
                  <a:gd name="T6" fmla="*/ 33 w 1082"/>
                  <a:gd name="T7" fmla="*/ 0 h 285"/>
                  <a:gd name="T8" fmla="*/ 0 w 1082"/>
                  <a:gd name="T9" fmla="*/ 1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2"/>
                  <a:gd name="T16" fmla="*/ 0 h 285"/>
                  <a:gd name="T17" fmla="*/ 1082 w 1082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2" h="285">
                    <a:moveTo>
                      <a:pt x="0" y="1"/>
                    </a:moveTo>
                    <a:lnTo>
                      <a:pt x="1058" y="285"/>
                    </a:lnTo>
                    <a:lnTo>
                      <a:pt x="1082" y="284"/>
                    </a:lnTo>
                    <a:lnTo>
                      <a:pt x="3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92" name="Freeform 57"/>
              <p:cNvSpPr>
                <a:spLocks/>
              </p:cNvSpPr>
              <p:nvPr/>
            </p:nvSpPr>
            <p:spPr bwMode="auto">
              <a:xfrm>
                <a:off x="6093" y="14699"/>
                <a:ext cx="1087" cy="315"/>
              </a:xfrm>
              <a:custGeom>
                <a:avLst/>
                <a:gdLst>
                  <a:gd name="T0" fmla="*/ 0 w 1087"/>
                  <a:gd name="T1" fmla="*/ 0 h 315"/>
                  <a:gd name="T2" fmla="*/ 1066 w 1087"/>
                  <a:gd name="T3" fmla="*/ 315 h 315"/>
                  <a:gd name="T4" fmla="*/ 1087 w 1087"/>
                  <a:gd name="T5" fmla="*/ 308 h 315"/>
                  <a:gd name="T6" fmla="*/ 31 w 1087"/>
                  <a:gd name="T7" fmla="*/ 0 h 315"/>
                  <a:gd name="T8" fmla="*/ 0 w 1087"/>
                  <a:gd name="T9" fmla="*/ 0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7"/>
                  <a:gd name="T16" fmla="*/ 0 h 315"/>
                  <a:gd name="T17" fmla="*/ 1087 w 1087"/>
                  <a:gd name="T18" fmla="*/ 315 h 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7" h="315">
                    <a:moveTo>
                      <a:pt x="0" y="0"/>
                    </a:moveTo>
                    <a:lnTo>
                      <a:pt x="1066" y="315"/>
                    </a:lnTo>
                    <a:lnTo>
                      <a:pt x="1087" y="30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9846" name="Group 58"/>
            <p:cNvGrpSpPr>
              <a:grpSpLocks/>
            </p:cNvGrpSpPr>
            <p:nvPr/>
          </p:nvGrpSpPr>
          <p:grpSpPr bwMode="auto">
            <a:xfrm>
              <a:off x="12806" y="10667"/>
              <a:ext cx="983" cy="1369"/>
              <a:chOff x="12762" y="10336"/>
              <a:chExt cx="1027" cy="1700"/>
            </a:xfrm>
          </p:grpSpPr>
          <p:sp>
            <p:nvSpPr>
              <p:cNvPr id="109848" name="Rectangle 59"/>
              <p:cNvSpPr>
                <a:spLocks noChangeArrowheads="1"/>
              </p:cNvSpPr>
              <p:nvPr/>
            </p:nvSpPr>
            <p:spPr bwMode="auto">
              <a:xfrm>
                <a:off x="12824" y="10394"/>
                <a:ext cx="965" cy="164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49" name="Rectangle 60"/>
              <p:cNvSpPr>
                <a:spLocks noChangeArrowheads="1"/>
              </p:cNvSpPr>
              <p:nvPr/>
            </p:nvSpPr>
            <p:spPr bwMode="auto">
              <a:xfrm>
                <a:off x="12766" y="10336"/>
                <a:ext cx="965" cy="16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50" name="Line 61"/>
              <p:cNvSpPr>
                <a:spLocks noChangeShapeType="1"/>
              </p:cNvSpPr>
              <p:nvPr/>
            </p:nvSpPr>
            <p:spPr bwMode="auto">
              <a:xfrm>
                <a:off x="12766" y="10682"/>
                <a:ext cx="96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851" name="Line 62"/>
              <p:cNvSpPr>
                <a:spLocks noChangeShapeType="1"/>
              </p:cNvSpPr>
              <p:nvPr/>
            </p:nvSpPr>
            <p:spPr bwMode="auto">
              <a:xfrm>
                <a:off x="12780" y="11042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852" name="Line 63"/>
              <p:cNvSpPr>
                <a:spLocks noChangeShapeType="1"/>
              </p:cNvSpPr>
              <p:nvPr/>
            </p:nvSpPr>
            <p:spPr bwMode="auto">
              <a:xfrm>
                <a:off x="12764" y="11374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853" name="Line 64"/>
              <p:cNvSpPr>
                <a:spLocks noChangeShapeType="1"/>
              </p:cNvSpPr>
              <p:nvPr/>
            </p:nvSpPr>
            <p:spPr bwMode="auto">
              <a:xfrm>
                <a:off x="12762" y="11675"/>
                <a:ext cx="96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9847" name="Text Box 65"/>
            <p:cNvSpPr txBox="1">
              <a:spLocks noChangeArrowheads="1"/>
            </p:cNvSpPr>
            <p:nvPr/>
          </p:nvSpPr>
          <p:spPr bwMode="auto">
            <a:xfrm>
              <a:off x="12809" y="10193"/>
              <a:ext cx="95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solidFill>
                    <a:schemeClr val="tx2"/>
                  </a:solidFill>
                  <a:latin typeface="Calibri"/>
                </a:rPr>
                <a:t>Host A</a:t>
              </a:r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109581" name="Text Box 66"/>
          <p:cNvSpPr txBox="1">
            <a:spLocks noChangeArrowheads="1"/>
          </p:cNvSpPr>
          <p:nvPr/>
        </p:nvSpPr>
        <p:spPr bwMode="auto">
          <a:xfrm>
            <a:off x="3978275" y="2635250"/>
            <a:ext cx="1897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 err="1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sz="1400" baseline="-25000" dirty="0" err="1">
                <a:solidFill>
                  <a:srgbClr val="FF0000"/>
                </a:solidFill>
                <a:latin typeface="Calibri"/>
              </a:rPr>
              <a:t>in</a:t>
            </a:r>
            <a:r>
              <a:rPr lang="en-US" sz="1400" baseline="-25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: original data</a:t>
            </a:r>
            <a:endParaRPr lang="en-US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582" name="Line 67"/>
          <p:cNvSpPr>
            <a:spLocks noChangeShapeType="1"/>
          </p:cNvSpPr>
          <p:nvPr/>
        </p:nvSpPr>
        <p:spPr bwMode="auto">
          <a:xfrm flipH="1">
            <a:off x="2005013" y="5873750"/>
            <a:ext cx="1458912" cy="111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9583" name="Group 68"/>
          <p:cNvGrpSpPr>
            <a:grpSpLocks/>
          </p:cNvGrpSpPr>
          <p:nvPr/>
        </p:nvGrpSpPr>
        <p:grpSpPr bwMode="auto">
          <a:xfrm>
            <a:off x="1063625" y="4530725"/>
            <a:ext cx="979488" cy="1503363"/>
            <a:chOff x="12464" y="10193"/>
            <a:chExt cx="1481" cy="2272"/>
          </a:xfrm>
        </p:grpSpPr>
        <p:grpSp>
          <p:nvGrpSpPr>
            <p:cNvPr id="109797" name="Group 69"/>
            <p:cNvGrpSpPr>
              <a:grpSpLocks/>
            </p:cNvGrpSpPr>
            <p:nvPr/>
          </p:nvGrpSpPr>
          <p:grpSpPr bwMode="auto">
            <a:xfrm>
              <a:off x="12464" y="11102"/>
              <a:ext cx="1481" cy="1363"/>
              <a:chOff x="5850" y="13487"/>
              <a:chExt cx="2023" cy="1840"/>
            </a:xfrm>
          </p:grpSpPr>
          <p:sp>
            <p:nvSpPr>
              <p:cNvPr id="109806" name="Freeform 70"/>
              <p:cNvSpPr>
                <a:spLocks/>
              </p:cNvSpPr>
              <p:nvPr/>
            </p:nvSpPr>
            <p:spPr bwMode="auto">
              <a:xfrm>
                <a:off x="5850" y="13632"/>
                <a:ext cx="2023" cy="1695"/>
              </a:xfrm>
              <a:custGeom>
                <a:avLst/>
                <a:gdLst>
                  <a:gd name="T0" fmla="*/ 570 w 2023"/>
                  <a:gd name="T1" fmla="*/ 121 h 1695"/>
                  <a:gd name="T2" fmla="*/ 575 w 2023"/>
                  <a:gd name="T3" fmla="*/ 120 h 1695"/>
                  <a:gd name="T4" fmla="*/ 586 w 2023"/>
                  <a:gd name="T5" fmla="*/ 116 h 1695"/>
                  <a:gd name="T6" fmla="*/ 607 w 2023"/>
                  <a:gd name="T7" fmla="*/ 108 h 1695"/>
                  <a:gd name="T8" fmla="*/ 636 w 2023"/>
                  <a:gd name="T9" fmla="*/ 101 h 1695"/>
                  <a:gd name="T10" fmla="*/ 672 w 2023"/>
                  <a:gd name="T11" fmla="*/ 90 h 1695"/>
                  <a:gd name="T12" fmla="*/ 718 w 2023"/>
                  <a:gd name="T13" fmla="*/ 79 h 1695"/>
                  <a:gd name="T14" fmla="*/ 771 w 2023"/>
                  <a:gd name="T15" fmla="*/ 67 h 1695"/>
                  <a:gd name="T16" fmla="*/ 834 w 2023"/>
                  <a:gd name="T17" fmla="*/ 55 h 1695"/>
                  <a:gd name="T18" fmla="*/ 904 w 2023"/>
                  <a:gd name="T19" fmla="*/ 43 h 1695"/>
                  <a:gd name="T20" fmla="*/ 982 w 2023"/>
                  <a:gd name="T21" fmla="*/ 33 h 1695"/>
                  <a:gd name="T22" fmla="*/ 1071 w 2023"/>
                  <a:gd name="T23" fmla="*/ 22 h 1695"/>
                  <a:gd name="T24" fmla="*/ 1166 w 2023"/>
                  <a:gd name="T25" fmla="*/ 13 h 1695"/>
                  <a:gd name="T26" fmla="*/ 1271 w 2023"/>
                  <a:gd name="T27" fmla="*/ 7 h 1695"/>
                  <a:gd name="T28" fmla="*/ 1384 w 2023"/>
                  <a:gd name="T29" fmla="*/ 1 h 1695"/>
                  <a:gd name="T30" fmla="*/ 1506 w 2023"/>
                  <a:gd name="T31" fmla="*/ 0 h 1695"/>
                  <a:gd name="T32" fmla="*/ 1636 w 2023"/>
                  <a:gd name="T33" fmla="*/ 1 h 1695"/>
                  <a:gd name="T34" fmla="*/ 1692 w 2023"/>
                  <a:gd name="T35" fmla="*/ 233 h 1695"/>
                  <a:gd name="T36" fmla="*/ 1713 w 2023"/>
                  <a:gd name="T37" fmla="*/ 243 h 1695"/>
                  <a:gd name="T38" fmla="*/ 1758 w 2023"/>
                  <a:gd name="T39" fmla="*/ 274 h 1695"/>
                  <a:gd name="T40" fmla="*/ 1806 w 2023"/>
                  <a:gd name="T41" fmla="*/ 329 h 1695"/>
                  <a:gd name="T42" fmla="*/ 1836 w 2023"/>
                  <a:gd name="T43" fmla="*/ 409 h 1695"/>
                  <a:gd name="T44" fmla="*/ 1955 w 2023"/>
                  <a:gd name="T45" fmla="*/ 948 h 1695"/>
                  <a:gd name="T46" fmla="*/ 2003 w 2023"/>
                  <a:gd name="T47" fmla="*/ 1171 h 1695"/>
                  <a:gd name="T48" fmla="*/ 2011 w 2023"/>
                  <a:gd name="T49" fmla="*/ 1188 h 1695"/>
                  <a:gd name="T50" fmla="*/ 2022 w 2023"/>
                  <a:gd name="T51" fmla="*/ 1231 h 1695"/>
                  <a:gd name="T52" fmla="*/ 2021 w 2023"/>
                  <a:gd name="T53" fmla="*/ 1297 h 1695"/>
                  <a:gd name="T54" fmla="*/ 1992 w 2023"/>
                  <a:gd name="T55" fmla="*/ 1380 h 1695"/>
                  <a:gd name="T56" fmla="*/ 0 w 2023"/>
                  <a:gd name="T57" fmla="*/ 1328 h 1695"/>
                  <a:gd name="T58" fmla="*/ 199 w 2023"/>
                  <a:gd name="T59" fmla="*/ 1223 h 1695"/>
                  <a:gd name="T60" fmla="*/ 200 w 2023"/>
                  <a:gd name="T61" fmla="*/ 232 h 1695"/>
                  <a:gd name="T62" fmla="*/ 210 w 2023"/>
                  <a:gd name="T63" fmla="*/ 226 h 1695"/>
                  <a:gd name="T64" fmla="*/ 230 w 2023"/>
                  <a:gd name="T65" fmla="*/ 214 h 1695"/>
                  <a:gd name="T66" fmla="*/ 259 w 2023"/>
                  <a:gd name="T67" fmla="*/ 201 h 1695"/>
                  <a:gd name="T68" fmla="*/ 297 w 2023"/>
                  <a:gd name="T69" fmla="*/ 189 h 1695"/>
                  <a:gd name="T70" fmla="*/ 344 w 2023"/>
                  <a:gd name="T71" fmla="*/ 183 h 1695"/>
                  <a:gd name="T72" fmla="*/ 399 w 2023"/>
                  <a:gd name="T73" fmla="*/ 181 h 1695"/>
                  <a:gd name="T74" fmla="*/ 464 w 2023"/>
                  <a:gd name="T75" fmla="*/ 191 h 1695"/>
                  <a:gd name="T76" fmla="*/ 548 w 2023"/>
                  <a:gd name="T77" fmla="*/ 225 h 16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23"/>
                  <a:gd name="T118" fmla="*/ 0 h 1695"/>
                  <a:gd name="T119" fmla="*/ 2023 w 2023"/>
                  <a:gd name="T120" fmla="*/ 1695 h 16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23" h="1695">
                    <a:moveTo>
                      <a:pt x="548" y="225"/>
                    </a:moveTo>
                    <a:lnTo>
                      <a:pt x="570" y="121"/>
                    </a:lnTo>
                    <a:lnTo>
                      <a:pt x="571" y="121"/>
                    </a:lnTo>
                    <a:lnTo>
                      <a:pt x="575" y="120"/>
                    </a:lnTo>
                    <a:lnTo>
                      <a:pt x="580" y="118"/>
                    </a:lnTo>
                    <a:lnTo>
                      <a:pt x="586" y="116"/>
                    </a:lnTo>
                    <a:lnTo>
                      <a:pt x="596" y="112"/>
                    </a:lnTo>
                    <a:lnTo>
                      <a:pt x="607" y="108"/>
                    </a:lnTo>
                    <a:lnTo>
                      <a:pt x="620" y="105"/>
                    </a:lnTo>
                    <a:lnTo>
                      <a:pt x="636" y="101"/>
                    </a:lnTo>
                    <a:lnTo>
                      <a:pt x="653" y="95"/>
                    </a:lnTo>
                    <a:lnTo>
                      <a:pt x="672" y="90"/>
                    </a:lnTo>
                    <a:lnTo>
                      <a:pt x="694" y="84"/>
                    </a:lnTo>
                    <a:lnTo>
                      <a:pt x="718" y="79"/>
                    </a:lnTo>
                    <a:lnTo>
                      <a:pt x="743" y="74"/>
                    </a:lnTo>
                    <a:lnTo>
                      <a:pt x="771" y="67"/>
                    </a:lnTo>
                    <a:lnTo>
                      <a:pt x="802" y="61"/>
                    </a:lnTo>
                    <a:lnTo>
                      <a:pt x="834" y="55"/>
                    </a:lnTo>
                    <a:lnTo>
                      <a:pt x="867" y="49"/>
                    </a:lnTo>
                    <a:lnTo>
                      <a:pt x="904" y="43"/>
                    </a:lnTo>
                    <a:lnTo>
                      <a:pt x="943" y="38"/>
                    </a:lnTo>
                    <a:lnTo>
                      <a:pt x="982" y="33"/>
                    </a:lnTo>
                    <a:lnTo>
                      <a:pt x="1025" y="27"/>
                    </a:lnTo>
                    <a:lnTo>
                      <a:pt x="1071" y="22"/>
                    </a:lnTo>
                    <a:lnTo>
                      <a:pt x="1117" y="17"/>
                    </a:lnTo>
                    <a:lnTo>
                      <a:pt x="1166" y="13"/>
                    </a:lnTo>
                    <a:lnTo>
                      <a:pt x="1218" y="10"/>
                    </a:lnTo>
                    <a:lnTo>
                      <a:pt x="1271" y="7"/>
                    </a:lnTo>
                    <a:lnTo>
                      <a:pt x="1327" y="3"/>
                    </a:lnTo>
                    <a:lnTo>
                      <a:pt x="1384" y="1"/>
                    </a:lnTo>
                    <a:lnTo>
                      <a:pt x="1444" y="0"/>
                    </a:lnTo>
                    <a:lnTo>
                      <a:pt x="1506" y="0"/>
                    </a:lnTo>
                    <a:lnTo>
                      <a:pt x="1570" y="0"/>
                    </a:lnTo>
                    <a:lnTo>
                      <a:pt x="1636" y="1"/>
                    </a:lnTo>
                    <a:lnTo>
                      <a:pt x="1709" y="41"/>
                    </a:lnTo>
                    <a:lnTo>
                      <a:pt x="1692" y="233"/>
                    </a:lnTo>
                    <a:lnTo>
                      <a:pt x="1698" y="235"/>
                    </a:lnTo>
                    <a:lnTo>
                      <a:pt x="1713" y="243"/>
                    </a:lnTo>
                    <a:lnTo>
                      <a:pt x="1733" y="256"/>
                    </a:lnTo>
                    <a:lnTo>
                      <a:pt x="1758" y="274"/>
                    </a:lnTo>
                    <a:lnTo>
                      <a:pt x="1784" y="299"/>
                    </a:lnTo>
                    <a:lnTo>
                      <a:pt x="1806" y="329"/>
                    </a:lnTo>
                    <a:lnTo>
                      <a:pt x="1825" y="366"/>
                    </a:lnTo>
                    <a:lnTo>
                      <a:pt x="1836" y="409"/>
                    </a:lnTo>
                    <a:lnTo>
                      <a:pt x="1999" y="557"/>
                    </a:lnTo>
                    <a:lnTo>
                      <a:pt x="1955" y="948"/>
                    </a:lnTo>
                    <a:lnTo>
                      <a:pt x="1692" y="1080"/>
                    </a:lnTo>
                    <a:lnTo>
                      <a:pt x="2003" y="1171"/>
                    </a:lnTo>
                    <a:lnTo>
                      <a:pt x="2006" y="1176"/>
                    </a:lnTo>
                    <a:lnTo>
                      <a:pt x="2011" y="1188"/>
                    </a:lnTo>
                    <a:lnTo>
                      <a:pt x="2016" y="1206"/>
                    </a:lnTo>
                    <a:lnTo>
                      <a:pt x="2022" y="1231"/>
                    </a:lnTo>
                    <a:lnTo>
                      <a:pt x="2023" y="1261"/>
                    </a:lnTo>
                    <a:lnTo>
                      <a:pt x="2021" y="1297"/>
                    </a:lnTo>
                    <a:lnTo>
                      <a:pt x="2010" y="1337"/>
                    </a:lnTo>
                    <a:lnTo>
                      <a:pt x="1992" y="1380"/>
                    </a:lnTo>
                    <a:lnTo>
                      <a:pt x="1171" y="1695"/>
                    </a:lnTo>
                    <a:lnTo>
                      <a:pt x="0" y="1328"/>
                    </a:lnTo>
                    <a:lnTo>
                      <a:pt x="20" y="1285"/>
                    </a:lnTo>
                    <a:lnTo>
                      <a:pt x="199" y="1223"/>
                    </a:lnTo>
                    <a:lnTo>
                      <a:pt x="199" y="233"/>
                    </a:lnTo>
                    <a:lnTo>
                      <a:pt x="200" y="232"/>
                    </a:lnTo>
                    <a:lnTo>
                      <a:pt x="204" y="229"/>
                    </a:lnTo>
                    <a:lnTo>
                      <a:pt x="210" y="226"/>
                    </a:lnTo>
                    <a:lnTo>
                      <a:pt x="218" y="220"/>
                    </a:lnTo>
                    <a:lnTo>
                      <a:pt x="230" y="214"/>
                    </a:lnTo>
                    <a:lnTo>
                      <a:pt x="243" y="207"/>
                    </a:lnTo>
                    <a:lnTo>
                      <a:pt x="259" y="201"/>
                    </a:lnTo>
                    <a:lnTo>
                      <a:pt x="277" y="194"/>
                    </a:lnTo>
                    <a:lnTo>
                      <a:pt x="297" y="189"/>
                    </a:lnTo>
                    <a:lnTo>
                      <a:pt x="320" y="185"/>
                    </a:lnTo>
                    <a:lnTo>
                      <a:pt x="344" y="183"/>
                    </a:lnTo>
                    <a:lnTo>
                      <a:pt x="370" y="180"/>
                    </a:lnTo>
                    <a:lnTo>
                      <a:pt x="399" y="181"/>
                    </a:lnTo>
                    <a:lnTo>
                      <a:pt x="430" y="185"/>
                    </a:lnTo>
                    <a:lnTo>
                      <a:pt x="464" y="191"/>
                    </a:lnTo>
                    <a:lnTo>
                      <a:pt x="498" y="201"/>
                    </a:lnTo>
                    <a:lnTo>
                      <a:pt x="548" y="22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07" name="Freeform 71"/>
              <p:cNvSpPr>
                <a:spLocks/>
              </p:cNvSpPr>
              <p:nvPr/>
            </p:nvSpPr>
            <p:spPr bwMode="auto">
              <a:xfrm>
                <a:off x="6551" y="13597"/>
                <a:ext cx="650" cy="735"/>
              </a:xfrm>
              <a:custGeom>
                <a:avLst/>
                <a:gdLst>
                  <a:gd name="T0" fmla="*/ 645 w 650"/>
                  <a:gd name="T1" fmla="*/ 27 h 735"/>
                  <a:gd name="T2" fmla="*/ 642 w 650"/>
                  <a:gd name="T3" fmla="*/ 26 h 735"/>
                  <a:gd name="T4" fmla="*/ 631 w 650"/>
                  <a:gd name="T5" fmla="*/ 23 h 735"/>
                  <a:gd name="T6" fmla="*/ 615 w 650"/>
                  <a:gd name="T7" fmla="*/ 19 h 735"/>
                  <a:gd name="T8" fmla="*/ 592 w 650"/>
                  <a:gd name="T9" fmla="*/ 15 h 735"/>
                  <a:gd name="T10" fmla="*/ 565 w 650"/>
                  <a:gd name="T11" fmla="*/ 10 h 735"/>
                  <a:gd name="T12" fmla="*/ 533 w 650"/>
                  <a:gd name="T13" fmla="*/ 6 h 735"/>
                  <a:gd name="T14" fmla="*/ 496 w 650"/>
                  <a:gd name="T15" fmla="*/ 3 h 735"/>
                  <a:gd name="T16" fmla="*/ 456 w 650"/>
                  <a:gd name="T17" fmla="*/ 1 h 735"/>
                  <a:gd name="T18" fmla="*/ 411 w 650"/>
                  <a:gd name="T19" fmla="*/ 0 h 735"/>
                  <a:gd name="T20" fmla="*/ 364 w 650"/>
                  <a:gd name="T21" fmla="*/ 2 h 735"/>
                  <a:gd name="T22" fmla="*/ 315 w 650"/>
                  <a:gd name="T23" fmla="*/ 6 h 735"/>
                  <a:gd name="T24" fmla="*/ 262 w 650"/>
                  <a:gd name="T25" fmla="*/ 15 h 735"/>
                  <a:gd name="T26" fmla="*/ 209 w 650"/>
                  <a:gd name="T27" fmla="*/ 26 h 735"/>
                  <a:gd name="T28" fmla="*/ 154 w 650"/>
                  <a:gd name="T29" fmla="*/ 42 h 735"/>
                  <a:gd name="T30" fmla="*/ 98 w 650"/>
                  <a:gd name="T31" fmla="*/ 61 h 735"/>
                  <a:gd name="T32" fmla="*/ 42 w 650"/>
                  <a:gd name="T33" fmla="*/ 87 h 735"/>
                  <a:gd name="T34" fmla="*/ 38 w 650"/>
                  <a:gd name="T35" fmla="*/ 101 h 735"/>
                  <a:gd name="T36" fmla="*/ 28 w 650"/>
                  <a:gd name="T37" fmla="*/ 141 h 735"/>
                  <a:gd name="T38" fmla="*/ 17 w 650"/>
                  <a:gd name="T39" fmla="*/ 203 h 735"/>
                  <a:gd name="T40" fmla="*/ 6 w 650"/>
                  <a:gd name="T41" fmla="*/ 283 h 735"/>
                  <a:gd name="T42" fmla="*/ 0 w 650"/>
                  <a:gd name="T43" fmla="*/ 378 h 735"/>
                  <a:gd name="T44" fmla="*/ 5 w 650"/>
                  <a:gd name="T45" fmla="*/ 484 h 735"/>
                  <a:gd name="T46" fmla="*/ 21 w 650"/>
                  <a:gd name="T47" fmla="*/ 599 h 735"/>
                  <a:gd name="T48" fmla="*/ 54 w 650"/>
                  <a:gd name="T49" fmla="*/ 716 h 735"/>
                  <a:gd name="T50" fmla="*/ 58 w 650"/>
                  <a:gd name="T51" fmla="*/ 716 h 735"/>
                  <a:gd name="T52" fmla="*/ 66 w 650"/>
                  <a:gd name="T53" fmla="*/ 715 h 735"/>
                  <a:gd name="T54" fmla="*/ 80 w 650"/>
                  <a:gd name="T55" fmla="*/ 713 h 735"/>
                  <a:gd name="T56" fmla="*/ 99 w 650"/>
                  <a:gd name="T57" fmla="*/ 712 h 735"/>
                  <a:gd name="T58" fmla="*/ 124 w 650"/>
                  <a:gd name="T59" fmla="*/ 710 h 735"/>
                  <a:gd name="T60" fmla="*/ 153 w 650"/>
                  <a:gd name="T61" fmla="*/ 708 h 735"/>
                  <a:gd name="T62" fmla="*/ 188 w 650"/>
                  <a:gd name="T63" fmla="*/ 707 h 735"/>
                  <a:gd name="T64" fmla="*/ 225 w 650"/>
                  <a:gd name="T65" fmla="*/ 706 h 735"/>
                  <a:gd name="T66" fmla="*/ 267 w 650"/>
                  <a:gd name="T67" fmla="*/ 705 h 735"/>
                  <a:gd name="T68" fmla="*/ 313 w 650"/>
                  <a:gd name="T69" fmla="*/ 706 h 735"/>
                  <a:gd name="T70" fmla="*/ 362 w 650"/>
                  <a:gd name="T71" fmla="*/ 707 h 735"/>
                  <a:gd name="T72" fmla="*/ 415 w 650"/>
                  <a:gd name="T73" fmla="*/ 709 h 735"/>
                  <a:gd name="T74" fmla="*/ 470 w 650"/>
                  <a:gd name="T75" fmla="*/ 713 h 735"/>
                  <a:gd name="T76" fmla="*/ 528 w 650"/>
                  <a:gd name="T77" fmla="*/ 719 h 735"/>
                  <a:gd name="T78" fmla="*/ 588 w 650"/>
                  <a:gd name="T79" fmla="*/ 726 h 735"/>
                  <a:gd name="T80" fmla="*/ 650 w 650"/>
                  <a:gd name="T81" fmla="*/ 735 h 735"/>
                  <a:gd name="T82" fmla="*/ 647 w 650"/>
                  <a:gd name="T83" fmla="*/ 713 h 735"/>
                  <a:gd name="T84" fmla="*/ 641 w 650"/>
                  <a:gd name="T85" fmla="*/ 655 h 735"/>
                  <a:gd name="T86" fmla="*/ 631 w 650"/>
                  <a:gd name="T87" fmla="*/ 568 h 735"/>
                  <a:gd name="T88" fmla="*/ 623 w 650"/>
                  <a:gd name="T89" fmla="*/ 462 h 735"/>
                  <a:gd name="T90" fmla="*/ 618 w 650"/>
                  <a:gd name="T91" fmla="*/ 345 h 735"/>
                  <a:gd name="T92" fmla="*/ 618 w 650"/>
                  <a:gd name="T93" fmla="*/ 229 h 735"/>
                  <a:gd name="T94" fmla="*/ 627 w 650"/>
                  <a:gd name="T95" fmla="*/ 119 h 735"/>
                  <a:gd name="T96" fmla="*/ 645 w 650"/>
                  <a:gd name="T97" fmla="*/ 27 h 7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0"/>
                  <a:gd name="T148" fmla="*/ 0 h 735"/>
                  <a:gd name="T149" fmla="*/ 650 w 650"/>
                  <a:gd name="T150" fmla="*/ 735 h 7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0" h="735">
                    <a:moveTo>
                      <a:pt x="645" y="27"/>
                    </a:moveTo>
                    <a:lnTo>
                      <a:pt x="642" y="26"/>
                    </a:lnTo>
                    <a:lnTo>
                      <a:pt x="631" y="23"/>
                    </a:lnTo>
                    <a:lnTo>
                      <a:pt x="615" y="19"/>
                    </a:lnTo>
                    <a:lnTo>
                      <a:pt x="592" y="15"/>
                    </a:lnTo>
                    <a:lnTo>
                      <a:pt x="565" y="10"/>
                    </a:lnTo>
                    <a:lnTo>
                      <a:pt x="533" y="6"/>
                    </a:lnTo>
                    <a:lnTo>
                      <a:pt x="496" y="3"/>
                    </a:lnTo>
                    <a:lnTo>
                      <a:pt x="456" y="1"/>
                    </a:lnTo>
                    <a:lnTo>
                      <a:pt x="411" y="0"/>
                    </a:lnTo>
                    <a:lnTo>
                      <a:pt x="364" y="2"/>
                    </a:lnTo>
                    <a:lnTo>
                      <a:pt x="315" y="6"/>
                    </a:lnTo>
                    <a:lnTo>
                      <a:pt x="262" y="15"/>
                    </a:lnTo>
                    <a:lnTo>
                      <a:pt x="209" y="26"/>
                    </a:lnTo>
                    <a:lnTo>
                      <a:pt x="154" y="42"/>
                    </a:lnTo>
                    <a:lnTo>
                      <a:pt x="98" y="61"/>
                    </a:lnTo>
                    <a:lnTo>
                      <a:pt x="42" y="87"/>
                    </a:lnTo>
                    <a:lnTo>
                      <a:pt x="38" y="101"/>
                    </a:lnTo>
                    <a:lnTo>
                      <a:pt x="28" y="141"/>
                    </a:lnTo>
                    <a:lnTo>
                      <a:pt x="17" y="203"/>
                    </a:lnTo>
                    <a:lnTo>
                      <a:pt x="6" y="283"/>
                    </a:lnTo>
                    <a:lnTo>
                      <a:pt x="0" y="378"/>
                    </a:lnTo>
                    <a:lnTo>
                      <a:pt x="5" y="484"/>
                    </a:lnTo>
                    <a:lnTo>
                      <a:pt x="21" y="599"/>
                    </a:lnTo>
                    <a:lnTo>
                      <a:pt x="54" y="716"/>
                    </a:lnTo>
                    <a:lnTo>
                      <a:pt x="58" y="716"/>
                    </a:lnTo>
                    <a:lnTo>
                      <a:pt x="66" y="715"/>
                    </a:lnTo>
                    <a:lnTo>
                      <a:pt x="80" y="713"/>
                    </a:lnTo>
                    <a:lnTo>
                      <a:pt x="99" y="712"/>
                    </a:lnTo>
                    <a:lnTo>
                      <a:pt x="124" y="710"/>
                    </a:lnTo>
                    <a:lnTo>
                      <a:pt x="153" y="708"/>
                    </a:lnTo>
                    <a:lnTo>
                      <a:pt x="188" y="707"/>
                    </a:lnTo>
                    <a:lnTo>
                      <a:pt x="225" y="706"/>
                    </a:lnTo>
                    <a:lnTo>
                      <a:pt x="267" y="705"/>
                    </a:lnTo>
                    <a:lnTo>
                      <a:pt x="313" y="706"/>
                    </a:lnTo>
                    <a:lnTo>
                      <a:pt x="362" y="707"/>
                    </a:lnTo>
                    <a:lnTo>
                      <a:pt x="415" y="709"/>
                    </a:lnTo>
                    <a:lnTo>
                      <a:pt x="470" y="713"/>
                    </a:lnTo>
                    <a:lnTo>
                      <a:pt x="528" y="719"/>
                    </a:lnTo>
                    <a:lnTo>
                      <a:pt x="588" y="726"/>
                    </a:lnTo>
                    <a:lnTo>
                      <a:pt x="650" y="735"/>
                    </a:lnTo>
                    <a:lnTo>
                      <a:pt x="647" y="713"/>
                    </a:lnTo>
                    <a:lnTo>
                      <a:pt x="641" y="655"/>
                    </a:lnTo>
                    <a:lnTo>
                      <a:pt x="631" y="568"/>
                    </a:lnTo>
                    <a:lnTo>
                      <a:pt x="623" y="462"/>
                    </a:lnTo>
                    <a:lnTo>
                      <a:pt x="618" y="345"/>
                    </a:lnTo>
                    <a:lnTo>
                      <a:pt x="618" y="229"/>
                    </a:lnTo>
                    <a:lnTo>
                      <a:pt x="627" y="119"/>
                    </a:lnTo>
                    <a:lnTo>
                      <a:pt x="645" y="2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08" name="Freeform 72"/>
              <p:cNvSpPr>
                <a:spLocks/>
              </p:cNvSpPr>
              <p:nvPr/>
            </p:nvSpPr>
            <p:spPr bwMode="auto">
              <a:xfrm>
                <a:off x="6623" y="13797"/>
                <a:ext cx="1071" cy="731"/>
              </a:xfrm>
              <a:custGeom>
                <a:avLst/>
                <a:gdLst>
                  <a:gd name="T0" fmla="*/ 6 w 1071"/>
                  <a:gd name="T1" fmla="*/ 552 h 731"/>
                  <a:gd name="T2" fmla="*/ 0 w 1071"/>
                  <a:gd name="T3" fmla="*/ 642 h 731"/>
                  <a:gd name="T4" fmla="*/ 698 w 1071"/>
                  <a:gd name="T5" fmla="*/ 731 h 731"/>
                  <a:gd name="T6" fmla="*/ 703 w 1071"/>
                  <a:gd name="T7" fmla="*/ 729 h 731"/>
                  <a:gd name="T8" fmla="*/ 717 w 1071"/>
                  <a:gd name="T9" fmla="*/ 722 h 731"/>
                  <a:gd name="T10" fmla="*/ 740 w 1071"/>
                  <a:gd name="T11" fmla="*/ 710 h 731"/>
                  <a:gd name="T12" fmla="*/ 768 w 1071"/>
                  <a:gd name="T13" fmla="*/ 694 h 731"/>
                  <a:gd name="T14" fmla="*/ 801 w 1071"/>
                  <a:gd name="T15" fmla="*/ 672 h 731"/>
                  <a:gd name="T16" fmla="*/ 838 w 1071"/>
                  <a:gd name="T17" fmla="*/ 645 h 731"/>
                  <a:gd name="T18" fmla="*/ 876 w 1071"/>
                  <a:gd name="T19" fmla="*/ 614 h 731"/>
                  <a:gd name="T20" fmla="*/ 915 w 1071"/>
                  <a:gd name="T21" fmla="*/ 577 h 731"/>
                  <a:gd name="T22" fmla="*/ 953 w 1071"/>
                  <a:gd name="T23" fmla="*/ 536 h 731"/>
                  <a:gd name="T24" fmla="*/ 988 w 1071"/>
                  <a:gd name="T25" fmla="*/ 491 h 731"/>
                  <a:gd name="T26" fmla="*/ 1018 w 1071"/>
                  <a:gd name="T27" fmla="*/ 439 h 731"/>
                  <a:gd name="T28" fmla="*/ 1043 w 1071"/>
                  <a:gd name="T29" fmla="*/ 383 h 731"/>
                  <a:gd name="T30" fmla="*/ 1061 w 1071"/>
                  <a:gd name="T31" fmla="*/ 322 h 731"/>
                  <a:gd name="T32" fmla="*/ 1071 w 1071"/>
                  <a:gd name="T33" fmla="*/ 255 h 731"/>
                  <a:gd name="T34" fmla="*/ 1070 w 1071"/>
                  <a:gd name="T35" fmla="*/ 185 h 731"/>
                  <a:gd name="T36" fmla="*/ 1057 w 1071"/>
                  <a:gd name="T37" fmla="*/ 108 h 731"/>
                  <a:gd name="T38" fmla="*/ 1055 w 1071"/>
                  <a:gd name="T39" fmla="*/ 104 h 731"/>
                  <a:gd name="T40" fmla="*/ 1049 w 1071"/>
                  <a:gd name="T41" fmla="*/ 92 h 731"/>
                  <a:gd name="T42" fmla="*/ 1037 w 1071"/>
                  <a:gd name="T43" fmla="*/ 76 h 731"/>
                  <a:gd name="T44" fmla="*/ 1022 w 1071"/>
                  <a:gd name="T45" fmla="*/ 57 h 731"/>
                  <a:gd name="T46" fmla="*/ 1002 w 1071"/>
                  <a:gd name="T47" fmla="*/ 37 h 731"/>
                  <a:gd name="T48" fmla="*/ 979 w 1071"/>
                  <a:gd name="T49" fmla="*/ 20 h 731"/>
                  <a:gd name="T50" fmla="*/ 951 w 1071"/>
                  <a:gd name="T51" fmla="*/ 7 h 731"/>
                  <a:gd name="T52" fmla="*/ 919 w 1071"/>
                  <a:gd name="T53" fmla="*/ 0 h 731"/>
                  <a:gd name="T54" fmla="*/ 924 w 1071"/>
                  <a:gd name="T55" fmla="*/ 12 h 731"/>
                  <a:gd name="T56" fmla="*/ 934 w 1071"/>
                  <a:gd name="T57" fmla="*/ 44 h 731"/>
                  <a:gd name="T58" fmla="*/ 947 w 1071"/>
                  <a:gd name="T59" fmla="*/ 94 h 731"/>
                  <a:gd name="T60" fmla="*/ 958 w 1071"/>
                  <a:gd name="T61" fmla="*/ 159 h 731"/>
                  <a:gd name="T62" fmla="*/ 961 w 1071"/>
                  <a:gd name="T63" fmla="*/ 238 h 731"/>
                  <a:gd name="T64" fmla="*/ 953 w 1071"/>
                  <a:gd name="T65" fmla="*/ 324 h 731"/>
                  <a:gd name="T66" fmla="*/ 928 w 1071"/>
                  <a:gd name="T67" fmla="*/ 418 h 731"/>
                  <a:gd name="T68" fmla="*/ 884 w 1071"/>
                  <a:gd name="T69" fmla="*/ 516 h 731"/>
                  <a:gd name="T70" fmla="*/ 883 w 1071"/>
                  <a:gd name="T71" fmla="*/ 518 h 731"/>
                  <a:gd name="T72" fmla="*/ 879 w 1071"/>
                  <a:gd name="T73" fmla="*/ 521 h 731"/>
                  <a:gd name="T74" fmla="*/ 872 w 1071"/>
                  <a:gd name="T75" fmla="*/ 526 h 731"/>
                  <a:gd name="T76" fmla="*/ 862 w 1071"/>
                  <a:gd name="T77" fmla="*/ 534 h 731"/>
                  <a:gd name="T78" fmla="*/ 851 w 1071"/>
                  <a:gd name="T79" fmla="*/ 541 h 731"/>
                  <a:gd name="T80" fmla="*/ 837 w 1071"/>
                  <a:gd name="T81" fmla="*/ 550 h 731"/>
                  <a:gd name="T82" fmla="*/ 819 w 1071"/>
                  <a:gd name="T83" fmla="*/ 559 h 731"/>
                  <a:gd name="T84" fmla="*/ 800 w 1071"/>
                  <a:gd name="T85" fmla="*/ 567 h 731"/>
                  <a:gd name="T86" fmla="*/ 778 w 1071"/>
                  <a:gd name="T87" fmla="*/ 575 h 731"/>
                  <a:gd name="T88" fmla="*/ 754 w 1071"/>
                  <a:gd name="T89" fmla="*/ 582 h 731"/>
                  <a:gd name="T90" fmla="*/ 727 w 1071"/>
                  <a:gd name="T91" fmla="*/ 588 h 731"/>
                  <a:gd name="T92" fmla="*/ 697 w 1071"/>
                  <a:gd name="T93" fmla="*/ 592 h 731"/>
                  <a:gd name="T94" fmla="*/ 666 w 1071"/>
                  <a:gd name="T95" fmla="*/ 593 h 731"/>
                  <a:gd name="T96" fmla="*/ 631 w 1071"/>
                  <a:gd name="T97" fmla="*/ 592 h 731"/>
                  <a:gd name="T98" fmla="*/ 593 w 1071"/>
                  <a:gd name="T99" fmla="*/ 589 h 731"/>
                  <a:gd name="T100" fmla="*/ 555 w 1071"/>
                  <a:gd name="T101" fmla="*/ 581 h 731"/>
                  <a:gd name="T102" fmla="*/ 555 w 1071"/>
                  <a:gd name="T103" fmla="*/ 677 h 731"/>
                  <a:gd name="T104" fmla="*/ 24 w 1071"/>
                  <a:gd name="T105" fmla="*/ 623 h 731"/>
                  <a:gd name="T106" fmla="*/ 6 w 1071"/>
                  <a:gd name="T107" fmla="*/ 552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1"/>
                  <a:gd name="T163" fmla="*/ 0 h 731"/>
                  <a:gd name="T164" fmla="*/ 1071 w 1071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1" h="731">
                    <a:moveTo>
                      <a:pt x="6" y="552"/>
                    </a:moveTo>
                    <a:lnTo>
                      <a:pt x="0" y="642"/>
                    </a:lnTo>
                    <a:lnTo>
                      <a:pt x="698" y="731"/>
                    </a:lnTo>
                    <a:lnTo>
                      <a:pt x="703" y="729"/>
                    </a:lnTo>
                    <a:lnTo>
                      <a:pt x="717" y="722"/>
                    </a:lnTo>
                    <a:lnTo>
                      <a:pt x="740" y="710"/>
                    </a:lnTo>
                    <a:lnTo>
                      <a:pt x="768" y="694"/>
                    </a:lnTo>
                    <a:lnTo>
                      <a:pt x="801" y="672"/>
                    </a:lnTo>
                    <a:lnTo>
                      <a:pt x="838" y="645"/>
                    </a:lnTo>
                    <a:lnTo>
                      <a:pt x="876" y="614"/>
                    </a:lnTo>
                    <a:lnTo>
                      <a:pt x="915" y="577"/>
                    </a:lnTo>
                    <a:lnTo>
                      <a:pt x="953" y="536"/>
                    </a:lnTo>
                    <a:lnTo>
                      <a:pt x="988" y="491"/>
                    </a:lnTo>
                    <a:lnTo>
                      <a:pt x="1018" y="439"/>
                    </a:lnTo>
                    <a:lnTo>
                      <a:pt x="1043" y="383"/>
                    </a:lnTo>
                    <a:lnTo>
                      <a:pt x="1061" y="322"/>
                    </a:lnTo>
                    <a:lnTo>
                      <a:pt x="1071" y="255"/>
                    </a:lnTo>
                    <a:lnTo>
                      <a:pt x="1070" y="185"/>
                    </a:lnTo>
                    <a:lnTo>
                      <a:pt x="1057" y="108"/>
                    </a:lnTo>
                    <a:lnTo>
                      <a:pt x="1055" y="104"/>
                    </a:lnTo>
                    <a:lnTo>
                      <a:pt x="1049" y="92"/>
                    </a:lnTo>
                    <a:lnTo>
                      <a:pt x="1037" y="76"/>
                    </a:lnTo>
                    <a:lnTo>
                      <a:pt x="1022" y="57"/>
                    </a:lnTo>
                    <a:lnTo>
                      <a:pt x="1002" y="37"/>
                    </a:lnTo>
                    <a:lnTo>
                      <a:pt x="979" y="20"/>
                    </a:lnTo>
                    <a:lnTo>
                      <a:pt x="951" y="7"/>
                    </a:lnTo>
                    <a:lnTo>
                      <a:pt x="919" y="0"/>
                    </a:lnTo>
                    <a:lnTo>
                      <a:pt x="924" y="12"/>
                    </a:lnTo>
                    <a:lnTo>
                      <a:pt x="934" y="44"/>
                    </a:lnTo>
                    <a:lnTo>
                      <a:pt x="947" y="94"/>
                    </a:lnTo>
                    <a:lnTo>
                      <a:pt x="958" y="159"/>
                    </a:lnTo>
                    <a:lnTo>
                      <a:pt x="961" y="238"/>
                    </a:lnTo>
                    <a:lnTo>
                      <a:pt x="953" y="324"/>
                    </a:lnTo>
                    <a:lnTo>
                      <a:pt x="928" y="418"/>
                    </a:lnTo>
                    <a:lnTo>
                      <a:pt x="884" y="516"/>
                    </a:lnTo>
                    <a:lnTo>
                      <a:pt x="883" y="518"/>
                    </a:lnTo>
                    <a:lnTo>
                      <a:pt x="879" y="521"/>
                    </a:lnTo>
                    <a:lnTo>
                      <a:pt x="872" y="526"/>
                    </a:lnTo>
                    <a:lnTo>
                      <a:pt x="862" y="534"/>
                    </a:lnTo>
                    <a:lnTo>
                      <a:pt x="851" y="541"/>
                    </a:lnTo>
                    <a:lnTo>
                      <a:pt x="837" y="550"/>
                    </a:lnTo>
                    <a:lnTo>
                      <a:pt x="819" y="559"/>
                    </a:lnTo>
                    <a:lnTo>
                      <a:pt x="800" y="567"/>
                    </a:lnTo>
                    <a:lnTo>
                      <a:pt x="778" y="575"/>
                    </a:lnTo>
                    <a:lnTo>
                      <a:pt x="754" y="582"/>
                    </a:lnTo>
                    <a:lnTo>
                      <a:pt x="727" y="588"/>
                    </a:lnTo>
                    <a:lnTo>
                      <a:pt x="697" y="592"/>
                    </a:lnTo>
                    <a:lnTo>
                      <a:pt x="666" y="593"/>
                    </a:lnTo>
                    <a:lnTo>
                      <a:pt x="631" y="592"/>
                    </a:lnTo>
                    <a:lnTo>
                      <a:pt x="593" y="589"/>
                    </a:lnTo>
                    <a:lnTo>
                      <a:pt x="555" y="581"/>
                    </a:lnTo>
                    <a:lnTo>
                      <a:pt x="555" y="677"/>
                    </a:lnTo>
                    <a:lnTo>
                      <a:pt x="24" y="623"/>
                    </a:lnTo>
                    <a:lnTo>
                      <a:pt x="6" y="5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09" name="Freeform 73"/>
              <p:cNvSpPr>
                <a:spLocks/>
              </p:cNvSpPr>
              <p:nvPr/>
            </p:nvSpPr>
            <p:spPr bwMode="auto">
              <a:xfrm>
                <a:off x="6486" y="14516"/>
                <a:ext cx="787" cy="253"/>
              </a:xfrm>
              <a:custGeom>
                <a:avLst/>
                <a:gdLst>
                  <a:gd name="T0" fmla="*/ 787 w 787"/>
                  <a:gd name="T1" fmla="*/ 91 h 253"/>
                  <a:gd name="T2" fmla="*/ 12 w 787"/>
                  <a:gd name="T3" fmla="*/ 0 h 253"/>
                  <a:gd name="T4" fmla="*/ 0 w 787"/>
                  <a:gd name="T5" fmla="*/ 91 h 253"/>
                  <a:gd name="T6" fmla="*/ 764 w 787"/>
                  <a:gd name="T7" fmla="*/ 253 h 253"/>
                  <a:gd name="T8" fmla="*/ 787 w 787"/>
                  <a:gd name="T9" fmla="*/ 9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253"/>
                  <a:gd name="T17" fmla="*/ 787 w 787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253">
                    <a:moveTo>
                      <a:pt x="787" y="91"/>
                    </a:moveTo>
                    <a:lnTo>
                      <a:pt x="12" y="0"/>
                    </a:lnTo>
                    <a:lnTo>
                      <a:pt x="0" y="91"/>
                    </a:lnTo>
                    <a:lnTo>
                      <a:pt x="764" y="253"/>
                    </a:lnTo>
                    <a:lnTo>
                      <a:pt x="787" y="9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0" name="Freeform 74"/>
              <p:cNvSpPr>
                <a:spLocks/>
              </p:cNvSpPr>
              <p:nvPr/>
            </p:nvSpPr>
            <p:spPr bwMode="auto">
              <a:xfrm>
                <a:off x="6879" y="14597"/>
                <a:ext cx="336" cy="115"/>
              </a:xfrm>
              <a:custGeom>
                <a:avLst/>
                <a:gdLst>
                  <a:gd name="T0" fmla="*/ 336 w 336"/>
                  <a:gd name="T1" fmla="*/ 50 h 115"/>
                  <a:gd name="T2" fmla="*/ 4 w 336"/>
                  <a:gd name="T3" fmla="*/ 0 h 115"/>
                  <a:gd name="T4" fmla="*/ 0 w 336"/>
                  <a:gd name="T5" fmla="*/ 48 h 115"/>
                  <a:gd name="T6" fmla="*/ 327 w 336"/>
                  <a:gd name="T7" fmla="*/ 115 h 115"/>
                  <a:gd name="T8" fmla="*/ 336 w 336"/>
                  <a:gd name="T9" fmla="*/ 5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6"/>
                  <a:gd name="T16" fmla="*/ 0 h 115"/>
                  <a:gd name="T17" fmla="*/ 336 w 33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6" h="115">
                    <a:moveTo>
                      <a:pt x="336" y="50"/>
                    </a:moveTo>
                    <a:lnTo>
                      <a:pt x="4" y="0"/>
                    </a:lnTo>
                    <a:lnTo>
                      <a:pt x="0" y="48"/>
                    </a:lnTo>
                    <a:lnTo>
                      <a:pt x="327" y="115"/>
                    </a:lnTo>
                    <a:lnTo>
                      <a:pt x="336" y="5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1" name="Freeform 75"/>
              <p:cNvSpPr>
                <a:spLocks/>
              </p:cNvSpPr>
              <p:nvPr/>
            </p:nvSpPr>
            <p:spPr bwMode="auto">
              <a:xfrm>
                <a:off x="6536" y="14540"/>
                <a:ext cx="225" cy="85"/>
              </a:xfrm>
              <a:custGeom>
                <a:avLst/>
                <a:gdLst>
                  <a:gd name="T0" fmla="*/ 225 w 225"/>
                  <a:gd name="T1" fmla="*/ 39 h 85"/>
                  <a:gd name="T2" fmla="*/ 0 w 225"/>
                  <a:gd name="T3" fmla="*/ 0 h 85"/>
                  <a:gd name="T4" fmla="*/ 3 w 225"/>
                  <a:gd name="T5" fmla="*/ 41 h 85"/>
                  <a:gd name="T6" fmla="*/ 218 w 225"/>
                  <a:gd name="T7" fmla="*/ 85 h 85"/>
                  <a:gd name="T8" fmla="*/ 225 w 225"/>
                  <a:gd name="T9" fmla="*/ 39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"/>
                  <a:gd name="T16" fmla="*/ 0 h 85"/>
                  <a:gd name="T17" fmla="*/ 225 w 225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" h="85">
                    <a:moveTo>
                      <a:pt x="225" y="39"/>
                    </a:moveTo>
                    <a:lnTo>
                      <a:pt x="0" y="0"/>
                    </a:lnTo>
                    <a:lnTo>
                      <a:pt x="3" y="41"/>
                    </a:lnTo>
                    <a:lnTo>
                      <a:pt x="218" y="85"/>
                    </a:lnTo>
                    <a:lnTo>
                      <a:pt x="225" y="3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2" name="Freeform 76"/>
              <p:cNvSpPr>
                <a:spLocks/>
              </p:cNvSpPr>
              <p:nvPr/>
            </p:nvSpPr>
            <p:spPr bwMode="auto">
              <a:xfrm>
                <a:off x="5972" y="14624"/>
                <a:ext cx="1325" cy="439"/>
              </a:xfrm>
              <a:custGeom>
                <a:avLst/>
                <a:gdLst>
                  <a:gd name="T0" fmla="*/ 0 w 1325"/>
                  <a:gd name="T1" fmla="*/ 132 h 439"/>
                  <a:gd name="T2" fmla="*/ 3 w 1325"/>
                  <a:gd name="T3" fmla="*/ 132 h 439"/>
                  <a:gd name="T4" fmla="*/ 10 w 1325"/>
                  <a:gd name="T5" fmla="*/ 130 h 439"/>
                  <a:gd name="T6" fmla="*/ 24 w 1325"/>
                  <a:gd name="T7" fmla="*/ 128 h 439"/>
                  <a:gd name="T8" fmla="*/ 42 w 1325"/>
                  <a:gd name="T9" fmla="*/ 125 h 439"/>
                  <a:gd name="T10" fmla="*/ 62 w 1325"/>
                  <a:gd name="T11" fmla="*/ 121 h 439"/>
                  <a:gd name="T12" fmla="*/ 86 w 1325"/>
                  <a:gd name="T13" fmla="*/ 116 h 439"/>
                  <a:gd name="T14" fmla="*/ 113 w 1325"/>
                  <a:gd name="T15" fmla="*/ 109 h 439"/>
                  <a:gd name="T16" fmla="*/ 141 w 1325"/>
                  <a:gd name="T17" fmla="*/ 102 h 439"/>
                  <a:gd name="T18" fmla="*/ 170 w 1325"/>
                  <a:gd name="T19" fmla="*/ 94 h 439"/>
                  <a:gd name="T20" fmla="*/ 199 w 1325"/>
                  <a:gd name="T21" fmla="*/ 85 h 439"/>
                  <a:gd name="T22" fmla="*/ 228 w 1325"/>
                  <a:gd name="T23" fmla="*/ 74 h 439"/>
                  <a:gd name="T24" fmla="*/ 257 w 1325"/>
                  <a:gd name="T25" fmla="*/ 62 h 439"/>
                  <a:gd name="T26" fmla="*/ 285 w 1325"/>
                  <a:gd name="T27" fmla="*/ 48 h 439"/>
                  <a:gd name="T28" fmla="*/ 309 w 1325"/>
                  <a:gd name="T29" fmla="*/ 34 h 439"/>
                  <a:gd name="T30" fmla="*/ 333 w 1325"/>
                  <a:gd name="T31" fmla="*/ 18 h 439"/>
                  <a:gd name="T32" fmla="*/ 352 w 1325"/>
                  <a:gd name="T33" fmla="*/ 0 h 439"/>
                  <a:gd name="T34" fmla="*/ 1325 w 1325"/>
                  <a:gd name="T35" fmla="*/ 223 h 439"/>
                  <a:gd name="T36" fmla="*/ 1323 w 1325"/>
                  <a:gd name="T37" fmla="*/ 225 h 439"/>
                  <a:gd name="T38" fmla="*/ 1318 w 1325"/>
                  <a:gd name="T39" fmla="*/ 230 h 439"/>
                  <a:gd name="T40" fmla="*/ 1309 w 1325"/>
                  <a:gd name="T41" fmla="*/ 239 h 439"/>
                  <a:gd name="T42" fmla="*/ 1297 w 1325"/>
                  <a:gd name="T43" fmla="*/ 250 h 439"/>
                  <a:gd name="T44" fmla="*/ 1282 w 1325"/>
                  <a:gd name="T45" fmla="*/ 263 h 439"/>
                  <a:gd name="T46" fmla="*/ 1265 w 1325"/>
                  <a:gd name="T47" fmla="*/ 278 h 439"/>
                  <a:gd name="T48" fmla="*/ 1247 w 1325"/>
                  <a:gd name="T49" fmla="*/ 295 h 439"/>
                  <a:gd name="T50" fmla="*/ 1225 w 1325"/>
                  <a:gd name="T51" fmla="*/ 312 h 439"/>
                  <a:gd name="T52" fmla="*/ 1202 w 1325"/>
                  <a:gd name="T53" fmla="*/ 331 h 439"/>
                  <a:gd name="T54" fmla="*/ 1179 w 1325"/>
                  <a:gd name="T55" fmla="*/ 349 h 439"/>
                  <a:gd name="T56" fmla="*/ 1154 w 1325"/>
                  <a:gd name="T57" fmla="*/ 367 h 439"/>
                  <a:gd name="T58" fmla="*/ 1128 w 1325"/>
                  <a:gd name="T59" fmla="*/ 385 h 439"/>
                  <a:gd name="T60" fmla="*/ 1102 w 1325"/>
                  <a:gd name="T61" fmla="*/ 401 h 439"/>
                  <a:gd name="T62" fmla="*/ 1077 w 1325"/>
                  <a:gd name="T63" fmla="*/ 415 h 439"/>
                  <a:gd name="T64" fmla="*/ 1051 w 1325"/>
                  <a:gd name="T65" fmla="*/ 428 h 439"/>
                  <a:gd name="T66" fmla="*/ 1026 w 1325"/>
                  <a:gd name="T67" fmla="*/ 439 h 439"/>
                  <a:gd name="T68" fmla="*/ 0 w 1325"/>
                  <a:gd name="T69" fmla="*/ 132 h 4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5"/>
                  <a:gd name="T106" fmla="*/ 0 h 439"/>
                  <a:gd name="T107" fmla="*/ 1325 w 1325"/>
                  <a:gd name="T108" fmla="*/ 439 h 4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5" h="439">
                    <a:moveTo>
                      <a:pt x="0" y="132"/>
                    </a:moveTo>
                    <a:lnTo>
                      <a:pt x="3" y="132"/>
                    </a:lnTo>
                    <a:lnTo>
                      <a:pt x="10" y="130"/>
                    </a:lnTo>
                    <a:lnTo>
                      <a:pt x="24" y="128"/>
                    </a:lnTo>
                    <a:lnTo>
                      <a:pt x="42" y="125"/>
                    </a:lnTo>
                    <a:lnTo>
                      <a:pt x="62" y="121"/>
                    </a:lnTo>
                    <a:lnTo>
                      <a:pt x="86" y="116"/>
                    </a:lnTo>
                    <a:lnTo>
                      <a:pt x="113" y="109"/>
                    </a:lnTo>
                    <a:lnTo>
                      <a:pt x="141" y="102"/>
                    </a:lnTo>
                    <a:lnTo>
                      <a:pt x="170" y="94"/>
                    </a:lnTo>
                    <a:lnTo>
                      <a:pt x="199" y="85"/>
                    </a:lnTo>
                    <a:lnTo>
                      <a:pt x="228" y="74"/>
                    </a:lnTo>
                    <a:lnTo>
                      <a:pt x="257" y="62"/>
                    </a:lnTo>
                    <a:lnTo>
                      <a:pt x="285" y="48"/>
                    </a:lnTo>
                    <a:lnTo>
                      <a:pt x="309" y="34"/>
                    </a:lnTo>
                    <a:lnTo>
                      <a:pt x="333" y="18"/>
                    </a:lnTo>
                    <a:lnTo>
                      <a:pt x="352" y="0"/>
                    </a:lnTo>
                    <a:lnTo>
                      <a:pt x="1325" y="223"/>
                    </a:lnTo>
                    <a:lnTo>
                      <a:pt x="1323" y="225"/>
                    </a:lnTo>
                    <a:lnTo>
                      <a:pt x="1318" y="230"/>
                    </a:lnTo>
                    <a:lnTo>
                      <a:pt x="1309" y="239"/>
                    </a:lnTo>
                    <a:lnTo>
                      <a:pt x="1297" y="250"/>
                    </a:lnTo>
                    <a:lnTo>
                      <a:pt x="1282" y="263"/>
                    </a:lnTo>
                    <a:lnTo>
                      <a:pt x="1265" y="278"/>
                    </a:lnTo>
                    <a:lnTo>
                      <a:pt x="1247" y="295"/>
                    </a:lnTo>
                    <a:lnTo>
                      <a:pt x="1225" y="312"/>
                    </a:lnTo>
                    <a:lnTo>
                      <a:pt x="1202" y="331"/>
                    </a:lnTo>
                    <a:lnTo>
                      <a:pt x="1179" y="349"/>
                    </a:lnTo>
                    <a:lnTo>
                      <a:pt x="1154" y="367"/>
                    </a:lnTo>
                    <a:lnTo>
                      <a:pt x="1128" y="385"/>
                    </a:lnTo>
                    <a:lnTo>
                      <a:pt x="1102" y="401"/>
                    </a:lnTo>
                    <a:lnTo>
                      <a:pt x="1077" y="415"/>
                    </a:lnTo>
                    <a:lnTo>
                      <a:pt x="1051" y="428"/>
                    </a:lnTo>
                    <a:lnTo>
                      <a:pt x="1026" y="439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3" name="Freeform 77"/>
              <p:cNvSpPr>
                <a:spLocks/>
              </p:cNvSpPr>
              <p:nvPr/>
            </p:nvSpPr>
            <p:spPr bwMode="auto">
              <a:xfrm>
                <a:off x="7292" y="14577"/>
                <a:ext cx="472" cy="209"/>
              </a:xfrm>
              <a:custGeom>
                <a:avLst/>
                <a:gdLst>
                  <a:gd name="T0" fmla="*/ 47 w 472"/>
                  <a:gd name="T1" fmla="*/ 209 h 209"/>
                  <a:gd name="T2" fmla="*/ 472 w 472"/>
                  <a:gd name="T3" fmla="*/ 84 h 209"/>
                  <a:gd name="T4" fmla="*/ 215 w 472"/>
                  <a:gd name="T5" fmla="*/ 0 h 209"/>
                  <a:gd name="T6" fmla="*/ 5 w 472"/>
                  <a:gd name="T7" fmla="*/ 24 h 209"/>
                  <a:gd name="T8" fmla="*/ 0 w 472"/>
                  <a:gd name="T9" fmla="*/ 197 h 209"/>
                  <a:gd name="T10" fmla="*/ 47 w 472"/>
                  <a:gd name="T11" fmla="*/ 209 h 2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209"/>
                  <a:gd name="T20" fmla="*/ 472 w 472"/>
                  <a:gd name="T21" fmla="*/ 209 h 2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209">
                    <a:moveTo>
                      <a:pt x="47" y="209"/>
                    </a:moveTo>
                    <a:lnTo>
                      <a:pt x="472" y="84"/>
                    </a:lnTo>
                    <a:lnTo>
                      <a:pt x="215" y="0"/>
                    </a:lnTo>
                    <a:lnTo>
                      <a:pt x="5" y="24"/>
                    </a:lnTo>
                    <a:lnTo>
                      <a:pt x="0" y="197"/>
                    </a:lnTo>
                    <a:lnTo>
                      <a:pt x="47" y="20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4" name="Freeform 78"/>
              <p:cNvSpPr>
                <a:spLocks/>
              </p:cNvSpPr>
              <p:nvPr/>
            </p:nvSpPr>
            <p:spPr bwMode="auto">
              <a:xfrm>
                <a:off x="6073" y="13679"/>
                <a:ext cx="251" cy="999"/>
              </a:xfrm>
              <a:custGeom>
                <a:avLst/>
                <a:gdLst>
                  <a:gd name="T0" fmla="*/ 251 w 251"/>
                  <a:gd name="T1" fmla="*/ 23 h 999"/>
                  <a:gd name="T2" fmla="*/ 250 w 251"/>
                  <a:gd name="T3" fmla="*/ 22 h 999"/>
                  <a:gd name="T4" fmla="*/ 246 w 251"/>
                  <a:gd name="T5" fmla="*/ 20 h 999"/>
                  <a:gd name="T6" fmla="*/ 239 w 251"/>
                  <a:gd name="T7" fmla="*/ 18 h 999"/>
                  <a:gd name="T8" fmla="*/ 230 w 251"/>
                  <a:gd name="T9" fmla="*/ 15 h 999"/>
                  <a:gd name="T10" fmla="*/ 218 w 251"/>
                  <a:gd name="T11" fmla="*/ 11 h 999"/>
                  <a:gd name="T12" fmla="*/ 205 w 251"/>
                  <a:gd name="T13" fmla="*/ 7 h 999"/>
                  <a:gd name="T14" fmla="*/ 190 w 251"/>
                  <a:gd name="T15" fmla="*/ 4 h 999"/>
                  <a:gd name="T16" fmla="*/ 173 w 251"/>
                  <a:gd name="T17" fmla="*/ 1 h 999"/>
                  <a:gd name="T18" fmla="*/ 155 w 251"/>
                  <a:gd name="T19" fmla="*/ 0 h 999"/>
                  <a:gd name="T20" fmla="*/ 134 w 251"/>
                  <a:gd name="T21" fmla="*/ 0 h 999"/>
                  <a:gd name="T22" fmla="*/ 114 w 251"/>
                  <a:gd name="T23" fmla="*/ 2 h 999"/>
                  <a:gd name="T24" fmla="*/ 92 w 251"/>
                  <a:gd name="T25" fmla="*/ 5 h 999"/>
                  <a:gd name="T26" fmla="*/ 70 w 251"/>
                  <a:gd name="T27" fmla="*/ 12 h 999"/>
                  <a:gd name="T28" fmla="*/ 47 w 251"/>
                  <a:gd name="T29" fmla="*/ 20 h 999"/>
                  <a:gd name="T30" fmla="*/ 23 w 251"/>
                  <a:gd name="T31" fmla="*/ 32 h 999"/>
                  <a:gd name="T32" fmla="*/ 0 w 251"/>
                  <a:gd name="T33" fmla="*/ 47 h 999"/>
                  <a:gd name="T34" fmla="*/ 0 w 251"/>
                  <a:gd name="T35" fmla="*/ 999 h 999"/>
                  <a:gd name="T36" fmla="*/ 1 w 251"/>
                  <a:gd name="T37" fmla="*/ 999 h 999"/>
                  <a:gd name="T38" fmla="*/ 6 w 251"/>
                  <a:gd name="T39" fmla="*/ 999 h 999"/>
                  <a:gd name="T40" fmla="*/ 14 w 251"/>
                  <a:gd name="T41" fmla="*/ 998 h 999"/>
                  <a:gd name="T42" fmla="*/ 23 w 251"/>
                  <a:gd name="T43" fmla="*/ 997 h 999"/>
                  <a:gd name="T44" fmla="*/ 35 w 251"/>
                  <a:gd name="T45" fmla="*/ 995 h 999"/>
                  <a:gd name="T46" fmla="*/ 49 w 251"/>
                  <a:gd name="T47" fmla="*/ 993 h 999"/>
                  <a:gd name="T48" fmla="*/ 65 w 251"/>
                  <a:gd name="T49" fmla="*/ 990 h 999"/>
                  <a:gd name="T50" fmla="*/ 83 w 251"/>
                  <a:gd name="T51" fmla="*/ 985 h 999"/>
                  <a:gd name="T52" fmla="*/ 102 w 251"/>
                  <a:gd name="T53" fmla="*/ 980 h 999"/>
                  <a:gd name="T54" fmla="*/ 121 w 251"/>
                  <a:gd name="T55" fmla="*/ 973 h 999"/>
                  <a:gd name="T56" fmla="*/ 143 w 251"/>
                  <a:gd name="T57" fmla="*/ 966 h 999"/>
                  <a:gd name="T58" fmla="*/ 164 w 251"/>
                  <a:gd name="T59" fmla="*/ 956 h 999"/>
                  <a:gd name="T60" fmla="*/ 186 w 251"/>
                  <a:gd name="T61" fmla="*/ 945 h 999"/>
                  <a:gd name="T62" fmla="*/ 208 w 251"/>
                  <a:gd name="T63" fmla="*/ 934 h 999"/>
                  <a:gd name="T64" fmla="*/ 230 w 251"/>
                  <a:gd name="T65" fmla="*/ 919 h 999"/>
                  <a:gd name="T66" fmla="*/ 251 w 251"/>
                  <a:gd name="T67" fmla="*/ 903 h 999"/>
                  <a:gd name="T68" fmla="*/ 251 w 251"/>
                  <a:gd name="T69" fmla="*/ 23 h 9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999"/>
                  <a:gd name="T107" fmla="*/ 251 w 251"/>
                  <a:gd name="T108" fmla="*/ 999 h 9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999">
                    <a:moveTo>
                      <a:pt x="251" y="23"/>
                    </a:moveTo>
                    <a:lnTo>
                      <a:pt x="250" y="22"/>
                    </a:lnTo>
                    <a:lnTo>
                      <a:pt x="246" y="20"/>
                    </a:lnTo>
                    <a:lnTo>
                      <a:pt x="239" y="18"/>
                    </a:lnTo>
                    <a:lnTo>
                      <a:pt x="230" y="15"/>
                    </a:lnTo>
                    <a:lnTo>
                      <a:pt x="218" y="11"/>
                    </a:lnTo>
                    <a:lnTo>
                      <a:pt x="205" y="7"/>
                    </a:lnTo>
                    <a:lnTo>
                      <a:pt x="190" y="4"/>
                    </a:lnTo>
                    <a:lnTo>
                      <a:pt x="173" y="1"/>
                    </a:lnTo>
                    <a:lnTo>
                      <a:pt x="155" y="0"/>
                    </a:lnTo>
                    <a:lnTo>
                      <a:pt x="134" y="0"/>
                    </a:lnTo>
                    <a:lnTo>
                      <a:pt x="114" y="2"/>
                    </a:lnTo>
                    <a:lnTo>
                      <a:pt x="92" y="5"/>
                    </a:lnTo>
                    <a:lnTo>
                      <a:pt x="70" y="12"/>
                    </a:lnTo>
                    <a:lnTo>
                      <a:pt x="47" y="20"/>
                    </a:lnTo>
                    <a:lnTo>
                      <a:pt x="23" y="32"/>
                    </a:lnTo>
                    <a:lnTo>
                      <a:pt x="0" y="47"/>
                    </a:lnTo>
                    <a:lnTo>
                      <a:pt x="0" y="999"/>
                    </a:lnTo>
                    <a:lnTo>
                      <a:pt x="1" y="999"/>
                    </a:lnTo>
                    <a:lnTo>
                      <a:pt x="6" y="999"/>
                    </a:lnTo>
                    <a:lnTo>
                      <a:pt x="14" y="998"/>
                    </a:lnTo>
                    <a:lnTo>
                      <a:pt x="23" y="997"/>
                    </a:lnTo>
                    <a:lnTo>
                      <a:pt x="35" y="995"/>
                    </a:lnTo>
                    <a:lnTo>
                      <a:pt x="49" y="993"/>
                    </a:lnTo>
                    <a:lnTo>
                      <a:pt x="65" y="990"/>
                    </a:lnTo>
                    <a:lnTo>
                      <a:pt x="83" y="985"/>
                    </a:lnTo>
                    <a:lnTo>
                      <a:pt x="102" y="980"/>
                    </a:lnTo>
                    <a:lnTo>
                      <a:pt x="121" y="973"/>
                    </a:lnTo>
                    <a:lnTo>
                      <a:pt x="143" y="966"/>
                    </a:lnTo>
                    <a:lnTo>
                      <a:pt x="164" y="956"/>
                    </a:lnTo>
                    <a:lnTo>
                      <a:pt x="186" y="945"/>
                    </a:lnTo>
                    <a:lnTo>
                      <a:pt x="208" y="934"/>
                    </a:lnTo>
                    <a:lnTo>
                      <a:pt x="230" y="919"/>
                    </a:lnTo>
                    <a:lnTo>
                      <a:pt x="251" y="903"/>
                    </a:lnTo>
                    <a:lnTo>
                      <a:pt x="251" y="2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5" name="Freeform 79"/>
              <p:cNvSpPr>
                <a:spLocks/>
              </p:cNvSpPr>
              <p:nvPr/>
            </p:nvSpPr>
            <p:spPr bwMode="auto">
              <a:xfrm>
                <a:off x="6080" y="13687"/>
                <a:ext cx="215" cy="843"/>
              </a:xfrm>
              <a:custGeom>
                <a:avLst/>
                <a:gdLst>
                  <a:gd name="T0" fmla="*/ 215 w 215"/>
                  <a:gd name="T1" fmla="*/ 20 h 843"/>
                  <a:gd name="T2" fmla="*/ 214 w 215"/>
                  <a:gd name="T3" fmla="*/ 19 h 843"/>
                  <a:gd name="T4" fmla="*/ 211 w 215"/>
                  <a:gd name="T5" fmla="*/ 18 h 843"/>
                  <a:gd name="T6" fmla="*/ 205 w 215"/>
                  <a:gd name="T7" fmla="*/ 15 h 843"/>
                  <a:gd name="T8" fmla="*/ 197 w 215"/>
                  <a:gd name="T9" fmla="*/ 12 h 843"/>
                  <a:gd name="T10" fmla="*/ 187 w 215"/>
                  <a:gd name="T11" fmla="*/ 9 h 843"/>
                  <a:gd name="T12" fmla="*/ 176 w 215"/>
                  <a:gd name="T13" fmla="*/ 6 h 843"/>
                  <a:gd name="T14" fmla="*/ 163 w 215"/>
                  <a:gd name="T15" fmla="*/ 4 h 843"/>
                  <a:gd name="T16" fmla="*/ 149 w 215"/>
                  <a:gd name="T17" fmla="*/ 1 h 843"/>
                  <a:gd name="T18" fmla="*/ 133 w 215"/>
                  <a:gd name="T19" fmla="*/ 0 h 843"/>
                  <a:gd name="T20" fmla="*/ 115 w 215"/>
                  <a:gd name="T21" fmla="*/ 0 h 843"/>
                  <a:gd name="T22" fmla="*/ 98 w 215"/>
                  <a:gd name="T23" fmla="*/ 1 h 843"/>
                  <a:gd name="T24" fmla="*/ 79 w 215"/>
                  <a:gd name="T25" fmla="*/ 5 h 843"/>
                  <a:gd name="T26" fmla="*/ 60 w 215"/>
                  <a:gd name="T27" fmla="*/ 10 h 843"/>
                  <a:gd name="T28" fmla="*/ 40 w 215"/>
                  <a:gd name="T29" fmla="*/ 18 h 843"/>
                  <a:gd name="T30" fmla="*/ 21 w 215"/>
                  <a:gd name="T31" fmla="*/ 27 h 843"/>
                  <a:gd name="T32" fmla="*/ 0 w 215"/>
                  <a:gd name="T33" fmla="*/ 40 h 843"/>
                  <a:gd name="T34" fmla="*/ 0 w 215"/>
                  <a:gd name="T35" fmla="*/ 843 h 843"/>
                  <a:gd name="T36" fmla="*/ 1 w 215"/>
                  <a:gd name="T37" fmla="*/ 843 h 843"/>
                  <a:gd name="T38" fmla="*/ 6 w 215"/>
                  <a:gd name="T39" fmla="*/ 843 h 843"/>
                  <a:gd name="T40" fmla="*/ 12 w 215"/>
                  <a:gd name="T41" fmla="*/ 842 h 843"/>
                  <a:gd name="T42" fmla="*/ 21 w 215"/>
                  <a:gd name="T43" fmla="*/ 841 h 843"/>
                  <a:gd name="T44" fmla="*/ 30 w 215"/>
                  <a:gd name="T45" fmla="*/ 840 h 843"/>
                  <a:gd name="T46" fmla="*/ 43 w 215"/>
                  <a:gd name="T47" fmla="*/ 838 h 843"/>
                  <a:gd name="T48" fmla="*/ 56 w 215"/>
                  <a:gd name="T49" fmla="*/ 835 h 843"/>
                  <a:gd name="T50" fmla="*/ 71 w 215"/>
                  <a:gd name="T51" fmla="*/ 831 h 843"/>
                  <a:gd name="T52" fmla="*/ 87 w 215"/>
                  <a:gd name="T53" fmla="*/ 826 h 843"/>
                  <a:gd name="T54" fmla="*/ 105 w 215"/>
                  <a:gd name="T55" fmla="*/ 821 h 843"/>
                  <a:gd name="T56" fmla="*/ 123 w 215"/>
                  <a:gd name="T57" fmla="*/ 814 h 843"/>
                  <a:gd name="T58" fmla="*/ 141 w 215"/>
                  <a:gd name="T59" fmla="*/ 806 h 843"/>
                  <a:gd name="T60" fmla="*/ 159 w 215"/>
                  <a:gd name="T61" fmla="*/ 797 h 843"/>
                  <a:gd name="T62" fmla="*/ 179 w 215"/>
                  <a:gd name="T63" fmla="*/ 786 h 843"/>
                  <a:gd name="T64" fmla="*/ 197 w 215"/>
                  <a:gd name="T65" fmla="*/ 774 h 843"/>
                  <a:gd name="T66" fmla="*/ 215 w 215"/>
                  <a:gd name="T67" fmla="*/ 760 h 843"/>
                  <a:gd name="T68" fmla="*/ 215 w 215"/>
                  <a:gd name="T69" fmla="*/ 20 h 8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843"/>
                  <a:gd name="T107" fmla="*/ 215 w 215"/>
                  <a:gd name="T108" fmla="*/ 843 h 8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843">
                    <a:moveTo>
                      <a:pt x="215" y="20"/>
                    </a:moveTo>
                    <a:lnTo>
                      <a:pt x="214" y="19"/>
                    </a:lnTo>
                    <a:lnTo>
                      <a:pt x="211" y="18"/>
                    </a:lnTo>
                    <a:lnTo>
                      <a:pt x="205" y="15"/>
                    </a:lnTo>
                    <a:lnTo>
                      <a:pt x="197" y="12"/>
                    </a:lnTo>
                    <a:lnTo>
                      <a:pt x="187" y="9"/>
                    </a:lnTo>
                    <a:lnTo>
                      <a:pt x="176" y="6"/>
                    </a:lnTo>
                    <a:lnTo>
                      <a:pt x="163" y="4"/>
                    </a:lnTo>
                    <a:lnTo>
                      <a:pt x="149" y="1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8" y="1"/>
                    </a:lnTo>
                    <a:lnTo>
                      <a:pt x="79" y="5"/>
                    </a:lnTo>
                    <a:lnTo>
                      <a:pt x="60" y="10"/>
                    </a:lnTo>
                    <a:lnTo>
                      <a:pt x="40" y="18"/>
                    </a:lnTo>
                    <a:lnTo>
                      <a:pt x="21" y="27"/>
                    </a:lnTo>
                    <a:lnTo>
                      <a:pt x="0" y="40"/>
                    </a:lnTo>
                    <a:lnTo>
                      <a:pt x="0" y="843"/>
                    </a:lnTo>
                    <a:lnTo>
                      <a:pt x="1" y="843"/>
                    </a:lnTo>
                    <a:lnTo>
                      <a:pt x="6" y="843"/>
                    </a:lnTo>
                    <a:lnTo>
                      <a:pt x="12" y="842"/>
                    </a:lnTo>
                    <a:lnTo>
                      <a:pt x="21" y="841"/>
                    </a:lnTo>
                    <a:lnTo>
                      <a:pt x="30" y="840"/>
                    </a:lnTo>
                    <a:lnTo>
                      <a:pt x="43" y="838"/>
                    </a:lnTo>
                    <a:lnTo>
                      <a:pt x="56" y="835"/>
                    </a:lnTo>
                    <a:lnTo>
                      <a:pt x="71" y="831"/>
                    </a:lnTo>
                    <a:lnTo>
                      <a:pt x="87" y="826"/>
                    </a:lnTo>
                    <a:lnTo>
                      <a:pt x="105" y="821"/>
                    </a:lnTo>
                    <a:lnTo>
                      <a:pt x="123" y="814"/>
                    </a:lnTo>
                    <a:lnTo>
                      <a:pt x="141" y="806"/>
                    </a:lnTo>
                    <a:lnTo>
                      <a:pt x="159" y="797"/>
                    </a:lnTo>
                    <a:lnTo>
                      <a:pt x="179" y="786"/>
                    </a:lnTo>
                    <a:lnTo>
                      <a:pt x="197" y="774"/>
                    </a:lnTo>
                    <a:lnTo>
                      <a:pt x="215" y="760"/>
                    </a:lnTo>
                    <a:lnTo>
                      <a:pt x="215" y="2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6" name="Freeform 80"/>
              <p:cNvSpPr>
                <a:spLocks/>
              </p:cNvSpPr>
              <p:nvPr/>
            </p:nvSpPr>
            <p:spPr bwMode="auto">
              <a:xfrm>
                <a:off x="6087" y="13696"/>
                <a:ext cx="180" cy="685"/>
              </a:xfrm>
              <a:custGeom>
                <a:avLst/>
                <a:gdLst>
                  <a:gd name="T0" fmla="*/ 180 w 180"/>
                  <a:gd name="T1" fmla="*/ 16 h 685"/>
                  <a:gd name="T2" fmla="*/ 179 w 180"/>
                  <a:gd name="T3" fmla="*/ 16 h 685"/>
                  <a:gd name="T4" fmla="*/ 176 w 180"/>
                  <a:gd name="T5" fmla="*/ 14 h 685"/>
                  <a:gd name="T6" fmla="*/ 172 w 180"/>
                  <a:gd name="T7" fmla="*/ 12 h 685"/>
                  <a:gd name="T8" fmla="*/ 165 w 180"/>
                  <a:gd name="T9" fmla="*/ 10 h 685"/>
                  <a:gd name="T10" fmla="*/ 157 w 180"/>
                  <a:gd name="T11" fmla="*/ 8 h 685"/>
                  <a:gd name="T12" fmla="*/ 147 w 180"/>
                  <a:gd name="T13" fmla="*/ 4 h 685"/>
                  <a:gd name="T14" fmla="*/ 136 w 180"/>
                  <a:gd name="T15" fmla="*/ 2 h 685"/>
                  <a:gd name="T16" fmla="*/ 125 w 180"/>
                  <a:gd name="T17" fmla="*/ 0 h 685"/>
                  <a:gd name="T18" fmla="*/ 111 w 180"/>
                  <a:gd name="T19" fmla="*/ 0 h 685"/>
                  <a:gd name="T20" fmla="*/ 97 w 180"/>
                  <a:gd name="T21" fmla="*/ 0 h 685"/>
                  <a:gd name="T22" fmla="*/ 81 w 180"/>
                  <a:gd name="T23" fmla="*/ 1 h 685"/>
                  <a:gd name="T24" fmla="*/ 66 w 180"/>
                  <a:gd name="T25" fmla="*/ 3 h 685"/>
                  <a:gd name="T26" fmla="*/ 50 w 180"/>
                  <a:gd name="T27" fmla="*/ 8 h 685"/>
                  <a:gd name="T28" fmla="*/ 33 w 180"/>
                  <a:gd name="T29" fmla="*/ 14 h 685"/>
                  <a:gd name="T30" fmla="*/ 17 w 180"/>
                  <a:gd name="T31" fmla="*/ 23 h 685"/>
                  <a:gd name="T32" fmla="*/ 0 w 180"/>
                  <a:gd name="T33" fmla="*/ 33 h 685"/>
                  <a:gd name="T34" fmla="*/ 0 w 180"/>
                  <a:gd name="T35" fmla="*/ 685 h 685"/>
                  <a:gd name="T36" fmla="*/ 1 w 180"/>
                  <a:gd name="T37" fmla="*/ 685 h 685"/>
                  <a:gd name="T38" fmla="*/ 4 w 180"/>
                  <a:gd name="T39" fmla="*/ 685 h 685"/>
                  <a:gd name="T40" fmla="*/ 9 w 180"/>
                  <a:gd name="T41" fmla="*/ 684 h 685"/>
                  <a:gd name="T42" fmla="*/ 17 w 180"/>
                  <a:gd name="T43" fmla="*/ 683 h 685"/>
                  <a:gd name="T44" fmla="*/ 26 w 180"/>
                  <a:gd name="T45" fmla="*/ 682 h 685"/>
                  <a:gd name="T46" fmla="*/ 35 w 180"/>
                  <a:gd name="T47" fmla="*/ 681 h 685"/>
                  <a:gd name="T48" fmla="*/ 47 w 180"/>
                  <a:gd name="T49" fmla="*/ 678 h 685"/>
                  <a:gd name="T50" fmla="*/ 60 w 180"/>
                  <a:gd name="T51" fmla="*/ 676 h 685"/>
                  <a:gd name="T52" fmla="*/ 73 w 180"/>
                  <a:gd name="T53" fmla="*/ 671 h 685"/>
                  <a:gd name="T54" fmla="*/ 87 w 180"/>
                  <a:gd name="T55" fmla="*/ 667 h 685"/>
                  <a:gd name="T56" fmla="*/ 102 w 180"/>
                  <a:gd name="T57" fmla="*/ 662 h 685"/>
                  <a:gd name="T58" fmla="*/ 118 w 180"/>
                  <a:gd name="T59" fmla="*/ 655 h 685"/>
                  <a:gd name="T60" fmla="*/ 133 w 180"/>
                  <a:gd name="T61" fmla="*/ 648 h 685"/>
                  <a:gd name="T62" fmla="*/ 149 w 180"/>
                  <a:gd name="T63" fmla="*/ 639 h 685"/>
                  <a:gd name="T64" fmla="*/ 165 w 180"/>
                  <a:gd name="T65" fmla="*/ 628 h 685"/>
                  <a:gd name="T66" fmla="*/ 180 w 180"/>
                  <a:gd name="T67" fmla="*/ 617 h 685"/>
                  <a:gd name="T68" fmla="*/ 180 w 180"/>
                  <a:gd name="T69" fmla="*/ 16 h 6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685"/>
                  <a:gd name="T107" fmla="*/ 180 w 180"/>
                  <a:gd name="T108" fmla="*/ 685 h 6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685">
                    <a:moveTo>
                      <a:pt x="180" y="16"/>
                    </a:moveTo>
                    <a:lnTo>
                      <a:pt x="179" y="16"/>
                    </a:lnTo>
                    <a:lnTo>
                      <a:pt x="176" y="14"/>
                    </a:lnTo>
                    <a:lnTo>
                      <a:pt x="172" y="12"/>
                    </a:lnTo>
                    <a:lnTo>
                      <a:pt x="165" y="10"/>
                    </a:lnTo>
                    <a:lnTo>
                      <a:pt x="157" y="8"/>
                    </a:lnTo>
                    <a:lnTo>
                      <a:pt x="147" y="4"/>
                    </a:lnTo>
                    <a:lnTo>
                      <a:pt x="136" y="2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97" y="0"/>
                    </a:lnTo>
                    <a:lnTo>
                      <a:pt x="81" y="1"/>
                    </a:lnTo>
                    <a:lnTo>
                      <a:pt x="66" y="3"/>
                    </a:lnTo>
                    <a:lnTo>
                      <a:pt x="50" y="8"/>
                    </a:lnTo>
                    <a:lnTo>
                      <a:pt x="33" y="14"/>
                    </a:lnTo>
                    <a:lnTo>
                      <a:pt x="17" y="23"/>
                    </a:lnTo>
                    <a:lnTo>
                      <a:pt x="0" y="33"/>
                    </a:lnTo>
                    <a:lnTo>
                      <a:pt x="0" y="685"/>
                    </a:lnTo>
                    <a:lnTo>
                      <a:pt x="1" y="685"/>
                    </a:lnTo>
                    <a:lnTo>
                      <a:pt x="4" y="685"/>
                    </a:lnTo>
                    <a:lnTo>
                      <a:pt x="9" y="684"/>
                    </a:lnTo>
                    <a:lnTo>
                      <a:pt x="17" y="683"/>
                    </a:lnTo>
                    <a:lnTo>
                      <a:pt x="26" y="682"/>
                    </a:lnTo>
                    <a:lnTo>
                      <a:pt x="35" y="681"/>
                    </a:lnTo>
                    <a:lnTo>
                      <a:pt x="47" y="678"/>
                    </a:lnTo>
                    <a:lnTo>
                      <a:pt x="60" y="676"/>
                    </a:lnTo>
                    <a:lnTo>
                      <a:pt x="73" y="671"/>
                    </a:lnTo>
                    <a:lnTo>
                      <a:pt x="87" y="667"/>
                    </a:lnTo>
                    <a:lnTo>
                      <a:pt x="102" y="662"/>
                    </a:lnTo>
                    <a:lnTo>
                      <a:pt x="118" y="655"/>
                    </a:lnTo>
                    <a:lnTo>
                      <a:pt x="133" y="648"/>
                    </a:lnTo>
                    <a:lnTo>
                      <a:pt x="149" y="639"/>
                    </a:lnTo>
                    <a:lnTo>
                      <a:pt x="165" y="628"/>
                    </a:lnTo>
                    <a:lnTo>
                      <a:pt x="180" y="617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7" name="Freeform 81"/>
              <p:cNvSpPr>
                <a:spLocks/>
              </p:cNvSpPr>
              <p:nvPr/>
            </p:nvSpPr>
            <p:spPr bwMode="auto">
              <a:xfrm>
                <a:off x="6093" y="13704"/>
                <a:ext cx="146" cy="530"/>
              </a:xfrm>
              <a:custGeom>
                <a:avLst/>
                <a:gdLst>
                  <a:gd name="T0" fmla="*/ 146 w 146"/>
                  <a:gd name="T1" fmla="*/ 14 h 530"/>
                  <a:gd name="T2" fmla="*/ 143 w 146"/>
                  <a:gd name="T3" fmla="*/ 12 h 530"/>
                  <a:gd name="T4" fmla="*/ 134 w 146"/>
                  <a:gd name="T5" fmla="*/ 8 h 530"/>
                  <a:gd name="T6" fmla="*/ 120 w 146"/>
                  <a:gd name="T7" fmla="*/ 4 h 530"/>
                  <a:gd name="T8" fmla="*/ 101 w 146"/>
                  <a:gd name="T9" fmla="*/ 1 h 530"/>
                  <a:gd name="T10" fmla="*/ 79 w 146"/>
                  <a:gd name="T11" fmla="*/ 0 h 530"/>
                  <a:gd name="T12" fmla="*/ 54 w 146"/>
                  <a:gd name="T13" fmla="*/ 3 h 530"/>
                  <a:gd name="T14" fmla="*/ 27 w 146"/>
                  <a:gd name="T15" fmla="*/ 11 h 530"/>
                  <a:gd name="T16" fmla="*/ 0 w 146"/>
                  <a:gd name="T17" fmla="*/ 27 h 530"/>
                  <a:gd name="T18" fmla="*/ 0 w 146"/>
                  <a:gd name="T19" fmla="*/ 530 h 530"/>
                  <a:gd name="T20" fmla="*/ 3 w 146"/>
                  <a:gd name="T21" fmla="*/ 530 h 530"/>
                  <a:gd name="T22" fmla="*/ 14 w 146"/>
                  <a:gd name="T23" fmla="*/ 529 h 530"/>
                  <a:gd name="T24" fmla="*/ 29 w 146"/>
                  <a:gd name="T25" fmla="*/ 526 h 530"/>
                  <a:gd name="T26" fmla="*/ 49 w 146"/>
                  <a:gd name="T27" fmla="*/ 521 h 530"/>
                  <a:gd name="T28" fmla="*/ 71 w 146"/>
                  <a:gd name="T29" fmla="*/ 514 h 530"/>
                  <a:gd name="T30" fmla="*/ 96 w 146"/>
                  <a:gd name="T31" fmla="*/ 505 h 530"/>
                  <a:gd name="T32" fmla="*/ 121 w 146"/>
                  <a:gd name="T33" fmla="*/ 492 h 530"/>
                  <a:gd name="T34" fmla="*/ 146 w 146"/>
                  <a:gd name="T35" fmla="*/ 475 h 530"/>
                  <a:gd name="T36" fmla="*/ 146 w 146"/>
                  <a:gd name="T37" fmla="*/ 14 h 5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530"/>
                  <a:gd name="T59" fmla="*/ 146 w 146"/>
                  <a:gd name="T60" fmla="*/ 530 h 5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530">
                    <a:moveTo>
                      <a:pt x="146" y="14"/>
                    </a:moveTo>
                    <a:lnTo>
                      <a:pt x="143" y="12"/>
                    </a:lnTo>
                    <a:lnTo>
                      <a:pt x="134" y="8"/>
                    </a:lnTo>
                    <a:lnTo>
                      <a:pt x="120" y="4"/>
                    </a:lnTo>
                    <a:lnTo>
                      <a:pt x="101" y="1"/>
                    </a:lnTo>
                    <a:lnTo>
                      <a:pt x="79" y="0"/>
                    </a:lnTo>
                    <a:lnTo>
                      <a:pt x="54" y="3"/>
                    </a:lnTo>
                    <a:lnTo>
                      <a:pt x="27" y="11"/>
                    </a:lnTo>
                    <a:lnTo>
                      <a:pt x="0" y="27"/>
                    </a:lnTo>
                    <a:lnTo>
                      <a:pt x="0" y="530"/>
                    </a:lnTo>
                    <a:lnTo>
                      <a:pt x="3" y="530"/>
                    </a:lnTo>
                    <a:lnTo>
                      <a:pt x="14" y="529"/>
                    </a:lnTo>
                    <a:lnTo>
                      <a:pt x="29" y="526"/>
                    </a:lnTo>
                    <a:lnTo>
                      <a:pt x="49" y="521"/>
                    </a:lnTo>
                    <a:lnTo>
                      <a:pt x="71" y="514"/>
                    </a:lnTo>
                    <a:lnTo>
                      <a:pt x="96" y="505"/>
                    </a:lnTo>
                    <a:lnTo>
                      <a:pt x="121" y="492"/>
                    </a:lnTo>
                    <a:lnTo>
                      <a:pt x="146" y="475"/>
                    </a:lnTo>
                    <a:lnTo>
                      <a:pt x="146" y="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8" name="Freeform 82"/>
              <p:cNvSpPr>
                <a:spLocks/>
              </p:cNvSpPr>
              <p:nvPr/>
            </p:nvSpPr>
            <p:spPr bwMode="auto">
              <a:xfrm>
                <a:off x="6101" y="13712"/>
                <a:ext cx="109" cy="373"/>
              </a:xfrm>
              <a:custGeom>
                <a:avLst/>
                <a:gdLst>
                  <a:gd name="T0" fmla="*/ 109 w 109"/>
                  <a:gd name="T1" fmla="*/ 10 h 373"/>
                  <a:gd name="T2" fmla="*/ 107 w 109"/>
                  <a:gd name="T3" fmla="*/ 9 h 373"/>
                  <a:gd name="T4" fmla="*/ 100 w 109"/>
                  <a:gd name="T5" fmla="*/ 6 h 373"/>
                  <a:gd name="T6" fmla="*/ 89 w 109"/>
                  <a:gd name="T7" fmla="*/ 2 h 373"/>
                  <a:gd name="T8" fmla="*/ 75 w 109"/>
                  <a:gd name="T9" fmla="*/ 0 h 373"/>
                  <a:gd name="T10" fmla="*/ 59 w 109"/>
                  <a:gd name="T11" fmla="*/ 0 h 373"/>
                  <a:gd name="T12" fmla="*/ 39 w 109"/>
                  <a:gd name="T13" fmla="*/ 2 h 373"/>
                  <a:gd name="T14" fmla="*/ 20 w 109"/>
                  <a:gd name="T15" fmla="*/ 9 h 373"/>
                  <a:gd name="T16" fmla="*/ 0 w 109"/>
                  <a:gd name="T17" fmla="*/ 21 h 373"/>
                  <a:gd name="T18" fmla="*/ 0 w 109"/>
                  <a:gd name="T19" fmla="*/ 373 h 373"/>
                  <a:gd name="T20" fmla="*/ 2 w 109"/>
                  <a:gd name="T21" fmla="*/ 373 h 373"/>
                  <a:gd name="T22" fmla="*/ 9 w 109"/>
                  <a:gd name="T23" fmla="*/ 372 h 373"/>
                  <a:gd name="T24" fmla="*/ 21 w 109"/>
                  <a:gd name="T25" fmla="*/ 369 h 373"/>
                  <a:gd name="T26" fmla="*/ 36 w 109"/>
                  <a:gd name="T27" fmla="*/ 366 h 373"/>
                  <a:gd name="T28" fmla="*/ 53 w 109"/>
                  <a:gd name="T29" fmla="*/ 362 h 373"/>
                  <a:gd name="T30" fmla="*/ 72 w 109"/>
                  <a:gd name="T31" fmla="*/ 354 h 373"/>
                  <a:gd name="T32" fmla="*/ 90 w 109"/>
                  <a:gd name="T33" fmla="*/ 343 h 373"/>
                  <a:gd name="T34" fmla="*/ 109 w 109"/>
                  <a:gd name="T35" fmla="*/ 331 h 373"/>
                  <a:gd name="T36" fmla="*/ 109 w 109"/>
                  <a:gd name="T37" fmla="*/ 10 h 3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9"/>
                  <a:gd name="T58" fmla="*/ 0 h 373"/>
                  <a:gd name="T59" fmla="*/ 109 w 109"/>
                  <a:gd name="T60" fmla="*/ 373 h 3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9" h="373">
                    <a:moveTo>
                      <a:pt x="109" y="10"/>
                    </a:moveTo>
                    <a:lnTo>
                      <a:pt x="107" y="9"/>
                    </a:lnTo>
                    <a:lnTo>
                      <a:pt x="100" y="6"/>
                    </a:lnTo>
                    <a:lnTo>
                      <a:pt x="89" y="2"/>
                    </a:lnTo>
                    <a:lnTo>
                      <a:pt x="75" y="0"/>
                    </a:lnTo>
                    <a:lnTo>
                      <a:pt x="59" y="0"/>
                    </a:lnTo>
                    <a:lnTo>
                      <a:pt x="39" y="2"/>
                    </a:lnTo>
                    <a:lnTo>
                      <a:pt x="20" y="9"/>
                    </a:lnTo>
                    <a:lnTo>
                      <a:pt x="0" y="21"/>
                    </a:lnTo>
                    <a:lnTo>
                      <a:pt x="0" y="373"/>
                    </a:lnTo>
                    <a:lnTo>
                      <a:pt x="2" y="373"/>
                    </a:lnTo>
                    <a:lnTo>
                      <a:pt x="9" y="372"/>
                    </a:lnTo>
                    <a:lnTo>
                      <a:pt x="21" y="369"/>
                    </a:lnTo>
                    <a:lnTo>
                      <a:pt x="36" y="366"/>
                    </a:lnTo>
                    <a:lnTo>
                      <a:pt x="53" y="362"/>
                    </a:lnTo>
                    <a:lnTo>
                      <a:pt x="72" y="354"/>
                    </a:lnTo>
                    <a:lnTo>
                      <a:pt x="90" y="343"/>
                    </a:lnTo>
                    <a:lnTo>
                      <a:pt x="109" y="331"/>
                    </a:lnTo>
                    <a:lnTo>
                      <a:pt x="109" y="1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19" name="Freeform 83"/>
              <p:cNvSpPr>
                <a:spLocks/>
              </p:cNvSpPr>
              <p:nvPr/>
            </p:nvSpPr>
            <p:spPr bwMode="auto">
              <a:xfrm>
                <a:off x="6107" y="13721"/>
                <a:ext cx="75" cy="216"/>
              </a:xfrm>
              <a:custGeom>
                <a:avLst/>
                <a:gdLst>
                  <a:gd name="T0" fmla="*/ 75 w 75"/>
                  <a:gd name="T1" fmla="*/ 6 h 216"/>
                  <a:gd name="T2" fmla="*/ 73 w 75"/>
                  <a:gd name="T3" fmla="*/ 5 h 216"/>
                  <a:gd name="T4" fmla="*/ 69 w 75"/>
                  <a:gd name="T5" fmla="*/ 4 h 216"/>
                  <a:gd name="T6" fmla="*/ 61 w 75"/>
                  <a:gd name="T7" fmla="*/ 2 h 216"/>
                  <a:gd name="T8" fmla="*/ 52 w 75"/>
                  <a:gd name="T9" fmla="*/ 0 h 216"/>
                  <a:gd name="T10" fmla="*/ 41 w 75"/>
                  <a:gd name="T11" fmla="*/ 0 h 216"/>
                  <a:gd name="T12" fmla="*/ 28 w 75"/>
                  <a:gd name="T13" fmla="*/ 1 h 216"/>
                  <a:gd name="T14" fmla="*/ 14 w 75"/>
                  <a:gd name="T15" fmla="*/ 6 h 216"/>
                  <a:gd name="T16" fmla="*/ 0 w 75"/>
                  <a:gd name="T17" fmla="*/ 14 h 216"/>
                  <a:gd name="T18" fmla="*/ 0 w 75"/>
                  <a:gd name="T19" fmla="*/ 216 h 216"/>
                  <a:gd name="T20" fmla="*/ 2 w 75"/>
                  <a:gd name="T21" fmla="*/ 216 h 216"/>
                  <a:gd name="T22" fmla="*/ 7 w 75"/>
                  <a:gd name="T23" fmla="*/ 215 h 216"/>
                  <a:gd name="T24" fmla="*/ 15 w 75"/>
                  <a:gd name="T25" fmla="*/ 214 h 216"/>
                  <a:gd name="T26" fmla="*/ 25 w 75"/>
                  <a:gd name="T27" fmla="*/ 211 h 216"/>
                  <a:gd name="T28" fmla="*/ 37 w 75"/>
                  <a:gd name="T29" fmla="*/ 208 h 216"/>
                  <a:gd name="T30" fmla="*/ 50 w 75"/>
                  <a:gd name="T31" fmla="*/ 203 h 216"/>
                  <a:gd name="T32" fmla="*/ 63 w 75"/>
                  <a:gd name="T33" fmla="*/ 195 h 216"/>
                  <a:gd name="T34" fmla="*/ 75 w 75"/>
                  <a:gd name="T35" fmla="*/ 187 h 216"/>
                  <a:gd name="T36" fmla="*/ 75 w 75"/>
                  <a:gd name="T37" fmla="*/ 6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16"/>
                  <a:gd name="T59" fmla="*/ 75 w 75"/>
                  <a:gd name="T60" fmla="*/ 216 h 2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16">
                    <a:moveTo>
                      <a:pt x="75" y="6"/>
                    </a:moveTo>
                    <a:lnTo>
                      <a:pt x="73" y="5"/>
                    </a:lnTo>
                    <a:lnTo>
                      <a:pt x="69" y="4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1" y="0"/>
                    </a:lnTo>
                    <a:lnTo>
                      <a:pt x="28" y="1"/>
                    </a:lnTo>
                    <a:lnTo>
                      <a:pt x="14" y="6"/>
                    </a:lnTo>
                    <a:lnTo>
                      <a:pt x="0" y="14"/>
                    </a:lnTo>
                    <a:lnTo>
                      <a:pt x="0" y="216"/>
                    </a:lnTo>
                    <a:lnTo>
                      <a:pt x="2" y="216"/>
                    </a:lnTo>
                    <a:lnTo>
                      <a:pt x="7" y="215"/>
                    </a:lnTo>
                    <a:lnTo>
                      <a:pt x="15" y="214"/>
                    </a:lnTo>
                    <a:lnTo>
                      <a:pt x="25" y="211"/>
                    </a:lnTo>
                    <a:lnTo>
                      <a:pt x="37" y="208"/>
                    </a:lnTo>
                    <a:lnTo>
                      <a:pt x="50" y="203"/>
                    </a:lnTo>
                    <a:lnTo>
                      <a:pt x="63" y="195"/>
                    </a:lnTo>
                    <a:lnTo>
                      <a:pt x="75" y="187"/>
                    </a:lnTo>
                    <a:lnTo>
                      <a:pt x="75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0" name="Freeform 84"/>
              <p:cNvSpPr>
                <a:spLocks/>
              </p:cNvSpPr>
              <p:nvPr/>
            </p:nvSpPr>
            <p:spPr bwMode="auto">
              <a:xfrm>
                <a:off x="7013" y="14340"/>
                <a:ext cx="110" cy="111"/>
              </a:xfrm>
              <a:custGeom>
                <a:avLst/>
                <a:gdLst>
                  <a:gd name="T0" fmla="*/ 55 w 110"/>
                  <a:gd name="T1" fmla="*/ 111 h 111"/>
                  <a:gd name="T2" fmla="*/ 66 w 110"/>
                  <a:gd name="T3" fmla="*/ 110 h 111"/>
                  <a:gd name="T4" fmla="*/ 76 w 110"/>
                  <a:gd name="T5" fmla="*/ 106 h 111"/>
                  <a:gd name="T6" fmla="*/ 85 w 110"/>
                  <a:gd name="T7" fmla="*/ 101 h 111"/>
                  <a:gd name="T8" fmla="*/ 94 w 110"/>
                  <a:gd name="T9" fmla="*/ 94 h 111"/>
                  <a:gd name="T10" fmla="*/ 100 w 110"/>
                  <a:gd name="T11" fmla="*/ 86 h 111"/>
                  <a:gd name="T12" fmla="*/ 106 w 110"/>
                  <a:gd name="T13" fmla="*/ 77 h 111"/>
                  <a:gd name="T14" fmla="*/ 109 w 110"/>
                  <a:gd name="T15" fmla="*/ 66 h 111"/>
                  <a:gd name="T16" fmla="*/ 110 w 110"/>
                  <a:gd name="T17" fmla="*/ 56 h 111"/>
                  <a:gd name="T18" fmla="*/ 109 w 110"/>
                  <a:gd name="T19" fmla="*/ 44 h 111"/>
                  <a:gd name="T20" fmla="*/ 106 w 110"/>
                  <a:gd name="T21" fmla="*/ 34 h 111"/>
                  <a:gd name="T22" fmla="*/ 100 w 110"/>
                  <a:gd name="T23" fmla="*/ 24 h 111"/>
                  <a:gd name="T24" fmla="*/ 94 w 110"/>
                  <a:gd name="T25" fmla="*/ 17 h 111"/>
                  <a:gd name="T26" fmla="*/ 85 w 110"/>
                  <a:gd name="T27" fmla="*/ 9 h 111"/>
                  <a:gd name="T28" fmla="*/ 76 w 110"/>
                  <a:gd name="T29" fmla="*/ 5 h 111"/>
                  <a:gd name="T30" fmla="*/ 66 w 110"/>
                  <a:gd name="T31" fmla="*/ 2 h 111"/>
                  <a:gd name="T32" fmla="*/ 55 w 110"/>
                  <a:gd name="T33" fmla="*/ 0 h 111"/>
                  <a:gd name="T34" fmla="*/ 44 w 110"/>
                  <a:gd name="T35" fmla="*/ 2 h 111"/>
                  <a:gd name="T36" fmla="*/ 33 w 110"/>
                  <a:gd name="T37" fmla="*/ 5 h 111"/>
                  <a:gd name="T38" fmla="*/ 25 w 110"/>
                  <a:gd name="T39" fmla="*/ 9 h 111"/>
                  <a:gd name="T40" fmla="*/ 16 w 110"/>
                  <a:gd name="T41" fmla="*/ 17 h 111"/>
                  <a:gd name="T42" fmla="*/ 10 w 110"/>
                  <a:gd name="T43" fmla="*/ 24 h 111"/>
                  <a:gd name="T44" fmla="*/ 4 w 110"/>
                  <a:gd name="T45" fmla="*/ 34 h 111"/>
                  <a:gd name="T46" fmla="*/ 1 w 110"/>
                  <a:gd name="T47" fmla="*/ 44 h 111"/>
                  <a:gd name="T48" fmla="*/ 0 w 110"/>
                  <a:gd name="T49" fmla="*/ 56 h 111"/>
                  <a:gd name="T50" fmla="*/ 1 w 110"/>
                  <a:gd name="T51" fmla="*/ 66 h 111"/>
                  <a:gd name="T52" fmla="*/ 4 w 110"/>
                  <a:gd name="T53" fmla="*/ 77 h 111"/>
                  <a:gd name="T54" fmla="*/ 10 w 110"/>
                  <a:gd name="T55" fmla="*/ 86 h 111"/>
                  <a:gd name="T56" fmla="*/ 16 w 110"/>
                  <a:gd name="T57" fmla="*/ 94 h 111"/>
                  <a:gd name="T58" fmla="*/ 25 w 110"/>
                  <a:gd name="T59" fmla="*/ 101 h 111"/>
                  <a:gd name="T60" fmla="*/ 33 w 110"/>
                  <a:gd name="T61" fmla="*/ 106 h 111"/>
                  <a:gd name="T62" fmla="*/ 44 w 110"/>
                  <a:gd name="T63" fmla="*/ 110 h 111"/>
                  <a:gd name="T64" fmla="*/ 55 w 110"/>
                  <a:gd name="T65" fmla="*/ 111 h 1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1"/>
                  <a:gd name="T101" fmla="*/ 110 w 110"/>
                  <a:gd name="T102" fmla="*/ 111 h 1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1">
                    <a:moveTo>
                      <a:pt x="55" y="111"/>
                    </a:moveTo>
                    <a:lnTo>
                      <a:pt x="66" y="110"/>
                    </a:lnTo>
                    <a:lnTo>
                      <a:pt x="76" y="106"/>
                    </a:lnTo>
                    <a:lnTo>
                      <a:pt x="85" y="101"/>
                    </a:lnTo>
                    <a:lnTo>
                      <a:pt x="94" y="94"/>
                    </a:lnTo>
                    <a:lnTo>
                      <a:pt x="100" y="86"/>
                    </a:lnTo>
                    <a:lnTo>
                      <a:pt x="106" y="77"/>
                    </a:lnTo>
                    <a:lnTo>
                      <a:pt x="109" y="66"/>
                    </a:lnTo>
                    <a:lnTo>
                      <a:pt x="110" y="56"/>
                    </a:lnTo>
                    <a:lnTo>
                      <a:pt x="109" y="44"/>
                    </a:lnTo>
                    <a:lnTo>
                      <a:pt x="106" y="34"/>
                    </a:lnTo>
                    <a:lnTo>
                      <a:pt x="100" y="24"/>
                    </a:lnTo>
                    <a:lnTo>
                      <a:pt x="94" y="17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44" y="2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7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6"/>
                    </a:lnTo>
                    <a:lnTo>
                      <a:pt x="1" y="66"/>
                    </a:lnTo>
                    <a:lnTo>
                      <a:pt x="4" y="77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5" y="101"/>
                    </a:lnTo>
                    <a:lnTo>
                      <a:pt x="33" y="106"/>
                    </a:lnTo>
                    <a:lnTo>
                      <a:pt x="44" y="110"/>
                    </a:lnTo>
                    <a:lnTo>
                      <a:pt x="55" y="1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1" name="Freeform 85"/>
              <p:cNvSpPr>
                <a:spLocks/>
              </p:cNvSpPr>
              <p:nvPr/>
            </p:nvSpPr>
            <p:spPr bwMode="auto">
              <a:xfrm>
                <a:off x="6676" y="14343"/>
                <a:ext cx="55" cy="55"/>
              </a:xfrm>
              <a:custGeom>
                <a:avLst/>
                <a:gdLst>
                  <a:gd name="T0" fmla="*/ 27 w 55"/>
                  <a:gd name="T1" fmla="*/ 55 h 55"/>
                  <a:gd name="T2" fmla="*/ 38 w 55"/>
                  <a:gd name="T3" fmla="*/ 53 h 55"/>
                  <a:gd name="T4" fmla="*/ 48 w 55"/>
                  <a:gd name="T5" fmla="*/ 46 h 55"/>
                  <a:gd name="T6" fmla="*/ 53 w 55"/>
                  <a:gd name="T7" fmla="*/ 37 h 55"/>
                  <a:gd name="T8" fmla="*/ 55 w 55"/>
                  <a:gd name="T9" fmla="*/ 27 h 55"/>
                  <a:gd name="T10" fmla="*/ 53 w 55"/>
                  <a:gd name="T11" fmla="*/ 16 h 55"/>
                  <a:gd name="T12" fmla="*/ 48 w 55"/>
                  <a:gd name="T13" fmla="*/ 7 h 55"/>
                  <a:gd name="T14" fmla="*/ 38 w 55"/>
                  <a:gd name="T15" fmla="*/ 2 h 55"/>
                  <a:gd name="T16" fmla="*/ 27 w 55"/>
                  <a:gd name="T17" fmla="*/ 0 h 55"/>
                  <a:gd name="T18" fmla="*/ 16 w 55"/>
                  <a:gd name="T19" fmla="*/ 2 h 55"/>
                  <a:gd name="T20" fmla="*/ 8 w 55"/>
                  <a:gd name="T21" fmla="*/ 7 h 55"/>
                  <a:gd name="T22" fmla="*/ 2 w 55"/>
                  <a:gd name="T23" fmla="*/ 16 h 55"/>
                  <a:gd name="T24" fmla="*/ 0 w 55"/>
                  <a:gd name="T25" fmla="*/ 27 h 55"/>
                  <a:gd name="T26" fmla="*/ 2 w 55"/>
                  <a:gd name="T27" fmla="*/ 37 h 55"/>
                  <a:gd name="T28" fmla="*/ 8 w 55"/>
                  <a:gd name="T29" fmla="*/ 46 h 55"/>
                  <a:gd name="T30" fmla="*/ 16 w 55"/>
                  <a:gd name="T31" fmla="*/ 53 h 55"/>
                  <a:gd name="T32" fmla="*/ 27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7" y="55"/>
                    </a:moveTo>
                    <a:lnTo>
                      <a:pt x="38" y="53"/>
                    </a:lnTo>
                    <a:lnTo>
                      <a:pt x="48" y="46"/>
                    </a:lnTo>
                    <a:lnTo>
                      <a:pt x="53" y="37"/>
                    </a:lnTo>
                    <a:lnTo>
                      <a:pt x="55" y="27"/>
                    </a:lnTo>
                    <a:lnTo>
                      <a:pt x="53" y="16"/>
                    </a:lnTo>
                    <a:lnTo>
                      <a:pt x="48" y="7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7"/>
                    </a:lnTo>
                    <a:lnTo>
                      <a:pt x="2" y="16"/>
                    </a:lnTo>
                    <a:lnTo>
                      <a:pt x="0" y="27"/>
                    </a:lnTo>
                    <a:lnTo>
                      <a:pt x="2" y="37"/>
                    </a:lnTo>
                    <a:lnTo>
                      <a:pt x="8" y="46"/>
                    </a:lnTo>
                    <a:lnTo>
                      <a:pt x="16" y="53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2" name="Freeform 86"/>
              <p:cNvSpPr>
                <a:spLocks/>
              </p:cNvSpPr>
              <p:nvPr/>
            </p:nvSpPr>
            <p:spPr bwMode="auto">
              <a:xfrm>
                <a:off x="6770" y="14345"/>
                <a:ext cx="55" cy="55"/>
              </a:xfrm>
              <a:custGeom>
                <a:avLst/>
                <a:gdLst>
                  <a:gd name="T0" fmla="*/ 28 w 55"/>
                  <a:gd name="T1" fmla="*/ 55 h 55"/>
                  <a:gd name="T2" fmla="*/ 39 w 55"/>
                  <a:gd name="T3" fmla="*/ 53 h 55"/>
                  <a:gd name="T4" fmla="*/ 47 w 55"/>
                  <a:gd name="T5" fmla="*/ 47 h 55"/>
                  <a:gd name="T6" fmla="*/ 53 w 55"/>
                  <a:gd name="T7" fmla="*/ 39 h 55"/>
                  <a:gd name="T8" fmla="*/ 55 w 55"/>
                  <a:gd name="T9" fmla="*/ 28 h 55"/>
                  <a:gd name="T10" fmla="*/ 53 w 55"/>
                  <a:gd name="T11" fmla="*/ 17 h 55"/>
                  <a:gd name="T12" fmla="*/ 47 w 55"/>
                  <a:gd name="T13" fmla="*/ 8 h 55"/>
                  <a:gd name="T14" fmla="*/ 39 w 55"/>
                  <a:gd name="T15" fmla="*/ 2 h 55"/>
                  <a:gd name="T16" fmla="*/ 28 w 55"/>
                  <a:gd name="T17" fmla="*/ 0 h 55"/>
                  <a:gd name="T18" fmla="*/ 17 w 55"/>
                  <a:gd name="T19" fmla="*/ 2 h 55"/>
                  <a:gd name="T20" fmla="*/ 9 w 55"/>
                  <a:gd name="T21" fmla="*/ 8 h 55"/>
                  <a:gd name="T22" fmla="*/ 2 w 55"/>
                  <a:gd name="T23" fmla="*/ 17 h 55"/>
                  <a:gd name="T24" fmla="*/ 0 w 55"/>
                  <a:gd name="T25" fmla="*/ 28 h 55"/>
                  <a:gd name="T26" fmla="*/ 2 w 55"/>
                  <a:gd name="T27" fmla="*/ 39 h 55"/>
                  <a:gd name="T28" fmla="*/ 9 w 55"/>
                  <a:gd name="T29" fmla="*/ 47 h 55"/>
                  <a:gd name="T30" fmla="*/ 17 w 55"/>
                  <a:gd name="T31" fmla="*/ 53 h 55"/>
                  <a:gd name="T32" fmla="*/ 28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8" y="55"/>
                    </a:moveTo>
                    <a:lnTo>
                      <a:pt x="39" y="53"/>
                    </a:lnTo>
                    <a:lnTo>
                      <a:pt x="47" y="47"/>
                    </a:lnTo>
                    <a:lnTo>
                      <a:pt x="53" y="39"/>
                    </a:lnTo>
                    <a:lnTo>
                      <a:pt x="55" y="28"/>
                    </a:lnTo>
                    <a:lnTo>
                      <a:pt x="53" y="17"/>
                    </a:lnTo>
                    <a:lnTo>
                      <a:pt x="47" y="8"/>
                    </a:lnTo>
                    <a:lnTo>
                      <a:pt x="39" y="2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2" y="39"/>
                    </a:lnTo>
                    <a:lnTo>
                      <a:pt x="9" y="47"/>
                    </a:lnTo>
                    <a:lnTo>
                      <a:pt x="17" y="53"/>
                    </a:lnTo>
                    <a:lnTo>
                      <a:pt x="28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3" name="Freeform 87"/>
              <p:cNvSpPr>
                <a:spLocks/>
              </p:cNvSpPr>
              <p:nvPr/>
            </p:nvSpPr>
            <p:spPr bwMode="auto">
              <a:xfrm>
                <a:off x="6401" y="13591"/>
                <a:ext cx="156" cy="752"/>
              </a:xfrm>
              <a:custGeom>
                <a:avLst/>
                <a:gdLst>
                  <a:gd name="T0" fmla="*/ 48 w 156"/>
                  <a:gd name="T1" fmla="*/ 15 h 752"/>
                  <a:gd name="T2" fmla="*/ 44 w 156"/>
                  <a:gd name="T3" fmla="*/ 30 h 752"/>
                  <a:gd name="T4" fmla="*/ 33 w 156"/>
                  <a:gd name="T5" fmla="*/ 73 h 752"/>
                  <a:gd name="T6" fmla="*/ 19 w 156"/>
                  <a:gd name="T7" fmla="*/ 140 h 752"/>
                  <a:gd name="T8" fmla="*/ 7 w 156"/>
                  <a:gd name="T9" fmla="*/ 229 h 752"/>
                  <a:gd name="T10" fmla="*/ 0 w 156"/>
                  <a:gd name="T11" fmla="*/ 337 h 752"/>
                  <a:gd name="T12" fmla="*/ 1 w 156"/>
                  <a:gd name="T13" fmla="*/ 462 h 752"/>
                  <a:gd name="T14" fmla="*/ 14 w 156"/>
                  <a:gd name="T15" fmla="*/ 602 h 752"/>
                  <a:gd name="T16" fmla="*/ 43 w 156"/>
                  <a:gd name="T17" fmla="*/ 752 h 752"/>
                  <a:gd name="T18" fmla="*/ 150 w 156"/>
                  <a:gd name="T19" fmla="*/ 746 h 752"/>
                  <a:gd name="T20" fmla="*/ 146 w 156"/>
                  <a:gd name="T21" fmla="*/ 724 h 752"/>
                  <a:gd name="T22" fmla="*/ 135 w 156"/>
                  <a:gd name="T23" fmla="*/ 663 h 752"/>
                  <a:gd name="T24" fmla="*/ 123 w 156"/>
                  <a:gd name="T25" fmla="*/ 574 h 752"/>
                  <a:gd name="T26" fmla="*/ 111 w 156"/>
                  <a:gd name="T27" fmla="*/ 463 h 752"/>
                  <a:gd name="T28" fmla="*/ 104 w 156"/>
                  <a:gd name="T29" fmla="*/ 342 h 752"/>
                  <a:gd name="T30" fmla="*/ 107 w 156"/>
                  <a:gd name="T31" fmla="*/ 220 h 752"/>
                  <a:gd name="T32" fmla="*/ 124 w 156"/>
                  <a:gd name="T33" fmla="*/ 106 h 752"/>
                  <a:gd name="T34" fmla="*/ 156 w 156"/>
                  <a:gd name="T35" fmla="*/ 9 h 752"/>
                  <a:gd name="T36" fmla="*/ 156 w 156"/>
                  <a:gd name="T37" fmla="*/ 8 h 752"/>
                  <a:gd name="T38" fmla="*/ 156 w 156"/>
                  <a:gd name="T39" fmla="*/ 6 h 752"/>
                  <a:gd name="T40" fmla="*/ 154 w 156"/>
                  <a:gd name="T41" fmla="*/ 4 h 752"/>
                  <a:gd name="T42" fmla="*/ 147 w 156"/>
                  <a:gd name="T43" fmla="*/ 0 h 752"/>
                  <a:gd name="T44" fmla="*/ 134 w 156"/>
                  <a:gd name="T45" fmla="*/ 0 h 752"/>
                  <a:gd name="T46" fmla="*/ 115 w 156"/>
                  <a:gd name="T47" fmla="*/ 1 h 752"/>
                  <a:gd name="T48" fmla="*/ 87 w 156"/>
                  <a:gd name="T49" fmla="*/ 7 h 752"/>
                  <a:gd name="T50" fmla="*/ 48 w 156"/>
                  <a:gd name="T51" fmla="*/ 15 h 7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6"/>
                  <a:gd name="T79" fmla="*/ 0 h 752"/>
                  <a:gd name="T80" fmla="*/ 156 w 156"/>
                  <a:gd name="T81" fmla="*/ 752 h 7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6" h="752">
                    <a:moveTo>
                      <a:pt x="48" y="15"/>
                    </a:moveTo>
                    <a:lnTo>
                      <a:pt x="44" y="30"/>
                    </a:lnTo>
                    <a:lnTo>
                      <a:pt x="33" y="73"/>
                    </a:lnTo>
                    <a:lnTo>
                      <a:pt x="19" y="140"/>
                    </a:lnTo>
                    <a:lnTo>
                      <a:pt x="7" y="229"/>
                    </a:lnTo>
                    <a:lnTo>
                      <a:pt x="0" y="337"/>
                    </a:lnTo>
                    <a:lnTo>
                      <a:pt x="1" y="462"/>
                    </a:lnTo>
                    <a:lnTo>
                      <a:pt x="14" y="602"/>
                    </a:lnTo>
                    <a:lnTo>
                      <a:pt x="43" y="752"/>
                    </a:lnTo>
                    <a:lnTo>
                      <a:pt x="150" y="746"/>
                    </a:lnTo>
                    <a:lnTo>
                      <a:pt x="146" y="724"/>
                    </a:lnTo>
                    <a:lnTo>
                      <a:pt x="135" y="663"/>
                    </a:lnTo>
                    <a:lnTo>
                      <a:pt x="123" y="574"/>
                    </a:lnTo>
                    <a:lnTo>
                      <a:pt x="111" y="463"/>
                    </a:lnTo>
                    <a:lnTo>
                      <a:pt x="104" y="342"/>
                    </a:lnTo>
                    <a:lnTo>
                      <a:pt x="107" y="220"/>
                    </a:lnTo>
                    <a:lnTo>
                      <a:pt x="124" y="106"/>
                    </a:lnTo>
                    <a:lnTo>
                      <a:pt x="156" y="9"/>
                    </a:lnTo>
                    <a:lnTo>
                      <a:pt x="156" y="8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0"/>
                    </a:lnTo>
                    <a:lnTo>
                      <a:pt x="134" y="0"/>
                    </a:lnTo>
                    <a:lnTo>
                      <a:pt x="115" y="1"/>
                    </a:lnTo>
                    <a:lnTo>
                      <a:pt x="87" y="7"/>
                    </a:lnTo>
                    <a:lnTo>
                      <a:pt x="48" y="1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4" name="Freeform 88"/>
              <p:cNvSpPr>
                <a:spLocks/>
              </p:cNvSpPr>
              <p:nvPr/>
            </p:nvSpPr>
            <p:spPr bwMode="auto">
              <a:xfrm>
                <a:off x="7205" y="13498"/>
                <a:ext cx="212" cy="839"/>
              </a:xfrm>
              <a:custGeom>
                <a:avLst/>
                <a:gdLst>
                  <a:gd name="T0" fmla="*/ 212 w 212"/>
                  <a:gd name="T1" fmla="*/ 6 h 839"/>
                  <a:gd name="T2" fmla="*/ 206 w 212"/>
                  <a:gd name="T3" fmla="*/ 11 h 839"/>
                  <a:gd name="T4" fmla="*/ 192 w 212"/>
                  <a:gd name="T5" fmla="*/ 33 h 839"/>
                  <a:gd name="T6" fmla="*/ 174 w 212"/>
                  <a:gd name="T7" fmla="*/ 77 h 839"/>
                  <a:gd name="T8" fmla="*/ 156 w 212"/>
                  <a:gd name="T9" fmla="*/ 148 h 839"/>
                  <a:gd name="T10" fmla="*/ 141 w 212"/>
                  <a:gd name="T11" fmla="*/ 254 h 839"/>
                  <a:gd name="T12" fmla="*/ 133 w 212"/>
                  <a:gd name="T13" fmla="*/ 401 h 839"/>
                  <a:gd name="T14" fmla="*/ 137 w 212"/>
                  <a:gd name="T15" fmla="*/ 593 h 839"/>
                  <a:gd name="T16" fmla="*/ 158 w 212"/>
                  <a:gd name="T17" fmla="*/ 839 h 839"/>
                  <a:gd name="T18" fmla="*/ 38 w 212"/>
                  <a:gd name="T19" fmla="*/ 839 h 839"/>
                  <a:gd name="T20" fmla="*/ 34 w 212"/>
                  <a:gd name="T21" fmla="*/ 814 h 839"/>
                  <a:gd name="T22" fmla="*/ 24 w 212"/>
                  <a:gd name="T23" fmla="*/ 746 h 839"/>
                  <a:gd name="T24" fmla="*/ 12 w 212"/>
                  <a:gd name="T25" fmla="*/ 645 h 839"/>
                  <a:gd name="T26" fmla="*/ 3 w 212"/>
                  <a:gd name="T27" fmla="*/ 521 h 839"/>
                  <a:gd name="T28" fmla="*/ 0 w 212"/>
                  <a:gd name="T29" fmla="*/ 384 h 839"/>
                  <a:gd name="T30" fmla="*/ 6 w 212"/>
                  <a:gd name="T31" fmla="*/ 244 h 839"/>
                  <a:gd name="T32" fmla="*/ 29 w 212"/>
                  <a:gd name="T33" fmla="*/ 114 h 839"/>
                  <a:gd name="T34" fmla="*/ 68 w 212"/>
                  <a:gd name="T35" fmla="*/ 0 h 839"/>
                  <a:gd name="T36" fmla="*/ 212 w 212"/>
                  <a:gd name="T37" fmla="*/ 6 h 8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"/>
                  <a:gd name="T58" fmla="*/ 0 h 839"/>
                  <a:gd name="T59" fmla="*/ 212 w 212"/>
                  <a:gd name="T60" fmla="*/ 839 h 8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" h="839">
                    <a:moveTo>
                      <a:pt x="212" y="6"/>
                    </a:moveTo>
                    <a:lnTo>
                      <a:pt x="206" y="11"/>
                    </a:lnTo>
                    <a:lnTo>
                      <a:pt x="192" y="33"/>
                    </a:lnTo>
                    <a:lnTo>
                      <a:pt x="174" y="77"/>
                    </a:lnTo>
                    <a:lnTo>
                      <a:pt x="156" y="148"/>
                    </a:lnTo>
                    <a:lnTo>
                      <a:pt x="141" y="254"/>
                    </a:lnTo>
                    <a:lnTo>
                      <a:pt x="133" y="401"/>
                    </a:lnTo>
                    <a:lnTo>
                      <a:pt x="137" y="593"/>
                    </a:lnTo>
                    <a:lnTo>
                      <a:pt x="158" y="839"/>
                    </a:lnTo>
                    <a:lnTo>
                      <a:pt x="38" y="839"/>
                    </a:lnTo>
                    <a:lnTo>
                      <a:pt x="34" y="814"/>
                    </a:lnTo>
                    <a:lnTo>
                      <a:pt x="24" y="746"/>
                    </a:lnTo>
                    <a:lnTo>
                      <a:pt x="12" y="645"/>
                    </a:lnTo>
                    <a:lnTo>
                      <a:pt x="3" y="521"/>
                    </a:lnTo>
                    <a:lnTo>
                      <a:pt x="0" y="384"/>
                    </a:lnTo>
                    <a:lnTo>
                      <a:pt x="6" y="244"/>
                    </a:lnTo>
                    <a:lnTo>
                      <a:pt x="29" y="114"/>
                    </a:lnTo>
                    <a:lnTo>
                      <a:pt x="68" y="0"/>
                    </a:lnTo>
                    <a:lnTo>
                      <a:pt x="212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5" name="Freeform 89"/>
              <p:cNvSpPr>
                <a:spLocks/>
              </p:cNvSpPr>
              <p:nvPr/>
            </p:nvSpPr>
            <p:spPr bwMode="auto">
              <a:xfrm>
                <a:off x="6406" y="13636"/>
                <a:ext cx="137" cy="656"/>
              </a:xfrm>
              <a:custGeom>
                <a:avLst/>
                <a:gdLst>
                  <a:gd name="T0" fmla="*/ 43 w 137"/>
                  <a:gd name="T1" fmla="*/ 12 h 656"/>
                  <a:gd name="T2" fmla="*/ 39 w 137"/>
                  <a:gd name="T3" fmla="*/ 25 h 656"/>
                  <a:gd name="T4" fmla="*/ 30 w 137"/>
                  <a:gd name="T5" fmla="*/ 62 h 656"/>
                  <a:gd name="T6" fmla="*/ 19 w 137"/>
                  <a:gd name="T7" fmla="*/ 122 h 656"/>
                  <a:gd name="T8" fmla="*/ 7 w 137"/>
                  <a:gd name="T9" fmla="*/ 199 h 656"/>
                  <a:gd name="T10" fmla="*/ 0 w 137"/>
                  <a:gd name="T11" fmla="*/ 294 h 656"/>
                  <a:gd name="T12" fmla="*/ 1 w 137"/>
                  <a:gd name="T13" fmla="*/ 403 h 656"/>
                  <a:gd name="T14" fmla="*/ 12 w 137"/>
                  <a:gd name="T15" fmla="*/ 524 h 656"/>
                  <a:gd name="T16" fmla="*/ 38 w 137"/>
                  <a:gd name="T17" fmla="*/ 656 h 656"/>
                  <a:gd name="T18" fmla="*/ 132 w 137"/>
                  <a:gd name="T19" fmla="*/ 650 h 656"/>
                  <a:gd name="T20" fmla="*/ 127 w 137"/>
                  <a:gd name="T21" fmla="*/ 631 h 656"/>
                  <a:gd name="T22" fmla="*/ 119 w 137"/>
                  <a:gd name="T23" fmla="*/ 578 h 656"/>
                  <a:gd name="T24" fmla="*/ 107 w 137"/>
                  <a:gd name="T25" fmla="*/ 499 h 656"/>
                  <a:gd name="T26" fmla="*/ 97 w 137"/>
                  <a:gd name="T27" fmla="*/ 403 h 656"/>
                  <a:gd name="T28" fmla="*/ 92 w 137"/>
                  <a:gd name="T29" fmla="*/ 297 h 656"/>
                  <a:gd name="T30" fmla="*/ 94 w 137"/>
                  <a:gd name="T31" fmla="*/ 192 h 656"/>
                  <a:gd name="T32" fmla="*/ 108 w 137"/>
                  <a:gd name="T33" fmla="*/ 91 h 656"/>
                  <a:gd name="T34" fmla="*/ 137 w 137"/>
                  <a:gd name="T35" fmla="*/ 7 h 656"/>
                  <a:gd name="T36" fmla="*/ 137 w 137"/>
                  <a:gd name="T37" fmla="*/ 6 h 656"/>
                  <a:gd name="T38" fmla="*/ 137 w 137"/>
                  <a:gd name="T39" fmla="*/ 4 h 656"/>
                  <a:gd name="T40" fmla="*/ 135 w 137"/>
                  <a:gd name="T41" fmla="*/ 2 h 656"/>
                  <a:gd name="T42" fmla="*/ 129 w 137"/>
                  <a:gd name="T43" fmla="*/ 0 h 656"/>
                  <a:gd name="T44" fmla="*/ 119 w 137"/>
                  <a:gd name="T45" fmla="*/ 0 h 656"/>
                  <a:gd name="T46" fmla="*/ 101 w 137"/>
                  <a:gd name="T47" fmla="*/ 1 h 656"/>
                  <a:gd name="T48" fmla="*/ 77 w 137"/>
                  <a:gd name="T49" fmla="*/ 5 h 656"/>
                  <a:gd name="T50" fmla="*/ 43 w 137"/>
                  <a:gd name="T51" fmla="*/ 12 h 6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656"/>
                  <a:gd name="T80" fmla="*/ 137 w 137"/>
                  <a:gd name="T81" fmla="*/ 656 h 6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656">
                    <a:moveTo>
                      <a:pt x="43" y="12"/>
                    </a:moveTo>
                    <a:lnTo>
                      <a:pt x="39" y="25"/>
                    </a:lnTo>
                    <a:lnTo>
                      <a:pt x="30" y="62"/>
                    </a:lnTo>
                    <a:lnTo>
                      <a:pt x="19" y="122"/>
                    </a:lnTo>
                    <a:lnTo>
                      <a:pt x="7" y="199"/>
                    </a:lnTo>
                    <a:lnTo>
                      <a:pt x="0" y="294"/>
                    </a:lnTo>
                    <a:lnTo>
                      <a:pt x="1" y="403"/>
                    </a:lnTo>
                    <a:lnTo>
                      <a:pt x="12" y="524"/>
                    </a:lnTo>
                    <a:lnTo>
                      <a:pt x="38" y="656"/>
                    </a:lnTo>
                    <a:lnTo>
                      <a:pt x="132" y="650"/>
                    </a:lnTo>
                    <a:lnTo>
                      <a:pt x="127" y="631"/>
                    </a:lnTo>
                    <a:lnTo>
                      <a:pt x="119" y="578"/>
                    </a:lnTo>
                    <a:lnTo>
                      <a:pt x="107" y="499"/>
                    </a:lnTo>
                    <a:lnTo>
                      <a:pt x="97" y="403"/>
                    </a:lnTo>
                    <a:lnTo>
                      <a:pt x="92" y="297"/>
                    </a:lnTo>
                    <a:lnTo>
                      <a:pt x="94" y="192"/>
                    </a:lnTo>
                    <a:lnTo>
                      <a:pt x="108" y="91"/>
                    </a:lnTo>
                    <a:lnTo>
                      <a:pt x="137" y="7"/>
                    </a:lnTo>
                    <a:lnTo>
                      <a:pt x="137" y="6"/>
                    </a:lnTo>
                    <a:lnTo>
                      <a:pt x="137" y="4"/>
                    </a:lnTo>
                    <a:lnTo>
                      <a:pt x="135" y="2"/>
                    </a:lnTo>
                    <a:lnTo>
                      <a:pt x="129" y="0"/>
                    </a:lnTo>
                    <a:lnTo>
                      <a:pt x="119" y="0"/>
                    </a:lnTo>
                    <a:lnTo>
                      <a:pt x="101" y="1"/>
                    </a:lnTo>
                    <a:lnTo>
                      <a:pt x="77" y="5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6" name="Freeform 90"/>
              <p:cNvSpPr>
                <a:spLocks/>
              </p:cNvSpPr>
              <p:nvPr/>
            </p:nvSpPr>
            <p:spPr bwMode="auto">
              <a:xfrm>
                <a:off x="6412" y="13680"/>
                <a:ext cx="116" cy="560"/>
              </a:xfrm>
              <a:custGeom>
                <a:avLst/>
                <a:gdLst>
                  <a:gd name="T0" fmla="*/ 36 w 116"/>
                  <a:gd name="T1" fmla="*/ 11 h 560"/>
                  <a:gd name="T2" fmla="*/ 33 w 116"/>
                  <a:gd name="T3" fmla="*/ 21 h 560"/>
                  <a:gd name="T4" fmla="*/ 24 w 116"/>
                  <a:gd name="T5" fmla="*/ 53 h 560"/>
                  <a:gd name="T6" fmla="*/ 15 w 116"/>
                  <a:gd name="T7" fmla="*/ 103 h 560"/>
                  <a:gd name="T8" fmla="*/ 5 w 116"/>
                  <a:gd name="T9" fmla="*/ 169 h 560"/>
                  <a:gd name="T10" fmla="*/ 0 w 116"/>
                  <a:gd name="T11" fmla="*/ 250 h 560"/>
                  <a:gd name="T12" fmla="*/ 1 w 116"/>
                  <a:gd name="T13" fmla="*/ 344 h 560"/>
                  <a:gd name="T14" fmla="*/ 10 w 116"/>
                  <a:gd name="T15" fmla="*/ 448 h 560"/>
                  <a:gd name="T16" fmla="*/ 32 w 116"/>
                  <a:gd name="T17" fmla="*/ 560 h 560"/>
                  <a:gd name="T18" fmla="*/ 112 w 116"/>
                  <a:gd name="T19" fmla="*/ 555 h 560"/>
                  <a:gd name="T20" fmla="*/ 108 w 116"/>
                  <a:gd name="T21" fmla="*/ 538 h 560"/>
                  <a:gd name="T22" fmla="*/ 101 w 116"/>
                  <a:gd name="T23" fmla="*/ 493 h 560"/>
                  <a:gd name="T24" fmla="*/ 91 w 116"/>
                  <a:gd name="T25" fmla="*/ 426 h 560"/>
                  <a:gd name="T26" fmla="*/ 82 w 116"/>
                  <a:gd name="T27" fmla="*/ 344 h 560"/>
                  <a:gd name="T28" fmla="*/ 77 w 116"/>
                  <a:gd name="T29" fmla="*/ 255 h 560"/>
                  <a:gd name="T30" fmla="*/ 79 w 116"/>
                  <a:gd name="T31" fmla="*/ 164 h 560"/>
                  <a:gd name="T32" fmla="*/ 91 w 116"/>
                  <a:gd name="T33" fmla="*/ 79 h 560"/>
                  <a:gd name="T34" fmla="*/ 116 w 116"/>
                  <a:gd name="T35" fmla="*/ 6 h 560"/>
                  <a:gd name="T36" fmla="*/ 116 w 116"/>
                  <a:gd name="T37" fmla="*/ 5 h 560"/>
                  <a:gd name="T38" fmla="*/ 116 w 116"/>
                  <a:gd name="T39" fmla="*/ 4 h 560"/>
                  <a:gd name="T40" fmla="*/ 114 w 116"/>
                  <a:gd name="T41" fmla="*/ 2 h 560"/>
                  <a:gd name="T42" fmla="*/ 109 w 116"/>
                  <a:gd name="T43" fmla="*/ 0 h 560"/>
                  <a:gd name="T44" fmla="*/ 100 w 116"/>
                  <a:gd name="T45" fmla="*/ 0 h 560"/>
                  <a:gd name="T46" fmla="*/ 86 w 116"/>
                  <a:gd name="T47" fmla="*/ 1 h 560"/>
                  <a:gd name="T48" fmla="*/ 65 w 116"/>
                  <a:gd name="T49" fmla="*/ 4 h 560"/>
                  <a:gd name="T50" fmla="*/ 36 w 116"/>
                  <a:gd name="T51" fmla="*/ 11 h 5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6"/>
                  <a:gd name="T79" fmla="*/ 0 h 560"/>
                  <a:gd name="T80" fmla="*/ 116 w 116"/>
                  <a:gd name="T81" fmla="*/ 560 h 5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6" h="560">
                    <a:moveTo>
                      <a:pt x="36" y="11"/>
                    </a:moveTo>
                    <a:lnTo>
                      <a:pt x="33" y="21"/>
                    </a:lnTo>
                    <a:lnTo>
                      <a:pt x="24" y="53"/>
                    </a:lnTo>
                    <a:lnTo>
                      <a:pt x="15" y="103"/>
                    </a:lnTo>
                    <a:lnTo>
                      <a:pt x="5" y="169"/>
                    </a:lnTo>
                    <a:lnTo>
                      <a:pt x="0" y="250"/>
                    </a:lnTo>
                    <a:lnTo>
                      <a:pt x="1" y="344"/>
                    </a:lnTo>
                    <a:lnTo>
                      <a:pt x="10" y="448"/>
                    </a:lnTo>
                    <a:lnTo>
                      <a:pt x="32" y="560"/>
                    </a:lnTo>
                    <a:lnTo>
                      <a:pt x="112" y="555"/>
                    </a:lnTo>
                    <a:lnTo>
                      <a:pt x="108" y="538"/>
                    </a:lnTo>
                    <a:lnTo>
                      <a:pt x="101" y="493"/>
                    </a:lnTo>
                    <a:lnTo>
                      <a:pt x="91" y="426"/>
                    </a:lnTo>
                    <a:lnTo>
                      <a:pt x="82" y="344"/>
                    </a:lnTo>
                    <a:lnTo>
                      <a:pt x="77" y="255"/>
                    </a:lnTo>
                    <a:lnTo>
                      <a:pt x="79" y="164"/>
                    </a:lnTo>
                    <a:lnTo>
                      <a:pt x="91" y="79"/>
                    </a:lnTo>
                    <a:lnTo>
                      <a:pt x="116" y="6"/>
                    </a:lnTo>
                    <a:lnTo>
                      <a:pt x="116" y="5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65" y="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7" name="Freeform 91"/>
              <p:cNvSpPr>
                <a:spLocks/>
              </p:cNvSpPr>
              <p:nvPr/>
            </p:nvSpPr>
            <p:spPr bwMode="auto">
              <a:xfrm>
                <a:off x="6417" y="13724"/>
                <a:ext cx="97" cy="463"/>
              </a:xfrm>
              <a:custGeom>
                <a:avLst/>
                <a:gdLst>
                  <a:gd name="T0" fmla="*/ 30 w 97"/>
                  <a:gd name="T1" fmla="*/ 9 h 463"/>
                  <a:gd name="T2" fmla="*/ 27 w 97"/>
                  <a:gd name="T3" fmla="*/ 17 h 463"/>
                  <a:gd name="T4" fmla="*/ 20 w 97"/>
                  <a:gd name="T5" fmla="*/ 44 h 463"/>
                  <a:gd name="T6" fmla="*/ 12 w 97"/>
                  <a:gd name="T7" fmla="*/ 85 h 463"/>
                  <a:gd name="T8" fmla="*/ 4 w 97"/>
                  <a:gd name="T9" fmla="*/ 140 h 463"/>
                  <a:gd name="T10" fmla="*/ 0 w 97"/>
                  <a:gd name="T11" fmla="*/ 207 h 463"/>
                  <a:gd name="T12" fmla="*/ 0 w 97"/>
                  <a:gd name="T13" fmla="*/ 285 h 463"/>
                  <a:gd name="T14" fmla="*/ 9 w 97"/>
                  <a:gd name="T15" fmla="*/ 370 h 463"/>
                  <a:gd name="T16" fmla="*/ 26 w 97"/>
                  <a:gd name="T17" fmla="*/ 463 h 463"/>
                  <a:gd name="T18" fmla="*/ 93 w 97"/>
                  <a:gd name="T19" fmla="*/ 460 h 463"/>
                  <a:gd name="T20" fmla="*/ 89 w 97"/>
                  <a:gd name="T21" fmla="*/ 446 h 463"/>
                  <a:gd name="T22" fmla="*/ 83 w 97"/>
                  <a:gd name="T23" fmla="*/ 408 h 463"/>
                  <a:gd name="T24" fmla="*/ 75 w 97"/>
                  <a:gd name="T25" fmla="*/ 353 h 463"/>
                  <a:gd name="T26" fmla="*/ 68 w 97"/>
                  <a:gd name="T27" fmla="*/ 285 h 463"/>
                  <a:gd name="T28" fmla="*/ 65 w 97"/>
                  <a:gd name="T29" fmla="*/ 211 h 463"/>
                  <a:gd name="T30" fmla="*/ 67 w 97"/>
                  <a:gd name="T31" fmla="*/ 136 h 463"/>
                  <a:gd name="T32" fmla="*/ 76 w 97"/>
                  <a:gd name="T33" fmla="*/ 65 h 463"/>
                  <a:gd name="T34" fmla="*/ 97 w 97"/>
                  <a:gd name="T35" fmla="*/ 5 h 463"/>
                  <a:gd name="T36" fmla="*/ 97 w 97"/>
                  <a:gd name="T37" fmla="*/ 4 h 463"/>
                  <a:gd name="T38" fmla="*/ 97 w 97"/>
                  <a:gd name="T39" fmla="*/ 3 h 463"/>
                  <a:gd name="T40" fmla="*/ 95 w 97"/>
                  <a:gd name="T41" fmla="*/ 1 h 463"/>
                  <a:gd name="T42" fmla="*/ 91 w 97"/>
                  <a:gd name="T43" fmla="*/ 0 h 463"/>
                  <a:gd name="T44" fmla="*/ 84 w 97"/>
                  <a:gd name="T45" fmla="*/ 0 h 463"/>
                  <a:gd name="T46" fmla="*/ 71 w 97"/>
                  <a:gd name="T47" fmla="*/ 0 h 463"/>
                  <a:gd name="T48" fmla="*/ 54 w 97"/>
                  <a:gd name="T49" fmla="*/ 3 h 463"/>
                  <a:gd name="T50" fmla="*/ 30 w 97"/>
                  <a:gd name="T51" fmla="*/ 9 h 4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7"/>
                  <a:gd name="T79" fmla="*/ 0 h 463"/>
                  <a:gd name="T80" fmla="*/ 97 w 97"/>
                  <a:gd name="T81" fmla="*/ 463 h 4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7" h="463">
                    <a:moveTo>
                      <a:pt x="30" y="9"/>
                    </a:moveTo>
                    <a:lnTo>
                      <a:pt x="27" y="17"/>
                    </a:lnTo>
                    <a:lnTo>
                      <a:pt x="20" y="44"/>
                    </a:lnTo>
                    <a:lnTo>
                      <a:pt x="12" y="85"/>
                    </a:lnTo>
                    <a:lnTo>
                      <a:pt x="4" y="140"/>
                    </a:lnTo>
                    <a:lnTo>
                      <a:pt x="0" y="207"/>
                    </a:lnTo>
                    <a:lnTo>
                      <a:pt x="0" y="285"/>
                    </a:lnTo>
                    <a:lnTo>
                      <a:pt x="9" y="370"/>
                    </a:lnTo>
                    <a:lnTo>
                      <a:pt x="26" y="463"/>
                    </a:lnTo>
                    <a:lnTo>
                      <a:pt x="93" y="460"/>
                    </a:lnTo>
                    <a:lnTo>
                      <a:pt x="89" y="446"/>
                    </a:lnTo>
                    <a:lnTo>
                      <a:pt x="83" y="408"/>
                    </a:lnTo>
                    <a:lnTo>
                      <a:pt x="75" y="353"/>
                    </a:lnTo>
                    <a:lnTo>
                      <a:pt x="68" y="285"/>
                    </a:lnTo>
                    <a:lnTo>
                      <a:pt x="65" y="211"/>
                    </a:lnTo>
                    <a:lnTo>
                      <a:pt x="67" y="136"/>
                    </a:lnTo>
                    <a:lnTo>
                      <a:pt x="76" y="65"/>
                    </a:lnTo>
                    <a:lnTo>
                      <a:pt x="97" y="5"/>
                    </a:lnTo>
                    <a:lnTo>
                      <a:pt x="97" y="4"/>
                    </a:lnTo>
                    <a:lnTo>
                      <a:pt x="97" y="3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54" y="3"/>
                    </a:lnTo>
                    <a:lnTo>
                      <a:pt x="30" y="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8" name="Freeform 92"/>
              <p:cNvSpPr>
                <a:spLocks/>
              </p:cNvSpPr>
              <p:nvPr/>
            </p:nvSpPr>
            <p:spPr bwMode="auto">
              <a:xfrm>
                <a:off x="6422" y="13768"/>
                <a:ext cx="77" cy="367"/>
              </a:xfrm>
              <a:custGeom>
                <a:avLst/>
                <a:gdLst>
                  <a:gd name="T0" fmla="*/ 24 w 77"/>
                  <a:gd name="T1" fmla="*/ 8 h 367"/>
                  <a:gd name="T2" fmla="*/ 22 w 77"/>
                  <a:gd name="T3" fmla="*/ 15 h 367"/>
                  <a:gd name="T4" fmla="*/ 17 w 77"/>
                  <a:gd name="T5" fmla="*/ 36 h 367"/>
                  <a:gd name="T6" fmla="*/ 10 w 77"/>
                  <a:gd name="T7" fmla="*/ 68 h 367"/>
                  <a:gd name="T8" fmla="*/ 4 w 77"/>
                  <a:gd name="T9" fmla="*/ 112 h 367"/>
                  <a:gd name="T10" fmla="*/ 0 w 77"/>
                  <a:gd name="T11" fmla="*/ 164 h 367"/>
                  <a:gd name="T12" fmla="*/ 0 w 77"/>
                  <a:gd name="T13" fmla="*/ 226 h 367"/>
                  <a:gd name="T14" fmla="*/ 7 w 77"/>
                  <a:gd name="T15" fmla="*/ 294 h 367"/>
                  <a:gd name="T16" fmla="*/ 21 w 77"/>
                  <a:gd name="T17" fmla="*/ 367 h 367"/>
                  <a:gd name="T18" fmla="*/ 74 w 77"/>
                  <a:gd name="T19" fmla="*/ 364 h 367"/>
                  <a:gd name="T20" fmla="*/ 71 w 77"/>
                  <a:gd name="T21" fmla="*/ 353 h 367"/>
                  <a:gd name="T22" fmla="*/ 66 w 77"/>
                  <a:gd name="T23" fmla="*/ 323 h 367"/>
                  <a:gd name="T24" fmla="*/ 60 w 77"/>
                  <a:gd name="T25" fmla="*/ 280 h 367"/>
                  <a:gd name="T26" fmla="*/ 54 w 77"/>
                  <a:gd name="T27" fmla="*/ 226 h 367"/>
                  <a:gd name="T28" fmla="*/ 51 w 77"/>
                  <a:gd name="T29" fmla="*/ 168 h 367"/>
                  <a:gd name="T30" fmla="*/ 53 w 77"/>
                  <a:gd name="T31" fmla="*/ 107 h 367"/>
                  <a:gd name="T32" fmla="*/ 61 w 77"/>
                  <a:gd name="T33" fmla="*/ 52 h 367"/>
                  <a:gd name="T34" fmla="*/ 77 w 77"/>
                  <a:gd name="T35" fmla="*/ 5 h 367"/>
                  <a:gd name="T36" fmla="*/ 77 w 77"/>
                  <a:gd name="T37" fmla="*/ 5 h 367"/>
                  <a:gd name="T38" fmla="*/ 77 w 77"/>
                  <a:gd name="T39" fmla="*/ 2 h 367"/>
                  <a:gd name="T40" fmla="*/ 76 w 77"/>
                  <a:gd name="T41" fmla="*/ 1 h 367"/>
                  <a:gd name="T42" fmla="*/ 72 w 77"/>
                  <a:gd name="T43" fmla="*/ 0 h 367"/>
                  <a:gd name="T44" fmla="*/ 66 w 77"/>
                  <a:gd name="T45" fmla="*/ 0 h 367"/>
                  <a:gd name="T46" fmla="*/ 56 w 77"/>
                  <a:gd name="T47" fmla="*/ 1 h 367"/>
                  <a:gd name="T48" fmla="*/ 43 w 77"/>
                  <a:gd name="T49" fmla="*/ 4 h 367"/>
                  <a:gd name="T50" fmla="*/ 24 w 77"/>
                  <a:gd name="T51" fmla="*/ 8 h 3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7"/>
                  <a:gd name="T79" fmla="*/ 0 h 367"/>
                  <a:gd name="T80" fmla="*/ 77 w 77"/>
                  <a:gd name="T81" fmla="*/ 367 h 3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7" h="367">
                    <a:moveTo>
                      <a:pt x="24" y="8"/>
                    </a:moveTo>
                    <a:lnTo>
                      <a:pt x="22" y="15"/>
                    </a:lnTo>
                    <a:lnTo>
                      <a:pt x="17" y="36"/>
                    </a:lnTo>
                    <a:lnTo>
                      <a:pt x="10" y="68"/>
                    </a:lnTo>
                    <a:lnTo>
                      <a:pt x="4" y="112"/>
                    </a:lnTo>
                    <a:lnTo>
                      <a:pt x="0" y="164"/>
                    </a:lnTo>
                    <a:lnTo>
                      <a:pt x="0" y="226"/>
                    </a:lnTo>
                    <a:lnTo>
                      <a:pt x="7" y="294"/>
                    </a:lnTo>
                    <a:lnTo>
                      <a:pt x="21" y="367"/>
                    </a:lnTo>
                    <a:lnTo>
                      <a:pt x="74" y="364"/>
                    </a:lnTo>
                    <a:lnTo>
                      <a:pt x="71" y="353"/>
                    </a:lnTo>
                    <a:lnTo>
                      <a:pt x="66" y="323"/>
                    </a:lnTo>
                    <a:lnTo>
                      <a:pt x="60" y="280"/>
                    </a:lnTo>
                    <a:lnTo>
                      <a:pt x="54" y="226"/>
                    </a:lnTo>
                    <a:lnTo>
                      <a:pt x="51" y="168"/>
                    </a:lnTo>
                    <a:lnTo>
                      <a:pt x="53" y="107"/>
                    </a:lnTo>
                    <a:lnTo>
                      <a:pt x="61" y="52"/>
                    </a:lnTo>
                    <a:lnTo>
                      <a:pt x="77" y="5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56" y="1"/>
                    </a:lnTo>
                    <a:lnTo>
                      <a:pt x="43" y="4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29" name="Freeform 93"/>
              <p:cNvSpPr>
                <a:spLocks/>
              </p:cNvSpPr>
              <p:nvPr/>
            </p:nvSpPr>
            <p:spPr bwMode="auto">
              <a:xfrm>
                <a:off x="6428" y="13813"/>
                <a:ext cx="56" cy="271"/>
              </a:xfrm>
              <a:custGeom>
                <a:avLst/>
                <a:gdLst>
                  <a:gd name="T0" fmla="*/ 17 w 56"/>
                  <a:gd name="T1" fmla="*/ 5 h 271"/>
                  <a:gd name="T2" fmla="*/ 16 w 56"/>
                  <a:gd name="T3" fmla="*/ 10 h 271"/>
                  <a:gd name="T4" fmla="*/ 12 w 56"/>
                  <a:gd name="T5" fmla="*/ 25 h 271"/>
                  <a:gd name="T6" fmla="*/ 6 w 56"/>
                  <a:gd name="T7" fmla="*/ 49 h 271"/>
                  <a:gd name="T8" fmla="*/ 2 w 56"/>
                  <a:gd name="T9" fmla="*/ 82 h 271"/>
                  <a:gd name="T10" fmla="*/ 0 w 56"/>
                  <a:gd name="T11" fmla="*/ 122 h 271"/>
                  <a:gd name="T12" fmla="*/ 0 w 56"/>
                  <a:gd name="T13" fmla="*/ 166 h 271"/>
                  <a:gd name="T14" fmla="*/ 4 w 56"/>
                  <a:gd name="T15" fmla="*/ 217 h 271"/>
                  <a:gd name="T16" fmla="*/ 15 w 56"/>
                  <a:gd name="T17" fmla="*/ 271 h 271"/>
                  <a:gd name="T18" fmla="*/ 54 w 56"/>
                  <a:gd name="T19" fmla="*/ 268 h 271"/>
                  <a:gd name="T20" fmla="*/ 52 w 56"/>
                  <a:gd name="T21" fmla="*/ 261 h 271"/>
                  <a:gd name="T22" fmla="*/ 48 w 56"/>
                  <a:gd name="T23" fmla="*/ 238 h 271"/>
                  <a:gd name="T24" fmla="*/ 44 w 56"/>
                  <a:gd name="T25" fmla="*/ 206 h 271"/>
                  <a:gd name="T26" fmla="*/ 40 w 56"/>
                  <a:gd name="T27" fmla="*/ 166 h 271"/>
                  <a:gd name="T28" fmla="*/ 37 w 56"/>
                  <a:gd name="T29" fmla="*/ 123 h 271"/>
                  <a:gd name="T30" fmla="*/ 39 w 56"/>
                  <a:gd name="T31" fmla="*/ 78 h 271"/>
                  <a:gd name="T32" fmla="*/ 44 w 56"/>
                  <a:gd name="T33" fmla="*/ 37 h 271"/>
                  <a:gd name="T34" fmla="*/ 56 w 56"/>
                  <a:gd name="T35" fmla="*/ 3 h 271"/>
                  <a:gd name="T36" fmla="*/ 56 w 56"/>
                  <a:gd name="T37" fmla="*/ 3 h 271"/>
                  <a:gd name="T38" fmla="*/ 56 w 56"/>
                  <a:gd name="T39" fmla="*/ 2 h 271"/>
                  <a:gd name="T40" fmla="*/ 55 w 56"/>
                  <a:gd name="T41" fmla="*/ 1 h 271"/>
                  <a:gd name="T42" fmla="*/ 52 w 56"/>
                  <a:gd name="T43" fmla="*/ 0 h 271"/>
                  <a:gd name="T44" fmla="*/ 48 w 56"/>
                  <a:gd name="T45" fmla="*/ 0 h 271"/>
                  <a:gd name="T46" fmla="*/ 42 w 56"/>
                  <a:gd name="T47" fmla="*/ 0 h 271"/>
                  <a:gd name="T48" fmla="*/ 31 w 56"/>
                  <a:gd name="T49" fmla="*/ 2 h 271"/>
                  <a:gd name="T50" fmla="*/ 17 w 56"/>
                  <a:gd name="T51" fmla="*/ 5 h 2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271"/>
                  <a:gd name="T80" fmla="*/ 56 w 56"/>
                  <a:gd name="T81" fmla="*/ 271 h 27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271">
                    <a:moveTo>
                      <a:pt x="17" y="5"/>
                    </a:moveTo>
                    <a:lnTo>
                      <a:pt x="16" y="10"/>
                    </a:lnTo>
                    <a:lnTo>
                      <a:pt x="12" y="25"/>
                    </a:lnTo>
                    <a:lnTo>
                      <a:pt x="6" y="49"/>
                    </a:lnTo>
                    <a:lnTo>
                      <a:pt x="2" y="82"/>
                    </a:lnTo>
                    <a:lnTo>
                      <a:pt x="0" y="122"/>
                    </a:lnTo>
                    <a:lnTo>
                      <a:pt x="0" y="166"/>
                    </a:lnTo>
                    <a:lnTo>
                      <a:pt x="4" y="217"/>
                    </a:lnTo>
                    <a:lnTo>
                      <a:pt x="15" y="271"/>
                    </a:lnTo>
                    <a:lnTo>
                      <a:pt x="54" y="268"/>
                    </a:lnTo>
                    <a:lnTo>
                      <a:pt x="52" y="261"/>
                    </a:lnTo>
                    <a:lnTo>
                      <a:pt x="48" y="238"/>
                    </a:lnTo>
                    <a:lnTo>
                      <a:pt x="44" y="206"/>
                    </a:lnTo>
                    <a:lnTo>
                      <a:pt x="40" y="166"/>
                    </a:lnTo>
                    <a:lnTo>
                      <a:pt x="37" y="123"/>
                    </a:lnTo>
                    <a:lnTo>
                      <a:pt x="39" y="78"/>
                    </a:lnTo>
                    <a:lnTo>
                      <a:pt x="44" y="37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5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1" y="2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0" name="Freeform 94"/>
              <p:cNvSpPr>
                <a:spLocks/>
              </p:cNvSpPr>
              <p:nvPr/>
            </p:nvSpPr>
            <p:spPr bwMode="auto">
              <a:xfrm>
                <a:off x="7211" y="13549"/>
                <a:ext cx="186" cy="732"/>
              </a:xfrm>
              <a:custGeom>
                <a:avLst/>
                <a:gdLst>
                  <a:gd name="T0" fmla="*/ 186 w 186"/>
                  <a:gd name="T1" fmla="*/ 6 h 732"/>
                  <a:gd name="T2" fmla="*/ 182 w 186"/>
                  <a:gd name="T3" fmla="*/ 11 h 732"/>
                  <a:gd name="T4" fmla="*/ 169 w 186"/>
                  <a:gd name="T5" fmla="*/ 29 h 732"/>
                  <a:gd name="T6" fmla="*/ 153 w 186"/>
                  <a:gd name="T7" fmla="*/ 67 h 732"/>
                  <a:gd name="T8" fmla="*/ 137 w 186"/>
                  <a:gd name="T9" fmla="*/ 130 h 732"/>
                  <a:gd name="T10" fmla="*/ 124 w 186"/>
                  <a:gd name="T11" fmla="*/ 221 h 732"/>
                  <a:gd name="T12" fmla="*/ 117 w 186"/>
                  <a:gd name="T13" fmla="*/ 350 h 732"/>
                  <a:gd name="T14" fmla="*/ 122 w 186"/>
                  <a:gd name="T15" fmla="*/ 517 h 732"/>
                  <a:gd name="T16" fmla="*/ 139 w 186"/>
                  <a:gd name="T17" fmla="*/ 732 h 732"/>
                  <a:gd name="T18" fmla="*/ 34 w 186"/>
                  <a:gd name="T19" fmla="*/ 732 h 732"/>
                  <a:gd name="T20" fmla="*/ 31 w 186"/>
                  <a:gd name="T21" fmla="*/ 711 h 732"/>
                  <a:gd name="T22" fmla="*/ 22 w 186"/>
                  <a:gd name="T23" fmla="*/ 651 h 732"/>
                  <a:gd name="T24" fmla="*/ 12 w 186"/>
                  <a:gd name="T25" fmla="*/ 563 h 732"/>
                  <a:gd name="T26" fmla="*/ 3 w 186"/>
                  <a:gd name="T27" fmla="*/ 454 h 732"/>
                  <a:gd name="T28" fmla="*/ 0 w 186"/>
                  <a:gd name="T29" fmla="*/ 335 h 732"/>
                  <a:gd name="T30" fmla="*/ 6 w 186"/>
                  <a:gd name="T31" fmla="*/ 213 h 732"/>
                  <a:gd name="T32" fmla="*/ 25 w 186"/>
                  <a:gd name="T33" fmla="*/ 98 h 732"/>
                  <a:gd name="T34" fmla="*/ 60 w 186"/>
                  <a:gd name="T35" fmla="*/ 0 h 732"/>
                  <a:gd name="T36" fmla="*/ 186 w 186"/>
                  <a:gd name="T37" fmla="*/ 6 h 7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"/>
                  <a:gd name="T58" fmla="*/ 0 h 732"/>
                  <a:gd name="T59" fmla="*/ 186 w 186"/>
                  <a:gd name="T60" fmla="*/ 732 h 7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" h="732">
                    <a:moveTo>
                      <a:pt x="186" y="6"/>
                    </a:moveTo>
                    <a:lnTo>
                      <a:pt x="182" y="11"/>
                    </a:lnTo>
                    <a:lnTo>
                      <a:pt x="169" y="29"/>
                    </a:lnTo>
                    <a:lnTo>
                      <a:pt x="153" y="67"/>
                    </a:lnTo>
                    <a:lnTo>
                      <a:pt x="137" y="130"/>
                    </a:lnTo>
                    <a:lnTo>
                      <a:pt x="124" y="221"/>
                    </a:lnTo>
                    <a:lnTo>
                      <a:pt x="117" y="350"/>
                    </a:lnTo>
                    <a:lnTo>
                      <a:pt x="122" y="517"/>
                    </a:lnTo>
                    <a:lnTo>
                      <a:pt x="139" y="732"/>
                    </a:lnTo>
                    <a:lnTo>
                      <a:pt x="34" y="732"/>
                    </a:lnTo>
                    <a:lnTo>
                      <a:pt x="31" y="711"/>
                    </a:lnTo>
                    <a:lnTo>
                      <a:pt x="22" y="651"/>
                    </a:lnTo>
                    <a:lnTo>
                      <a:pt x="12" y="563"/>
                    </a:lnTo>
                    <a:lnTo>
                      <a:pt x="3" y="454"/>
                    </a:lnTo>
                    <a:lnTo>
                      <a:pt x="0" y="335"/>
                    </a:lnTo>
                    <a:lnTo>
                      <a:pt x="6" y="213"/>
                    </a:lnTo>
                    <a:lnTo>
                      <a:pt x="25" y="98"/>
                    </a:lnTo>
                    <a:lnTo>
                      <a:pt x="60" y="0"/>
                    </a:lnTo>
                    <a:lnTo>
                      <a:pt x="186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1" name="Freeform 95"/>
              <p:cNvSpPr>
                <a:spLocks/>
              </p:cNvSpPr>
              <p:nvPr/>
            </p:nvSpPr>
            <p:spPr bwMode="auto">
              <a:xfrm>
                <a:off x="7219" y="13600"/>
                <a:ext cx="158" cy="625"/>
              </a:xfrm>
              <a:custGeom>
                <a:avLst/>
                <a:gdLst>
                  <a:gd name="T0" fmla="*/ 158 w 158"/>
                  <a:gd name="T1" fmla="*/ 4 h 625"/>
                  <a:gd name="T2" fmla="*/ 153 w 158"/>
                  <a:gd name="T3" fmla="*/ 9 h 625"/>
                  <a:gd name="T4" fmla="*/ 144 w 158"/>
                  <a:gd name="T5" fmla="*/ 25 h 625"/>
                  <a:gd name="T6" fmla="*/ 130 w 158"/>
                  <a:gd name="T7" fmla="*/ 57 h 625"/>
                  <a:gd name="T8" fmla="*/ 116 w 158"/>
                  <a:gd name="T9" fmla="*/ 110 h 625"/>
                  <a:gd name="T10" fmla="*/ 105 w 158"/>
                  <a:gd name="T11" fmla="*/ 189 h 625"/>
                  <a:gd name="T12" fmla="*/ 100 w 158"/>
                  <a:gd name="T13" fmla="*/ 298 h 625"/>
                  <a:gd name="T14" fmla="*/ 103 w 158"/>
                  <a:gd name="T15" fmla="*/ 441 h 625"/>
                  <a:gd name="T16" fmla="*/ 118 w 158"/>
                  <a:gd name="T17" fmla="*/ 625 h 625"/>
                  <a:gd name="T18" fmla="*/ 29 w 158"/>
                  <a:gd name="T19" fmla="*/ 625 h 625"/>
                  <a:gd name="T20" fmla="*/ 25 w 158"/>
                  <a:gd name="T21" fmla="*/ 607 h 625"/>
                  <a:gd name="T22" fmla="*/ 18 w 158"/>
                  <a:gd name="T23" fmla="*/ 556 h 625"/>
                  <a:gd name="T24" fmla="*/ 9 w 158"/>
                  <a:gd name="T25" fmla="*/ 480 h 625"/>
                  <a:gd name="T26" fmla="*/ 2 w 158"/>
                  <a:gd name="T27" fmla="*/ 387 h 625"/>
                  <a:gd name="T28" fmla="*/ 0 w 158"/>
                  <a:gd name="T29" fmla="*/ 286 h 625"/>
                  <a:gd name="T30" fmla="*/ 5 w 158"/>
                  <a:gd name="T31" fmla="*/ 182 h 625"/>
                  <a:gd name="T32" fmla="*/ 21 w 158"/>
                  <a:gd name="T33" fmla="*/ 84 h 625"/>
                  <a:gd name="T34" fmla="*/ 51 w 158"/>
                  <a:gd name="T35" fmla="*/ 0 h 625"/>
                  <a:gd name="T36" fmla="*/ 158 w 158"/>
                  <a:gd name="T37" fmla="*/ 4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8"/>
                  <a:gd name="T58" fmla="*/ 0 h 625"/>
                  <a:gd name="T59" fmla="*/ 158 w 158"/>
                  <a:gd name="T60" fmla="*/ 625 h 6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8" h="625">
                    <a:moveTo>
                      <a:pt x="158" y="4"/>
                    </a:moveTo>
                    <a:lnTo>
                      <a:pt x="153" y="9"/>
                    </a:lnTo>
                    <a:lnTo>
                      <a:pt x="144" y="25"/>
                    </a:lnTo>
                    <a:lnTo>
                      <a:pt x="130" y="57"/>
                    </a:lnTo>
                    <a:lnTo>
                      <a:pt x="116" y="110"/>
                    </a:lnTo>
                    <a:lnTo>
                      <a:pt x="105" y="189"/>
                    </a:lnTo>
                    <a:lnTo>
                      <a:pt x="100" y="298"/>
                    </a:lnTo>
                    <a:lnTo>
                      <a:pt x="103" y="441"/>
                    </a:lnTo>
                    <a:lnTo>
                      <a:pt x="118" y="625"/>
                    </a:lnTo>
                    <a:lnTo>
                      <a:pt x="29" y="625"/>
                    </a:lnTo>
                    <a:lnTo>
                      <a:pt x="25" y="607"/>
                    </a:lnTo>
                    <a:lnTo>
                      <a:pt x="18" y="556"/>
                    </a:lnTo>
                    <a:lnTo>
                      <a:pt x="9" y="480"/>
                    </a:lnTo>
                    <a:lnTo>
                      <a:pt x="2" y="387"/>
                    </a:lnTo>
                    <a:lnTo>
                      <a:pt x="0" y="286"/>
                    </a:lnTo>
                    <a:lnTo>
                      <a:pt x="5" y="182"/>
                    </a:lnTo>
                    <a:lnTo>
                      <a:pt x="21" y="84"/>
                    </a:lnTo>
                    <a:lnTo>
                      <a:pt x="51" y="0"/>
                    </a:lnTo>
                    <a:lnTo>
                      <a:pt x="158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2" name="Freeform 96"/>
              <p:cNvSpPr>
                <a:spLocks/>
              </p:cNvSpPr>
              <p:nvPr/>
            </p:nvSpPr>
            <p:spPr bwMode="auto">
              <a:xfrm>
                <a:off x="7225" y="13651"/>
                <a:ext cx="131" cy="517"/>
              </a:xfrm>
              <a:custGeom>
                <a:avLst/>
                <a:gdLst>
                  <a:gd name="T0" fmla="*/ 131 w 131"/>
                  <a:gd name="T1" fmla="*/ 4 h 517"/>
                  <a:gd name="T2" fmla="*/ 128 w 131"/>
                  <a:gd name="T3" fmla="*/ 7 h 517"/>
                  <a:gd name="T4" fmla="*/ 119 w 131"/>
                  <a:gd name="T5" fmla="*/ 21 h 517"/>
                  <a:gd name="T6" fmla="*/ 109 w 131"/>
                  <a:gd name="T7" fmla="*/ 47 h 517"/>
                  <a:gd name="T8" fmla="*/ 97 w 131"/>
                  <a:gd name="T9" fmla="*/ 91 h 517"/>
                  <a:gd name="T10" fmla="*/ 88 w 131"/>
                  <a:gd name="T11" fmla="*/ 156 h 517"/>
                  <a:gd name="T12" fmla="*/ 84 w 131"/>
                  <a:gd name="T13" fmla="*/ 247 h 517"/>
                  <a:gd name="T14" fmla="*/ 86 w 131"/>
                  <a:gd name="T15" fmla="*/ 366 h 517"/>
                  <a:gd name="T16" fmla="*/ 99 w 131"/>
                  <a:gd name="T17" fmla="*/ 517 h 517"/>
                  <a:gd name="T18" fmla="*/ 25 w 131"/>
                  <a:gd name="T19" fmla="*/ 517 h 517"/>
                  <a:gd name="T20" fmla="*/ 23 w 131"/>
                  <a:gd name="T21" fmla="*/ 502 h 517"/>
                  <a:gd name="T22" fmla="*/ 16 w 131"/>
                  <a:gd name="T23" fmla="*/ 460 h 517"/>
                  <a:gd name="T24" fmla="*/ 9 w 131"/>
                  <a:gd name="T25" fmla="*/ 397 h 517"/>
                  <a:gd name="T26" fmla="*/ 2 w 131"/>
                  <a:gd name="T27" fmla="*/ 320 h 517"/>
                  <a:gd name="T28" fmla="*/ 0 w 131"/>
                  <a:gd name="T29" fmla="*/ 236 h 517"/>
                  <a:gd name="T30" fmla="*/ 4 w 131"/>
                  <a:gd name="T31" fmla="*/ 151 h 517"/>
                  <a:gd name="T32" fmla="*/ 18 w 131"/>
                  <a:gd name="T33" fmla="*/ 70 h 517"/>
                  <a:gd name="T34" fmla="*/ 43 w 131"/>
                  <a:gd name="T35" fmla="*/ 0 h 517"/>
                  <a:gd name="T36" fmla="*/ 131 w 131"/>
                  <a:gd name="T37" fmla="*/ 4 h 5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517"/>
                  <a:gd name="T59" fmla="*/ 131 w 131"/>
                  <a:gd name="T60" fmla="*/ 517 h 5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517">
                    <a:moveTo>
                      <a:pt x="131" y="4"/>
                    </a:moveTo>
                    <a:lnTo>
                      <a:pt x="128" y="7"/>
                    </a:lnTo>
                    <a:lnTo>
                      <a:pt x="119" y="21"/>
                    </a:lnTo>
                    <a:lnTo>
                      <a:pt x="109" y="47"/>
                    </a:lnTo>
                    <a:lnTo>
                      <a:pt x="97" y="91"/>
                    </a:lnTo>
                    <a:lnTo>
                      <a:pt x="88" y="156"/>
                    </a:lnTo>
                    <a:lnTo>
                      <a:pt x="84" y="247"/>
                    </a:lnTo>
                    <a:lnTo>
                      <a:pt x="86" y="366"/>
                    </a:lnTo>
                    <a:lnTo>
                      <a:pt x="99" y="517"/>
                    </a:lnTo>
                    <a:lnTo>
                      <a:pt x="25" y="517"/>
                    </a:lnTo>
                    <a:lnTo>
                      <a:pt x="23" y="502"/>
                    </a:lnTo>
                    <a:lnTo>
                      <a:pt x="16" y="460"/>
                    </a:lnTo>
                    <a:lnTo>
                      <a:pt x="9" y="397"/>
                    </a:lnTo>
                    <a:lnTo>
                      <a:pt x="2" y="320"/>
                    </a:lnTo>
                    <a:lnTo>
                      <a:pt x="0" y="236"/>
                    </a:lnTo>
                    <a:lnTo>
                      <a:pt x="4" y="151"/>
                    </a:lnTo>
                    <a:lnTo>
                      <a:pt x="18" y="70"/>
                    </a:lnTo>
                    <a:lnTo>
                      <a:pt x="43" y="0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3" name="Freeform 97"/>
              <p:cNvSpPr>
                <a:spLocks/>
              </p:cNvSpPr>
              <p:nvPr/>
            </p:nvSpPr>
            <p:spPr bwMode="auto">
              <a:xfrm>
                <a:off x="7233" y="13701"/>
                <a:ext cx="104" cy="411"/>
              </a:xfrm>
              <a:custGeom>
                <a:avLst/>
                <a:gdLst>
                  <a:gd name="T0" fmla="*/ 104 w 104"/>
                  <a:gd name="T1" fmla="*/ 4 h 411"/>
                  <a:gd name="T2" fmla="*/ 101 w 104"/>
                  <a:gd name="T3" fmla="*/ 7 h 411"/>
                  <a:gd name="T4" fmla="*/ 94 w 104"/>
                  <a:gd name="T5" fmla="*/ 17 h 411"/>
                  <a:gd name="T6" fmla="*/ 86 w 104"/>
                  <a:gd name="T7" fmla="*/ 38 h 411"/>
                  <a:gd name="T8" fmla="*/ 76 w 104"/>
                  <a:gd name="T9" fmla="*/ 73 h 411"/>
                  <a:gd name="T10" fmla="*/ 69 w 104"/>
                  <a:gd name="T11" fmla="*/ 125 h 411"/>
                  <a:gd name="T12" fmla="*/ 65 w 104"/>
                  <a:gd name="T13" fmla="*/ 196 h 411"/>
                  <a:gd name="T14" fmla="*/ 67 w 104"/>
                  <a:gd name="T15" fmla="*/ 291 h 411"/>
                  <a:gd name="T16" fmla="*/ 77 w 104"/>
                  <a:gd name="T17" fmla="*/ 411 h 411"/>
                  <a:gd name="T18" fmla="*/ 19 w 104"/>
                  <a:gd name="T19" fmla="*/ 411 h 411"/>
                  <a:gd name="T20" fmla="*/ 17 w 104"/>
                  <a:gd name="T21" fmla="*/ 399 h 411"/>
                  <a:gd name="T22" fmla="*/ 11 w 104"/>
                  <a:gd name="T23" fmla="*/ 365 h 411"/>
                  <a:gd name="T24" fmla="*/ 6 w 104"/>
                  <a:gd name="T25" fmla="*/ 316 h 411"/>
                  <a:gd name="T26" fmla="*/ 2 w 104"/>
                  <a:gd name="T27" fmla="*/ 255 h 411"/>
                  <a:gd name="T28" fmla="*/ 0 w 104"/>
                  <a:gd name="T29" fmla="*/ 188 h 411"/>
                  <a:gd name="T30" fmla="*/ 4 w 104"/>
                  <a:gd name="T31" fmla="*/ 120 h 411"/>
                  <a:gd name="T32" fmla="*/ 15 w 104"/>
                  <a:gd name="T33" fmla="*/ 55 h 411"/>
                  <a:gd name="T34" fmla="*/ 34 w 104"/>
                  <a:gd name="T35" fmla="*/ 0 h 411"/>
                  <a:gd name="T36" fmla="*/ 104 w 104"/>
                  <a:gd name="T37" fmla="*/ 4 h 4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411"/>
                  <a:gd name="T59" fmla="*/ 104 w 104"/>
                  <a:gd name="T60" fmla="*/ 411 h 4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411">
                    <a:moveTo>
                      <a:pt x="104" y="4"/>
                    </a:moveTo>
                    <a:lnTo>
                      <a:pt x="101" y="7"/>
                    </a:lnTo>
                    <a:lnTo>
                      <a:pt x="94" y="17"/>
                    </a:lnTo>
                    <a:lnTo>
                      <a:pt x="86" y="38"/>
                    </a:lnTo>
                    <a:lnTo>
                      <a:pt x="76" y="73"/>
                    </a:lnTo>
                    <a:lnTo>
                      <a:pt x="69" y="125"/>
                    </a:lnTo>
                    <a:lnTo>
                      <a:pt x="65" y="196"/>
                    </a:lnTo>
                    <a:lnTo>
                      <a:pt x="67" y="291"/>
                    </a:lnTo>
                    <a:lnTo>
                      <a:pt x="77" y="411"/>
                    </a:lnTo>
                    <a:lnTo>
                      <a:pt x="19" y="411"/>
                    </a:lnTo>
                    <a:lnTo>
                      <a:pt x="17" y="399"/>
                    </a:lnTo>
                    <a:lnTo>
                      <a:pt x="11" y="365"/>
                    </a:lnTo>
                    <a:lnTo>
                      <a:pt x="6" y="316"/>
                    </a:lnTo>
                    <a:lnTo>
                      <a:pt x="2" y="255"/>
                    </a:lnTo>
                    <a:lnTo>
                      <a:pt x="0" y="188"/>
                    </a:lnTo>
                    <a:lnTo>
                      <a:pt x="4" y="120"/>
                    </a:lnTo>
                    <a:lnTo>
                      <a:pt x="15" y="55"/>
                    </a:lnTo>
                    <a:lnTo>
                      <a:pt x="34" y="0"/>
                    </a:lnTo>
                    <a:lnTo>
                      <a:pt x="104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4" name="Freeform 98"/>
              <p:cNvSpPr>
                <a:spLocks/>
              </p:cNvSpPr>
              <p:nvPr/>
            </p:nvSpPr>
            <p:spPr bwMode="auto">
              <a:xfrm>
                <a:off x="7240" y="13752"/>
                <a:ext cx="76" cy="302"/>
              </a:xfrm>
              <a:custGeom>
                <a:avLst/>
                <a:gdLst>
                  <a:gd name="T0" fmla="*/ 76 w 76"/>
                  <a:gd name="T1" fmla="*/ 2 h 302"/>
                  <a:gd name="T2" fmla="*/ 74 w 76"/>
                  <a:gd name="T3" fmla="*/ 4 h 302"/>
                  <a:gd name="T4" fmla="*/ 70 w 76"/>
                  <a:gd name="T5" fmla="*/ 12 h 302"/>
                  <a:gd name="T6" fmla="*/ 62 w 76"/>
                  <a:gd name="T7" fmla="*/ 28 h 302"/>
                  <a:gd name="T8" fmla="*/ 56 w 76"/>
                  <a:gd name="T9" fmla="*/ 53 h 302"/>
                  <a:gd name="T10" fmla="*/ 51 w 76"/>
                  <a:gd name="T11" fmla="*/ 92 h 302"/>
                  <a:gd name="T12" fmla="*/ 49 w 76"/>
                  <a:gd name="T13" fmla="*/ 145 h 302"/>
                  <a:gd name="T14" fmla="*/ 50 w 76"/>
                  <a:gd name="T15" fmla="*/ 214 h 302"/>
                  <a:gd name="T16" fmla="*/ 57 w 76"/>
                  <a:gd name="T17" fmla="*/ 302 h 302"/>
                  <a:gd name="T18" fmla="*/ 14 w 76"/>
                  <a:gd name="T19" fmla="*/ 302 h 302"/>
                  <a:gd name="T20" fmla="*/ 13 w 76"/>
                  <a:gd name="T21" fmla="*/ 294 h 302"/>
                  <a:gd name="T22" fmla="*/ 9 w 76"/>
                  <a:gd name="T23" fmla="*/ 269 h 302"/>
                  <a:gd name="T24" fmla="*/ 4 w 76"/>
                  <a:gd name="T25" fmla="*/ 232 h 302"/>
                  <a:gd name="T26" fmla="*/ 1 w 76"/>
                  <a:gd name="T27" fmla="*/ 188 h 302"/>
                  <a:gd name="T28" fmla="*/ 0 w 76"/>
                  <a:gd name="T29" fmla="*/ 138 h 302"/>
                  <a:gd name="T30" fmla="*/ 2 w 76"/>
                  <a:gd name="T31" fmla="*/ 89 h 302"/>
                  <a:gd name="T32" fmla="*/ 10 w 76"/>
                  <a:gd name="T33" fmla="*/ 41 h 302"/>
                  <a:gd name="T34" fmla="*/ 25 w 76"/>
                  <a:gd name="T35" fmla="*/ 0 h 302"/>
                  <a:gd name="T36" fmla="*/ 76 w 76"/>
                  <a:gd name="T37" fmla="*/ 2 h 3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"/>
                  <a:gd name="T58" fmla="*/ 0 h 302"/>
                  <a:gd name="T59" fmla="*/ 76 w 76"/>
                  <a:gd name="T60" fmla="*/ 302 h 3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" h="302">
                    <a:moveTo>
                      <a:pt x="76" y="2"/>
                    </a:moveTo>
                    <a:lnTo>
                      <a:pt x="74" y="4"/>
                    </a:lnTo>
                    <a:lnTo>
                      <a:pt x="70" y="12"/>
                    </a:lnTo>
                    <a:lnTo>
                      <a:pt x="62" y="28"/>
                    </a:lnTo>
                    <a:lnTo>
                      <a:pt x="56" y="53"/>
                    </a:lnTo>
                    <a:lnTo>
                      <a:pt x="51" y="92"/>
                    </a:lnTo>
                    <a:lnTo>
                      <a:pt x="49" y="145"/>
                    </a:lnTo>
                    <a:lnTo>
                      <a:pt x="50" y="214"/>
                    </a:lnTo>
                    <a:lnTo>
                      <a:pt x="57" y="302"/>
                    </a:lnTo>
                    <a:lnTo>
                      <a:pt x="14" y="302"/>
                    </a:lnTo>
                    <a:lnTo>
                      <a:pt x="13" y="294"/>
                    </a:lnTo>
                    <a:lnTo>
                      <a:pt x="9" y="269"/>
                    </a:lnTo>
                    <a:lnTo>
                      <a:pt x="4" y="232"/>
                    </a:lnTo>
                    <a:lnTo>
                      <a:pt x="1" y="188"/>
                    </a:lnTo>
                    <a:lnTo>
                      <a:pt x="0" y="138"/>
                    </a:lnTo>
                    <a:lnTo>
                      <a:pt x="2" y="89"/>
                    </a:lnTo>
                    <a:lnTo>
                      <a:pt x="10" y="41"/>
                    </a:lnTo>
                    <a:lnTo>
                      <a:pt x="25" y="0"/>
                    </a:lnTo>
                    <a:lnTo>
                      <a:pt x="76" y="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5" name="Rectangle 99"/>
              <p:cNvSpPr>
                <a:spLocks noChangeArrowheads="1"/>
              </p:cNvSpPr>
              <p:nvPr/>
            </p:nvSpPr>
            <p:spPr bwMode="auto">
              <a:xfrm>
                <a:off x="6241" y="13678"/>
                <a:ext cx="23" cy="9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6" name="Freeform 100"/>
              <p:cNvSpPr>
                <a:spLocks/>
              </p:cNvSpPr>
              <p:nvPr/>
            </p:nvSpPr>
            <p:spPr bwMode="auto">
              <a:xfrm>
                <a:off x="6579" y="13664"/>
                <a:ext cx="375" cy="440"/>
              </a:xfrm>
              <a:custGeom>
                <a:avLst/>
                <a:gdLst>
                  <a:gd name="T0" fmla="*/ 35 w 375"/>
                  <a:gd name="T1" fmla="*/ 41 h 440"/>
                  <a:gd name="T2" fmla="*/ 32 w 375"/>
                  <a:gd name="T3" fmla="*/ 49 h 440"/>
                  <a:gd name="T4" fmla="*/ 25 w 375"/>
                  <a:gd name="T5" fmla="*/ 74 h 440"/>
                  <a:gd name="T6" fmla="*/ 17 w 375"/>
                  <a:gd name="T7" fmla="*/ 112 h 440"/>
                  <a:gd name="T8" fmla="*/ 8 w 375"/>
                  <a:gd name="T9" fmla="*/ 163 h 440"/>
                  <a:gd name="T10" fmla="*/ 2 w 375"/>
                  <a:gd name="T11" fmla="*/ 223 h 440"/>
                  <a:gd name="T12" fmla="*/ 0 w 375"/>
                  <a:gd name="T13" fmla="*/ 290 h 440"/>
                  <a:gd name="T14" fmla="*/ 7 w 375"/>
                  <a:gd name="T15" fmla="*/ 363 h 440"/>
                  <a:gd name="T16" fmla="*/ 23 w 375"/>
                  <a:gd name="T17" fmla="*/ 440 h 440"/>
                  <a:gd name="T18" fmla="*/ 23 w 375"/>
                  <a:gd name="T19" fmla="*/ 437 h 440"/>
                  <a:gd name="T20" fmla="*/ 23 w 375"/>
                  <a:gd name="T21" fmla="*/ 427 h 440"/>
                  <a:gd name="T22" fmla="*/ 23 w 375"/>
                  <a:gd name="T23" fmla="*/ 411 h 440"/>
                  <a:gd name="T24" fmla="*/ 23 w 375"/>
                  <a:gd name="T25" fmla="*/ 391 h 440"/>
                  <a:gd name="T26" fmla="*/ 25 w 375"/>
                  <a:gd name="T27" fmla="*/ 367 h 440"/>
                  <a:gd name="T28" fmla="*/ 28 w 375"/>
                  <a:gd name="T29" fmla="*/ 341 h 440"/>
                  <a:gd name="T30" fmla="*/ 33 w 375"/>
                  <a:gd name="T31" fmla="*/ 312 h 440"/>
                  <a:gd name="T32" fmla="*/ 39 w 375"/>
                  <a:gd name="T33" fmla="*/ 281 h 440"/>
                  <a:gd name="T34" fmla="*/ 49 w 375"/>
                  <a:gd name="T35" fmla="*/ 251 h 440"/>
                  <a:gd name="T36" fmla="*/ 61 w 375"/>
                  <a:gd name="T37" fmla="*/ 222 h 440"/>
                  <a:gd name="T38" fmla="*/ 75 w 375"/>
                  <a:gd name="T39" fmla="*/ 194 h 440"/>
                  <a:gd name="T40" fmla="*/ 93 w 375"/>
                  <a:gd name="T41" fmla="*/ 168 h 440"/>
                  <a:gd name="T42" fmla="*/ 116 w 375"/>
                  <a:gd name="T43" fmla="*/ 145 h 440"/>
                  <a:gd name="T44" fmla="*/ 141 w 375"/>
                  <a:gd name="T45" fmla="*/ 127 h 440"/>
                  <a:gd name="T46" fmla="*/ 173 w 375"/>
                  <a:gd name="T47" fmla="*/ 114 h 440"/>
                  <a:gd name="T48" fmla="*/ 208 w 375"/>
                  <a:gd name="T49" fmla="*/ 106 h 440"/>
                  <a:gd name="T50" fmla="*/ 210 w 375"/>
                  <a:gd name="T51" fmla="*/ 104 h 440"/>
                  <a:gd name="T52" fmla="*/ 217 w 375"/>
                  <a:gd name="T53" fmla="*/ 100 h 440"/>
                  <a:gd name="T54" fmla="*/ 227 w 375"/>
                  <a:gd name="T55" fmla="*/ 92 h 440"/>
                  <a:gd name="T56" fmla="*/ 245 w 375"/>
                  <a:gd name="T57" fmla="*/ 82 h 440"/>
                  <a:gd name="T58" fmla="*/ 267 w 375"/>
                  <a:gd name="T59" fmla="*/ 69 h 440"/>
                  <a:gd name="T60" fmla="*/ 296 w 375"/>
                  <a:gd name="T61" fmla="*/ 54 h 440"/>
                  <a:gd name="T62" fmla="*/ 332 w 375"/>
                  <a:gd name="T63" fmla="*/ 36 h 440"/>
                  <a:gd name="T64" fmla="*/ 375 w 375"/>
                  <a:gd name="T65" fmla="*/ 17 h 440"/>
                  <a:gd name="T66" fmla="*/ 373 w 375"/>
                  <a:gd name="T67" fmla="*/ 16 h 440"/>
                  <a:gd name="T68" fmla="*/ 366 w 375"/>
                  <a:gd name="T69" fmla="*/ 15 h 440"/>
                  <a:gd name="T70" fmla="*/ 357 w 375"/>
                  <a:gd name="T71" fmla="*/ 13 h 440"/>
                  <a:gd name="T72" fmla="*/ 343 w 375"/>
                  <a:gd name="T73" fmla="*/ 10 h 440"/>
                  <a:gd name="T74" fmla="*/ 326 w 375"/>
                  <a:gd name="T75" fmla="*/ 7 h 440"/>
                  <a:gd name="T76" fmla="*/ 307 w 375"/>
                  <a:gd name="T77" fmla="*/ 5 h 440"/>
                  <a:gd name="T78" fmla="*/ 285 w 375"/>
                  <a:gd name="T79" fmla="*/ 3 h 440"/>
                  <a:gd name="T80" fmla="*/ 261 w 375"/>
                  <a:gd name="T81" fmla="*/ 1 h 440"/>
                  <a:gd name="T82" fmla="*/ 235 w 375"/>
                  <a:gd name="T83" fmla="*/ 0 h 440"/>
                  <a:gd name="T84" fmla="*/ 208 w 375"/>
                  <a:gd name="T85" fmla="*/ 1 h 440"/>
                  <a:gd name="T86" fmla="*/ 180 w 375"/>
                  <a:gd name="T87" fmla="*/ 2 h 440"/>
                  <a:gd name="T88" fmla="*/ 151 w 375"/>
                  <a:gd name="T89" fmla="*/ 5 h 440"/>
                  <a:gd name="T90" fmla="*/ 122 w 375"/>
                  <a:gd name="T91" fmla="*/ 10 h 440"/>
                  <a:gd name="T92" fmla="*/ 92 w 375"/>
                  <a:gd name="T93" fmla="*/ 18 h 440"/>
                  <a:gd name="T94" fmla="*/ 63 w 375"/>
                  <a:gd name="T95" fmla="*/ 28 h 440"/>
                  <a:gd name="T96" fmla="*/ 35 w 375"/>
                  <a:gd name="T97" fmla="*/ 41 h 4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75"/>
                  <a:gd name="T148" fmla="*/ 0 h 440"/>
                  <a:gd name="T149" fmla="*/ 375 w 375"/>
                  <a:gd name="T150" fmla="*/ 440 h 4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75" h="440">
                    <a:moveTo>
                      <a:pt x="35" y="41"/>
                    </a:moveTo>
                    <a:lnTo>
                      <a:pt x="32" y="49"/>
                    </a:lnTo>
                    <a:lnTo>
                      <a:pt x="25" y="74"/>
                    </a:lnTo>
                    <a:lnTo>
                      <a:pt x="17" y="112"/>
                    </a:lnTo>
                    <a:lnTo>
                      <a:pt x="8" y="163"/>
                    </a:lnTo>
                    <a:lnTo>
                      <a:pt x="2" y="223"/>
                    </a:lnTo>
                    <a:lnTo>
                      <a:pt x="0" y="290"/>
                    </a:lnTo>
                    <a:lnTo>
                      <a:pt x="7" y="363"/>
                    </a:lnTo>
                    <a:lnTo>
                      <a:pt x="23" y="440"/>
                    </a:lnTo>
                    <a:lnTo>
                      <a:pt x="23" y="437"/>
                    </a:lnTo>
                    <a:lnTo>
                      <a:pt x="23" y="427"/>
                    </a:lnTo>
                    <a:lnTo>
                      <a:pt x="23" y="411"/>
                    </a:lnTo>
                    <a:lnTo>
                      <a:pt x="23" y="391"/>
                    </a:lnTo>
                    <a:lnTo>
                      <a:pt x="25" y="367"/>
                    </a:lnTo>
                    <a:lnTo>
                      <a:pt x="28" y="341"/>
                    </a:lnTo>
                    <a:lnTo>
                      <a:pt x="33" y="312"/>
                    </a:lnTo>
                    <a:lnTo>
                      <a:pt x="39" y="281"/>
                    </a:lnTo>
                    <a:lnTo>
                      <a:pt x="49" y="251"/>
                    </a:lnTo>
                    <a:lnTo>
                      <a:pt x="61" y="222"/>
                    </a:lnTo>
                    <a:lnTo>
                      <a:pt x="75" y="194"/>
                    </a:lnTo>
                    <a:lnTo>
                      <a:pt x="93" y="168"/>
                    </a:lnTo>
                    <a:lnTo>
                      <a:pt x="116" y="145"/>
                    </a:lnTo>
                    <a:lnTo>
                      <a:pt x="141" y="127"/>
                    </a:lnTo>
                    <a:lnTo>
                      <a:pt x="173" y="114"/>
                    </a:lnTo>
                    <a:lnTo>
                      <a:pt x="208" y="106"/>
                    </a:lnTo>
                    <a:lnTo>
                      <a:pt x="210" y="104"/>
                    </a:lnTo>
                    <a:lnTo>
                      <a:pt x="217" y="100"/>
                    </a:lnTo>
                    <a:lnTo>
                      <a:pt x="227" y="92"/>
                    </a:lnTo>
                    <a:lnTo>
                      <a:pt x="245" y="82"/>
                    </a:lnTo>
                    <a:lnTo>
                      <a:pt x="267" y="69"/>
                    </a:lnTo>
                    <a:lnTo>
                      <a:pt x="296" y="54"/>
                    </a:lnTo>
                    <a:lnTo>
                      <a:pt x="332" y="36"/>
                    </a:lnTo>
                    <a:lnTo>
                      <a:pt x="375" y="17"/>
                    </a:lnTo>
                    <a:lnTo>
                      <a:pt x="373" y="16"/>
                    </a:lnTo>
                    <a:lnTo>
                      <a:pt x="366" y="15"/>
                    </a:lnTo>
                    <a:lnTo>
                      <a:pt x="357" y="13"/>
                    </a:lnTo>
                    <a:lnTo>
                      <a:pt x="343" y="10"/>
                    </a:lnTo>
                    <a:lnTo>
                      <a:pt x="326" y="7"/>
                    </a:lnTo>
                    <a:lnTo>
                      <a:pt x="307" y="5"/>
                    </a:lnTo>
                    <a:lnTo>
                      <a:pt x="285" y="3"/>
                    </a:lnTo>
                    <a:lnTo>
                      <a:pt x="261" y="1"/>
                    </a:lnTo>
                    <a:lnTo>
                      <a:pt x="235" y="0"/>
                    </a:lnTo>
                    <a:lnTo>
                      <a:pt x="208" y="1"/>
                    </a:lnTo>
                    <a:lnTo>
                      <a:pt x="180" y="2"/>
                    </a:lnTo>
                    <a:lnTo>
                      <a:pt x="151" y="5"/>
                    </a:lnTo>
                    <a:lnTo>
                      <a:pt x="122" y="10"/>
                    </a:lnTo>
                    <a:lnTo>
                      <a:pt x="92" y="18"/>
                    </a:lnTo>
                    <a:lnTo>
                      <a:pt x="63" y="28"/>
                    </a:lnTo>
                    <a:lnTo>
                      <a:pt x="35" y="4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7" name="Freeform 101"/>
              <p:cNvSpPr>
                <a:spLocks/>
              </p:cNvSpPr>
              <p:nvPr/>
            </p:nvSpPr>
            <p:spPr bwMode="auto">
              <a:xfrm>
                <a:off x="6061" y="13991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8 h 83"/>
                  <a:gd name="T6" fmla="*/ 5 w 305"/>
                  <a:gd name="T7" fmla="*/ 44 h 83"/>
                  <a:gd name="T8" fmla="*/ 11 w 305"/>
                  <a:gd name="T9" fmla="*/ 37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8 h 83"/>
                  <a:gd name="T16" fmla="*/ 54 w 305"/>
                  <a:gd name="T17" fmla="*/ 12 h 83"/>
                  <a:gd name="T18" fmla="*/ 72 w 305"/>
                  <a:gd name="T19" fmla="*/ 6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7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6 h 83"/>
                  <a:gd name="T38" fmla="*/ 289 w 305"/>
                  <a:gd name="T39" fmla="*/ 44 h 83"/>
                  <a:gd name="T40" fmla="*/ 277 w 305"/>
                  <a:gd name="T41" fmla="*/ 41 h 83"/>
                  <a:gd name="T42" fmla="*/ 262 w 305"/>
                  <a:gd name="T43" fmla="*/ 36 h 83"/>
                  <a:gd name="T44" fmla="*/ 244 w 305"/>
                  <a:gd name="T45" fmla="*/ 32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1 h 83"/>
                  <a:gd name="T56" fmla="*/ 101 w 305"/>
                  <a:gd name="T57" fmla="*/ 23 h 83"/>
                  <a:gd name="T58" fmla="*/ 77 w 305"/>
                  <a:gd name="T59" fmla="*/ 29 h 83"/>
                  <a:gd name="T60" fmla="*/ 55 w 305"/>
                  <a:gd name="T61" fmla="*/ 37 h 83"/>
                  <a:gd name="T62" fmla="*/ 33 w 305"/>
                  <a:gd name="T63" fmla="*/ 48 h 83"/>
                  <a:gd name="T64" fmla="*/ 15 w 305"/>
                  <a:gd name="T65" fmla="*/ 63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8"/>
                    </a:lnTo>
                    <a:lnTo>
                      <a:pt x="5" y="44"/>
                    </a:lnTo>
                    <a:lnTo>
                      <a:pt x="11" y="37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8"/>
                    </a:lnTo>
                    <a:lnTo>
                      <a:pt x="54" y="12"/>
                    </a:lnTo>
                    <a:lnTo>
                      <a:pt x="72" y="6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7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6"/>
                    </a:lnTo>
                    <a:lnTo>
                      <a:pt x="289" y="44"/>
                    </a:lnTo>
                    <a:lnTo>
                      <a:pt x="277" y="41"/>
                    </a:lnTo>
                    <a:lnTo>
                      <a:pt x="262" y="36"/>
                    </a:lnTo>
                    <a:lnTo>
                      <a:pt x="244" y="32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1"/>
                    </a:lnTo>
                    <a:lnTo>
                      <a:pt x="101" y="23"/>
                    </a:lnTo>
                    <a:lnTo>
                      <a:pt x="77" y="29"/>
                    </a:lnTo>
                    <a:lnTo>
                      <a:pt x="55" y="37"/>
                    </a:lnTo>
                    <a:lnTo>
                      <a:pt x="33" y="48"/>
                    </a:lnTo>
                    <a:lnTo>
                      <a:pt x="15" y="63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8" name="Freeform 102"/>
              <p:cNvSpPr>
                <a:spLocks/>
              </p:cNvSpPr>
              <p:nvPr/>
            </p:nvSpPr>
            <p:spPr bwMode="auto">
              <a:xfrm>
                <a:off x="6061" y="13793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9 h 83"/>
                  <a:gd name="T6" fmla="*/ 5 w 305"/>
                  <a:gd name="T7" fmla="*/ 44 h 83"/>
                  <a:gd name="T8" fmla="*/ 11 w 305"/>
                  <a:gd name="T9" fmla="*/ 38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7 h 83"/>
                  <a:gd name="T16" fmla="*/ 54 w 305"/>
                  <a:gd name="T17" fmla="*/ 12 h 83"/>
                  <a:gd name="T18" fmla="*/ 72 w 305"/>
                  <a:gd name="T19" fmla="*/ 7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8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5 h 83"/>
                  <a:gd name="T38" fmla="*/ 289 w 305"/>
                  <a:gd name="T39" fmla="*/ 43 h 83"/>
                  <a:gd name="T40" fmla="*/ 277 w 305"/>
                  <a:gd name="T41" fmla="*/ 40 h 83"/>
                  <a:gd name="T42" fmla="*/ 262 w 305"/>
                  <a:gd name="T43" fmla="*/ 36 h 83"/>
                  <a:gd name="T44" fmla="*/ 244 w 305"/>
                  <a:gd name="T45" fmla="*/ 33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2 h 83"/>
                  <a:gd name="T56" fmla="*/ 101 w 305"/>
                  <a:gd name="T57" fmla="*/ 24 h 83"/>
                  <a:gd name="T58" fmla="*/ 77 w 305"/>
                  <a:gd name="T59" fmla="*/ 29 h 83"/>
                  <a:gd name="T60" fmla="*/ 55 w 305"/>
                  <a:gd name="T61" fmla="*/ 38 h 83"/>
                  <a:gd name="T62" fmla="*/ 33 w 305"/>
                  <a:gd name="T63" fmla="*/ 49 h 83"/>
                  <a:gd name="T64" fmla="*/ 15 w 305"/>
                  <a:gd name="T65" fmla="*/ 64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11" y="38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7"/>
                    </a:lnTo>
                    <a:lnTo>
                      <a:pt x="54" y="12"/>
                    </a:lnTo>
                    <a:lnTo>
                      <a:pt x="72" y="7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8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5"/>
                    </a:lnTo>
                    <a:lnTo>
                      <a:pt x="289" y="43"/>
                    </a:lnTo>
                    <a:lnTo>
                      <a:pt x="277" y="40"/>
                    </a:lnTo>
                    <a:lnTo>
                      <a:pt x="262" y="36"/>
                    </a:lnTo>
                    <a:lnTo>
                      <a:pt x="244" y="33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2"/>
                    </a:lnTo>
                    <a:lnTo>
                      <a:pt x="101" y="24"/>
                    </a:lnTo>
                    <a:lnTo>
                      <a:pt x="77" y="29"/>
                    </a:lnTo>
                    <a:lnTo>
                      <a:pt x="55" y="38"/>
                    </a:lnTo>
                    <a:lnTo>
                      <a:pt x="33" y="49"/>
                    </a:lnTo>
                    <a:lnTo>
                      <a:pt x="15" y="64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39" name="Freeform 103"/>
              <p:cNvSpPr>
                <a:spLocks/>
              </p:cNvSpPr>
              <p:nvPr/>
            </p:nvSpPr>
            <p:spPr bwMode="auto">
              <a:xfrm>
                <a:off x="6348" y="13696"/>
                <a:ext cx="496" cy="917"/>
              </a:xfrm>
              <a:custGeom>
                <a:avLst/>
                <a:gdLst>
                  <a:gd name="T0" fmla="*/ 0 w 496"/>
                  <a:gd name="T1" fmla="*/ 0 h 917"/>
                  <a:gd name="T2" fmla="*/ 0 w 496"/>
                  <a:gd name="T3" fmla="*/ 886 h 917"/>
                  <a:gd name="T4" fmla="*/ 150 w 496"/>
                  <a:gd name="T5" fmla="*/ 917 h 917"/>
                  <a:gd name="T6" fmla="*/ 143 w 496"/>
                  <a:gd name="T7" fmla="*/ 797 h 917"/>
                  <a:gd name="T8" fmla="*/ 496 w 496"/>
                  <a:gd name="T9" fmla="*/ 851 h 917"/>
                  <a:gd name="T10" fmla="*/ 490 w 496"/>
                  <a:gd name="T11" fmla="*/ 803 h 917"/>
                  <a:gd name="T12" fmla="*/ 245 w 496"/>
                  <a:gd name="T13" fmla="*/ 773 h 917"/>
                  <a:gd name="T14" fmla="*/ 239 w 496"/>
                  <a:gd name="T15" fmla="*/ 670 h 917"/>
                  <a:gd name="T16" fmla="*/ 72 w 496"/>
                  <a:gd name="T17" fmla="*/ 670 h 917"/>
                  <a:gd name="T18" fmla="*/ 68 w 496"/>
                  <a:gd name="T19" fmla="*/ 657 h 917"/>
                  <a:gd name="T20" fmla="*/ 56 w 496"/>
                  <a:gd name="T21" fmla="*/ 620 h 917"/>
                  <a:gd name="T22" fmla="*/ 41 w 496"/>
                  <a:gd name="T23" fmla="*/ 559 h 917"/>
                  <a:gd name="T24" fmla="*/ 26 w 496"/>
                  <a:gd name="T25" fmla="*/ 480 h 917"/>
                  <a:gd name="T26" fmla="*/ 15 w 496"/>
                  <a:gd name="T27" fmla="*/ 385 h 917"/>
                  <a:gd name="T28" fmla="*/ 11 w 496"/>
                  <a:gd name="T29" fmla="*/ 276 h 917"/>
                  <a:gd name="T30" fmla="*/ 20 w 496"/>
                  <a:gd name="T31" fmla="*/ 158 h 917"/>
                  <a:gd name="T32" fmla="*/ 42 w 496"/>
                  <a:gd name="T33" fmla="*/ 30 h 917"/>
                  <a:gd name="T34" fmla="*/ 0 w 496"/>
                  <a:gd name="T35" fmla="*/ 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6"/>
                  <a:gd name="T55" fmla="*/ 0 h 917"/>
                  <a:gd name="T56" fmla="*/ 496 w 496"/>
                  <a:gd name="T57" fmla="*/ 917 h 9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6" h="917">
                    <a:moveTo>
                      <a:pt x="0" y="0"/>
                    </a:moveTo>
                    <a:lnTo>
                      <a:pt x="0" y="886"/>
                    </a:lnTo>
                    <a:lnTo>
                      <a:pt x="150" y="917"/>
                    </a:lnTo>
                    <a:lnTo>
                      <a:pt x="143" y="797"/>
                    </a:lnTo>
                    <a:lnTo>
                      <a:pt x="496" y="851"/>
                    </a:lnTo>
                    <a:lnTo>
                      <a:pt x="490" y="803"/>
                    </a:lnTo>
                    <a:lnTo>
                      <a:pt x="245" y="773"/>
                    </a:lnTo>
                    <a:lnTo>
                      <a:pt x="239" y="670"/>
                    </a:lnTo>
                    <a:lnTo>
                      <a:pt x="72" y="670"/>
                    </a:lnTo>
                    <a:lnTo>
                      <a:pt x="68" y="657"/>
                    </a:lnTo>
                    <a:lnTo>
                      <a:pt x="56" y="620"/>
                    </a:lnTo>
                    <a:lnTo>
                      <a:pt x="41" y="559"/>
                    </a:lnTo>
                    <a:lnTo>
                      <a:pt x="26" y="480"/>
                    </a:lnTo>
                    <a:lnTo>
                      <a:pt x="15" y="385"/>
                    </a:lnTo>
                    <a:lnTo>
                      <a:pt x="11" y="276"/>
                    </a:lnTo>
                    <a:lnTo>
                      <a:pt x="20" y="158"/>
                    </a:lnTo>
                    <a:lnTo>
                      <a:pt x="42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40" name="Freeform 104"/>
              <p:cNvSpPr>
                <a:spLocks/>
              </p:cNvSpPr>
              <p:nvPr/>
            </p:nvSpPr>
            <p:spPr bwMode="auto">
              <a:xfrm>
                <a:off x="6593" y="13487"/>
                <a:ext cx="638" cy="125"/>
              </a:xfrm>
              <a:custGeom>
                <a:avLst/>
                <a:gdLst>
                  <a:gd name="T0" fmla="*/ 0 w 638"/>
                  <a:gd name="T1" fmla="*/ 125 h 125"/>
                  <a:gd name="T2" fmla="*/ 4 w 638"/>
                  <a:gd name="T3" fmla="*/ 124 h 125"/>
                  <a:gd name="T4" fmla="*/ 14 w 638"/>
                  <a:gd name="T5" fmla="*/ 119 h 125"/>
                  <a:gd name="T6" fmla="*/ 31 w 638"/>
                  <a:gd name="T7" fmla="*/ 114 h 125"/>
                  <a:gd name="T8" fmla="*/ 53 w 638"/>
                  <a:gd name="T9" fmla="*/ 106 h 125"/>
                  <a:gd name="T10" fmla="*/ 81 w 638"/>
                  <a:gd name="T11" fmla="*/ 98 h 125"/>
                  <a:gd name="T12" fmla="*/ 113 w 638"/>
                  <a:gd name="T13" fmla="*/ 89 h 125"/>
                  <a:gd name="T14" fmla="*/ 151 w 638"/>
                  <a:gd name="T15" fmla="*/ 81 h 125"/>
                  <a:gd name="T16" fmla="*/ 192 w 638"/>
                  <a:gd name="T17" fmla="*/ 73 h 125"/>
                  <a:gd name="T18" fmla="*/ 237 w 638"/>
                  <a:gd name="T19" fmla="*/ 65 h 125"/>
                  <a:gd name="T20" fmla="*/ 286 w 638"/>
                  <a:gd name="T21" fmla="*/ 60 h 125"/>
                  <a:gd name="T22" fmla="*/ 337 w 638"/>
                  <a:gd name="T23" fmla="*/ 56 h 125"/>
                  <a:gd name="T24" fmla="*/ 390 w 638"/>
                  <a:gd name="T25" fmla="*/ 55 h 125"/>
                  <a:gd name="T26" fmla="*/ 446 w 638"/>
                  <a:gd name="T27" fmla="*/ 56 h 125"/>
                  <a:gd name="T28" fmla="*/ 503 w 638"/>
                  <a:gd name="T29" fmla="*/ 61 h 125"/>
                  <a:gd name="T30" fmla="*/ 561 w 638"/>
                  <a:gd name="T31" fmla="*/ 70 h 125"/>
                  <a:gd name="T32" fmla="*/ 620 w 638"/>
                  <a:gd name="T33" fmla="*/ 83 h 125"/>
                  <a:gd name="T34" fmla="*/ 638 w 638"/>
                  <a:gd name="T35" fmla="*/ 0 h 125"/>
                  <a:gd name="T36" fmla="*/ 634 w 638"/>
                  <a:gd name="T37" fmla="*/ 0 h 125"/>
                  <a:gd name="T38" fmla="*/ 620 w 638"/>
                  <a:gd name="T39" fmla="*/ 0 h 125"/>
                  <a:gd name="T40" fmla="*/ 599 w 638"/>
                  <a:gd name="T41" fmla="*/ 0 h 125"/>
                  <a:gd name="T42" fmla="*/ 571 w 638"/>
                  <a:gd name="T43" fmla="*/ 1 h 125"/>
                  <a:gd name="T44" fmla="*/ 536 w 638"/>
                  <a:gd name="T45" fmla="*/ 2 h 125"/>
                  <a:gd name="T46" fmla="*/ 496 w 638"/>
                  <a:gd name="T47" fmla="*/ 3 h 125"/>
                  <a:gd name="T48" fmla="*/ 452 w 638"/>
                  <a:gd name="T49" fmla="*/ 6 h 125"/>
                  <a:gd name="T50" fmla="*/ 405 w 638"/>
                  <a:gd name="T51" fmla="*/ 8 h 125"/>
                  <a:gd name="T52" fmla="*/ 354 w 638"/>
                  <a:gd name="T53" fmla="*/ 13 h 125"/>
                  <a:gd name="T54" fmla="*/ 302 w 638"/>
                  <a:gd name="T55" fmla="*/ 17 h 125"/>
                  <a:gd name="T56" fmla="*/ 249 w 638"/>
                  <a:gd name="T57" fmla="*/ 22 h 125"/>
                  <a:gd name="T58" fmla="*/ 196 w 638"/>
                  <a:gd name="T59" fmla="*/ 30 h 125"/>
                  <a:gd name="T60" fmla="*/ 144 w 638"/>
                  <a:gd name="T61" fmla="*/ 37 h 125"/>
                  <a:gd name="T62" fmla="*/ 93 w 638"/>
                  <a:gd name="T63" fmla="*/ 47 h 125"/>
                  <a:gd name="T64" fmla="*/ 45 w 638"/>
                  <a:gd name="T65" fmla="*/ 58 h 125"/>
                  <a:gd name="T66" fmla="*/ 0 w 638"/>
                  <a:gd name="T67" fmla="*/ 71 h 125"/>
                  <a:gd name="T68" fmla="*/ 0 w 638"/>
                  <a:gd name="T69" fmla="*/ 125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8"/>
                  <a:gd name="T106" fmla="*/ 0 h 125"/>
                  <a:gd name="T107" fmla="*/ 638 w 638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8" h="125">
                    <a:moveTo>
                      <a:pt x="0" y="125"/>
                    </a:moveTo>
                    <a:lnTo>
                      <a:pt x="4" y="124"/>
                    </a:lnTo>
                    <a:lnTo>
                      <a:pt x="14" y="119"/>
                    </a:lnTo>
                    <a:lnTo>
                      <a:pt x="31" y="114"/>
                    </a:lnTo>
                    <a:lnTo>
                      <a:pt x="53" y="106"/>
                    </a:lnTo>
                    <a:lnTo>
                      <a:pt x="81" y="98"/>
                    </a:lnTo>
                    <a:lnTo>
                      <a:pt x="113" y="89"/>
                    </a:lnTo>
                    <a:lnTo>
                      <a:pt x="151" y="81"/>
                    </a:lnTo>
                    <a:lnTo>
                      <a:pt x="192" y="73"/>
                    </a:lnTo>
                    <a:lnTo>
                      <a:pt x="237" y="65"/>
                    </a:lnTo>
                    <a:lnTo>
                      <a:pt x="286" y="60"/>
                    </a:lnTo>
                    <a:lnTo>
                      <a:pt x="337" y="56"/>
                    </a:lnTo>
                    <a:lnTo>
                      <a:pt x="390" y="55"/>
                    </a:lnTo>
                    <a:lnTo>
                      <a:pt x="446" y="56"/>
                    </a:lnTo>
                    <a:lnTo>
                      <a:pt x="503" y="61"/>
                    </a:lnTo>
                    <a:lnTo>
                      <a:pt x="561" y="70"/>
                    </a:lnTo>
                    <a:lnTo>
                      <a:pt x="620" y="83"/>
                    </a:lnTo>
                    <a:lnTo>
                      <a:pt x="638" y="0"/>
                    </a:lnTo>
                    <a:lnTo>
                      <a:pt x="634" y="0"/>
                    </a:lnTo>
                    <a:lnTo>
                      <a:pt x="620" y="0"/>
                    </a:lnTo>
                    <a:lnTo>
                      <a:pt x="599" y="0"/>
                    </a:lnTo>
                    <a:lnTo>
                      <a:pt x="571" y="1"/>
                    </a:lnTo>
                    <a:lnTo>
                      <a:pt x="536" y="2"/>
                    </a:lnTo>
                    <a:lnTo>
                      <a:pt x="496" y="3"/>
                    </a:lnTo>
                    <a:lnTo>
                      <a:pt x="452" y="6"/>
                    </a:lnTo>
                    <a:lnTo>
                      <a:pt x="405" y="8"/>
                    </a:lnTo>
                    <a:lnTo>
                      <a:pt x="354" y="13"/>
                    </a:lnTo>
                    <a:lnTo>
                      <a:pt x="302" y="17"/>
                    </a:lnTo>
                    <a:lnTo>
                      <a:pt x="249" y="22"/>
                    </a:lnTo>
                    <a:lnTo>
                      <a:pt x="196" y="30"/>
                    </a:lnTo>
                    <a:lnTo>
                      <a:pt x="144" y="37"/>
                    </a:lnTo>
                    <a:lnTo>
                      <a:pt x="93" y="47"/>
                    </a:lnTo>
                    <a:lnTo>
                      <a:pt x="45" y="58"/>
                    </a:lnTo>
                    <a:lnTo>
                      <a:pt x="0" y="71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41" name="Freeform 105"/>
              <p:cNvSpPr>
                <a:spLocks/>
              </p:cNvSpPr>
              <p:nvPr/>
            </p:nvSpPr>
            <p:spPr bwMode="auto">
              <a:xfrm>
                <a:off x="6217" y="14634"/>
                <a:ext cx="1075" cy="356"/>
              </a:xfrm>
              <a:custGeom>
                <a:avLst/>
                <a:gdLst>
                  <a:gd name="T0" fmla="*/ 454 w 1075"/>
                  <a:gd name="T1" fmla="*/ 344 h 356"/>
                  <a:gd name="T2" fmla="*/ 456 w 1075"/>
                  <a:gd name="T3" fmla="*/ 343 h 356"/>
                  <a:gd name="T4" fmla="*/ 463 w 1075"/>
                  <a:gd name="T5" fmla="*/ 341 h 356"/>
                  <a:gd name="T6" fmla="*/ 472 w 1075"/>
                  <a:gd name="T7" fmla="*/ 337 h 356"/>
                  <a:gd name="T8" fmla="*/ 485 w 1075"/>
                  <a:gd name="T9" fmla="*/ 332 h 356"/>
                  <a:gd name="T10" fmla="*/ 501 w 1075"/>
                  <a:gd name="T11" fmla="*/ 325 h 356"/>
                  <a:gd name="T12" fmla="*/ 518 w 1075"/>
                  <a:gd name="T13" fmla="*/ 317 h 356"/>
                  <a:gd name="T14" fmla="*/ 538 w 1075"/>
                  <a:gd name="T15" fmla="*/ 308 h 356"/>
                  <a:gd name="T16" fmla="*/ 558 w 1075"/>
                  <a:gd name="T17" fmla="*/ 298 h 356"/>
                  <a:gd name="T18" fmla="*/ 580 w 1075"/>
                  <a:gd name="T19" fmla="*/ 287 h 356"/>
                  <a:gd name="T20" fmla="*/ 600 w 1075"/>
                  <a:gd name="T21" fmla="*/ 274 h 356"/>
                  <a:gd name="T22" fmla="*/ 621 w 1075"/>
                  <a:gd name="T23" fmla="*/ 262 h 356"/>
                  <a:gd name="T24" fmla="*/ 640 w 1075"/>
                  <a:gd name="T25" fmla="*/ 248 h 356"/>
                  <a:gd name="T26" fmla="*/ 658 w 1075"/>
                  <a:gd name="T27" fmla="*/ 234 h 356"/>
                  <a:gd name="T28" fmla="*/ 674 w 1075"/>
                  <a:gd name="T29" fmla="*/ 219 h 356"/>
                  <a:gd name="T30" fmla="*/ 688 w 1075"/>
                  <a:gd name="T31" fmla="*/ 204 h 356"/>
                  <a:gd name="T32" fmla="*/ 699 w 1075"/>
                  <a:gd name="T33" fmla="*/ 189 h 356"/>
                  <a:gd name="T34" fmla="*/ 0 w 1075"/>
                  <a:gd name="T35" fmla="*/ 18 h 356"/>
                  <a:gd name="T36" fmla="*/ 54 w 1075"/>
                  <a:gd name="T37" fmla="*/ 0 h 356"/>
                  <a:gd name="T38" fmla="*/ 1075 w 1075"/>
                  <a:gd name="T39" fmla="*/ 251 h 356"/>
                  <a:gd name="T40" fmla="*/ 1033 w 1075"/>
                  <a:gd name="T41" fmla="*/ 274 h 356"/>
                  <a:gd name="T42" fmla="*/ 738 w 1075"/>
                  <a:gd name="T43" fmla="*/ 199 h 356"/>
                  <a:gd name="T44" fmla="*/ 737 w 1075"/>
                  <a:gd name="T45" fmla="*/ 200 h 356"/>
                  <a:gd name="T46" fmla="*/ 735 w 1075"/>
                  <a:gd name="T47" fmla="*/ 203 h 356"/>
                  <a:gd name="T48" fmla="*/ 730 w 1075"/>
                  <a:gd name="T49" fmla="*/ 207 h 356"/>
                  <a:gd name="T50" fmla="*/ 724 w 1075"/>
                  <a:gd name="T51" fmla="*/ 214 h 356"/>
                  <a:gd name="T52" fmla="*/ 716 w 1075"/>
                  <a:gd name="T53" fmla="*/ 222 h 356"/>
                  <a:gd name="T54" fmla="*/ 706 w 1075"/>
                  <a:gd name="T55" fmla="*/ 231 h 356"/>
                  <a:gd name="T56" fmla="*/ 694 w 1075"/>
                  <a:gd name="T57" fmla="*/ 242 h 356"/>
                  <a:gd name="T58" fmla="*/ 679 w 1075"/>
                  <a:gd name="T59" fmla="*/ 253 h 356"/>
                  <a:gd name="T60" fmla="*/ 662 w 1075"/>
                  <a:gd name="T61" fmla="*/ 265 h 356"/>
                  <a:gd name="T62" fmla="*/ 643 w 1075"/>
                  <a:gd name="T63" fmla="*/ 278 h 356"/>
                  <a:gd name="T64" fmla="*/ 621 w 1075"/>
                  <a:gd name="T65" fmla="*/ 291 h 356"/>
                  <a:gd name="T66" fmla="*/ 597 w 1075"/>
                  <a:gd name="T67" fmla="*/ 303 h 356"/>
                  <a:gd name="T68" fmla="*/ 570 w 1075"/>
                  <a:gd name="T69" fmla="*/ 317 h 356"/>
                  <a:gd name="T70" fmla="*/ 540 w 1075"/>
                  <a:gd name="T71" fmla="*/ 330 h 356"/>
                  <a:gd name="T72" fmla="*/ 508 w 1075"/>
                  <a:gd name="T73" fmla="*/ 343 h 356"/>
                  <a:gd name="T74" fmla="*/ 472 w 1075"/>
                  <a:gd name="T75" fmla="*/ 356 h 356"/>
                  <a:gd name="T76" fmla="*/ 454 w 1075"/>
                  <a:gd name="T77" fmla="*/ 344 h 3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75"/>
                  <a:gd name="T118" fmla="*/ 0 h 356"/>
                  <a:gd name="T119" fmla="*/ 1075 w 1075"/>
                  <a:gd name="T120" fmla="*/ 356 h 3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75" h="356">
                    <a:moveTo>
                      <a:pt x="454" y="344"/>
                    </a:moveTo>
                    <a:lnTo>
                      <a:pt x="456" y="343"/>
                    </a:lnTo>
                    <a:lnTo>
                      <a:pt x="463" y="341"/>
                    </a:lnTo>
                    <a:lnTo>
                      <a:pt x="472" y="337"/>
                    </a:lnTo>
                    <a:lnTo>
                      <a:pt x="485" y="332"/>
                    </a:lnTo>
                    <a:lnTo>
                      <a:pt x="501" y="325"/>
                    </a:lnTo>
                    <a:lnTo>
                      <a:pt x="518" y="317"/>
                    </a:lnTo>
                    <a:lnTo>
                      <a:pt x="538" y="308"/>
                    </a:lnTo>
                    <a:lnTo>
                      <a:pt x="558" y="298"/>
                    </a:lnTo>
                    <a:lnTo>
                      <a:pt x="580" y="287"/>
                    </a:lnTo>
                    <a:lnTo>
                      <a:pt x="600" y="274"/>
                    </a:lnTo>
                    <a:lnTo>
                      <a:pt x="621" y="262"/>
                    </a:lnTo>
                    <a:lnTo>
                      <a:pt x="640" y="248"/>
                    </a:lnTo>
                    <a:lnTo>
                      <a:pt x="658" y="234"/>
                    </a:lnTo>
                    <a:lnTo>
                      <a:pt x="674" y="219"/>
                    </a:lnTo>
                    <a:lnTo>
                      <a:pt x="688" y="204"/>
                    </a:lnTo>
                    <a:lnTo>
                      <a:pt x="699" y="189"/>
                    </a:lnTo>
                    <a:lnTo>
                      <a:pt x="0" y="18"/>
                    </a:lnTo>
                    <a:lnTo>
                      <a:pt x="54" y="0"/>
                    </a:lnTo>
                    <a:lnTo>
                      <a:pt x="1075" y="251"/>
                    </a:lnTo>
                    <a:lnTo>
                      <a:pt x="1033" y="274"/>
                    </a:lnTo>
                    <a:lnTo>
                      <a:pt x="738" y="199"/>
                    </a:lnTo>
                    <a:lnTo>
                      <a:pt x="737" y="200"/>
                    </a:lnTo>
                    <a:lnTo>
                      <a:pt x="735" y="203"/>
                    </a:lnTo>
                    <a:lnTo>
                      <a:pt x="730" y="207"/>
                    </a:lnTo>
                    <a:lnTo>
                      <a:pt x="724" y="214"/>
                    </a:lnTo>
                    <a:lnTo>
                      <a:pt x="716" y="222"/>
                    </a:lnTo>
                    <a:lnTo>
                      <a:pt x="706" y="231"/>
                    </a:lnTo>
                    <a:lnTo>
                      <a:pt x="694" y="242"/>
                    </a:lnTo>
                    <a:lnTo>
                      <a:pt x="679" y="253"/>
                    </a:lnTo>
                    <a:lnTo>
                      <a:pt x="662" y="265"/>
                    </a:lnTo>
                    <a:lnTo>
                      <a:pt x="643" y="278"/>
                    </a:lnTo>
                    <a:lnTo>
                      <a:pt x="621" y="291"/>
                    </a:lnTo>
                    <a:lnTo>
                      <a:pt x="597" y="303"/>
                    </a:lnTo>
                    <a:lnTo>
                      <a:pt x="570" y="317"/>
                    </a:lnTo>
                    <a:lnTo>
                      <a:pt x="540" y="330"/>
                    </a:lnTo>
                    <a:lnTo>
                      <a:pt x="508" y="343"/>
                    </a:lnTo>
                    <a:lnTo>
                      <a:pt x="472" y="356"/>
                    </a:lnTo>
                    <a:lnTo>
                      <a:pt x="454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42" name="Freeform 106"/>
              <p:cNvSpPr>
                <a:spLocks/>
              </p:cNvSpPr>
              <p:nvPr/>
            </p:nvSpPr>
            <p:spPr bwMode="auto">
              <a:xfrm>
                <a:off x="5997" y="14727"/>
                <a:ext cx="1095" cy="319"/>
              </a:xfrm>
              <a:custGeom>
                <a:avLst/>
                <a:gdLst>
                  <a:gd name="T0" fmla="*/ 0 w 1095"/>
                  <a:gd name="T1" fmla="*/ 0 h 319"/>
                  <a:gd name="T2" fmla="*/ 1071 w 1095"/>
                  <a:gd name="T3" fmla="*/ 319 h 319"/>
                  <a:gd name="T4" fmla="*/ 1095 w 1095"/>
                  <a:gd name="T5" fmla="*/ 319 h 319"/>
                  <a:gd name="T6" fmla="*/ 33 w 1095"/>
                  <a:gd name="T7" fmla="*/ 0 h 319"/>
                  <a:gd name="T8" fmla="*/ 0 w 1095"/>
                  <a:gd name="T9" fmla="*/ 0 h 3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5"/>
                  <a:gd name="T16" fmla="*/ 0 h 319"/>
                  <a:gd name="T17" fmla="*/ 1095 w 1095"/>
                  <a:gd name="T18" fmla="*/ 319 h 3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5" h="319">
                    <a:moveTo>
                      <a:pt x="0" y="0"/>
                    </a:moveTo>
                    <a:lnTo>
                      <a:pt x="1071" y="319"/>
                    </a:lnTo>
                    <a:lnTo>
                      <a:pt x="1095" y="31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43" name="Freeform 107"/>
              <p:cNvSpPr>
                <a:spLocks/>
              </p:cNvSpPr>
              <p:nvPr/>
            </p:nvSpPr>
            <p:spPr bwMode="auto">
              <a:xfrm>
                <a:off x="6181" y="14684"/>
                <a:ext cx="1082" cy="285"/>
              </a:xfrm>
              <a:custGeom>
                <a:avLst/>
                <a:gdLst>
                  <a:gd name="T0" fmla="*/ 0 w 1082"/>
                  <a:gd name="T1" fmla="*/ 1 h 285"/>
                  <a:gd name="T2" fmla="*/ 1058 w 1082"/>
                  <a:gd name="T3" fmla="*/ 285 h 285"/>
                  <a:gd name="T4" fmla="*/ 1082 w 1082"/>
                  <a:gd name="T5" fmla="*/ 284 h 285"/>
                  <a:gd name="T6" fmla="*/ 33 w 1082"/>
                  <a:gd name="T7" fmla="*/ 0 h 285"/>
                  <a:gd name="T8" fmla="*/ 0 w 1082"/>
                  <a:gd name="T9" fmla="*/ 1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2"/>
                  <a:gd name="T16" fmla="*/ 0 h 285"/>
                  <a:gd name="T17" fmla="*/ 1082 w 1082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2" h="285">
                    <a:moveTo>
                      <a:pt x="0" y="1"/>
                    </a:moveTo>
                    <a:lnTo>
                      <a:pt x="1058" y="285"/>
                    </a:lnTo>
                    <a:lnTo>
                      <a:pt x="1082" y="284"/>
                    </a:lnTo>
                    <a:lnTo>
                      <a:pt x="3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44" name="Freeform 108"/>
              <p:cNvSpPr>
                <a:spLocks/>
              </p:cNvSpPr>
              <p:nvPr/>
            </p:nvSpPr>
            <p:spPr bwMode="auto">
              <a:xfrm>
                <a:off x="6093" y="14699"/>
                <a:ext cx="1087" cy="315"/>
              </a:xfrm>
              <a:custGeom>
                <a:avLst/>
                <a:gdLst>
                  <a:gd name="T0" fmla="*/ 0 w 1087"/>
                  <a:gd name="T1" fmla="*/ 0 h 315"/>
                  <a:gd name="T2" fmla="*/ 1066 w 1087"/>
                  <a:gd name="T3" fmla="*/ 315 h 315"/>
                  <a:gd name="T4" fmla="*/ 1087 w 1087"/>
                  <a:gd name="T5" fmla="*/ 308 h 315"/>
                  <a:gd name="T6" fmla="*/ 31 w 1087"/>
                  <a:gd name="T7" fmla="*/ 0 h 315"/>
                  <a:gd name="T8" fmla="*/ 0 w 1087"/>
                  <a:gd name="T9" fmla="*/ 0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7"/>
                  <a:gd name="T16" fmla="*/ 0 h 315"/>
                  <a:gd name="T17" fmla="*/ 1087 w 1087"/>
                  <a:gd name="T18" fmla="*/ 315 h 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7" h="315">
                    <a:moveTo>
                      <a:pt x="0" y="0"/>
                    </a:moveTo>
                    <a:lnTo>
                      <a:pt x="1066" y="315"/>
                    </a:lnTo>
                    <a:lnTo>
                      <a:pt x="1087" y="30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9798" name="Group 109"/>
            <p:cNvGrpSpPr>
              <a:grpSpLocks/>
            </p:cNvGrpSpPr>
            <p:nvPr/>
          </p:nvGrpSpPr>
          <p:grpSpPr bwMode="auto">
            <a:xfrm>
              <a:off x="12806" y="10667"/>
              <a:ext cx="983" cy="1369"/>
              <a:chOff x="12762" y="10336"/>
              <a:chExt cx="1027" cy="1700"/>
            </a:xfrm>
          </p:grpSpPr>
          <p:sp>
            <p:nvSpPr>
              <p:cNvPr id="109800" name="Rectangle 110"/>
              <p:cNvSpPr>
                <a:spLocks noChangeArrowheads="1"/>
              </p:cNvSpPr>
              <p:nvPr/>
            </p:nvSpPr>
            <p:spPr bwMode="auto">
              <a:xfrm>
                <a:off x="12824" y="10394"/>
                <a:ext cx="965" cy="164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01" name="Rectangle 111"/>
              <p:cNvSpPr>
                <a:spLocks noChangeArrowheads="1"/>
              </p:cNvSpPr>
              <p:nvPr/>
            </p:nvSpPr>
            <p:spPr bwMode="auto">
              <a:xfrm>
                <a:off x="12766" y="10336"/>
                <a:ext cx="965" cy="16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802" name="Line 112"/>
              <p:cNvSpPr>
                <a:spLocks noChangeShapeType="1"/>
              </p:cNvSpPr>
              <p:nvPr/>
            </p:nvSpPr>
            <p:spPr bwMode="auto">
              <a:xfrm>
                <a:off x="12766" y="10682"/>
                <a:ext cx="96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803" name="Line 113"/>
              <p:cNvSpPr>
                <a:spLocks noChangeShapeType="1"/>
              </p:cNvSpPr>
              <p:nvPr/>
            </p:nvSpPr>
            <p:spPr bwMode="auto">
              <a:xfrm>
                <a:off x="12780" y="11042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804" name="Line 114"/>
              <p:cNvSpPr>
                <a:spLocks noChangeShapeType="1"/>
              </p:cNvSpPr>
              <p:nvPr/>
            </p:nvSpPr>
            <p:spPr bwMode="auto">
              <a:xfrm>
                <a:off x="12764" y="11374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805" name="Line 115"/>
              <p:cNvSpPr>
                <a:spLocks noChangeShapeType="1"/>
              </p:cNvSpPr>
              <p:nvPr/>
            </p:nvSpPr>
            <p:spPr bwMode="auto">
              <a:xfrm>
                <a:off x="12762" y="11675"/>
                <a:ext cx="96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9799" name="Text Box 116"/>
            <p:cNvSpPr txBox="1">
              <a:spLocks noChangeArrowheads="1"/>
            </p:cNvSpPr>
            <p:nvPr/>
          </p:nvSpPr>
          <p:spPr bwMode="auto">
            <a:xfrm>
              <a:off x="12809" y="10193"/>
              <a:ext cx="95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solidFill>
                    <a:schemeClr val="tx2"/>
                  </a:solidFill>
                  <a:latin typeface="Calibri"/>
                </a:rPr>
                <a:t>Host B</a:t>
              </a:r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109584" name="Line 117"/>
          <p:cNvSpPr>
            <a:spLocks noChangeShapeType="1"/>
          </p:cNvSpPr>
          <p:nvPr/>
        </p:nvSpPr>
        <p:spPr bwMode="auto">
          <a:xfrm flipH="1">
            <a:off x="3844925" y="4321175"/>
            <a:ext cx="7239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585" name="Line 118"/>
          <p:cNvSpPr>
            <a:spLocks noChangeShapeType="1"/>
          </p:cNvSpPr>
          <p:nvPr/>
        </p:nvSpPr>
        <p:spPr bwMode="auto">
          <a:xfrm flipH="1" flipV="1">
            <a:off x="5626100" y="4340225"/>
            <a:ext cx="779463" cy="9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586" name="Line 119"/>
          <p:cNvSpPr>
            <a:spLocks noChangeShapeType="1"/>
          </p:cNvSpPr>
          <p:nvPr/>
        </p:nvSpPr>
        <p:spPr bwMode="auto">
          <a:xfrm flipH="1">
            <a:off x="5568950" y="3911600"/>
            <a:ext cx="1296988" cy="1295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587" name="Line 120"/>
          <p:cNvSpPr>
            <a:spLocks noChangeShapeType="1"/>
          </p:cNvSpPr>
          <p:nvPr/>
        </p:nvSpPr>
        <p:spPr bwMode="auto">
          <a:xfrm flipH="1">
            <a:off x="6824663" y="3930650"/>
            <a:ext cx="439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9588" name="Group 121"/>
          <p:cNvGrpSpPr>
            <a:grpSpLocks/>
          </p:cNvGrpSpPr>
          <p:nvPr/>
        </p:nvGrpSpPr>
        <p:grpSpPr bwMode="auto">
          <a:xfrm>
            <a:off x="6910388" y="3294063"/>
            <a:ext cx="981075" cy="901700"/>
            <a:chOff x="5850" y="13487"/>
            <a:chExt cx="2023" cy="1840"/>
          </a:xfrm>
        </p:grpSpPr>
        <p:sp>
          <p:nvSpPr>
            <p:cNvPr id="109758" name="Freeform 122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59" name="Freeform 123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0" name="Freeform 124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1" name="Freeform 125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2" name="Freeform 126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3" name="Freeform 127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4" name="Freeform 128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5" name="Freeform 129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6" name="Freeform 130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7" name="Freeform 131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8" name="Freeform 132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69" name="Freeform 133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0" name="Freeform 134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1" name="Freeform 135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2" name="Freeform 136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3" name="Freeform 137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4" name="Freeform 138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5" name="Freeform 139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6" name="Freeform 140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7" name="Freeform 141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8" name="Freeform 142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79" name="Freeform 143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0" name="Freeform 144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1" name="Freeform 145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2" name="Freeform 146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3" name="Freeform 147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4" name="Freeform 148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5" name="Freeform 149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6" name="Freeform 150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7" name="Rectangle 151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8" name="Freeform 152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89" name="Freeform 153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90" name="Freeform 154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91" name="Freeform 155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92" name="Freeform 156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93" name="Freeform 157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94" name="Freeform 158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95" name="Freeform 159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96" name="Freeform 160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9589" name="Group 161"/>
          <p:cNvGrpSpPr>
            <a:grpSpLocks/>
          </p:cNvGrpSpPr>
          <p:nvPr/>
        </p:nvGrpSpPr>
        <p:grpSpPr bwMode="auto">
          <a:xfrm>
            <a:off x="7138988" y="3006725"/>
            <a:ext cx="649287" cy="904875"/>
            <a:chOff x="12762" y="10336"/>
            <a:chExt cx="1027" cy="1700"/>
          </a:xfrm>
        </p:grpSpPr>
        <p:sp>
          <p:nvSpPr>
            <p:cNvPr id="109752" name="Rectangle 162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53" name="Rectangle 163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54" name="Line 164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755" name="Line 165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756" name="Line 166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757" name="Line 167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9590" name="Group 168"/>
          <p:cNvGrpSpPr>
            <a:grpSpLocks/>
          </p:cNvGrpSpPr>
          <p:nvPr/>
        </p:nvGrpSpPr>
        <p:grpSpPr bwMode="auto">
          <a:xfrm>
            <a:off x="6196013" y="5273675"/>
            <a:ext cx="981075" cy="901700"/>
            <a:chOff x="5850" y="13487"/>
            <a:chExt cx="2023" cy="1840"/>
          </a:xfrm>
        </p:grpSpPr>
        <p:sp>
          <p:nvSpPr>
            <p:cNvPr id="109713" name="Freeform 169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14" name="Freeform 170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15" name="Freeform 171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16" name="Freeform 172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17" name="Freeform 173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18" name="Freeform 174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19" name="Freeform 175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0" name="Freeform 176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1" name="Freeform 177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2" name="Freeform 178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3" name="Freeform 179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4" name="Freeform 180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5" name="Freeform 181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6" name="Freeform 182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7" name="Freeform 183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8" name="Freeform 184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29" name="Freeform 185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0" name="Freeform 186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1" name="Freeform 187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2" name="Freeform 188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3" name="Freeform 189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4" name="Freeform 190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5" name="Freeform 191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6" name="Freeform 192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7" name="Freeform 193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8" name="Freeform 194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39" name="Freeform 195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0" name="Freeform 196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1" name="Freeform 197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2" name="Rectangle 198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3" name="Freeform 199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4" name="Freeform 200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5" name="Freeform 201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6" name="Freeform 202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7" name="Freeform 203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8" name="Freeform 204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49" name="Freeform 205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50" name="Freeform 206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51" name="Freeform 207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9591" name="Group 208"/>
          <p:cNvGrpSpPr>
            <a:grpSpLocks/>
          </p:cNvGrpSpPr>
          <p:nvPr/>
        </p:nvGrpSpPr>
        <p:grpSpPr bwMode="auto">
          <a:xfrm>
            <a:off x="6653213" y="5081588"/>
            <a:ext cx="647700" cy="906462"/>
            <a:chOff x="12762" y="10336"/>
            <a:chExt cx="1027" cy="1700"/>
          </a:xfrm>
        </p:grpSpPr>
        <p:sp>
          <p:nvSpPr>
            <p:cNvPr id="109707" name="Rectangle 209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08" name="Rectangle 210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709" name="Line 211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710" name="Line 212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711" name="Line 213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712" name="Line 214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9592" name="Line 215"/>
          <p:cNvSpPr>
            <a:spLocks noChangeShapeType="1"/>
          </p:cNvSpPr>
          <p:nvPr/>
        </p:nvSpPr>
        <p:spPr bwMode="auto">
          <a:xfrm flipH="1">
            <a:off x="3749675" y="2835275"/>
            <a:ext cx="295275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593" name="Text Box 216"/>
          <p:cNvSpPr txBox="1">
            <a:spLocks noChangeArrowheads="1"/>
          </p:cNvSpPr>
          <p:nvPr/>
        </p:nvSpPr>
        <p:spPr bwMode="auto">
          <a:xfrm>
            <a:off x="6781800" y="2535238"/>
            <a:ext cx="481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sz="1400" baseline="-25000" dirty="0">
                <a:solidFill>
                  <a:srgbClr val="FF0000"/>
                </a:solidFill>
                <a:latin typeface="Calibri"/>
              </a:rPr>
              <a:t>out</a:t>
            </a:r>
            <a:endParaRPr lang="en-US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594" name="Line 217"/>
          <p:cNvSpPr>
            <a:spLocks noChangeShapeType="1"/>
          </p:cNvSpPr>
          <p:nvPr/>
        </p:nvSpPr>
        <p:spPr bwMode="auto">
          <a:xfrm>
            <a:off x="7150100" y="2882900"/>
            <a:ext cx="200025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595" name="Line 218"/>
          <p:cNvSpPr>
            <a:spLocks noChangeShapeType="1"/>
          </p:cNvSpPr>
          <p:nvPr/>
        </p:nvSpPr>
        <p:spPr bwMode="auto">
          <a:xfrm flipH="1">
            <a:off x="5457825" y="3946525"/>
            <a:ext cx="247650" cy="238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9596" name="Group 219"/>
          <p:cNvGrpSpPr>
            <a:grpSpLocks/>
          </p:cNvGrpSpPr>
          <p:nvPr/>
        </p:nvGrpSpPr>
        <p:grpSpPr bwMode="auto">
          <a:xfrm>
            <a:off x="4541838" y="4089400"/>
            <a:ext cx="1073150" cy="422275"/>
            <a:chOff x="9542" y="11900"/>
            <a:chExt cx="1624" cy="640"/>
          </a:xfrm>
        </p:grpSpPr>
        <p:sp>
          <p:nvSpPr>
            <p:cNvPr id="109685" name="Oval 220"/>
            <p:cNvSpPr>
              <a:spLocks noChangeArrowheads="1"/>
            </p:cNvSpPr>
            <p:nvPr/>
          </p:nvSpPr>
          <p:spPr bwMode="auto">
            <a:xfrm>
              <a:off x="9557" y="12185"/>
              <a:ext cx="1608" cy="355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86" name="Line 221"/>
            <p:cNvSpPr>
              <a:spLocks noChangeShapeType="1"/>
            </p:cNvSpPr>
            <p:nvPr/>
          </p:nvSpPr>
          <p:spPr bwMode="auto">
            <a:xfrm>
              <a:off x="9557" y="12156"/>
              <a:ext cx="1" cy="2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87" name="Line 222"/>
            <p:cNvSpPr>
              <a:spLocks noChangeShapeType="1"/>
            </p:cNvSpPr>
            <p:nvPr/>
          </p:nvSpPr>
          <p:spPr bwMode="auto">
            <a:xfrm>
              <a:off x="11165" y="12156"/>
              <a:ext cx="1" cy="21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88" name="Rectangle 223"/>
            <p:cNvSpPr>
              <a:spLocks noChangeArrowheads="1"/>
            </p:cNvSpPr>
            <p:nvPr/>
          </p:nvSpPr>
          <p:spPr bwMode="auto">
            <a:xfrm>
              <a:off x="9557" y="12156"/>
              <a:ext cx="381" cy="21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09689" name="Rectangle 224"/>
            <p:cNvSpPr>
              <a:spLocks noChangeArrowheads="1"/>
            </p:cNvSpPr>
            <p:nvPr/>
          </p:nvSpPr>
          <p:spPr bwMode="auto">
            <a:xfrm>
              <a:off x="10679" y="12141"/>
              <a:ext cx="486" cy="21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09690" name="Oval 225"/>
            <p:cNvSpPr>
              <a:spLocks noChangeArrowheads="1"/>
            </p:cNvSpPr>
            <p:nvPr/>
          </p:nvSpPr>
          <p:spPr bwMode="auto">
            <a:xfrm>
              <a:off x="9542" y="11900"/>
              <a:ext cx="1608" cy="414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09691" name="Group 226"/>
            <p:cNvGrpSpPr>
              <a:grpSpLocks/>
            </p:cNvGrpSpPr>
            <p:nvPr/>
          </p:nvGrpSpPr>
          <p:grpSpPr bwMode="auto">
            <a:xfrm>
              <a:off x="9930" y="11991"/>
              <a:ext cx="796" cy="242"/>
              <a:chOff x="2848" y="848"/>
              <a:chExt cx="140" cy="98"/>
            </a:xfrm>
          </p:grpSpPr>
          <p:sp>
            <p:nvSpPr>
              <p:cNvPr id="109704" name="Line 22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705" name="Line 22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706" name="Line 22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9692" name="Group 230"/>
            <p:cNvGrpSpPr>
              <a:grpSpLocks/>
            </p:cNvGrpSpPr>
            <p:nvPr/>
          </p:nvGrpSpPr>
          <p:grpSpPr bwMode="auto">
            <a:xfrm flipV="1">
              <a:off x="9930" y="11987"/>
              <a:ext cx="796" cy="242"/>
              <a:chOff x="2848" y="848"/>
              <a:chExt cx="140" cy="98"/>
            </a:xfrm>
          </p:grpSpPr>
          <p:sp>
            <p:nvSpPr>
              <p:cNvPr id="109701" name="Line 23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702" name="Line 23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703" name="Line 23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9693" name="Group 234"/>
            <p:cNvGrpSpPr>
              <a:grpSpLocks/>
            </p:cNvGrpSpPr>
            <p:nvPr/>
          </p:nvGrpSpPr>
          <p:grpSpPr bwMode="auto">
            <a:xfrm>
              <a:off x="10534" y="12050"/>
              <a:ext cx="476" cy="374"/>
              <a:chOff x="11283" y="10423"/>
              <a:chExt cx="475" cy="374"/>
            </a:xfrm>
          </p:grpSpPr>
          <p:sp>
            <p:nvSpPr>
              <p:cNvPr id="109694" name="Rectangle 235"/>
              <p:cNvSpPr>
                <a:spLocks noChangeArrowheads="1"/>
              </p:cNvSpPr>
              <p:nvPr/>
            </p:nvSpPr>
            <p:spPr bwMode="auto">
              <a:xfrm>
                <a:off x="11283" y="10423"/>
                <a:ext cx="475" cy="37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9695" name="Line 236"/>
              <p:cNvSpPr>
                <a:spLocks noChangeShapeType="1"/>
              </p:cNvSpPr>
              <p:nvPr/>
            </p:nvSpPr>
            <p:spPr bwMode="auto">
              <a:xfrm>
                <a:off x="11686" y="1050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696" name="Line 237"/>
              <p:cNvSpPr>
                <a:spLocks noChangeShapeType="1"/>
              </p:cNvSpPr>
              <p:nvPr/>
            </p:nvSpPr>
            <p:spPr bwMode="auto">
              <a:xfrm>
                <a:off x="11621" y="1050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697" name="Line 238"/>
              <p:cNvSpPr>
                <a:spLocks noChangeShapeType="1"/>
              </p:cNvSpPr>
              <p:nvPr/>
            </p:nvSpPr>
            <p:spPr bwMode="auto">
              <a:xfrm>
                <a:off x="11556" y="1050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698" name="Line 239"/>
              <p:cNvSpPr>
                <a:spLocks noChangeShapeType="1"/>
              </p:cNvSpPr>
              <p:nvPr/>
            </p:nvSpPr>
            <p:spPr bwMode="auto">
              <a:xfrm>
                <a:off x="11491" y="10495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699" name="Line 240"/>
              <p:cNvSpPr>
                <a:spLocks noChangeShapeType="1"/>
              </p:cNvSpPr>
              <p:nvPr/>
            </p:nvSpPr>
            <p:spPr bwMode="auto">
              <a:xfrm>
                <a:off x="11426" y="10495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9700" name="Line 241"/>
              <p:cNvSpPr>
                <a:spLocks noChangeShapeType="1"/>
              </p:cNvSpPr>
              <p:nvPr/>
            </p:nvSpPr>
            <p:spPr bwMode="auto">
              <a:xfrm>
                <a:off x="11360" y="10495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09597" name="Line 242"/>
          <p:cNvSpPr>
            <a:spLocks noChangeShapeType="1"/>
          </p:cNvSpPr>
          <p:nvPr/>
        </p:nvSpPr>
        <p:spPr bwMode="auto">
          <a:xfrm>
            <a:off x="5673725" y="3254375"/>
            <a:ext cx="276225" cy="1588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9598" name="Group 243"/>
          <p:cNvGrpSpPr>
            <a:grpSpLocks/>
          </p:cNvGrpSpPr>
          <p:nvPr/>
        </p:nvGrpSpPr>
        <p:grpSpPr bwMode="auto">
          <a:xfrm>
            <a:off x="3625850" y="2930525"/>
            <a:ext cx="90488" cy="271463"/>
            <a:chOff x="10104" y="10005"/>
            <a:chExt cx="137" cy="411"/>
          </a:xfrm>
        </p:grpSpPr>
        <p:sp>
          <p:nvSpPr>
            <p:cNvPr id="109683" name="Oval 244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84" name="Oval 245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9599" name="Text Box 246"/>
          <p:cNvSpPr txBox="1">
            <a:spLocks noChangeArrowheads="1"/>
          </p:cNvSpPr>
          <p:nvPr/>
        </p:nvSpPr>
        <p:spPr bwMode="auto">
          <a:xfrm>
            <a:off x="3884613" y="2949575"/>
            <a:ext cx="2057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 err="1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sz="1400" dirty="0" err="1">
                <a:solidFill>
                  <a:srgbClr val="FF0000"/>
                </a:solidFill>
                <a:latin typeface="Calibri"/>
              </a:rPr>
              <a:t>'</a:t>
            </a:r>
            <a:r>
              <a:rPr lang="en-US" sz="1400" baseline="-25000" dirty="0" err="1">
                <a:solidFill>
                  <a:srgbClr val="FF0000"/>
                </a:solidFill>
                <a:latin typeface="Calibri"/>
              </a:rPr>
              <a:t>in</a:t>
            </a:r>
            <a:r>
              <a:rPr lang="en-US" sz="1400" baseline="-25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: original data, plus retransmitted data</a:t>
            </a:r>
            <a:endParaRPr lang="en-US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600" name="Line 247"/>
          <p:cNvSpPr>
            <a:spLocks noChangeShapeType="1"/>
          </p:cNvSpPr>
          <p:nvPr/>
        </p:nvSpPr>
        <p:spPr bwMode="auto">
          <a:xfrm flipH="1">
            <a:off x="3759200" y="3101975"/>
            <a:ext cx="304800" cy="38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601" name="Oval 248"/>
          <p:cNvSpPr>
            <a:spLocks noChangeArrowheads="1"/>
          </p:cNvSpPr>
          <p:nvPr/>
        </p:nvSpPr>
        <p:spPr bwMode="auto">
          <a:xfrm>
            <a:off x="5235575" y="5000625"/>
            <a:ext cx="1065213" cy="23495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9602" name="Line 249"/>
          <p:cNvSpPr>
            <a:spLocks noChangeShapeType="1"/>
          </p:cNvSpPr>
          <p:nvPr/>
        </p:nvSpPr>
        <p:spPr bwMode="auto">
          <a:xfrm>
            <a:off x="5235575" y="4981575"/>
            <a:ext cx="1588" cy="146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9603" name="Line 250"/>
          <p:cNvSpPr>
            <a:spLocks noChangeShapeType="1"/>
          </p:cNvSpPr>
          <p:nvPr/>
        </p:nvSpPr>
        <p:spPr bwMode="auto">
          <a:xfrm>
            <a:off x="6300788" y="4981575"/>
            <a:ext cx="0" cy="14605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9604" name="Rectangle 251"/>
          <p:cNvSpPr>
            <a:spLocks noChangeArrowheads="1"/>
          </p:cNvSpPr>
          <p:nvPr/>
        </p:nvSpPr>
        <p:spPr bwMode="auto">
          <a:xfrm>
            <a:off x="5235575" y="4981575"/>
            <a:ext cx="252413" cy="142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605" name="Rectangle 252"/>
          <p:cNvSpPr>
            <a:spLocks noChangeArrowheads="1"/>
          </p:cNvSpPr>
          <p:nvPr/>
        </p:nvSpPr>
        <p:spPr bwMode="auto">
          <a:xfrm>
            <a:off x="5978525" y="4972050"/>
            <a:ext cx="322263" cy="142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606" name="Oval 253"/>
          <p:cNvSpPr>
            <a:spLocks noChangeArrowheads="1"/>
          </p:cNvSpPr>
          <p:nvPr/>
        </p:nvSpPr>
        <p:spPr bwMode="auto">
          <a:xfrm>
            <a:off x="5216525" y="4813300"/>
            <a:ext cx="1063625" cy="27305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09607" name="Group 254"/>
          <p:cNvGrpSpPr>
            <a:grpSpLocks/>
          </p:cNvGrpSpPr>
          <p:nvPr/>
        </p:nvGrpSpPr>
        <p:grpSpPr bwMode="auto">
          <a:xfrm>
            <a:off x="5483225" y="4873625"/>
            <a:ext cx="527050" cy="158750"/>
            <a:chOff x="2848" y="848"/>
            <a:chExt cx="140" cy="98"/>
          </a:xfrm>
        </p:grpSpPr>
        <p:sp>
          <p:nvSpPr>
            <p:cNvPr id="109680" name="Line 2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81" name="Line 2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82" name="Line 2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9608" name="Group 258"/>
          <p:cNvGrpSpPr>
            <a:grpSpLocks/>
          </p:cNvGrpSpPr>
          <p:nvPr/>
        </p:nvGrpSpPr>
        <p:grpSpPr bwMode="auto">
          <a:xfrm flipV="1">
            <a:off x="5483225" y="4870450"/>
            <a:ext cx="527050" cy="160338"/>
            <a:chOff x="2848" y="848"/>
            <a:chExt cx="140" cy="98"/>
          </a:xfrm>
        </p:grpSpPr>
        <p:sp>
          <p:nvSpPr>
            <p:cNvPr id="109677" name="Line 25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78" name="Line 26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79" name="Line 26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9609" name="Group 262"/>
          <p:cNvGrpSpPr>
            <a:grpSpLocks/>
          </p:cNvGrpSpPr>
          <p:nvPr/>
        </p:nvGrpSpPr>
        <p:grpSpPr bwMode="auto">
          <a:xfrm rot="7844936">
            <a:off x="5483226" y="5002212"/>
            <a:ext cx="322262" cy="239713"/>
            <a:chOff x="11283" y="10423"/>
            <a:chExt cx="475" cy="374"/>
          </a:xfrm>
        </p:grpSpPr>
        <p:sp>
          <p:nvSpPr>
            <p:cNvPr id="109670" name="Rectangle 263"/>
            <p:cNvSpPr>
              <a:spLocks noChangeArrowheads="1"/>
            </p:cNvSpPr>
            <p:nvPr/>
          </p:nvSpPr>
          <p:spPr bwMode="auto">
            <a:xfrm>
              <a:off x="11283" y="10423"/>
              <a:ext cx="475" cy="3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71" name="Line 264"/>
            <p:cNvSpPr>
              <a:spLocks noChangeShapeType="1"/>
            </p:cNvSpPr>
            <p:nvPr/>
          </p:nvSpPr>
          <p:spPr bwMode="auto">
            <a:xfrm>
              <a:off x="1168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72" name="Line 265"/>
            <p:cNvSpPr>
              <a:spLocks noChangeShapeType="1"/>
            </p:cNvSpPr>
            <p:nvPr/>
          </p:nvSpPr>
          <p:spPr bwMode="auto">
            <a:xfrm>
              <a:off x="11621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73" name="Line 266"/>
            <p:cNvSpPr>
              <a:spLocks noChangeShapeType="1"/>
            </p:cNvSpPr>
            <p:nvPr/>
          </p:nvSpPr>
          <p:spPr bwMode="auto">
            <a:xfrm>
              <a:off x="1155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74" name="Line 267"/>
            <p:cNvSpPr>
              <a:spLocks noChangeShapeType="1"/>
            </p:cNvSpPr>
            <p:nvPr/>
          </p:nvSpPr>
          <p:spPr bwMode="auto">
            <a:xfrm>
              <a:off x="11491" y="10495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75" name="Line 268"/>
            <p:cNvSpPr>
              <a:spLocks noChangeShapeType="1"/>
            </p:cNvSpPr>
            <p:nvPr/>
          </p:nvSpPr>
          <p:spPr bwMode="auto">
            <a:xfrm>
              <a:off x="11426" y="10495"/>
              <a:ext cx="2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76" name="Line 269"/>
            <p:cNvSpPr>
              <a:spLocks noChangeShapeType="1"/>
            </p:cNvSpPr>
            <p:nvPr/>
          </p:nvSpPr>
          <p:spPr bwMode="auto">
            <a:xfrm>
              <a:off x="11360" y="10495"/>
              <a:ext cx="3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9610" name="Line 270"/>
          <p:cNvSpPr>
            <a:spLocks noChangeShapeType="1"/>
          </p:cNvSpPr>
          <p:nvPr/>
        </p:nvSpPr>
        <p:spPr bwMode="auto">
          <a:xfrm flipH="1" flipV="1">
            <a:off x="4300538" y="5864225"/>
            <a:ext cx="1981200" cy="19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611" name="Line 271"/>
          <p:cNvSpPr>
            <a:spLocks noChangeShapeType="1"/>
          </p:cNvSpPr>
          <p:nvPr/>
        </p:nvSpPr>
        <p:spPr bwMode="auto">
          <a:xfrm flipH="1">
            <a:off x="4919663" y="5216525"/>
            <a:ext cx="620712" cy="6572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9612" name="Freeform 272"/>
          <p:cNvSpPr>
            <a:spLocks/>
          </p:cNvSpPr>
          <p:nvPr/>
        </p:nvSpPr>
        <p:spPr bwMode="auto">
          <a:xfrm>
            <a:off x="3671888" y="2968625"/>
            <a:ext cx="3305175" cy="2857500"/>
          </a:xfrm>
          <a:custGeom>
            <a:avLst/>
            <a:gdLst>
              <a:gd name="T0" fmla="*/ 0 w 5205"/>
              <a:gd name="T1" fmla="*/ 0 h 4500"/>
              <a:gd name="T2" fmla="*/ 0 w 5205"/>
              <a:gd name="T3" fmla="*/ 532257000 h 4500"/>
              <a:gd name="T4" fmla="*/ 495966750 w 5205"/>
              <a:gd name="T5" fmla="*/ 544353750 h 4500"/>
              <a:gd name="T6" fmla="*/ 199596375 w 5205"/>
              <a:gd name="T7" fmla="*/ 822579000 h 4500"/>
              <a:gd name="T8" fmla="*/ 1820560875 w 5205"/>
              <a:gd name="T9" fmla="*/ 852820875 h 4500"/>
              <a:gd name="T10" fmla="*/ 895159500 w 5205"/>
              <a:gd name="T11" fmla="*/ 1814512500 h 4500"/>
              <a:gd name="T12" fmla="*/ 2098786125 w 5205"/>
              <a:gd name="T13" fmla="*/ 1814512500 h 4500"/>
              <a:gd name="T14" fmla="*/ 2098786125 w 5205"/>
              <a:gd name="T15" fmla="*/ 1372981125 h 45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205"/>
              <a:gd name="T25" fmla="*/ 0 h 4500"/>
              <a:gd name="T26" fmla="*/ 5205 w 5205"/>
              <a:gd name="T27" fmla="*/ 4500 h 45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205" h="4500">
                <a:moveTo>
                  <a:pt x="0" y="0"/>
                </a:moveTo>
                <a:lnTo>
                  <a:pt x="0" y="1320"/>
                </a:lnTo>
                <a:lnTo>
                  <a:pt x="1230" y="1350"/>
                </a:lnTo>
                <a:lnTo>
                  <a:pt x="495" y="2040"/>
                </a:lnTo>
                <a:lnTo>
                  <a:pt x="4515" y="2115"/>
                </a:lnTo>
                <a:lnTo>
                  <a:pt x="2220" y="4500"/>
                </a:lnTo>
                <a:lnTo>
                  <a:pt x="5205" y="4500"/>
                </a:lnTo>
                <a:lnTo>
                  <a:pt x="5205" y="340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9613" name="Oval 273"/>
          <p:cNvSpPr>
            <a:spLocks noChangeArrowheads="1"/>
          </p:cNvSpPr>
          <p:nvPr/>
        </p:nvSpPr>
        <p:spPr bwMode="auto">
          <a:xfrm>
            <a:off x="3475038" y="5800725"/>
            <a:ext cx="1062037" cy="23495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9614" name="Line 274"/>
          <p:cNvSpPr>
            <a:spLocks noChangeShapeType="1"/>
          </p:cNvSpPr>
          <p:nvPr/>
        </p:nvSpPr>
        <p:spPr bwMode="auto">
          <a:xfrm>
            <a:off x="3475038" y="5781675"/>
            <a:ext cx="0" cy="144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9615" name="Line 275"/>
          <p:cNvSpPr>
            <a:spLocks noChangeShapeType="1"/>
          </p:cNvSpPr>
          <p:nvPr/>
        </p:nvSpPr>
        <p:spPr bwMode="auto">
          <a:xfrm>
            <a:off x="4537075" y="5781675"/>
            <a:ext cx="1588" cy="144463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9616" name="Rectangle 276"/>
          <p:cNvSpPr>
            <a:spLocks noChangeArrowheads="1"/>
          </p:cNvSpPr>
          <p:nvPr/>
        </p:nvSpPr>
        <p:spPr bwMode="auto">
          <a:xfrm>
            <a:off x="3475038" y="5781675"/>
            <a:ext cx="250825" cy="142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617" name="Rectangle 277"/>
          <p:cNvSpPr>
            <a:spLocks noChangeArrowheads="1"/>
          </p:cNvSpPr>
          <p:nvPr/>
        </p:nvSpPr>
        <p:spPr bwMode="auto">
          <a:xfrm>
            <a:off x="4214813" y="5772150"/>
            <a:ext cx="322262" cy="142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618" name="Oval 278"/>
          <p:cNvSpPr>
            <a:spLocks noChangeArrowheads="1"/>
          </p:cNvSpPr>
          <p:nvPr/>
        </p:nvSpPr>
        <p:spPr bwMode="auto">
          <a:xfrm>
            <a:off x="3463925" y="5613400"/>
            <a:ext cx="1063625" cy="27305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09619" name="Group 279"/>
          <p:cNvGrpSpPr>
            <a:grpSpLocks/>
          </p:cNvGrpSpPr>
          <p:nvPr/>
        </p:nvGrpSpPr>
        <p:grpSpPr bwMode="auto">
          <a:xfrm>
            <a:off x="3721100" y="5673725"/>
            <a:ext cx="525463" cy="158750"/>
            <a:chOff x="2848" y="848"/>
            <a:chExt cx="140" cy="98"/>
          </a:xfrm>
        </p:grpSpPr>
        <p:sp>
          <p:nvSpPr>
            <p:cNvPr id="109667" name="Line 28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8" name="Line 28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9" name="Line 28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9620" name="Group 283"/>
          <p:cNvGrpSpPr>
            <a:grpSpLocks/>
          </p:cNvGrpSpPr>
          <p:nvPr/>
        </p:nvGrpSpPr>
        <p:grpSpPr bwMode="auto">
          <a:xfrm flipV="1">
            <a:off x="3721100" y="5670550"/>
            <a:ext cx="525463" cy="158750"/>
            <a:chOff x="2848" y="848"/>
            <a:chExt cx="140" cy="98"/>
          </a:xfrm>
        </p:grpSpPr>
        <p:sp>
          <p:nvSpPr>
            <p:cNvPr id="109664" name="Line 28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5" name="Line 28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6" name="Line 28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9621" name="Group 287"/>
          <p:cNvGrpSpPr>
            <a:grpSpLocks/>
          </p:cNvGrpSpPr>
          <p:nvPr/>
        </p:nvGrpSpPr>
        <p:grpSpPr bwMode="auto">
          <a:xfrm>
            <a:off x="3538538" y="5740400"/>
            <a:ext cx="315912" cy="247650"/>
            <a:chOff x="11283" y="10423"/>
            <a:chExt cx="475" cy="374"/>
          </a:xfrm>
        </p:grpSpPr>
        <p:sp>
          <p:nvSpPr>
            <p:cNvPr id="109657" name="Rectangle 288"/>
            <p:cNvSpPr>
              <a:spLocks noChangeArrowheads="1"/>
            </p:cNvSpPr>
            <p:nvPr/>
          </p:nvSpPr>
          <p:spPr bwMode="auto">
            <a:xfrm>
              <a:off x="11283" y="10423"/>
              <a:ext cx="475" cy="3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58" name="Line 289"/>
            <p:cNvSpPr>
              <a:spLocks noChangeShapeType="1"/>
            </p:cNvSpPr>
            <p:nvPr/>
          </p:nvSpPr>
          <p:spPr bwMode="auto">
            <a:xfrm>
              <a:off x="1168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59" name="Line 290"/>
            <p:cNvSpPr>
              <a:spLocks noChangeShapeType="1"/>
            </p:cNvSpPr>
            <p:nvPr/>
          </p:nvSpPr>
          <p:spPr bwMode="auto">
            <a:xfrm>
              <a:off x="11621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0" name="Line 291"/>
            <p:cNvSpPr>
              <a:spLocks noChangeShapeType="1"/>
            </p:cNvSpPr>
            <p:nvPr/>
          </p:nvSpPr>
          <p:spPr bwMode="auto">
            <a:xfrm>
              <a:off x="1155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1" name="Line 292"/>
            <p:cNvSpPr>
              <a:spLocks noChangeShapeType="1"/>
            </p:cNvSpPr>
            <p:nvPr/>
          </p:nvSpPr>
          <p:spPr bwMode="auto">
            <a:xfrm>
              <a:off x="11491" y="10495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2" name="Line 293"/>
            <p:cNvSpPr>
              <a:spLocks noChangeShapeType="1"/>
            </p:cNvSpPr>
            <p:nvPr/>
          </p:nvSpPr>
          <p:spPr bwMode="auto">
            <a:xfrm>
              <a:off x="11426" y="10495"/>
              <a:ext cx="2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63" name="Line 294"/>
            <p:cNvSpPr>
              <a:spLocks noChangeShapeType="1"/>
            </p:cNvSpPr>
            <p:nvPr/>
          </p:nvSpPr>
          <p:spPr bwMode="auto">
            <a:xfrm>
              <a:off x="11360" y="10495"/>
              <a:ext cx="3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9622" name="Oval 295"/>
          <p:cNvSpPr>
            <a:spLocks noChangeArrowheads="1"/>
          </p:cNvSpPr>
          <p:nvPr/>
        </p:nvSpPr>
        <p:spPr bwMode="auto">
          <a:xfrm>
            <a:off x="2835275" y="4867275"/>
            <a:ext cx="1063625" cy="23336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9623" name="Line 296"/>
          <p:cNvSpPr>
            <a:spLocks noChangeShapeType="1"/>
          </p:cNvSpPr>
          <p:nvPr/>
        </p:nvSpPr>
        <p:spPr bwMode="auto">
          <a:xfrm>
            <a:off x="2835275" y="4848225"/>
            <a:ext cx="1588" cy="144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9624" name="Line 297"/>
          <p:cNvSpPr>
            <a:spLocks noChangeShapeType="1"/>
          </p:cNvSpPr>
          <p:nvPr/>
        </p:nvSpPr>
        <p:spPr bwMode="auto">
          <a:xfrm>
            <a:off x="3898900" y="4848225"/>
            <a:ext cx="0" cy="144463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09625" name="Rectangle 298"/>
          <p:cNvSpPr>
            <a:spLocks noChangeArrowheads="1"/>
          </p:cNvSpPr>
          <p:nvPr/>
        </p:nvSpPr>
        <p:spPr bwMode="auto">
          <a:xfrm>
            <a:off x="2835275" y="4848225"/>
            <a:ext cx="252413" cy="1412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626" name="Rectangle 299"/>
          <p:cNvSpPr>
            <a:spLocks noChangeArrowheads="1"/>
          </p:cNvSpPr>
          <p:nvPr/>
        </p:nvSpPr>
        <p:spPr bwMode="auto">
          <a:xfrm>
            <a:off x="3576638" y="4838700"/>
            <a:ext cx="322262" cy="1412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9627" name="Oval 300"/>
          <p:cNvSpPr>
            <a:spLocks noChangeArrowheads="1"/>
          </p:cNvSpPr>
          <p:nvPr/>
        </p:nvSpPr>
        <p:spPr bwMode="auto">
          <a:xfrm>
            <a:off x="2825750" y="4679950"/>
            <a:ext cx="1063625" cy="27305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09628" name="Group 301"/>
          <p:cNvGrpSpPr>
            <a:grpSpLocks/>
          </p:cNvGrpSpPr>
          <p:nvPr/>
        </p:nvGrpSpPr>
        <p:grpSpPr bwMode="auto">
          <a:xfrm>
            <a:off x="3082925" y="4740275"/>
            <a:ext cx="525463" cy="158750"/>
            <a:chOff x="2848" y="848"/>
            <a:chExt cx="140" cy="98"/>
          </a:xfrm>
        </p:grpSpPr>
        <p:sp>
          <p:nvSpPr>
            <p:cNvPr id="109654" name="Line 30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55" name="Line 30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56" name="Line 30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9629" name="Group 305"/>
          <p:cNvGrpSpPr>
            <a:grpSpLocks/>
          </p:cNvGrpSpPr>
          <p:nvPr/>
        </p:nvGrpSpPr>
        <p:grpSpPr bwMode="auto">
          <a:xfrm flipV="1">
            <a:off x="3082925" y="4737100"/>
            <a:ext cx="525463" cy="158750"/>
            <a:chOff x="2848" y="848"/>
            <a:chExt cx="140" cy="98"/>
          </a:xfrm>
        </p:grpSpPr>
        <p:sp>
          <p:nvSpPr>
            <p:cNvPr id="109651" name="Line 30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52" name="Line 30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53" name="Line 30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9630" name="Line 309"/>
          <p:cNvSpPr>
            <a:spLocks noChangeShapeType="1"/>
          </p:cNvSpPr>
          <p:nvPr/>
        </p:nvSpPr>
        <p:spPr bwMode="auto">
          <a:xfrm flipH="1">
            <a:off x="2195513" y="5064125"/>
            <a:ext cx="868362" cy="8112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9631" name="Group 310"/>
          <p:cNvGrpSpPr>
            <a:grpSpLocks/>
          </p:cNvGrpSpPr>
          <p:nvPr/>
        </p:nvGrpSpPr>
        <p:grpSpPr bwMode="auto">
          <a:xfrm rot="8027572">
            <a:off x="3178176" y="4668837"/>
            <a:ext cx="322262" cy="239713"/>
            <a:chOff x="11283" y="10423"/>
            <a:chExt cx="475" cy="374"/>
          </a:xfrm>
        </p:grpSpPr>
        <p:sp>
          <p:nvSpPr>
            <p:cNvPr id="109644" name="Rectangle 311"/>
            <p:cNvSpPr>
              <a:spLocks noChangeArrowheads="1"/>
            </p:cNvSpPr>
            <p:nvPr/>
          </p:nvSpPr>
          <p:spPr bwMode="auto">
            <a:xfrm>
              <a:off x="11283" y="10423"/>
              <a:ext cx="475" cy="3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45" name="Line 312"/>
            <p:cNvSpPr>
              <a:spLocks noChangeShapeType="1"/>
            </p:cNvSpPr>
            <p:nvPr/>
          </p:nvSpPr>
          <p:spPr bwMode="auto">
            <a:xfrm>
              <a:off x="1168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46" name="Line 313"/>
            <p:cNvSpPr>
              <a:spLocks noChangeShapeType="1"/>
            </p:cNvSpPr>
            <p:nvPr/>
          </p:nvSpPr>
          <p:spPr bwMode="auto">
            <a:xfrm>
              <a:off x="11621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47" name="Line 314"/>
            <p:cNvSpPr>
              <a:spLocks noChangeShapeType="1"/>
            </p:cNvSpPr>
            <p:nvPr/>
          </p:nvSpPr>
          <p:spPr bwMode="auto">
            <a:xfrm>
              <a:off x="1155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48" name="Line 315"/>
            <p:cNvSpPr>
              <a:spLocks noChangeShapeType="1"/>
            </p:cNvSpPr>
            <p:nvPr/>
          </p:nvSpPr>
          <p:spPr bwMode="auto">
            <a:xfrm>
              <a:off x="11491" y="10495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49" name="Line 316"/>
            <p:cNvSpPr>
              <a:spLocks noChangeShapeType="1"/>
            </p:cNvSpPr>
            <p:nvPr/>
          </p:nvSpPr>
          <p:spPr bwMode="auto">
            <a:xfrm>
              <a:off x="11426" y="10495"/>
              <a:ext cx="2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650" name="Line 317"/>
            <p:cNvSpPr>
              <a:spLocks noChangeShapeType="1"/>
            </p:cNvSpPr>
            <p:nvPr/>
          </p:nvSpPr>
          <p:spPr bwMode="auto">
            <a:xfrm>
              <a:off x="11360" y="10495"/>
              <a:ext cx="3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9632" name="Freeform 318"/>
          <p:cNvSpPr>
            <a:spLocks/>
          </p:cNvSpPr>
          <p:nvPr/>
        </p:nvSpPr>
        <p:spPr bwMode="auto">
          <a:xfrm>
            <a:off x="2033588" y="3006725"/>
            <a:ext cx="5067300" cy="2933700"/>
          </a:xfrm>
          <a:custGeom>
            <a:avLst/>
            <a:gdLst>
              <a:gd name="T0" fmla="*/ 2147483647 w 7980"/>
              <a:gd name="T1" fmla="*/ 1379029500 h 4620"/>
              <a:gd name="T2" fmla="*/ 2147483647 w 7980"/>
              <a:gd name="T3" fmla="*/ 1862899500 h 4620"/>
              <a:gd name="T4" fmla="*/ 0 w 7980"/>
              <a:gd name="T5" fmla="*/ 1856851125 h 4620"/>
              <a:gd name="T6" fmla="*/ 1336690875 w 7980"/>
              <a:gd name="T7" fmla="*/ 598789125 h 4620"/>
              <a:gd name="T8" fmla="*/ 949594875 w 7980"/>
              <a:gd name="T9" fmla="*/ 586692375 h 4620"/>
              <a:gd name="T10" fmla="*/ 949594875 w 7980"/>
              <a:gd name="T11" fmla="*/ 0 h 46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980"/>
              <a:gd name="T19" fmla="*/ 0 h 4620"/>
              <a:gd name="T20" fmla="*/ 7980 w 7980"/>
              <a:gd name="T21" fmla="*/ 4620 h 46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980" h="4620">
                <a:moveTo>
                  <a:pt x="7965" y="3420"/>
                </a:moveTo>
                <a:lnTo>
                  <a:pt x="7980" y="4620"/>
                </a:lnTo>
                <a:lnTo>
                  <a:pt x="0" y="4605"/>
                </a:lnTo>
                <a:lnTo>
                  <a:pt x="3315" y="1485"/>
                </a:lnTo>
                <a:lnTo>
                  <a:pt x="2355" y="1455"/>
                </a:lnTo>
                <a:lnTo>
                  <a:pt x="2355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9633" name="Freeform 319"/>
          <p:cNvSpPr>
            <a:spLocks/>
          </p:cNvSpPr>
          <p:nvPr/>
        </p:nvSpPr>
        <p:spPr bwMode="auto">
          <a:xfrm>
            <a:off x="1633538" y="3101975"/>
            <a:ext cx="5743575" cy="2886075"/>
          </a:xfrm>
          <a:custGeom>
            <a:avLst/>
            <a:gdLst>
              <a:gd name="T0" fmla="*/ 0 w 9045"/>
              <a:gd name="T1" fmla="*/ 1161288000 h 4545"/>
              <a:gd name="T2" fmla="*/ 0 w 9045"/>
              <a:gd name="T3" fmla="*/ 1826609250 h 4545"/>
              <a:gd name="T4" fmla="*/ 356854125 w 9045"/>
              <a:gd name="T5" fmla="*/ 1832657625 h 4545"/>
              <a:gd name="T6" fmla="*/ 1415319750 w 9045"/>
              <a:gd name="T7" fmla="*/ 810482250 h 4545"/>
              <a:gd name="T8" fmla="*/ 2147483647 w 9045"/>
              <a:gd name="T9" fmla="*/ 828627375 h 4545"/>
              <a:gd name="T10" fmla="*/ 2147483647 w 9045"/>
              <a:gd name="T11" fmla="*/ 411289500 h 4545"/>
              <a:gd name="T12" fmla="*/ 2147483647 w 9045"/>
              <a:gd name="T13" fmla="*/ 411289500 h 4545"/>
              <a:gd name="T14" fmla="*/ 2147483647 w 9045"/>
              <a:gd name="T15" fmla="*/ 0 h 454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045"/>
              <a:gd name="T25" fmla="*/ 0 h 4545"/>
              <a:gd name="T26" fmla="*/ 9045 w 9045"/>
              <a:gd name="T27" fmla="*/ 4545 h 45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045" h="4545">
                <a:moveTo>
                  <a:pt x="0" y="2880"/>
                </a:moveTo>
                <a:lnTo>
                  <a:pt x="0" y="4530"/>
                </a:lnTo>
                <a:lnTo>
                  <a:pt x="885" y="4545"/>
                </a:lnTo>
                <a:lnTo>
                  <a:pt x="3510" y="2010"/>
                </a:lnTo>
                <a:lnTo>
                  <a:pt x="7140" y="2055"/>
                </a:lnTo>
                <a:lnTo>
                  <a:pt x="8145" y="1020"/>
                </a:lnTo>
                <a:lnTo>
                  <a:pt x="9045" y="1020"/>
                </a:lnTo>
                <a:lnTo>
                  <a:pt x="9015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09634" name="Freeform 320"/>
          <p:cNvSpPr>
            <a:spLocks/>
          </p:cNvSpPr>
          <p:nvPr/>
        </p:nvSpPr>
        <p:spPr bwMode="auto">
          <a:xfrm>
            <a:off x="1757363" y="3149600"/>
            <a:ext cx="5791200" cy="2667000"/>
          </a:xfrm>
          <a:custGeom>
            <a:avLst/>
            <a:gdLst>
              <a:gd name="T0" fmla="*/ 0 w 9120"/>
              <a:gd name="T1" fmla="*/ 1136956511 h 4201"/>
              <a:gd name="T2" fmla="*/ 0 w 9120"/>
              <a:gd name="T3" fmla="*/ 1693141871 h 4201"/>
              <a:gd name="T4" fmla="*/ 1971770250 w 9120"/>
              <a:gd name="T5" fmla="*/ 1693141871 h 4201"/>
              <a:gd name="T6" fmla="*/ 2147483647 w 9120"/>
              <a:gd name="T7" fmla="*/ 423587656 h 4201"/>
              <a:gd name="T8" fmla="*/ 2147483647 w 9120"/>
              <a:gd name="T9" fmla="*/ 435275858 h 4201"/>
              <a:gd name="T10" fmla="*/ 2147483647 w 9120"/>
              <a:gd name="T11" fmla="*/ 0 h 42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0"/>
              <a:gd name="T19" fmla="*/ 0 h 4201"/>
              <a:gd name="T20" fmla="*/ 9120 w 9120"/>
              <a:gd name="T21" fmla="*/ 4201 h 42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0" h="4201">
                <a:moveTo>
                  <a:pt x="0" y="2821"/>
                </a:moveTo>
                <a:lnTo>
                  <a:pt x="0" y="4201"/>
                </a:lnTo>
                <a:lnTo>
                  <a:pt x="4890" y="4201"/>
                </a:lnTo>
                <a:lnTo>
                  <a:pt x="8055" y="1051"/>
                </a:lnTo>
                <a:lnTo>
                  <a:pt x="9120" y="1080"/>
                </a:lnTo>
                <a:lnTo>
                  <a:pt x="9105" y="0"/>
                </a:lnTo>
              </a:path>
            </a:pathLst>
          </a:cu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09635" name="Group 321"/>
          <p:cNvGrpSpPr>
            <a:grpSpLocks/>
          </p:cNvGrpSpPr>
          <p:nvPr/>
        </p:nvGrpSpPr>
        <p:grpSpPr bwMode="auto">
          <a:xfrm>
            <a:off x="1587500" y="4902200"/>
            <a:ext cx="90488" cy="271463"/>
            <a:chOff x="10104" y="10005"/>
            <a:chExt cx="137" cy="411"/>
          </a:xfrm>
        </p:grpSpPr>
        <p:sp>
          <p:nvSpPr>
            <p:cNvPr id="109642" name="Oval 322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43" name="Oval 323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9636" name="Group 324"/>
          <p:cNvGrpSpPr>
            <a:grpSpLocks/>
          </p:cNvGrpSpPr>
          <p:nvPr/>
        </p:nvGrpSpPr>
        <p:grpSpPr bwMode="auto">
          <a:xfrm>
            <a:off x="7043738" y="5138738"/>
            <a:ext cx="92075" cy="271462"/>
            <a:chOff x="10104" y="10005"/>
            <a:chExt cx="137" cy="411"/>
          </a:xfrm>
        </p:grpSpPr>
        <p:sp>
          <p:nvSpPr>
            <p:cNvPr id="109640" name="Oval 325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41" name="Oval 326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09637" name="Group 327"/>
          <p:cNvGrpSpPr>
            <a:grpSpLocks/>
          </p:cNvGrpSpPr>
          <p:nvPr/>
        </p:nvGrpSpPr>
        <p:grpSpPr bwMode="auto">
          <a:xfrm>
            <a:off x="7491413" y="3081338"/>
            <a:ext cx="90487" cy="271462"/>
            <a:chOff x="10104" y="10005"/>
            <a:chExt cx="137" cy="411"/>
          </a:xfrm>
        </p:grpSpPr>
        <p:sp>
          <p:nvSpPr>
            <p:cNvPr id="109638" name="Oval 328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9639" name="Oval 329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75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FFAE063-8EF3-CF49-875D-06D85BFD421C}" type="slidenum">
              <a:rPr lang="en-US" sz="1400" smtClean="0">
                <a:latin typeface="Calibri"/>
              </a:rPr>
              <a:pPr algn="r"/>
              <a:t>86</a:t>
            </a:fld>
            <a:endParaRPr lang="en-US" sz="1400" dirty="0">
              <a:latin typeface="Calibri"/>
            </a:endParaRPr>
          </a:p>
        </p:txBody>
      </p:sp>
      <p:sp>
        <p:nvSpPr>
          <p:cNvPr id="1105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Causes/costs of congestion: scenario 3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10597" name="Rectangle 3"/>
          <p:cNvSpPr>
            <a:spLocks noChangeArrowheads="1"/>
          </p:cNvSpPr>
          <p:nvPr/>
        </p:nvSpPr>
        <p:spPr bwMode="auto">
          <a:xfrm>
            <a:off x="333375" y="5153025"/>
            <a:ext cx="8267700" cy="409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0598" name="Rectangle 4"/>
          <p:cNvSpPr>
            <a:spLocks noChangeArrowheads="1"/>
          </p:cNvSpPr>
          <p:nvPr/>
        </p:nvSpPr>
        <p:spPr bwMode="auto">
          <a:xfrm>
            <a:off x="654050" y="4581525"/>
            <a:ext cx="7781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Another </a:t>
            </a:r>
            <a:r>
              <a:rPr lang="ja-JP" altLang="en-US" sz="24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cost</a:t>
            </a:r>
            <a:r>
              <a:rPr lang="ja-JP" altLang="en-US" sz="24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of congestion:</a:t>
            </a:r>
            <a:r>
              <a:rPr lang="en-US" sz="2400" dirty="0">
                <a:latin typeface="Calibri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dirty="0">
                <a:latin typeface="Calibri"/>
              </a:rPr>
              <a:t>when packet dropped, any </a:t>
            </a:r>
            <a:r>
              <a:rPr lang="ja-JP" altLang="en-US" sz="2400" dirty="0">
                <a:latin typeface="Calibri"/>
              </a:rPr>
              <a:t>“</a:t>
            </a:r>
            <a:r>
              <a:rPr lang="en-US" sz="2400" dirty="0">
                <a:latin typeface="Calibri"/>
              </a:rPr>
              <a:t>upstream transmission capacity used for that packet was wasted!</a:t>
            </a:r>
          </a:p>
        </p:txBody>
      </p:sp>
      <p:pic>
        <p:nvPicPr>
          <p:cNvPr id="110599" name="Picture 5" descr="congestion_per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562100"/>
            <a:ext cx="44211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Line 8"/>
          <p:cNvSpPr>
            <a:spLocks noChangeShapeType="1"/>
          </p:cNvSpPr>
          <p:nvPr/>
        </p:nvSpPr>
        <p:spPr bwMode="auto">
          <a:xfrm flipH="1">
            <a:off x="6011863" y="2141538"/>
            <a:ext cx="403225" cy="4524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 flipH="1">
            <a:off x="6223000" y="2141538"/>
            <a:ext cx="1920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10602" name="Group 10"/>
          <p:cNvGrpSpPr>
            <a:grpSpLocks/>
          </p:cNvGrpSpPr>
          <p:nvPr/>
        </p:nvGrpSpPr>
        <p:grpSpPr bwMode="auto">
          <a:xfrm>
            <a:off x="5886450" y="1446213"/>
            <a:ext cx="428625" cy="784225"/>
            <a:chOff x="12464" y="10193"/>
            <a:chExt cx="1481" cy="2272"/>
          </a:xfrm>
        </p:grpSpPr>
        <p:grpSp>
          <p:nvGrpSpPr>
            <p:cNvPr id="110862" name="Group 11"/>
            <p:cNvGrpSpPr>
              <a:grpSpLocks/>
            </p:cNvGrpSpPr>
            <p:nvPr/>
          </p:nvGrpSpPr>
          <p:grpSpPr bwMode="auto">
            <a:xfrm>
              <a:off x="12464" y="11102"/>
              <a:ext cx="1481" cy="1363"/>
              <a:chOff x="5850" y="13487"/>
              <a:chExt cx="2023" cy="1840"/>
            </a:xfrm>
          </p:grpSpPr>
          <p:sp>
            <p:nvSpPr>
              <p:cNvPr id="110871" name="Freeform 12"/>
              <p:cNvSpPr>
                <a:spLocks/>
              </p:cNvSpPr>
              <p:nvPr/>
            </p:nvSpPr>
            <p:spPr bwMode="auto">
              <a:xfrm>
                <a:off x="5850" y="13632"/>
                <a:ext cx="2023" cy="1695"/>
              </a:xfrm>
              <a:custGeom>
                <a:avLst/>
                <a:gdLst>
                  <a:gd name="T0" fmla="*/ 570 w 2023"/>
                  <a:gd name="T1" fmla="*/ 121 h 1695"/>
                  <a:gd name="T2" fmla="*/ 575 w 2023"/>
                  <a:gd name="T3" fmla="*/ 120 h 1695"/>
                  <a:gd name="T4" fmla="*/ 586 w 2023"/>
                  <a:gd name="T5" fmla="*/ 116 h 1695"/>
                  <a:gd name="T6" fmla="*/ 607 w 2023"/>
                  <a:gd name="T7" fmla="*/ 108 h 1695"/>
                  <a:gd name="T8" fmla="*/ 636 w 2023"/>
                  <a:gd name="T9" fmla="*/ 101 h 1695"/>
                  <a:gd name="T10" fmla="*/ 672 w 2023"/>
                  <a:gd name="T11" fmla="*/ 90 h 1695"/>
                  <a:gd name="T12" fmla="*/ 718 w 2023"/>
                  <a:gd name="T13" fmla="*/ 79 h 1695"/>
                  <a:gd name="T14" fmla="*/ 771 w 2023"/>
                  <a:gd name="T15" fmla="*/ 67 h 1695"/>
                  <a:gd name="T16" fmla="*/ 834 w 2023"/>
                  <a:gd name="T17" fmla="*/ 55 h 1695"/>
                  <a:gd name="T18" fmla="*/ 904 w 2023"/>
                  <a:gd name="T19" fmla="*/ 43 h 1695"/>
                  <a:gd name="T20" fmla="*/ 982 w 2023"/>
                  <a:gd name="T21" fmla="*/ 33 h 1695"/>
                  <a:gd name="T22" fmla="*/ 1071 w 2023"/>
                  <a:gd name="T23" fmla="*/ 22 h 1695"/>
                  <a:gd name="T24" fmla="*/ 1166 w 2023"/>
                  <a:gd name="T25" fmla="*/ 13 h 1695"/>
                  <a:gd name="T26" fmla="*/ 1271 w 2023"/>
                  <a:gd name="T27" fmla="*/ 7 h 1695"/>
                  <a:gd name="T28" fmla="*/ 1384 w 2023"/>
                  <a:gd name="T29" fmla="*/ 1 h 1695"/>
                  <a:gd name="T30" fmla="*/ 1506 w 2023"/>
                  <a:gd name="T31" fmla="*/ 0 h 1695"/>
                  <a:gd name="T32" fmla="*/ 1636 w 2023"/>
                  <a:gd name="T33" fmla="*/ 1 h 1695"/>
                  <a:gd name="T34" fmla="*/ 1692 w 2023"/>
                  <a:gd name="T35" fmla="*/ 233 h 1695"/>
                  <a:gd name="T36" fmla="*/ 1713 w 2023"/>
                  <a:gd name="T37" fmla="*/ 243 h 1695"/>
                  <a:gd name="T38" fmla="*/ 1758 w 2023"/>
                  <a:gd name="T39" fmla="*/ 274 h 1695"/>
                  <a:gd name="T40" fmla="*/ 1806 w 2023"/>
                  <a:gd name="T41" fmla="*/ 329 h 1695"/>
                  <a:gd name="T42" fmla="*/ 1836 w 2023"/>
                  <a:gd name="T43" fmla="*/ 409 h 1695"/>
                  <a:gd name="T44" fmla="*/ 1955 w 2023"/>
                  <a:gd name="T45" fmla="*/ 948 h 1695"/>
                  <a:gd name="T46" fmla="*/ 2003 w 2023"/>
                  <a:gd name="T47" fmla="*/ 1171 h 1695"/>
                  <a:gd name="T48" fmla="*/ 2011 w 2023"/>
                  <a:gd name="T49" fmla="*/ 1188 h 1695"/>
                  <a:gd name="T50" fmla="*/ 2022 w 2023"/>
                  <a:gd name="T51" fmla="*/ 1231 h 1695"/>
                  <a:gd name="T52" fmla="*/ 2021 w 2023"/>
                  <a:gd name="T53" fmla="*/ 1297 h 1695"/>
                  <a:gd name="T54" fmla="*/ 1992 w 2023"/>
                  <a:gd name="T55" fmla="*/ 1380 h 1695"/>
                  <a:gd name="T56" fmla="*/ 0 w 2023"/>
                  <a:gd name="T57" fmla="*/ 1328 h 1695"/>
                  <a:gd name="T58" fmla="*/ 199 w 2023"/>
                  <a:gd name="T59" fmla="*/ 1223 h 1695"/>
                  <a:gd name="T60" fmla="*/ 200 w 2023"/>
                  <a:gd name="T61" fmla="*/ 232 h 1695"/>
                  <a:gd name="T62" fmla="*/ 210 w 2023"/>
                  <a:gd name="T63" fmla="*/ 226 h 1695"/>
                  <a:gd name="T64" fmla="*/ 230 w 2023"/>
                  <a:gd name="T65" fmla="*/ 214 h 1695"/>
                  <a:gd name="T66" fmla="*/ 259 w 2023"/>
                  <a:gd name="T67" fmla="*/ 201 h 1695"/>
                  <a:gd name="T68" fmla="*/ 297 w 2023"/>
                  <a:gd name="T69" fmla="*/ 189 h 1695"/>
                  <a:gd name="T70" fmla="*/ 344 w 2023"/>
                  <a:gd name="T71" fmla="*/ 183 h 1695"/>
                  <a:gd name="T72" fmla="*/ 399 w 2023"/>
                  <a:gd name="T73" fmla="*/ 181 h 1695"/>
                  <a:gd name="T74" fmla="*/ 464 w 2023"/>
                  <a:gd name="T75" fmla="*/ 191 h 1695"/>
                  <a:gd name="T76" fmla="*/ 548 w 2023"/>
                  <a:gd name="T77" fmla="*/ 225 h 16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23"/>
                  <a:gd name="T118" fmla="*/ 0 h 1695"/>
                  <a:gd name="T119" fmla="*/ 2023 w 2023"/>
                  <a:gd name="T120" fmla="*/ 1695 h 16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23" h="1695">
                    <a:moveTo>
                      <a:pt x="548" y="225"/>
                    </a:moveTo>
                    <a:lnTo>
                      <a:pt x="570" y="121"/>
                    </a:lnTo>
                    <a:lnTo>
                      <a:pt x="571" y="121"/>
                    </a:lnTo>
                    <a:lnTo>
                      <a:pt x="575" y="120"/>
                    </a:lnTo>
                    <a:lnTo>
                      <a:pt x="580" y="118"/>
                    </a:lnTo>
                    <a:lnTo>
                      <a:pt x="586" y="116"/>
                    </a:lnTo>
                    <a:lnTo>
                      <a:pt x="596" y="112"/>
                    </a:lnTo>
                    <a:lnTo>
                      <a:pt x="607" y="108"/>
                    </a:lnTo>
                    <a:lnTo>
                      <a:pt x="620" y="105"/>
                    </a:lnTo>
                    <a:lnTo>
                      <a:pt x="636" y="101"/>
                    </a:lnTo>
                    <a:lnTo>
                      <a:pt x="653" y="95"/>
                    </a:lnTo>
                    <a:lnTo>
                      <a:pt x="672" y="90"/>
                    </a:lnTo>
                    <a:lnTo>
                      <a:pt x="694" y="84"/>
                    </a:lnTo>
                    <a:lnTo>
                      <a:pt x="718" y="79"/>
                    </a:lnTo>
                    <a:lnTo>
                      <a:pt x="743" y="74"/>
                    </a:lnTo>
                    <a:lnTo>
                      <a:pt x="771" y="67"/>
                    </a:lnTo>
                    <a:lnTo>
                      <a:pt x="802" y="61"/>
                    </a:lnTo>
                    <a:lnTo>
                      <a:pt x="834" y="55"/>
                    </a:lnTo>
                    <a:lnTo>
                      <a:pt x="867" y="49"/>
                    </a:lnTo>
                    <a:lnTo>
                      <a:pt x="904" y="43"/>
                    </a:lnTo>
                    <a:lnTo>
                      <a:pt x="943" y="38"/>
                    </a:lnTo>
                    <a:lnTo>
                      <a:pt x="982" y="33"/>
                    </a:lnTo>
                    <a:lnTo>
                      <a:pt x="1025" y="27"/>
                    </a:lnTo>
                    <a:lnTo>
                      <a:pt x="1071" y="22"/>
                    </a:lnTo>
                    <a:lnTo>
                      <a:pt x="1117" y="17"/>
                    </a:lnTo>
                    <a:lnTo>
                      <a:pt x="1166" y="13"/>
                    </a:lnTo>
                    <a:lnTo>
                      <a:pt x="1218" y="10"/>
                    </a:lnTo>
                    <a:lnTo>
                      <a:pt x="1271" y="7"/>
                    </a:lnTo>
                    <a:lnTo>
                      <a:pt x="1327" y="3"/>
                    </a:lnTo>
                    <a:lnTo>
                      <a:pt x="1384" y="1"/>
                    </a:lnTo>
                    <a:lnTo>
                      <a:pt x="1444" y="0"/>
                    </a:lnTo>
                    <a:lnTo>
                      <a:pt x="1506" y="0"/>
                    </a:lnTo>
                    <a:lnTo>
                      <a:pt x="1570" y="0"/>
                    </a:lnTo>
                    <a:lnTo>
                      <a:pt x="1636" y="1"/>
                    </a:lnTo>
                    <a:lnTo>
                      <a:pt x="1709" y="41"/>
                    </a:lnTo>
                    <a:lnTo>
                      <a:pt x="1692" y="233"/>
                    </a:lnTo>
                    <a:lnTo>
                      <a:pt x="1698" y="235"/>
                    </a:lnTo>
                    <a:lnTo>
                      <a:pt x="1713" y="243"/>
                    </a:lnTo>
                    <a:lnTo>
                      <a:pt x="1733" y="256"/>
                    </a:lnTo>
                    <a:lnTo>
                      <a:pt x="1758" y="274"/>
                    </a:lnTo>
                    <a:lnTo>
                      <a:pt x="1784" y="299"/>
                    </a:lnTo>
                    <a:lnTo>
                      <a:pt x="1806" y="329"/>
                    </a:lnTo>
                    <a:lnTo>
                      <a:pt x="1825" y="366"/>
                    </a:lnTo>
                    <a:lnTo>
                      <a:pt x="1836" y="409"/>
                    </a:lnTo>
                    <a:lnTo>
                      <a:pt x="1999" y="557"/>
                    </a:lnTo>
                    <a:lnTo>
                      <a:pt x="1955" y="948"/>
                    </a:lnTo>
                    <a:lnTo>
                      <a:pt x="1692" y="1080"/>
                    </a:lnTo>
                    <a:lnTo>
                      <a:pt x="2003" y="1171"/>
                    </a:lnTo>
                    <a:lnTo>
                      <a:pt x="2006" y="1176"/>
                    </a:lnTo>
                    <a:lnTo>
                      <a:pt x="2011" y="1188"/>
                    </a:lnTo>
                    <a:lnTo>
                      <a:pt x="2016" y="1206"/>
                    </a:lnTo>
                    <a:lnTo>
                      <a:pt x="2022" y="1231"/>
                    </a:lnTo>
                    <a:lnTo>
                      <a:pt x="2023" y="1261"/>
                    </a:lnTo>
                    <a:lnTo>
                      <a:pt x="2021" y="1297"/>
                    </a:lnTo>
                    <a:lnTo>
                      <a:pt x="2010" y="1337"/>
                    </a:lnTo>
                    <a:lnTo>
                      <a:pt x="1992" y="1380"/>
                    </a:lnTo>
                    <a:lnTo>
                      <a:pt x="1171" y="1695"/>
                    </a:lnTo>
                    <a:lnTo>
                      <a:pt x="0" y="1328"/>
                    </a:lnTo>
                    <a:lnTo>
                      <a:pt x="20" y="1285"/>
                    </a:lnTo>
                    <a:lnTo>
                      <a:pt x="199" y="1223"/>
                    </a:lnTo>
                    <a:lnTo>
                      <a:pt x="199" y="233"/>
                    </a:lnTo>
                    <a:lnTo>
                      <a:pt x="200" y="232"/>
                    </a:lnTo>
                    <a:lnTo>
                      <a:pt x="204" y="229"/>
                    </a:lnTo>
                    <a:lnTo>
                      <a:pt x="210" y="226"/>
                    </a:lnTo>
                    <a:lnTo>
                      <a:pt x="218" y="220"/>
                    </a:lnTo>
                    <a:lnTo>
                      <a:pt x="230" y="214"/>
                    </a:lnTo>
                    <a:lnTo>
                      <a:pt x="243" y="207"/>
                    </a:lnTo>
                    <a:lnTo>
                      <a:pt x="259" y="201"/>
                    </a:lnTo>
                    <a:lnTo>
                      <a:pt x="277" y="194"/>
                    </a:lnTo>
                    <a:lnTo>
                      <a:pt x="297" y="189"/>
                    </a:lnTo>
                    <a:lnTo>
                      <a:pt x="320" y="185"/>
                    </a:lnTo>
                    <a:lnTo>
                      <a:pt x="344" y="183"/>
                    </a:lnTo>
                    <a:lnTo>
                      <a:pt x="370" y="180"/>
                    </a:lnTo>
                    <a:lnTo>
                      <a:pt x="399" y="181"/>
                    </a:lnTo>
                    <a:lnTo>
                      <a:pt x="430" y="185"/>
                    </a:lnTo>
                    <a:lnTo>
                      <a:pt x="464" y="191"/>
                    </a:lnTo>
                    <a:lnTo>
                      <a:pt x="498" y="201"/>
                    </a:lnTo>
                    <a:lnTo>
                      <a:pt x="548" y="22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2" name="Freeform 13"/>
              <p:cNvSpPr>
                <a:spLocks/>
              </p:cNvSpPr>
              <p:nvPr/>
            </p:nvSpPr>
            <p:spPr bwMode="auto">
              <a:xfrm>
                <a:off x="6551" y="13597"/>
                <a:ext cx="650" cy="735"/>
              </a:xfrm>
              <a:custGeom>
                <a:avLst/>
                <a:gdLst>
                  <a:gd name="T0" fmla="*/ 645 w 650"/>
                  <a:gd name="T1" fmla="*/ 27 h 735"/>
                  <a:gd name="T2" fmla="*/ 642 w 650"/>
                  <a:gd name="T3" fmla="*/ 26 h 735"/>
                  <a:gd name="T4" fmla="*/ 631 w 650"/>
                  <a:gd name="T5" fmla="*/ 23 h 735"/>
                  <a:gd name="T6" fmla="*/ 615 w 650"/>
                  <a:gd name="T7" fmla="*/ 19 h 735"/>
                  <a:gd name="T8" fmla="*/ 592 w 650"/>
                  <a:gd name="T9" fmla="*/ 15 h 735"/>
                  <a:gd name="T10" fmla="*/ 565 w 650"/>
                  <a:gd name="T11" fmla="*/ 10 h 735"/>
                  <a:gd name="T12" fmla="*/ 533 w 650"/>
                  <a:gd name="T13" fmla="*/ 6 h 735"/>
                  <a:gd name="T14" fmla="*/ 496 w 650"/>
                  <a:gd name="T15" fmla="*/ 3 h 735"/>
                  <a:gd name="T16" fmla="*/ 456 w 650"/>
                  <a:gd name="T17" fmla="*/ 1 h 735"/>
                  <a:gd name="T18" fmla="*/ 411 w 650"/>
                  <a:gd name="T19" fmla="*/ 0 h 735"/>
                  <a:gd name="T20" fmla="*/ 364 w 650"/>
                  <a:gd name="T21" fmla="*/ 2 h 735"/>
                  <a:gd name="T22" fmla="*/ 315 w 650"/>
                  <a:gd name="T23" fmla="*/ 6 h 735"/>
                  <a:gd name="T24" fmla="*/ 262 w 650"/>
                  <a:gd name="T25" fmla="*/ 15 h 735"/>
                  <a:gd name="T26" fmla="*/ 209 w 650"/>
                  <a:gd name="T27" fmla="*/ 26 h 735"/>
                  <a:gd name="T28" fmla="*/ 154 w 650"/>
                  <a:gd name="T29" fmla="*/ 42 h 735"/>
                  <a:gd name="T30" fmla="*/ 98 w 650"/>
                  <a:gd name="T31" fmla="*/ 61 h 735"/>
                  <a:gd name="T32" fmla="*/ 42 w 650"/>
                  <a:gd name="T33" fmla="*/ 87 h 735"/>
                  <a:gd name="T34" fmla="*/ 38 w 650"/>
                  <a:gd name="T35" fmla="*/ 101 h 735"/>
                  <a:gd name="T36" fmla="*/ 28 w 650"/>
                  <a:gd name="T37" fmla="*/ 141 h 735"/>
                  <a:gd name="T38" fmla="*/ 17 w 650"/>
                  <a:gd name="T39" fmla="*/ 203 h 735"/>
                  <a:gd name="T40" fmla="*/ 6 w 650"/>
                  <a:gd name="T41" fmla="*/ 283 h 735"/>
                  <a:gd name="T42" fmla="*/ 0 w 650"/>
                  <a:gd name="T43" fmla="*/ 378 h 735"/>
                  <a:gd name="T44" fmla="*/ 5 w 650"/>
                  <a:gd name="T45" fmla="*/ 484 h 735"/>
                  <a:gd name="T46" fmla="*/ 21 w 650"/>
                  <a:gd name="T47" fmla="*/ 599 h 735"/>
                  <a:gd name="T48" fmla="*/ 54 w 650"/>
                  <a:gd name="T49" fmla="*/ 716 h 735"/>
                  <a:gd name="T50" fmla="*/ 58 w 650"/>
                  <a:gd name="T51" fmla="*/ 716 h 735"/>
                  <a:gd name="T52" fmla="*/ 66 w 650"/>
                  <a:gd name="T53" fmla="*/ 715 h 735"/>
                  <a:gd name="T54" fmla="*/ 80 w 650"/>
                  <a:gd name="T55" fmla="*/ 713 h 735"/>
                  <a:gd name="T56" fmla="*/ 99 w 650"/>
                  <a:gd name="T57" fmla="*/ 712 h 735"/>
                  <a:gd name="T58" fmla="*/ 124 w 650"/>
                  <a:gd name="T59" fmla="*/ 710 h 735"/>
                  <a:gd name="T60" fmla="*/ 153 w 650"/>
                  <a:gd name="T61" fmla="*/ 708 h 735"/>
                  <a:gd name="T62" fmla="*/ 188 w 650"/>
                  <a:gd name="T63" fmla="*/ 707 h 735"/>
                  <a:gd name="T64" fmla="*/ 225 w 650"/>
                  <a:gd name="T65" fmla="*/ 706 h 735"/>
                  <a:gd name="T66" fmla="*/ 267 w 650"/>
                  <a:gd name="T67" fmla="*/ 705 h 735"/>
                  <a:gd name="T68" fmla="*/ 313 w 650"/>
                  <a:gd name="T69" fmla="*/ 706 h 735"/>
                  <a:gd name="T70" fmla="*/ 362 w 650"/>
                  <a:gd name="T71" fmla="*/ 707 h 735"/>
                  <a:gd name="T72" fmla="*/ 415 w 650"/>
                  <a:gd name="T73" fmla="*/ 709 h 735"/>
                  <a:gd name="T74" fmla="*/ 470 w 650"/>
                  <a:gd name="T75" fmla="*/ 713 h 735"/>
                  <a:gd name="T76" fmla="*/ 528 w 650"/>
                  <a:gd name="T77" fmla="*/ 719 h 735"/>
                  <a:gd name="T78" fmla="*/ 588 w 650"/>
                  <a:gd name="T79" fmla="*/ 726 h 735"/>
                  <a:gd name="T80" fmla="*/ 650 w 650"/>
                  <a:gd name="T81" fmla="*/ 735 h 735"/>
                  <a:gd name="T82" fmla="*/ 647 w 650"/>
                  <a:gd name="T83" fmla="*/ 713 h 735"/>
                  <a:gd name="T84" fmla="*/ 641 w 650"/>
                  <a:gd name="T85" fmla="*/ 655 h 735"/>
                  <a:gd name="T86" fmla="*/ 631 w 650"/>
                  <a:gd name="T87" fmla="*/ 568 h 735"/>
                  <a:gd name="T88" fmla="*/ 623 w 650"/>
                  <a:gd name="T89" fmla="*/ 462 h 735"/>
                  <a:gd name="T90" fmla="*/ 618 w 650"/>
                  <a:gd name="T91" fmla="*/ 345 h 735"/>
                  <a:gd name="T92" fmla="*/ 618 w 650"/>
                  <a:gd name="T93" fmla="*/ 229 h 735"/>
                  <a:gd name="T94" fmla="*/ 627 w 650"/>
                  <a:gd name="T95" fmla="*/ 119 h 735"/>
                  <a:gd name="T96" fmla="*/ 645 w 650"/>
                  <a:gd name="T97" fmla="*/ 27 h 7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0"/>
                  <a:gd name="T148" fmla="*/ 0 h 735"/>
                  <a:gd name="T149" fmla="*/ 650 w 650"/>
                  <a:gd name="T150" fmla="*/ 735 h 7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0" h="735">
                    <a:moveTo>
                      <a:pt x="645" y="27"/>
                    </a:moveTo>
                    <a:lnTo>
                      <a:pt x="642" y="26"/>
                    </a:lnTo>
                    <a:lnTo>
                      <a:pt x="631" y="23"/>
                    </a:lnTo>
                    <a:lnTo>
                      <a:pt x="615" y="19"/>
                    </a:lnTo>
                    <a:lnTo>
                      <a:pt x="592" y="15"/>
                    </a:lnTo>
                    <a:lnTo>
                      <a:pt x="565" y="10"/>
                    </a:lnTo>
                    <a:lnTo>
                      <a:pt x="533" y="6"/>
                    </a:lnTo>
                    <a:lnTo>
                      <a:pt x="496" y="3"/>
                    </a:lnTo>
                    <a:lnTo>
                      <a:pt x="456" y="1"/>
                    </a:lnTo>
                    <a:lnTo>
                      <a:pt x="411" y="0"/>
                    </a:lnTo>
                    <a:lnTo>
                      <a:pt x="364" y="2"/>
                    </a:lnTo>
                    <a:lnTo>
                      <a:pt x="315" y="6"/>
                    </a:lnTo>
                    <a:lnTo>
                      <a:pt x="262" y="15"/>
                    </a:lnTo>
                    <a:lnTo>
                      <a:pt x="209" y="26"/>
                    </a:lnTo>
                    <a:lnTo>
                      <a:pt x="154" y="42"/>
                    </a:lnTo>
                    <a:lnTo>
                      <a:pt x="98" y="61"/>
                    </a:lnTo>
                    <a:lnTo>
                      <a:pt x="42" y="87"/>
                    </a:lnTo>
                    <a:lnTo>
                      <a:pt x="38" y="101"/>
                    </a:lnTo>
                    <a:lnTo>
                      <a:pt x="28" y="141"/>
                    </a:lnTo>
                    <a:lnTo>
                      <a:pt x="17" y="203"/>
                    </a:lnTo>
                    <a:lnTo>
                      <a:pt x="6" y="283"/>
                    </a:lnTo>
                    <a:lnTo>
                      <a:pt x="0" y="378"/>
                    </a:lnTo>
                    <a:lnTo>
                      <a:pt x="5" y="484"/>
                    </a:lnTo>
                    <a:lnTo>
                      <a:pt x="21" y="599"/>
                    </a:lnTo>
                    <a:lnTo>
                      <a:pt x="54" y="716"/>
                    </a:lnTo>
                    <a:lnTo>
                      <a:pt x="58" y="716"/>
                    </a:lnTo>
                    <a:lnTo>
                      <a:pt x="66" y="715"/>
                    </a:lnTo>
                    <a:lnTo>
                      <a:pt x="80" y="713"/>
                    </a:lnTo>
                    <a:lnTo>
                      <a:pt x="99" y="712"/>
                    </a:lnTo>
                    <a:lnTo>
                      <a:pt x="124" y="710"/>
                    </a:lnTo>
                    <a:lnTo>
                      <a:pt x="153" y="708"/>
                    </a:lnTo>
                    <a:lnTo>
                      <a:pt x="188" y="707"/>
                    </a:lnTo>
                    <a:lnTo>
                      <a:pt x="225" y="706"/>
                    </a:lnTo>
                    <a:lnTo>
                      <a:pt x="267" y="705"/>
                    </a:lnTo>
                    <a:lnTo>
                      <a:pt x="313" y="706"/>
                    </a:lnTo>
                    <a:lnTo>
                      <a:pt x="362" y="707"/>
                    </a:lnTo>
                    <a:lnTo>
                      <a:pt x="415" y="709"/>
                    </a:lnTo>
                    <a:lnTo>
                      <a:pt x="470" y="713"/>
                    </a:lnTo>
                    <a:lnTo>
                      <a:pt x="528" y="719"/>
                    </a:lnTo>
                    <a:lnTo>
                      <a:pt x="588" y="726"/>
                    </a:lnTo>
                    <a:lnTo>
                      <a:pt x="650" y="735"/>
                    </a:lnTo>
                    <a:lnTo>
                      <a:pt x="647" y="713"/>
                    </a:lnTo>
                    <a:lnTo>
                      <a:pt x="641" y="655"/>
                    </a:lnTo>
                    <a:lnTo>
                      <a:pt x="631" y="568"/>
                    </a:lnTo>
                    <a:lnTo>
                      <a:pt x="623" y="462"/>
                    </a:lnTo>
                    <a:lnTo>
                      <a:pt x="618" y="345"/>
                    </a:lnTo>
                    <a:lnTo>
                      <a:pt x="618" y="229"/>
                    </a:lnTo>
                    <a:lnTo>
                      <a:pt x="627" y="119"/>
                    </a:lnTo>
                    <a:lnTo>
                      <a:pt x="645" y="2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3" name="Freeform 14"/>
              <p:cNvSpPr>
                <a:spLocks/>
              </p:cNvSpPr>
              <p:nvPr/>
            </p:nvSpPr>
            <p:spPr bwMode="auto">
              <a:xfrm>
                <a:off x="6623" y="13797"/>
                <a:ext cx="1071" cy="731"/>
              </a:xfrm>
              <a:custGeom>
                <a:avLst/>
                <a:gdLst>
                  <a:gd name="T0" fmla="*/ 6 w 1071"/>
                  <a:gd name="T1" fmla="*/ 552 h 731"/>
                  <a:gd name="T2" fmla="*/ 0 w 1071"/>
                  <a:gd name="T3" fmla="*/ 642 h 731"/>
                  <a:gd name="T4" fmla="*/ 698 w 1071"/>
                  <a:gd name="T5" fmla="*/ 731 h 731"/>
                  <a:gd name="T6" fmla="*/ 703 w 1071"/>
                  <a:gd name="T7" fmla="*/ 729 h 731"/>
                  <a:gd name="T8" fmla="*/ 717 w 1071"/>
                  <a:gd name="T9" fmla="*/ 722 h 731"/>
                  <a:gd name="T10" fmla="*/ 740 w 1071"/>
                  <a:gd name="T11" fmla="*/ 710 h 731"/>
                  <a:gd name="T12" fmla="*/ 768 w 1071"/>
                  <a:gd name="T13" fmla="*/ 694 h 731"/>
                  <a:gd name="T14" fmla="*/ 801 w 1071"/>
                  <a:gd name="T15" fmla="*/ 672 h 731"/>
                  <a:gd name="T16" fmla="*/ 838 w 1071"/>
                  <a:gd name="T17" fmla="*/ 645 h 731"/>
                  <a:gd name="T18" fmla="*/ 876 w 1071"/>
                  <a:gd name="T19" fmla="*/ 614 h 731"/>
                  <a:gd name="T20" fmla="*/ 915 w 1071"/>
                  <a:gd name="T21" fmla="*/ 577 h 731"/>
                  <a:gd name="T22" fmla="*/ 953 w 1071"/>
                  <a:gd name="T23" fmla="*/ 536 h 731"/>
                  <a:gd name="T24" fmla="*/ 988 w 1071"/>
                  <a:gd name="T25" fmla="*/ 491 h 731"/>
                  <a:gd name="T26" fmla="*/ 1018 w 1071"/>
                  <a:gd name="T27" fmla="*/ 439 h 731"/>
                  <a:gd name="T28" fmla="*/ 1043 w 1071"/>
                  <a:gd name="T29" fmla="*/ 383 h 731"/>
                  <a:gd name="T30" fmla="*/ 1061 w 1071"/>
                  <a:gd name="T31" fmla="*/ 322 h 731"/>
                  <a:gd name="T32" fmla="*/ 1071 w 1071"/>
                  <a:gd name="T33" fmla="*/ 255 h 731"/>
                  <a:gd name="T34" fmla="*/ 1070 w 1071"/>
                  <a:gd name="T35" fmla="*/ 185 h 731"/>
                  <a:gd name="T36" fmla="*/ 1057 w 1071"/>
                  <a:gd name="T37" fmla="*/ 108 h 731"/>
                  <a:gd name="T38" fmla="*/ 1055 w 1071"/>
                  <a:gd name="T39" fmla="*/ 104 h 731"/>
                  <a:gd name="T40" fmla="*/ 1049 w 1071"/>
                  <a:gd name="T41" fmla="*/ 92 h 731"/>
                  <a:gd name="T42" fmla="*/ 1037 w 1071"/>
                  <a:gd name="T43" fmla="*/ 76 h 731"/>
                  <a:gd name="T44" fmla="*/ 1022 w 1071"/>
                  <a:gd name="T45" fmla="*/ 57 h 731"/>
                  <a:gd name="T46" fmla="*/ 1002 w 1071"/>
                  <a:gd name="T47" fmla="*/ 37 h 731"/>
                  <a:gd name="T48" fmla="*/ 979 w 1071"/>
                  <a:gd name="T49" fmla="*/ 20 h 731"/>
                  <a:gd name="T50" fmla="*/ 951 w 1071"/>
                  <a:gd name="T51" fmla="*/ 7 h 731"/>
                  <a:gd name="T52" fmla="*/ 919 w 1071"/>
                  <a:gd name="T53" fmla="*/ 0 h 731"/>
                  <a:gd name="T54" fmla="*/ 924 w 1071"/>
                  <a:gd name="T55" fmla="*/ 12 h 731"/>
                  <a:gd name="T56" fmla="*/ 934 w 1071"/>
                  <a:gd name="T57" fmla="*/ 44 h 731"/>
                  <a:gd name="T58" fmla="*/ 947 w 1071"/>
                  <a:gd name="T59" fmla="*/ 94 h 731"/>
                  <a:gd name="T60" fmla="*/ 958 w 1071"/>
                  <a:gd name="T61" fmla="*/ 159 h 731"/>
                  <a:gd name="T62" fmla="*/ 961 w 1071"/>
                  <a:gd name="T63" fmla="*/ 238 h 731"/>
                  <a:gd name="T64" fmla="*/ 953 w 1071"/>
                  <a:gd name="T65" fmla="*/ 324 h 731"/>
                  <a:gd name="T66" fmla="*/ 928 w 1071"/>
                  <a:gd name="T67" fmla="*/ 418 h 731"/>
                  <a:gd name="T68" fmla="*/ 884 w 1071"/>
                  <a:gd name="T69" fmla="*/ 516 h 731"/>
                  <a:gd name="T70" fmla="*/ 883 w 1071"/>
                  <a:gd name="T71" fmla="*/ 518 h 731"/>
                  <a:gd name="T72" fmla="*/ 879 w 1071"/>
                  <a:gd name="T73" fmla="*/ 521 h 731"/>
                  <a:gd name="T74" fmla="*/ 872 w 1071"/>
                  <a:gd name="T75" fmla="*/ 526 h 731"/>
                  <a:gd name="T76" fmla="*/ 862 w 1071"/>
                  <a:gd name="T77" fmla="*/ 534 h 731"/>
                  <a:gd name="T78" fmla="*/ 851 w 1071"/>
                  <a:gd name="T79" fmla="*/ 541 h 731"/>
                  <a:gd name="T80" fmla="*/ 837 w 1071"/>
                  <a:gd name="T81" fmla="*/ 550 h 731"/>
                  <a:gd name="T82" fmla="*/ 819 w 1071"/>
                  <a:gd name="T83" fmla="*/ 559 h 731"/>
                  <a:gd name="T84" fmla="*/ 800 w 1071"/>
                  <a:gd name="T85" fmla="*/ 567 h 731"/>
                  <a:gd name="T86" fmla="*/ 778 w 1071"/>
                  <a:gd name="T87" fmla="*/ 575 h 731"/>
                  <a:gd name="T88" fmla="*/ 754 w 1071"/>
                  <a:gd name="T89" fmla="*/ 582 h 731"/>
                  <a:gd name="T90" fmla="*/ 727 w 1071"/>
                  <a:gd name="T91" fmla="*/ 588 h 731"/>
                  <a:gd name="T92" fmla="*/ 697 w 1071"/>
                  <a:gd name="T93" fmla="*/ 592 h 731"/>
                  <a:gd name="T94" fmla="*/ 666 w 1071"/>
                  <a:gd name="T95" fmla="*/ 593 h 731"/>
                  <a:gd name="T96" fmla="*/ 631 w 1071"/>
                  <a:gd name="T97" fmla="*/ 592 h 731"/>
                  <a:gd name="T98" fmla="*/ 593 w 1071"/>
                  <a:gd name="T99" fmla="*/ 589 h 731"/>
                  <a:gd name="T100" fmla="*/ 555 w 1071"/>
                  <a:gd name="T101" fmla="*/ 581 h 731"/>
                  <a:gd name="T102" fmla="*/ 555 w 1071"/>
                  <a:gd name="T103" fmla="*/ 677 h 731"/>
                  <a:gd name="T104" fmla="*/ 24 w 1071"/>
                  <a:gd name="T105" fmla="*/ 623 h 731"/>
                  <a:gd name="T106" fmla="*/ 6 w 1071"/>
                  <a:gd name="T107" fmla="*/ 552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1"/>
                  <a:gd name="T163" fmla="*/ 0 h 731"/>
                  <a:gd name="T164" fmla="*/ 1071 w 1071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1" h="731">
                    <a:moveTo>
                      <a:pt x="6" y="552"/>
                    </a:moveTo>
                    <a:lnTo>
                      <a:pt x="0" y="642"/>
                    </a:lnTo>
                    <a:lnTo>
                      <a:pt x="698" y="731"/>
                    </a:lnTo>
                    <a:lnTo>
                      <a:pt x="703" y="729"/>
                    </a:lnTo>
                    <a:lnTo>
                      <a:pt x="717" y="722"/>
                    </a:lnTo>
                    <a:lnTo>
                      <a:pt x="740" y="710"/>
                    </a:lnTo>
                    <a:lnTo>
                      <a:pt x="768" y="694"/>
                    </a:lnTo>
                    <a:lnTo>
                      <a:pt x="801" y="672"/>
                    </a:lnTo>
                    <a:lnTo>
                      <a:pt x="838" y="645"/>
                    </a:lnTo>
                    <a:lnTo>
                      <a:pt x="876" y="614"/>
                    </a:lnTo>
                    <a:lnTo>
                      <a:pt x="915" y="577"/>
                    </a:lnTo>
                    <a:lnTo>
                      <a:pt x="953" y="536"/>
                    </a:lnTo>
                    <a:lnTo>
                      <a:pt x="988" y="491"/>
                    </a:lnTo>
                    <a:lnTo>
                      <a:pt x="1018" y="439"/>
                    </a:lnTo>
                    <a:lnTo>
                      <a:pt x="1043" y="383"/>
                    </a:lnTo>
                    <a:lnTo>
                      <a:pt x="1061" y="322"/>
                    </a:lnTo>
                    <a:lnTo>
                      <a:pt x="1071" y="255"/>
                    </a:lnTo>
                    <a:lnTo>
                      <a:pt x="1070" y="185"/>
                    </a:lnTo>
                    <a:lnTo>
                      <a:pt x="1057" y="108"/>
                    </a:lnTo>
                    <a:lnTo>
                      <a:pt x="1055" y="104"/>
                    </a:lnTo>
                    <a:lnTo>
                      <a:pt x="1049" y="92"/>
                    </a:lnTo>
                    <a:lnTo>
                      <a:pt x="1037" y="76"/>
                    </a:lnTo>
                    <a:lnTo>
                      <a:pt x="1022" y="57"/>
                    </a:lnTo>
                    <a:lnTo>
                      <a:pt x="1002" y="37"/>
                    </a:lnTo>
                    <a:lnTo>
                      <a:pt x="979" y="20"/>
                    </a:lnTo>
                    <a:lnTo>
                      <a:pt x="951" y="7"/>
                    </a:lnTo>
                    <a:lnTo>
                      <a:pt x="919" y="0"/>
                    </a:lnTo>
                    <a:lnTo>
                      <a:pt x="924" y="12"/>
                    </a:lnTo>
                    <a:lnTo>
                      <a:pt x="934" y="44"/>
                    </a:lnTo>
                    <a:lnTo>
                      <a:pt x="947" y="94"/>
                    </a:lnTo>
                    <a:lnTo>
                      <a:pt x="958" y="159"/>
                    </a:lnTo>
                    <a:lnTo>
                      <a:pt x="961" y="238"/>
                    </a:lnTo>
                    <a:lnTo>
                      <a:pt x="953" y="324"/>
                    </a:lnTo>
                    <a:lnTo>
                      <a:pt x="928" y="418"/>
                    </a:lnTo>
                    <a:lnTo>
                      <a:pt x="884" y="516"/>
                    </a:lnTo>
                    <a:lnTo>
                      <a:pt x="883" y="518"/>
                    </a:lnTo>
                    <a:lnTo>
                      <a:pt x="879" y="521"/>
                    </a:lnTo>
                    <a:lnTo>
                      <a:pt x="872" y="526"/>
                    </a:lnTo>
                    <a:lnTo>
                      <a:pt x="862" y="534"/>
                    </a:lnTo>
                    <a:lnTo>
                      <a:pt x="851" y="541"/>
                    </a:lnTo>
                    <a:lnTo>
                      <a:pt x="837" y="550"/>
                    </a:lnTo>
                    <a:lnTo>
                      <a:pt x="819" y="559"/>
                    </a:lnTo>
                    <a:lnTo>
                      <a:pt x="800" y="567"/>
                    </a:lnTo>
                    <a:lnTo>
                      <a:pt x="778" y="575"/>
                    </a:lnTo>
                    <a:lnTo>
                      <a:pt x="754" y="582"/>
                    </a:lnTo>
                    <a:lnTo>
                      <a:pt x="727" y="588"/>
                    </a:lnTo>
                    <a:lnTo>
                      <a:pt x="697" y="592"/>
                    </a:lnTo>
                    <a:lnTo>
                      <a:pt x="666" y="593"/>
                    </a:lnTo>
                    <a:lnTo>
                      <a:pt x="631" y="592"/>
                    </a:lnTo>
                    <a:lnTo>
                      <a:pt x="593" y="589"/>
                    </a:lnTo>
                    <a:lnTo>
                      <a:pt x="555" y="581"/>
                    </a:lnTo>
                    <a:lnTo>
                      <a:pt x="555" y="677"/>
                    </a:lnTo>
                    <a:lnTo>
                      <a:pt x="24" y="623"/>
                    </a:lnTo>
                    <a:lnTo>
                      <a:pt x="6" y="5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4" name="Freeform 15"/>
              <p:cNvSpPr>
                <a:spLocks/>
              </p:cNvSpPr>
              <p:nvPr/>
            </p:nvSpPr>
            <p:spPr bwMode="auto">
              <a:xfrm>
                <a:off x="6486" y="14516"/>
                <a:ext cx="787" cy="253"/>
              </a:xfrm>
              <a:custGeom>
                <a:avLst/>
                <a:gdLst>
                  <a:gd name="T0" fmla="*/ 787 w 787"/>
                  <a:gd name="T1" fmla="*/ 91 h 253"/>
                  <a:gd name="T2" fmla="*/ 12 w 787"/>
                  <a:gd name="T3" fmla="*/ 0 h 253"/>
                  <a:gd name="T4" fmla="*/ 0 w 787"/>
                  <a:gd name="T5" fmla="*/ 91 h 253"/>
                  <a:gd name="T6" fmla="*/ 764 w 787"/>
                  <a:gd name="T7" fmla="*/ 253 h 253"/>
                  <a:gd name="T8" fmla="*/ 787 w 787"/>
                  <a:gd name="T9" fmla="*/ 9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253"/>
                  <a:gd name="T17" fmla="*/ 787 w 787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253">
                    <a:moveTo>
                      <a:pt x="787" y="91"/>
                    </a:moveTo>
                    <a:lnTo>
                      <a:pt x="12" y="0"/>
                    </a:lnTo>
                    <a:lnTo>
                      <a:pt x="0" y="91"/>
                    </a:lnTo>
                    <a:lnTo>
                      <a:pt x="764" y="253"/>
                    </a:lnTo>
                    <a:lnTo>
                      <a:pt x="787" y="9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5" name="Freeform 16"/>
              <p:cNvSpPr>
                <a:spLocks/>
              </p:cNvSpPr>
              <p:nvPr/>
            </p:nvSpPr>
            <p:spPr bwMode="auto">
              <a:xfrm>
                <a:off x="6879" y="14597"/>
                <a:ext cx="336" cy="115"/>
              </a:xfrm>
              <a:custGeom>
                <a:avLst/>
                <a:gdLst>
                  <a:gd name="T0" fmla="*/ 336 w 336"/>
                  <a:gd name="T1" fmla="*/ 50 h 115"/>
                  <a:gd name="T2" fmla="*/ 4 w 336"/>
                  <a:gd name="T3" fmla="*/ 0 h 115"/>
                  <a:gd name="T4" fmla="*/ 0 w 336"/>
                  <a:gd name="T5" fmla="*/ 48 h 115"/>
                  <a:gd name="T6" fmla="*/ 327 w 336"/>
                  <a:gd name="T7" fmla="*/ 115 h 115"/>
                  <a:gd name="T8" fmla="*/ 336 w 336"/>
                  <a:gd name="T9" fmla="*/ 5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6"/>
                  <a:gd name="T16" fmla="*/ 0 h 115"/>
                  <a:gd name="T17" fmla="*/ 336 w 33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6" h="115">
                    <a:moveTo>
                      <a:pt x="336" y="50"/>
                    </a:moveTo>
                    <a:lnTo>
                      <a:pt x="4" y="0"/>
                    </a:lnTo>
                    <a:lnTo>
                      <a:pt x="0" y="48"/>
                    </a:lnTo>
                    <a:lnTo>
                      <a:pt x="327" y="115"/>
                    </a:lnTo>
                    <a:lnTo>
                      <a:pt x="336" y="5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6" name="Freeform 17"/>
              <p:cNvSpPr>
                <a:spLocks/>
              </p:cNvSpPr>
              <p:nvPr/>
            </p:nvSpPr>
            <p:spPr bwMode="auto">
              <a:xfrm>
                <a:off x="6536" y="14540"/>
                <a:ext cx="225" cy="85"/>
              </a:xfrm>
              <a:custGeom>
                <a:avLst/>
                <a:gdLst>
                  <a:gd name="T0" fmla="*/ 225 w 225"/>
                  <a:gd name="T1" fmla="*/ 39 h 85"/>
                  <a:gd name="T2" fmla="*/ 0 w 225"/>
                  <a:gd name="T3" fmla="*/ 0 h 85"/>
                  <a:gd name="T4" fmla="*/ 3 w 225"/>
                  <a:gd name="T5" fmla="*/ 41 h 85"/>
                  <a:gd name="T6" fmla="*/ 218 w 225"/>
                  <a:gd name="T7" fmla="*/ 85 h 85"/>
                  <a:gd name="T8" fmla="*/ 225 w 225"/>
                  <a:gd name="T9" fmla="*/ 39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"/>
                  <a:gd name="T16" fmla="*/ 0 h 85"/>
                  <a:gd name="T17" fmla="*/ 225 w 225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" h="85">
                    <a:moveTo>
                      <a:pt x="225" y="39"/>
                    </a:moveTo>
                    <a:lnTo>
                      <a:pt x="0" y="0"/>
                    </a:lnTo>
                    <a:lnTo>
                      <a:pt x="3" y="41"/>
                    </a:lnTo>
                    <a:lnTo>
                      <a:pt x="218" y="85"/>
                    </a:lnTo>
                    <a:lnTo>
                      <a:pt x="225" y="3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7" name="Freeform 18"/>
              <p:cNvSpPr>
                <a:spLocks/>
              </p:cNvSpPr>
              <p:nvPr/>
            </p:nvSpPr>
            <p:spPr bwMode="auto">
              <a:xfrm>
                <a:off x="5972" y="14624"/>
                <a:ext cx="1325" cy="439"/>
              </a:xfrm>
              <a:custGeom>
                <a:avLst/>
                <a:gdLst>
                  <a:gd name="T0" fmla="*/ 0 w 1325"/>
                  <a:gd name="T1" fmla="*/ 132 h 439"/>
                  <a:gd name="T2" fmla="*/ 3 w 1325"/>
                  <a:gd name="T3" fmla="*/ 132 h 439"/>
                  <a:gd name="T4" fmla="*/ 10 w 1325"/>
                  <a:gd name="T5" fmla="*/ 130 h 439"/>
                  <a:gd name="T6" fmla="*/ 24 w 1325"/>
                  <a:gd name="T7" fmla="*/ 128 h 439"/>
                  <a:gd name="T8" fmla="*/ 42 w 1325"/>
                  <a:gd name="T9" fmla="*/ 125 h 439"/>
                  <a:gd name="T10" fmla="*/ 62 w 1325"/>
                  <a:gd name="T11" fmla="*/ 121 h 439"/>
                  <a:gd name="T12" fmla="*/ 86 w 1325"/>
                  <a:gd name="T13" fmla="*/ 116 h 439"/>
                  <a:gd name="T14" fmla="*/ 113 w 1325"/>
                  <a:gd name="T15" fmla="*/ 109 h 439"/>
                  <a:gd name="T16" fmla="*/ 141 w 1325"/>
                  <a:gd name="T17" fmla="*/ 102 h 439"/>
                  <a:gd name="T18" fmla="*/ 170 w 1325"/>
                  <a:gd name="T19" fmla="*/ 94 h 439"/>
                  <a:gd name="T20" fmla="*/ 199 w 1325"/>
                  <a:gd name="T21" fmla="*/ 85 h 439"/>
                  <a:gd name="T22" fmla="*/ 228 w 1325"/>
                  <a:gd name="T23" fmla="*/ 74 h 439"/>
                  <a:gd name="T24" fmla="*/ 257 w 1325"/>
                  <a:gd name="T25" fmla="*/ 62 h 439"/>
                  <a:gd name="T26" fmla="*/ 285 w 1325"/>
                  <a:gd name="T27" fmla="*/ 48 h 439"/>
                  <a:gd name="T28" fmla="*/ 309 w 1325"/>
                  <a:gd name="T29" fmla="*/ 34 h 439"/>
                  <a:gd name="T30" fmla="*/ 333 w 1325"/>
                  <a:gd name="T31" fmla="*/ 18 h 439"/>
                  <a:gd name="T32" fmla="*/ 352 w 1325"/>
                  <a:gd name="T33" fmla="*/ 0 h 439"/>
                  <a:gd name="T34" fmla="*/ 1325 w 1325"/>
                  <a:gd name="T35" fmla="*/ 223 h 439"/>
                  <a:gd name="T36" fmla="*/ 1323 w 1325"/>
                  <a:gd name="T37" fmla="*/ 225 h 439"/>
                  <a:gd name="T38" fmla="*/ 1318 w 1325"/>
                  <a:gd name="T39" fmla="*/ 230 h 439"/>
                  <a:gd name="T40" fmla="*/ 1309 w 1325"/>
                  <a:gd name="T41" fmla="*/ 239 h 439"/>
                  <a:gd name="T42" fmla="*/ 1297 w 1325"/>
                  <a:gd name="T43" fmla="*/ 250 h 439"/>
                  <a:gd name="T44" fmla="*/ 1282 w 1325"/>
                  <a:gd name="T45" fmla="*/ 263 h 439"/>
                  <a:gd name="T46" fmla="*/ 1265 w 1325"/>
                  <a:gd name="T47" fmla="*/ 278 h 439"/>
                  <a:gd name="T48" fmla="*/ 1247 w 1325"/>
                  <a:gd name="T49" fmla="*/ 295 h 439"/>
                  <a:gd name="T50" fmla="*/ 1225 w 1325"/>
                  <a:gd name="T51" fmla="*/ 312 h 439"/>
                  <a:gd name="T52" fmla="*/ 1202 w 1325"/>
                  <a:gd name="T53" fmla="*/ 331 h 439"/>
                  <a:gd name="T54" fmla="*/ 1179 w 1325"/>
                  <a:gd name="T55" fmla="*/ 349 h 439"/>
                  <a:gd name="T56" fmla="*/ 1154 w 1325"/>
                  <a:gd name="T57" fmla="*/ 367 h 439"/>
                  <a:gd name="T58" fmla="*/ 1128 w 1325"/>
                  <a:gd name="T59" fmla="*/ 385 h 439"/>
                  <a:gd name="T60" fmla="*/ 1102 w 1325"/>
                  <a:gd name="T61" fmla="*/ 401 h 439"/>
                  <a:gd name="T62" fmla="*/ 1077 w 1325"/>
                  <a:gd name="T63" fmla="*/ 415 h 439"/>
                  <a:gd name="T64" fmla="*/ 1051 w 1325"/>
                  <a:gd name="T65" fmla="*/ 428 h 439"/>
                  <a:gd name="T66" fmla="*/ 1026 w 1325"/>
                  <a:gd name="T67" fmla="*/ 439 h 439"/>
                  <a:gd name="T68" fmla="*/ 0 w 1325"/>
                  <a:gd name="T69" fmla="*/ 132 h 4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5"/>
                  <a:gd name="T106" fmla="*/ 0 h 439"/>
                  <a:gd name="T107" fmla="*/ 1325 w 1325"/>
                  <a:gd name="T108" fmla="*/ 439 h 4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5" h="439">
                    <a:moveTo>
                      <a:pt x="0" y="132"/>
                    </a:moveTo>
                    <a:lnTo>
                      <a:pt x="3" y="132"/>
                    </a:lnTo>
                    <a:lnTo>
                      <a:pt x="10" y="130"/>
                    </a:lnTo>
                    <a:lnTo>
                      <a:pt x="24" y="128"/>
                    </a:lnTo>
                    <a:lnTo>
                      <a:pt x="42" y="125"/>
                    </a:lnTo>
                    <a:lnTo>
                      <a:pt x="62" y="121"/>
                    </a:lnTo>
                    <a:lnTo>
                      <a:pt x="86" y="116"/>
                    </a:lnTo>
                    <a:lnTo>
                      <a:pt x="113" y="109"/>
                    </a:lnTo>
                    <a:lnTo>
                      <a:pt x="141" y="102"/>
                    </a:lnTo>
                    <a:lnTo>
                      <a:pt x="170" y="94"/>
                    </a:lnTo>
                    <a:lnTo>
                      <a:pt x="199" y="85"/>
                    </a:lnTo>
                    <a:lnTo>
                      <a:pt x="228" y="74"/>
                    </a:lnTo>
                    <a:lnTo>
                      <a:pt x="257" y="62"/>
                    </a:lnTo>
                    <a:lnTo>
                      <a:pt x="285" y="48"/>
                    </a:lnTo>
                    <a:lnTo>
                      <a:pt x="309" y="34"/>
                    </a:lnTo>
                    <a:lnTo>
                      <a:pt x="333" y="18"/>
                    </a:lnTo>
                    <a:lnTo>
                      <a:pt x="352" y="0"/>
                    </a:lnTo>
                    <a:lnTo>
                      <a:pt x="1325" y="223"/>
                    </a:lnTo>
                    <a:lnTo>
                      <a:pt x="1323" y="225"/>
                    </a:lnTo>
                    <a:lnTo>
                      <a:pt x="1318" y="230"/>
                    </a:lnTo>
                    <a:lnTo>
                      <a:pt x="1309" y="239"/>
                    </a:lnTo>
                    <a:lnTo>
                      <a:pt x="1297" y="250"/>
                    </a:lnTo>
                    <a:lnTo>
                      <a:pt x="1282" y="263"/>
                    </a:lnTo>
                    <a:lnTo>
                      <a:pt x="1265" y="278"/>
                    </a:lnTo>
                    <a:lnTo>
                      <a:pt x="1247" y="295"/>
                    </a:lnTo>
                    <a:lnTo>
                      <a:pt x="1225" y="312"/>
                    </a:lnTo>
                    <a:lnTo>
                      <a:pt x="1202" y="331"/>
                    </a:lnTo>
                    <a:lnTo>
                      <a:pt x="1179" y="349"/>
                    </a:lnTo>
                    <a:lnTo>
                      <a:pt x="1154" y="367"/>
                    </a:lnTo>
                    <a:lnTo>
                      <a:pt x="1128" y="385"/>
                    </a:lnTo>
                    <a:lnTo>
                      <a:pt x="1102" y="401"/>
                    </a:lnTo>
                    <a:lnTo>
                      <a:pt x="1077" y="415"/>
                    </a:lnTo>
                    <a:lnTo>
                      <a:pt x="1051" y="428"/>
                    </a:lnTo>
                    <a:lnTo>
                      <a:pt x="1026" y="439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8" name="Freeform 19"/>
              <p:cNvSpPr>
                <a:spLocks/>
              </p:cNvSpPr>
              <p:nvPr/>
            </p:nvSpPr>
            <p:spPr bwMode="auto">
              <a:xfrm>
                <a:off x="7292" y="14577"/>
                <a:ext cx="472" cy="209"/>
              </a:xfrm>
              <a:custGeom>
                <a:avLst/>
                <a:gdLst>
                  <a:gd name="T0" fmla="*/ 47 w 472"/>
                  <a:gd name="T1" fmla="*/ 209 h 209"/>
                  <a:gd name="T2" fmla="*/ 472 w 472"/>
                  <a:gd name="T3" fmla="*/ 84 h 209"/>
                  <a:gd name="T4" fmla="*/ 215 w 472"/>
                  <a:gd name="T5" fmla="*/ 0 h 209"/>
                  <a:gd name="T6" fmla="*/ 5 w 472"/>
                  <a:gd name="T7" fmla="*/ 24 h 209"/>
                  <a:gd name="T8" fmla="*/ 0 w 472"/>
                  <a:gd name="T9" fmla="*/ 197 h 209"/>
                  <a:gd name="T10" fmla="*/ 47 w 472"/>
                  <a:gd name="T11" fmla="*/ 209 h 2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209"/>
                  <a:gd name="T20" fmla="*/ 472 w 472"/>
                  <a:gd name="T21" fmla="*/ 209 h 2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209">
                    <a:moveTo>
                      <a:pt x="47" y="209"/>
                    </a:moveTo>
                    <a:lnTo>
                      <a:pt x="472" y="84"/>
                    </a:lnTo>
                    <a:lnTo>
                      <a:pt x="215" y="0"/>
                    </a:lnTo>
                    <a:lnTo>
                      <a:pt x="5" y="24"/>
                    </a:lnTo>
                    <a:lnTo>
                      <a:pt x="0" y="197"/>
                    </a:lnTo>
                    <a:lnTo>
                      <a:pt x="47" y="20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79" name="Freeform 20"/>
              <p:cNvSpPr>
                <a:spLocks/>
              </p:cNvSpPr>
              <p:nvPr/>
            </p:nvSpPr>
            <p:spPr bwMode="auto">
              <a:xfrm>
                <a:off x="6073" y="13679"/>
                <a:ext cx="251" cy="999"/>
              </a:xfrm>
              <a:custGeom>
                <a:avLst/>
                <a:gdLst>
                  <a:gd name="T0" fmla="*/ 251 w 251"/>
                  <a:gd name="T1" fmla="*/ 23 h 999"/>
                  <a:gd name="T2" fmla="*/ 250 w 251"/>
                  <a:gd name="T3" fmla="*/ 22 h 999"/>
                  <a:gd name="T4" fmla="*/ 246 w 251"/>
                  <a:gd name="T5" fmla="*/ 20 h 999"/>
                  <a:gd name="T6" fmla="*/ 239 w 251"/>
                  <a:gd name="T7" fmla="*/ 18 h 999"/>
                  <a:gd name="T8" fmla="*/ 230 w 251"/>
                  <a:gd name="T9" fmla="*/ 15 h 999"/>
                  <a:gd name="T10" fmla="*/ 218 w 251"/>
                  <a:gd name="T11" fmla="*/ 11 h 999"/>
                  <a:gd name="T12" fmla="*/ 205 w 251"/>
                  <a:gd name="T13" fmla="*/ 7 h 999"/>
                  <a:gd name="T14" fmla="*/ 190 w 251"/>
                  <a:gd name="T15" fmla="*/ 4 h 999"/>
                  <a:gd name="T16" fmla="*/ 173 w 251"/>
                  <a:gd name="T17" fmla="*/ 1 h 999"/>
                  <a:gd name="T18" fmla="*/ 155 w 251"/>
                  <a:gd name="T19" fmla="*/ 0 h 999"/>
                  <a:gd name="T20" fmla="*/ 134 w 251"/>
                  <a:gd name="T21" fmla="*/ 0 h 999"/>
                  <a:gd name="T22" fmla="*/ 114 w 251"/>
                  <a:gd name="T23" fmla="*/ 2 h 999"/>
                  <a:gd name="T24" fmla="*/ 92 w 251"/>
                  <a:gd name="T25" fmla="*/ 5 h 999"/>
                  <a:gd name="T26" fmla="*/ 70 w 251"/>
                  <a:gd name="T27" fmla="*/ 12 h 999"/>
                  <a:gd name="T28" fmla="*/ 47 w 251"/>
                  <a:gd name="T29" fmla="*/ 20 h 999"/>
                  <a:gd name="T30" fmla="*/ 23 w 251"/>
                  <a:gd name="T31" fmla="*/ 32 h 999"/>
                  <a:gd name="T32" fmla="*/ 0 w 251"/>
                  <a:gd name="T33" fmla="*/ 47 h 999"/>
                  <a:gd name="T34" fmla="*/ 0 w 251"/>
                  <a:gd name="T35" fmla="*/ 999 h 999"/>
                  <a:gd name="T36" fmla="*/ 1 w 251"/>
                  <a:gd name="T37" fmla="*/ 999 h 999"/>
                  <a:gd name="T38" fmla="*/ 6 w 251"/>
                  <a:gd name="T39" fmla="*/ 999 h 999"/>
                  <a:gd name="T40" fmla="*/ 14 w 251"/>
                  <a:gd name="T41" fmla="*/ 998 h 999"/>
                  <a:gd name="T42" fmla="*/ 23 w 251"/>
                  <a:gd name="T43" fmla="*/ 997 h 999"/>
                  <a:gd name="T44" fmla="*/ 35 w 251"/>
                  <a:gd name="T45" fmla="*/ 995 h 999"/>
                  <a:gd name="T46" fmla="*/ 49 w 251"/>
                  <a:gd name="T47" fmla="*/ 993 h 999"/>
                  <a:gd name="T48" fmla="*/ 65 w 251"/>
                  <a:gd name="T49" fmla="*/ 990 h 999"/>
                  <a:gd name="T50" fmla="*/ 83 w 251"/>
                  <a:gd name="T51" fmla="*/ 985 h 999"/>
                  <a:gd name="T52" fmla="*/ 102 w 251"/>
                  <a:gd name="T53" fmla="*/ 980 h 999"/>
                  <a:gd name="T54" fmla="*/ 121 w 251"/>
                  <a:gd name="T55" fmla="*/ 973 h 999"/>
                  <a:gd name="T56" fmla="*/ 143 w 251"/>
                  <a:gd name="T57" fmla="*/ 966 h 999"/>
                  <a:gd name="T58" fmla="*/ 164 w 251"/>
                  <a:gd name="T59" fmla="*/ 956 h 999"/>
                  <a:gd name="T60" fmla="*/ 186 w 251"/>
                  <a:gd name="T61" fmla="*/ 945 h 999"/>
                  <a:gd name="T62" fmla="*/ 208 w 251"/>
                  <a:gd name="T63" fmla="*/ 934 h 999"/>
                  <a:gd name="T64" fmla="*/ 230 w 251"/>
                  <a:gd name="T65" fmla="*/ 919 h 999"/>
                  <a:gd name="T66" fmla="*/ 251 w 251"/>
                  <a:gd name="T67" fmla="*/ 903 h 999"/>
                  <a:gd name="T68" fmla="*/ 251 w 251"/>
                  <a:gd name="T69" fmla="*/ 23 h 9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999"/>
                  <a:gd name="T107" fmla="*/ 251 w 251"/>
                  <a:gd name="T108" fmla="*/ 999 h 9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999">
                    <a:moveTo>
                      <a:pt x="251" y="23"/>
                    </a:moveTo>
                    <a:lnTo>
                      <a:pt x="250" y="22"/>
                    </a:lnTo>
                    <a:lnTo>
                      <a:pt x="246" y="20"/>
                    </a:lnTo>
                    <a:lnTo>
                      <a:pt x="239" y="18"/>
                    </a:lnTo>
                    <a:lnTo>
                      <a:pt x="230" y="15"/>
                    </a:lnTo>
                    <a:lnTo>
                      <a:pt x="218" y="11"/>
                    </a:lnTo>
                    <a:lnTo>
                      <a:pt x="205" y="7"/>
                    </a:lnTo>
                    <a:lnTo>
                      <a:pt x="190" y="4"/>
                    </a:lnTo>
                    <a:lnTo>
                      <a:pt x="173" y="1"/>
                    </a:lnTo>
                    <a:lnTo>
                      <a:pt x="155" y="0"/>
                    </a:lnTo>
                    <a:lnTo>
                      <a:pt x="134" y="0"/>
                    </a:lnTo>
                    <a:lnTo>
                      <a:pt x="114" y="2"/>
                    </a:lnTo>
                    <a:lnTo>
                      <a:pt x="92" y="5"/>
                    </a:lnTo>
                    <a:lnTo>
                      <a:pt x="70" y="12"/>
                    </a:lnTo>
                    <a:lnTo>
                      <a:pt x="47" y="20"/>
                    </a:lnTo>
                    <a:lnTo>
                      <a:pt x="23" y="32"/>
                    </a:lnTo>
                    <a:lnTo>
                      <a:pt x="0" y="47"/>
                    </a:lnTo>
                    <a:lnTo>
                      <a:pt x="0" y="999"/>
                    </a:lnTo>
                    <a:lnTo>
                      <a:pt x="1" y="999"/>
                    </a:lnTo>
                    <a:lnTo>
                      <a:pt x="6" y="999"/>
                    </a:lnTo>
                    <a:lnTo>
                      <a:pt x="14" y="998"/>
                    </a:lnTo>
                    <a:lnTo>
                      <a:pt x="23" y="997"/>
                    </a:lnTo>
                    <a:lnTo>
                      <a:pt x="35" y="995"/>
                    </a:lnTo>
                    <a:lnTo>
                      <a:pt x="49" y="993"/>
                    </a:lnTo>
                    <a:lnTo>
                      <a:pt x="65" y="990"/>
                    </a:lnTo>
                    <a:lnTo>
                      <a:pt x="83" y="985"/>
                    </a:lnTo>
                    <a:lnTo>
                      <a:pt x="102" y="980"/>
                    </a:lnTo>
                    <a:lnTo>
                      <a:pt x="121" y="973"/>
                    </a:lnTo>
                    <a:lnTo>
                      <a:pt x="143" y="966"/>
                    </a:lnTo>
                    <a:lnTo>
                      <a:pt x="164" y="956"/>
                    </a:lnTo>
                    <a:lnTo>
                      <a:pt x="186" y="945"/>
                    </a:lnTo>
                    <a:lnTo>
                      <a:pt x="208" y="934"/>
                    </a:lnTo>
                    <a:lnTo>
                      <a:pt x="230" y="919"/>
                    </a:lnTo>
                    <a:lnTo>
                      <a:pt x="251" y="903"/>
                    </a:lnTo>
                    <a:lnTo>
                      <a:pt x="251" y="2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0" name="Freeform 21"/>
              <p:cNvSpPr>
                <a:spLocks/>
              </p:cNvSpPr>
              <p:nvPr/>
            </p:nvSpPr>
            <p:spPr bwMode="auto">
              <a:xfrm>
                <a:off x="6080" y="13687"/>
                <a:ext cx="215" cy="843"/>
              </a:xfrm>
              <a:custGeom>
                <a:avLst/>
                <a:gdLst>
                  <a:gd name="T0" fmla="*/ 215 w 215"/>
                  <a:gd name="T1" fmla="*/ 20 h 843"/>
                  <a:gd name="T2" fmla="*/ 214 w 215"/>
                  <a:gd name="T3" fmla="*/ 19 h 843"/>
                  <a:gd name="T4" fmla="*/ 211 w 215"/>
                  <a:gd name="T5" fmla="*/ 18 h 843"/>
                  <a:gd name="T6" fmla="*/ 205 w 215"/>
                  <a:gd name="T7" fmla="*/ 15 h 843"/>
                  <a:gd name="T8" fmla="*/ 197 w 215"/>
                  <a:gd name="T9" fmla="*/ 12 h 843"/>
                  <a:gd name="T10" fmla="*/ 187 w 215"/>
                  <a:gd name="T11" fmla="*/ 9 h 843"/>
                  <a:gd name="T12" fmla="*/ 176 w 215"/>
                  <a:gd name="T13" fmla="*/ 6 h 843"/>
                  <a:gd name="T14" fmla="*/ 163 w 215"/>
                  <a:gd name="T15" fmla="*/ 4 h 843"/>
                  <a:gd name="T16" fmla="*/ 149 w 215"/>
                  <a:gd name="T17" fmla="*/ 1 h 843"/>
                  <a:gd name="T18" fmla="*/ 133 w 215"/>
                  <a:gd name="T19" fmla="*/ 0 h 843"/>
                  <a:gd name="T20" fmla="*/ 115 w 215"/>
                  <a:gd name="T21" fmla="*/ 0 h 843"/>
                  <a:gd name="T22" fmla="*/ 98 w 215"/>
                  <a:gd name="T23" fmla="*/ 1 h 843"/>
                  <a:gd name="T24" fmla="*/ 79 w 215"/>
                  <a:gd name="T25" fmla="*/ 5 h 843"/>
                  <a:gd name="T26" fmla="*/ 60 w 215"/>
                  <a:gd name="T27" fmla="*/ 10 h 843"/>
                  <a:gd name="T28" fmla="*/ 40 w 215"/>
                  <a:gd name="T29" fmla="*/ 18 h 843"/>
                  <a:gd name="T30" fmla="*/ 21 w 215"/>
                  <a:gd name="T31" fmla="*/ 27 h 843"/>
                  <a:gd name="T32" fmla="*/ 0 w 215"/>
                  <a:gd name="T33" fmla="*/ 40 h 843"/>
                  <a:gd name="T34" fmla="*/ 0 w 215"/>
                  <a:gd name="T35" fmla="*/ 843 h 843"/>
                  <a:gd name="T36" fmla="*/ 1 w 215"/>
                  <a:gd name="T37" fmla="*/ 843 h 843"/>
                  <a:gd name="T38" fmla="*/ 6 w 215"/>
                  <a:gd name="T39" fmla="*/ 843 h 843"/>
                  <a:gd name="T40" fmla="*/ 12 w 215"/>
                  <a:gd name="T41" fmla="*/ 842 h 843"/>
                  <a:gd name="T42" fmla="*/ 21 w 215"/>
                  <a:gd name="T43" fmla="*/ 841 h 843"/>
                  <a:gd name="T44" fmla="*/ 30 w 215"/>
                  <a:gd name="T45" fmla="*/ 840 h 843"/>
                  <a:gd name="T46" fmla="*/ 43 w 215"/>
                  <a:gd name="T47" fmla="*/ 838 h 843"/>
                  <a:gd name="T48" fmla="*/ 56 w 215"/>
                  <a:gd name="T49" fmla="*/ 835 h 843"/>
                  <a:gd name="T50" fmla="*/ 71 w 215"/>
                  <a:gd name="T51" fmla="*/ 831 h 843"/>
                  <a:gd name="T52" fmla="*/ 87 w 215"/>
                  <a:gd name="T53" fmla="*/ 826 h 843"/>
                  <a:gd name="T54" fmla="*/ 105 w 215"/>
                  <a:gd name="T55" fmla="*/ 821 h 843"/>
                  <a:gd name="T56" fmla="*/ 123 w 215"/>
                  <a:gd name="T57" fmla="*/ 814 h 843"/>
                  <a:gd name="T58" fmla="*/ 141 w 215"/>
                  <a:gd name="T59" fmla="*/ 806 h 843"/>
                  <a:gd name="T60" fmla="*/ 159 w 215"/>
                  <a:gd name="T61" fmla="*/ 797 h 843"/>
                  <a:gd name="T62" fmla="*/ 179 w 215"/>
                  <a:gd name="T63" fmla="*/ 786 h 843"/>
                  <a:gd name="T64" fmla="*/ 197 w 215"/>
                  <a:gd name="T65" fmla="*/ 774 h 843"/>
                  <a:gd name="T66" fmla="*/ 215 w 215"/>
                  <a:gd name="T67" fmla="*/ 760 h 843"/>
                  <a:gd name="T68" fmla="*/ 215 w 215"/>
                  <a:gd name="T69" fmla="*/ 20 h 8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843"/>
                  <a:gd name="T107" fmla="*/ 215 w 215"/>
                  <a:gd name="T108" fmla="*/ 843 h 8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843">
                    <a:moveTo>
                      <a:pt x="215" y="20"/>
                    </a:moveTo>
                    <a:lnTo>
                      <a:pt x="214" y="19"/>
                    </a:lnTo>
                    <a:lnTo>
                      <a:pt x="211" y="18"/>
                    </a:lnTo>
                    <a:lnTo>
                      <a:pt x="205" y="15"/>
                    </a:lnTo>
                    <a:lnTo>
                      <a:pt x="197" y="12"/>
                    </a:lnTo>
                    <a:lnTo>
                      <a:pt x="187" y="9"/>
                    </a:lnTo>
                    <a:lnTo>
                      <a:pt x="176" y="6"/>
                    </a:lnTo>
                    <a:lnTo>
                      <a:pt x="163" y="4"/>
                    </a:lnTo>
                    <a:lnTo>
                      <a:pt x="149" y="1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8" y="1"/>
                    </a:lnTo>
                    <a:lnTo>
                      <a:pt x="79" y="5"/>
                    </a:lnTo>
                    <a:lnTo>
                      <a:pt x="60" y="10"/>
                    </a:lnTo>
                    <a:lnTo>
                      <a:pt x="40" y="18"/>
                    </a:lnTo>
                    <a:lnTo>
                      <a:pt x="21" y="27"/>
                    </a:lnTo>
                    <a:lnTo>
                      <a:pt x="0" y="40"/>
                    </a:lnTo>
                    <a:lnTo>
                      <a:pt x="0" y="843"/>
                    </a:lnTo>
                    <a:lnTo>
                      <a:pt x="1" y="843"/>
                    </a:lnTo>
                    <a:lnTo>
                      <a:pt x="6" y="843"/>
                    </a:lnTo>
                    <a:lnTo>
                      <a:pt x="12" y="842"/>
                    </a:lnTo>
                    <a:lnTo>
                      <a:pt x="21" y="841"/>
                    </a:lnTo>
                    <a:lnTo>
                      <a:pt x="30" y="840"/>
                    </a:lnTo>
                    <a:lnTo>
                      <a:pt x="43" y="838"/>
                    </a:lnTo>
                    <a:lnTo>
                      <a:pt x="56" y="835"/>
                    </a:lnTo>
                    <a:lnTo>
                      <a:pt x="71" y="831"/>
                    </a:lnTo>
                    <a:lnTo>
                      <a:pt x="87" y="826"/>
                    </a:lnTo>
                    <a:lnTo>
                      <a:pt x="105" y="821"/>
                    </a:lnTo>
                    <a:lnTo>
                      <a:pt x="123" y="814"/>
                    </a:lnTo>
                    <a:lnTo>
                      <a:pt x="141" y="806"/>
                    </a:lnTo>
                    <a:lnTo>
                      <a:pt x="159" y="797"/>
                    </a:lnTo>
                    <a:lnTo>
                      <a:pt x="179" y="786"/>
                    </a:lnTo>
                    <a:lnTo>
                      <a:pt x="197" y="774"/>
                    </a:lnTo>
                    <a:lnTo>
                      <a:pt x="215" y="760"/>
                    </a:lnTo>
                    <a:lnTo>
                      <a:pt x="215" y="2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1" name="Freeform 22"/>
              <p:cNvSpPr>
                <a:spLocks/>
              </p:cNvSpPr>
              <p:nvPr/>
            </p:nvSpPr>
            <p:spPr bwMode="auto">
              <a:xfrm>
                <a:off x="6087" y="13696"/>
                <a:ext cx="180" cy="685"/>
              </a:xfrm>
              <a:custGeom>
                <a:avLst/>
                <a:gdLst>
                  <a:gd name="T0" fmla="*/ 180 w 180"/>
                  <a:gd name="T1" fmla="*/ 16 h 685"/>
                  <a:gd name="T2" fmla="*/ 179 w 180"/>
                  <a:gd name="T3" fmla="*/ 16 h 685"/>
                  <a:gd name="T4" fmla="*/ 176 w 180"/>
                  <a:gd name="T5" fmla="*/ 14 h 685"/>
                  <a:gd name="T6" fmla="*/ 172 w 180"/>
                  <a:gd name="T7" fmla="*/ 12 h 685"/>
                  <a:gd name="T8" fmla="*/ 165 w 180"/>
                  <a:gd name="T9" fmla="*/ 10 h 685"/>
                  <a:gd name="T10" fmla="*/ 157 w 180"/>
                  <a:gd name="T11" fmla="*/ 8 h 685"/>
                  <a:gd name="T12" fmla="*/ 147 w 180"/>
                  <a:gd name="T13" fmla="*/ 4 h 685"/>
                  <a:gd name="T14" fmla="*/ 136 w 180"/>
                  <a:gd name="T15" fmla="*/ 2 h 685"/>
                  <a:gd name="T16" fmla="*/ 125 w 180"/>
                  <a:gd name="T17" fmla="*/ 0 h 685"/>
                  <a:gd name="T18" fmla="*/ 111 w 180"/>
                  <a:gd name="T19" fmla="*/ 0 h 685"/>
                  <a:gd name="T20" fmla="*/ 97 w 180"/>
                  <a:gd name="T21" fmla="*/ 0 h 685"/>
                  <a:gd name="T22" fmla="*/ 81 w 180"/>
                  <a:gd name="T23" fmla="*/ 1 h 685"/>
                  <a:gd name="T24" fmla="*/ 66 w 180"/>
                  <a:gd name="T25" fmla="*/ 3 h 685"/>
                  <a:gd name="T26" fmla="*/ 50 w 180"/>
                  <a:gd name="T27" fmla="*/ 8 h 685"/>
                  <a:gd name="T28" fmla="*/ 33 w 180"/>
                  <a:gd name="T29" fmla="*/ 14 h 685"/>
                  <a:gd name="T30" fmla="*/ 17 w 180"/>
                  <a:gd name="T31" fmla="*/ 23 h 685"/>
                  <a:gd name="T32" fmla="*/ 0 w 180"/>
                  <a:gd name="T33" fmla="*/ 33 h 685"/>
                  <a:gd name="T34" fmla="*/ 0 w 180"/>
                  <a:gd name="T35" fmla="*/ 685 h 685"/>
                  <a:gd name="T36" fmla="*/ 1 w 180"/>
                  <a:gd name="T37" fmla="*/ 685 h 685"/>
                  <a:gd name="T38" fmla="*/ 4 w 180"/>
                  <a:gd name="T39" fmla="*/ 685 h 685"/>
                  <a:gd name="T40" fmla="*/ 9 w 180"/>
                  <a:gd name="T41" fmla="*/ 684 h 685"/>
                  <a:gd name="T42" fmla="*/ 17 w 180"/>
                  <a:gd name="T43" fmla="*/ 683 h 685"/>
                  <a:gd name="T44" fmla="*/ 26 w 180"/>
                  <a:gd name="T45" fmla="*/ 682 h 685"/>
                  <a:gd name="T46" fmla="*/ 35 w 180"/>
                  <a:gd name="T47" fmla="*/ 681 h 685"/>
                  <a:gd name="T48" fmla="*/ 47 w 180"/>
                  <a:gd name="T49" fmla="*/ 678 h 685"/>
                  <a:gd name="T50" fmla="*/ 60 w 180"/>
                  <a:gd name="T51" fmla="*/ 676 h 685"/>
                  <a:gd name="T52" fmla="*/ 73 w 180"/>
                  <a:gd name="T53" fmla="*/ 671 h 685"/>
                  <a:gd name="T54" fmla="*/ 87 w 180"/>
                  <a:gd name="T55" fmla="*/ 667 h 685"/>
                  <a:gd name="T56" fmla="*/ 102 w 180"/>
                  <a:gd name="T57" fmla="*/ 662 h 685"/>
                  <a:gd name="T58" fmla="*/ 118 w 180"/>
                  <a:gd name="T59" fmla="*/ 655 h 685"/>
                  <a:gd name="T60" fmla="*/ 133 w 180"/>
                  <a:gd name="T61" fmla="*/ 648 h 685"/>
                  <a:gd name="T62" fmla="*/ 149 w 180"/>
                  <a:gd name="T63" fmla="*/ 639 h 685"/>
                  <a:gd name="T64" fmla="*/ 165 w 180"/>
                  <a:gd name="T65" fmla="*/ 628 h 685"/>
                  <a:gd name="T66" fmla="*/ 180 w 180"/>
                  <a:gd name="T67" fmla="*/ 617 h 685"/>
                  <a:gd name="T68" fmla="*/ 180 w 180"/>
                  <a:gd name="T69" fmla="*/ 16 h 6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685"/>
                  <a:gd name="T107" fmla="*/ 180 w 180"/>
                  <a:gd name="T108" fmla="*/ 685 h 6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685">
                    <a:moveTo>
                      <a:pt x="180" y="16"/>
                    </a:moveTo>
                    <a:lnTo>
                      <a:pt x="179" y="16"/>
                    </a:lnTo>
                    <a:lnTo>
                      <a:pt x="176" y="14"/>
                    </a:lnTo>
                    <a:lnTo>
                      <a:pt x="172" y="12"/>
                    </a:lnTo>
                    <a:lnTo>
                      <a:pt x="165" y="10"/>
                    </a:lnTo>
                    <a:lnTo>
                      <a:pt x="157" y="8"/>
                    </a:lnTo>
                    <a:lnTo>
                      <a:pt x="147" y="4"/>
                    </a:lnTo>
                    <a:lnTo>
                      <a:pt x="136" y="2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97" y="0"/>
                    </a:lnTo>
                    <a:lnTo>
                      <a:pt x="81" y="1"/>
                    </a:lnTo>
                    <a:lnTo>
                      <a:pt x="66" y="3"/>
                    </a:lnTo>
                    <a:lnTo>
                      <a:pt x="50" y="8"/>
                    </a:lnTo>
                    <a:lnTo>
                      <a:pt x="33" y="14"/>
                    </a:lnTo>
                    <a:lnTo>
                      <a:pt x="17" y="23"/>
                    </a:lnTo>
                    <a:lnTo>
                      <a:pt x="0" y="33"/>
                    </a:lnTo>
                    <a:lnTo>
                      <a:pt x="0" y="685"/>
                    </a:lnTo>
                    <a:lnTo>
                      <a:pt x="1" y="685"/>
                    </a:lnTo>
                    <a:lnTo>
                      <a:pt x="4" y="685"/>
                    </a:lnTo>
                    <a:lnTo>
                      <a:pt x="9" y="684"/>
                    </a:lnTo>
                    <a:lnTo>
                      <a:pt x="17" y="683"/>
                    </a:lnTo>
                    <a:lnTo>
                      <a:pt x="26" y="682"/>
                    </a:lnTo>
                    <a:lnTo>
                      <a:pt x="35" y="681"/>
                    </a:lnTo>
                    <a:lnTo>
                      <a:pt x="47" y="678"/>
                    </a:lnTo>
                    <a:lnTo>
                      <a:pt x="60" y="676"/>
                    </a:lnTo>
                    <a:lnTo>
                      <a:pt x="73" y="671"/>
                    </a:lnTo>
                    <a:lnTo>
                      <a:pt x="87" y="667"/>
                    </a:lnTo>
                    <a:lnTo>
                      <a:pt x="102" y="662"/>
                    </a:lnTo>
                    <a:lnTo>
                      <a:pt x="118" y="655"/>
                    </a:lnTo>
                    <a:lnTo>
                      <a:pt x="133" y="648"/>
                    </a:lnTo>
                    <a:lnTo>
                      <a:pt x="149" y="639"/>
                    </a:lnTo>
                    <a:lnTo>
                      <a:pt x="165" y="628"/>
                    </a:lnTo>
                    <a:lnTo>
                      <a:pt x="180" y="617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2" name="Freeform 23"/>
              <p:cNvSpPr>
                <a:spLocks/>
              </p:cNvSpPr>
              <p:nvPr/>
            </p:nvSpPr>
            <p:spPr bwMode="auto">
              <a:xfrm>
                <a:off x="6093" y="13704"/>
                <a:ext cx="146" cy="530"/>
              </a:xfrm>
              <a:custGeom>
                <a:avLst/>
                <a:gdLst>
                  <a:gd name="T0" fmla="*/ 146 w 146"/>
                  <a:gd name="T1" fmla="*/ 14 h 530"/>
                  <a:gd name="T2" fmla="*/ 143 w 146"/>
                  <a:gd name="T3" fmla="*/ 12 h 530"/>
                  <a:gd name="T4" fmla="*/ 134 w 146"/>
                  <a:gd name="T5" fmla="*/ 8 h 530"/>
                  <a:gd name="T6" fmla="*/ 120 w 146"/>
                  <a:gd name="T7" fmla="*/ 4 h 530"/>
                  <a:gd name="T8" fmla="*/ 101 w 146"/>
                  <a:gd name="T9" fmla="*/ 1 h 530"/>
                  <a:gd name="T10" fmla="*/ 79 w 146"/>
                  <a:gd name="T11" fmla="*/ 0 h 530"/>
                  <a:gd name="T12" fmla="*/ 54 w 146"/>
                  <a:gd name="T13" fmla="*/ 3 h 530"/>
                  <a:gd name="T14" fmla="*/ 27 w 146"/>
                  <a:gd name="T15" fmla="*/ 11 h 530"/>
                  <a:gd name="T16" fmla="*/ 0 w 146"/>
                  <a:gd name="T17" fmla="*/ 27 h 530"/>
                  <a:gd name="T18" fmla="*/ 0 w 146"/>
                  <a:gd name="T19" fmla="*/ 530 h 530"/>
                  <a:gd name="T20" fmla="*/ 3 w 146"/>
                  <a:gd name="T21" fmla="*/ 530 h 530"/>
                  <a:gd name="T22" fmla="*/ 14 w 146"/>
                  <a:gd name="T23" fmla="*/ 529 h 530"/>
                  <a:gd name="T24" fmla="*/ 29 w 146"/>
                  <a:gd name="T25" fmla="*/ 526 h 530"/>
                  <a:gd name="T26" fmla="*/ 49 w 146"/>
                  <a:gd name="T27" fmla="*/ 521 h 530"/>
                  <a:gd name="T28" fmla="*/ 71 w 146"/>
                  <a:gd name="T29" fmla="*/ 514 h 530"/>
                  <a:gd name="T30" fmla="*/ 96 w 146"/>
                  <a:gd name="T31" fmla="*/ 505 h 530"/>
                  <a:gd name="T32" fmla="*/ 121 w 146"/>
                  <a:gd name="T33" fmla="*/ 492 h 530"/>
                  <a:gd name="T34" fmla="*/ 146 w 146"/>
                  <a:gd name="T35" fmla="*/ 475 h 530"/>
                  <a:gd name="T36" fmla="*/ 146 w 146"/>
                  <a:gd name="T37" fmla="*/ 14 h 5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530"/>
                  <a:gd name="T59" fmla="*/ 146 w 146"/>
                  <a:gd name="T60" fmla="*/ 530 h 5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530">
                    <a:moveTo>
                      <a:pt x="146" y="14"/>
                    </a:moveTo>
                    <a:lnTo>
                      <a:pt x="143" y="12"/>
                    </a:lnTo>
                    <a:lnTo>
                      <a:pt x="134" y="8"/>
                    </a:lnTo>
                    <a:lnTo>
                      <a:pt x="120" y="4"/>
                    </a:lnTo>
                    <a:lnTo>
                      <a:pt x="101" y="1"/>
                    </a:lnTo>
                    <a:lnTo>
                      <a:pt x="79" y="0"/>
                    </a:lnTo>
                    <a:lnTo>
                      <a:pt x="54" y="3"/>
                    </a:lnTo>
                    <a:lnTo>
                      <a:pt x="27" y="11"/>
                    </a:lnTo>
                    <a:lnTo>
                      <a:pt x="0" y="27"/>
                    </a:lnTo>
                    <a:lnTo>
                      <a:pt x="0" y="530"/>
                    </a:lnTo>
                    <a:lnTo>
                      <a:pt x="3" y="530"/>
                    </a:lnTo>
                    <a:lnTo>
                      <a:pt x="14" y="529"/>
                    </a:lnTo>
                    <a:lnTo>
                      <a:pt x="29" y="526"/>
                    </a:lnTo>
                    <a:lnTo>
                      <a:pt x="49" y="521"/>
                    </a:lnTo>
                    <a:lnTo>
                      <a:pt x="71" y="514"/>
                    </a:lnTo>
                    <a:lnTo>
                      <a:pt x="96" y="505"/>
                    </a:lnTo>
                    <a:lnTo>
                      <a:pt x="121" y="492"/>
                    </a:lnTo>
                    <a:lnTo>
                      <a:pt x="146" y="475"/>
                    </a:lnTo>
                    <a:lnTo>
                      <a:pt x="146" y="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3" name="Freeform 24"/>
              <p:cNvSpPr>
                <a:spLocks/>
              </p:cNvSpPr>
              <p:nvPr/>
            </p:nvSpPr>
            <p:spPr bwMode="auto">
              <a:xfrm>
                <a:off x="6101" y="13712"/>
                <a:ext cx="109" cy="373"/>
              </a:xfrm>
              <a:custGeom>
                <a:avLst/>
                <a:gdLst>
                  <a:gd name="T0" fmla="*/ 109 w 109"/>
                  <a:gd name="T1" fmla="*/ 10 h 373"/>
                  <a:gd name="T2" fmla="*/ 107 w 109"/>
                  <a:gd name="T3" fmla="*/ 9 h 373"/>
                  <a:gd name="T4" fmla="*/ 100 w 109"/>
                  <a:gd name="T5" fmla="*/ 6 h 373"/>
                  <a:gd name="T6" fmla="*/ 89 w 109"/>
                  <a:gd name="T7" fmla="*/ 2 h 373"/>
                  <a:gd name="T8" fmla="*/ 75 w 109"/>
                  <a:gd name="T9" fmla="*/ 0 h 373"/>
                  <a:gd name="T10" fmla="*/ 59 w 109"/>
                  <a:gd name="T11" fmla="*/ 0 h 373"/>
                  <a:gd name="T12" fmla="*/ 39 w 109"/>
                  <a:gd name="T13" fmla="*/ 2 h 373"/>
                  <a:gd name="T14" fmla="*/ 20 w 109"/>
                  <a:gd name="T15" fmla="*/ 9 h 373"/>
                  <a:gd name="T16" fmla="*/ 0 w 109"/>
                  <a:gd name="T17" fmla="*/ 21 h 373"/>
                  <a:gd name="T18" fmla="*/ 0 w 109"/>
                  <a:gd name="T19" fmla="*/ 373 h 373"/>
                  <a:gd name="T20" fmla="*/ 2 w 109"/>
                  <a:gd name="T21" fmla="*/ 373 h 373"/>
                  <a:gd name="T22" fmla="*/ 9 w 109"/>
                  <a:gd name="T23" fmla="*/ 372 h 373"/>
                  <a:gd name="T24" fmla="*/ 21 w 109"/>
                  <a:gd name="T25" fmla="*/ 369 h 373"/>
                  <a:gd name="T26" fmla="*/ 36 w 109"/>
                  <a:gd name="T27" fmla="*/ 366 h 373"/>
                  <a:gd name="T28" fmla="*/ 53 w 109"/>
                  <a:gd name="T29" fmla="*/ 362 h 373"/>
                  <a:gd name="T30" fmla="*/ 72 w 109"/>
                  <a:gd name="T31" fmla="*/ 354 h 373"/>
                  <a:gd name="T32" fmla="*/ 90 w 109"/>
                  <a:gd name="T33" fmla="*/ 343 h 373"/>
                  <a:gd name="T34" fmla="*/ 109 w 109"/>
                  <a:gd name="T35" fmla="*/ 331 h 373"/>
                  <a:gd name="T36" fmla="*/ 109 w 109"/>
                  <a:gd name="T37" fmla="*/ 10 h 3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9"/>
                  <a:gd name="T58" fmla="*/ 0 h 373"/>
                  <a:gd name="T59" fmla="*/ 109 w 109"/>
                  <a:gd name="T60" fmla="*/ 373 h 3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9" h="373">
                    <a:moveTo>
                      <a:pt x="109" y="10"/>
                    </a:moveTo>
                    <a:lnTo>
                      <a:pt x="107" y="9"/>
                    </a:lnTo>
                    <a:lnTo>
                      <a:pt x="100" y="6"/>
                    </a:lnTo>
                    <a:lnTo>
                      <a:pt x="89" y="2"/>
                    </a:lnTo>
                    <a:lnTo>
                      <a:pt x="75" y="0"/>
                    </a:lnTo>
                    <a:lnTo>
                      <a:pt x="59" y="0"/>
                    </a:lnTo>
                    <a:lnTo>
                      <a:pt x="39" y="2"/>
                    </a:lnTo>
                    <a:lnTo>
                      <a:pt x="20" y="9"/>
                    </a:lnTo>
                    <a:lnTo>
                      <a:pt x="0" y="21"/>
                    </a:lnTo>
                    <a:lnTo>
                      <a:pt x="0" y="373"/>
                    </a:lnTo>
                    <a:lnTo>
                      <a:pt x="2" y="373"/>
                    </a:lnTo>
                    <a:lnTo>
                      <a:pt x="9" y="372"/>
                    </a:lnTo>
                    <a:lnTo>
                      <a:pt x="21" y="369"/>
                    </a:lnTo>
                    <a:lnTo>
                      <a:pt x="36" y="366"/>
                    </a:lnTo>
                    <a:lnTo>
                      <a:pt x="53" y="362"/>
                    </a:lnTo>
                    <a:lnTo>
                      <a:pt x="72" y="354"/>
                    </a:lnTo>
                    <a:lnTo>
                      <a:pt x="90" y="343"/>
                    </a:lnTo>
                    <a:lnTo>
                      <a:pt x="109" y="331"/>
                    </a:lnTo>
                    <a:lnTo>
                      <a:pt x="109" y="1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4" name="Freeform 25"/>
              <p:cNvSpPr>
                <a:spLocks/>
              </p:cNvSpPr>
              <p:nvPr/>
            </p:nvSpPr>
            <p:spPr bwMode="auto">
              <a:xfrm>
                <a:off x="6107" y="13721"/>
                <a:ext cx="75" cy="216"/>
              </a:xfrm>
              <a:custGeom>
                <a:avLst/>
                <a:gdLst>
                  <a:gd name="T0" fmla="*/ 75 w 75"/>
                  <a:gd name="T1" fmla="*/ 6 h 216"/>
                  <a:gd name="T2" fmla="*/ 73 w 75"/>
                  <a:gd name="T3" fmla="*/ 5 h 216"/>
                  <a:gd name="T4" fmla="*/ 69 w 75"/>
                  <a:gd name="T5" fmla="*/ 4 h 216"/>
                  <a:gd name="T6" fmla="*/ 61 w 75"/>
                  <a:gd name="T7" fmla="*/ 2 h 216"/>
                  <a:gd name="T8" fmla="*/ 52 w 75"/>
                  <a:gd name="T9" fmla="*/ 0 h 216"/>
                  <a:gd name="T10" fmla="*/ 41 w 75"/>
                  <a:gd name="T11" fmla="*/ 0 h 216"/>
                  <a:gd name="T12" fmla="*/ 28 w 75"/>
                  <a:gd name="T13" fmla="*/ 1 h 216"/>
                  <a:gd name="T14" fmla="*/ 14 w 75"/>
                  <a:gd name="T15" fmla="*/ 6 h 216"/>
                  <a:gd name="T16" fmla="*/ 0 w 75"/>
                  <a:gd name="T17" fmla="*/ 14 h 216"/>
                  <a:gd name="T18" fmla="*/ 0 w 75"/>
                  <a:gd name="T19" fmla="*/ 216 h 216"/>
                  <a:gd name="T20" fmla="*/ 2 w 75"/>
                  <a:gd name="T21" fmla="*/ 216 h 216"/>
                  <a:gd name="T22" fmla="*/ 7 w 75"/>
                  <a:gd name="T23" fmla="*/ 215 h 216"/>
                  <a:gd name="T24" fmla="*/ 15 w 75"/>
                  <a:gd name="T25" fmla="*/ 214 h 216"/>
                  <a:gd name="T26" fmla="*/ 25 w 75"/>
                  <a:gd name="T27" fmla="*/ 211 h 216"/>
                  <a:gd name="T28" fmla="*/ 37 w 75"/>
                  <a:gd name="T29" fmla="*/ 208 h 216"/>
                  <a:gd name="T30" fmla="*/ 50 w 75"/>
                  <a:gd name="T31" fmla="*/ 203 h 216"/>
                  <a:gd name="T32" fmla="*/ 63 w 75"/>
                  <a:gd name="T33" fmla="*/ 195 h 216"/>
                  <a:gd name="T34" fmla="*/ 75 w 75"/>
                  <a:gd name="T35" fmla="*/ 187 h 216"/>
                  <a:gd name="T36" fmla="*/ 75 w 75"/>
                  <a:gd name="T37" fmla="*/ 6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16"/>
                  <a:gd name="T59" fmla="*/ 75 w 75"/>
                  <a:gd name="T60" fmla="*/ 216 h 2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16">
                    <a:moveTo>
                      <a:pt x="75" y="6"/>
                    </a:moveTo>
                    <a:lnTo>
                      <a:pt x="73" y="5"/>
                    </a:lnTo>
                    <a:lnTo>
                      <a:pt x="69" y="4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1" y="0"/>
                    </a:lnTo>
                    <a:lnTo>
                      <a:pt x="28" y="1"/>
                    </a:lnTo>
                    <a:lnTo>
                      <a:pt x="14" y="6"/>
                    </a:lnTo>
                    <a:lnTo>
                      <a:pt x="0" y="14"/>
                    </a:lnTo>
                    <a:lnTo>
                      <a:pt x="0" y="216"/>
                    </a:lnTo>
                    <a:lnTo>
                      <a:pt x="2" y="216"/>
                    </a:lnTo>
                    <a:lnTo>
                      <a:pt x="7" y="215"/>
                    </a:lnTo>
                    <a:lnTo>
                      <a:pt x="15" y="214"/>
                    </a:lnTo>
                    <a:lnTo>
                      <a:pt x="25" y="211"/>
                    </a:lnTo>
                    <a:lnTo>
                      <a:pt x="37" y="208"/>
                    </a:lnTo>
                    <a:lnTo>
                      <a:pt x="50" y="203"/>
                    </a:lnTo>
                    <a:lnTo>
                      <a:pt x="63" y="195"/>
                    </a:lnTo>
                    <a:lnTo>
                      <a:pt x="75" y="187"/>
                    </a:lnTo>
                    <a:lnTo>
                      <a:pt x="75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5" name="Freeform 26"/>
              <p:cNvSpPr>
                <a:spLocks/>
              </p:cNvSpPr>
              <p:nvPr/>
            </p:nvSpPr>
            <p:spPr bwMode="auto">
              <a:xfrm>
                <a:off x="7013" y="14340"/>
                <a:ext cx="110" cy="111"/>
              </a:xfrm>
              <a:custGeom>
                <a:avLst/>
                <a:gdLst>
                  <a:gd name="T0" fmla="*/ 55 w 110"/>
                  <a:gd name="T1" fmla="*/ 111 h 111"/>
                  <a:gd name="T2" fmla="*/ 66 w 110"/>
                  <a:gd name="T3" fmla="*/ 110 h 111"/>
                  <a:gd name="T4" fmla="*/ 76 w 110"/>
                  <a:gd name="T5" fmla="*/ 106 h 111"/>
                  <a:gd name="T6" fmla="*/ 85 w 110"/>
                  <a:gd name="T7" fmla="*/ 101 h 111"/>
                  <a:gd name="T8" fmla="*/ 94 w 110"/>
                  <a:gd name="T9" fmla="*/ 94 h 111"/>
                  <a:gd name="T10" fmla="*/ 100 w 110"/>
                  <a:gd name="T11" fmla="*/ 86 h 111"/>
                  <a:gd name="T12" fmla="*/ 106 w 110"/>
                  <a:gd name="T13" fmla="*/ 77 h 111"/>
                  <a:gd name="T14" fmla="*/ 109 w 110"/>
                  <a:gd name="T15" fmla="*/ 66 h 111"/>
                  <a:gd name="T16" fmla="*/ 110 w 110"/>
                  <a:gd name="T17" fmla="*/ 56 h 111"/>
                  <a:gd name="T18" fmla="*/ 109 w 110"/>
                  <a:gd name="T19" fmla="*/ 44 h 111"/>
                  <a:gd name="T20" fmla="*/ 106 w 110"/>
                  <a:gd name="T21" fmla="*/ 34 h 111"/>
                  <a:gd name="T22" fmla="*/ 100 w 110"/>
                  <a:gd name="T23" fmla="*/ 24 h 111"/>
                  <a:gd name="T24" fmla="*/ 94 w 110"/>
                  <a:gd name="T25" fmla="*/ 17 h 111"/>
                  <a:gd name="T26" fmla="*/ 85 w 110"/>
                  <a:gd name="T27" fmla="*/ 9 h 111"/>
                  <a:gd name="T28" fmla="*/ 76 w 110"/>
                  <a:gd name="T29" fmla="*/ 5 h 111"/>
                  <a:gd name="T30" fmla="*/ 66 w 110"/>
                  <a:gd name="T31" fmla="*/ 2 h 111"/>
                  <a:gd name="T32" fmla="*/ 55 w 110"/>
                  <a:gd name="T33" fmla="*/ 0 h 111"/>
                  <a:gd name="T34" fmla="*/ 44 w 110"/>
                  <a:gd name="T35" fmla="*/ 2 h 111"/>
                  <a:gd name="T36" fmla="*/ 33 w 110"/>
                  <a:gd name="T37" fmla="*/ 5 h 111"/>
                  <a:gd name="T38" fmla="*/ 25 w 110"/>
                  <a:gd name="T39" fmla="*/ 9 h 111"/>
                  <a:gd name="T40" fmla="*/ 16 w 110"/>
                  <a:gd name="T41" fmla="*/ 17 h 111"/>
                  <a:gd name="T42" fmla="*/ 10 w 110"/>
                  <a:gd name="T43" fmla="*/ 24 h 111"/>
                  <a:gd name="T44" fmla="*/ 4 w 110"/>
                  <a:gd name="T45" fmla="*/ 34 h 111"/>
                  <a:gd name="T46" fmla="*/ 1 w 110"/>
                  <a:gd name="T47" fmla="*/ 44 h 111"/>
                  <a:gd name="T48" fmla="*/ 0 w 110"/>
                  <a:gd name="T49" fmla="*/ 56 h 111"/>
                  <a:gd name="T50" fmla="*/ 1 w 110"/>
                  <a:gd name="T51" fmla="*/ 66 h 111"/>
                  <a:gd name="T52" fmla="*/ 4 w 110"/>
                  <a:gd name="T53" fmla="*/ 77 h 111"/>
                  <a:gd name="T54" fmla="*/ 10 w 110"/>
                  <a:gd name="T55" fmla="*/ 86 h 111"/>
                  <a:gd name="T56" fmla="*/ 16 w 110"/>
                  <a:gd name="T57" fmla="*/ 94 h 111"/>
                  <a:gd name="T58" fmla="*/ 25 w 110"/>
                  <a:gd name="T59" fmla="*/ 101 h 111"/>
                  <a:gd name="T60" fmla="*/ 33 w 110"/>
                  <a:gd name="T61" fmla="*/ 106 h 111"/>
                  <a:gd name="T62" fmla="*/ 44 w 110"/>
                  <a:gd name="T63" fmla="*/ 110 h 111"/>
                  <a:gd name="T64" fmla="*/ 55 w 110"/>
                  <a:gd name="T65" fmla="*/ 111 h 1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1"/>
                  <a:gd name="T101" fmla="*/ 110 w 110"/>
                  <a:gd name="T102" fmla="*/ 111 h 1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1">
                    <a:moveTo>
                      <a:pt x="55" y="111"/>
                    </a:moveTo>
                    <a:lnTo>
                      <a:pt x="66" y="110"/>
                    </a:lnTo>
                    <a:lnTo>
                      <a:pt x="76" y="106"/>
                    </a:lnTo>
                    <a:lnTo>
                      <a:pt x="85" y="101"/>
                    </a:lnTo>
                    <a:lnTo>
                      <a:pt x="94" y="94"/>
                    </a:lnTo>
                    <a:lnTo>
                      <a:pt x="100" y="86"/>
                    </a:lnTo>
                    <a:lnTo>
                      <a:pt x="106" y="77"/>
                    </a:lnTo>
                    <a:lnTo>
                      <a:pt x="109" y="66"/>
                    </a:lnTo>
                    <a:lnTo>
                      <a:pt x="110" y="56"/>
                    </a:lnTo>
                    <a:lnTo>
                      <a:pt x="109" y="44"/>
                    </a:lnTo>
                    <a:lnTo>
                      <a:pt x="106" y="34"/>
                    </a:lnTo>
                    <a:lnTo>
                      <a:pt x="100" y="24"/>
                    </a:lnTo>
                    <a:lnTo>
                      <a:pt x="94" y="17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44" y="2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7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6"/>
                    </a:lnTo>
                    <a:lnTo>
                      <a:pt x="1" y="66"/>
                    </a:lnTo>
                    <a:lnTo>
                      <a:pt x="4" y="77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5" y="101"/>
                    </a:lnTo>
                    <a:lnTo>
                      <a:pt x="33" y="106"/>
                    </a:lnTo>
                    <a:lnTo>
                      <a:pt x="44" y="110"/>
                    </a:lnTo>
                    <a:lnTo>
                      <a:pt x="55" y="1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6" name="Freeform 27"/>
              <p:cNvSpPr>
                <a:spLocks/>
              </p:cNvSpPr>
              <p:nvPr/>
            </p:nvSpPr>
            <p:spPr bwMode="auto">
              <a:xfrm>
                <a:off x="6676" y="14343"/>
                <a:ext cx="55" cy="55"/>
              </a:xfrm>
              <a:custGeom>
                <a:avLst/>
                <a:gdLst>
                  <a:gd name="T0" fmla="*/ 27 w 55"/>
                  <a:gd name="T1" fmla="*/ 55 h 55"/>
                  <a:gd name="T2" fmla="*/ 38 w 55"/>
                  <a:gd name="T3" fmla="*/ 53 h 55"/>
                  <a:gd name="T4" fmla="*/ 48 w 55"/>
                  <a:gd name="T5" fmla="*/ 46 h 55"/>
                  <a:gd name="T6" fmla="*/ 53 w 55"/>
                  <a:gd name="T7" fmla="*/ 37 h 55"/>
                  <a:gd name="T8" fmla="*/ 55 w 55"/>
                  <a:gd name="T9" fmla="*/ 27 h 55"/>
                  <a:gd name="T10" fmla="*/ 53 w 55"/>
                  <a:gd name="T11" fmla="*/ 16 h 55"/>
                  <a:gd name="T12" fmla="*/ 48 w 55"/>
                  <a:gd name="T13" fmla="*/ 7 h 55"/>
                  <a:gd name="T14" fmla="*/ 38 w 55"/>
                  <a:gd name="T15" fmla="*/ 2 h 55"/>
                  <a:gd name="T16" fmla="*/ 27 w 55"/>
                  <a:gd name="T17" fmla="*/ 0 h 55"/>
                  <a:gd name="T18" fmla="*/ 16 w 55"/>
                  <a:gd name="T19" fmla="*/ 2 h 55"/>
                  <a:gd name="T20" fmla="*/ 8 w 55"/>
                  <a:gd name="T21" fmla="*/ 7 h 55"/>
                  <a:gd name="T22" fmla="*/ 2 w 55"/>
                  <a:gd name="T23" fmla="*/ 16 h 55"/>
                  <a:gd name="T24" fmla="*/ 0 w 55"/>
                  <a:gd name="T25" fmla="*/ 27 h 55"/>
                  <a:gd name="T26" fmla="*/ 2 w 55"/>
                  <a:gd name="T27" fmla="*/ 37 h 55"/>
                  <a:gd name="T28" fmla="*/ 8 w 55"/>
                  <a:gd name="T29" fmla="*/ 46 h 55"/>
                  <a:gd name="T30" fmla="*/ 16 w 55"/>
                  <a:gd name="T31" fmla="*/ 53 h 55"/>
                  <a:gd name="T32" fmla="*/ 27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7" y="55"/>
                    </a:moveTo>
                    <a:lnTo>
                      <a:pt x="38" y="53"/>
                    </a:lnTo>
                    <a:lnTo>
                      <a:pt x="48" y="46"/>
                    </a:lnTo>
                    <a:lnTo>
                      <a:pt x="53" y="37"/>
                    </a:lnTo>
                    <a:lnTo>
                      <a:pt x="55" y="27"/>
                    </a:lnTo>
                    <a:lnTo>
                      <a:pt x="53" y="16"/>
                    </a:lnTo>
                    <a:lnTo>
                      <a:pt x="48" y="7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7"/>
                    </a:lnTo>
                    <a:lnTo>
                      <a:pt x="2" y="16"/>
                    </a:lnTo>
                    <a:lnTo>
                      <a:pt x="0" y="27"/>
                    </a:lnTo>
                    <a:lnTo>
                      <a:pt x="2" y="37"/>
                    </a:lnTo>
                    <a:lnTo>
                      <a:pt x="8" y="46"/>
                    </a:lnTo>
                    <a:lnTo>
                      <a:pt x="16" y="53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7" name="Freeform 28"/>
              <p:cNvSpPr>
                <a:spLocks/>
              </p:cNvSpPr>
              <p:nvPr/>
            </p:nvSpPr>
            <p:spPr bwMode="auto">
              <a:xfrm>
                <a:off x="6770" y="14345"/>
                <a:ext cx="55" cy="55"/>
              </a:xfrm>
              <a:custGeom>
                <a:avLst/>
                <a:gdLst>
                  <a:gd name="T0" fmla="*/ 28 w 55"/>
                  <a:gd name="T1" fmla="*/ 55 h 55"/>
                  <a:gd name="T2" fmla="*/ 39 w 55"/>
                  <a:gd name="T3" fmla="*/ 53 h 55"/>
                  <a:gd name="T4" fmla="*/ 47 w 55"/>
                  <a:gd name="T5" fmla="*/ 47 h 55"/>
                  <a:gd name="T6" fmla="*/ 53 w 55"/>
                  <a:gd name="T7" fmla="*/ 39 h 55"/>
                  <a:gd name="T8" fmla="*/ 55 w 55"/>
                  <a:gd name="T9" fmla="*/ 28 h 55"/>
                  <a:gd name="T10" fmla="*/ 53 w 55"/>
                  <a:gd name="T11" fmla="*/ 17 h 55"/>
                  <a:gd name="T12" fmla="*/ 47 w 55"/>
                  <a:gd name="T13" fmla="*/ 8 h 55"/>
                  <a:gd name="T14" fmla="*/ 39 w 55"/>
                  <a:gd name="T15" fmla="*/ 2 h 55"/>
                  <a:gd name="T16" fmla="*/ 28 w 55"/>
                  <a:gd name="T17" fmla="*/ 0 h 55"/>
                  <a:gd name="T18" fmla="*/ 17 w 55"/>
                  <a:gd name="T19" fmla="*/ 2 h 55"/>
                  <a:gd name="T20" fmla="*/ 9 w 55"/>
                  <a:gd name="T21" fmla="*/ 8 h 55"/>
                  <a:gd name="T22" fmla="*/ 2 w 55"/>
                  <a:gd name="T23" fmla="*/ 17 h 55"/>
                  <a:gd name="T24" fmla="*/ 0 w 55"/>
                  <a:gd name="T25" fmla="*/ 28 h 55"/>
                  <a:gd name="T26" fmla="*/ 2 w 55"/>
                  <a:gd name="T27" fmla="*/ 39 h 55"/>
                  <a:gd name="T28" fmla="*/ 9 w 55"/>
                  <a:gd name="T29" fmla="*/ 47 h 55"/>
                  <a:gd name="T30" fmla="*/ 17 w 55"/>
                  <a:gd name="T31" fmla="*/ 53 h 55"/>
                  <a:gd name="T32" fmla="*/ 28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8" y="55"/>
                    </a:moveTo>
                    <a:lnTo>
                      <a:pt x="39" y="53"/>
                    </a:lnTo>
                    <a:lnTo>
                      <a:pt x="47" y="47"/>
                    </a:lnTo>
                    <a:lnTo>
                      <a:pt x="53" y="39"/>
                    </a:lnTo>
                    <a:lnTo>
                      <a:pt x="55" y="28"/>
                    </a:lnTo>
                    <a:lnTo>
                      <a:pt x="53" y="17"/>
                    </a:lnTo>
                    <a:lnTo>
                      <a:pt x="47" y="8"/>
                    </a:lnTo>
                    <a:lnTo>
                      <a:pt x="39" y="2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2" y="39"/>
                    </a:lnTo>
                    <a:lnTo>
                      <a:pt x="9" y="47"/>
                    </a:lnTo>
                    <a:lnTo>
                      <a:pt x="17" y="53"/>
                    </a:lnTo>
                    <a:lnTo>
                      <a:pt x="28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8" name="Freeform 29"/>
              <p:cNvSpPr>
                <a:spLocks/>
              </p:cNvSpPr>
              <p:nvPr/>
            </p:nvSpPr>
            <p:spPr bwMode="auto">
              <a:xfrm>
                <a:off x="6401" y="13591"/>
                <a:ext cx="156" cy="752"/>
              </a:xfrm>
              <a:custGeom>
                <a:avLst/>
                <a:gdLst>
                  <a:gd name="T0" fmla="*/ 48 w 156"/>
                  <a:gd name="T1" fmla="*/ 15 h 752"/>
                  <a:gd name="T2" fmla="*/ 44 w 156"/>
                  <a:gd name="T3" fmla="*/ 30 h 752"/>
                  <a:gd name="T4" fmla="*/ 33 w 156"/>
                  <a:gd name="T5" fmla="*/ 73 h 752"/>
                  <a:gd name="T6" fmla="*/ 19 w 156"/>
                  <a:gd name="T7" fmla="*/ 140 h 752"/>
                  <a:gd name="T8" fmla="*/ 7 w 156"/>
                  <a:gd name="T9" fmla="*/ 229 h 752"/>
                  <a:gd name="T10" fmla="*/ 0 w 156"/>
                  <a:gd name="T11" fmla="*/ 337 h 752"/>
                  <a:gd name="T12" fmla="*/ 1 w 156"/>
                  <a:gd name="T13" fmla="*/ 462 h 752"/>
                  <a:gd name="T14" fmla="*/ 14 w 156"/>
                  <a:gd name="T15" fmla="*/ 602 h 752"/>
                  <a:gd name="T16" fmla="*/ 43 w 156"/>
                  <a:gd name="T17" fmla="*/ 752 h 752"/>
                  <a:gd name="T18" fmla="*/ 150 w 156"/>
                  <a:gd name="T19" fmla="*/ 746 h 752"/>
                  <a:gd name="T20" fmla="*/ 146 w 156"/>
                  <a:gd name="T21" fmla="*/ 724 h 752"/>
                  <a:gd name="T22" fmla="*/ 135 w 156"/>
                  <a:gd name="T23" fmla="*/ 663 h 752"/>
                  <a:gd name="T24" fmla="*/ 123 w 156"/>
                  <a:gd name="T25" fmla="*/ 574 h 752"/>
                  <a:gd name="T26" fmla="*/ 111 w 156"/>
                  <a:gd name="T27" fmla="*/ 463 h 752"/>
                  <a:gd name="T28" fmla="*/ 104 w 156"/>
                  <a:gd name="T29" fmla="*/ 342 h 752"/>
                  <a:gd name="T30" fmla="*/ 107 w 156"/>
                  <a:gd name="T31" fmla="*/ 220 h 752"/>
                  <a:gd name="T32" fmla="*/ 124 w 156"/>
                  <a:gd name="T33" fmla="*/ 106 h 752"/>
                  <a:gd name="T34" fmla="*/ 156 w 156"/>
                  <a:gd name="T35" fmla="*/ 9 h 752"/>
                  <a:gd name="T36" fmla="*/ 156 w 156"/>
                  <a:gd name="T37" fmla="*/ 8 h 752"/>
                  <a:gd name="T38" fmla="*/ 156 w 156"/>
                  <a:gd name="T39" fmla="*/ 6 h 752"/>
                  <a:gd name="T40" fmla="*/ 154 w 156"/>
                  <a:gd name="T41" fmla="*/ 4 h 752"/>
                  <a:gd name="T42" fmla="*/ 147 w 156"/>
                  <a:gd name="T43" fmla="*/ 0 h 752"/>
                  <a:gd name="T44" fmla="*/ 134 w 156"/>
                  <a:gd name="T45" fmla="*/ 0 h 752"/>
                  <a:gd name="T46" fmla="*/ 115 w 156"/>
                  <a:gd name="T47" fmla="*/ 1 h 752"/>
                  <a:gd name="T48" fmla="*/ 87 w 156"/>
                  <a:gd name="T49" fmla="*/ 7 h 752"/>
                  <a:gd name="T50" fmla="*/ 48 w 156"/>
                  <a:gd name="T51" fmla="*/ 15 h 7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6"/>
                  <a:gd name="T79" fmla="*/ 0 h 752"/>
                  <a:gd name="T80" fmla="*/ 156 w 156"/>
                  <a:gd name="T81" fmla="*/ 752 h 7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6" h="752">
                    <a:moveTo>
                      <a:pt x="48" y="15"/>
                    </a:moveTo>
                    <a:lnTo>
                      <a:pt x="44" y="30"/>
                    </a:lnTo>
                    <a:lnTo>
                      <a:pt x="33" y="73"/>
                    </a:lnTo>
                    <a:lnTo>
                      <a:pt x="19" y="140"/>
                    </a:lnTo>
                    <a:lnTo>
                      <a:pt x="7" y="229"/>
                    </a:lnTo>
                    <a:lnTo>
                      <a:pt x="0" y="337"/>
                    </a:lnTo>
                    <a:lnTo>
                      <a:pt x="1" y="462"/>
                    </a:lnTo>
                    <a:lnTo>
                      <a:pt x="14" y="602"/>
                    </a:lnTo>
                    <a:lnTo>
                      <a:pt x="43" y="752"/>
                    </a:lnTo>
                    <a:lnTo>
                      <a:pt x="150" y="746"/>
                    </a:lnTo>
                    <a:lnTo>
                      <a:pt x="146" y="724"/>
                    </a:lnTo>
                    <a:lnTo>
                      <a:pt x="135" y="663"/>
                    </a:lnTo>
                    <a:lnTo>
                      <a:pt x="123" y="574"/>
                    </a:lnTo>
                    <a:lnTo>
                      <a:pt x="111" y="463"/>
                    </a:lnTo>
                    <a:lnTo>
                      <a:pt x="104" y="342"/>
                    </a:lnTo>
                    <a:lnTo>
                      <a:pt x="107" y="220"/>
                    </a:lnTo>
                    <a:lnTo>
                      <a:pt x="124" y="106"/>
                    </a:lnTo>
                    <a:lnTo>
                      <a:pt x="156" y="9"/>
                    </a:lnTo>
                    <a:lnTo>
                      <a:pt x="156" y="8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0"/>
                    </a:lnTo>
                    <a:lnTo>
                      <a:pt x="134" y="0"/>
                    </a:lnTo>
                    <a:lnTo>
                      <a:pt x="115" y="1"/>
                    </a:lnTo>
                    <a:lnTo>
                      <a:pt x="87" y="7"/>
                    </a:lnTo>
                    <a:lnTo>
                      <a:pt x="48" y="1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89" name="Freeform 30"/>
              <p:cNvSpPr>
                <a:spLocks/>
              </p:cNvSpPr>
              <p:nvPr/>
            </p:nvSpPr>
            <p:spPr bwMode="auto">
              <a:xfrm>
                <a:off x="7205" y="13498"/>
                <a:ext cx="212" cy="839"/>
              </a:xfrm>
              <a:custGeom>
                <a:avLst/>
                <a:gdLst>
                  <a:gd name="T0" fmla="*/ 212 w 212"/>
                  <a:gd name="T1" fmla="*/ 6 h 839"/>
                  <a:gd name="T2" fmla="*/ 206 w 212"/>
                  <a:gd name="T3" fmla="*/ 11 h 839"/>
                  <a:gd name="T4" fmla="*/ 192 w 212"/>
                  <a:gd name="T5" fmla="*/ 33 h 839"/>
                  <a:gd name="T6" fmla="*/ 174 w 212"/>
                  <a:gd name="T7" fmla="*/ 77 h 839"/>
                  <a:gd name="T8" fmla="*/ 156 w 212"/>
                  <a:gd name="T9" fmla="*/ 148 h 839"/>
                  <a:gd name="T10" fmla="*/ 141 w 212"/>
                  <a:gd name="T11" fmla="*/ 254 h 839"/>
                  <a:gd name="T12" fmla="*/ 133 w 212"/>
                  <a:gd name="T13" fmla="*/ 401 h 839"/>
                  <a:gd name="T14" fmla="*/ 137 w 212"/>
                  <a:gd name="T15" fmla="*/ 593 h 839"/>
                  <a:gd name="T16" fmla="*/ 158 w 212"/>
                  <a:gd name="T17" fmla="*/ 839 h 839"/>
                  <a:gd name="T18" fmla="*/ 38 w 212"/>
                  <a:gd name="T19" fmla="*/ 839 h 839"/>
                  <a:gd name="T20" fmla="*/ 34 w 212"/>
                  <a:gd name="T21" fmla="*/ 814 h 839"/>
                  <a:gd name="T22" fmla="*/ 24 w 212"/>
                  <a:gd name="T23" fmla="*/ 746 h 839"/>
                  <a:gd name="T24" fmla="*/ 12 w 212"/>
                  <a:gd name="T25" fmla="*/ 645 h 839"/>
                  <a:gd name="T26" fmla="*/ 3 w 212"/>
                  <a:gd name="T27" fmla="*/ 521 h 839"/>
                  <a:gd name="T28" fmla="*/ 0 w 212"/>
                  <a:gd name="T29" fmla="*/ 384 h 839"/>
                  <a:gd name="T30" fmla="*/ 6 w 212"/>
                  <a:gd name="T31" fmla="*/ 244 h 839"/>
                  <a:gd name="T32" fmla="*/ 29 w 212"/>
                  <a:gd name="T33" fmla="*/ 114 h 839"/>
                  <a:gd name="T34" fmla="*/ 68 w 212"/>
                  <a:gd name="T35" fmla="*/ 0 h 839"/>
                  <a:gd name="T36" fmla="*/ 212 w 212"/>
                  <a:gd name="T37" fmla="*/ 6 h 8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"/>
                  <a:gd name="T58" fmla="*/ 0 h 839"/>
                  <a:gd name="T59" fmla="*/ 212 w 212"/>
                  <a:gd name="T60" fmla="*/ 839 h 8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" h="839">
                    <a:moveTo>
                      <a:pt x="212" y="6"/>
                    </a:moveTo>
                    <a:lnTo>
                      <a:pt x="206" y="11"/>
                    </a:lnTo>
                    <a:lnTo>
                      <a:pt x="192" y="33"/>
                    </a:lnTo>
                    <a:lnTo>
                      <a:pt x="174" y="77"/>
                    </a:lnTo>
                    <a:lnTo>
                      <a:pt x="156" y="148"/>
                    </a:lnTo>
                    <a:lnTo>
                      <a:pt x="141" y="254"/>
                    </a:lnTo>
                    <a:lnTo>
                      <a:pt x="133" y="401"/>
                    </a:lnTo>
                    <a:lnTo>
                      <a:pt x="137" y="593"/>
                    </a:lnTo>
                    <a:lnTo>
                      <a:pt x="158" y="839"/>
                    </a:lnTo>
                    <a:lnTo>
                      <a:pt x="38" y="839"/>
                    </a:lnTo>
                    <a:lnTo>
                      <a:pt x="34" y="814"/>
                    </a:lnTo>
                    <a:lnTo>
                      <a:pt x="24" y="746"/>
                    </a:lnTo>
                    <a:lnTo>
                      <a:pt x="12" y="645"/>
                    </a:lnTo>
                    <a:lnTo>
                      <a:pt x="3" y="521"/>
                    </a:lnTo>
                    <a:lnTo>
                      <a:pt x="0" y="384"/>
                    </a:lnTo>
                    <a:lnTo>
                      <a:pt x="6" y="244"/>
                    </a:lnTo>
                    <a:lnTo>
                      <a:pt x="29" y="114"/>
                    </a:lnTo>
                    <a:lnTo>
                      <a:pt x="68" y="0"/>
                    </a:lnTo>
                    <a:lnTo>
                      <a:pt x="212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0" name="Freeform 31"/>
              <p:cNvSpPr>
                <a:spLocks/>
              </p:cNvSpPr>
              <p:nvPr/>
            </p:nvSpPr>
            <p:spPr bwMode="auto">
              <a:xfrm>
                <a:off x="6406" y="13636"/>
                <a:ext cx="137" cy="656"/>
              </a:xfrm>
              <a:custGeom>
                <a:avLst/>
                <a:gdLst>
                  <a:gd name="T0" fmla="*/ 43 w 137"/>
                  <a:gd name="T1" fmla="*/ 12 h 656"/>
                  <a:gd name="T2" fmla="*/ 39 w 137"/>
                  <a:gd name="T3" fmla="*/ 25 h 656"/>
                  <a:gd name="T4" fmla="*/ 30 w 137"/>
                  <a:gd name="T5" fmla="*/ 62 h 656"/>
                  <a:gd name="T6" fmla="*/ 19 w 137"/>
                  <a:gd name="T7" fmla="*/ 122 h 656"/>
                  <a:gd name="T8" fmla="*/ 7 w 137"/>
                  <a:gd name="T9" fmla="*/ 199 h 656"/>
                  <a:gd name="T10" fmla="*/ 0 w 137"/>
                  <a:gd name="T11" fmla="*/ 294 h 656"/>
                  <a:gd name="T12" fmla="*/ 1 w 137"/>
                  <a:gd name="T13" fmla="*/ 403 h 656"/>
                  <a:gd name="T14" fmla="*/ 12 w 137"/>
                  <a:gd name="T15" fmla="*/ 524 h 656"/>
                  <a:gd name="T16" fmla="*/ 38 w 137"/>
                  <a:gd name="T17" fmla="*/ 656 h 656"/>
                  <a:gd name="T18" fmla="*/ 132 w 137"/>
                  <a:gd name="T19" fmla="*/ 650 h 656"/>
                  <a:gd name="T20" fmla="*/ 127 w 137"/>
                  <a:gd name="T21" fmla="*/ 631 h 656"/>
                  <a:gd name="T22" fmla="*/ 119 w 137"/>
                  <a:gd name="T23" fmla="*/ 578 h 656"/>
                  <a:gd name="T24" fmla="*/ 107 w 137"/>
                  <a:gd name="T25" fmla="*/ 499 h 656"/>
                  <a:gd name="T26" fmla="*/ 97 w 137"/>
                  <a:gd name="T27" fmla="*/ 403 h 656"/>
                  <a:gd name="T28" fmla="*/ 92 w 137"/>
                  <a:gd name="T29" fmla="*/ 297 h 656"/>
                  <a:gd name="T30" fmla="*/ 94 w 137"/>
                  <a:gd name="T31" fmla="*/ 192 h 656"/>
                  <a:gd name="T32" fmla="*/ 108 w 137"/>
                  <a:gd name="T33" fmla="*/ 91 h 656"/>
                  <a:gd name="T34" fmla="*/ 137 w 137"/>
                  <a:gd name="T35" fmla="*/ 7 h 656"/>
                  <a:gd name="T36" fmla="*/ 137 w 137"/>
                  <a:gd name="T37" fmla="*/ 6 h 656"/>
                  <a:gd name="T38" fmla="*/ 137 w 137"/>
                  <a:gd name="T39" fmla="*/ 4 h 656"/>
                  <a:gd name="T40" fmla="*/ 135 w 137"/>
                  <a:gd name="T41" fmla="*/ 2 h 656"/>
                  <a:gd name="T42" fmla="*/ 129 w 137"/>
                  <a:gd name="T43" fmla="*/ 0 h 656"/>
                  <a:gd name="T44" fmla="*/ 119 w 137"/>
                  <a:gd name="T45" fmla="*/ 0 h 656"/>
                  <a:gd name="T46" fmla="*/ 101 w 137"/>
                  <a:gd name="T47" fmla="*/ 1 h 656"/>
                  <a:gd name="T48" fmla="*/ 77 w 137"/>
                  <a:gd name="T49" fmla="*/ 5 h 656"/>
                  <a:gd name="T50" fmla="*/ 43 w 137"/>
                  <a:gd name="T51" fmla="*/ 12 h 6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656"/>
                  <a:gd name="T80" fmla="*/ 137 w 137"/>
                  <a:gd name="T81" fmla="*/ 656 h 6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656">
                    <a:moveTo>
                      <a:pt x="43" y="12"/>
                    </a:moveTo>
                    <a:lnTo>
                      <a:pt x="39" y="25"/>
                    </a:lnTo>
                    <a:lnTo>
                      <a:pt x="30" y="62"/>
                    </a:lnTo>
                    <a:lnTo>
                      <a:pt x="19" y="122"/>
                    </a:lnTo>
                    <a:lnTo>
                      <a:pt x="7" y="199"/>
                    </a:lnTo>
                    <a:lnTo>
                      <a:pt x="0" y="294"/>
                    </a:lnTo>
                    <a:lnTo>
                      <a:pt x="1" y="403"/>
                    </a:lnTo>
                    <a:lnTo>
                      <a:pt x="12" y="524"/>
                    </a:lnTo>
                    <a:lnTo>
                      <a:pt x="38" y="656"/>
                    </a:lnTo>
                    <a:lnTo>
                      <a:pt x="132" y="650"/>
                    </a:lnTo>
                    <a:lnTo>
                      <a:pt x="127" y="631"/>
                    </a:lnTo>
                    <a:lnTo>
                      <a:pt x="119" y="578"/>
                    </a:lnTo>
                    <a:lnTo>
                      <a:pt x="107" y="499"/>
                    </a:lnTo>
                    <a:lnTo>
                      <a:pt x="97" y="403"/>
                    </a:lnTo>
                    <a:lnTo>
                      <a:pt x="92" y="297"/>
                    </a:lnTo>
                    <a:lnTo>
                      <a:pt x="94" y="192"/>
                    </a:lnTo>
                    <a:lnTo>
                      <a:pt x="108" y="91"/>
                    </a:lnTo>
                    <a:lnTo>
                      <a:pt x="137" y="7"/>
                    </a:lnTo>
                    <a:lnTo>
                      <a:pt x="137" y="6"/>
                    </a:lnTo>
                    <a:lnTo>
                      <a:pt x="137" y="4"/>
                    </a:lnTo>
                    <a:lnTo>
                      <a:pt x="135" y="2"/>
                    </a:lnTo>
                    <a:lnTo>
                      <a:pt x="129" y="0"/>
                    </a:lnTo>
                    <a:lnTo>
                      <a:pt x="119" y="0"/>
                    </a:lnTo>
                    <a:lnTo>
                      <a:pt x="101" y="1"/>
                    </a:lnTo>
                    <a:lnTo>
                      <a:pt x="77" y="5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1" name="Freeform 32"/>
              <p:cNvSpPr>
                <a:spLocks/>
              </p:cNvSpPr>
              <p:nvPr/>
            </p:nvSpPr>
            <p:spPr bwMode="auto">
              <a:xfrm>
                <a:off x="6412" y="13680"/>
                <a:ext cx="116" cy="560"/>
              </a:xfrm>
              <a:custGeom>
                <a:avLst/>
                <a:gdLst>
                  <a:gd name="T0" fmla="*/ 36 w 116"/>
                  <a:gd name="T1" fmla="*/ 11 h 560"/>
                  <a:gd name="T2" fmla="*/ 33 w 116"/>
                  <a:gd name="T3" fmla="*/ 21 h 560"/>
                  <a:gd name="T4" fmla="*/ 24 w 116"/>
                  <a:gd name="T5" fmla="*/ 53 h 560"/>
                  <a:gd name="T6" fmla="*/ 15 w 116"/>
                  <a:gd name="T7" fmla="*/ 103 h 560"/>
                  <a:gd name="T8" fmla="*/ 5 w 116"/>
                  <a:gd name="T9" fmla="*/ 169 h 560"/>
                  <a:gd name="T10" fmla="*/ 0 w 116"/>
                  <a:gd name="T11" fmla="*/ 250 h 560"/>
                  <a:gd name="T12" fmla="*/ 1 w 116"/>
                  <a:gd name="T13" fmla="*/ 344 h 560"/>
                  <a:gd name="T14" fmla="*/ 10 w 116"/>
                  <a:gd name="T15" fmla="*/ 448 h 560"/>
                  <a:gd name="T16" fmla="*/ 32 w 116"/>
                  <a:gd name="T17" fmla="*/ 560 h 560"/>
                  <a:gd name="T18" fmla="*/ 112 w 116"/>
                  <a:gd name="T19" fmla="*/ 555 h 560"/>
                  <a:gd name="T20" fmla="*/ 108 w 116"/>
                  <a:gd name="T21" fmla="*/ 538 h 560"/>
                  <a:gd name="T22" fmla="*/ 101 w 116"/>
                  <a:gd name="T23" fmla="*/ 493 h 560"/>
                  <a:gd name="T24" fmla="*/ 91 w 116"/>
                  <a:gd name="T25" fmla="*/ 426 h 560"/>
                  <a:gd name="T26" fmla="*/ 82 w 116"/>
                  <a:gd name="T27" fmla="*/ 344 h 560"/>
                  <a:gd name="T28" fmla="*/ 77 w 116"/>
                  <a:gd name="T29" fmla="*/ 255 h 560"/>
                  <a:gd name="T30" fmla="*/ 79 w 116"/>
                  <a:gd name="T31" fmla="*/ 164 h 560"/>
                  <a:gd name="T32" fmla="*/ 91 w 116"/>
                  <a:gd name="T33" fmla="*/ 79 h 560"/>
                  <a:gd name="T34" fmla="*/ 116 w 116"/>
                  <a:gd name="T35" fmla="*/ 6 h 560"/>
                  <a:gd name="T36" fmla="*/ 116 w 116"/>
                  <a:gd name="T37" fmla="*/ 5 h 560"/>
                  <a:gd name="T38" fmla="*/ 116 w 116"/>
                  <a:gd name="T39" fmla="*/ 4 h 560"/>
                  <a:gd name="T40" fmla="*/ 114 w 116"/>
                  <a:gd name="T41" fmla="*/ 2 h 560"/>
                  <a:gd name="T42" fmla="*/ 109 w 116"/>
                  <a:gd name="T43" fmla="*/ 0 h 560"/>
                  <a:gd name="T44" fmla="*/ 100 w 116"/>
                  <a:gd name="T45" fmla="*/ 0 h 560"/>
                  <a:gd name="T46" fmla="*/ 86 w 116"/>
                  <a:gd name="T47" fmla="*/ 1 h 560"/>
                  <a:gd name="T48" fmla="*/ 65 w 116"/>
                  <a:gd name="T49" fmla="*/ 4 h 560"/>
                  <a:gd name="T50" fmla="*/ 36 w 116"/>
                  <a:gd name="T51" fmla="*/ 11 h 5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6"/>
                  <a:gd name="T79" fmla="*/ 0 h 560"/>
                  <a:gd name="T80" fmla="*/ 116 w 116"/>
                  <a:gd name="T81" fmla="*/ 560 h 5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6" h="560">
                    <a:moveTo>
                      <a:pt x="36" y="11"/>
                    </a:moveTo>
                    <a:lnTo>
                      <a:pt x="33" y="21"/>
                    </a:lnTo>
                    <a:lnTo>
                      <a:pt x="24" y="53"/>
                    </a:lnTo>
                    <a:lnTo>
                      <a:pt x="15" y="103"/>
                    </a:lnTo>
                    <a:lnTo>
                      <a:pt x="5" y="169"/>
                    </a:lnTo>
                    <a:lnTo>
                      <a:pt x="0" y="250"/>
                    </a:lnTo>
                    <a:lnTo>
                      <a:pt x="1" y="344"/>
                    </a:lnTo>
                    <a:lnTo>
                      <a:pt x="10" y="448"/>
                    </a:lnTo>
                    <a:lnTo>
                      <a:pt x="32" y="560"/>
                    </a:lnTo>
                    <a:lnTo>
                      <a:pt x="112" y="555"/>
                    </a:lnTo>
                    <a:lnTo>
                      <a:pt x="108" y="538"/>
                    </a:lnTo>
                    <a:lnTo>
                      <a:pt x="101" y="493"/>
                    </a:lnTo>
                    <a:lnTo>
                      <a:pt x="91" y="426"/>
                    </a:lnTo>
                    <a:lnTo>
                      <a:pt x="82" y="344"/>
                    </a:lnTo>
                    <a:lnTo>
                      <a:pt x="77" y="255"/>
                    </a:lnTo>
                    <a:lnTo>
                      <a:pt x="79" y="164"/>
                    </a:lnTo>
                    <a:lnTo>
                      <a:pt x="91" y="79"/>
                    </a:lnTo>
                    <a:lnTo>
                      <a:pt x="116" y="6"/>
                    </a:lnTo>
                    <a:lnTo>
                      <a:pt x="116" y="5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65" y="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2" name="Freeform 33"/>
              <p:cNvSpPr>
                <a:spLocks/>
              </p:cNvSpPr>
              <p:nvPr/>
            </p:nvSpPr>
            <p:spPr bwMode="auto">
              <a:xfrm>
                <a:off x="6417" y="13724"/>
                <a:ext cx="97" cy="463"/>
              </a:xfrm>
              <a:custGeom>
                <a:avLst/>
                <a:gdLst>
                  <a:gd name="T0" fmla="*/ 30 w 97"/>
                  <a:gd name="T1" fmla="*/ 9 h 463"/>
                  <a:gd name="T2" fmla="*/ 27 w 97"/>
                  <a:gd name="T3" fmla="*/ 17 h 463"/>
                  <a:gd name="T4" fmla="*/ 20 w 97"/>
                  <a:gd name="T5" fmla="*/ 44 h 463"/>
                  <a:gd name="T6" fmla="*/ 12 w 97"/>
                  <a:gd name="T7" fmla="*/ 85 h 463"/>
                  <a:gd name="T8" fmla="*/ 4 w 97"/>
                  <a:gd name="T9" fmla="*/ 140 h 463"/>
                  <a:gd name="T10" fmla="*/ 0 w 97"/>
                  <a:gd name="T11" fmla="*/ 207 h 463"/>
                  <a:gd name="T12" fmla="*/ 0 w 97"/>
                  <a:gd name="T13" fmla="*/ 285 h 463"/>
                  <a:gd name="T14" fmla="*/ 9 w 97"/>
                  <a:gd name="T15" fmla="*/ 370 h 463"/>
                  <a:gd name="T16" fmla="*/ 26 w 97"/>
                  <a:gd name="T17" fmla="*/ 463 h 463"/>
                  <a:gd name="T18" fmla="*/ 93 w 97"/>
                  <a:gd name="T19" fmla="*/ 460 h 463"/>
                  <a:gd name="T20" fmla="*/ 89 w 97"/>
                  <a:gd name="T21" fmla="*/ 446 h 463"/>
                  <a:gd name="T22" fmla="*/ 83 w 97"/>
                  <a:gd name="T23" fmla="*/ 408 h 463"/>
                  <a:gd name="T24" fmla="*/ 75 w 97"/>
                  <a:gd name="T25" fmla="*/ 353 h 463"/>
                  <a:gd name="T26" fmla="*/ 68 w 97"/>
                  <a:gd name="T27" fmla="*/ 285 h 463"/>
                  <a:gd name="T28" fmla="*/ 65 w 97"/>
                  <a:gd name="T29" fmla="*/ 211 h 463"/>
                  <a:gd name="T30" fmla="*/ 67 w 97"/>
                  <a:gd name="T31" fmla="*/ 136 h 463"/>
                  <a:gd name="T32" fmla="*/ 76 w 97"/>
                  <a:gd name="T33" fmla="*/ 65 h 463"/>
                  <a:gd name="T34" fmla="*/ 97 w 97"/>
                  <a:gd name="T35" fmla="*/ 5 h 463"/>
                  <a:gd name="T36" fmla="*/ 97 w 97"/>
                  <a:gd name="T37" fmla="*/ 4 h 463"/>
                  <a:gd name="T38" fmla="*/ 97 w 97"/>
                  <a:gd name="T39" fmla="*/ 3 h 463"/>
                  <a:gd name="T40" fmla="*/ 95 w 97"/>
                  <a:gd name="T41" fmla="*/ 1 h 463"/>
                  <a:gd name="T42" fmla="*/ 91 w 97"/>
                  <a:gd name="T43" fmla="*/ 0 h 463"/>
                  <a:gd name="T44" fmla="*/ 84 w 97"/>
                  <a:gd name="T45" fmla="*/ 0 h 463"/>
                  <a:gd name="T46" fmla="*/ 71 w 97"/>
                  <a:gd name="T47" fmla="*/ 0 h 463"/>
                  <a:gd name="T48" fmla="*/ 54 w 97"/>
                  <a:gd name="T49" fmla="*/ 3 h 463"/>
                  <a:gd name="T50" fmla="*/ 30 w 97"/>
                  <a:gd name="T51" fmla="*/ 9 h 4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7"/>
                  <a:gd name="T79" fmla="*/ 0 h 463"/>
                  <a:gd name="T80" fmla="*/ 97 w 97"/>
                  <a:gd name="T81" fmla="*/ 463 h 4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7" h="463">
                    <a:moveTo>
                      <a:pt x="30" y="9"/>
                    </a:moveTo>
                    <a:lnTo>
                      <a:pt x="27" y="17"/>
                    </a:lnTo>
                    <a:lnTo>
                      <a:pt x="20" y="44"/>
                    </a:lnTo>
                    <a:lnTo>
                      <a:pt x="12" y="85"/>
                    </a:lnTo>
                    <a:lnTo>
                      <a:pt x="4" y="140"/>
                    </a:lnTo>
                    <a:lnTo>
                      <a:pt x="0" y="207"/>
                    </a:lnTo>
                    <a:lnTo>
                      <a:pt x="0" y="285"/>
                    </a:lnTo>
                    <a:lnTo>
                      <a:pt x="9" y="370"/>
                    </a:lnTo>
                    <a:lnTo>
                      <a:pt x="26" y="463"/>
                    </a:lnTo>
                    <a:lnTo>
                      <a:pt x="93" y="460"/>
                    </a:lnTo>
                    <a:lnTo>
                      <a:pt x="89" y="446"/>
                    </a:lnTo>
                    <a:lnTo>
                      <a:pt x="83" y="408"/>
                    </a:lnTo>
                    <a:lnTo>
                      <a:pt x="75" y="353"/>
                    </a:lnTo>
                    <a:lnTo>
                      <a:pt x="68" y="285"/>
                    </a:lnTo>
                    <a:lnTo>
                      <a:pt x="65" y="211"/>
                    </a:lnTo>
                    <a:lnTo>
                      <a:pt x="67" y="136"/>
                    </a:lnTo>
                    <a:lnTo>
                      <a:pt x="76" y="65"/>
                    </a:lnTo>
                    <a:lnTo>
                      <a:pt x="97" y="5"/>
                    </a:lnTo>
                    <a:lnTo>
                      <a:pt x="97" y="4"/>
                    </a:lnTo>
                    <a:lnTo>
                      <a:pt x="97" y="3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54" y="3"/>
                    </a:lnTo>
                    <a:lnTo>
                      <a:pt x="30" y="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3" name="Freeform 34"/>
              <p:cNvSpPr>
                <a:spLocks/>
              </p:cNvSpPr>
              <p:nvPr/>
            </p:nvSpPr>
            <p:spPr bwMode="auto">
              <a:xfrm>
                <a:off x="6422" y="13768"/>
                <a:ext cx="77" cy="367"/>
              </a:xfrm>
              <a:custGeom>
                <a:avLst/>
                <a:gdLst>
                  <a:gd name="T0" fmla="*/ 24 w 77"/>
                  <a:gd name="T1" fmla="*/ 8 h 367"/>
                  <a:gd name="T2" fmla="*/ 22 w 77"/>
                  <a:gd name="T3" fmla="*/ 15 h 367"/>
                  <a:gd name="T4" fmla="*/ 17 w 77"/>
                  <a:gd name="T5" fmla="*/ 36 h 367"/>
                  <a:gd name="T6" fmla="*/ 10 w 77"/>
                  <a:gd name="T7" fmla="*/ 68 h 367"/>
                  <a:gd name="T8" fmla="*/ 4 w 77"/>
                  <a:gd name="T9" fmla="*/ 112 h 367"/>
                  <a:gd name="T10" fmla="*/ 0 w 77"/>
                  <a:gd name="T11" fmla="*/ 164 h 367"/>
                  <a:gd name="T12" fmla="*/ 0 w 77"/>
                  <a:gd name="T13" fmla="*/ 226 h 367"/>
                  <a:gd name="T14" fmla="*/ 7 w 77"/>
                  <a:gd name="T15" fmla="*/ 294 h 367"/>
                  <a:gd name="T16" fmla="*/ 21 w 77"/>
                  <a:gd name="T17" fmla="*/ 367 h 367"/>
                  <a:gd name="T18" fmla="*/ 74 w 77"/>
                  <a:gd name="T19" fmla="*/ 364 h 367"/>
                  <a:gd name="T20" fmla="*/ 71 w 77"/>
                  <a:gd name="T21" fmla="*/ 353 h 367"/>
                  <a:gd name="T22" fmla="*/ 66 w 77"/>
                  <a:gd name="T23" fmla="*/ 323 h 367"/>
                  <a:gd name="T24" fmla="*/ 60 w 77"/>
                  <a:gd name="T25" fmla="*/ 280 h 367"/>
                  <a:gd name="T26" fmla="*/ 54 w 77"/>
                  <a:gd name="T27" fmla="*/ 226 h 367"/>
                  <a:gd name="T28" fmla="*/ 51 w 77"/>
                  <a:gd name="T29" fmla="*/ 168 h 367"/>
                  <a:gd name="T30" fmla="*/ 53 w 77"/>
                  <a:gd name="T31" fmla="*/ 107 h 367"/>
                  <a:gd name="T32" fmla="*/ 61 w 77"/>
                  <a:gd name="T33" fmla="*/ 52 h 367"/>
                  <a:gd name="T34" fmla="*/ 77 w 77"/>
                  <a:gd name="T35" fmla="*/ 5 h 367"/>
                  <a:gd name="T36" fmla="*/ 77 w 77"/>
                  <a:gd name="T37" fmla="*/ 5 h 367"/>
                  <a:gd name="T38" fmla="*/ 77 w 77"/>
                  <a:gd name="T39" fmla="*/ 2 h 367"/>
                  <a:gd name="T40" fmla="*/ 76 w 77"/>
                  <a:gd name="T41" fmla="*/ 1 h 367"/>
                  <a:gd name="T42" fmla="*/ 72 w 77"/>
                  <a:gd name="T43" fmla="*/ 0 h 367"/>
                  <a:gd name="T44" fmla="*/ 66 w 77"/>
                  <a:gd name="T45" fmla="*/ 0 h 367"/>
                  <a:gd name="T46" fmla="*/ 56 w 77"/>
                  <a:gd name="T47" fmla="*/ 1 h 367"/>
                  <a:gd name="T48" fmla="*/ 43 w 77"/>
                  <a:gd name="T49" fmla="*/ 4 h 367"/>
                  <a:gd name="T50" fmla="*/ 24 w 77"/>
                  <a:gd name="T51" fmla="*/ 8 h 3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7"/>
                  <a:gd name="T79" fmla="*/ 0 h 367"/>
                  <a:gd name="T80" fmla="*/ 77 w 77"/>
                  <a:gd name="T81" fmla="*/ 367 h 3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7" h="367">
                    <a:moveTo>
                      <a:pt x="24" y="8"/>
                    </a:moveTo>
                    <a:lnTo>
                      <a:pt x="22" y="15"/>
                    </a:lnTo>
                    <a:lnTo>
                      <a:pt x="17" y="36"/>
                    </a:lnTo>
                    <a:lnTo>
                      <a:pt x="10" y="68"/>
                    </a:lnTo>
                    <a:lnTo>
                      <a:pt x="4" y="112"/>
                    </a:lnTo>
                    <a:lnTo>
                      <a:pt x="0" y="164"/>
                    </a:lnTo>
                    <a:lnTo>
                      <a:pt x="0" y="226"/>
                    </a:lnTo>
                    <a:lnTo>
                      <a:pt x="7" y="294"/>
                    </a:lnTo>
                    <a:lnTo>
                      <a:pt x="21" y="367"/>
                    </a:lnTo>
                    <a:lnTo>
                      <a:pt x="74" y="364"/>
                    </a:lnTo>
                    <a:lnTo>
                      <a:pt x="71" y="353"/>
                    </a:lnTo>
                    <a:lnTo>
                      <a:pt x="66" y="323"/>
                    </a:lnTo>
                    <a:lnTo>
                      <a:pt x="60" y="280"/>
                    </a:lnTo>
                    <a:lnTo>
                      <a:pt x="54" y="226"/>
                    </a:lnTo>
                    <a:lnTo>
                      <a:pt x="51" y="168"/>
                    </a:lnTo>
                    <a:lnTo>
                      <a:pt x="53" y="107"/>
                    </a:lnTo>
                    <a:lnTo>
                      <a:pt x="61" y="52"/>
                    </a:lnTo>
                    <a:lnTo>
                      <a:pt x="77" y="5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56" y="1"/>
                    </a:lnTo>
                    <a:lnTo>
                      <a:pt x="43" y="4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4" name="Freeform 35"/>
              <p:cNvSpPr>
                <a:spLocks/>
              </p:cNvSpPr>
              <p:nvPr/>
            </p:nvSpPr>
            <p:spPr bwMode="auto">
              <a:xfrm>
                <a:off x="6428" y="13813"/>
                <a:ext cx="56" cy="271"/>
              </a:xfrm>
              <a:custGeom>
                <a:avLst/>
                <a:gdLst>
                  <a:gd name="T0" fmla="*/ 17 w 56"/>
                  <a:gd name="T1" fmla="*/ 5 h 271"/>
                  <a:gd name="T2" fmla="*/ 16 w 56"/>
                  <a:gd name="T3" fmla="*/ 10 h 271"/>
                  <a:gd name="T4" fmla="*/ 12 w 56"/>
                  <a:gd name="T5" fmla="*/ 25 h 271"/>
                  <a:gd name="T6" fmla="*/ 6 w 56"/>
                  <a:gd name="T7" fmla="*/ 49 h 271"/>
                  <a:gd name="T8" fmla="*/ 2 w 56"/>
                  <a:gd name="T9" fmla="*/ 82 h 271"/>
                  <a:gd name="T10" fmla="*/ 0 w 56"/>
                  <a:gd name="T11" fmla="*/ 122 h 271"/>
                  <a:gd name="T12" fmla="*/ 0 w 56"/>
                  <a:gd name="T13" fmla="*/ 166 h 271"/>
                  <a:gd name="T14" fmla="*/ 4 w 56"/>
                  <a:gd name="T15" fmla="*/ 217 h 271"/>
                  <a:gd name="T16" fmla="*/ 15 w 56"/>
                  <a:gd name="T17" fmla="*/ 271 h 271"/>
                  <a:gd name="T18" fmla="*/ 54 w 56"/>
                  <a:gd name="T19" fmla="*/ 268 h 271"/>
                  <a:gd name="T20" fmla="*/ 52 w 56"/>
                  <a:gd name="T21" fmla="*/ 261 h 271"/>
                  <a:gd name="T22" fmla="*/ 48 w 56"/>
                  <a:gd name="T23" fmla="*/ 238 h 271"/>
                  <a:gd name="T24" fmla="*/ 44 w 56"/>
                  <a:gd name="T25" fmla="*/ 206 h 271"/>
                  <a:gd name="T26" fmla="*/ 40 w 56"/>
                  <a:gd name="T27" fmla="*/ 166 h 271"/>
                  <a:gd name="T28" fmla="*/ 37 w 56"/>
                  <a:gd name="T29" fmla="*/ 123 h 271"/>
                  <a:gd name="T30" fmla="*/ 39 w 56"/>
                  <a:gd name="T31" fmla="*/ 78 h 271"/>
                  <a:gd name="T32" fmla="*/ 44 w 56"/>
                  <a:gd name="T33" fmla="*/ 37 h 271"/>
                  <a:gd name="T34" fmla="*/ 56 w 56"/>
                  <a:gd name="T35" fmla="*/ 3 h 271"/>
                  <a:gd name="T36" fmla="*/ 56 w 56"/>
                  <a:gd name="T37" fmla="*/ 3 h 271"/>
                  <a:gd name="T38" fmla="*/ 56 w 56"/>
                  <a:gd name="T39" fmla="*/ 2 h 271"/>
                  <a:gd name="T40" fmla="*/ 55 w 56"/>
                  <a:gd name="T41" fmla="*/ 1 h 271"/>
                  <a:gd name="T42" fmla="*/ 52 w 56"/>
                  <a:gd name="T43" fmla="*/ 0 h 271"/>
                  <a:gd name="T44" fmla="*/ 48 w 56"/>
                  <a:gd name="T45" fmla="*/ 0 h 271"/>
                  <a:gd name="T46" fmla="*/ 42 w 56"/>
                  <a:gd name="T47" fmla="*/ 0 h 271"/>
                  <a:gd name="T48" fmla="*/ 31 w 56"/>
                  <a:gd name="T49" fmla="*/ 2 h 271"/>
                  <a:gd name="T50" fmla="*/ 17 w 56"/>
                  <a:gd name="T51" fmla="*/ 5 h 2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271"/>
                  <a:gd name="T80" fmla="*/ 56 w 56"/>
                  <a:gd name="T81" fmla="*/ 271 h 27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271">
                    <a:moveTo>
                      <a:pt x="17" y="5"/>
                    </a:moveTo>
                    <a:lnTo>
                      <a:pt x="16" y="10"/>
                    </a:lnTo>
                    <a:lnTo>
                      <a:pt x="12" y="25"/>
                    </a:lnTo>
                    <a:lnTo>
                      <a:pt x="6" y="49"/>
                    </a:lnTo>
                    <a:lnTo>
                      <a:pt x="2" y="82"/>
                    </a:lnTo>
                    <a:lnTo>
                      <a:pt x="0" y="122"/>
                    </a:lnTo>
                    <a:lnTo>
                      <a:pt x="0" y="166"/>
                    </a:lnTo>
                    <a:lnTo>
                      <a:pt x="4" y="217"/>
                    </a:lnTo>
                    <a:lnTo>
                      <a:pt x="15" y="271"/>
                    </a:lnTo>
                    <a:lnTo>
                      <a:pt x="54" y="268"/>
                    </a:lnTo>
                    <a:lnTo>
                      <a:pt x="52" y="261"/>
                    </a:lnTo>
                    <a:lnTo>
                      <a:pt x="48" y="238"/>
                    </a:lnTo>
                    <a:lnTo>
                      <a:pt x="44" y="206"/>
                    </a:lnTo>
                    <a:lnTo>
                      <a:pt x="40" y="166"/>
                    </a:lnTo>
                    <a:lnTo>
                      <a:pt x="37" y="123"/>
                    </a:lnTo>
                    <a:lnTo>
                      <a:pt x="39" y="78"/>
                    </a:lnTo>
                    <a:lnTo>
                      <a:pt x="44" y="37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5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1" y="2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5" name="Freeform 36"/>
              <p:cNvSpPr>
                <a:spLocks/>
              </p:cNvSpPr>
              <p:nvPr/>
            </p:nvSpPr>
            <p:spPr bwMode="auto">
              <a:xfrm>
                <a:off x="7211" y="13549"/>
                <a:ext cx="186" cy="732"/>
              </a:xfrm>
              <a:custGeom>
                <a:avLst/>
                <a:gdLst>
                  <a:gd name="T0" fmla="*/ 186 w 186"/>
                  <a:gd name="T1" fmla="*/ 6 h 732"/>
                  <a:gd name="T2" fmla="*/ 182 w 186"/>
                  <a:gd name="T3" fmla="*/ 11 h 732"/>
                  <a:gd name="T4" fmla="*/ 169 w 186"/>
                  <a:gd name="T5" fmla="*/ 29 h 732"/>
                  <a:gd name="T6" fmla="*/ 153 w 186"/>
                  <a:gd name="T7" fmla="*/ 67 h 732"/>
                  <a:gd name="T8" fmla="*/ 137 w 186"/>
                  <a:gd name="T9" fmla="*/ 130 h 732"/>
                  <a:gd name="T10" fmla="*/ 124 w 186"/>
                  <a:gd name="T11" fmla="*/ 221 h 732"/>
                  <a:gd name="T12" fmla="*/ 117 w 186"/>
                  <a:gd name="T13" fmla="*/ 350 h 732"/>
                  <a:gd name="T14" fmla="*/ 122 w 186"/>
                  <a:gd name="T15" fmla="*/ 517 h 732"/>
                  <a:gd name="T16" fmla="*/ 139 w 186"/>
                  <a:gd name="T17" fmla="*/ 732 h 732"/>
                  <a:gd name="T18" fmla="*/ 34 w 186"/>
                  <a:gd name="T19" fmla="*/ 732 h 732"/>
                  <a:gd name="T20" fmla="*/ 31 w 186"/>
                  <a:gd name="T21" fmla="*/ 711 h 732"/>
                  <a:gd name="T22" fmla="*/ 22 w 186"/>
                  <a:gd name="T23" fmla="*/ 651 h 732"/>
                  <a:gd name="T24" fmla="*/ 12 w 186"/>
                  <a:gd name="T25" fmla="*/ 563 h 732"/>
                  <a:gd name="T26" fmla="*/ 3 w 186"/>
                  <a:gd name="T27" fmla="*/ 454 h 732"/>
                  <a:gd name="T28" fmla="*/ 0 w 186"/>
                  <a:gd name="T29" fmla="*/ 335 h 732"/>
                  <a:gd name="T30" fmla="*/ 6 w 186"/>
                  <a:gd name="T31" fmla="*/ 213 h 732"/>
                  <a:gd name="T32" fmla="*/ 25 w 186"/>
                  <a:gd name="T33" fmla="*/ 98 h 732"/>
                  <a:gd name="T34" fmla="*/ 60 w 186"/>
                  <a:gd name="T35" fmla="*/ 0 h 732"/>
                  <a:gd name="T36" fmla="*/ 186 w 186"/>
                  <a:gd name="T37" fmla="*/ 6 h 7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"/>
                  <a:gd name="T58" fmla="*/ 0 h 732"/>
                  <a:gd name="T59" fmla="*/ 186 w 186"/>
                  <a:gd name="T60" fmla="*/ 732 h 7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" h="732">
                    <a:moveTo>
                      <a:pt x="186" y="6"/>
                    </a:moveTo>
                    <a:lnTo>
                      <a:pt x="182" y="11"/>
                    </a:lnTo>
                    <a:lnTo>
                      <a:pt x="169" y="29"/>
                    </a:lnTo>
                    <a:lnTo>
                      <a:pt x="153" y="67"/>
                    </a:lnTo>
                    <a:lnTo>
                      <a:pt x="137" y="130"/>
                    </a:lnTo>
                    <a:lnTo>
                      <a:pt x="124" y="221"/>
                    </a:lnTo>
                    <a:lnTo>
                      <a:pt x="117" y="350"/>
                    </a:lnTo>
                    <a:lnTo>
                      <a:pt x="122" y="517"/>
                    </a:lnTo>
                    <a:lnTo>
                      <a:pt x="139" y="732"/>
                    </a:lnTo>
                    <a:lnTo>
                      <a:pt x="34" y="732"/>
                    </a:lnTo>
                    <a:lnTo>
                      <a:pt x="31" y="711"/>
                    </a:lnTo>
                    <a:lnTo>
                      <a:pt x="22" y="651"/>
                    </a:lnTo>
                    <a:lnTo>
                      <a:pt x="12" y="563"/>
                    </a:lnTo>
                    <a:lnTo>
                      <a:pt x="3" y="454"/>
                    </a:lnTo>
                    <a:lnTo>
                      <a:pt x="0" y="335"/>
                    </a:lnTo>
                    <a:lnTo>
                      <a:pt x="6" y="213"/>
                    </a:lnTo>
                    <a:lnTo>
                      <a:pt x="25" y="98"/>
                    </a:lnTo>
                    <a:lnTo>
                      <a:pt x="60" y="0"/>
                    </a:lnTo>
                    <a:lnTo>
                      <a:pt x="186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6" name="Freeform 37"/>
              <p:cNvSpPr>
                <a:spLocks/>
              </p:cNvSpPr>
              <p:nvPr/>
            </p:nvSpPr>
            <p:spPr bwMode="auto">
              <a:xfrm>
                <a:off x="7219" y="13600"/>
                <a:ext cx="158" cy="625"/>
              </a:xfrm>
              <a:custGeom>
                <a:avLst/>
                <a:gdLst>
                  <a:gd name="T0" fmla="*/ 158 w 158"/>
                  <a:gd name="T1" fmla="*/ 4 h 625"/>
                  <a:gd name="T2" fmla="*/ 153 w 158"/>
                  <a:gd name="T3" fmla="*/ 9 h 625"/>
                  <a:gd name="T4" fmla="*/ 144 w 158"/>
                  <a:gd name="T5" fmla="*/ 25 h 625"/>
                  <a:gd name="T6" fmla="*/ 130 w 158"/>
                  <a:gd name="T7" fmla="*/ 57 h 625"/>
                  <a:gd name="T8" fmla="*/ 116 w 158"/>
                  <a:gd name="T9" fmla="*/ 110 h 625"/>
                  <a:gd name="T10" fmla="*/ 105 w 158"/>
                  <a:gd name="T11" fmla="*/ 189 h 625"/>
                  <a:gd name="T12" fmla="*/ 100 w 158"/>
                  <a:gd name="T13" fmla="*/ 298 h 625"/>
                  <a:gd name="T14" fmla="*/ 103 w 158"/>
                  <a:gd name="T15" fmla="*/ 441 h 625"/>
                  <a:gd name="T16" fmla="*/ 118 w 158"/>
                  <a:gd name="T17" fmla="*/ 625 h 625"/>
                  <a:gd name="T18" fmla="*/ 29 w 158"/>
                  <a:gd name="T19" fmla="*/ 625 h 625"/>
                  <a:gd name="T20" fmla="*/ 25 w 158"/>
                  <a:gd name="T21" fmla="*/ 607 h 625"/>
                  <a:gd name="T22" fmla="*/ 18 w 158"/>
                  <a:gd name="T23" fmla="*/ 556 h 625"/>
                  <a:gd name="T24" fmla="*/ 9 w 158"/>
                  <a:gd name="T25" fmla="*/ 480 h 625"/>
                  <a:gd name="T26" fmla="*/ 2 w 158"/>
                  <a:gd name="T27" fmla="*/ 387 h 625"/>
                  <a:gd name="T28" fmla="*/ 0 w 158"/>
                  <a:gd name="T29" fmla="*/ 286 h 625"/>
                  <a:gd name="T30" fmla="*/ 5 w 158"/>
                  <a:gd name="T31" fmla="*/ 182 h 625"/>
                  <a:gd name="T32" fmla="*/ 21 w 158"/>
                  <a:gd name="T33" fmla="*/ 84 h 625"/>
                  <a:gd name="T34" fmla="*/ 51 w 158"/>
                  <a:gd name="T35" fmla="*/ 0 h 625"/>
                  <a:gd name="T36" fmla="*/ 158 w 158"/>
                  <a:gd name="T37" fmla="*/ 4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8"/>
                  <a:gd name="T58" fmla="*/ 0 h 625"/>
                  <a:gd name="T59" fmla="*/ 158 w 158"/>
                  <a:gd name="T60" fmla="*/ 625 h 6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8" h="625">
                    <a:moveTo>
                      <a:pt x="158" y="4"/>
                    </a:moveTo>
                    <a:lnTo>
                      <a:pt x="153" y="9"/>
                    </a:lnTo>
                    <a:lnTo>
                      <a:pt x="144" y="25"/>
                    </a:lnTo>
                    <a:lnTo>
                      <a:pt x="130" y="57"/>
                    </a:lnTo>
                    <a:lnTo>
                      <a:pt x="116" y="110"/>
                    </a:lnTo>
                    <a:lnTo>
                      <a:pt x="105" y="189"/>
                    </a:lnTo>
                    <a:lnTo>
                      <a:pt x="100" y="298"/>
                    </a:lnTo>
                    <a:lnTo>
                      <a:pt x="103" y="441"/>
                    </a:lnTo>
                    <a:lnTo>
                      <a:pt x="118" y="625"/>
                    </a:lnTo>
                    <a:lnTo>
                      <a:pt x="29" y="625"/>
                    </a:lnTo>
                    <a:lnTo>
                      <a:pt x="25" y="607"/>
                    </a:lnTo>
                    <a:lnTo>
                      <a:pt x="18" y="556"/>
                    </a:lnTo>
                    <a:lnTo>
                      <a:pt x="9" y="480"/>
                    </a:lnTo>
                    <a:lnTo>
                      <a:pt x="2" y="387"/>
                    </a:lnTo>
                    <a:lnTo>
                      <a:pt x="0" y="286"/>
                    </a:lnTo>
                    <a:lnTo>
                      <a:pt x="5" y="182"/>
                    </a:lnTo>
                    <a:lnTo>
                      <a:pt x="21" y="84"/>
                    </a:lnTo>
                    <a:lnTo>
                      <a:pt x="51" y="0"/>
                    </a:lnTo>
                    <a:lnTo>
                      <a:pt x="158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7" name="Freeform 38"/>
              <p:cNvSpPr>
                <a:spLocks/>
              </p:cNvSpPr>
              <p:nvPr/>
            </p:nvSpPr>
            <p:spPr bwMode="auto">
              <a:xfrm>
                <a:off x="7225" y="13651"/>
                <a:ext cx="131" cy="517"/>
              </a:xfrm>
              <a:custGeom>
                <a:avLst/>
                <a:gdLst>
                  <a:gd name="T0" fmla="*/ 131 w 131"/>
                  <a:gd name="T1" fmla="*/ 4 h 517"/>
                  <a:gd name="T2" fmla="*/ 128 w 131"/>
                  <a:gd name="T3" fmla="*/ 7 h 517"/>
                  <a:gd name="T4" fmla="*/ 119 w 131"/>
                  <a:gd name="T5" fmla="*/ 21 h 517"/>
                  <a:gd name="T6" fmla="*/ 109 w 131"/>
                  <a:gd name="T7" fmla="*/ 47 h 517"/>
                  <a:gd name="T8" fmla="*/ 97 w 131"/>
                  <a:gd name="T9" fmla="*/ 91 h 517"/>
                  <a:gd name="T10" fmla="*/ 88 w 131"/>
                  <a:gd name="T11" fmla="*/ 156 h 517"/>
                  <a:gd name="T12" fmla="*/ 84 w 131"/>
                  <a:gd name="T13" fmla="*/ 247 h 517"/>
                  <a:gd name="T14" fmla="*/ 86 w 131"/>
                  <a:gd name="T15" fmla="*/ 366 h 517"/>
                  <a:gd name="T16" fmla="*/ 99 w 131"/>
                  <a:gd name="T17" fmla="*/ 517 h 517"/>
                  <a:gd name="T18" fmla="*/ 25 w 131"/>
                  <a:gd name="T19" fmla="*/ 517 h 517"/>
                  <a:gd name="T20" fmla="*/ 23 w 131"/>
                  <a:gd name="T21" fmla="*/ 502 h 517"/>
                  <a:gd name="T22" fmla="*/ 16 w 131"/>
                  <a:gd name="T23" fmla="*/ 460 h 517"/>
                  <a:gd name="T24" fmla="*/ 9 w 131"/>
                  <a:gd name="T25" fmla="*/ 397 h 517"/>
                  <a:gd name="T26" fmla="*/ 2 w 131"/>
                  <a:gd name="T27" fmla="*/ 320 h 517"/>
                  <a:gd name="T28" fmla="*/ 0 w 131"/>
                  <a:gd name="T29" fmla="*/ 236 h 517"/>
                  <a:gd name="T30" fmla="*/ 4 w 131"/>
                  <a:gd name="T31" fmla="*/ 151 h 517"/>
                  <a:gd name="T32" fmla="*/ 18 w 131"/>
                  <a:gd name="T33" fmla="*/ 70 h 517"/>
                  <a:gd name="T34" fmla="*/ 43 w 131"/>
                  <a:gd name="T35" fmla="*/ 0 h 517"/>
                  <a:gd name="T36" fmla="*/ 131 w 131"/>
                  <a:gd name="T37" fmla="*/ 4 h 5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517"/>
                  <a:gd name="T59" fmla="*/ 131 w 131"/>
                  <a:gd name="T60" fmla="*/ 517 h 5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517">
                    <a:moveTo>
                      <a:pt x="131" y="4"/>
                    </a:moveTo>
                    <a:lnTo>
                      <a:pt x="128" y="7"/>
                    </a:lnTo>
                    <a:lnTo>
                      <a:pt x="119" y="21"/>
                    </a:lnTo>
                    <a:lnTo>
                      <a:pt x="109" y="47"/>
                    </a:lnTo>
                    <a:lnTo>
                      <a:pt x="97" y="91"/>
                    </a:lnTo>
                    <a:lnTo>
                      <a:pt x="88" y="156"/>
                    </a:lnTo>
                    <a:lnTo>
                      <a:pt x="84" y="247"/>
                    </a:lnTo>
                    <a:lnTo>
                      <a:pt x="86" y="366"/>
                    </a:lnTo>
                    <a:lnTo>
                      <a:pt x="99" y="517"/>
                    </a:lnTo>
                    <a:lnTo>
                      <a:pt x="25" y="517"/>
                    </a:lnTo>
                    <a:lnTo>
                      <a:pt x="23" y="502"/>
                    </a:lnTo>
                    <a:lnTo>
                      <a:pt x="16" y="460"/>
                    </a:lnTo>
                    <a:lnTo>
                      <a:pt x="9" y="397"/>
                    </a:lnTo>
                    <a:lnTo>
                      <a:pt x="2" y="320"/>
                    </a:lnTo>
                    <a:lnTo>
                      <a:pt x="0" y="236"/>
                    </a:lnTo>
                    <a:lnTo>
                      <a:pt x="4" y="151"/>
                    </a:lnTo>
                    <a:lnTo>
                      <a:pt x="18" y="70"/>
                    </a:lnTo>
                    <a:lnTo>
                      <a:pt x="43" y="0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8" name="Freeform 39"/>
              <p:cNvSpPr>
                <a:spLocks/>
              </p:cNvSpPr>
              <p:nvPr/>
            </p:nvSpPr>
            <p:spPr bwMode="auto">
              <a:xfrm>
                <a:off x="7233" y="13701"/>
                <a:ext cx="104" cy="411"/>
              </a:xfrm>
              <a:custGeom>
                <a:avLst/>
                <a:gdLst>
                  <a:gd name="T0" fmla="*/ 104 w 104"/>
                  <a:gd name="T1" fmla="*/ 4 h 411"/>
                  <a:gd name="T2" fmla="*/ 101 w 104"/>
                  <a:gd name="T3" fmla="*/ 7 h 411"/>
                  <a:gd name="T4" fmla="*/ 94 w 104"/>
                  <a:gd name="T5" fmla="*/ 17 h 411"/>
                  <a:gd name="T6" fmla="*/ 86 w 104"/>
                  <a:gd name="T7" fmla="*/ 38 h 411"/>
                  <a:gd name="T8" fmla="*/ 76 w 104"/>
                  <a:gd name="T9" fmla="*/ 73 h 411"/>
                  <a:gd name="T10" fmla="*/ 69 w 104"/>
                  <a:gd name="T11" fmla="*/ 125 h 411"/>
                  <a:gd name="T12" fmla="*/ 65 w 104"/>
                  <a:gd name="T13" fmla="*/ 196 h 411"/>
                  <a:gd name="T14" fmla="*/ 67 w 104"/>
                  <a:gd name="T15" fmla="*/ 291 h 411"/>
                  <a:gd name="T16" fmla="*/ 77 w 104"/>
                  <a:gd name="T17" fmla="*/ 411 h 411"/>
                  <a:gd name="T18" fmla="*/ 19 w 104"/>
                  <a:gd name="T19" fmla="*/ 411 h 411"/>
                  <a:gd name="T20" fmla="*/ 17 w 104"/>
                  <a:gd name="T21" fmla="*/ 399 h 411"/>
                  <a:gd name="T22" fmla="*/ 11 w 104"/>
                  <a:gd name="T23" fmla="*/ 365 h 411"/>
                  <a:gd name="T24" fmla="*/ 6 w 104"/>
                  <a:gd name="T25" fmla="*/ 316 h 411"/>
                  <a:gd name="T26" fmla="*/ 2 w 104"/>
                  <a:gd name="T27" fmla="*/ 255 h 411"/>
                  <a:gd name="T28" fmla="*/ 0 w 104"/>
                  <a:gd name="T29" fmla="*/ 188 h 411"/>
                  <a:gd name="T30" fmla="*/ 4 w 104"/>
                  <a:gd name="T31" fmla="*/ 120 h 411"/>
                  <a:gd name="T32" fmla="*/ 15 w 104"/>
                  <a:gd name="T33" fmla="*/ 55 h 411"/>
                  <a:gd name="T34" fmla="*/ 34 w 104"/>
                  <a:gd name="T35" fmla="*/ 0 h 411"/>
                  <a:gd name="T36" fmla="*/ 104 w 104"/>
                  <a:gd name="T37" fmla="*/ 4 h 4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411"/>
                  <a:gd name="T59" fmla="*/ 104 w 104"/>
                  <a:gd name="T60" fmla="*/ 411 h 4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411">
                    <a:moveTo>
                      <a:pt x="104" y="4"/>
                    </a:moveTo>
                    <a:lnTo>
                      <a:pt x="101" y="7"/>
                    </a:lnTo>
                    <a:lnTo>
                      <a:pt x="94" y="17"/>
                    </a:lnTo>
                    <a:lnTo>
                      <a:pt x="86" y="38"/>
                    </a:lnTo>
                    <a:lnTo>
                      <a:pt x="76" y="73"/>
                    </a:lnTo>
                    <a:lnTo>
                      <a:pt x="69" y="125"/>
                    </a:lnTo>
                    <a:lnTo>
                      <a:pt x="65" y="196"/>
                    </a:lnTo>
                    <a:lnTo>
                      <a:pt x="67" y="291"/>
                    </a:lnTo>
                    <a:lnTo>
                      <a:pt x="77" y="411"/>
                    </a:lnTo>
                    <a:lnTo>
                      <a:pt x="19" y="411"/>
                    </a:lnTo>
                    <a:lnTo>
                      <a:pt x="17" y="399"/>
                    </a:lnTo>
                    <a:lnTo>
                      <a:pt x="11" y="365"/>
                    </a:lnTo>
                    <a:lnTo>
                      <a:pt x="6" y="316"/>
                    </a:lnTo>
                    <a:lnTo>
                      <a:pt x="2" y="255"/>
                    </a:lnTo>
                    <a:lnTo>
                      <a:pt x="0" y="188"/>
                    </a:lnTo>
                    <a:lnTo>
                      <a:pt x="4" y="120"/>
                    </a:lnTo>
                    <a:lnTo>
                      <a:pt x="15" y="55"/>
                    </a:lnTo>
                    <a:lnTo>
                      <a:pt x="34" y="0"/>
                    </a:lnTo>
                    <a:lnTo>
                      <a:pt x="104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99" name="Freeform 40"/>
              <p:cNvSpPr>
                <a:spLocks/>
              </p:cNvSpPr>
              <p:nvPr/>
            </p:nvSpPr>
            <p:spPr bwMode="auto">
              <a:xfrm>
                <a:off x="7240" y="13752"/>
                <a:ext cx="76" cy="302"/>
              </a:xfrm>
              <a:custGeom>
                <a:avLst/>
                <a:gdLst>
                  <a:gd name="T0" fmla="*/ 76 w 76"/>
                  <a:gd name="T1" fmla="*/ 2 h 302"/>
                  <a:gd name="T2" fmla="*/ 74 w 76"/>
                  <a:gd name="T3" fmla="*/ 4 h 302"/>
                  <a:gd name="T4" fmla="*/ 70 w 76"/>
                  <a:gd name="T5" fmla="*/ 12 h 302"/>
                  <a:gd name="T6" fmla="*/ 62 w 76"/>
                  <a:gd name="T7" fmla="*/ 28 h 302"/>
                  <a:gd name="T8" fmla="*/ 56 w 76"/>
                  <a:gd name="T9" fmla="*/ 53 h 302"/>
                  <a:gd name="T10" fmla="*/ 51 w 76"/>
                  <a:gd name="T11" fmla="*/ 92 h 302"/>
                  <a:gd name="T12" fmla="*/ 49 w 76"/>
                  <a:gd name="T13" fmla="*/ 145 h 302"/>
                  <a:gd name="T14" fmla="*/ 50 w 76"/>
                  <a:gd name="T15" fmla="*/ 214 h 302"/>
                  <a:gd name="T16" fmla="*/ 57 w 76"/>
                  <a:gd name="T17" fmla="*/ 302 h 302"/>
                  <a:gd name="T18" fmla="*/ 14 w 76"/>
                  <a:gd name="T19" fmla="*/ 302 h 302"/>
                  <a:gd name="T20" fmla="*/ 13 w 76"/>
                  <a:gd name="T21" fmla="*/ 294 h 302"/>
                  <a:gd name="T22" fmla="*/ 9 w 76"/>
                  <a:gd name="T23" fmla="*/ 269 h 302"/>
                  <a:gd name="T24" fmla="*/ 4 w 76"/>
                  <a:gd name="T25" fmla="*/ 232 h 302"/>
                  <a:gd name="T26" fmla="*/ 1 w 76"/>
                  <a:gd name="T27" fmla="*/ 188 h 302"/>
                  <a:gd name="T28" fmla="*/ 0 w 76"/>
                  <a:gd name="T29" fmla="*/ 138 h 302"/>
                  <a:gd name="T30" fmla="*/ 2 w 76"/>
                  <a:gd name="T31" fmla="*/ 89 h 302"/>
                  <a:gd name="T32" fmla="*/ 10 w 76"/>
                  <a:gd name="T33" fmla="*/ 41 h 302"/>
                  <a:gd name="T34" fmla="*/ 25 w 76"/>
                  <a:gd name="T35" fmla="*/ 0 h 302"/>
                  <a:gd name="T36" fmla="*/ 76 w 76"/>
                  <a:gd name="T37" fmla="*/ 2 h 3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"/>
                  <a:gd name="T58" fmla="*/ 0 h 302"/>
                  <a:gd name="T59" fmla="*/ 76 w 76"/>
                  <a:gd name="T60" fmla="*/ 302 h 3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" h="302">
                    <a:moveTo>
                      <a:pt x="76" y="2"/>
                    </a:moveTo>
                    <a:lnTo>
                      <a:pt x="74" y="4"/>
                    </a:lnTo>
                    <a:lnTo>
                      <a:pt x="70" y="12"/>
                    </a:lnTo>
                    <a:lnTo>
                      <a:pt x="62" y="28"/>
                    </a:lnTo>
                    <a:lnTo>
                      <a:pt x="56" y="53"/>
                    </a:lnTo>
                    <a:lnTo>
                      <a:pt x="51" y="92"/>
                    </a:lnTo>
                    <a:lnTo>
                      <a:pt x="49" y="145"/>
                    </a:lnTo>
                    <a:lnTo>
                      <a:pt x="50" y="214"/>
                    </a:lnTo>
                    <a:lnTo>
                      <a:pt x="57" y="302"/>
                    </a:lnTo>
                    <a:lnTo>
                      <a:pt x="14" y="302"/>
                    </a:lnTo>
                    <a:lnTo>
                      <a:pt x="13" y="294"/>
                    </a:lnTo>
                    <a:lnTo>
                      <a:pt x="9" y="269"/>
                    </a:lnTo>
                    <a:lnTo>
                      <a:pt x="4" y="232"/>
                    </a:lnTo>
                    <a:lnTo>
                      <a:pt x="1" y="188"/>
                    </a:lnTo>
                    <a:lnTo>
                      <a:pt x="0" y="138"/>
                    </a:lnTo>
                    <a:lnTo>
                      <a:pt x="2" y="89"/>
                    </a:lnTo>
                    <a:lnTo>
                      <a:pt x="10" y="41"/>
                    </a:lnTo>
                    <a:lnTo>
                      <a:pt x="25" y="0"/>
                    </a:lnTo>
                    <a:lnTo>
                      <a:pt x="76" y="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0" name="Rectangle 41"/>
              <p:cNvSpPr>
                <a:spLocks noChangeArrowheads="1"/>
              </p:cNvSpPr>
              <p:nvPr/>
            </p:nvSpPr>
            <p:spPr bwMode="auto">
              <a:xfrm>
                <a:off x="6241" y="13678"/>
                <a:ext cx="23" cy="9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1" name="Freeform 42"/>
              <p:cNvSpPr>
                <a:spLocks/>
              </p:cNvSpPr>
              <p:nvPr/>
            </p:nvSpPr>
            <p:spPr bwMode="auto">
              <a:xfrm>
                <a:off x="6579" y="13664"/>
                <a:ext cx="375" cy="440"/>
              </a:xfrm>
              <a:custGeom>
                <a:avLst/>
                <a:gdLst>
                  <a:gd name="T0" fmla="*/ 35 w 375"/>
                  <a:gd name="T1" fmla="*/ 41 h 440"/>
                  <a:gd name="T2" fmla="*/ 32 w 375"/>
                  <a:gd name="T3" fmla="*/ 49 h 440"/>
                  <a:gd name="T4" fmla="*/ 25 w 375"/>
                  <a:gd name="T5" fmla="*/ 74 h 440"/>
                  <a:gd name="T6" fmla="*/ 17 w 375"/>
                  <a:gd name="T7" fmla="*/ 112 h 440"/>
                  <a:gd name="T8" fmla="*/ 8 w 375"/>
                  <a:gd name="T9" fmla="*/ 163 h 440"/>
                  <a:gd name="T10" fmla="*/ 2 w 375"/>
                  <a:gd name="T11" fmla="*/ 223 h 440"/>
                  <a:gd name="T12" fmla="*/ 0 w 375"/>
                  <a:gd name="T13" fmla="*/ 290 h 440"/>
                  <a:gd name="T14" fmla="*/ 7 w 375"/>
                  <a:gd name="T15" fmla="*/ 363 h 440"/>
                  <a:gd name="T16" fmla="*/ 23 w 375"/>
                  <a:gd name="T17" fmla="*/ 440 h 440"/>
                  <a:gd name="T18" fmla="*/ 23 w 375"/>
                  <a:gd name="T19" fmla="*/ 437 h 440"/>
                  <a:gd name="T20" fmla="*/ 23 w 375"/>
                  <a:gd name="T21" fmla="*/ 427 h 440"/>
                  <a:gd name="T22" fmla="*/ 23 w 375"/>
                  <a:gd name="T23" fmla="*/ 411 h 440"/>
                  <a:gd name="T24" fmla="*/ 23 w 375"/>
                  <a:gd name="T25" fmla="*/ 391 h 440"/>
                  <a:gd name="T26" fmla="*/ 25 w 375"/>
                  <a:gd name="T27" fmla="*/ 367 h 440"/>
                  <a:gd name="T28" fmla="*/ 28 w 375"/>
                  <a:gd name="T29" fmla="*/ 341 h 440"/>
                  <a:gd name="T30" fmla="*/ 33 w 375"/>
                  <a:gd name="T31" fmla="*/ 312 h 440"/>
                  <a:gd name="T32" fmla="*/ 39 w 375"/>
                  <a:gd name="T33" fmla="*/ 281 h 440"/>
                  <a:gd name="T34" fmla="*/ 49 w 375"/>
                  <a:gd name="T35" fmla="*/ 251 h 440"/>
                  <a:gd name="T36" fmla="*/ 61 w 375"/>
                  <a:gd name="T37" fmla="*/ 222 h 440"/>
                  <a:gd name="T38" fmla="*/ 75 w 375"/>
                  <a:gd name="T39" fmla="*/ 194 h 440"/>
                  <a:gd name="T40" fmla="*/ 93 w 375"/>
                  <a:gd name="T41" fmla="*/ 168 h 440"/>
                  <a:gd name="T42" fmla="*/ 116 w 375"/>
                  <a:gd name="T43" fmla="*/ 145 h 440"/>
                  <a:gd name="T44" fmla="*/ 141 w 375"/>
                  <a:gd name="T45" fmla="*/ 127 h 440"/>
                  <a:gd name="T46" fmla="*/ 173 w 375"/>
                  <a:gd name="T47" fmla="*/ 114 h 440"/>
                  <a:gd name="T48" fmla="*/ 208 w 375"/>
                  <a:gd name="T49" fmla="*/ 106 h 440"/>
                  <a:gd name="T50" fmla="*/ 210 w 375"/>
                  <a:gd name="T51" fmla="*/ 104 h 440"/>
                  <a:gd name="T52" fmla="*/ 217 w 375"/>
                  <a:gd name="T53" fmla="*/ 100 h 440"/>
                  <a:gd name="T54" fmla="*/ 227 w 375"/>
                  <a:gd name="T55" fmla="*/ 92 h 440"/>
                  <a:gd name="T56" fmla="*/ 245 w 375"/>
                  <a:gd name="T57" fmla="*/ 82 h 440"/>
                  <a:gd name="T58" fmla="*/ 267 w 375"/>
                  <a:gd name="T59" fmla="*/ 69 h 440"/>
                  <a:gd name="T60" fmla="*/ 296 w 375"/>
                  <a:gd name="T61" fmla="*/ 54 h 440"/>
                  <a:gd name="T62" fmla="*/ 332 w 375"/>
                  <a:gd name="T63" fmla="*/ 36 h 440"/>
                  <a:gd name="T64" fmla="*/ 375 w 375"/>
                  <a:gd name="T65" fmla="*/ 17 h 440"/>
                  <a:gd name="T66" fmla="*/ 373 w 375"/>
                  <a:gd name="T67" fmla="*/ 16 h 440"/>
                  <a:gd name="T68" fmla="*/ 366 w 375"/>
                  <a:gd name="T69" fmla="*/ 15 h 440"/>
                  <a:gd name="T70" fmla="*/ 357 w 375"/>
                  <a:gd name="T71" fmla="*/ 13 h 440"/>
                  <a:gd name="T72" fmla="*/ 343 w 375"/>
                  <a:gd name="T73" fmla="*/ 10 h 440"/>
                  <a:gd name="T74" fmla="*/ 326 w 375"/>
                  <a:gd name="T75" fmla="*/ 7 h 440"/>
                  <a:gd name="T76" fmla="*/ 307 w 375"/>
                  <a:gd name="T77" fmla="*/ 5 h 440"/>
                  <a:gd name="T78" fmla="*/ 285 w 375"/>
                  <a:gd name="T79" fmla="*/ 3 h 440"/>
                  <a:gd name="T80" fmla="*/ 261 w 375"/>
                  <a:gd name="T81" fmla="*/ 1 h 440"/>
                  <a:gd name="T82" fmla="*/ 235 w 375"/>
                  <a:gd name="T83" fmla="*/ 0 h 440"/>
                  <a:gd name="T84" fmla="*/ 208 w 375"/>
                  <a:gd name="T85" fmla="*/ 1 h 440"/>
                  <a:gd name="T86" fmla="*/ 180 w 375"/>
                  <a:gd name="T87" fmla="*/ 2 h 440"/>
                  <a:gd name="T88" fmla="*/ 151 w 375"/>
                  <a:gd name="T89" fmla="*/ 5 h 440"/>
                  <a:gd name="T90" fmla="*/ 122 w 375"/>
                  <a:gd name="T91" fmla="*/ 10 h 440"/>
                  <a:gd name="T92" fmla="*/ 92 w 375"/>
                  <a:gd name="T93" fmla="*/ 18 h 440"/>
                  <a:gd name="T94" fmla="*/ 63 w 375"/>
                  <a:gd name="T95" fmla="*/ 28 h 440"/>
                  <a:gd name="T96" fmla="*/ 35 w 375"/>
                  <a:gd name="T97" fmla="*/ 41 h 4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75"/>
                  <a:gd name="T148" fmla="*/ 0 h 440"/>
                  <a:gd name="T149" fmla="*/ 375 w 375"/>
                  <a:gd name="T150" fmla="*/ 440 h 4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75" h="440">
                    <a:moveTo>
                      <a:pt x="35" y="41"/>
                    </a:moveTo>
                    <a:lnTo>
                      <a:pt x="32" y="49"/>
                    </a:lnTo>
                    <a:lnTo>
                      <a:pt x="25" y="74"/>
                    </a:lnTo>
                    <a:lnTo>
                      <a:pt x="17" y="112"/>
                    </a:lnTo>
                    <a:lnTo>
                      <a:pt x="8" y="163"/>
                    </a:lnTo>
                    <a:lnTo>
                      <a:pt x="2" y="223"/>
                    </a:lnTo>
                    <a:lnTo>
                      <a:pt x="0" y="290"/>
                    </a:lnTo>
                    <a:lnTo>
                      <a:pt x="7" y="363"/>
                    </a:lnTo>
                    <a:lnTo>
                      <a:pt x="23" y="440"/>
                    </a:lnTo>
                    <a:lnTo>
                      <a:pt x="23" y="437"/>
                    </a:lnTo>
                    <a:lnTo>
                      <a:pt x="23" y="427"/>
                    </a:lnTo>
                    <a:lnTo>
                      <a:pt x="23" y="411"/>
                    </a:lnTo>
                    <a:lnTo>
                      <a:pt x="23" y="391"/>
                    </a:lnTo>
                    <a:lnTo>
                      <a:pt x="25" y="367"/>
                    </a:lnTo>
                    <a:lnTo>
                      <a:pt x="28" y="341"/>
                    </a:lnTo>
                    <a:lnTo>
                      <a:pt x="33" y="312"/>
                    </a:lnTo>
                    <a:lnTo>
                      <a:pt x="39" y="281"/>
                    </a:lnTo>
                    <a:lnTo>
                      <a:pt x="49" y="251"/>
                    </a:lnTo>
                    <a:lnTo>
                      <a:pt x="61" y="222"/>
                    </a:lnTo>
                    <a:lnTo>
                      <a:pt x="75" y="194"/>
                    </a:lnTo>
                    <a:lnTo>
                      <a:pt x="93" y="168"/>
                    </a:lnTo>
                    <a:lnTo>
                      <a:pt x="116" y="145"/>
                    </a:lnTo>
                    <a:lnTo>
                      <a:pt x="141" y="127"/>
                    </a:lnTo>
                    <a:lnTo>
                      <a:pt x="173" y="114"/>
                    </a:lnTo>
                    <a:lnTo>
                      <a:pt x="208" y="106"/>
                    </a:lnTo>
                    <a:lnTo>
                      <a:pt x="210" y="104"/>
                    </a:lnTo>
                    <a:lnTo>
                      <a:pt x="217" y="100"/>
                    </a:lnTo>
                    <a:lnTo>
                      <a:pt x="227" y="92"/>
                    </a:lnTo>
                    <a:lnTo>
                      <a:pt x="245" y="82"/>
                    </a:lnTo>
                    <a:lnTo>
                      <a:pt x="267" y="69"/>
                    </a:lnTo>
                    <a:lnTo>
                      <a:pt x="296" y="54"/>
                    </a:lnTo>
                    <a:lnTo>
                      <a:pt x="332" y="36"/>
                    </a:lnTo>
                    <a:lnTo>
                      <a:pt x="375" y="17"/>
                    </a:lnTo>
                    <a:lnTo>
                      <a:pt x="373" y="16"/>
                    </a:lnTo>
                    <a:lnTo>
                      <a:pt x="366" y="15"/>
                    </a:lnTo>
                    <a:lnTo>
                      <a:pt x="357" y="13"/>
                    </a:lnTo>
                    <a:lnTo>
                      <a:pt x="343" y="10"/>
                    </a:lnTo>
                    <a:lnTo>
                      <a:pt x="326" y="7"/>
                    </a:lnTo>
                    <a:lnTo>
                      <a:pt x="307" y="5"/>
                    </a:lnTo>
                    <a:lnTo>
                      <a:pt x="285" y="3"/>
                    </a:lnTo>
                    <a:lnTo>
                      <a:pt x="261" y="1"/>
                    </a:lnTo>
                    <a:lnTo>
                      <a:pt x="235" y="0"/>
                    </a:lnTo>
                    <a:lnTo>
                      <a:pt x="208" y="1"/>
                    </a:lnTo>
                    <a:lnTo>
                      <a:pt x="180" y="2"/>
                    </a:lnTo>
                    <a:lnTo>
                      <a:pt x="151" y="5"/>
                    </a:lnTo>
                    <a:lnTo>
                      <a:pt x="122" y="10"/>
                    </a:lnTo>
                    <a:lnTo>
                      <a:pt x="92" y="18"/>
                    </a:lnTo>
                    <a:lnTo>
                      <a:pt x="63" y="28"/>
                    </a:lnTo>
                    <a:lnTo>
                      <a:pt x="35" y="4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2" name="Freeform 43"/>
              <p:cNvSpPr>
                <a:spLocks/>
              </p:cNvSpPr>
              <p:nvPr/>
            </p:nvSpPr>
            <p:spPr bwMode="auto">
              <a:xfrm>
                <a:off x="6061" y="13991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8 h 83"/>
                  <a:gd name="T6" fmla="*/ 5 w 305"/>
                  <a:gd name="T7" fmla="*/ 44 h 83"/>
                  <a:gd name="T8" fmla="*/ 11 w 305"/>
                  <a:gd name="T9" fmla="*/ 37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8 h 83"/>
                  <a:gd name="T16" fmla="*/ 54 w 305"/>
                  <a:gd name="T17" fmla="*/ 12 h 83"/>
                  <a:gd name="T18" fmla="*/ 72 w 305"/>
                  <a:gd name="T19" fmla="*/ 6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7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6 h 83"/>
                  <a:gd name="T38" fmla="*/ 289 w 305"/>
                  <a:gd name="T39" fmla="*/ 44 h 83"/>
                  <a:gd name="T40" fmla="*/ 277 w 305"/>
                  <a:gd name="T41" fmla="*/ 41 h 83"/>
                  <a:gd name="T42" fmla="*/ 262 w 305"/>
                  <a:gd name="T43" fmla="*/ 36 h 83"/>
                  <a:gd name="T44" fmla="*/ 244 w 305"/>
                  <a:gd name="T45" fmla="*/ 32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1 h 83"/>
                  <a:gd name="T56" fmla="*/ 101 w 305"/>
                  <a:gd name="T57" fmla="*/ 23 h 83"/>
                  <a:gd name="T58" fmla="*/ 77 w 305"/>
                  <a:gd name="T59" fmla="*/ 29 h 83"/>
                  <a:gd name="T60" fmla="*/ 55 w 305"/>
                  <a:gd name="T61" fmla="*/ 37 h 83"/>
                  <a:gd name="T62" fmla="*/ 33 w 305"/>
                  <a:gd name="T63" fmla="*/ 48 h 83"/>
                  <a:gd name="T64" fmla="*/ 15 w 305"/>
                  <a:gd name="T65" fmla="*/ 63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8"/>
                    </a:lnTo>
                    <a:lnTo>
                      <a:pt x="5" y="44"/>
                    </a:lnTo>
                    <a:lnTo>
                      <a:pt x="11" y="37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8"/>
                    </a:lnTo>
                    <a:lnTo>
                      <a:pt x="54" y="12"/>
                    </a:lnTo>
                    <a:lnTo>
                      <a:pt x="72" y="6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7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6"/>
                    </a:lnTo>
                    <a:lnTo>
                      <a:pt x="289" y="44"/>
                    </a:lnTo>
                    <a:lnTo>
                      <a:pt x="277" y="41"/>
                    </a:lnTo>
                    <a:lnTo>
                      <a:pt x="262" y="36"/>
                    </a:lnTo>
                    <a:lnTo>
                      <a:pt x="244" y="32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1"/>
                    </a:lnTo>
                    <a:lnTo>
                      <a:pt x="101" y="23"/>
                    </a:lnTo>
                    <a:lnTo>
                      <a:pt x="77" y="29"/>
                    </a:lnTo>
                    <a:lnTo>
                      <a:pt x="55" y="37"/>
                    </a:lnTo>
                    <a:lnTo>
                      <a:pt x="33" y="48"/>
                    </a:lnTo>
                    <a:lnTo>
                      <a:pt x="15" y="63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3" name="Freeform 44"/>
              <p:cNvSpPr>
                <a:spLocks/>
              </p:cNvSpPr>
              <p:nvPr/>
            </p:nvSpPr>
            <p:spPr bwMode="auto">
              <a:xfrm>
                <a:off x="6061" y="13793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9 h 83"/>
                  <a:gd name="T6" fmla="*/ 5 w 305"/>
                  <a:gd name="T7" fmla="*/ 44 h 83"/>
                  <a:gd name="T8" fmla="*/ 11 w 305"/>
                  <a:gd name="T9" fmla="*/ 38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7 h 83"/>
                  <a:gd name="T16" fmla="*/ 54 w 305"/>
                  <a:gd name="T17" fmla="*/ 12 h 83"/>
                  <a:gd name="T18" fmla="*/ 72 w 305"/>
                  <a:gd name="T19" fmla="*/ 7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8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5 h 83"/>
                  <a:gd name="T38" fmla="*/ 289 w 305"/>
                  <a:gd name="T39" fmla="*/ 43 h 83"/>
                  <a:gd name="T40" fmla="*/ 277 w 305"/>
                  <a:gd name="T41" fmla="*/ 40 h 83"/>
                  <a:gd name="T42" fmla="*/ 262 w 305"/>
                  <a:gd name="T43" fmla="*/ 36 h 83"/>
                  <a:gd name="T44" fmla="*/ 244 w 305"/>
                  <a:gd name="T45" fmla="*/ 33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2 h 83"/>
                  <a:gd name="T56" fmla="*/ 101 w 305"/>
                  <a:gd name="T57" fmla="*/ 24 h 83"/>
                  <a:gd name="T58" fmla="*/ 77 w 305"/>
                  <a:gd name="T59" fmla="*/ 29 h 83"/>
                  <a:gd name="T60" fmla="*/ 55 w 305"/>
                  <a:gd name="T61" fmla="*/ 38 h 83"/>
                  <a:gd name="T62" fmla="*/ 33 w 305"/>
                  <a:gd name="T63" fmla="*/ 49 h 83"/>
                  <a:gd name="T64" fmla="*/ 15 w 305"/>
                  <a:gd name="T65" fmla="*/ 64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11" y="38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7"/>
                    </a:lnTo>
                    <a:lnTo>
                      <a:pt x="54" y="12"/>
                    </a:lnTo>
                    <a:lnTo>
                      <a:pt x="72" y="7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8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5"/>
                    </a:lnTo>
                    <a:lnTo>
                      <a:pt x="289" y="43"/>
                    </a:lnTo>
                    <a:lnTo>
                      <a:pt x="277" y="40"/>
                    </a:lnTo>
                    <a:lnTo>
                      <a:pt x="262" y="36"/>
                    </a:lnTo>
                    <a:lnTo>
                      <a:pt x="244" y="33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2"/>
                    </a:lnTo>
                    <a:lnTo>
                      <a:pt x="101" y="24"/>
                    </a:lnTo>
                    <a:lnTo>
                      <a:pt x="77" y="29"/>
                    </a:lnTo>
                    <a:lnTo>
                      <a:pt x="55" y="38"/>
                    </a:lnTo>
                    <a:lnTo>
                      <a:pt x="33" y="49"/>
                    </a:lnTo>
                    <a:lnTo>
                      <a:pt x="15" y="64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4" name="Freeform 45"/>
              <p:cNvSpPr>
                <a:spLocks/>
              </p:cNvSpPr>
              <p:nvPr/>
            </p:nvSpPr>
            <p:spPr bwMode="auto">
              <a:xfrm>
                <a:off x="6348" y="13696"/>
                <a:ext cx="496" cy="917"/>
              </a:xfrm>
              <a:custGeom>
                <a:avLst/>
                <a:gdLst>
                  <a:gd name="T0" fmla="*/ 0 w 496"/>
                  <a:gd name="T1" fmla="*/ 0 h 917"/>
                  <a:gd name="T2" fmla="*/ 0 w 496"/>
                  <a:gd name="T3" fmla="*/ 886 h 917"/>
                  <a:gd name="T4" fmla="*/ 150 w 496"/>
                  <a:gd name="T5" fmla="*/ 917 h 917"/>
                  <a:gd name="T6" fmla="*/ 143 w 496"/>
                  <a:gd name="T7" fmla="*/ 797 h 917"/>
                  <a:gd name="T8" fmla="*/ 496 w 496"/>
                  <a:gd name="T9" fmla="*/ 851 h 917"/>
                  <a:gd name="T10" fmla="*/ 490 w 496"/>
                  <a:gd name="T11" fmla="*/ 803 h 917"/>
                  <a:gd name="T12" fmla="*/ 245 w 496"/>
                  <a:gd name="T13" fmla="*/ 773 h 917"/>
                  <a:gd name="T14" fmla="*/ 239 w 496"/>
                  <a:gd name="T15" fmla="*/ 670 h 917"/>
                  <a:gd name="T16" fmla="*/ 72 w 496"/>
                  <a:gd name="T17" fmla="*/ 670 h 917"/>
                  <a:gd name="T18" fmla="*/ 68 w 496"/>
                  <a:gd name="T19" fmla="*/ 657 h 917"/>
                  <a:gd name="T20" fmla="*/ 56 w 496"/>
                  <a:gd name="T21" fmla="*/ 620 h 917"/>
                  <a:gd name="T22" fmla="*/ 41 w 496"/>
                  <a:gd name="T23" fmla="*/ 559 h 917"/>
                  <a:gd name="T24" fmla="*/ 26 w 496"/>
                  <a:gd name="T25" fmla="*/ 480 h 917"/>
                  <a:gd name="T26" fmla="*/ 15 w 496"/>
                  <a:gd name="T27" fmla="*/ 385 h 917"/>
                  <a:gd name="T28" fmla="*/ 11 w 496"/>
                  <a:gd name="T29" fmla="*/ 276 h 917"/>
                  <a:gd name="T30" fmla="*/ 20 w 496"/>
                  <a:gd name="T31" fmla="*/ 158 h 917"/>
                  <a:gd name="T32" fmla="*/ 42 w 496"/>
                  <a:gd name="T33" fmla="*/ 30 h 917"/>
                  <a:gd name="T34" fmla="*/ 0 w 496"/>
                  <a:gd name="T35" fmla="*/ 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6"/>
                  <a:gd name="T55" fmla="*/ 0 h 917"/>
                  <a:gd name="T56" fmla="*/ 496 w 496"/>
                  <a:gd name="T57" fmla="*/ 917 h 9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6" h="917">
                    <a:moveTo>
                      <a:pt x="0" y="0"/>
                    </a:moveTo>
                    <a:lnTo>
                      <a:pt x="0" y="886"/>
                    </a:lnTo>
                    <a:lnTo>
                      <a:pt x="150" y="917"/>
                    </a:lnTo>
                    <a:lnTo>
                      <a:pt x="143" y="797"/>
                    </a:lnTo>
                    <a:lnTo>
                      <a:pt x="496" y="851"/>
                    </a:lnTo>
                    <a:lnTo>
                      <a:pt x="490" y="803"/>
                    </a:lnTo>
                    <a:lnTo>
                      <a:pt x="245" y="773"/>
                    </a:lnTo>
                    <a:lnTo>
                      <a:pt x="239" y="670"/>
                    </a:lnTo>
                    <a:lnTo>
                      <a:pt x="72" y="670"/>
                    </a:lnTo>
                    <a:lnTo>
                      <a:pt x="68" y="657"/>
                    </a:lnTo>
                    <a:lnTo>
                      <a:pt x="56" y="620"/>
                    </a:lnTo>
                    <a:lnTo>
                      <a:pt x="41" y="559"/>
                    </a:lnTo>
                    <a:lnTo>
                      <a:pt x="26" y="480"/>
                    </a:lnTo>
                    <a:lnTo>
                      <a:pt x="15" y="385"/>
                    </a:lnTo>
                    <a:lnTo>
                      <a:pt x="11" y="276"/>
                    </a:lnTo>
                    <a:lnTo>
                      <a:pt x="20" y="158"/>
                    </a:lnTo>
                    <a:lnTo>
                      <a:pt x="42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5" name="Freeform 46"/>
              <p:cNvSpPr>
                <a:spLocks/>
              </p:cNvSpPr>
              <p:nvPr/>
            </p:nvSpPr>
            <p:spPr bwMode="auto">
              <a:xfrm>
                <a:off x="6593" y="13487"/>
                <a:ext cx="638" cy="125"/>
              </a:xfrm>
              <a:custGeom>
                <a:avLst/>
                <a:gdLst>
                  <a:gd name="T0" fmla="*/ 0 w 638"/>
                  <a:gd name="T1" fmla="*/ 125 h 125"/>
                  <a:gd name="T2" fmla="*/ 4 w 638"/>
                  <a:gd name="T3" fmla="*/ 124 h 125"/>
                  <a:gd name="T4" fmla="*/ 14 w 638"/>
                  <a:gd name="T5" fmla="*/ 119 h 125"/>
                  <a:gd name="T6" fmla="*/ 31 w 638"/>
                  <a:gd name="T7" fmla="*/ 114 h 125"/>
                  <a:gd name="T8" fmla="*/ 53 w 638"/>
                  <a:gd name="T9" fmla="*/ 106 h 125"/>
                  <a:gd name="T10" fmla="*/ 81 w 638"/>
                  <a:gd name="T11" fmla="*/ 98 h 125"/>
                  <a:gd name="T12" fmla="*/ 113 w 638"/>
                  <a:gd name="T13" fmla="*/ 89 h 125"/>
                  <a:gd name="T14" fmla="*/ 151 w 638"/>
                  <a:gd name="T15" fmla="*/ 81 h 125"/>
                  <a:gd name="T16" fmla="*/ 192 w 638"/>
                  <a:gd name="T17" fmla="*/ 73 h 125"/>
                  <a:gd name="T18" fmla="*/ 237 w 638"/>
                  <a:gd name="T19" fmla="*/ 65 h 125"/>
                  <a:gd name="T20" fmla="*/ 286 w 638"/>
                  <a:gd name="T21" fmla="*/ 60 h 125"/>
                  <a:gd name="T22" fmla="*/ 337 w 638"/>
                  <a:gd name="T23" fmla="*/ 56 h 125"/>
                  <a:gd name="T24" fmla="*/ 390 w 638"/>
                  <a:gd name="T25" fmla="*/ 55 h 125"/>
                  <a:gd name="T26" fmla="*/ 446 w 638"/>
                  <a:gd name="T27" fmla="*/ 56 h 125"/>
                  <a:gd name="T28" fmla="*/ 503 w 638"/>
                  <a:gd name="T29" fmla="*/ 61 h 125"/>
                  <a:gd name="T30" fmla="*/ 561 w 638"/>
                  <a:gd name="T31" fmla="*/ 70 h 125"/>
                  <a:gd name="T32" fmla="*/ 620 w 638"/>
                  <a:gd name="T33" fmla="*/ 83 h 125"/>
                  <a:gd name="T34" fmla="*/ 638 w 638"/>
                  <a:gd name="T35" fmla="*/ 0 h 125"/>
                  <a:gd name="T36" fmla="*/ 634 w 638"/>
                  <a:gd name="T37" fmla="*/ 0 h 125"/>
                  <a:gd name="T38" fmla="*/ 620 w 638"/>
                  <a:gd name="T39" fmla="*/ 0 h 125"/>
                  <a:gd name="T40" fmla="*/ 599 w 638"/>
                  <a:gd name="T41" fmla="*/ 0 h 125"/>
                  <a:gd name="T42" fmla="*/ 571 w 638"/>
                  <a:gd name="T43" fmla="*/ 1 h 125"/>
                  <a:gd name="T44" fmla="*/ 536 w 638"/>
                  <a:gd name="T45" fmla="*/ 2 h 125"/>
                  <a:gd name="T46" fmla="*/ 496 w 638"/>
                  <a:gd name="T47" fmla="*/ 3 h 125"/>
                  <a:gd name="T48" fmla="*/ 452 w 638"/>
                  <a:gd name="T49" fmla="*/ 6 h 125"/>
                  <a:gd name="T50" fmla="*/ 405 w 638"/>
                  <a:gd name="T51" fmla="*/ 8 h 125"/>
                  <a:gd name="T52" fmla="*/ 354 w 638"/>
                  <a:gd name="T53" fmla="*/ 13 h 125"/>
                  <a:gd name="T54" fmla="*/ 302 w 638"/>
                  <a:gd name="T55" fmla="*/ 17 h 125"/>
                  <a:gd name="T56" fmla="*/ 249 w 638"/>
                  <a:gd name="T57" fmla="*/ 22 h 125"/>
                  <a:gd name="T58" fmla="*/ 196 w 638"/>
                  <a:gd name="T59" fmla="*/ 30 h 125"/>
                  <a:gd name="T60" fmla="*/ 144 w 638"/>
                  <a:gd name="T61" fmla="*/ 37 h 125"/>
                  <a:gd name="T62" fmla="*/ 93 w 638"/>
                  <a:gd name="T63" fmla="*/ 47 h 125"/>
                  <a:gd name="T64" fmla="*/ 45 w 638"/>
                  <a:gd name="T65" fmla="*/ 58 h 125"/>
                  <a:gd name="T66" fmla="*/ 0 w 638"/>
                  <a:gd name="T67" fmla="*/ 71 h 125"/>
                  <a:gd name="T68" fmla="*/ 0 w 638"/>
                  <a:gd name="T69" fmla="*/ 125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8"/>
                  <a:gd name="T106" fmla="*/ 0 h 125"/>
                  <a:gd name="T107" fmla="*/ 638 w 638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8" h="125">
                    <a:moveTo>
                      <a:pt x="0" y="125"/>
                    </a:moveTo>
                    <a:lnTo>
                      <a:pt x="4" y="124"/>
                    </a:lnTo>
                    <a:lnTo>
                      <a:pt x="14" y="119"/>
                    </a:lnTo>
                    <a:lnTo>
                      <a:pt x="31" y="114"/>
                    </a:lnTo>
                    <a:lnTo>
                      <a:pt x="53" y="106"/>
                    </a:lnTo>
                    <a:lnTo>
                      <a:pt x="81" y="98"/>
                    </a:lnTo>
                    <a:lnTo>
                      <a:pt x="113" y="89"/>
                    </a:lnTo>
                    <a:lnTo>
                      <a:pt x="151" y="81"/>
                    </a:lnTo>
                    <a:lnTo>
                      <a:pt x="192" y="73"/>
                    </a:lnTo>
                    <a:lnTo>
                      <a:pt x="237" y="65"/>
                    </a:lnTo>
                    <a:lnTo>
                      <a:pt x="286" y="60"/>
                    </a:lnTo>
                    <a:lnTo>
                      <a:pt x="337" y="56"/>
                    </a:lnTo>
                    <a:lnTo>
                      <a:pt x="390" y="55"/>
                    </a:lnTo>
                    <a:lnTo>
                      <a:pt x="446" y="56"/>
                    </a:lnTo>
                    <a:lnTo>
                      <a:pt x="503" y="61"/>
                    </a:lnTo>
                    <a:lnTo>
                      <a:pt x="561" y="70"/>
                    </a:lnTo>
                    <a:lnTo>
                      <a:pt x="620" y="83"/>
                    </a:lnTo>
                    <a:lnTo>
                      <a:pt x="638" y="0"/>
                    </a:lnTo>
                    <a:lnTo>
                      <a:pt x="634" y="0"/>
                    </a:lnTo>
                    <a:lnTo>
                      <a:pt x="620" y="0"/>
                    </a:lnTo>
                    <a:lnTo>
                      <a:pt x="599" y="0"/>
                    </a:lnTo>
                    <a:lnTo>
                      <a:pt x="571" y="1"/>
                    </a:lnTo>
                    <a:lnTo>
                      <a:pt x="536" y="2"/>
                    </a:lnTo>
                    <a:lnTo>
                      <a:pt x="496" y="3"/>
                    </a:lnTo>
                    <a:lnTo>
                      <a:pt x="452" y="6"/>
                    </a:lnTo>
                    <a:lnTo>
                      <a:pt x="405" y="8"/>
                    </a:lnTo>
                    <a:lnTo>
                      <a:pt x="354" y="13"/>
                    </a:lnTo>
                    <a:lnTo>
                      <a:pt x="302" y="17"/>
                    </a:lnTo>
                    <a:lnTo>
                      <a:pt x="249" y="22"/>
                    </a:lnTo>
                    <a:lnTo>
                      <a:pt x="196" y="30"/>
                    </a:lnTo>
                    <a:lnTo>
                      <a:pt x="144" y="37"/>
                    </a:lnTo>
                    <a:lnTo>
                      <a:pt x="93" y="47"/>
                    </a:lnTo>
                    <a:lnTo>
                      <a:pt x="45" y="58"/>
                    </a:lnTo>
                    <a:lnTo>
                      <a:pt x="0" y="71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6" name="Freeform 47"/>
              <p:cNvSpPr>
                <a:spLocks/>
              </p:cNvSpPr>
              <p:nvPr/>
            </p:nvSpPr>
            <p:spPr bwMode="auto">
              <a:xfrm>
                <a:off x="6217" y="14634"/>
                <a:ext cx="1075" cy="356"/>
              </a:xfrm>
              <a:custGeom>
                <a:avLst/>
                <a:gdLst>
                  <a:gd name="T0" fmla="*/ 454 w 1075"/>
                  <a:gd name="T1" fmla="*/ 344 h 356"/>
                  <a:gd name="T2" fmla="*/ 456 w 1075"/>
                  <a:gd name="T3" fmla="*/ 343 h 356"/>
                  <a:gd name="T4" fmla="*/ 463 w 1075"/>
                  <a:gd name="T5" fmla="*/ 341 h 356"/>
                  <a:gd name="T6" fmla="*/ 472 w 1075"/>
                  <a:gd name="T7" fmla="*/ 337 h 356"/>
                  <a:gd name="T8" fmla="*/ 485 w 1075"/>
                  <a:gd name="T9" fmla="*/ 332 h 356"/>
                  <a:gd name="T10" fmla="*/ 501 w 1075"/>
                  <a:gd name="T11" fmla="*/ 325 h 356"/>
                  <a:gd name="T12" fmla="*/ 518 w 1075"/>
                  <a:gd name="T13" fmla="*/ 317 h 356"/>
                  <a:gd name="T14" fmla="*/ 538 w 1075"/>
                  <a:gd name="T15" fmla="*/ 308 h 356"/>
                  <a:gd name="T16" fmla="*/ 558 w 1075"/>
                  <a:gd name="T17" fmla="*/ 298 h 356"/>
                  <a:gd name="T18" fmla="*/ 580 w 1075"/>
                  <a:gd name="T19" fmla="*/ 287 h 356"/>
                  <a:gd name="T20" fmla="*/ 600 w 1075"/>
                  <a:gd name="T21" fmla="*/ 274 h 356"/>
                  <a:gd name="T22" fmla="*/ 621 w 1075"/>
                  <a:gd name="T23" fmla="*/ 262 h 356"/>
                  <a:gd name="T24" fmla="*/ 640 w 1075"/>
                  <a:gd name="T25" fmla="*/ 248 h 356"/>
                  <a:gd name="T26" fmla="*/ 658 w 1075"/>
                  <a:gd name="T27" fmla="*/ 234 h 356"/>
                  <a:gd name="T28" fmla="*/ 674 w 1075"/>
                  <a:gd name="T29" fmla="*/ 219 h 356"/>
                  <a:gd name="T30" fmla="*/ 688 w 1075"/>
                  <a:gd name="T31" fmla="*/ 204 h 356"/>
                  <a:gd name="T32" fmla="*/ 699 w 1075"/>
                  <a:gd name="T33" fmla="*/ 189 h 356"/>
                  <a:gd name="T34" fmla="*/ 0 w 1075"/>
                  <a:gd name="T35" fmla="*/ 18 h 356"/>
                  <a:gd name="T36" fmla="*/ 54 w 1075"/>
                  <a:gd name="T37" fmla="*/ 0 h 356"/>
                  <a:gd name="T38" fmla="*/ 1075 w 1075"/>
                  <a:gd name="T39" fmla="*/ 251 h 356"/>
                  <a:gd name="T40" fmla="*/ 1033 w 1075"/>
                  <a:gd name="T41" fmla="*/ 274 h 356"/>
                  <a:gd name="T42" fmla="*/ 738 w 1075"/>
                  <a:gd name="T43" fmla="*/ 199 h 356"/>
                  <a:gd name="T44" fmla="*/ 737 w 1075"/>
                  <a:gd name="T45" fmla="*/ 200 h 356"/>
                  <a:gd name="T46" fmla="*/ 735 w 1075"/>
                  <a:gd name="T47" fmla="*/ 203 h 356"/>
                  <a:gd name="T48" fmla="*/ 730 w 1075"/>
                  <a:gd name="T49" fmla="*/ 207 h 356"/>
                  <a:gd name="T50" fmla="*/ 724 w 1075"/>
                  <a:gd name="T51" fmla="*/ 214 h 356"/>
                  <a:gd name="T52" fmla="*/ 716 w 1075"/>
                  <a:gd name="T53" fmla="*/ 222 h 356"/>
                  <a:gd name="T54" fmla="*/ 706 w 1075"/>
                  <a:gd name="T55" fmla="*/ 231 h 356"/>
                  <a:gd name="T56" fmla="*/ 694 w 1075"/>
                  <a:gd name="T57" fmla="*/ 242 h 356"/>
                  <a:gd name="T58" fmla="*/ 679 w 1075"/>
                  <a:gd name="T59" fmla="*/ 253 h 356"/>
                  <a:gd name="T60" fmla="*/ 662 w 1075"/>
                  <a:gd name="T61" fmla="*/ 265 h 356"/>
                  <a:gd name="T62" fmla="*/ 643 w 1075"/>
                  <a:gd name="T63" fmla="*/ 278 h 356"/>
                  <a:gd name="T64" fmla="*/ 621 w 1075"/>
                  <a:gd name="T65" fmla="*/ 291 h 356"/>
                  <a:gd name="T66" fmla="*/ 597 w 1075"/>
                  <a:gd name="T67" fmla="*/ 303 h 356"/>
                  <a:gd name="T68" fmla="*/ 570 w 1075"/>
                  <a:gd name="T69" fmla="*/ 317 h 356"/>
                  <a:gd name="T70" fmla="*/ 540 w 1075"/>
                  <a:gd name="T71" fmla="*/ 330 h 356"/>
                  <a:gd name="T72" fmla="*/ 508 w 1075"/>
                  <a:gd name="T73" fmla="*/ 343 h 356"/>
                  <a:gd name="T74" fmla="*/ 472 w 1075"/>
                  <a:gd name="T75" fmla="*/ 356 h 356"/>
                  <a:gd name="T76" fmla="*/ 454 w 1075"/>
                  <a:gd name="T77" fmla="*/ 344 h 3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75"/>
                  <a:gd name="T118" fmla="*/ 0 h 356"/>
                  <a:gd name="T119" fmla="*/ 1075 w 1075"/>
                  <a:gd name="T120" fmla="*/ 356 h 3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75" h="356">
                    <a:moveTo>
                      <a:pt x="454" y="344"/>
                    </a:moveTo>
                    <a:lnTo>
                      <a:pt x="456" y="343"/>
                    </a:lnTo>
                    <a:lnTo>
                      <a:pt x="463" y="341"/>
                    </a:lnTo>
                    <a:lnTo>
                      <a:pt x="472" y="337"/>
                    </a:lnTo>
                    <a:lnTo>
                      <a:pt x="485" y="332"/>
                    </a:lnTo>
                    <a:lnTo>
                      <a:pt x="501" y="325"/>
                    </a:lnTo>
                    <a:lnTo>
                      <a:pt x="518" y="317"/>
                    </a:lnTo>
                    <a:lnTo>
                      <a:pt x="538" y="308"/>
                    </a:lnTo>
                    <a:lnTo>
                      <a:pt x="558" y="298"/>
                    </a:lnTo>
                    <a:lnTo>
                      <a:pt x="580" y="287"/>
                    </a:lnTo>
                    <a:lnTo>
                      <a:pt x="600" y="274"/>
                    </a:lnTo>
                    <a:lnTo>
                      <a:pt x="621" y="262"/>
                    </a:lnTo>
                    <a:lnTo>
                      <a:pt x="640" y="248"/>
                    </a:lnTo>
                    <a:lnTo>
                      <a:pt x="658" y="234"/>
                    </a:lnTo>
                    <a:lnTo>
                      <a:pt x="674" y="219"/>
                    </a:lnTo>
                    <a:lnTo>
                      <a:pt x="688" y="204"/>
                    </a:lnTo>
                    <a:lnTo>
                      <a:pt x="699" y="189"/>
                    </a:lnTo>
                    <a:lnTo>
                      <a:pt x="0" y="18"/>
                    </a:lnTo>
                    <a:lnTo>
                      <a:pt x="54" y="0"/>
                    </a:lnTo>
                    <a:lnTo>
                      <a:pt x="1075" y="251"/>
                    </a:lnTo>
                    <a:lnTo>
                      <a:pt x="1033" y="274"/>
                    </a:lnTo>
                    <a:lnTo>
                      <a:pt x="738" y="199"/>
                    </a:lnTo>
                    <a:lnTo>
                      <a:pt x="737" y="200"/>
                    </a:lnTo>
                    <a:lnTo>
                      <a:pt x="735" y="203"/>
                    </a:lnTo>
                    <a:lnTo>
                      <a:pt x="730" y="207"/>
                    </a:lnTo>
                    <a:lnTo>
                      <a:pt x="724" y="214"/>
                    </a:lnTo>
                    <a:lnTo>
                      <a:pt x="716" y="222"/>
                    </a:lnTo>
                    <a:lnTo>
                      <a:pt x="706" y="231"/>
                    </a:lnTo>
                    <a:lnTo>
                      <a:pt x="694" y="242"/>
                    </a:lnTo>
                    <a:lnTo>
                      <a:pt x="679" y="253"/>
                    </a:lnTo>
                    <a:lnTo>
                      <a:pt x="662" y="265"/>
                    </a:lnTo>
                    <a:lnTo>
                      <a:pt x="643" y="278"/>
                    </a:lnTo>
                    <a:lnTo>
                      <a:pt x="621" y="291"/>
                    </a:lnTo>
                    <a:lnTo>
                      <a:pt x="597" y="303"/>
                    </a:lnTo>
                    <a:lnTo>
                      <a:pt x="570" y="317"/>
                    </a:lnTo>
                    <a:lnTo>
                      <a:pt x="540" y="330"/>
                    </a:lnTo>
                    <a:lnTo>
                      <a:pt x="508" y="343"/>
                    </a:lnTo>
                    <a:lnTo>
                      <a:pt x="472" y="356"/>
                    </a:lnTo>
                    <a:lnTo>
                      <a:pt x="454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7" name="Freeform 48"/>
              <p:cNvSpPr>
                <a:spLocks/>
              </p:cNvSpPr>
              <p:nvPr/>
            </p:nvSpPr>
            <p:spPr bwMode="auto">
              <a:xfrm>
                <a:off x="5997" y="14727"/>
                <a:ext cx="1095" cy="319"/>
              </a:xfrm>
              <a:custGeom>
                <a:avLst/>
                <a:gdLst>
                  <a:gd name="T0" fmla="*/ 0 w 1095"/>
                  <a:gd name="T1" fmla="*/ 0 h 319"/>
                  <a:gd name="T2" fmla="*/ 1071 w 1095"/>
                  <a:gd name="T3" fmla="*/ 319 h 319"/>
                  <a:gd name="T4" fmla="*/ 1095 w 1095"/>
                  <a:gd name="T5" fmla="*/ 319 h 319"/>
                  <a:gd name="T6" fmla="*/ 33 w 1095"/>
                  <a:gd name="T7" fmla="*/ 0 h 319"/>
                  <a:gd name="T8" fmla="*/ 0 w 1095"/>
                  <a:gd name="T9" fmla="*/ 0 h 3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5"/>
                  <a:gd name="T16" fmla="*/ 0 h 319"/>
                  <a:gd name="T17" fmla="*/ 1095 w 1095"/>
                  <a:gd name="T18" fmla="*/ 319 h 3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5" h="319">
                    <a:moveTo>
                      <a:pt x="0" y="0"/>
                    </a:moveTo>
                    <a:lnTo>
                      <a:pt x="1071" y="319"/>
                    </a:lnTo>
                    <a:lnTo>
                      <a:pt x="1095" y="31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8" name="Freeform 49"/>
              <p:cNvSpPr>
                <a:spLocks/>
              </p:cNvSpPr>
              <p:nvPr/>
            </p:nvSpPr>
            <p:spPr bwMode="auto">
              <a:xfrm>
                <a:off x="6181" y="14684"/>
                <a:ext cx="1082" cy="285"/>
              </a:xfrm>
              <a:custGeom>
                <a:avLst/>
                <a:gdLst>
                  <a:gd name="T0" fmla="*/ 0 w 1082"/>
                  <a:gd name="T1" fmla="*/ 1 h 285"/>
                  <a:gd name="T2" fmla="*/ 1058 w 1082"/>
                  <a:gd name="T3" fmla="*/ 285 h 285"/>
                  <a:gd name="T4" fmla="*/ 1082 w 1082"/>
                  <a:gd name="T5" fmla="*/ 284 h 285"/>
                  <a:gd name="T6" fmla="*/ 33 w 1082"/>
                  <a:gd name="T7" fmla="*/ 0 h 285"/>
                  <a:gd name="T8" fmla="*/ 0 w 1082"/>
                  <a:gd name="T9" fmla="*/ 1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2"/>
                  <a:gd name="T16" fmla="*/ 0 h 285"/>
                  <a:gd name="T17" fmla="*/ 1082 w 1082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2" h="285">
                    <a:moveTo>
                      <a:pt x="0" y="1"/>
                    </a:moveTo>
                    <a:lnTo>
                      <a:pt x="1058" y="285"/>
                    </a:lnTo>
                    <a:lnTo>
                      <a:pt x="1082" y="284"/>
                    </a:lnTo>
                    <a:lnTo>
                      <a:pt x="3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909" name="Freeform 50"/>
              <p:cNvSpPr>
                <a:spLocks/>
              </p:cNvSpPr>
              <p:nvPr/>
            </p:nvSpPr>
            <p:spPr bwMode="auto">
              <a:xfrm>
                <a:off x="6093" y="14699"/>
                <a:ext cx="1087" cy="315"/>
              </a:xfrm>
              <a:custGeom>
                <a:avLst/>
                <a:gdLst>
                  <a:gd name="T0" fmla="*/ 0 w 1087"/>
                  <a:gd name="T1" fmla="*/ 0 h 315"/>
                  <a:gd name="T2" fmla="*/ 1066 w 1087"/>
                  <a:gd name="T3" fmla="*/ 315 h 315"/>
                  <a:gd name="T4" fmla="*/ 1087 w 1087"/>
                  <a:gd name="T5" fmla="*/ 308 h 315"/>
                  <a:gd name="T6" fmla="*/ 31 w 1087"/>
                  <a:gd name="T7" fmla="*/ 0 h 315"/>
                  <a:gd name="T8" fmla="*/ 0 w 1087"/>
                  <a:gd name="T9" fmla="*/ 0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7"/>
                  <a:gd name="T16" fmla="*/ 0 h 315"/>
                  <a:gd name="T17" fmla="*/ 1087 w 1087"/>
                  <a:gd name="T18" fmla="*/ 315 h 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7" h="315">
                    <a:moveTo>
                      <a:pt x="0" y="0"/>
                    </a:moveTo>
                    <a:lnTo>
                      <a:pt x="1066" y="315"/>
                    </a:lnTo>
                    <a:lnTo>
                      <a:pt x="1087" y="30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10863" name="Group 51"/>
            <p:cNvGrpSpPr>
              <a:grpSpLocks/>
            </p:cNvGrpSpPr>
            <p:nvPr/>
          </p:nvGrpSpPr>
          <p:grpSpPr bwMode="auto">
            <a:xfrm>
              <a:off x="12806" y="10667"/>
              <a:ext cx="983" cy="1369"/>
              <a:chOff x="12762" y="10336"/>
              <a:chExt cx="1027" cy="1700"/>
            </a:xfrm>
          </p:grpSpPr>
          <p:sp>
            <p:nvSpPr>
              <p:cNvPr id="110865" name="Rectangle 52"/>
              <p:cNvSpPr>
                <a:spLocks noChangeArrowheads="1"/>
              </p:cNvSpPr>
              <p:nvPr/>
            </p:nvSpPr>
            <p:spPr bwMode="auto">
              <a:xfrm>
                <a:off x="12824" y="10394"/>
                <a:ext cx="965" cy="164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66" name="Rectangle 53"/>
              <p:cNvSpPr>
                <a:spLocks noChangeArrowheads="1"/>
              </p:cNvSpPr>
              <p:nvPr/>
            </p:nvSpPr>
            <p:spPr bwMode="auto">
              <a:xfrm>
                <a:off x="12766" y="10336"/>
                <a:ext cx="965" cy="16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67" name="Line 54"/>
              <p:cNvSpPr>
                <a:spLocks noChangeShapeType="1"/>
              </p:cNvSpPr>
              <p:nvPr/>
            </p:nvSpPr>
            <p:spPr bwMode="auto">
              <a:xfrm>
                <a:off x="12766" y="10682"/>
                <a:ext cx="96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868" name="Line 55"/>
              <p:cNvSpPr>
                <a:spLocks noChangeShapeType="1"/>
              </p:cNvSpPr>
              <p:nvPr/>
            </p:nvSpPr>
            <p:spPr bwMode="auto">
              <a:xfrm>
                <a:off x="12780" y="11042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869" name="Line 56"/>
              <p:cNvSpPr>
                <a:spLocks noChangeShapeType="1"/>
              </p:cNvSpPr>
              <p:nvPr/>
            </p:nvSpPr>
            <p:spPr bwMode="auto">
              <a:xfrm>
                <a:off x="12764" y="11374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870" name="Line 57"/>
              <p:cNvSpPr>
                <a:spLocks noChangeShapeType="1"/>
              </p:cNvSpPr>
              <p:nvPr/>
            </p:nvSpPr>
            <p:spPr bwMode="auto">
              <a:xfrm>
                <a:off x="12762" y="11675"/>
                <a:ext cx="96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10864" name="Text Box 58"/>
            <p:cNvSpPr txBox="1">
              <a:spLocks noChangeArrowheads="1"/>
            </p:cNvSpPr>
            <p:nvPr/>
          </p:nvSpPr>
          <p:spPr bwMode="auto">
            <a:xfrm>
              <a:off x="12809" y="10193"/>
              <a:ext cx="95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solidFill>
                    <a:schemeClr val="tx2"/>
                  </a:solidFill>
                  <a:latin typeface="Calibri"/>
                </a:rPr>
                <a:t>Host A</a:t>
              </a:r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110603" name="Line 60"/>
          <p:cNvSpPr>
            <a:spLocks noChangeShapeType="1"/>
          </p:cNvSpPr>
          <p:nvPr/>
        </p:nvSpPr>
        <p:spPr bwMode="auto">
          <a:xfrm flipH="1">
            <a:off x="5419725" y="3175000"/>
            <a:ext cx="638175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10604" name="Group 61"/>
          <p:cNvGrpSpPr>
            <a:grpSpLocks/>
          </p:cNvGrpSpPr>
          <p:nvPr/>
        </p:nvGrpSpPr>
        <p:grpSpPr bwMode="auto">
          <a:xfrm>
            <a:off x="5008563" y="2474913"/>
            <a:ext cx="428625" cy="784225"/>
            <a:chOff x="12464" y="10193"/>
            <a:chExt cx="1481" cy="2272"/>
          </a:xfrm>
        </p:grpSpPr>
        <p:grpSp>
          <p:nvGrpSpPr>
            <p:cNvPr id="110814" name="Group 62"/>
            <p:cNvGrpSpPr>
              <a:grpSpLocks/>
            </p:cNvGrpSpPr>
            <p:nvPr/>
          </p:nvGrpSpPr>
          <p:grpSpPr bwMode="auto">
            <a:xfrm>
              <a:off x="12464" y="11102"/>
              <a:ext cx="1481" cy="1363"/>
              <a:chOff x="5850" y="13487"/>
              <a:chExt cx="2023" cy="1840"/>
            </a:xfrm>
          </p:grpSpPr>
          <p:sp>
            <p:nvSpPr>
              <p:cNvPr id="110823" name="Freeform 63"/>
              <p:cNvSpPr>
                <a:spLocks/>
              </p:cNvSpPr>
              <p:nvPr/>
            </p:nvSpPr>
            <p:spPr bwMode="auto">
              <a:xfrm>
                <a:off x="5850" y="13632"/>
                <a:ext cx="2023" cy="1695"/>
              </a:xfrm>
              <a:custGeom>
                <a:avLst/>
                <a:gdLst>
                  <a:gd name="T0" fmla="*/ 570 w 2023"/>
                  <a:gd name="T1" fmla="*/ 121 h 1695"/>
                  <a:gd name="T2" fmla="*/ 575 w 2023"/>
                  <a:gd name="T3" fmla="*/ 120 h 1695"/>
                  <a:gd name="T4" fmla="*/ 586 w 2023"/>
                  <a:gd name="T5" fmla="*/ 116 h 1695"/>
                  <a:gd name="T6" fmla="*/ 607 w 2023"/>
                  <a:gd name="T7" fmla="*/ 108 h 1695"/>
                  <a:gd name="T8" fmla="*/ 636 w 2023"/>
                  <a:gd name="T9" fmla="*/ 101 h 1695"/>
                  <a:gd name="T10" fmla="*/ 672 w 2023"/>
                  <a:gd name="T11" fmla="*/ 90 h 1695"/>
                  <a:gd name="T12" fmla="*/ 718 w 2023"/>
                  <a:gd name="T13" fmla="*/ 79 h 1695"/>
                  <a:gd name="T14" fmla="*/ 771 w 2023"/>
                  <a:gd name="T15" fmla="*/ 67 h 1695"/>
                  <a:gd name="T16" fmla="*/ 834 w 2023"/>
                  <a:gd name="T17" fmla="*/ 55 h 1695"/>
                  <a:gd name="T18" fmla="*/ 904 w 2023"/>
                  <a:gd name="T19" fmla="*/ 43 h 1695"/>
                  <a:gd name="T20" fmla="*/ 982 w 2023"/>
                  <a:gd name="T21" fmla="*/ 33 h 1695"/>
                  <a:gd name="T22" fmla="*/ 1071 w 2023"/>
                  <a:gd name="T23" fmla="*/ 22 h 1695"/>
                  <a:gd name="T24" fmla="*/ 1166 w 2023"/>
                  <a:gd name="T25" fmla="*/ 13 h 1695"/>
                  <a:gd name="T26" fmla="*/ 1271 w 2023"/>
                  <a:gd name="T27" fmla="*/ 7 h 1695"/>
                  <a:gd name="T28" fmla="*/ 1384 w 2023"/>
                  <a:gd name="T29" fmla="*/ 1 h 1695"/>
                  <a:gd name="T30" fmla="*/ 1506 w 2023"/>
                  <a:gd name="T31" fmla="*/ 0 h 1695"/>
                  <a:gd name="T32" fmla="*/ 1636 w 2023"/>
                  <a:gd name="T33" fmla="*/ 1 h 1695"/>
                  <a:gd name="T34" fmla="*/ 1692 w 2023"/>
                  <a:gd name="T35" fmla="*/ 233 h 1695"/>
                  <a:gd name="T36" fmla="*/ 1713 w 2023"/>
                  <a:gd name="T37" fmla="*/ 243 h 1695"/>
                  <a:gd name="T38" fmla="*/ 1758 w 2023"/>
                  <a:gd name="T39" fmla="*/ 274 h 1695"/>
                  <a:gd name="T40" fmla="*/ 1806 w 2023"/>
                  <a:gd name="T41" fmla="*/ 329 h 1695"/>
                  <a:gd name="T42" fmla="*/ 1836 w 2023"/>
                  <a:gd name="T43" fmla="*/ 409 h 1695"/>
                  <a:gd name="T44" fmla="*/ 1955 w 2023"/>
                  <a:gd name="T45" fmla="*/ 948 h 1695"/>
                  <a:gd name="T46" fmla="*/ 2003 w 2023"/>
                  <a:gd name="T47" fmla="*/ 1171 h 1695"/>
                  <a:gd name="T48" fmla="*/ 2011 w 2023"/>
                  <a:gd name="T49" fmla="*/ 1188 h 1695"/>
                  <a:gd name="T50" fmla="*/ 2022 w 2023"/>
                  <a:gd name="T51" fmla="*/ 1231 h 1695"/>
                  <a:gd name="T52" fmla="*/ 2021 w 2023"/>
                  <a:gd name="T53" fmla="*/ 1297 h 1695"/>
                  <a:gd name="T54" fmla="*/ 1992 w 2023"/>
                  <a:gd name="T55" fmla="*/ 1380 h 1695"/>
                  <a:gd name="T56" fmla="*/ 0 w 2023"/>
                  <a:gd name="T57" fmla="*/ 1328 h 1695"/>
                  <a:gd name="T58" fmla="*/ 199 w 2023"/>
                  <a:gd name="T59" fmla="*/ 1223 h 1695"/>
                  <a:gd name="T60" fmla="*/ 200 w 2023"/>
                  <a:gd name="T61" fmla="*/ 232 h 1695"/>
                  <a:gd name="T62" fmla="*/ 210 w 2023"/>
                  <a:gd name="T63" fmla="*/ 226 h 1695"/>
                  <a:gd name="T64" fmla="*/ 230 w 2023"/>
                  <a:gd name="T65" fmla="*/ 214 h 1695"/>
                  <a:gd name="T66" fmla="*/ 259 w 2023"/>
                  <a:gd name="T67" fmla="*/ 201 h 1695"/>
                  <a:gd name="T68" fmla="*/ 297 w 2023"/>
                  <a:gd name="T69" fmla="*/ 189 h 1695"/>
                  <a:gd name="T70" fmla="*/ 344 w 2023"/>
                  <a:gd name="T71" fmla="*/ 183 h 1695"/>
                  <a:gd name="T72" fmla="*/ 399 w 2023"/>
                  <a:gd name="T73" fmla="*/ 181 h 1695"/>
                  <a:gd name="T74" fmla="*/ 464 w 2023"/>
                  <a:gd name="T75" fmla="*/ 191 h 1695"/>
                  <a:gd name="T76" fmla="*/ 548 w 2023"/>
                  <a:gd name="T77" fmla="*/ 225 h 16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23"/>
                  <a:gd name="T118" fmla="*/ 0 h 1695"/>
                  <a:gd name="T119" fmla="*/ 2023 w 2023"/>
                  <a:gd name="T120" fmla="*/ 1695 h 16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23" h="1695">
                    <a:moveTo>
                      <a:pt x="548" y="225"/>
                    </a:moveTo>
                    <a:lnTo>
                      <a:pt x="570" y="121"/>
                    </a:lnTo>
                    <a:lnTo>
                      <a:pt x="571" y="121"/>
                    </a:lnTo>
                    <a:lnTo>
                      <a:pt x="575" y="120"/>
                    </a:lnTo>
                    <a:lnTo>
                      <a:pt x="580" y="118"/>
                    </a:lnTo>
                    <a:lnTo>
                      <a:pt x="586" y="116"/>
                    </a:lnTo>
                    <a:lnTo>
                      <a:pt x="596" y="112"/>
                    </a:lnTo>
                    <a:lnTo>
                      <a:pt x="607" y="108"/>
                    </a:lnTo>
                    <a:lnTo>
                      <a:pt x="620" y="105"/>
                    </a:lnTo>
                    <a:lnTo>
                      <a:pt x="636" y="101"/>
                    </a:lnTo>
                    <a:lnTo>
                      <a:pt x="653" y="95"/>
                    </a:lnTo>
                    <a:lnTo>
                      <a:pt x="672" y="90"/>
                    </a:lnTo>
                    <a:lnTo>
                      <a:pt x="694" y="84"/>
                    </a:lnTo>
                    <a:lnTo>
                      <a:pt x="718" y="79"/>
                    </a:lnTo>
                    <a:lnTo>
                      <a:pt x="743" y="74"/>
                    </a:lnTo>
                    <a:lnTo>
                      <a:pt x="771" y="67"/>
                    </a:lnTo>
                    <a:lnTo>
                      <a:pt x="802" y="61"/>
                    </a:lnTo>
                    <a:lnTo>
                      <a:pt x="834" y="55"/>
                    </a:lnTo>
                    <a:lnTo>
                      <a:pt x="867" y="49"/>
                    </a:lnTo>
                    <a:lnTo>
                      <a:pt x="904" y="43"/>
                    </a:lnTo>
                    <a:lnTo>
                      <a:pt x="943" y="38"/>
                    </a:lnTo>
                    <a:lnTo>
                      <a:pt x="982" y="33"/>
                    </a:lnTo>
                    <a:lnTo>
                      <a:pt x="1025" y="27"/>
                    </a:lnTo>
                    <a:lnTo>
                      <a:pt x="1071" y="22"/>
                    </a:lnTo>
                    <a:lnTo>
                      <a:pt x="1117" y="17"/>
                    </a:lnTo>
                    <a:lnTo>
                      <a:pt x="1166" y="13"/>
                    </a:lnTo>
                    <a:lnTo>
                      <a:pt x="1218" y="10"/>
                    </a:lnTo>
                    <a:lnTo>
                      <a:pt x="1271" y="7"/>
                    </a:lnTo>
                    <a:lnTo>
                      <a:pt x="1327" y="3"/>
                    </a:lnTo>
                    <a:lnTo>
                      <a:pt x="1384" y="1"/>
                    </a:lnTo>
                    <a:lnTo>
                      <a:pt x="1444" y="0"/>
                    </a:lnTo>
                    <a:lnTo>
                      <a:pt x="1506" y="0"/>
                    </a:lnTo>
                    <a:lnTo>
                      <a:pt x="1570" y="0"/>
                    </a:lnTo>
                    <a:lnTo>
                      <a:pt x="1636" y="1"/>
                    </a:lnTo>
                    <a:lnTo>
                      <a:pt x="1709" y="41"/>
                    </a:lnTo>
                    <a:lnTo>
                      <a:pt x="1692" y="233"/>
                    </a:lnTo>
                    <a:lnTo>
                      <a:pt x="1698" y="235"/>
                    </a:lnTo>
                    <a:lnTo>
                      <a:pt x="1713" y="243"/>
                    </a:lnTo>
                    <a:lnTo>
                      <a:pt x="1733" y="256"/>
                    </a:lnTo>
                    <a:lnTo>
                      <a:pt x="1758" y="274"/>
                    </a:lnTo>
                    <a:lnTo>
                      <a:pt x="1784" y="299"/>
                    </a:lnTo>
                    <a:lnTo>
                      <a:pt x="1806" y="329"/>
                    </a:lnTo>
                    <a:lnTo>
                      <a:pt x="1825" y="366"/>
                    </a:lnTo>
                    <a:lnTo>
                      <a:pt x="1836" y="409"/>
                    </a:lnTo>
                    <a:lnTo>
                      <a:pt x="1999" y="557"/>
                    </a:lnTo>
                    <a:lnTo>
                      <a:pt x="1955" y="948"/>
                    </a:lnTo>
                    <a:lnTo>
                      <a:pt x="1692" y="1080"/>
                    </a:lnTo>
                    <a:lnTo>
                      <a:pt x="2003" y="1171"/>
                    </a:lnTo>
                    <a:lnTo>
                      <a:pt x="2006" y="1176"/>
                    </a:lnTo>
                    <a:lnTo>
                      <a:pt x="2011" y="1188"/>
                    </a:lnTo>
                    <a:lnTo>
                      <a:pt x="2016" y="1206"/>
                    </a:lnTo>
                    <a:lnTo>
                      <a:pt x="2022" y="1231"/>
                    </a:lnTo>
                    <a:lnTo>
                      <a:pt x="2023" y="1261"/>
                    </a:lnTo>
                    <a:lnTo>
                      <a:pt x="2021" y="1297"/>
                    </a:lnTo>
                    <a:lnTo>
                      <a:pt x="2010" y="1337"/>
                    </a:lnTo>
                    <a:lnTo>
                      <a:pt x="1992" y="1380"/>
                    </a:lnTo>
                    <a:lnTo>
                      <a:pt x="1171" y="1695"/>
                    </a:lnTo>
                    <a:lnTo>
                      <a:pt x="0" y="1328"/>
                    </a:lnTo>
                    <a:lnTo>
                      <a:pt x="20" y="1285"/>
                    </a:lnTo>
                    <a:lnTo>
                      <a:pt x="199" y="1223"/>
                    </a:lnTo>
                    <a:lnTo>
                      <a:pt x="199" y="233"/>
                    </a:lnTo>
                    <a:lnTo>
                      <a:pt x="200" y="232"/>
                    </a:lnTo>
                    <a:lnTo>
                      <a:pt x="204" y="229"/>
                    </a:lnTo>
                    <a:lnTo>
                      <a:pt x="210" y="226"/>
                    </a:lnTo>
                    <a:lnTo>
                      <a:pt x="218" y="220"/>
                    </a:lnTo>
                    <a:lnTo>
                      <a:pt x="230" y="214"/>
                    </a:lnTo>
                    <a:lnTo>
                      <a:pt x="243" y="207"/>
                    </a:lnTo>
                    <a:lnTo>
                      <a:pt x="259" y="201"/>
                    </a:lnTo>
                    <a:lnTo>
                      <a:pt x="277" y="194"/>
                    </a:lnTo>
                    <a:lnTo>
                      <a:pt x="297" y="189"/>
                    </a:lnTo>
                    <a:lnTo>
                      <a:pt x="320" y="185"/>
                    </a:lnTo>
                    <a:lnTo>
                      <a:pt x="344" y="183"/>
                    </a:lnTo>
                    <a:lnTo>
                      <a:pt x="370" y="180"/>
                    </a:lnTo>
                    <a:lnTo>
                      <a:pt x="399" y="181"/>
                    </a:lnTo>
                    <a:lnTo>
                      <a:pt x="430" y="185"/>
                    </a:lnTo>
                    <a:lnTo>
                      <a:pt x="464" y="191"/>
                    </a:lnTo>
                    <a:lnTo>
                      <a:pt x="498" y="201"/>
                    </a:lnTo>
                    <a:lnTo>
                      <a:pt x="548" y="22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24" name="Freeform 64"/>
              <p:cNvSpPr>
                <a:spLocks/>
              </p:cNvSpPr>
              <p:nvPr/>
            </p:nvSpPr>
            <p:spPr bwMode="auto">
              <a:xfrm>
                <a:off x="6551" y="13597"/>
                <a:ext cx="650" cy="735"/>
              </a:xfrm>
              <a:custGeom>
                <a:avLst/>
                <a:gdLst>
                  <a:gd name="T0" fmla="*/ 645 w 650"/>
                  <a:gd name="T1" fmla="*/ 27 h 735"/>
                  <a:gd name="T2" fmla="*/ 642 w 650"/>
                  <a:gd name="T3" fmla="*/ 26 h 735"/>
                  <a:gd name="T4" fmla="*/ 631 w 650"/>
                  <a:gd name="T5" fmla="*/ 23 h 735"/>
                  <a:gd name="T6" fmla="*/ 615 w 650"/>
                  <a:gd name="T7" fmla="*/ 19 h 735"/>
                  <a:gd name="T8" fmla="*/ 592 w 650"/>
                  <a:gd name="T9" fmla="*/ 15 h 735"/>
                  <a:gd name="T10" fmla="*/ 565 w 650"/>
                  <a:gd name="T11" fmla="*/ 10 h 735"/>
                  <a:gd name="T12" fmla="*/ 533 w 650"/>
                  <a:gd name="T13" fmla="*/ 6 h 735"/>
                  <a:gd name="T14" fmla="*/ 496 w 650"/>
                  <a:gd name="T15" fmla="*/ 3 h 735"/>
                  <a:gd name="T16" fmla="*/ 456 w 650"/>
                  <a:gd name="T17" fmla="*/ 1 h 735"/>
                  <a:gd name="T18" fmla="*/ 411 w 650"/>
                  <a:gd name="T19" fmla="*/ 0 h 735"/>
                  <a:gd name="T20" fmla="*/ 364 w 650"/>
                  <a:gd name="T21" fmla="*/ 2 h 735"/>
                  <a:gd name="T22" fmla="*/ 315 w 650"/>
                  <a:gd name="T23" fmla="*/ 6 h 735"/>
                  <a:gd name="T24" fmla="*/ 262 w 650"/>
                  <a:gd name="T25" fmla="*/ 15 h 735"/>
                  <a:gd name="T26" fmla="*/ 209 w 650"/>
                  <a:gd name="T27" fmla="*/ 26 h 735"/>
                  <a:gd name="T28" fmla="*/ 154 w 650"/>
                  <a:gd name="T29" fmla="*/ 42 h 735"/>
                  <a:gd name="T30" fmla="*/ 98 w 650"/>
                  <a:gd name="T31" fmla="*/ 61 h 735"/>
                  <a:gd name="T32" fmla="*/ 42 w 650"/>
                  <a:gd name="T33" fmla="*/ 87 h 735"/>
                  <a:gd name="T34" fmla="*/ 38 w 650"/>
                  <a:gd name="T35" fmla="*/ 101 h 735"/>
                  <a:gd name="T36" fmla="*/ 28 w 650"/>
                  <a:gd name="T37" fmla="*/ 141 h 735"/>
                  <a:gd name="T38" fmla="*/ 17 w 650"/>
                  <a:gd name="T39" fmla="*/ 203 h 735"/>
                  <a:gd name="T40" fmla="*/ 6 w 650"/>
                  <a:gd name="T41" fmla="*/ 283 h 735"/>
                  <a:gd name="T42" fmla="*/ 0 w 650"/>
                  <a:gd name="T43" fmla="*/ 378 h 735"/>
                  <a:gd name="T44" fmla="*/ 5 w 650"/>
                  <a:gd name="T45" fmla="*/ 484 h 735"/>
                  <a:gd name="T46" fmla="*/ 21 w 650"/>
                  <a:gd name="T47" fmla="*/ 599 h 735"/>
                  <a:gd name="T48" fmla="*/ 54 w 650"/>
                  <a:gd name="T49" fmla="*/ 716 h 735"/>
                  <a:gd name="T50" fmla="*/ 58 w 650"/>
                  <a:gd name="T51" fmla="*/ 716 h 735"/>
                  <a:gd name="T52" fmla="*/ 66 w 650"/>
                  <a:gd name="T53" fmla="*/ 715 h 735"/>
                  <a:gd name="T54" fmla="*/ 80 w 650"/>
                  <a:gd name="T55" fmla="*/ 713 h 735"/>
                  <a:gd name="T56" fmla="*/ 99 w 650"/>
                  <a:gd name="T57" fmla="*/ 712 h 735"/>
                  <a:gd name="T58" fmla="*/ 124 w 650"/>
                  <a:gd name="T59" fmla="*/ 710 h 735"/>
                  <a:gd name="T60" fmla="*/ 153 w 650"/>
                  <a:gd name="T61" fmla="*/ 708 h 735"/>
                  <a:gd name="T62" fmla="*/ 188 w 650"/>
                  <a:gd name="T63" fmla="*/ 707 h 735"/>
                  <a:gd name="T64" fmla="*/ 225 w 650"/>
                  <a:gd name="T65" fmla="*/ 706 h 735"/>
                  <a:gd name="T66" fmla="*/ 267 w 650"/>
                  <a:gd name="T67" fmla="*/ 705 h 735"/>
                  <a:gd name="T68" fmla="*/ 313 w 650"/>
                  <a:gd name="T69" fmla="*/ 706 h 735"/>
                  <a:gd name="T70" fmla="*/ 362 w 650"/>
                  <a:gd name="T71" fmla="*/ 707 h 735"/>
                  <a:gd name="T72" fmla="*/ 415 w 650"/>
                  <a:gd name="T73" fmla="*/ 709 h 735"/>
                  <a:gd name="T74" fmla="*/ 470 w 650"/>
                  <a:gd name="T75" fmla="*/ 713 h 735"/>
                  <a:gd name="T76" fmla="*/ 528 w 650"/>
                  <a:gd name="T77" fmla="*/ 719 h 735"/>
                  <a:gd name="T78" fmla="*/ 588 w 650"/>
                  <a:gd name="T79" fmla="*/ 726 h 735"/>
                  <a:gd name="T80" fmla="*/ 650 w 650"/>
                  <a:gd name="T81" fmla="*/ 735 h 735"/>
                  <a:gd name="T82" fmla="*/ 647 w 650"/>
                  <a:gd name="T83" fmla="*/ 713 h 735"/>
                  <a:gd name="T84" fmla="*/ 641 w 650"/>
                  <a:gd name="T85" fmla="*/ 655 h 735"/>
                  <a:gd name="T86" fmla="*/ 631 w 650"/>
                  <a:gd name="T87" fmla="*/ 568 h 735"/>
                  <a:gd name="T88" fmla="*/ 623 w 650"/>
                  <a:gd name="T89" fmla="*/ 462 h 735"/>
                  <a:gd name="T90" fmla="*/ 618 w 650"/>
                  <a:gd name="T91" fmla="*/ 345 h 735"/>
                  <a:gd name="T92" fmla="*/ 618 w 650"/>
                  <a:gd name="T93" fmla="*/ 229 h 735"/>
                  <a:gd name="T94" fmla="*/ 627 w 650"/>
                  <a:gd name="T95" fmla="*/ 119 h 735"/>
                  <a:gd name="T96" fmla="*/ 645 w 650"/>
                  <a:gd name="T97" fmla="*/ 27 h 7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0"/>
                  <a:gd name="T148" fmla="*/ 0 h 735"/>
                  <a:gd name="T149" fmla="*/ 650 w 650"/>
                  <a:gd name="T150" fmla="*/ 735 h 7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0" h="735">
                    <a:moveTo>
                      <a:pt x="645" y="27"/>
                    </a:moveTo>
                    <a:lnTo>
                      <a:pt x="642" y="26"/>
                    </a:lnTo>
                    <a:lnTo>
                      <a:pt x="631" y="23"/>
                    </a:lnTo>
                    <a:lnTo>
                      <a:pt x="615" y="19"/>
                    </a:lnTo>
                    <a:lnTo>
                      <a:pt x="592" y="15"/>
                    </a:lnTo>
                    <a:lnTo>
                      <a:pt x="565" y="10"/>
                    </a:lnTo>
                    <a:lnTo>
                      <a:pt x="533" y="6"/>
                    </a:lnTo>
                    <a:lnTo>
                      <a:pt x="496" y="3"/>
                    </a:lnTo>
                    <a:lnTo>
                      <a:pt x="456" y="1"/>
                    </a:lnTo>
                    <a:lnTo>
                      <a:pt x="411" y="0"/>
                    </a:lnTo>
                    <a:lnTo>
                      <a:pt x="364" y="2"/>
                    </a:lnTo>
                    <a:lnTo>
                      <a:pt x="315" y="6"/>
                    </a:lnTo>
                    <a:lnTo>
                      <a:pt x="262" y="15"/>
                    </a:lnTo>
                    <a:lnTo>
                      <a:pt x="209" y="26"/>
                    </a:lnTo>
                    <a:lnTo>
                      <a:pt x="154" y="42"/>
                    </a:lnTo>
                    <a:lnTo>
                      <a:pt x="98" y="61"/>
                    </a:lnTo>
                    <a:lnTo>
                      <a:pt x="42" y="87"/>
                    </a:lnTo>
                    <a:lnTo>
                      <a:pt x="38" y="101"/>
                    </a:lnTo>
                    <a:lnTo>
                      <a:pt x="28" y="141"/>
                    </a:lnTo>
                    <a:lnTo>
                      <a:pt x="17" y="203"/>
                    </a:lnTo>
                    <a:lnTo>
                      <a:pt x="6" y="283"/>
                    </a:lnTo>
                    <a:lnTo>
                      <a:pt x="0" y="378"/>
                    </a:lnTo>
                    <a:lnTo>
                      <a:pt x="5" y="484"/>
                    </a:lnTo>
                    <a:lnTo>
                      <a:pt x="21" y="599"/>
                    </a:lnTo>
                    <a:lnTo>
                      <a:pt x="54" y="716"/>
                    </a:lnTo>
                    <a:lnTo>
                      <a:pt x="58" y="716"/>
                    </a:lnTo>
                    <a:lnTo>
                      <a:pt x="66" y="715"/>
                    </a:lnTo>
                    <a:lnTo>
                      <a:pt x="80" y="713"/>
                    </a:lnTo>
                    <a:lnTo>
                      <a:pt x="99" y="712"/>
                    </a:lnTo>
                    <a:lnTo>
                      <a:pt x="124" y="710"/>
                    </a:lnTo>
                    <a:lnTo>
                      <a:pt x="153" y="708"/>
                    </a:lnTo>
                    <a:lnTo>
                      <a:pt x="188" y="707"/>
                    </a:lnTo>
                    <a:lnTo>
                      <a:pt x="225" y="706"/>
                    </a:lnTo>
                    <a:lnTo>
                      <a:pt x="267" y="705"/>
                    </a:lnTo>
                    <a:lnTo>
                      <a:pt x="313" y="706"/>
                    </a:lnTo>
                    <a:lnTo>
                      <a:pt x="362" y="707"/>
                    </a:lnTo>
                    <a:lnTo>
                      <a:pt x="415" y="709"/>
                    </a:lnTo>
                    <a:lnTo>
                      <a:pt x="470" y="713"/>
                    </a:lnTo>
                    <a:lnTo>
                      <a:pt x="528" y="719"/>
                    </a:lnTo>
                    <a:lnTo>
                      <a:pt x="588" y="726"/>
                    </a:lnTo>
                    <a:lnTo>
                      <a:pt x="650" y="735"/>
                    </a:lnTo>
                    <a:lnTo>
                      <a:pt x="647" y="713"/>
                    </a:lnTo>
                    <a:lnTo>
                      <a:pt x="641" y="655"/>
                    </a:lnTo>
                    <a:lnTo>
                      <a:pt x="631" y="568"/>
                    </a:lnTo>
                    <a:lnTo>
                      <a:pt x="623" y="462"/>
                    </a:lnTo>
                    <a:lnTo>
                      <a:pt x="618" y="345"/>
                    </a:lnTo>
                    <a:lnTo>
                      <a:pt x="618" y="229"/>
                    </a:lnTo>
                    <a:lnTo>
                      <a:pt x="627" y="119"/>
                    </a:lnTo>
                    <a:lnTo>
                      <a:pt x="645" y="2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25" name="Freeform 65"/>
              <p:cNvSpPr>
                <a:spLocks/>
              </p:cNvSpPr>
              <p:nvPr/>
            </p:nvSpPr>
            <p:spPr bwMode="auto">
              <a:xfrm>
                <a:off x="6623" y="13797"/>
                <a:ext cx="1071" cy="731"/>
              </a:xfrm>
              <a:custGeom>
                <a:avLst/>
                <a:gdLst>
                  <a:gd name="T0" fmla="*/ 6 w 1071"/>
                  <a:gd name="T1" fmla="*/ 552 h 731"/>
                  <a:gd name="T2" fmla="*/ 0 w 1071"/>
                  <a:gd name="T3" fmla="*/ 642 h 731"/>
                  <a:gd name="T4" fmla="*/ 698 w 1071"/>
                  <a:gd name="T5" fmla="*/ 731 h 731"/>
                  <a:gd name="T6" fmla="*/ 703 w 1071"/>
                  <a:gd name="T7" fmla="*/ 729 h 731"/>
                  <a:gd name="T8" fmla="*/ 717 w 1071"/>
                  <a:gd name="T9" fmla="*/ 722 h 731"/>
                  <a:gd name="T10" fmla="*/ 740 w 1071"/>
                  <a:gd name="T11" fmla="*/ 710 h 731"/>
                  <a:gd name="T12" fmla="*/ 768 w 1071"/>
                  <a:gd name="T13" fmla="*/ 694 h 731"/>
                  <a:gd name="T14" fmla="*/ 801 w 1071"/>
                  <a:gd name="T15" fmla="*/ 672 h 731"/>
                  <a:gd name="T16" fmla="*/ 838 w 1071"/>
                  <a:gd name="T17" fmla="*/ 645 h 731"/>
                  <a:gd name="T18" fmla="*/ 876 w 1071"/>
                  <a:gd name="T19" fmla="*/ 614 h 731"/>
                  <a:gd name="T20" fmla="*/ 915 w 1071"/>
                  <a:gd name="T21" fmla="*/ 577 h 731"/>
                  <a:gd name="T22" fmla="*/ 953 w 1071"/>
                  <a:gd name="T23" fmla="*/ 536 h 731"/>
                  <a:gd name="T24" fmla="*/ 988 w 1071"/>
                  <a:gd name="T25" fmla="*/ 491 h 731"/>
                  <a:gd name="T26" fmla="*/ 1018 w 1071"/>
                  <a:gd name="T27" fmla="*/ 439 h 731"/>
                  <a:gd name="T28" fmla="*/ 1043 w 1071"/>
                  <a:gd name="T29" fmla="*/ 383 h 731"/>
                  <a:gd name="T30" fmla="*/ 1061 w 1071"/>
                  <a:gd name="T31" fmla="*/ 322 h 731"/>
                  <a:gd name="T32" fmla="*/ 1071 w 1071"/>
                  <a:gd name="T33" fmla="*/ 255 h 731"/>
                  <a:gd name="T34" fmla="*/ 1070 w 1071"/>
                  <a:gd name="T35" fmla="*/ 185 h 731"/>
                  <a:gd name="T36" fmla="*/ 1057 w 1071"/>
                  <a:gd name="T37" fmla="*/ 108 h 731"/>
                  <a:gd name="T38" fmla="*/ 1055 w 1071"/>
                  <a:gd name="T39" fmla="*/ 104 h 731"/>
                  <a:gd name="T40" fmla="*/ 1049 w 1071"/>
                  <a:gd name="T41" fmla="*/ 92 h 731"/>
                  <a:gd name="T42" fmla="*/ 1037 w 1071"/>
                  <a:gd name="T43" fmla="*/ 76 h 731"/>
                  <a:gd name="T44" fmla="*/ 1022 w 1071"/>
                  <a:gd name="T45" fmla="*/ 57 h 731"/>
                  <a:gd name="T46" fmla="*/ 1002 w 1071"/>
                  <a:gd name="T47" fmla="*/ 37 h 731"/>
                  <a:gd name="T48" fmla="*/ 979 w 1071"/>
                  <a:gd name="T49" fmla="*/ 20 h 731"/>
                  <a:gd name="T50" fmla="*/ 951 w 1071"/>
                  <a:gd name="T51" fmla="*/ 7 h 731"/>
                  <a:gd name="T52" fmla="*/ 919 w 1071"/>
                  <a:gd name="T53" fmla="*/ 0 h 731"/>
                  <a:gd name="T54" fmla="*/ 924 w 1071"/>
                  <a:gd name="T55" fmla="*/ 12 h 731"/>
                  <a:gd name="T56" fmla="*/ 934 w 1071"/>
                  <a:gd name="T57" fmla="*/ 44 h 731"/>
                  <a:gd name="T58" fmla="*/ 947 w 1071"/>
                  <a:gd name="T59" fmla="*/ 94 h 731"/>
                  <a:gd name="T60" fmla="*/ 958 w 1071"/>
                  <a:gd name="T61" fmla="*/ 159 h 731"/>
                  <a:gd name="T62" fmla="*/ 961 w 1071"/>
                  <a:gd name="T63" fmla="*/ 238 h 731"/>
                  <a:gd name="T64" fmla="*/ 953 w 1071"/>
                  <a:gd name="T65" fmla="*/ 324 h 731"/>
                  <a:gd name="T66" fmla="*/ 928 w 1071"/>
                  <a:gd name="T67" fmla="*/ 418 h 731"/>
                  <a:gd name="T68" fmla="*/ 884 w 1071"/>
                  <a:gd name="T69" fmla="*/ 516 h 731"/>
                  <a:gd name="T70" fmla="*/ 883 w 1071"/>
                  <a:gd name="T71" fmla="*/ 518 h 731"/>
                  <a:gd name="T72" fmla="*/ 879 w 1071"/>
                  <a:gd name="T73" fmla="*/ 521 h 731"/>
                  <a:gd name="T74" fmla="*/ 872 w 1071"/>
                  <a:gd name="T75" fmla="*/ 526 h 731"/>
                  <a:gd name="T76" fmla="*/ 862 w 1071"/>
                  <a:gd name="T77" fmla="*/ 534 h 731"/>
                  <a:gd name="T78" fmla="*/ 851 w 1071"/>
                  <a:gd name="T79" fmla="*/ 541 h 731"/>
                  <a:gd name="T80" fmla="*/ 837 w 1071"/>
                  <a:gd name="T81" fmla="*/ 550 h 731"/>
                  <a:gd name="T82" fmla="*/ 819 w 1071"/>
                  <a:gd name="T83" fmla="*/ 559 h 731"/>
                  <a:gd name="T84" fmla="*/ 800 w 1071"/>
                  <a:gd name="T85" fmla="*/ 567 h 731"/>
                  <a:gd name="T86" fmla="*/ 778 w 1071"/>
                  <a:gd name="T87" fmla="*/ 575 h 731"/>
                  <a:gd name="T88" fmla="*/ 754 w 1071"/>
                  <a:gd name="T89" fmla="*/ 582 h 731"/>
                  <a:gd name="T90" fmla="*/ 727 w 1071"/>
                  <a:gd name="T91" fmla="*/ 588 h 731"/>
                  <a:gd name="T92" fmla="*/ 697 w 1071"/>
                  <a:gd name="T93" fmla="*/ 592 h 731"/>
                  <a:gd name="T94" fmla="*/ 666 w 1071"/>
                  <a:gd name="T95" fmla="*/ 593 h 731"/>
                  <a:gd name="T96" fmla="*/ 631 w 1071"/>
                  <a:gd name="T97" fmla="*/ 592 h 731"/>
                  <a:gd name="T98" fmla="*/ 593 w 1071"/>
                  <a:gd name="T99" fmla="*/ 589 h 731"/>
                  <a:gd name="T100" fmla="*/ 555 w 1071"/>
                  <a:gd name="T101" fmla="*/ 581 h 731"/>
                  <a:gd name="T102" fmla="*/ 555 w 1071"/>
                  <a:gd name="T103" fmla="*/ 677 h 731"/>
                  <a:gd name="T104" fmla="*/ 24 w 1071"/>
                  <a:gd name="T105" fmla="*/ 623 h 731"/>
                  <a:gd name="T106" fmla="*/ 6 w 1071"/>
                  <a:gd name="T107" fmla="*/ 552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1"/>
                  <a:gd name="T163" fmla="*/ 0 h 731"/>
                  <a:gd name="T164" fmla="*/ 1071 w 1071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1" h="731">
                    <a:moveTo>
                      <a:pt x="6" y="552"/>
                    </a:moveTo>
                    <a:lnTo>
                      <a:pt x="0" y="642"/>
                    </a:lnTo>
                    <a:lnTo>
                      <a:pt x="698" y="731"/>
                    </a:lnTo>
                    <a:lnTo>
                      <a:pt x="703" y="729"/>
                    </a:lnTo>
                    <a:lnTo>
                      <a:pt x="717" y="722"/>
                    </a:lnTo>
                    <a:lnTo>
                      <a:pt x="740" y="710"/>
                    </a:lnTo>
                    <a:lnTo>
                      <a:pt x="768" y="694"/>
                    </a:lnTo>
                    <a:lnTo>
                      <a:pt x="801" y="672"/>
                    </a:lnTo>
                    <a:lnTo>
                      <a:pt x="838" y="645"/>
                    </a:lnTo>
                    <a:lnTo>
                      <a:pt x="876" y="614"/>
                    </a:lnTo>
                    <a:lnTo>
                      <a:pt x="915" y="577"/>
                    </a:lnTo>
                    <a:lnTo>
                      <a:pt x="953" y="536"/>
                    </a:lnTo>
                    <a:lnTo>
                      <a:pt x="988" y="491"/>
                    </a:lnTo>
                    <a:lnTo>
                      <a:pt x="1018" y="439"/>
                    </a:lnTo>
                    <a:lnTo>
                      <a:pt x="1043" y="383"/>
                    </a:lnTo>
                    <a:lnTo>
                      <a:pt x="1061" y="322"/>
                    </a:lnTo>
                    <a:lnTo>
                      <a:pt x="1071" y="255"/>
                    </a:lnTo>
                    <a:lnTo>
                      <a:pt x="1070" y="185"/>
                    </a:lnTo>
                    <a:lnTo>
                      <a:pt x="1057" y="108"/>
                    </a:lnTo>
                    <a:lnTo>
                      <a:pt x="1055" y="104"/>
                    </a:lnTo>
                    <a:lnTo>
                      <a:pt x="1049" y="92"/>
                    </a:lnTo>
                    <a:lnTo>
                      <a:pt x="1037" y="76"/>
                    </a:lnTo>
                    <a:lnTo>
                      <a:pt x="1022" y="57"/>
                    </a:lnTo>
                    <a:lnTo>
                      <a:pt x="1002" y="37"/>
                    </a:lnTo>
                    <a:lnTo>
                      <a:pt x="979" y="20"/>
                    </a:lnTo>
                    <a:lnTo>
                      <a:pt x="951" y="7"/>
                    </a:lnTo>
                    <a:lnTo>
                      <a:pt x="919" y="0"/>
                    </a:lnTo>
                    <a:lnTo>
                      <a:pt x="924" y="12"/>
                    </a:lnTo>
                    <a:lnTo>
                      <a:pt x="934" y="44"/>
                    </a:lnTo>
                    <a:lnTo>
                      <a:pt x="947" y="94"/>
                    </a:lnTo>
                    <a:lnTo>
                      <a:pt x="958" y="159"/>
                    </a:lnTo>
                    <a:lnTo>
                      <a:pt x="961" y="238"/>
                    </a:lnTo>
                    <a:lnTo>
                      <a:pt x="953" y="324"/>
                    </a:lnTo>
                    <a:lnTo>
                      <a:pt x="928" y="418"/>
                    </a:lnTo>
                    <a:lnTo>
                      <a:pt x="884" y="516"/>
                    </a:lnTo>
                    <a:lnTo>
                      <a:pt x="883" y="518"/>
                    </a:lnTo>
                    <a:lnTo>
                      <a:pt x="879" y="521"/>
                    </a:lnTo>
                    <a:lnTo>
                      <a:pt x="872" y="526"/>
                    </a:lnTo>
                    <a:lnTo>
                      <a:pt x="862" y="534"/>
                    </a:lnTo>
                    <a:lnTo>
                      <a:pt x="851" y="541"/>
                    </a:lnTo>
                    <a:lnTo>
                      <a:pt x="837" y="550"/>
                    </a:lnTo>
                    <a:lnTo>
                      <a:pt x="819" y="559"/>
                    </a:lnTo>
                    <a:lnTo>
                      <a:pt x="800" y="567"/>
                    </a:lnTo>
                    <a:lnTo>
                      <a:pt x="778" y="575"/>
                    </a:lnTo>
                    <a:lnTo>
                      <a:pt x="754" y="582"/>
                    </a:lnTo>
                    <a:lnTo>
                      <a:pt x="727" y="588"/>
                    </a:lnTo>
                    <a:lnTo>
                      <a:pt x="697" y="592"/>
                    </a:lnTo>
                    <a:lnTo>
                      <a:pt x="666" y="593"/>
                    </a:lnTo>
                    <a:lnTo>
                      <a:pt x="631" y="592"/>
                    </a:lnTo>
                    <a:lnTo>
                      <a:pt x="593" y="589"/>
                    </a:lnTo>
                    <a:lnTo>
                      <a:pt x="555" y="581"/>
                    </a:lnTo>
                    <a:lnTo>
                      <a:pt x="555" y="677"/>
                    </a:lnTo>
                    <a:lnTo>
                      <a:pt x="24" y="623"/>
                    </a:lnTo>
                    <a:lnTo>
                      <a:pt x="6" y="5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26" name="Freeform 66"/>
              <p:cNvSpPr>
                <a:spLocks/>
              </p:cNvSpPr>
              <p:nvPr/>
            </p:nvSpPr>
            <p:spPr bwMode="auto">
              <a:xfrm>
                <a:off x="6486" y="14516"/>
                <a:ext cx="787" cy="253"/>
              </a:xfrm>
              <a:custGeom>
                <a:avLst/>
                <a:gdLst>
                  <a:gd name="T0" fmla="*/ 787 w 787"/>
                  <a:gd name="T1" fmla="*/ 91 h 253"/>
                  <a:gd name="T2" fmla="*/ 12 w 787"/>
                  <a:gd name="T3" fmla="*/ 0 h 253"/>
                  <a:gd name="T4" fmla="*/ 0 w 787"/>
                  <a:gd name="T5" fmla="*/ 91 h 253"/>
                  <a:gd name="T6" fmla="*/ 764 w 787"/>
                  <a:gd name="T7" fmla="*/ 253 h 253"/>
                  <a:gd name="T8" fmla="*/ 787 w 787"/>
                  <a:gd name="T9" fmla="*/ 9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253"/>
                  <a:gd name="T17" fmla="*/ 787 w 787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253">
                    <a:moveTo>
                      <a:pt x="787" y="91"/>
                    </a:moveTo>
                    <a:lnTo>
                      <a:pt x="12" y="0"/>
                    </a:lnTo>
                    <a:lnTo>
                      <a:pt x="0" y="91"/>
                    </a:lnTo>
                    <a:lnTo>
                      <a:pt x="764" y="253"/>
                    </a:lnTo>
                    <a:lnTo>
                      <a:pt x="787" y="9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27" name="Freeform 67"/>
              <p:cNvSpPr>
                <a:spLocks/>
              </p:cNvSpPr>
              <p:nvPr/>
            </p:nvSpPr>
            <p:spPr bwMode="auto">
              <a:xfrm>
                <a:off x="6879" y="14597"/>
                <a:ext cx="336" cy="115"/>
              </a:xfrm>
              <a:custGeom>
                <a:avLst/>
                <a:gdLst>
                  <a:gd name="T0" fmla="*/ 336 w 336"/>
                  <a:gd name="T1" fmla="*/ 50 h 115"/>
                  <a:gd name="T2" fmla="*/ 4 w 336"/>
                  <a:gd name="T3" fmla="*/ 0 h 115"/>
                  <a:gd name="T4" fmla="*/ 0 w 336"/>
                  <a:gd name="T5" fmla="*/ 48 h 115"/>
                  <a:gd name="T6" fmla="*/ 327 w 336"/>
                  <a:gd name="T7" fmla="*/ 115 h 115"/>
                  <a:gd name="T8" fmla="*/ 336 w 336"/>
                  <a:gd name="T9" fmla="*/ 5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6"/>
                  <a:gd name="T16" fmla="*/ 0 h 115"/>
                  <a:gd name="T17" fmla="*/ 336 w 336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6" h="115">
                    <a:moveTo>
                      <a:pt x="336" y="50"/>
                    </a:moveTo>
                    <a:lnTo>
                      <a:pt x="4" y="0"/>
                    </a:lnTo>
                    <a:lnTo>
                      <a:pt x="0" y="48"/>
                    </a:lnTo>
                    <a:lnTo>
                      <a:pt x="327" y="115"/>
                    </a:lnTo>
                    <a:lnTo>
                      <a:pt x="336" y="5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28" name="Freeform 68"/>
              <p:cNvSpPr>
                <a:spLocks/>
              </p:cNvSpPr>
              <p:nvPr/>
            </p:nvSpPr>
            <p:spPr bwMode="auto">
              <a:xfrm>
                <a:off x="6536" y="14540"/>
                <a:ext cx="225" cy="85"/>
              </a:xfrm>
              <a:custGeom>
                <a:avLst/>
                <a:gdLst>
                  <a:gd name="T0" fmla="*/ 225 w 225"/>
                  <a:gd name="T1" fmla="*/ 39 h 85"/>
                  <a:gd name="T2" fmla="*/ 0 w 225"/>
                  <a:gd name="T3" fmla="*/ 0 h 85"/>
                  <a:gd name="T4" fmla="*/ 3 w 225"/>
                  <a:gd name="T5" fmla="*/ 41 h 85"/>
                  <a:gd name="T6" fmla="*/ 218 w 225"/>
                  <a:gd name="T7" fmla="*/ 85 h 85"/>
                  <a:gd name="T8" fmla="*/ 225 w 225"/>
                  <a:gd name="T9" fmla="*/ 39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"/>
                  <a:gd name="T16" fmla="*/ 0 h 85"/>
                  <a:gd name="T17" fmla="*/ 225 w 225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" h="85">
                    <a:moveTo>
                      <a:pt x="225" y="39"/>
                    </a:moveTo>
                    <a:lnTo>
                      <a:pt x="0" y="0"/>
                    </a:lnTo>
                    <a:lnTo>
                      <a:pt x="3" y="41"/>
                    </a:lnTo>
                    <a:lnTo>
                      <a:pt x="218" y="85"/>
                    </a:lnTo>
                    <a:lnTo>
                      <a:pt x="225" y="3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29" name="Freeform 69"/>
              <p:cNvSpPr>
                <a:spLocks/>
              </p:cNvSpPr>
              <p:nvPr/>
            </p:nvSpPr>
            <p:spPr bwMode="auto">
              <a:xfrm>
                <a:off x="5972" y="14624"/>
                <a:ext cx="1325" cy="439"/>
              </a:xfrm>
              <a:custGeom>
                <a:avLst/>
                <a:gdLst>
                  <a:gd name="T0" fmla="*/ 0 w 1325"/>
                  <a:gd name="T1" fmla="*/ 132 h 439"/>
                  <a:gd name="T2" fmla="*/ 3 w 1325"/>
                  <a:gd name="T3" fmla="*/ 132 h 439"/>
                  <a:gd name="T4" fmla="*/ 10 w 1325"/>
                  <a:gd name="T5" fmla="*/ 130 h 439"/>
                  <a:gd name="T6" fmla="*/ 24 w 1325"/>
                  <a:gd name="T7" fmla="*/ 128 h 439"/>
                  <a:gd name="T8" fmla="*/ 42 w 1325"/>
                  <a:gd name="T9" fmla="*/ 125 h 439"/>
                  <a:gd name="T10" fmla="*/ 62 w 1325"/>
                  <a:gd name="T11" fmla="*/ 121 h 439"/>
                  <a:gd name="T12" fmla="*/ 86 w 1325"/>
                  <a:gd name="T13" fmla="*/ 116 h 439"/>
                  <a:gd name="T14" fmla="*/ 113 w 1325"/>
                  <a:gd name="T15" fmla="*/ 109 h 439"/>
                  <a:gd name="T16" fmla="*/ 141 w 1325"/>
                  <a:gd name="T17" fmla="*/ 102 h 439"/>
                  <a:gd name="T18" fmla="*/ 170 w 1325"/>
                  <a:gd name="T19" fmla="*/ 94 h 439"/>
                  <a:gd name="T20" fmla="*/ 199 w 1325"/>
                  <a:gd name="T21" fmla="*/ 85 h 439"/>
                  <a:gd name="T22" fmla="*/ 228 w 1325"/>
                  <a:gd name="T23" fmla="*/ 74 h 439"/>
                  <a:gd name="T24" fmla="*/ 257 w 1325"/>
                  <a:gd name="T25" fmla="*/ 62 h 439"/>
                  <a:gd name="T26" fmla="*/ 285 w 1325"/>
                  <a:gd name="T27" fmla="*/ 48 h 439"/>
                  <a:gd name="T28" fmla="*/ 309 w 1325"/>
                  <a:gd name="T29" fmla="*/ 34 h 439"/>
                  <a:gd name="T30" fmla="*/ 333 w 1325"/>
                  <a:gd name="T31" fmla="*/ 18 h 439"/>
                  <a:gd name="T32" fmla="*/ 352 w 1325"/>
                  <a:gd name="T33" fmla="*/ 0 h 439"/>
                  <a:gd name="T34" fmla="*/ 1325 w 1325"/>
                  <a:gd name="T35" fmla="*/ 223 h 439"/>
                  <a:gd name="T36" fmla="*/ 1323 w 1325"/>
                  <a:gd name="T37" fmla="*/ 225 h 439"/>
                  <a:gd name="T38" fmla="*/ 1318 w 1325"/>
                  <a:gd name="T39" fmla="*/ 230 h 439"/>
                  <a:gd name="T40" fmla="*/ 1309 w 1325"/>
                  <a:gd name="T41" fmla="*/ 239 h 439"/>
                  <a:gd name="T42" fmla="*/ 1297 w 1325"/>
                  <a:gd name="T43" fmla="*/ 250 h 439"/>
                  <a:gd name="T44" fmla="*/ 1282 w 1325"/>
                  <a:gd name="T45" fmla="*/ 263 h 439"/>
                  <a:gd name="T46" fmla="*/ 1265 w 1325"/>
                  <a:gd name="T47" fmla="*/ 278 h 439"/>
                  <a:gd name="T48" fmla="*/ 1247 w 1325"/>
                  <a:gd name="T49" fmla="*/ 295 h 439"/>
                  <a:gd name="T50" fmla="*/ 1225 w 1325"/>
                  <a:gd name="T51" fmla="*/ 312 h 439"/>
                  <a:gd name="T52" fmla="*/ 1202 w 1325"/>
                  <a:gd name="T53" fmla="*/ 331 h 439"/>
                  <a:gd name="T54" fmla="*/ 1179 w 1325"/>
                  <a:gd name="T55" fmla="*/ 349 h 439"/>
                  <a:gd name="T56" fmla="*/ 1154 w 1325"/>
                  <a:gd name="T57" fmla="*/ 367 h 439"/>
                  <a:gd name="T58" fmla="*/ 1128 w 1325"/>
                  <a:gd name="T59" fmla="*/ 385 h 439"/>
                  <a:gd name="T60" fmla="*/ 1102 w 1325"/>
                  <a:gd name="T61" fmla="*/ 401 h 439"/>
                  <a:gd name="T62" fmla="*/ 1077 w 1325"/>
                  <a:gd name="T63" fmla="*/ 415 h 439"/>
                  <a:gd name="T64" fmla="*/ 1051 w 1325"/>
                  <a:gd name="T65" fmla="*/ 428 h 439"/>
                  <a:gd name="T66" fmla="*/ 1026 w 1325"/>
                  <a:gd name="T67" fmla="*/ 439 h 439"/>
                  <a:gd name="T68" fmla="*/ 0 w 1325"/>
                  <a:gd name="T69" fmla="*/ 132 h 4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5"/>
                  <a:gd name="T106" fmla="*/ 0 h 439"/>
                  <a:gd name="T107" fmla="*/ 1325 w 1325"/>
                  <a:gd name="T108" fmla="*/ 439 h 4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5" h="439">
                    <a:moveTo>
                      <a:pt x="0" y="132"/>
                    </a:moveTo>
                    <a:lnTo>
                      <a:pt x="3" y="132"/>
                    </a:lnTo>
                    <a:lnTo>
                      <a:pt x="10" y="130"/>
                    </a:lnTo>
                    <a:lnTo>
                      <a:pt x="24" y="128"/>
                    </a:lnTo>
                    <a:lnTo>
                      <a:pt x="42" y="125"/>
                    </a:lnTo>
                    <a:lnTo>
                      <a:pt x="62" y="121"/>
                    </a:lnTo>
                    <a:lnTo>
                      <a:pt x="86" y="116"/>
                    </a:lnTo>
                    <a:lnTo>
                      <a:pt x="113" y="109"/>
                    </a:lnTo>
                    <a:lnTo>
                      <a:pt x="141" y="102"/>
                    </a:lnTo>
                    <a:lnTo>
                      <a:pt x="170" y="94"/>
                    </a:lnTo>
                    <a:lnTo>
                      <a:pt x="199" y="85"/>
                    </a:lnTo>
                    <a:lnTo>
                      <a:pt x="228" y="74"/>
                    </a:lnTo>
                    <a:lnTo>
                      <a:pt x="257" y="62"/>
                    </a:lnTo>
                    <a:lnTo>
                      <a:pt x="285" y="48"/>
                    </a:lnTo>
                    <a:lnTo>
                      <a:pt x="309" y="34"/>
                    </a:lnTo>
                    <a:lnTo>
                      <a:pt x="333" y="18"/>
                    </a:lnTo>
                    <a:lnTo>
                      <a:pt x="352" y="0"/>
                    </a:lnTo>
                    <a:lnTo>
                      <a:pt x="1325" y="223"/>
                    </a:lnTo>
                    <a:lnTo>
                      <a:pt x="1323" y="225"/>
                    </a:lnTo>
                    <a:lnTo>
                      <a:pt x="1318" y="230"/>
                    </a:lnTo>
                    <a:lnTo>
                      <a:pt x="1309" y="239"/>
                    </a:lnTo>
                    <a:lnTo>
                      <a:pt x="1297" y="250"/>
                    </a:lnTo>
                    <a:lnTo>
                      <a:pt x="1282" y="263"/>
                    </a:lnTo>
                    <a:lnTo>
                      <a:pt x="1265" y="278"/>
                    </a:lnTo>
                    <a:lnTo>
                      <a:pt x="1247" y="295"/>
                    </a:lnTo>
                    <a:lnTo>
                      <a:pt x="1225" y="312"/>
                    </a:lnTo>
                    <a:lnTo>
                      <a:pt x="1202" y="331"/>
                    </a:lnTo>
                    <a:lnTo>
                      <a:pt x="1179" y="349"/>
                    </a:lnTo>
                    <a:lnTo>
                      <a:pt x="1154" y="367"/>
                    </a:lnTo>
                    <a:lnTo>
                      <a:pt x="1128" y="385"/>
                    </a:lnTo>
                    <a:lnTo>
                      <a:pt x="1102" y="401"/>
                    </a:lnTo>
                    <a:lnTo>
                      <a:pt x="1077" y="415"/>
                    </a:lnTo>
                    <a:lnTo>
                      <a:pt x="1051" y="428"/>
                    </a:lnTo>
                    <a:lnTo>
                      <a:pt x="1026" y="439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0" name="Freeform 70"/>
              <p:cNvSpPr>
                <a:spLocks/>
              </p:cNvSpPr>
              <p:nvPr/>
            </p:nvSpPr>
            <p:spPr bwMode="auto">
              <a:xfrm>
                <a:off x="7292" y="14577"/>
                <a:ext cx="472" cy="209"/>
              </a:xfrm>
              <a:custGeom>
                <a:avLst/>
                <a:gdLst>
                  <a:gd name="T0" fmla="*/ 47 w 472"/>
                  <a:gd name="T1" fmla="*/ 209 h 209"/>
                  <a:gd name="T2" fmla="*/ 472 w 472"/>
                  <a:gd name="T3" fmla="*/ 84 h 209"/>
                  <a:gd name="T4" fmla="*/ 215 w 472"/>
                  <a:gd name="T5" fmla="*/ 0 h 209"/>
                  <a:gd name="T6" fmla="*/ 5 w 472"/>
                  <a:gd name="T7" fmla="*/ 24 h 209"/>
                  <a:gd name="T8" fmla="*/ 0 w 472"/>
                  <a:gd name="T9" fmla="*/ 197 h 209"/>
                  <a:gd name="T10" fmla="*/ 47 w 472"/>
                  <a:gd name="T11" fmla="*/ 209 h 2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209"/>
                  <a:gd name="T20" fmla="*/ 472 w 472"/>
                  <a:gd name="T21" fmla="*/ 209 h 2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209">
                    <a:moveTo>
                      <a:pt x="47" y="209"/>
                    </a:moveTo>
                    <a:lnTo>
                      <a:pt x="472" y="84"/>
                    </a:lnTo>
                    <a:lnTo>
                      <a:pt x="215" y="0"/>
                    </a:lnTo>
                    <a:lnTo>
                      <a:pt x="5" y="24"/>
                    </a:lnTo>
                    <a:lnTo>
                      <a:pt x="0" y="197"/>
                    </a:lnTo>
                    <a:lnTo>
                      <a:pt x="47" y="20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1" name="Freeform 71"/>
              <p:cNvSpPr>
                <a:spLocks/>
              </p:cNvSpPr>
              <p:nvPr/>
            </p:nvSpPr>
            <p:spPr bwMode="auto">
              <a:xfrm>
                <a:off x="6073" y="13679"/>
                <a:ext cx="251" cy="999"/>
              </a:xfrm>
              <a:custGeom>
                <a:avLst/>
                <a:gdLst>
                  <a:gd name="T0" fmla="*/ 251 w 251"/>
                  <a:gd name="T1" fmla="*/ 23 h 999"/>
                  <a:gd name="T2" fmla="*/ 250 w 251"/>
                  <a:gd name="T3" fmla="*/ 22 h 999"/>
                  <a:gd name="T4" fmla="*/ 246 w 251"/>
                  <a:gd name="T5" fmla="*/ 20 h 999"/>
                  <a:gd name="T6" fmla="*/ 239 w 251"/>
                  <a:gd name="T7" fmla="*/ 18 h 999"/>
                  <a:gd name="T8" fmla="*/ 230 w 251"/>
                  <a:gd name="T9" fmla="*/ 15 h 999"/>
                  <a:gd name="T10" fmla="*/ 218 w 251"/>
                  <a:gd name="T11" fmla="*/ 11 h 999"/>
                  <a:gd name="T12" fmla="*/ 205 w 251"/>
                  <a:gd name="T13" fmla="*/ 7 h 999"/>
                  <a:gd name="T14" fmla="*/ 190 w 251"/>
                  <a:gd name="T15" fmla="*/ 4 h 999"/>
                  <a:gd name="T16" fmla="*/ 173 w 251"/>
                  <a:gd name="T17" fmla="*/ 1 h 999"/>
                  <a:gd name="T18" fmla="*/ 155 w 251"/>
                  <a:gd name="T19" fmla="*/ 0 h 999"/>
                  <a:gd name="T20" fmla="*/ 134 w 251"/>
                  <a:gd name="T21" fmla="*/ 0 h 999"/>
                  <a:gd name="T22" fmla="*/ 114 w 251"/>
                  <a:gd name="T23" fmla="*/ 2 h 999"/>
                  <a:gd name="T24" fmla="*/ 92 w 251"/>
                  <a:gd name="T25" fmla="*/ 5 h 999"/>
                  <a:gd name="T26" fmla="*/ 70 w 251"/>
                  <a:gd name="T27" fmla="*/ 12 h 999"/>
                  <a:gd name="T28" fmla="*/ 47 w 251"/>
                  <a:gd name="T29" fmla="*/ 20 h 999"/>
                  <a:gd name="T30" fmla="*/ 23 w 251"/>
                  <a:gd name="T31" fmla="*/ 32 h 999"/>
                  <a:gd name="T32" fmla="*/ 0 w 251"/>
                  <a:gd name="T33" fmla="*/ 47 h 999"/>
                  <a:gd name="T34" fmla="*/ 0 w 251"/>
                  <a:gd name="T35" fmla="*/ 999 h 999"/>
                  <a:gd name="T36" fmla="*/ 1 w 251"/>
                  <a:gd name="T37" fmla="*/ 999 h 999"/>
                  <a:gd name="T38" fmla="*/ 6 w 251"/>
                  <a:gd name="T39" fmla="*/ 999 h 999"/>
                  <a:gd name="T40" fmla="*/ 14 w 251"/>
                  <a:gd name="T41" fmla="*/ 998 h 999"/>
                  <a:gd name="T42" fmla="*/ 23 w 251"/>
                  <a:gd name="T43" fmla="*/ 997 h 999"/>
                  <a:gd name="T44" fmla="*/ 35 w 251"/>
                  <a:gd name="T45" fmla="*/ 995 h 999"/>
                  <a:gd name="T46" fmla="*/ 49 w 251"/>
                  <a:gd name="T47" fmla="*/ 993 h 999"/>
                  <a:gd name="T48" fmla="*/ 65 w 251"/>
                  <a:gd name="T49" fmla="*/ 990 h 999"/>
                  <a:gd name="T50" fmla="*/ 83 w 251"/>
                  <a:gd name="T51" fmla="*/ 985 h 999"/>
                  <a:gd name="T52" fmla="*/ 102 w 251"/>
                  <a:gd name="T53" fmla="*/ 980 h 999"/>
                  <a:gd name="T54" fmla="*/ 121 w 251"/>
                  <a:gd name="T55" fmla="*/ 973 h 999"/>
                  <a:gd name="T56" fmla="*/ 143 w 251"/>
                  <a:gd name="T57" fmla="*/ 966 h 999"/>
                  <a:gd name="T58" fmla="*/ 164 w 251"/>
                  <a:gd name="T59" fmla="*/ 956 h 999"/>
                  <a:gd name="T60" fmla="*/ 186 w 251"/>
                  <a:gd name="T61" fmla="*/ 945 h 999"/>
                  <a:gd name="T62" fmla="*/ 208 w 251"/>
                  <a:gd name="T63" fmla="*/ 934 h 999"/>
                  <a:gd name="T64" fmla="*/ 230 w 251"/>
                  <a:gd name="T65" fmla="*/ 919 h 999"/>
                  <a:gd name="T66" fmla="*/ 251 w 251"/>
                  <a:gd name="T67" fmla="*/ 903 h 999"/>
                  <a:gd name="T68" fmla="*/ 251 w 251"/>
                  <a:gd name="T69" fmla="*/ 23 h 9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999"/>
                  <a:gd name="T107" fmla="*/ 251 w 251"/>
                  <a:gd name="T108" fmla="*/ 999 h 9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999">
                    <a:moveTo>
                      <a:pt x="251" y="23"/>
                    </a:moveTo>
                    <a:lnTo>
                      <a:pt x="250" y="22"/>
                    </a:lnTo>
                    <a:lnTo>
                      <a:pt x="246" y="20"/>
                    </a:lnTo>
                    <a:lnTo>
                      <a:pt x="239" y="18"/>
                    </a:lnTo>
                    <a:lnTo>
                      <a:pt x="230" y="15"/>
                    </a:lnTo>
                    <a:lnTo>
                      <a:pt x="218" y="11"/>
                    </a:lnTo>
                    <a:lnTo>
                      <a:pt x="205" y="7"/>
                    </a:lnTo>
                    <a:lnTo>
                      <a:pt x="190" y="4"/>
                    </a:lnTo>
                    <a:lnTo>
                      <a:pt x="173" y="1"/>
                    </a:lnTo>
                    <a:lnTo>
                      <a:pt x="155" y="0"/>
                    </a:lnTo>
                    <a:lnTo>
                      <a:pt x="134" y="0"/>
                    </a:lnTo>
                    <a:lnTo>
                      <a:pt x="114" y="2"/>
                    </a:lnTo>
                    <a:lnTo>
                      <a:pt x="92" y="5"/>
                    </a:lnTo>
                    <a:lnTo>
                      <a:pt x="70" y="12"/>
                    </a:lnTo>
                    <a:lnTo>
                      <a:pt x="47" y="20"/>
                    </a:lnTo>
                    <a:lnTo>
                      <a:pt x="23" y="32"/>
                    </a:lnTo>
                    <a:lnTo>
                      <a:pt x="0" y="47"/>
                    </a:lnTo>
                    <a:lnTo>
                      <a:pt x="0" y="999"/>
                    </a:lnTo>
                    <a:lnTo>
                      <a:pt x="1" y="999"/>
                    </a:lnTo>
                    <a:lnTo>
                      <a:pt x="6" y="999"/>
                    </a:lnTo>
                    <a:lnTo>
                      <a:pt x="14" y="998"/>
                    </a:lnTo>
                    <a:lnTo>
                      <a:pt x="23" y="997"/>
                    </a:lnTo>
                    <a:lnTo>
                      <a:pt x="35" y="995"/>
                    </a:lnTo>
                    <a:lnTo>
                      <a:pt x="49" y="993"/>
                    </a:lnTo>
                    <a:lnTo>
                      <a:pt x="65" y="990"/>
                    </a:lnTo>
                    <a:lnTo>
                      <a:pt x="83" y="985"/>
                    </a:lnTo>
                    <a:lnTo>
                      <a:pt x="102" y="980"/>
                    </a:lnTo>
                    <a:lnTo>
                      <a:pt x="121" y="973"/>
                    </a:lnTo>
                    <a:lnTo>
                      <a:pt x="143" y="966"/>
                    </a:lnTo>
                    <a:lnTo>
                      <a:pt x="164" y="956"/>
                    </a:lnTo>
                    <a:lnTo>
                      <a:pt x="186" y="945"/>
                    </a:lnTo>
                    <a:lnTo>
                      <a:pt x="208" y="934"/>
                    </a:lnTo>
                    <a:lnTo>
                      <a:pt x="230" y="919"/>
                    </a:lnTo>
                    <a:lnTo>
                      <a:pt x="251" y="903"/>
                    </a:lnTo>
                    <a:lnTo>
                      <a:pt x="251" y="2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2" name="Freeform 72"/>
              <p:cNvSpPr>
                <a:spLocks/>
              </p:cNvSpPr>
              <p:nvPr/>
            </p:nvSpPr>
            <p:spPr bwMode="auto">
              <a:xfrm>
                <a:off x="6080" y="13687"/>
                <a:ext cx="215" cy="843"/>
              </a:xfrm>
              <a:custGeom>
                <a:avLst/>
                <a:gdLst>
                  <a:gd name="T0" fmla="*/ 215 w 215"/>
                  <a:gd name="T1" fmla="*/ 20 h 843"/>
                  <a:gd name="T2" fmla="*/ 214 w 215"/>
                  <a:gd name="T3" fmla="*/ 19 h 843"/>
                  <a:gd name="T4" fmla="*/ 211 w 215"/>
                  <a:gd name="T5" fmla="*/ 18 h 843"/>
                  <a:gd name="T6" fmla="*/ 205 w 215"/>
                  <a:gd name="T7" fmla="*/ 15 h 843"/>
                  <a:gd name="T8" fmla="*/ 197 w 215"/>
                  <a:gd name="T9" fmla="*/ 12 h 843"/>
                  <a:gd name="T10" fmla="*/ 187 w 215"/>
                  <a:gd name="T11" fmla="*/ 9 h 843"/>
                  <a:gd name="T12" fmla="*/ 176 w 215"/>
                  <a:gd name="T13" fmla="*/ 6 h 843"/>
                  <a:gd name="T14" fmla="*/ 163 w 215"/>
                  <a:gd name="T15" fmla="*/ 4 h 843"/>
                  <a:gd name="T16" fmla="*/ 149 w 215"/>
                  <a:gd name="T17" fmla="*/ 1 h 843"/>
                  <a:gd name="T18" fmla="*/ 133 w 215"/>
                  <a:gd name="T19" fmla="*/ 0 h 843"/>
                  <a:gd name="T20" fmla="*/ 115 w 215"/>
                  <a:gd name="T21" fmla="*/ 0 h 843"/>
                  <a:gd name="T22" fmla="*/ 98 w 215"/>
                  <a:gd name="T23" fmla="*/ 1 h 843"/>
                  <a:gd name="T24" fmla="*/ 79 w 215"/>
                  <a:gd name="T25" fmla="*/ 5 h 843"/>
                  <a:gd name="T26" fmla="*/ 60 w 215"/>
                  <a:gd name="T27" fmla="*/ 10 h 843"/>
                  <a:gd name="T28" fmla="*/ 40 w 215"/>
                  <a:gd name="T29" fmla="*/ 18 h 843"/>
                  <a:gd name="T30" fmla="*/ 21 w 215"/>
                  <a:gd name="T31" fmla="*/ 27 h 843"/>
                  <a:gd name="T32" fmla="*/ 0 w 215"/>
                  <a:gd name="T33" fmla="*/ 40 h 843"/>
                  <a:gd name="T34" fmla="*/ 0 w 215"/>
                  <a:gd name="T35" fmla="*/ 843 h 843"/>
                  <a:gd name="T36" fmla="*/ 1 w 215"/>
                  <a:gd name="T37" fmla="*/ 843 h 843"/>
                  <a:gd name="T38" fmla="*/ 6 w 215"/>
                  <a:gd name="T39" fmla="*/ 843 h 843"/>
                  <a:gd name="T40" fmla="*/ 12 w 215"/>
                  <a:gd name="T41" fmla="*/ 842 h 843"/>
                  <a:gd name="T42" fmla="*/ 21 w 215"/>
                  <a:gd name="T43" fmla="*/ 841 h 843"/>
                  <a:gd name="T44" fmla="*/ 30 w 215"/>
                  <a:gd name="T45" fmla="*/ 840 h 843"/>
                  <a:gd name="T46" fmla="*/ 43 w 215"/>
                  <a:gd name="T47" fmla="*/ 838 h 843"/>
                  <a:gd name="T48" fmla="*/ 56 w 215"/>
                  <a:gd name="T49" fmla="*/ 835 h 843"/>
                  <a:gd name="T50" fmla="*/ 71 w 215"/>
                  <a:gd name="T51" fmla="*/ 831 h 843"/>
                  <a:gd name="T52" fmla="*/ 87 w 215"/>
                  <a:gd name="T53" fmla="*/ 826 h 843"/>
                  <a:gd name="T54" fmla="*/ 105 w 215"/>
                  <a:gd name="T55" fmla="*/ 821 h 843"/>
                  <a:gd name="T56" fmla="*/ 123 w 215"/>
                  <a:gd name="T57" fmla="*/ 814 h 843"/>
                  <a:gd name="T58" fmla="*/ 141 w 215"/>
                  <a:gd name="T59" fmla="*/ 806 h 843"/>
                  <a:gd name="T60" fmla="*/ 159 w 215"/>
                  <a:gd name="T61" fmla="*/ 797 h 843"/>
                  <a:gd name="T62" fmla="*/ 179 w 215"/>
                  <a:gd name="T63" fmla="*/ 786 h 843"/>
                  <a:gd name="T64" fmla="*/ 197 w 215"/>
                  <a:gd name="T65" fmla="*/ 774 h 843"/>
                  <a:gd name="T66" fmla="*/ 215 w 215"/>
                  <a:gd name="T67" fmla="*/ 760 h 843"/>
                  <a:gd name="T68" fmla="*/ 215 w 215"/>
                  <a:gd name="T69" fmla="*/ 20 h 8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843"/>
                  <a:gd name="T107" fmla="*/ 215 w 215"/>
                  <a:gd name="T108" fmla="*/ 843 h 8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843">
                    <a:moveTo>
                      <a:pt x="215" y="20"/>
                    </a:moveTo>
                    <a:lnTo>
                      <a:pt x="214" y="19"/>
                    </a:lnTo>
                    <a:lnTo>
                      <a:pt x="211" y="18"/>
                    </a:lnTo>
                    <a:lnTo>
                      <a:pt x="205" y="15"/>
                    </a:lnTo>
                    <a:lnTo>
                      <a:pt x="197" y="12"/>
                    </a:lnTo>
                    <a:lnTo>
                      <a:pt x="187" y="9"/>
                    </a:lnTo>
                    <a:lnTo>
                      <a:pt x="176" y="6"/>
                    </a:lnTo>
                    <a:lnTo>
                      <a:pt x="163" y="4"/>
                    </a:lnTo>
                    <a:lnTo>
                      <a:pt x="149" y="1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8" y="1"/>
                    </a:lnTo>
                    <a:lnTo>
                      <a:pt x="79" y="5"/>
                    </a:lnTo>
                    <a:lnTo>
                      <a:pt x="60" y="10"/>
                    </a:lnTo>
                    <a:lnTo>
                      <a:pt x="40" y="18"/>
                    </a:lnTo>
                    <a:lnTo>
                      <a:pt x="21" y="27"/>
                    </a:lnTo>
                    <a:lnTo>
                      <a:pt x="0" y="40"/>
                    </a:lnTo>
                    <a:lnTo>
                      <a:pt x="0" y="843"/>
                    </a:lnTo>
                    <a:lnTo>
                      <a:pt x="1" y="843"/>
                    </a:lnTo>
                    <a:lnTo>
                      <a:pt x="6" y="843"/>
                    </a:lnTo>
                    <a:lnTo>
                      <a:pt x="12" y="842"/>
                    </a:lnTo>
                    <a:lnTo>
                      <a:pt x="21" y="841"/>
                    </a:lnTo>
                    <a:lnTo>
                      <a:pt x="30" y="840"/>
                    </a:lnTo>
                    <a:lnTo>
                      <a:pt x="43" y="838"/>
                    </a:lnTo>
                    <a:lnTo>
                      <a:pt x="56" y="835"/>
                    </a:lnTo>
                    <a:lnTo>
                      <a:pt x="71" y="831"/>
                    </a:lnTo>
                    <a:lnTo>
                      <a:pt x="87" y="826"/>
                    </a:lnTo>
                    <a:lnTo>
                      <a:pt x="105" y="821"/>
                    </a:lnTo>
                    <a:lnTo>
                      <a:pt x="123" y="814"/>
                    </a:lnTo>
                    <a:lnTo>
                      <a:pt x="141" y="806"/>
                    </a:lnTo>
                    <a:lnTo>
                      <a:pt x="159" y="797"/>
                    </a:lnTo>
                    <a:lnTo>
                      <a:pt x="179" y="786"/>
                    </a:lnTo>
                    <a:lnTo>
                      <a:pt x="197" y="774"/>
                    </a:lnTo>
                    <a:lnTo>
                      <a:pt x="215" y="760"/>
                    </a:lnTo>
                    <a:lnTo>
                      <a:pt x="215" y="2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3" name="Freeform 73"/>
              <p:cNvSpPr>
                <a:spLocks/>
              </p:cNvSpPr>
              <p:nvPr/>
            </p:nvSpPr>
            <p:spPr bwMode="auto">
              <a:xfrm>
                <a:off x="6087" y="13696"/>
                <a:ext cx="180" cy="685"/>
              </a:xfrm>
              <a:custGeom>
                <a:avLst/>
                <a:gdLst>
                  <a:gd name="T0" fmla="*/ 180 w 180"/>
                  <a:gd name="T1" fmla="*/ 16 h 685"/>
                  <a:gd name="T2" fmla="*/ 179 w 180"/>
                  <a:gd name="T3" fmla="*/ 16 h 685"/>
                  <a:gd name="T4" fmla="*/ 176 w 180"/>
                  <a:gd name="T5" fmla="*/ 14 h 685"/>
                  <a:gd name="T6" fmla="*/ 172 w 180"/>
                  <a:gd name="T7" fmla="*/ 12 h 685"/>
                  <a:gd name="T8" fmla="*/ 165 w 180"/>
                  <a:gd name="T9" fmla="*/ 10 h 685"/>
                  <a:gd name="T10" fmla="*/ 157 w 180"/>
                  <a:gd name="T11" fmla="*/ 8 h 685"/>
                  <a:gd name="T12" fmla="*/ 147 w 180"/>
                  <a:gd name="T13" fmla="*/ 4 h 685"/>
                  <a:gd name="T14" fmla="*/ 136 w 180"/>
                  <a:gd name="T15" fmla="*/ 2 h 685"/>
                  <a:gd name="T16" fmla="*/ 125 w 180"/>
                  <a:gd name="T17" fmla="*/ 0 h 685"/>
                  <a:gd name="T18" fmla="*/ 111 w 180"/>
                  <a:gd name="T19" fmla="*/ 0 h 685"/>
                  <a:gd name="T20" fmla="*/ 97 w 180"/>
                  <a:gd name="T21" fmla="*/ 0 h 685"/>
                  <a:gd name="T22" fmla="*/ 81 w 180"/>
                  <a:gd name="T23" fmla="*/ 1 h 685"/>
                  <a:gd name="T24" fmla="*/ 66 w 180"/>
                  <a:gd name="T25" fmla="*/ 3 h 685"/>
                  <a:gd name="T26" fmla="*/ 50 w 180"/>
                  <a:gd name="T27" fmla="*/ 8 h 685"/>
                  <a:gd name="T28" fmla="*/ 33 w 180"/>
                  <a:gd name="T29" fmla="*/ 14 h 685"/>
                  <a:gd name="T30" fmla="*/ 17 w 180"/>
                  <a:gd name="T31" fmla="*/ 23 h 685"/>
                  <a:gd name="T32" fmla="*/ 0 w 180"/>
                  <a:gd name="T33" fmla="*/ 33 h 685"/>
                  <a:gd name="T34" fmla="*/ 0 w 180"/>
                  <a:gd name="T35" fmla="*/ 685 h 685"/>
                  <a:gd name="T36" fmla="*/ 1 w 180"/>
                  <a:gd name="T37" fmla="*/ 685 h 685"/>
                  <a:gd name="T38" fmla="*/ 4 w 180"/>
                  <a:gd name="T39" fmla="*/ 685 h 685"/>
                  <a:gd name="T40" fmla="*/ 9 w 180"/>
                  <a:gd name="T41" fmla="*/ 684 h 685"/>
                  <a:gd name="T42" fmla="*/ 17 w 180"/>
                  <a:gd name="T43" fmla="*/ 683 h 685"/>
                  <a:gd name="T44" fmla="*/ 26 w 180"/>
                  <a:gd name="T45" fmla="*/ 682 h 685"/>
                  <a:gd name="T46" fmla="*/ 35 w 180"/>
                  <a:gd name="T47" fmla="*/ 681 h 685"/>
                  <a:gd name="T48" fmla="*/ 47 w 180"/>
                  <a:gd name="T49" fmla="*/ 678 h 685"/>
                  <a:gd name="T50" fmla="*/ 60 w 180"/>
                  <a:gd name="T51" fmla="*/ 676 h 685"/>
                  <a:gd name="T52" fmla="*/ 73 w 180"/>
                  <a:gd name="T53" fmla="*/ 671 h 685"/>
                  <a:gd name="T54" fmla="*/ 87 w 180"/>
                  <a:gd name="T55" fmla="*/ 667 h 685"/>
                  <a:gd name="T56" fmla="*/ 102 w 180"/>
                  <a:gd name="T57" fmla="*/ 662 h 685"/>
                  <a:gd name="T58" fmla="*/ 118 w 180"/>
                  <a:gd name="T59" fmla="*/ 655 h 685"/>
                  <a:gd name="T60" fmla="*/ 133 w 180"/>
                  <a:gd name="T61" fmla="*/ 648 h 685"/>
                  <a:gd name="T62" fmla="*/ 149 w 180"/>
                  <a:gd name="T63" fmla="*/ 639 h 685"/>
                  <a:gd name="T64" fmla="*/ 165 w 180"/>
                  <a:gd name="T65" fmla="*/ 628 h 685"/>
                  <a:gd name="T66" fmla="*/ 180 w 180"/>
                  <a:gd name="T67" fmla="*/ 617 h 685"/>
                  <a:gd name="T68" fmla="*/ 180 w 180"/>
                  <a:gd name="T69" fmla="*/ 16 h 6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685"/>
                  <a:gd name="T107" fmla="*/ 180 w 180"/>
                  <a:gd name="T108" fmla="*/ 685 h 6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685">
                    <a:moveTo>
                      <a:pt x="180" y="16"/>
                    </a:moveTo>
                    <a:lnTo>
                      <a:pt x="179" y="16"/>
                    </a:lnTo>
                    <a:lnTo>
                      <a:pt x="176" y="14"/>
                    </a:lnTo>
                    <a:lnTo>
                      <a:pt x="172" y="12"/>
                    </a:lnTo>
                    <a:lnTo>
                      <a:pt x="165" y="10"/>
                    </a:lnTo>
                    <a:lnTo>
                      <a:pt x="157" y="8"/>
                    </a:lnTo>
                    <a:lnTo>
                      <a:pt x="147" y="4"/>
                    </a:lnTo>
                    <a:lnTo>
                      <a:pt x="136" y="2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97" y="0"/>
                    </a:lnTo>
                    <a:lnTo>
                      <a:pt x="81" y="1"/>
                    </a:lnTo>
                    <a:lnTo>
                      <a:pt x="66" y="3"/>
                    </a:lnTo>
                    <a:lnTo>
                      <a:pt x="50" y="8"/>
                    </a:lnTo>
                    <a:lnTo>
                      <a:pt x="33" y="14"/>
                    </a:lnTo>
                    <a:lnTo>
                      <a:pt x="17" y="23"/>
                    </a:lnTo>
                    <a:lnTo>
                      <a:pt x="0" y="33"/>
                    </a:lnTo>
                    <a:lnTo>
                      <a:pt x="0" y="685"/>
                    </a:lnTo>
                    <a:lnTo>
                      <a:pt x="1" y="685"/>
                    </a:lnTo>
                    <a:lnTo>
                      <a:pt x="4" y="685"/>
                    </a:lnTo>
                    <a:lnTo>
                      <a:pt x="9" y="684"/>
                    </a:lnTo>
                    <a:lnTo>
                      <a:pt x="17" y="683"/>
                    </a:lnTo>
                    <a:lnTo>
                      <a:pt x="26" y="682"/>
                    </a:lnTo>
                    <a:lnTo>
                      <a:pt x="35" y="681"/>
                    </a:lnTo>
                    <a:lnTo>
                      <a:pt x="47" y="678"/>
                    </a:lnTo>
                    <a:lnTo>
                      <a:pt x="60" y="676"/>
                    </a:lnTo>
                    <a:lnTo>
                      <a:pt x="73" y="671"/>
                    </a:lnTo>
                    <a:lnTo>
                      <a:pt x="87" y="667"/>
                    </a:lnTo>
                    <a:lnTo>
                      <a:pt x="102" y="662"/>
                    </a:lnTo>
                    <a:lnTo>
                      <a:pt x="118" y="655"/>
                    </a:lnTo>
                    <a:lnTo>
                      <a:pt x="133" y="648"/>
                    </a:lnTo>
                    <a:lnTo>
                      <a:pt x="149" y="639"/>
                    </a:lnTo>
                    <a:lnTo>
                      <a:pt x="165" y="628"/>
                    </a:lnTo>
                    <a:lnTo>
                      <a:pt x="180" y="617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4" name="Freeform 74"/>
              <p:cNvSpPr>
                <a:spLocks/>
              </p:cNvSpPr>
              <p:nvPr/>
            </p:nvSpPr>
            <p:spPr bwMode="auto">
              <a:xfrm>
                <a:off x="6093" y="13704"/>
                <a:ext cx="146" cy="530"/>
              </a:xfrm>
              <a:custGeom>
                <a:avLst/>
                <a:gdLst>
                  <a:gd name="T0" fmla="*/ 146 w 146"/>
                  <a:gd name="T1" fmla="*/ 14 h 530"/>
                  <a:gd name="T2" fmla="*/ 143 w 146"/>
                  <a:gd name="T3" fmla="*/ 12 h 530"/>
                  <a:gd name="T4" fmla="*/ 134 w 146"/>
                  <a:gd name="T5" fmla="*/ 8 h 530"/>
                  <a:gd name="T6" fmla="*/ 120 w 146"/>
                  <a:gd name="T7" fmla="*/ 4 h 530"/>
                  <a:gd name="T8" fmla="*/ 101 w 146"/>
                  <a:gd name="T9" fmla="*/ 1 h 530"/>
                  <a:gd name="T10" fmla="*/ 79 w 146"/>
                  <a:gd name="T11" fmla="*/ 0 h 530"/>
                  <a:gd name="T12" fmla="*/ 54 w 146"/>
                  <a:gd name="T13" fmla="*/ 3 h 530"/>
                  <a:gd name="T14" fmla="*/ 27 w 146"/>
                  <a:gd name="T15" fmla="*/ 11 h 530"/>
                  <a:gd name="T16" fmla="*/ 0 w 146"/>
                  <a:gd name="T17" fmla="*/ 27 h 530"/>
                  <a:gd name="T18" fmla="*/ 0 w 146"/>
                  <a:gd name="T19" fmla="*/ 530 h 530"/>
                  <a:gd name="T20" fmla="*/ 3 w 146"/>
                  <a:gd name="T21" fmla="*/ 530 h 530"/>
                  <a:gd name="T22" fmla="*/ 14 w 146"/>
                  <a:gd name="T23" fmla="*/ 529 h 530"/>
                  <a:gd name="T24" fmla="*/ 29 w 146"/>
                  <a:gd name="T25" fmla="*/ 526 h 530"/>
                  <a:gd name="T26" fmla="*/ 49 w 146"/>
                  <a:gd name="T27" fmla="*/ 521 h 530"/>
                  <a:gd name="T28" fmla="*/ 71 w 146"/>
                  <a:gd name="T29" fmla="*/ 514 h 530"/>
                  <a:gd name="T30" fmla="*/ 96 w 146"/>
                  <a:gd name="T31" fmla="*/ 505 h 530"/>
                  <a:gd name="T32" fmla="*/ 121 w 146"/>
                  <a:gd name="T33" fmla="*/ 492 h 530"/>
                  <a:gd name="T34" fmla="*/ 146 w 146"/>
                  <a:gd name="T35" fmla="*/ 475 h 530"/>
                  <a:gd name="T36" fmla="*/ 146 w 146"/>
                  <a:gd name="T37" fmla="*/ 14 h 5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530"/>
                  <a:gd name="T59" fmla="*/ 146 w 146"/>
                  <a:gd name="T60" fmla="*/ 530 h 5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530">
                    <a:moveTo>
                      <a:pt x="146" y="14"/>
                    </a:moveTo>
                    <a:lnTo>
                      <a:pt x="143" y="12"/>
                    </a:lnTo>
                    <a:lnTo>
                      <a:pt x="134" y="8"/>
                    </a:lnTo>
                    <a:lnTo>
                      <a:pt x="120" y="4"/>
                    </a:lnTo>
                    <a:lnTo>
                      <a:pt x="101" y="1"/>
                    </a:lnTo>
                    <a:lnTo>
                      <a:pt x="79" y="0"/>
                    </a:lnTo>
                    <a:lnTo>
                      <a:pt x="54" y="3"/>
                    </a:lnTo>
                    <a:lnTo>
                      <a:pt x="27" y="11"/>
                    </a:lnTo>
                    <a:lnTo>
                      <a:pt x="0" y="27"/>
                    </a:lnTo>
                    <a:lnTo>
                      <a:pt x="0" y="530"/>
                    </a:lnTo>
                    <a:lnTo>
                      <a:pt x="3" y="530"/>
                    </a:lnTo>
                    <a:lnTo>
                      <a:pt x="14" y="529"/>
                    </a:lnTo>
                    <a:lnTo>
                      <a:pt x="29" y="526"/>
                    </a:lnTo>
                    <a:lnTo>
                      <a:pt x="49" y="521"/>
                    </a:lnTo>
                    <a:lnTo>
                      <a:pt x="71" y="514"/>
                    </a:lnTo>
                    <a:lnTo>
                      <a:pt x="96" y="505"/>
                    </a:lnTo>
                    <a:lnTo>
                      <a:pt x="121" y="492"/>
                    </a:lnTo>
                    <a:lnTo>
                      <a:pt x="146" y="475"/>
                    </a:lnTo>
                    <a:lnTo>
                      <a:pt x="146" y="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5" name="Freeform 75"/>
              <p:cNvSpPr>
                <a:spLocks/>
              </p:cNvSpPr>
              <p:nvPr/>
            </p:nvSpPr>
            <p:spPr bwMode="auto">
              <a:xfrm>
                <a:off x="6101" y="13712"/>
                <a:ext cx="109" cy="373"/>
              </a:xfrm>
              <a:custGeom>
                <a:avLst/>
                <a:gdLst>
                  <a:gd name="T0" fmla="*/ 109 w 109"/>
                  <a:gd name="T1" fmla="*/ 10 h 373"/>
                  <a:gd name="T2" fmla="*/ 107 w 109"/>
                  <a:gd name="T3" fmla="*/ 9 h 373"/>
                  <a:gd name="T4" fmla="*/ 100 w 109"/>
                  <a:gd name="T5" fmla="*/ 6 h 373"/>
                  <a:gd name="T6" fmla="*/ 89 w 109"/>
                  <a:gd name="T7" fmla="*/ 2 h 373"/>
                  <a:gd name="T8" fmla="*/ 75 w 109"/>
                  <a:gd name="T9" fmla="*/ 0 h 373"/>
                  <a:gd name="T10" fmla="*/ 59 w 109"/>
                  <a:gd name="T11" fmla="*/ 0 h 373"/>
                  <a:gd name="T12" fmla="*/ 39 w 109"/>
                  <a:gd name="T13" fmla="*/ 2 h 373"/>
                  <a:gd name="T14" fmla="*/ 20 w 109"/>
                  <a:gd name="T15" fmla="*/ 9 h 373"/>
                  <a:gd name="T16" fmla="*/ 0 w 109"/>
                  <a:gd name="T17" fmla="*/ 21 h 373"/>
                  <a:gd name="T18" fmla="*/ 0 w 109"/>
                  <a:gd name="T19" fmla="*/ 373 h 373"/>
                  <a:gd name="T20" fmla="*/ 2 w 109"/>
                  <a:gd name="T21" fmla="*/ 373 h 373"/>
                  <a:gd name="T22" fmla="*/ 9 w 109"/>
                  <a:gd name="T23" fmla="*/ 372 h 373"/>
                  <a:gd name="T24" fmla="*/ 21 w 109"/>
                  <a:gd name="T25" fmla="*/ 369 h 373"/>
                  <a:gd name="T26" fmla="*/ 36 w 109"/>
                  <a:gd name="T27" fmla="*/ 366 h 373"/>
                  <a:gd name="T28" fmla="*/ 53 w 109"/>
                  <a:gd name="T29" fmla="*/ 362 h 373"/>
                  <a:gd name="T30" fmla="*/ 72 w 109"/>
                  <a:gd name="T31" fmla="*/ 354 h 373"/>
                  <a:gd name="T32" fmla="*/ 90 w 109"/>
                  <a:gd name="T33" fmla="*/ 343 h 373"/>
                  <a:gd name="T34" fmla="*/ 109 w 109"/>
                  <a:gd name="T35" fmla="*/ 331 h 373"/>
                  <a:gd name="T36" fmla="*/ 109 w 109"/>
                  <a:gd name="T37" fmla="*/ 10 h 3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9"/>
                  <a:gd name="T58" fmla="*/ 0 h 373"/>
                  <a:gd name="T59" fmla="*/ 109 w 109"/>
                  <a:gd name="T60" fmla="*/ 373 h 3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9" h="373">
                    <a:moveTo>
                      <a:pt x="109" y="10"/>
                    </a:moveTo>
                    <a:lnTo>
                      <a:pt x="107" y="9"/>
                    </a:lnTo>
                    <a:lnTo>
                      <a:pt x="100" y="6"/>
                    </a:lnTo>
                    <a:lnTo>
                      <a:pt x="89" y="2"/>
                    </a:lnTo>
                    <a:lnTo>
                      <a:pt x="75" y="0"/>
                    </a:lnTo>
                    <a:lnTo>
                      <a:pt x="59" y="0"/>
                    </a:lnTo>
                    <a:lnTo>
                      <a:pt x="39" y="2"/>
                    </a:lnTo>
                    <a:lnTo>
                      <a:pt x="20" y="9"/>
                    </a:lnTo>
                    <a:lnTo>
                      <a:pt x="0" y="21"/>
                    </a:lnTo>
                    <a:lnTo>
                      <a:pt x="0" y="373"/>
                    </a:lnTo>
                    <a:lnTo>
                      <a:pt x="2" y="373"/>
                    </a:lnTo>
                    <a:lnTo>
                      <a:pt x="9" y="372"/>
                    </a:lnTo>
                    <a:lnTo>
                      <a:pt x="21" y="369"/>
                    </a:lnTo>
                    <a:lnTo>
                      <a:pt x="36" y="366"/>
                    </a:lnTo>
                    <a:lnTo>
                      <a:pt x="53" y="362"/>
                    </a:lnTo>
                    <a:lnTo>
                      <a:pt x="72" y="354"/>
                    </a:lnTo>
                    <a:lnTo>
                      <a:pt x="90" y="343"/>
                    </a:lnTo>
                    <a:lnTo>
                      <a:pt x="109" y="331"/>
                    </a:lnTo>
                    <a:lnTo>
                      <a:pt x="109" y="1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6" name="Freeform 76"/>
              <p:cNvSpPr>
                <a:spLocks/>
              </p:cNvSpPr>
              <p:nvPr/>
            </p:nvSpPr>
            <p:spPr bwMode="auto">
              <a:xfrm>
                <a:off x="6107" y="13721"/>
                <a:ext cx="75" cy="216"/>
              </a:xfrm>
              <a:custGeom>
                <a:avLst/>
                <a:gdLst>
                  <a:gd name="T0" fmla="*/ 75 w 75"/>
                  <a:gd name="T1" fmla="*/ 6 h 216"/>
                  <a:gd name="T2" fmla="*/ 73 w 75"/>
                  <a:gd name="T3" fmla="*/ 5 h 216"/>
                  <a:gd name="T4" fmla="*/ 69 w 75"/>
                  <a:gd name="T5" fmla="*/ 4 h 216"/>
                  <a:gd name="T6" fmla="*/ 61 w 75"/>
                  <a:gd name="T7" fmla="*/ 2 h 216"/>
                  <a:gd name="T8" fmla="*/ 52 w 75"/>
                  <a:gd name="T9" fmla="*/ 0 h 216"/>
                  <a:gd name="T10" fmla="*/ 41 w 75"/>
                  <a:gd name="T11" fmla="*/ 0 h 216"/>
                  <a:gd name="T12" fmla="*/ 28 w 75"/>
                  <a:gd name="T13" fmla="*/ 1 h 216"/>
                  <a:gd name="T14" fmla="*/ 14 w 75"/>
                  <a:gd name="T15" fmla="*/ 6 h 216"/>
                  <a:gd name="T16" fmla="*/ 0 w 75"/>
                  <a:gd name="T17" fmla="*/ 14 h 216"/>
                  <a:gd name="T18" fmla="*/ 0 w 75"/>
                  <a:gd name="T19" fmla="*/ 216 h 216"/>
                  <a:gd name="T20" fmla="*/ 2 w 75"/>
                  <a:gd name="T21" fmla="*/ 216 h 216"/>
                  <a:gd name="T22" fmla="*/ 7 w 75"/>
                  <a:gd name="T23" fmla="*/ 215 h 216"/>
                  <a:gd name="T24" fmla="*/ 15 w 75"/>
                  <a:gd name="T25" fmla="*/ 214 h 216"/>
                  <a:gd name="T26" fmla="*/ 25 w 75"/>
                  <a:gd name="T27" fmla="*/ 211 h 216"/>
                  <a:gd name="T28" fmla="*/ 37 w 75"/>
                  <a:gd name="T29" fmla="*/ 208 h 216"/>
                  <a:gd name="T30" fmla="*/ 50 w 75"/>
                  <a:gd name="T31" fmla="*/ 203 h 216"/>
                  <a:gd name="T32" fmla="*/ 63 w 75"/>
                  <a:gd name="T33" fmla="*/ 195 h 216"/>
                  <a:gd name="T34" fmla="*/ 75 w 75"/>
                  <a:gd name="T35" fmla="*/ 187 h 216"/>
                  <a:gd name="T36" fmla="*/ 75 w 75"/>
                  <a:gd name="T37" fmla="*/ 6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16"/>
                  <a:gd name="T59" fmla="*/ 75 w 75"/>
                  <a:gd name="T60" fmla="*/ 216 h 2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16">
                    <a:moveTo>
                      <a:pt x="75" y="6"/>
                    </a:moveTo>
                    <a:lnTo>
                      <a:pt x="73" y="5"/>
                    </a:lnTo>
                    <a:lnTo>
                      <a:pt x="69" y="4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1" y="0"/>
                    </a:lnTo>
                    <a:lnTo>
                      <a:pt x="28" y="1"/>
                    </a:lnTo>
                    <a:lnTo>
                      <a:pt x="14" y="6"/>
                    </a:lnTo>
                    <a:lnTo>
                      <a:pt x="0" y="14"/>
                    </a:lnTo>
                    <a:lnTo>
                      <a:pt x="0" y="216"/>
                    </a:lnTo>
                    <a:lnTo>
                      <a:pt x="2" y="216"/>
                    </a:lnTo>
                    <a:lnTo>
                      <a:pt x="7" y="215"/>
                    </a:lnTo>
                    <a:lnTo>
                      <a:pt x="15" y="214"/>
                    </a:lnTo>
                    <a:lnTo>
                      <a:pt x="25" y="211"/>
                    </a:lnTo>
                    <a:lnTo>
                      <a:pt x="37" y="208"/>
                    </a:lnTo>
                    <a:lnTo>
                      <a:pt x="50" y="203"/>
                    </a:lnTo>
                    <a:lnTo>
                      <a:pt x="63" y="195"/>
                    </a:lnTo>
                    <a:lnTo>
                      <a:pt x="75" y="187"/>
                    </a:lnTo>
                    <a:lnTo>
                      <a:pt x="75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7" name="Freeform 77"/>
              <p:cNvSpPr>
                <a:spLocks/>
              </p:cNvSpPr>
              <p:nvPr/>
            </p:nvSpPr>
            <p:spPr bwMode="auto">
              <a:xfrm>
                <a:off x="7013" y="14340"/>
                <a:ext cx="110" cy="111"/>
              </a:xfrm>
              <a:custGeom>
                <a:avLst/>
                <a:gdLst>
                  <a:gd name="T0" fmla="*/ 55 w 110"/>
                  <a:gd name="T1" fmla="*/ 111 h 111"/>
                  <a:gd name="T2" fmla="*/ 66 w 110"/>
                  <a:gd name="T3" fmla="*/ 110 h 111"/>
                  <a:gd name="T4" fmla="*/ 76 w 110"/>
                  <a:gd name="T5" fmla="*/ 106 h 111"/>
                  <a:gd name="T6" fmla="*/ 85 w 110"/>
                  <a:gd name="T7" fmla="*/ 101 h 111"/>
                  <a:gd name="T8" fmla="*/ 94 w 110"/>
                  <a:gd name="T9" fmla="*/ 94 h 111"/>
                  <a:gd name="T10" fmla="*/ 100 w 110"/>
                  <a:gd name="T11" fmla="*/ 86 h 111"/>
                  <a:gd name="T12" fmla="*/ 106 w 110"/>
                  <a:gd name="T13" fmla="*/ 77 h 111"/>
                  <a:gd name="T14" fmla="*/ 109 w 110"/>
                  <a:gd name="T15" fmla="*/ 66 h 111"/>
                  <a:gd name="T16" fmla="*/ 110 w 110"/>
                  <a:gd name="T17" fmla="*/ 56 h 111"/>
                  <a:gd name="T18" fmla="*/ 109 w 110"/>
                  <a:gd name="T19" fmla="*/ 44 h 111"/>
                  <a:gd name="T20" fmla="*/ 106 w 110"/>
                  <a:gd name="T21" fmla="*/ 34 h 111"/>
                  <a:gd name="T22" fmla="*/ 100 w 110"/>
                  <a:gd name="T23" fmla="*/ 24 h 111"/>
                  <a:gd name="T24" fmla="*/ 94 w 110"/>
                  <a:gd name="T25" fmla="*/ 17 h 111"/>
                  <a:gd name="T26" fmla="*/ 85 w 110"/>
                  <a:gd name="T27" fmla="*/ 9 h 111"/>
                  <a:gd name="T28" fmla="*/ 76 w 110"/>
                  <a:gd name="T29" fmla="*/ 5 h 111"/>
                  <a:gd name="T30" fmla="*/ 66 w 110"/>
                  <a:gd name="T31" fmla="*/ 2 h 111"/>
                  <a:gd name="T32" fmla="*/ 55 w 110"/>
                  <a:gd name="T33" fmla="*/ 0 h 111"/>
                  <a:gd name="T34" fmla="*/ 44 w 110"/>
                  <a:gd name="T35" fmla="*/ 2 h 111"/>
                  <a:gd name="T36" fmla="*/ 33 w 110"/>
                  <a:gd name="T37" fmla="*/ 5 h 111"/>
                  <a:gd name="T38" fmla="*/ 25 w 110"/>
                  <a:gd name="T39" fmla="*/ 9 h 111"/>
                  <a:gd name="T40" fmla="*/ 16 w 110"/>
                  <a:gd name="T41" fmla="*/ 17 h 111"/>
                  <a:gd name="T42" fmla="*/ 10 w 110"/>
                  <a:gd name="T43" fmla="*/ 24 h 111"/>
                  <a:gd name="T44" fmla="*/ 4 w 110"/>
                  <a:gd name="T45" fmla="*/ 34 h 111"/>
                  <a:gd name="T46" fmla="*/ 1 w 110"/>
                  <a:gd name="T47" fmla="*/ 44 h 111"/>
                  <a:gd name="T48" fmla="*/ 0 w 110"/>
                  <a:gd name="T49" fmla="*/ 56 h 111"/>
                  <a:gd name="T50" fmla="*/ 1 w 110"/>
                  <a:gd name="T51" fmla="*/ 66 h 111"/>
                  <a:gd name="T52" fmla="*/ 4 w 110"/>
                  <a:gd name="T53" fmla="*/ 77 h 111"/>
                  <a:gd name="T54" fmla="*/ 10 w 110"/>
                  <a:gd name="T55" fmla="*/ 86 h 111"/>
                  <a:gd name="T56" fmla="*/ 16 w 110"/>
                  <a:gd name="T57" fmla="*/ 94 h 111"/>
                  <a:gd name="T58" fmla="*/ 25 w 110"/>
                  <a:gd name="T59" fmla="*/ 101 h 111"/>
                  <a:gd name="T60" fmla="*/ 33 w 110"/>
                  <a:gd name="T61" fmla="*/ 106 h 111"/>
                  <a:gd name="T62" fmla="*/ 44 w 110"/>
                  <a:gd name="T63" fmla="*/ 110 h 111"/>
                  <a:gd name="T64" fmla="*/ 55 w 110"/>
                  <a:gd name="T65" fmla="*/ 111 h 1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1"/>
                  <a:gd name="T101" fmla="*/ 110 w 110"/>
                  <a:gd name="T102" fmla="*/ 111 h 1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1">
                    <a:moveTo>
                      <a:pt x="55" y="111"/>
                    </a:moveTo>
                    <a:lnTo>
                      <a:pt x="66" y="110"/>
                    </a:lnTo>
                    <a:lnTo>
                      <a:pt x="76" y="106"/>
                    </a:lnTo>
                    <a:lnTo>
                      <a:pt x="85" y="101"/>
                    </a:lnTo>
                    <a:lnTo>
                      <a:pt x="94" y="94"/>
                    </a:lnTo>
                    <a:lnTo>
                      <a:pt x="100" y="86"/>
                    </a:lnTo>
                    <a:lnTo>
                      <a:pt x="106" y="77"/>
                    </a:lnTo>
                    <a:lnTo>
                      <a:pt x="109" y="66"/>
                    </a:lnTo>
                    <a:lnTo>
                      <a:pt x="110" y="56"/>
                    </a:lnTo>
                    <a:lnTo>
                      <a:pt x="109" y="44"/>
                    </a:lnTo>
                    <a:lnTo>
                      <a:pt x="106" y="34"/>
                    </a:lnTo>
                    <a:lnTo>
                      <a:pt x="100" y="24"/>
                    </a:lnTo>
                    <a:lnTo>
                      <a:pt x="94" y="17"/>
                    </a:lnTo>
                    <a:lnTo>
                      <a:pt x="85" y="9"/>
                    </a:lnTo>
                    <a:lnTo>
                      <a:pt x="76" y="5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44" y="2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7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6"/>
                    </a:lnTo>
                    <a:lnTo>
                      <a:pt x="1" y="66"/>
                    </a:lnTo>
                    <a:lnTo>
                      <a:pt x="4" y="77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5" y="101"/>
                    </a:lnTo>
                    <a:lnTo>
                      <a:pt x="33" y="106"/>
                    </a:lnTo>
                    <a:lnTo>
                      <a:pt x="44" y="110"/>
                    </a:lnTo>
                    <a:lnTo>
                      <a:pt x="55" y="1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8" name="Freeform 78"/>
              <p:cNvSpPr>
                <a:spLocks/>
              </p:cNvSpPr>
              <p:nvPr/>
            </p:nvSpPr>
            <p:spPr bwMode="auto">
              <a:xfrm>
                <a:off x="6676" y="14343"/>
                <a:ext cx="55" cy="55"/>
              </a:xfrm>
              <a:custGeom>
                <a:avLst/>
                <a:gdLst>
                  <a:gd name="T0" fmla="*/ 27 w 55"/>
                  <a:gd name="T1" fmla="*/ 55 h 55"/>
                  <a:gd name="T2" fmla="*/ 38 w 55"/>
                  <a:gd name="T3" fmla="*/ 53 h 55"/>
                  <a:gd name="T4" fmla="*/ 48 w 55"/>
                  <a:gd name="T5" fmla="*/ 46 h 55"/>
                  <a:gd name="T6" fmla="*/ 53 w 55"/>
                  <a:gd name="T7" fmla="*/ 37 h 55"/>
                  <a:gd name="T8" fmla="*/ 55 w 55"/>
                  <a:gd name="T9" fmla="*/ 27 h 55"/>
                  <a:gd name="T10" fmla="*/ 53 w 55"/>
                  <a:gd name="T11" fmla="*/ 16 h 55"/>
                  <a:gd name="T12" fmla="*/ 48 w 55"/>
                  <a:gd name="T13" fmla="*/ 7 h 55"/>
                  <a:gd name="T14" fmla="*/ 38 w 55"/>
                  <a:gd name="T15" fmla="*/ 2 h 55"/>
                  <a:gd name="T16" fmla="*/ 27 w 55"/>
                  <a:gd name="T17" fmla="*/ 0 h 55"/>
                  <a:gd name="T18" fmla="*/ 16 w 55"/>
                  <a:gd name="T19" fmla="*/ 2 h 55"/>
                  <a:gd name="T20" fmla="*/ 8 w 55"/>
                  <a:gd name="T21" fmla="*/ 7 h 55"/>
                  <a:gd name="T22" fmla="*/ 2 w 55"/>
                  <a:gd name="T23" fmla="*/ 16 h 55"/>
                  <a:gd name="T24" fmla="*/ 0 w 55"/>
                  <a:gd name="T25" fmla="*/ 27 h 55"/>
                  <a:gd name="T26" fmla="*/ 2 w 55"/>
                  <a:gd name="T27" fmla="*/ 37 h 55"/>
                  <a:gd name="T28" fmla="*/ 8 w 55"/>
                  <a:gd name="T29" fmla="*/ 46 h 55"/>
                  <a:gd name="T30" fmla="*/ 16 w 55"/>
                  <a:gd name="T31" fmla="*/ 53 h 55"/>
                  <a:gd name="T32" fmla="*/ 27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7" y="55"/>
                    </a:moveTo>
                    <a:lnTo>
                      <a:pt x="38" y="53"/>
                    </a:lnTo>
                    <a:lnTo>
                      <a:pt x="48" y="46"/>
                    </a:lnTo>
                    <a:lnTo>
                      <a:pt x="53" y="37"/>
                    </a:lnTo>
                    <a:lnTo>
                      <a:pt x="55" y="27"/>
                    </a:lnTo>
                    <a:lnTo>
                      <a:pt x="53" y="16"/>
                    </a:lnTo>
                    <a:lnTo>
                      <a:pt x="48" y="7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7"/>
                    </a:lnTo>
                    <a:lnTo>
                      <a:pt x="2" y="16"/>
                    </a:lnTo>
                    <a:lnTo>
                      <a:pt x="0" y="27"/>
                    </a:lnTo>
                    <a:lnTo>
                      <a:pt x="2" y="37"/>
                    </a:lnTo>
                    <a:lnTo>
                      <a:pt x="8" y="46"/>
                    </a:lnTo>
                    <a:lnTo>
                      <a:pt x="16" y="53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39" name="Freeform 79"/>
              <p:cNvSpPr>
                <a:spLocks/>
              </p:cNvSpPr>
              <p:nvPr/>
            </p:nvSpPr>
            <p:spPr bwMode="auto">
              <a:xfrm>
                <a:off x="6770" y="14345"/>
                <a:ext cx="55" cy="55"/>
              </a:xfrm>
              <a:custGeom>
                <a:avLst/>
                <a:gdLst>
                  <a:gd name="T0" fmla="*/ 28 w 55"/>
                  <a:gd name="T1" fmla="*/ 55 h 55"/>
                  <a:gd name="T2" fmla="*/ 39 w 55"/>
                  <a:gd name="T3" fmla="*/ 53 h 55"/>
                  <a:gd name="T4" fmla="*/ 47 w 55"/>
                  <a:gd name="T5" fmla="*/ 47 h 55"/>
                  <a:gd name="T6" fmla="*/ 53 w 55"/>
                  <a:gd name="T7" fmla="*/ 39 h 55"/>
                  <a:gd name="T8" fmla="*/ 55 w 55"/>
                  <a:gd name="T9" fmla="*/ 28 h 55"/>
                  <a:gd name="T10" fmla="*/ 53 w 55"/>
                  <a:gd name="T11" fmla="*/ 17 h 55"/>
                  <a:gd name="T12" fmla="*/ 47 w 55"/>
                  <a:gd name="T13" fmla="*/ 8 h 55"/>
                  <a:gd name="T14" fmla="*/ 39 w 55"/>
                  <a:gd name="T15" fmla="*/ 2 h 55"/>
                  <a:gd name="T16" fmla="*/ 28 w 55"/>
                  <a:gd name="T17" fmla="*/ 0 h 55"/>
                  <a:gd name="T18" fmla="*/ 17 w 55"/>
                  <a:gd name="T19" fmla="*/ 2 h 55"/>
                  <a:gd name="T20" fmla="*/ 9 w 55"/>
                  <a:gd name="T21" fmla="*/ 8 h 55"/>
                  <a:gd name="T22" fmla="*/ 2 w 55"/>
                  <a:gd name="T23" fmla="*/ 17 h 55"/>
                  <a:gd name="T24" fmla="*/ 0 w 55"/>
                  <a:gd name="T25" fmla="*/ 28 h 55"/>
                  <a:gd name="T26" fmla="*/ 2 w 55"/>
                  <a:gd name="T27" fmla="*/ 39 h 55"/>
                  <a:gd name="T28" fmla="*/ 9 w 55"/>
                  <a:gd name="T29" fmla="*/ 47 h 55"/>
                  <a:gd name="T30" fmla="*/ 17 w 55"/>
                  <a:gd name="T31" fmla="*/ 53 h 55"/>
                  <a:gd name="T32" fmla="*/ 28 w 55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28" y="55"/>
                    </a:moveTo>
                    <a:lnTo>
                      <a:pt x="39" y="53"/>
                    </a:lnTo>
                    <a:lnTo>
                      <a:pt x="47" y="47"/>
                    </a:lnTo>
                    <a:lnTo>
                      <a:pt x="53" y="39"/>
                    </a:lnTo>
                    <a:lnTo>
                      <a:pt x="55" y="28"/>
                    </a:lnTo>
                    <a:lnTo>
                      <a:pt x="53" y="17"/>
                    </a:lnTo>
                    <a:lnTo>
                      <a:pt x="47" y="8"/>
                    </a:lnTo>
                    <a:lnTo>
                      <a:pt x="39" y="2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2" y="39"/>
                    </a:lnTo>
                    <a:lnTo>
                      <a:pt x="9" y="47"/>
                    </a:lnTo>
                    <a:lnTo>
                      <a:pt x="17" y="53"/>
                    </a:lnTo>
                    <a:lnTo>
                      <a:pt x="28" y="5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0" name="Freeform 80"/>
              <p:cNvSpPr>
                <a:spLocks/>
              </p:cNvSpPr>
              <p:nvPr/>
            </p:nvSpPr>
            <p:spPr bwMode="auto">
              <a:xfrm>
                <a:off x="6401" y="13591"/>
                <a:ext cx="156" cy="752"/>
              </a:xfrm>
              <a:custGeom>
                <a:avLst/>
                <a:gdLst>
                  <a:gd name="T0" fmla="*/ 48 w 156"/>
                  <a:gd name="T1" fmla="*/ 15 h 752"/>
                  <a:gd name="T2" fmla="*/ 44 w 156"/>
                  <a:gd name="T3" fmla="*/ 30 h 752"/>
                  <a:gd name="T4" fmla="*/ 33 w 156"/>
                  <a:gd name="T5" fmla="*/ 73 h 752"/>
                  <a:gd name="T6" fmla="*/ 19 w 156"/>
                  <a:gd name="T7" fmla="*/ 140 h 752"/>
                  <a:gd name="T8" fmla="*/ 7 w 156"/>
                  <a:gd name="T9" fmla="*/ 229 h 752"/>
                  <a:gd name="T10" fmla="*/ 0 w 156"/>
                  <a:gd name="T11" fmla="*/ 337 h 752"/>
                  <a:gd name="T12" fmla="*/ 1 w 156"/>
                  <a:gd name="T13" fmla="*/ 462 h 752"/>
                  <a:gd name="T14" fmla="*/ 14 w 156"/>
                  <a:gd name="T15" fmla="*/ 602 h 752"/>
                  <a:gd name="T16" fmla="*/ 43 w 156"/>
                  <a:gd name="T17" fmla="*/ 752 h 752"/>
                  <a:gd name="T18" fmla="*/ 150 w 156"/>
                  <a:gd name="T19" fmla="*/ 746 h 752"/>
                  <a:gd name="T20" fmla="*/ 146 w 156"/>
                  <a:gd name="T21" fmla="*/ 724 h 752"/>
                  <a:gd name="T22" fmla="*/ 135 w 156"/>
                  <a:gd name="T23" fmla="*/ 663 h 752"/>
                  <a:gd name="T24" fmla="*/ 123 w 156"/>
                  <a:gd name="T25" fmla="*/ 574 h 752"/>
                  <a:gd name="T26" fmla="*/ 111 w 156"/>
                  <a:gd name="T27" fmla="*/ 463 h 752"/>
                  <a:gd name="T28" fmla="*/ 104 w 156"/>
                  <a:gd name="T29" fmla="*/ 342 h 752"/>
                  <a:gd name="T30" fmla="*/ 107 w 156"/>
                  <a:gd name="T31" fmla="*/ 220 h 752"/>
                  <a:gd name="T32" fmla="*/ 124 w 156"/>
                  <a:gd name="T33" fmla="*/ 106 h 752"/>
                  <a:gd name="T34" fmla="*/ 156 w 156"/>
                  <a:gd name="T35" fmla="*/ 9 h 752"/>
                  <a:gd name="T36" fmla="*/ 156 w 156"/>
                  <a:gd name="T37" fmla="*/ 8 h 752"/>
                  <a:gd name="T38" fmla="*/ 156 w 156"/>
                  <a:gd name="T39" fmla="*/ 6 h 752"/>
                  <a:gd name="T40" fmla="*/ 154 w 156"/>
                  <a:gd name="T41" fmla="*/ 4 h 752"/>
                  <a:gd name="T42" fmla="*/ 147 w 156"/>
                  <a:gd name="T43" fmla="*/ 0 h 752"/>
                  <a:gd name="T44" fmla="*/ 134 w 156"/>
                  <a:gd name="T45" fmla="*/ 0 h 752"/>
                  <a:gd name="T46" fmla="*/ 115 w 156"/>
                  <a:gd name="T47" fmla="*/ 1 h 752"/>
                  <a:gd name="T48" fmla="*/ 87 w 156"/>
                  <a:gd name="T49" fmla="*/ 7 h 752"/>
                  <a:gd name="T50" fmla="*/ 48 w 156"/>
                  <a:gd name="T51" fmla="*/ 15 h 7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6"/>
                  <a:gd name="T79" fmla="*/ 0 h 752"/>
                  <a:gd name="T80" fmla="*/ 156 w 156"/>
                  <a:gd name="T81" fmla="*/ 752 h 7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6" h="752">
                    <a:moveTo>
                      <a:pt x="48" y="15"/>
                    </a:moveTo>
                    <a:lnTo>
                      <a:pt x="44" y="30"/>
                    </a:lnTo>
                    <a:lnTo>
                      <a:pt x="33" y="73"/>
                    </a:lnTo>
                    <a:lnTo>
                      <a:pt x="19" y="140"/>
                    </a:lnTo>
                    <a:lnTo>
                      <a:pt x="7" y="229"/>
                    </a:lnTo>
                    <a:lnTo>
                      <a:pt x="0" y="337"/>
                    </a:lnTo>
                    <a:lnTo>
                      <a:pt x="1" y="462"/>
                    </a:lnTo>
                    <a:lnTo>
                      <a:pt x="14" y="602"/>
                    </a:lnTo>
                    <a:lnTo>
                      <a:pt x="43" y="752"/>
                    </a:lnTo>
                    <a:lnTo>
                      <a:pt x="150" y="746"/>
                    </a:lnTo>
                    <a:lnTo>
                      <a:pt x="146" y="724"/>
                    </a:lnTo>
                    <a:lnTo>
                      <a:pt x="135" y="663"/>
                    </a:lnTo>
                    <a:lnTo>
                      <a:pt x="123" y="574"/>
                    </a:lnTo>
                    <a:lnTo>
                      <a:pt x="111" y="463"/>
                    </a:lnTo>
                    <a:lnTo>
                      <a:pt x="104" y="342"/>
                    </a:lnTo>
                    <a:lnTo>
                      <a:pt x="107" y="220"/>
                    </a:lnTo>
                    <a:lnTo>
                      <a:pt x="124" y="106"/>
                    </a:lnTo>
                    <a:lnTo>
                      <a:pt x="156" y="9"/>
                    </a:lnTo>
                    <a:lnTo>
                      <a:pt x="156" y="8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0"/>
                    </a:lnTo>
                    <a:lnTo>
                      <a:pt x="134" y="0"/>
                    </a:lnTo>
                    <a:lnTo>
                      <a:pt x="115" y="1"/>
                    </a:lnTo>
                    <a:lnTo>
                      <a:pt x="87" y="7"/>
                    </a:lnTo>
                    <a:lnTo>
                      <a:pt x="48" y="1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1" name="Freeform 81"/>
              <p:cNvSpPr>
                <a:spLocks/>
              </p:cNvSpPr>
              <p:nvPr/>
            </p:nvSpPr>
            <p:spPr bwMode="auto">
              <a:xfrm>
                <a:off x="7205" y="13498"/>
                <a:ext cx="212" cy="839"/>
              </a:xfrm>
              <a:custGeom>
                <a:avLst/>
                <a:gdLst>
                  <a:gd name="T0" fmla="*/ 212 w 212"/>
                  <a:gd name="T1" fmla="*/ 6 h 839"/>
                  <a:gd name="T2" fmla="*/ 206 w 212"/>
                  <a:gd name="T3" fmla="*/ 11 h 839"/>
                  <a:gd name="T4" fmla="*/ 192 w 212"/>
                  <a:gd name="T5" fmla="*/ 33 h 839"/>
                  <a:gd name="T6" fmla="*/ 174 w 212"/>
                  <a:gd name="T7" fmla="*/ 77 h 839"/>
                  <a:gd name="T8" fmla="*/ 156 w 212"/>
                  <a:gd name="T9" fmla="*/ 148 h 839"/>
                  <a:gd name="T10" fmla="*/ 141 w 212"/>
                  <a:gd name="T11" fmla="*/ 254 h 839"/>
                  <a:gd name="T12" fmla="*/ 133 w 212"/>
                  <a:gd name="T13" fmla="*/ 401 h 839"/>
                  <a:gd name="T14" fmla="*/ 137 w 212"/>
                  <a:gd name="T15" fmla="*/ 593 h 839"/>
                  <a:gd name="T16" fmla="*/ 158 w 212"/>
                  <a:gd name="T17" fmla="*/ 839 h 839"/>
                  <a:gd name="T18" fmla="*/ 38 w 212"/>
                  <a:gd name="T19" fmla="*/ 839 h 839"/>
                  <a:gd name="T20" fmla="*/ 34 w 212"/>
                  <a:gd name="T21" fmla="*/ 814 h 839"/>
                  <a:gd name="T22" fmla="*/ 24 w 212"/>
                  <a:gd name="T23" fmla="*/ 746 h 839"/>
                  <a:gd name="T24" fmla="*/ 12 w 212"/>
                  <a:gd name="T25" fmla="*/ 645 h 839"/>
                  <a:gd name="T26" fmla="*/ 3 w 212"/>
                  <a:gd name="T27" fmla="*/ 521 h 839"/>
                  <a:gd name="T28" fmla="*/ 0 w 212"/>
                  <a:gd name="T29" fmla="*/ 384 h 839"/>
                  <a:gd name="T30" fmla="*/ 6 w 212"/>
                  <a:gd name="T31" fmla="*/ 244 h 839"/>
                  <a:gd name="T32" fmla="*/ 29 w 212"/>
                  <a:gd name="T33" fmla="*/ 114 h 839"/>
                  <a:gd name="T34" fmla="*/ 68 w 212"/>
                  <a:gd name="T35" fmla="*/ 0 h 839"/>
                  <a:gd name="T36" fmla="*/ 212 w 212"/>
                  <a:gd name="T37" fmla="*/ 6 h 8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"/>
                  <a:gd name="T58" fmla="*/ 0 h 839"/>
                  <a:gd name="T59" fmla="*/ 212 w 212"/>
                  <a:gd name="T60" fmla="*/ 839 h 8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" h="839">
                    <a:moveTo>
                      <a:pt x="212" y="6"/>
                    </a:moveTo>
                    <a:lnTo>
                      <a:pt x="206" y="11"/>
                    </a:lnTo>
                    <a:lnTo>
                      <a:pt x="192" y="33"/>
                    </a:lnTo>
                    <a:lnTo>
                      <a:pt x="174" y="77"/>
                    </a:lnTo>
                    <a:lnTo>
                      <a:pt x="156" y="148"/>
                    </a:lnTo>
                    <a:lnTo>
                      <a:pt x="141" y="254"/>
                    </a:lnTo>
                    <a:lnTo>
                      <a:pt x="133" y="401"/>
                    </a:lnTo>
                    <a:lnTo>
                      <a:pt x="137" y="593"/>
                    </a:lnTo>
                    <a:lnTo>
                      <a:pt x="158" y="839"/>
                    </a:lnTo>
                    <a:lnTo>
                      <a:pt x="38" y="839"/>
                    </a:lnTo>
                    <a:lnTo>
                      <a:pt x="34" y="814"/>
                    </a:lnTo>
                    <a:lnTo>
                      <a:pt x="24" y="746"/>
                    </a:lnTo>
                    <a:lnTo>
                      <a:pt x="12" y="645"/>
                    </a:lnTo>
                    <a:lnTo>
                      <a:pt x="3" y="521"/>
                    </a:lnTo>
                    <a:lnTo>
                      <a:pt x="0" y="384"/>
                    </a:lnTo>
                    <a:lnTo>
                      <a:pt x="6" y="244"/>
                    </a:lnTo>
                    <a:lnTo>
                      <a:pt x="29" y="114"/>
                    </a:lnTo>
                    <a:lnTo>
                      <a:pt x="68" y="0"/>
                    </a:lnTo>
                    <a:lnTo>
                      <a:pt x="212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2" name="Freeform 82"/>
              <p:cNvSpPr>
                <a:spLocks/>
              </p:cNvSpPr>
              <p:nvPr/>
            </p:nvSpPr>
            <p:spPr bwMode="auto">
              <a:xfrm>
                <a:off x="6406" y="13636"/>
                <a:ext cx="137" cy="656"/>
              </a:xfrm>
              <a:custGeom>
                <a:avLst/>
                <a:gdLst>
                  <a:gd name="T0" fmla="*/ 43 w 137"/>
                  <a:gd name="T1" fmla="*/ 12 h 656"/>
                  <a:gd name="T2" fmla="*/ 39 w 137"/>
                  <a:gd name="T3" fmla="*/ 25 h 656"/>
                  <a:gd name="T4" fmla="*/ 30 w 137"/>
                  <a:gd name="T5" fmla="*/ 62 h 656"/>
                  <a:gd name="T6" fmla="*/ 19 w 137"/>
                  <a:gd name="T7" fmla="*/ 122 h 656"/>
                  <a:gd name="T8" fmla="*/ 7 w 137"/>
                  <a:gd name="T9" fmla="*/ 199 h 656"/>
                  <a:gd name="T10" fmla="*/ 0 w 137"/>
                  <a:gd name="T11" fmla="*/ 294 h 656"/>
                  <a:gd name="T12" fmla="*/ 1 w 137"/>
                  <a:gd name="T13" fmla="*/ 403 h 656"/>
                  <a:gd name="T14" fmla="*/ 12 w 137"/>
                  <a:gd name="T15" fmla="*/ 524 h 656"/>
                  <a:gd name="T16" fmla="*/ 38 w 137"/>
                  <a:gd name="T17" fmla="*/ 656 h 656"/>
                  <a:gd name="T18" fmla="*/ 132 w 137"/>
                  <a:gd name="T19" fmla="*/ 650 h 656"/>
                  <a:gd name="T20" fmla="*/ 127 w 137"/>
                  <a:gd name="T21" fmla="*/ 631 h 656"/>
                  <a:gd name="T22" fmla="*/ 119 w 137"/>
                  <a:gd name="T23" fmla="*/ 578 h 656"/>
                  <a:gd name="T24" fmla="*/ 107 w 137"/>
                  <a:gd name="T25" fmla="*/ 499 h 656"/>
                  <a:gd name="T26" fmla="*/ 97 w 137"/>
                  <a:gd name="T27" fmla="*/ 403 h 656"/>
                  <a:gd name="T28" fmla="*/ 92 w 137"/>
                  <a:gd name="T29" fmla="*/ 297 h 656"/>
                  <a:gd name="T30" fmla="*/ 94 w 137"/>
                  <a:gd name="T31" fmla="*/ 192 h 656"/>
                  <a:gd name="T32" fmla="*/ 108 w 137"/>
                  <a:gd name="T33" fmla="*/ 91 h 656"/>
                  <a:gd name="T34" fmla="*/ 137 w 137"/>
                  <a:gd name="T35" fmla="*/ 7 h 656"/>
                  <a:gd name="T36" fmla="*/ 137 w 137"/>
                  <a:gd name="T37" fmla="*/ 6 h 656"/>
                  <a:gd name="T38" fmla="*/ 137 w 137"/>
                  <a:gd name="T39" fmla="*/ 4 h 656"/>
                  <a:gd name="T40" fmla="*/ 135 w 137"/>
                  <a:gd name="T41" fmla="*/ 2 h 656"/>
                  <a:gd name="T42" fmla="*/ 129 w 137"/>
                  <a:gd name="T43" fmla="*/ 0 h 656"/>
                  <a:gd name="T44" fmla="*/ 119 w 137"/>
                  <a:gd name="T45" fmla="*/ 0 h 656"/>
                  <a:gd name="T46" fmla="*/ 101 w 137"/>
                  <a:gd name="T47" fmla="*/ 1 h 656"/>
                  <a:gd name="T48" fmla="*/ 77 w 137"/>
                  <a:gd name="T49" fmla="*/ 5 h 656"/>
                  <a:gd name="T50" fmla="*/ 43 w 137"/>
                  <a:gd name="T51" fmla="*/ 12 h 6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656"/>
                  <a:gd name="T80" fmla="*/ 137 w 137"/>
                  <a:gd name="T81" fmla="*/ 656 h 6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656">
                    <a:moveTo>
                      <a:pt x="43" y="12"/>
                    </a:moveTo>
                    <a:lnTo>
                      <a:pt x="39" y="25"/>
                    </a:lnTo>
                    <a:lnTo>
                      <a:pt x="30" y="62"/>
                    </a:lnTo>
                    <a:lnTo>
                      <a:pt x="19" y="122"/>
                    </a:lnTo>
                    <a:lnTo>
                      <a:pt x="7" y="199"/>
                    </a:lnTo>
                    <a:lnTo>
                      <a:pt x="0" y="294"/>
                    </a:lnTo>
                    <a:lnTo>
                      <a:pt x="1" y="403"/>
                    </a:lnTo>
                    <a:lnTo>
                      <a:pt x="12" y="524"/>
                    </a:lnTo>
                    <a:lnTo>
                      <a:pt x="38" y="656"/>
                    </a:lnTo>
                    <a:lnTo>
                      <a:pt x="132" y="650"/>
                    </a:lnTo>
                    <a:lnTo>
                      <a:pt x="127" y="631"/>
                    </a:lnTo>
                    <a:lnTo>
                      <a:pt x="119" y="578"/>
                    </a:lnTo>
                    <a:lnTo>
                      <a:pt x="107" y="499"/>
                    </a:lnTo>
                    <a:lnTo>
                      <a:pt x="97" y="403"/>
                    </a:lnTo>
                    <a:lnTo>
                      <a:pt x="92" y="297"/>
                    </a:lnTo>
                    <a:lnTo>
                      <a:pt x="94" y="192"/>
                    </a:lnTo>
                    <a:lnTo>
                      <a:pt x="108" y="91"/>
                    </a:lnTo>
                    <a:lnTo>
                      <a:pt x="137" y="7"/>
                    </a:lnTo>
                    <a:lnTo>
                      <a:pt x="137" y="6"/>
                    </a:lnTo>
                    <a:lnTo>
                      <a:pt x="137" y="4"/>
                    </a:lnTo>
                    <a:lnTo>
                      <a:pt x="135" y="2"/>
                    </a:lnTo>
                    <a:lnTo>
                      <a:pt x="129" y="0"/>
                    </a:lnTo>
                    <a:lnTo>
                      <a:pt x="119" y="0"/>
                    </a:lnTo>
                    <a:lnTo>
                      <a:pt x="101" y="1"/>
                    </a:lnTo>
                    <a:lnTo>
                      <a:pt x="77" y="5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3" name="Freeform 83"/>
              <p:cNvSpPr>
                <a:spLocks/>
              </p:cNvSpPr>
              <p:nvPr/>
            </p:nvSpPr>
            <p:spPr bwMode="auto">
              <a:xfrm>
                <a:off x="6412" y="13680"/>
                <a:ext cx="116" cy="560"/>
              </a:xfrm>
              <a:custGeom>
                <a:avLst/>
                <a:gdLst>
                  <a:gd name="T0" fmla="*/ 36 w 116"/>
                  <a:gd name="T1" fmla="*/ 11 h 560"/>
                  <a:gd name="T2" fmla="*/ 33 w 116"/>
                  <a:gd name="T3" fmla="*/ 21 h 560"/>
                  <a:gd name="T4" fmla="*/ 24 w 116"/>
                  <a:gd name="T5" fmla="*/ 53 h 560"/>
                  <a:gd name="T6" fmla="*/ 15 w 116"/>
                  <a:gd name="T7" fmla="*/ 103 h 560"/>
                  <a:gd name="T8" fmla="*/ 5 w 116"/>
                  <a:gd name="T9" fmla="*/ 169 h 560"/>
                  <a:gd name="T10" fmla="*/ 0 w 116"/>
                  <a:gd name="T11" fmla="*/ 250 h 560"/>
                  <a:gd name="T12" fmla="*/ 1 w 116"/>
                  <a:gd name="T13" fmla="*/ 344 h 560"/>
                  <a:gd name="T14" fmla="*/ 10 w 116"/>
                  <a:gd name="T15" fmla="*/ 448 h 560"/>
                  <a:gd name="T16" fmla="*/ 32 w 116"/>
                  <a:gd name="T17" fmla="*/ 560 h 560"/>
                  <a:gd name="T18" fmla="*/ 112 w 116"/>
                  <a:gd name="T19" fmla="*/ 555 h 560"/>
                  <a:gd name="T20" fmla="*/ 108 w 116"/>
                  <a:gd name="T21" fmla="*/ 538 h 560"/>
                  <a:gd name="T22" fmla="*/ 101 w 116"/>
                  <a:gd name="T23" fmla="*/ 493 h 560"/>
                  <a:gd name="T24" fmla="*/ 91 w 116"/>
                  <a:gd name="T25" fmla="*/ 426 h 560"/>
                  <a:gd name="T26" fmla="*/ 82 w 116"/>
                  <a:gd name="T27" fmla="*/ 344 h 560"/>
                  <a:gd name="T28" fmla="*/ 77 w 116"/>
                  <a:gd name="T29" fmla="*/ 255 h 560"/>
                  <a:gd name="T30" fmla="*/ 79 w 116"/>
                  <a:gd name="T31" fmla="*/ 164 h 560"/>
                  <a:gd name="T32" fmla="*/ 91 w 116"/>
                  <a:gd name="T33" fmla="*/ 79 h 560"/>
                  <a:gd name="T34" fmla="*/ 116 w 116"/>
                  <a:gd name="T35" fmla="*/ 6 h 560"/>
                  <a:gd name="T36" fmla="*/ 116 w 116"/>
                  <a:gd name="T37" fmla="*/ 5 h 560"/>
                  <a:gd name="T38" fmla="*/ 116 w 116"/>
                  <a:gd name="T39" fmla="*/ 4 h 560"/>
                  <a:gd name="T40" fmla="*/ 114 w 116"/>
                  <a:gd name="T41" fmla="*/ 2 h 560"/>
                  <a:gd name="T42" fmla="*/ 109 w 116"/>
                  <a:gd name="T43" fmla="*/ 0 h 560"/>
                  <a:gd name="T44" fmla="*/ 100 w 116"/>
                  <a:gd name="T45" fmla="*/ 0 h 560"/>
                  <a:gd name="T46" fmla="*/ 86 w 116"/>
                  <a:gd name="T47" fmla="*/ 1 h 560"/>
                  <a:gd name="T48" fmla="*/ 65 w 116"/>
                  <a:gd name="T49" fmla="*/ 4 h 560"/>
                  <a:gd name="T50" fmla="*/ 36 w 116"/>
                  <a:gd name="T51" fmla="*/ 11 h 5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6"/>
                  <a:gd name="T79" fmla="*/ 0 h 560"/>
                  <a:gd name="T80" fmla="*/ 116 w 116"/>
                  <a:gd name="T81" fmla="*/ 560 h 5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6" h="560">
                    <a:moveTo>
                      <a:pt x="36" y="11"/>
                    </a:moveTo>
                    <a:lnTo>
                      <a:pt x="33" y="21"/>
                    </a:lnTo>
                    <a:lnTo>
                      <a:pt x="24" y="53"/>
                    </a:lnTo>
                    <a:lnTo>
                      <a:pt x="15" y="103"/>
                    </a:lnTo>
                    <a:lnTo>
                      <a:pt x="5" y="169"/>
                    </a:lnTo>
                    <a:lnTo>
                      <a:pt x="0" y="250"/>
                    </a:lnTo>
                    <a:lnTo>
                      <a:pt x="1" y="344"/>
                    </a:lnTo>
                    <a:lnTo>
                      <a:pt x="10" y="448"/>
                    </a:lnTo>
                    <a:lnTo>
                      <a:pt x="32" y="560"/>
                    </a:lnTo>
                    <a:lnTo>
                      <a:pt x="112" y="555"/>
                    </a:lnTo>
                    <a:lnTo>
                      <a:pt x="108" y="538"/>
                    </a:lnTo>
                    <a:lnTo>
                      <a:pt x="101" y="493"/>
                    </a:lnTo>
                    <a:lnTo>
                      <a:pt x="91" y="426"/>
                    </a:lnTo>
                    <a:lnTo>
                      <a:pt x="82" y="344"/>
                    </a:lnTo>
                    <a:lnTo>
                      <a:pt x="77" y="255"/>
                    </a:lnTo>
                    <a:lnTo>
                      <a:pt x="79" y="164"/>
                    </a:lnTo>
                    <a:lnTo>
                      <a:pt x="91" y="79"/>
                    </a:lnTo>
                    <a:lnTo>
                      <a:pt x="116" y="6"/>
                    </a:lnTo>
                    <a:lnTo>
                      <a:pt x="116" y="5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65" y="4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4" name="Freeform 84"/>
              <p:cNvSpPr>
                <a:spLocks/>
              </p:cNvSpPr>
              <p:nvPr/>
            </p:nvSpPr>
            <p:spPr bwMode="auto">
              <a:xfrm>
                <a:off x="6417" y="13724"/>
                <a:ext cx="97" cy="463"/>
              </a:xfrm>
              <a:custGeom>
                <a:avLst/>
                <a:gdLst>
                  <a:gd name="T0" fmla="*/ 30 w 97"/>
                  <a:gd name="T1" fmla="*/ 9 h 463"/>
                  <a:gd name="T2" fmla="*/ 27 w 97"/>
                  <a:gd name="T3" fmla="*/ 17 h 463"/>
                  <a:gd name="T4" fmla="*/ 20 w 97"/>
                  <a:gd name="T5" fmla="*/ 44 h 463"/>
                  <a:gd name="T6" fmla="*/ 12 w 97"/>
                  <a:gd name="T7" fmla="*/ 85 h 463"/>
                  <a:gd name="T8" fmla="*/ 4 w 97"/>
                  <a:gd name="T9" fmla="*/ 140 h 463"/>
                  <a:gd name="T10" fmla="*/ 0 w 97"/>
                  <a:gd name="T11" fmla="*/ 207 h 463"/>
                  <a:gd name="T12" fmla="*/ 0 w 97"/>
                  <a:gd name="T13" fmla="*/ 285 h 463"/>
                  <a:gd name="T14" fmla="*/ 9 w 97"/>
                  <a:gd name="T15" fmla="*/ 370 h 463"/>
                  <a:gd name="T16" fmla="*/ 26 w 97"/>
                  <a:gd name="T17" fmla="*/ 463 h 463"/>
                  <a:gd name="T18" fmla="*/ 93 w 97"/>
                  <a:gd name="T19" fmla="*/ 460 h 463"/>
                  <a:gd name="T20" fmla="*/ 89 w 97"/>
                  <a:gd name="T21" fmla="*/ 446 h 463"/>
                  <a:gd name="T22" fmla="*/ 83 w 97"/>
                  <a:gd name="T23" fmla="*/ 408 h 463"/>
                  <a:gd name="T24" fmla="*/ 75 w 97"/>
                  <a:gd name="T25" fmla="*/ 353 h 463"/>
                  <a:gd name="T26" fmla="*/ 68 w 97"/>
                  <a:gd name="T27" fmla="*/ 285 h 463"/>
                  <a:gd name="T28" fmla="*/ 65 w 97"/>
                  <a:gd name="T29" fmla="*/ 211 h 463"/>
                  <a:gd name="T30" fmla="*/ 67 w 97"/>
                  <a:gd name="T31" fmla="*/ 136 h 463"/>
                  <a:gd name="T32" fmla="*/ 76 w 97"/>
                  <a:gd name="T33" fmla="*/ 65 h 463"/>
                  <a:gd name="T34" fmla="*/ 97 w 97"/>
                  <a:gd name="T35" fmla="*/ 5 h 463"/>
                  <a:gd name="T36" fmla="*/ 97 w 97"/>
                  <a:gd name="T37" fmla="*/ 4 h 463"/>
                  <a:gd name="T38" fmla="*/ 97 w 97"/>
                  <a:gd name="T39" fmla="*/ 3 h 463"/>
                  <a:gd name="T40" fmla="*/ 95 w 97"/>
                  <a:gd name="T41" fmla="*/ 1 h 463"/>
                  <a:gd name="T42" fmla="*/ 91 w 97"/>
                  <a:gd name="T43" fmla="*/ 0 h 463"/>
                  <a:gd name="T44" fmla="*/ 84 w 97"/>
                  <a:gd name="T45" fmla="*/ 0 h 463"/>
                  <a:gd name="T46" fmla="*/ 71 w 97"/>
                  <a:gd name="T47" fmla="*/ 0 h 463"/>
                  <a:gd name="T48" fmla="*/ 54 w 97"/>
                  <a:gd name="T49" fmla="*/ 3 h 463"/>
                  <a:gd name="T50" fmla="*/ 30 w 97"/>
                  <a:gd name="T51" fmla="*/ 9 h 4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7"/>
                  <a:gd name="T79" fmla="*/ 0 h 463"/>
                  <a:gd name="T80" fmla="*/ 97 w 97"/>
                  <a:gd name="T81" fmla="*/ 463 h 4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7" h="463">
                    <a:moveTo>
                      <a:pt x="30" y="9"/>
                    </a:moveTo>
                    <a:lnTo>
                      <a:pt x="27" y="17"/>
                    </a:lnTo>
                    <a:lnTo>
                      <a:pt x="20" y="44"/>
                    </a:lnTo>
                    <a:lnTo>
                      <a:pt x="12" y="85"/>
                    </a:lnTo>
                    <a:lnTo>
                      <a:pt x="4" y="140"/>
                    </a:lnTo>
                    <a:lnTo>
                      <a:pt x="0" y="207"/>
                    </a:lnTo>
                    <a:lnTo>
                      <a:pt x="0" y="285"/>
                    </a:lnTo>
                    <a:lnTo>
                      <a:pt x="9" y="370"/>
                    </a:lnTo>
                    <a:lnTo>
                      <a:pt x="26" y="463"/>
                    </a:lnTo>
                    <a:lnTo>
                      <a:pt x="93" y="460"/>
                    </a:lnTo>
                    <a:lnTo>
                      <a:pt x="89" y="446"/>
                    </a:lnTo>
                    <a:lnTo>
                      <a:pt x="83" y="408"/>
                    </a:lnTo>
                    <a:lnTo>
                      <a:pt x="75" y="353"/>
                    </a:lnTo>
                    <a:lnTo>
                      <a:pt x="68" y="285"/>
                    </a:lnTo>
                    <a:lnTo>
                      <a:pt x="65" y="211"/>
                    </a:lnTo>
                    <a:lnTo>
                      <a:pt x="67" y="136"/>
                    </a:lnTo>
                    <a:lnTo>
                      <a:pt x="76" y="65"/>
                    </a:lnTo>
                    <a:lnTo>
                      <a:pt x="97" y="5"/>
                    </a:lnTo>
                    <a:lnTo>
                      <a:pt x="97" y="4"/>
                    </a:lnTo>
                    <a:lnTo>
                      <a:pt x="97" y="3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54" y="3"/>
                    </a:lnTo>
                    <a:lnTo>
                      <a:pt x="30" y="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5" name="Freeform 85"/>
              <p:cNvSpPr>
                <a:spLocks/>
              </p:cNvSpPr>
              <p:nvPr/>
            </p:nvSpPr>
            <p:spPr bwMode="auto">
              <a:xfrm>
                <a:off x="6422" y="13768"/>
                <a:ext cx="77" cy="367"/>
              </a:xfrm>
              <a:custGeom>
                <a:avLst/>
                <a:gdLst>
                  <a:gd name="T0" fmla="*/ 24 w 77"/>
                  <a:gd name="T1" fmla="*/ 8 h 367"/>
                  <a:gd name="T2" fmla="*/ 22 w 77"/>
                  <a:gd name="T3" fmla="*/ 15 h 367"/>
                  <a:gd name="T4" fmla="*/ 17 w 77"/>
                  <a:gd name="T5" fmla="*/ 36 h 367"/>
                  <a:gd name="T6" fmla="*/ 10 w 77"/>
                  <a:gd name="T7" fmla="*/ 68 h 367"/>
                  <a:gd name="T8" fmla="*/ 4 w 77"/>
                  <a:gd name="T9" fmla="*/ 112 h 367"/>
                  <a:gd name="T10" fmla="*/ 0 w 77"/>
                  <a:gd name="T11" fmla="*/ 164 h 367"/>
                  <a:gd name="T12" fmla="*/ 0 w 77"/>
                  <a:gd name="T13" fmla="*/ 226 h 367"/>
                  <a:gd name="T14" fmla="*/ 7 w 77"/>
                  <a:gd name="T15" fmla="*/ 294 h 367"/>
                  <a:gd name="T16" fmla="*/ 21 w 77"/>
                  <a:gd name="T17" fmla="*/ 367 h 367"/>
                  <a:gd name="T18" fmla="*/ 74 w 77"/>
                  <a:gd name="T19" fmla="*/ 364 h 367"/>
                  <a:gd name="T20" fmla="*/ 71 w 77"/>
                  <a:gd name="T21" fmla="*/ 353 h 367"/>
                  <a:gd name="T22" fmla="*/ 66 w 77"/>
                  <a:gd name="T23" fmla="*/ 323 h 367"/>
                  <a:gd name="T24" fmla="*/ 60 w 77"/>
                  <a:gd name="T25" fmla="*/ 280 h 367"/>
                  <a:gd name="T26" fmla="*/ 54 w 77"/>
                  <a:gd name="T27" fmla="*/ 226 h 367"/>
                  <a:gd name="T28" fmla="*/ 51 w 77"/>
                  <a:gd name="T29" fmla="*/ 168 h 367"/>
                  <a:gd name="T30" fmla="*/ 53 w 77"/>
                  <a:gd name="T31" fmla="*/ 107 h 367"/>
                  <a:gd name="T32" fmla="*/ 61 w 77"/>
                  <a:gd name="T33" fmla="*/ 52 h 367"/>
                  <a:gd name="T34" fmla="*/ 77 w 77"/>
                  <a:gd name="T35" fmla="*/ 5 h 367"/>
                  <a:gd name="T36" fmla="*/ 77 w 77"/>
                  <a:gd name="T37" fmla="*/ 5 h 367"/>
                  <a:gd name="T38" fmla="*/ 77 w 77"/>
                  <a:gd name="T39" fmla="*/ 2 h 367"/>
                  <a:gd name="T40" fmla="*/ 76 w 77"/>
                  <a:gd name="T41" fmla="*/ 1 h 367"/>
                  <a:gd name="T42" fmla="*/ 72 w 77"/>
                  <a:gd name="T43" fmla="*/ 0 h 367"/>
                  <a:gd name="T44" fmla="*/ 66 w 77"/>
                  <a:gd name="T45" fmla="*/ 0 h 367"/>
                  <a:gd name="T46" fmla="*/ 56 w 77"/>
                  <a:gd name="T47" fmla="*/ 1 h 367"/>
                  <a:gd name="T48" fmla="*/ 43 w 77"/>
                  <a:gd name="T49" fmla="*/ 4 h 367"/>
                  <a:gd name="T50" fmla="*/ 24 w 77"/>
                  <a:gd name="T51" fmla="*/ 8 h 3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7"/>
                  <a:gd name="T79" fmla="*/ 0 h 367"/>
                  <a:gd name="T80" fmla="*/ 77 w 77"/>
                  <a:gd name="T81" fmla="*/ 367 h 3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7" h="367">
                    <a:moveTo>
                      <a:pt x="24" y="8"/>
                    </a:moveTo>
                    <a:lnTo>
                      <a:pt x="22" y="15"/>
                    </a:lnTo>
                    <a:lnTo>
                      <a:pt x="17" y="36"/>
                    </a:lnTo>
                    <a:lnTo>
                      <a:pt x="10" y="68"/>
                    </a:lnTo>
                    <a:lnTo>
                      <a:pt x="4" y="112"/>
                    </a:lnTo>
                    <a:lnTo>
                      <a:pt x="0" y="164"/>
                    </a:lnTo>
                    <a:lnTo>
                      <a:pt x="0" y="226"/>
                    </a:lnTo>
                    <a:lnTo>
                      <a:pt x="7" y="294"/>
                    </a:lnTo>
                    <a:lnTo>
                      <a:pt x="21" y="367"/>
                    </a:lnTo>
                    <a:lnTo>
                      <a:pt x="74" y="364"/>
                    </a:lnTo>
                    <a:lnTo>
                      <a:pt x="71" y="353"/>
                    </a:lnTo>
                    <a:lnTo>
                      <a:pt x="66" y="323"/>
                    </a:lnTo>
                    <a:lnTo>
                      <a:pt x="60" y="280"/>
                    </a:lnTo>
                    <a:lnTo>
                      <a:pt x="54" y="226"/>
                    </a:lnTo>
                    <a:lnTo>
                      <a:pt x="51" y="168"/>
                    </a:lnTo>
                    <a:lnTo>
                      <a:pt x="53" y="107"/>
                    </a:lnTo>
                    <a:lnTo>
                      <a:pt x="61" y="52"/>
                    </a:lnTo>
                    <a:lnTo>
                      <a:pt x="77" y="5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56" y="1"/>
                    </a:lnTo>
                    <a:lnTo>
                      <a:pt x="43" y="4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6" name="Freeform 86"/>
              <p:cNvSpPr>
                <a:spLocks/>
              </p:cNvSpPr>
              <p:nvPr/>
            </p:nvSpPr>
            <p:spPr bwMode="auto">
              <a:xfrm>
                <a:off x="6428" y="13813"/>
                <a:ext cx="56" cy="271"/>
              </a:xfrm>
              <a:custGeom>
                <a:avLst/>
                <a:gdLst>
                  <a:gd name="T0" fmla="*/ 17 w 56"/>
                  <a:gd name="T1" fmla="*/ 5 h 271"/>
                  <a:gd name="T2" fmla="*/ 16 w 56"/>
                  <a:gd name="T3" fmla="*/ 10 h 271"/>
                  <a:gd name="T4" fmla="*/ 12 w 56"/>
                  <a:gd name="T5" fmla="*/ 25 h 271"/>
                  <a:gd name="T6" fmla="*/ 6 w 56"/>
                  <a:gd name="T7" fmla="*/ 49 h 271"/>
                  <a:gd name="T8" fmla="*/ 2 w 56"/>
                  <a:gd name="T9" fmla="*/ 82 h 271"/>
                  <a:gd name="T10" fmla="*/ 0 w 56"/>
                  <a:gd name="T11" fmla="*/ 122 h 271"/>
                  <a:gd name="T12" fmla="*/ 0 w 56"/>
                  <a:gd name="T13" fmla="*/ 166 h 271"/>
                  <a:gd name="T14" fmla="*/ 4 w 56"/>
                  <a:gd name="T15" fmla="*/ 217 h 271"/>
                  <a:gd name="T16" fmla="*/ 15 w 56"/>
                  <a:gd name="T17" fmla="*/ 271 h 271"/>
                  <a:gd name="T18" fmla="*/ 54 w 56"/>
                  <a:gd name="T19" fmla="*/ 268 h 271"/>
                  <a:gd name="T20" fmla="*/ 52 w 56"/>
                  <a:gd name="T21" fmla="*/ 261 h 271"/>
                  <a:gd name="T22" fmla="*/ 48 w 56"/>
                  <a:gd name="T23" fmla="*/ 238 h 271"/>
                  <a:gd name="T24" fmla="*/ 44 w 56"/>
                  <a:gd name="T25" fmla="*/ 206 h 271"/>
                  <a:gd name="T26" fmla="*/ 40 w 56"/>
                  <a:gd name="T27" fmla="*/ 166 h 271"/>
                  <a:gd name="T28" fmla="*/ 37 w 56"/>
                  <a:gd name="T29" fmla="*/ 123 h 271"/>
                  <a:gd name="T30" fmla="*/ 39 w 56"/>
                  <a:gd name="T31" fmla="*/ 78 h 271"/>
                  <a:gd name="T32" fmla="*/ 44 w 56"/>
                  <a:gd name="T33" fmla="*/ 37 h 271"/>
                  <a:gd name="T34" fmla="*/ 56 w 56"/>
                  <a:gd name="T35" fmla="*/ 3 h 271"/>
                  <a:gd name="T36" fmla="*/ 56 w 56"/>
                  <a:gd name="T37" fmla="*/ 3 h 271"/>
                  <a:gd name="T38" fmla="*/ 56 w 56"/>
                  <a:gd name="T39" fmla="*/ 2 h 271"/>
                  <a:gd name="T40" fmla="*/ 55 w 56"/>
                  <a:gd name="T41" fmla="*/ 1 h 271"/>
                  <a:gd name="T42" fmla="*/ 52 w 56"/>
                  <a:gd name="T43" fmla="*/ 0 h 271"/>
                  <a:gd name="T44" fmla="*/ 48 w 56"/>
                  <a:gd name="T45" fmla="*/ 0 h 271"/>
                  <a:gd name="T46" fmla="*/ 42 w 56"/>
                  <a:gd name="T47" fmla="*/ 0 h 271"/>
                  <a:gd name="T48" fmla="*/ 31 w 56"/>
                  <a:gd name="T49" fmla="*/ 2 h 271"/>
                  <a:gd name="T50" fmla="*/ 17 w 56"/>
                  <a:gd name="T51" fmla="*/ 5 h 2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271"/>
                  <a:gd name="T80" fmla="*/ 56 w 56"/>
                  <a:gd name="T81" fmla="*/ 271 h 27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271">
                    <a:moveTo>
                      <a:pt x="17" y="5"/>
                    </a:moveTo>
                    <a:lnTo>
                      <a:pt x="16" y="10"/>
                    </a:lnTo>
                    <a:lnTo>
                      <a:pt x="12" y="25"/>
                    </a:lnTo>
                    <a:lnTo>
                      <a:pt x="6" y="49"/>
                    </a:lnTo>
                    <a:lnTo>
                      <a:pt x="2" y="82"/>
                    </a:lnTo>
                    <a:lnTo>
                      <a:pt x="0" y="122"/>
                    </a:lnTo>
                    <a:lnTo>
                      <a:pt x="0" y="166"/>
                    </a:lnTo>
                    <a:lnTo>
                      <a:pt x="4" y="217"/>
                    </a:lnTo>
                    <a:lnTo>
                      <a:pt x="15" y="271"/>
                    </a:lnTo>
                    <a:lnTo>
                      <a:pt x="54" y="268"/>
                    </a:lnTo>
                    <a:lnTo>
                      <a:pt x="52" y="261"/>
                    </a:lnTo>
                    <a:lnTo>
                      <a:pt x="48" y="238"/>
                    </a:lnTo>
                    <a:lnTo>
                      <a:pt x="44" y="206"/>
                    </a:lnTo>
                    <a:lnTo>
                      <a:pt x="40" y="166"/>
                    </a:lnTo>
                    <a:lnTo>
                      <a:pt x="37" y="123"/>
                    </a:lnTo>
                    <a:lnTo>
                      <a:pt x="39" y="78"/>
                    </a:lnTo>
                    <a:lnTo>
                      <a:pt x="44" y="37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5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1" y="2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7" name="Freeform 87"/>
              <p:cNvSpPr>
                <a:spLocks/>
              </p:cNvSpPr>
              <p:nvPr/>
            </p:nvSpPr>
            <p:spPr bwMode="auto">
              <a:xfrm>
                <a:off x="7211" y="13549"/>
                <a:ext cx="186" cy="732"/>
              </a:xfrm>
              <a:custGeom>
                <a:avLst/>
                <a:gdLst>
                  <a:gd name="T0" fmla="*/ 186 w 186"/>
                  <a:gd name="T1" fmla="*/ 6 h 732"/>
                  <a:gd name="T2" fmla="*/ 182 w 186"/>
                  <a:gd name="T3" fmla="*/ 11 h 732"/>
                  <a:gd name="T4" fmla="*/ 169 w 186"/>
                  <a:gd name="T5" fmla="*/ 29 h 732"/>
                  <a:gd name="T6" fmla="*/ 153 w 186"/>
                  <a:gd name="T7" fmla="*/ 67 h 732"/>
                  <a:gd name="T8" fmla="*/ 137 w 186"/>
                  <a:gd name="T9" fmla="*/ 130 h 732"/>
                  <a:gd name="T10" fmla="*/ 124 w 186"/>
                  <a:gd name="T11" fmla="*/ 221 h 732"/>
                  <a:gd name="T12" fmla="*/ 117 w 186"/>
                  <a:gd name="T13" fmla="*/ 350 h 732"/>
                  <a:gd name="T14" fmla="*/ 122 w 186"/>
                  <a:gd name="T15" fmla="*/ 517 h 732"/>
                  <a:gd name="T16" fmla="*/ 139 w 186"/>
                  <a:gd name="T17" fmla="*/ 732 h 732"/>
                  <a:gd name="T18" fmla="*/ 34 w 186"/>
                  <a:gd name="T19" fmla="*/ 732 h 732"/>
                  <a:gd name="T20" fmla="*/ 31 w 186"/>
                  <a:gd name="T21" fmla="*/ 711 h 732"/>
                  <a:gd name="T22" fmla="*/ 22 w 186"/>
                  <a:gd name="T23" fmla="*/ 651 h 732"/>
                  <a:gd name="T24" fmla="*/ 12 w 186"/>
                  <a:gd name="T25" fmla="*/ 563 h 732"/>
                  <a:gd name="T26" fmla="*/ 3 w 186"/>
                  <a:gd name="T27" fmla="*/ 454 h 732"/>
                  <a:gd name="T28" fmla="*/ 0 w 186"/>
                  <a:gd name="T29" fmla="*/ 335 h 732"/>
                  <a:gd name="T30" fmla="*/ 6 w 186"/>
                  <a:gd name="T31" fmla="*/ 213 h 732"/>
                  <a:gd name="T32" fmla="*/ 25 w 186"/>
                  <a:gd name="T33" fmla="*/ 98 h 732"/>
                  <a:gd name="T34" fmla="*/ 60 w 186"/>
                  <a:gd name="T35" fmla="*/ 0 h 732"/>
                  <a:gd name="T36" fmla="*/ 186 w 186"/>
                  <a:gd name="T37" fmla="*/ 6 h 7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"/>
                  <a:gd name="T58" fmla="*/ 0 h 732"/>
                  <a:gd name="T59" fmla="*/ 186 w 186"/>
                  <a:gd name="T60" fmla="*/ 732 h 7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" h="732">
                    <a:moveTo>
                      <a:pt x="186" y="6"/>
                    </a:moveTo>
                    <a:lnTo>
                      <a:pt x="182" y="11"/>
                    </a:lnTo>
                    <a:lnTo>
                      <a:pt x="169" y="29"/>
                    </a:lnTo>
                    <a:lnTo>
                      <a:pt x="153" y="67"/>
                    </a:lnTo>
                    <a:lnTo>
                      <a:pt x="137" y="130"/>
                    </a:lnTo>
                    <a:lnTo>
                      <a:pt x="124" y="221"/>
                    </a:lnTo>
                    <a:lnTo>
                      <a:pt x="117" y="350"/>
                    </a:lnTo>
                    <a:lnTo>
                      <a:pt x="122" y="517"/>
                    </a:lnTo>
                    <a:lnTo>
                      <a:pt x="139" y="732"/>
                    </a:lnTo>
                    <a:lnTo>
                      <a:pt x="34" y="732"/>
                    </a:lnTo>
                    <a:lnTo>
                      <a:pt x="31" y="711"/>
                    </a:lnTo>
                    <a:lnTo>
                      <a:pt x="22" y="651"/>
                    </a:lnTo>
                    <a:lnTo>
                      <a:pt x="12" y="563"/>
                    </a:lnTo>
                    <a:lnTo>
                      <a:pt x="3" y="454"/>
                    </a:lnTo>
                    <a:lnTo>
                      <a:pt x="0" y="335"/>
                    </a:lnTo>
                    <a:lnTo>
                      <a:pt x="6" y="213"/>
                    </a:lnTo>
                    <a:lnTo>
                      <a:pt x="25" y="98"/>
                    </a:lnTo>
                    <a:lnTo>
                      <a:pt x="60" y="0"/>
                    </a:lnTo>
                    <a:lnTo>
                      <a:pt x="186" y="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8" name="Freeform 88"/>
              <p:cNvSpPr>
                <a:spLocks/>
              </p:cNvSpPr>
              <p:nvPr/>
            </p:nvSpPr>
            <p:spPr bwMode="auto">
              <a:xfrm>
                <a:off x="7219" y="13600"/>
                <a:ext cx="158" cy="625"/>
              </a:xfrm>
              <a:custGeom>
                <a:avLst/>
                <a:gdLst>
                  <a:gd name="T0" fmla="*/ 158 w 158"/>
                  <a:gd name="T1" fmla="*/ 4 h 625"/>
                  <a:gd name="T2" fmla="*/ 153 w 158"/>
                  <a:gd name="T3" fmla="*/ 9 h 625"/>
                  <a:gd name="T4" fmla="*/ 144 w 158"/>
                  <a:gd name="T5" fmla="*/ 25 h 625"/>
                  <a:gd name="T6" fmla="*/ 130 w 158"/>
                  <a:gd name="T7" fmla="*/ 57 h 625"/>
                  <a:gd name="T8" fmla="*/ 116 w 158"/>
                  <a:gd name="T9" fmla="*/ 110 h 625"/>
                  <a:gd name="T10" fmla="*/ 105 w 158"/>
                  <a:gd name="T11" fmla="*/ 189 h 625"/>
                  <a:gd name="T12" fmla="*/ 100 w 158"/>
                  <a:gd name="T13" fmla="*/ 298 h 625"/>
                  <a:gd name="T14" fmla="*/ 103 w 158"/>
                  <a:gd name="T15" fmla="*/ 441 h 625"/>
                  <a:gd name="T16" fmla="*/ 118 w 158"/>
                  <a:gd name="T17" fmla="*/ 625 h 625"/>
                  <a:gd name="T18" fmla="*/ 29 w 158"/>
                  <a:gd name="T19" fmla="*/ 625 h 625"/>
                  <a:gd name="T20" fmla="*/ 25 w 158"/>
                  <a:gd name="T21" fmla="*/ 607 h 625"/>
                  <a:gd name="T22" fmla="*/ 18 w 158"/>
                  <a:gd name="T23" fmla="*/ 556 h 625"/>
                  <a:gd name="T24" fmla="*/ 9 w 158"/>
                  <a:gd name="T25" fmla="*/ 480 h 625"/>
                  <a:gd name="T26" fmla="*/ 2 w 158"/>
                  <a:gd name="T27" fmla="*/ 387 h 625"/>
                  <a:gd name="T28" fmla="*/ 0 w 158"/>
                  <a:gd name="T29" fmla="*/ 286 h 625"/>
                  <a:gd name="T30" fmla="*/ 5 w 158"/>
                  <a:gd name="T31" fmla="*/ 182 h 625"/>
                  <a:gd name="T32" fmla="*/ 21 w 158"/>
                  <a:gd name="T33" fmla="*/ 84 h 625"/>
                  <a:gd name="T34" fmla="*/ 51 w 158"/>
                  <a:gd name="T35" fmla="*/ 0 h 625"/>
                  <a:gd name="T36" fmla="*/ 158 w 158"/>
                  <a:gd name="T37" fmla="*/ 4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8"/>
                  <a:gd name="T58" fmla="*/ 0 h 625"/>
                  <a:gd name="T59" fmla="*/ 158 w 158"/>
                  <a:gd name="T60" fmla="*/ 625 h 6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8" h="625">
                    <a:moveTo>
                      <a:pt x="158" y="4"/>
                    </a:moveTo>
                    <a:lnTo>
                      <a:pt x="153" y="9"/>
                    </a:lnTo>
                    <a:lnTo>
                      <a:pt x="144" y="25"/>
                    </a:lnTo>
                    <a:lnTo>
                      <a:pt x="130" y="57"/>
                    </a:lnTo>
                    <a:lnTo>
                      <a:pt x="116" y="110"/>
                    </a:lnTo>
                    <a:lnTo>
                      <a:pt x="105" y="189"/>
                    </a:lnTo>
                    <a:lnTo>
                      <a:pt x="100" y="298"/>
                    </a:lnTo>
                    <a:lnTo>
                      <a:pt x="103" y="441"/>
                    </a:lnTo>
                    <a:lnTo>
                      <a:pt x="118" y="625"/>
                    </a:lnTo>
                    <a:lnTo>
                      <a:pt x="29" y="625"/>
                    </a:lnTo>
                    <a:lnTo>
                      <a:pt x="25" y="607"/>
                    </a:lnTo>
                    <a:lnTo>
                      <a:pt x="18" y="556"/>
                    </a:lnTo>
                    <a:lnTo>
                      <a:pt x="9" y="480"/>
                    </a:lnTo>
                    <a:lnTo>
                      <a:pt x="2" y="387"/>
                    </a:lnTo>
                    <a:lnTo>
                      <a:pt x="0" y="286"/>
                    </a:lnTo>
                    <a:lnTo>
                      <a:pt x="5" y="182"/>
                    </a:lnTo>
                    <a:lnTo>
                      <a:pt x="21" y="84"/>
                    </a:lnTo>
                    <a:lnTo>
                      <a:pt x="51" y="0"/>
                    </a:lnTo>
                    <a:lnTo>
                      <a:pt x="158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49" name="Freeform 89"/>
              <p:cNvSpPr>
                <a:spLocks/>
              </p:cNvSpPr>
              <p:nvPr/>
            </p:nvSpPr>
            <p:spPr bwMode="auto">
              <a:xfrm>
                <a:off x="7225" y="13651"/>
                <a:ext cx="131" cy="517"/>
              </a:xfrm>
              <a:custGeom>
                <a:avLst/>
                <a:gdLst>
                  <a:gd name="T0" fmla="*/ 131 w 131"/>
                  <a:gd name="T1" fmla="*/ 4 h 517"/>
                  <a:gd name="T2" fmla="*/ 128 w 131"/>
                  <a:gd name="T3" fmla="*/ 7 h 517"/>
                  <a:gd name="T4" fmla="*/ 119 w 131"/>
                  <a:gd name="T5" fmla="*/ 21 h 517"/>
                  <a:gd name="T6" fmla="*/ 109 w 131"/>
                  <a:gd name="T7" fmla="*/ 47 h 517"/>
                  <a:gd name="T8" fmla="*/ 97 w 131"/>
                  <a:gd name="T9" fmla="*/ 91 h 517"/>
                  <a:gd name="T10" fmla="*/ 88 w 131"/>
                  <a:gd name="T11" fmla="*/ 156 h 517"/>
                  <a:gd name="T12" fmla="*/ 84 w 131"/>
                  <a:gd name="T13" fmla="*/ 247 h 517"/>
                  <a:gd name="T14" fmla="*/ 86 w 131"/>
                  <a:gd name="T15" fmla="*/ 366 h 517"/>
                  <a:gd name="T16" fmla="*/ 99 w 131"/>
                  <a:gd name="T17" fmla="*/ 517 h 517"/>
                  <a:gd name="T18" fmla="*/ 25 w 131"/>
                  <a:gd name="T19" fmla="*/ 517 h 517"/>
                  <a:gd name="T20" fmla="*/ 23 w 131"/>
                  <a:gd name="T21" fmla="*/ 502 h 517"/>
                  <a:gd name="T22" fmla="*/ 16 w 131"/>
                  <a:gd name="T23" fmla="*/ 460 h 517"/>
                  <a:gd name="T24" fmla="*/ 9 w 131"/>
                  <a:gd name="T25" fmla="*/ 397 h 517"/>
                  <a:gd name="T26" fmla="*/ 2 w 131"/>
                  <a:gd name="T27" fmla="*/ 320 h 517"/>
                  <a:gd name="T28" fmla="*/ 0 w 131"/>
                  <a:gd name="T29" fmla="*/ 236 h 517"/>
                  <a:gd name="T30" fmla="*/ 4 w 131"/>
                  <a:gd name="T31" fmla="*/ 151 h 517"/>
                  <a:gd name="T32" fmla="*/ 18 w 131"/>
                  <a:gd name="T33" fmla="*/ 70 h 517"/>
                  <a:gd name="T34" fmla="*/ 43 w 131"/>
                  <a:gd name="T35" fmla="*/ 0 h 517"/>
                  <a:gd name="T36" fmla="*/ 131 w 131"/>
                  <a:gd name="T37" fmla="*/ 4 h 5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517"/>
                  <a:gd name="T59" fmla="*/ 131 w 131"/>
                  <a:gd name="T60" fmla="*/ 517 h 5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517">
                    <a:moveTo>
                      <a:pt x="131" y="4"/>
                    </a:moveTo>
                    <a:lnTo>
                      <a:pt x="128" y="7"/>
                    </a:lnTo>
                    <a:lnTo>
                      <a:pt x="119" y="21"/>
                    </a:lnTo>
                    <a:lnTo>
                      <a:pt x="109" y="47"/>
                    </a:lnTo>
                    <a:lnTo>
                      <a:pt x="97" y="91"/>
                    </a:lnTo>
                    <a:lnTo>
                      <a:pt x="88" y="156"/>
                    </a:lnTo>
                    <a:lnTo>
                      <a:pt x="84" y="247"/>
                    </a:lnTo>
                    <a:lnTo>
                      <a:pt x="86" y="366"/>
                    </a:lnTo>
                    <a:lnTo>
                      <a:pt x="99" y="517"/>
                    </a:lnTo>
                    <a:lnTo>
                      <a:pt x="25" y="517"/>
                    </a:lnTo>
                    <a:lnTo>
                      <a:pt x="23" y="502"/>
                    </a:lnTo>
                    <a:lnTo>
                      <a:pt x="16" y="460"/>
                    </a:lnTo>
                    <a:lnTo>
                      <a:pt x="9" y="397"/>
                    </a:lnTo>
                    <a:lnTo>
                      <a:pt x="2" y="320"/>
                    </a:lnTo>
                    <a:lnTo>
                      <a:pt x="0" y="236"/>
                    </a:lnTo>
                    <a:lnTo>
                      <a:pt x="4" y="151"/>
                    </a:lnTo>
                    <a:lnTo>
                      <a:pt x="18" y="70"/>
                    </a:lnTo>
                    <a:lnTo>
                      <a:pt x="43" y="0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0" name="Freeform 90"/>
              <p:cNvSpPr>
                <a:spLocks/>
              </p:cNvSpPr>
              <p:nvPr/>
            </p:nvSpPr>
            <p:spPr bwMode="auto">
              <a:xfrm>
                <a:off x="7233" y="13701"/>
                <a:ext cx="104" cy="411"/>
              </a:xfrm>
              <a:custGeom>
                <a:avLst/>
                <a:gdLst>
                  <a:gd name="T0" fmla="*/ 104 w 104"/>
                  <a:gd name="T1" fmla="*/ 4 h 411"/>
                  <a:gd name="T2" fmla="*/ 101 w 104"/>
                  <a:gd name="T3" fmla="*/ 7 h 411"/>
                  <a:gd name="T4" fmla="*/ 94 w 104"/>
                  <a:gd name="T5" fmla="*/ 17 h 411"/>
                  <a:gd name="T6" fmla="*/ 86 w 104"/>
                  <a:gd name="T7" fmla="*/ 38 h 411"/>
                  <a:gd name="T8" fmla="*/ 76 w 104"/>
                  <a:gd name="T9" fmla="*/ 73 h 411"/>
                  <a:gd name="T10" fmla="*/ 69 w 104"/>
                  <a:gd name="T11" fmla="*/ 125 h 411"/>
                  <a:gd name="T12" fmla="*/ 65 w 104"/>
                  <a:gd name="T13" fmla="*/ 196 h 411"/>
                  <a:gd name="T14" fmla="*/ 67 w 104"/>
                  <a:gd name="T15" fmla="*/ 291 h 411"/>
                  <a:gd name="T16" fmla="*/ 77 w 104"/>
                  <a:gd name="T17" fmla="*/ 411 h 411"/>
                  <a:gd name="T18" fmla="*/ 19 w 104"/>
                  <a:gd name="T19" fmla="*/ 411 h 411"/>
                  <a:gd name="T20" fmla="*/ 17 w 104"/>
                  <a:gd name="T21" fmla="*/ 399 h 411"/>
                  <a:gd name="T22" fmla="*/ 11 w 104"/>
                  <a:gd name="T23" fmla="*/ 365 h 411"/>
                  <a:gd name="T24" fmla="*/ 6 w 104"/>
                  <a:gd name="T25" fmla="*/ 316 h 411"/>
                  <a:gd name="T26" fmla="*/ 2 w 104"/>
                  <a:gd name="T27" fmla="*/ 255 h 411"/>
                  <a:gd name="T28" fmla="*/ 0 w 104"/>
                  <a:gd name="T29" fmla="*/ 188 h 411"/>
                  <a:gd name="T30" fmla="*/ 4 w 104"/>
                  <a:gd name="T31" fmla="*/ 120 h 411"/>
                  <a:gd name="T32" fmla="*/ 15 w 104"/>
                  <a:gd name="T33" fmla="*/ 55 h 411"/>
                  <a:gd name="T34" fmla="*/ 34 w 104"/>
                  <a:gd name="T35" fmla="*/ 0 h 411"/>
                  <a:gd name="T36" fmla="*/ 104 w 104"/>
                  <a:gd name="T37" fmla="*/ 4 h 4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411"/>
                  <a:gd name="T59" fmla="*/ 104 w 104"/>
                  <a:gd name="T60" fmla="*/ 411 h 4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411">
                    <a:moveTo>
                      <a:pt x="104" y="4"/>
                    </a:moveTo>
                    <a:lnTo>
                      <a:pt x="101" y="7"/>
                    </a:lnTo>
                    <a:lnTo>
                      <a:pt x="94" y="17"/>
                    </a:lnTo>
                    <a:lnTo>
                      <a:pt x="86" y="38"/>
                    </a:lnTo>
                    <a:lnTo>
                      <a:pt x="76" y="73"/>
                    </a:lnTo>
                    <a:lnTo>
                      <a:pt x="69" y="125"/>
                    </a:lnTo>
                    <a:lnTo>
                      <a:pt x="65" y="196"/>
                    </a:lnTo>
                    <a:lnTo>
                      <a:pt x="67" y="291"/>
                    </a:lnTo>
                    <a:lnTo>
                      <a:pt x="77" y="411"/>
                    </a:lnTo>
                    <a:lnTo>
                      <a:pt x="19" y="411"/>
                    </a:lnTo>
                    <a:lnTo>
                      <a:pt x="17" y="399"/>
                    </a:lnTo>
                    <a:lnTo>
                      <a:pt x="11" y="365"/>
                    </a:lnTo>
                    <a:lnTo>
                      <a:pt x="6" y="316"/>
                    </a:lnTo>
                    <a:lnTo>
                      <a:pt x="2" y="255"/>
                    </a:lnTo>
                    <a:lnTo>
                      <a:pt x="0" y="188"/>
                    </a:lnTo>
                    <a:lnTo>
                      <a:pt x="4" y="120"/>
                    </a:lnTo>
                    <a:lnTo>
                      <a:pt x="15" y="55"/>
                    </a:lnTo>
                    <a:lnTo>
                      <a:pt x="34" y="0"/>
                    </a:lnTo>
                    <a:lnTo>
                      <a:pt x="104" y="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1" name="Freeform 91"/>
              <p:cNvSpPr>
                <a:spLocks/>
              </p:cNvSpPr>
              <p:nvPr/>
            </p:nvSpPr>
            <p:spPr bwMode="auto">
              <a:xfrm>
                <a:off x="7240" y="13752"/>
                <a:ext cx="76" cy="302"/>
              </a:xfrm>
              <a:custGeom>
                <a:avLst/>
                <a:gdLst>
                  <a:gd name="T0" fmla="*/ 76 w 76"/>
                  <a:gd name="T1" fmla="*/ 2 h 302"/>
                  <a:gd name="T2" fmla="*/ 74 w 76"/>
                  <a:gd name="T3" fmla="*/ 4 h 302"/>
                  <a:gd name="T4" fmla="*/ 70 w 76"/>
                  <a:gd name="T5" fmla="*/ 12 h 302"/>
                  <a:gd name="T6" fmla="*/ 62 w 76"/>
                  <a:gd name="T7" fmla="*/ 28 h 302"/>
                  <a:gd name="T8" fmla="*/ 56 w 76"/>
                  <a:gd name="T9" fmla="*/ 53 h 302"/>
                  <a:gd name="T10" fmla="*/ 51 w 76"/>
                  <a:gd name="T11" fmla="*/ 92 h 302"/>
                  <a:gd name="T12" fmla="*/ 49 w 76"/>
                  <a:gd name="T13" fmla="*/ 145 h 302"/>
                  <a:gd name="T14" fmla="*/ 50 w 76"/>
                  <a:gd name="T15" fmla="*/ 214 h 302"/>
                  <a:gd name="T16" fmla="*/ 57 w 76"/>
                  <a:gd name="T17" fmla="*/ 302 h 302"/>
                  <a:gd name="T18" fmla="*/ 14 w 76"/>
                  <a:gd name="T19" fmla="*/ 302 h 302"/>
                  <a:gd name="T20" fmla="*/ 13 w 76"/>
                  <a:gd name="T21" fmla="*/ 294 h 302"/>
                  <a:gd name="T22" fmla="*/ 9 w 76"/>
                  <a:gd name="T23" fmla="*/ 269 h 302"/>
                  <a:gd name="T24" fmla="*/ 4 w 76"/>
                  <a:gd name="T25" fmla="*/ 232 h 302"/>
                  <a:gd name="T26" fmla="*/ 1 w 76"/>
                  <a:gd name="T27" fmla="*/ 188 h 302"/>
                  <a:gd name="T28" fmla="*/ 0 w 76"/>
                  <a:gd name="T29" fmla="*/ 138 h 302"/>
                  <a:gd name="T30" fmla="*/ 2 w 76"/>
                  <a:gd name="T31" fmla="*/ 89 h 302"/>
                  <a:gd name="T32" fmla="*/ 10 w 76"/>
                  <a:gd name="T33" fmla="*/ 41 h 302"/>
                  <a:gd name="T34" fmla="*/ 25 w 76"/>
                  <a:gd name="T35" fmla="*/ 0 h 302"/>
                  <a:gd name="T36" fmla="*/ 76 w 76"/>
                  <a:gd name="T37" fmla="*/ 2 h 3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"/>
                  <a:gd name="T58" fmla="*/ 0 h 302"/>
                  <a:gd name="T59" fmla="*/ 76 w 76"/>
                  <a:gd name="T60" fmla="*/ 302 h 3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" h="302">
                    <a:moveTo>
                      <a:pt x="76" y="2"/>
                    </a:moveTo>
                    <a:lnTo>
                      <a:pt x="74" y="4"/>
                    </a:lnTo>
                    <a:lnTo>
                      <a:pt x="70" y="12"/>
                    </a:lnTo>
                    <a:lnTo>
                      <a:pt x="62" y="28"/>
                    </a:lnTo>
                    <a:lnTo>
                      <a:pt x="56" y="53"/>
                    </a:lnTo>
                    <a:lnTo>
                      <a:pt x="51" y="92"/>
                    </a:lnTo>
                    <a:lnTo>
                      <a:pt x="49" y="145"/>
                    </a:lnTo>
                    <a:lnTo>
                      <a:pt x="50" y="214"/>
                    </a:lnTo>
                    <a:lnTo>
                      <a:pt x="57" y="302"/>
                    </a:lnTo>
                    <a:lnTo>
                      <a:pt x="14" y="302"/>
                    </a:lnTo>
                    <a:lnTo>
                      <a:pt x="13" y="294"/>
                    </a:lnTo>
                    <a:lnTo>
                      <a:pt x="9" y="269"/>
                    </a:lnTo>
                    <a:lnTo>
                      <a:pt x="4" y="232"/>
                    </a:lnTo>
                    <a:lnTo>
                      <a:pt x="1" y="188"/>
                    </a:lnTo>
                    <a:lnTo>
                      <a:pt x="0" y="138"/>
                    </a:lnTo>
                    <a:lnTo>
                      <a:pt x="2" y="89"/>
                    </a:lnTo>
                    <a:lnTo>
                      <a:pt x="10" y="41"/>
                    </a:lnTo>
                    <a:lnTo>
                      <a:pt x="25" y="0"/>
                    </a:lnTo>
                    <a:lnTo>
                      <a:pt x="76" y="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2" name="Rectangle 92"/>
              <p:cNvSpPr>
                <a:spLocks noChangeArrowheads="1"/>
              </p:cNvSpPr>
              <p:nvPr/>
            </p:nvSpPr>
            <p:spPr bwMode="auto">
              <a:xfrm>
                <a:off x="6241" y="13678"/>
                <a:ext cx="23" cy="9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3" name="Freeform 93"/>
              <p:cNvSpPr>
                <a:spLocks/>
              </p:cNvSpPr>
              <p:nvPr/>
            </p:nvSpPr>
            <p:spPr bwMode="auto">
              <a:xfrm>
                <a:off x="6579" y="13664"/>
                <a:ext cx="375" cy="440"/>
              </a:xfrm>
              <a:custGeom>
                <a:avLst/>
                <a:gdLst>
                  <a:gd name="T0" fmla="*/ 35 w 375"/>
                  <a:gd name="T1" fmla="*/ 41 h 440"/>
                  <a:gd name="T2" fmla="*/ 32 w 375"/>
                  <a:gd name="T3" fmla="*/ 49 h 440"/>
                  <a:gd name="T4" fmla="*/ 25 w 375"/>
                  <a:gd name="T5" fmla="*/ 74 h 440"/>
                  <a:gd name="T6" fmla="*/ 17 w 375"/>
                  <a:gd name="T7" fmla="*/ 112 h 440"/>
                  <a:gd name="T8" fmla="*/ 8 w 375"/>
                  <a:gd name="T9" fmla="*/ 163 h 440"/>
                  <a:gd name="T10" fmla="*/ 2 w 375"/>
                  <a:gd name="T11" fmla="*/ 223 h 440"/>
                  <a:gd name="T12" fmla="*/ 0 w 375"/>
                  <a:gd name="T13" fmla="*/ 290 h 440"/>
                  <a:gd name="T14" fmla="*/ 7 w 375"/>
                  <a:gd name="T15" fmla="*/ 363 h 440"/>
                  <a:gd name="T16" fmla="*/ 23 w 375"/>
                  <a:gd name="T17" fmla="*/ 440 h 440"/>
                  <a:gd name="T18" fmla="*/ 23 w 375"/>
                  <a:gd name="T19" fmla="*/ 437 h 440"/>
                  <a:gd name="T20" fmla="*/ 23 w 375"/>
                  <a:gd name="T21" fmla="*/ 427 h 440"/>
                  <a:gd name="T22" fmla="*/ 23 w 375"/>
                  <a:gd name="T23" fmla="*/ 411 h 440"/>
                  <a:gd name="T24" fmla="*/ 23 w 375"/>
                  <a:gd name="T25" fmla="*/ 391 h 440"/>
                  <a:gd name="T26" fmla="*/ 25 w 375"/>
                  <a:gd name="T27" fmla="*/ 367 h 440"/>
                  <a:gd name="T28" fmla="*/ 28 w 375"/>
                  <a:gd name="T29" fmla="*/ 341 h 440"/>
                  <a:gd name="T30" fmla="*/ 33 w 375"/>
                  <a:gd name="T31" fmla="*/ 312 h 440"/>
                  <a:gd name="T32" fmla="*/ 39 w 375"/>
                  <a:gd name="T33" fmla="*/ 281 h 440"/>
                  <a:gd name="T34" fmla="*/ 49 w 375"/>
                  <a:gd name="T35" fmla="*/ 251 h 440"/>
                  <a:gd name="T36" fmla="*/ 61 w 375"/>
                  <a:gd name="T37" fmla="*/ 222 h 440"/>
                  <a:gd name="T38" fmla="*/ 75 w 375"/>
                  <a:gd name="T39" fmla="*/ 194 h 440"/>
                  <a:gd name="T40" fmla="*/ 93 w 375"/>
                  <a:gd name="T41" fmla="*/ 168 h 440"/>
                  <a:gd name="T42" fmla="*/ 116 w 375"/>
                  <a:gd name="T43" fmla="*/ 145 h 440"/>
                  <a:gd name="T44" fmla="*/ 141 w 375"/>
                  <a:gd name="T45" fmla="*/ 127 h 440"/>
                  <a:gd name="T46" fmla="*/ 173 w 375"/>
                  <a:gd name="T47" fmla="*/ 114 h 440"/>
                  <a:gd name="T48" fmla="*/ 208 w 375"/>
                  <a:gd name="T49" fmla="*/ 106 h 440"/>
                  <a:gd name="T50" fmla="*/ 210 w 375"/>
                  <a:gd name="T51" fmla="*/ 104 h 440"/>
                  <a:gd name="T52" fmla="*/ 217 w 375"/>
                  <a:gd name="T53" fmla="*/ 100 h 440"/>
                  <a:gd name="T54" fmla="*/ 227 w 375"/>
                  <a:gd name="T55" fmla="*/ 92 h 440"/>
                  <a:gd name="T56" fmla="*/ 245 w 375"/>
                  <a:gd name="T57" fmla="*/ 82 h 440"/>
                  <a:gd name="T58" fmla="*/ 267 w 375"/>
                  <a:gd name="T59" fmla="*/ 69 h 440"/>
                  <a:gd name="T60" fmla="*/ 296 w 375"/>
                  <a:gd name="T61" fmla="*/ 54 h 440"/>
                  <a:gd name="T62" fmla="*/ 332 w 375"/>
                  <a:gd name="T63" fmla="*/ 36 h 440"/>
                  <a:gd name="T64" fmla="*/ 375 w 375"/>
                  <a:gd name="T65" fmla="*/ 17 h 440"/>
                  <a:gd name="T66" fmla="*/ 373 w 375"/>
                  <a:gd name="T67" fmla="*/ 16 h 440"/>
                  <a:gd name="T68" fmla="*/ 366 w 375"/>
                  <a:gd name="T69" fmla="*/ 15 h 440"/>
                  <a:gd name="T70" fmla="*/ 357 w 375"/>
                  <a:gd name="T71" fmla="*/ 13 h 440"/>
                  <a:gd name="T72" fmla="*/ 343 w 375"/>
                  <a:gd name="T73" fmla="*/ 10 h 440"/>
                  <a:gd name="T74" fmla="*/ 326 w 375"/>
                  <a:gd name="T75" fmla="*/ 7 h 440"/>
                  <a:gd name="T76" fmla="*/ 307 w 375"/>
                  <a:gd name="T77" fmla="*/ 5 h 440"/>
                  <a:gd name="T78" fmla="*/ 285 w 375"/>
                  <a:gd name="T79" fmla="*/ 3 h 440"/>
                  <a:gd name="T80" fmla="*/ 261 w 375"/>
                  <a:gd name="T81" fmla="*/ 1 h 440"/>
                  <a:gd name="T82" fmla="*/ 235 w 375"/>
                  <a:gd name="T83" fmla="*/ 0 h 440"/>
                  <a:gd name="T84" fmla="*/ 208 w 375"/>
                  <a:gd name="T85" fmla="*/ 1 h 440"/>
                  <a:gd name="T86" fmla="*/ 180 w 375"/>
                  <a:gd name="T87" fmla="*/ 2 h 440"/>
                  <a:gd name="T88" fmla="*/ 151 w 375"/>
                  <a:gd name="T89" fmla="*/ 5 h 440"/>
                  <a:gd name="T90" fmla="*/ 122 w 375"/>
                  <a:gd name="T91" fmla="*/ 10 h 440"/>
                  <a:gd name="T92" fmla="*/ 92 w 375"/>
                  <a:gd name="T93" fmla="*/ 18 h 440"/>
                  <a:gd name="T94" fmla="*/ 63 w 375"/>
                  <a:gd name="T95" fmla="*/ 28 h 440"/>
                  <a:gd name="T96" fmla="*/ 35 w 375"/>
                  <a:gd name="T97" fmla="*/ 41 h 4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75"/>
                  <a:gd name="T148" fmla="*/ 0 h 440"/>
                  <a:gd name="T149" fmla="*/ 375 w 375"/>
                  <a:gd name="T150" fmla="*/ 440 h 4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75" h="440">
                    <a:moveTo>
                      <a:pt x="35" y="41"/>
                    </a:moveTo>
                    <a:lnTo>
                      <a:pt x="32" y="49"/>
                    </a:lnTo>
                    <a:lnTo>
                      <a:pt x="25" y="74"/>
                    </a:lnTo>
                    <a:lnTo>
                      <a:pt x="17" y="112"/>
                    </a:lnTo>
                    <a:lnTo>
                      <a:pt x="8" y="163"/>
                    </a:lnTo>
                    <a:lnTo>
                      <a:pt x="2" y="223"/>
                    </a:lnTo>
                    <a:lnTo>
                      <a:pt x="0" y="290"/>
                    </a:lnTo>
                    <a:lnTo>
                      <a:pt x="7" y="363"/>
                    </a:lnTo>
                    <a:lnTo>
                      <a:pt x="23" y="440"/>
                    </a:lnTo>
                    <a:lnTo>
                      <a:pt x="23" y="437"/>
                    </a:lnTo>
                    <a:lnTo>
                      <a:pt x="23" y="427"/>
                    </a:lnTo>
                    <a:lnTo>
                      <a:pt x="23" y="411"/>
                    </a:lnTo>
                    <a:lnTo>
                      <a:pt x="23" y="391"/>
                    </a:lnTo>
                    <a:lnTo>
                      <a:pt x="25" y="367"/>
                    </a:lnTo>
                    <a:lnTo>
                      <a:pt x="28" y="341"/>
                    </a:lnTo>
                    <a:lnTo>
                      <a:pt x="33" y="312"/>
                    </a:lnTo>
                    <a:lnTo>
                      <a:pt x="39" y="281"/>
                    </a:lnTo>
                    <a:lnTo>
                      <a:pt x="49" y="251"/>
                    </a:lnTo>
                    <a:lnTo>
                      <a:pt x="61" y="222"/>
                    </a:lnTo>
                    <a:lnTo>
                      <a:pt x="75" y="194"/>
                    </a:lnTo>
                    <a:lnTo>
                      <a:pt x="93" y="168"/>
                    </a:lnTo>
                    <a:lnTo>
                      <a:pt x="116" y="145"/>
                    </a:lnTo>
                    <a:lnTo>
                      <a:pt x="141" y="127"/>
                    </a:lnTo>
                    <a:lnTo>
                      <a:pt x="173" y="114"/>
                    </a:lnTo>
                    <a:lnTo>
                      <a:pt x="208" y="106"/>
                    </a:lnTo>
                    <a:lnTo>
                      <a:pt x="210" y="104"/>
                    </a:lnTo>
                    <a:lnTo>
                      <a:pt x="217" y="100"/>
                    </a:lnTo>
                    <a:lnTo>
                      <a:pt x="227" y="92"/>
                    </a:lnTo>
                    <a:lnTo>
                      <a:pt x="245" y="82"/>
                    </a:lnTo>
                    <a:lnTo>
                      <a:pt x="267" y="69"/>
                    </a:lnTo>
                    <a:lnTo>
                      <a:pt x="296" y="54"/>
                    </a:lnTo>
                    <a:lnTo>
                      <a:pt x="332" y="36"/>
                    </a:lnTo>
                    <a:lnTo>
                      <a:pt x="375" y="17"/>
                    </a:lnTo>
                    <a:lnTo>
                      <a:pt x="373" y="16"/>
                    </a:lnTo>
                    <a:lnTo>
                      <a:pt x="366" y="15"/>
                    </a:lnTo>
                    <a:lnTo>
                      <a:pt x="357" y="13"/>
                    </a:lnTo>
                    <a:lnTo>
                      <a:pt x="343" y="10"/>
                    </a:lnTo>
                    <a:lnTo>
                      <a:pt x="326" y="7"/>
                    </a:lnTo>
                    <a:lnTo>
                      <a:pt x="307" y="5"/>
                    </a:lnTo>
                    <a:lnTo>
                      <a:pt x="285" y="3"/>
                    </a:lnTo>
                    <a:lnTo>
                      <a:pt x="261" y="1"/>
                    </a:lnTo>
                    <a:lnTo>
                      <a:pt x="235" y="0"/>
                    </a:lnTo>
                    <a:lnTo>
                      <a:pt x="208" y="1"/>
                    </a:lnTo>
                    <a:lnTo>
                      <a:pt x="180" y="2"/>
                    </a:lnTo>
                    <a:lnTo>
                      <a:pt x="151" y="5"/>
                    </a:lnTo>
                    <a:lnTo>
                      <a:pt x="122" y="10"/>
                    </a:lnTo>
                    <a:lnTo>
                      <a:pt x="92" y="18"/>
                    </a:lnTo>
                    <a:lnTo>
                      <a:pt x="63" y="28"/>
                    </a:lnTo>
                    <a:lnTo>
                      <a:pt x="35" y="4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4" name="Freeform 94"/>
              <p:cNvSpPr>
                <a:spLocks/>
              </p:cNvSpPr>
              <p:nvPr/>
            </p:nvSpPr>
            <p:spPr bwMode="auto">
              <a:xfrm>
                <a:off x="6061" y="13991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8 h 83"/>
                  <a:gd name="T6" fmla="*/ 5 w 305"/>
                  <a:gd name="T7" fmla="*/ 44 h 83"/>
                  <a:gd name="T8" fmla="*/ 11 w 305"/>
                  <a:gd name="T9" fmla="*/ 37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8 h 83"/>
                  <a:gd name="T16" fmla="*/ 54 w 305"/>
                  <a:gd name="T17" fmla="*/ 12 h 83"/>
                  <a:gd name="T18" fmla="*/ 72 w 305"/>
                  <a:gd name="T19" fmla="*/ 6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7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6 h 83"/>
                  <a:gd name="T38" fmla="*/ 289 w 305"/>
                  <a:gd name="T39" fmla="*/ 44 h 83"/>
                  <a:gd name="T40" fmla="*/ 277 w 305"/>
                  <a:gd name="T41" fmla="*/ 41 h 83"/>
                  <a:gd name="T42" fmla="*/ 262 w 305"/>
                  <a:gd name="T43" fmla="*/ 36 h 83"/>
                  <a:gd name="T44" fmla="*/ 244 w 305"/>
                  <a:gd name="T45" fmla="*/ 32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1 h 83"/>
                  <a:gd name="T56" fmla="*/ 101 w 305"/>
                  <a:gd name="T57" fmla="*/ 23 h 83"/>
                  <a:gd name="T58" fmla="*/ 77 w 305"/>
                  <a:gd name="T59" fmla="*/ 29 h 83"/>
                  <a:gd name="T60" fmla="*/ 55 w 305"/>
                  <a:gd name="T61" fmla="*/ 37 h 83"/>
                  <a:gd name="T62" fmla="*/ 33 w 305"/>
                  <a:gd name="T63" fmla="*/ 48 h 83"/>
                  <a:gd name="T64" fmla="*/ 15 w 305"/>
                  <a:gd name="T65" fmla="*/ 63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8"/>
                    </a:lnTo>
                    <a:lnTo>
                      <a:pt x="5" y="44"/>
                    </a:lnTo>
                    <a:lnTo>
                      <a:pt x="11" y="37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8"/>
                    </a:lnTo>
                    <a:lnTo>
                      <a:pt x="54" y="12"/>
                    </a:lnTo>
                    <a:lnTo>
                      <a:pt x="72" y="6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7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6"/>
                    </a:lnTo>
                    <a:lnTo>
                      <a:pt x="289" y="44"/>
                    </a:lnTo>
                    <a:lnTo>
                      <a:pt x="277" y="41"/>
                    </a:lnTo>
                    <a:lnTo>
                      <a:pt x="262" y="36"/>
                    </a:lnTo>
                    <a:lnTo>
                      <a:pt x="244" y="32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1"/>
                    </a:lnTo>
                    <a:lnTo>
                      <a:pt x="101" y="23"/>
                    </a:lnTo>
                    <a:lnTo>
                      <a:pt x="77" y="29"/>
                    </a:lnTo>
                    <a:lnTo>
                      <a:pt x="55" y="37"/>
                    </a:lnTo>
                    <a:lnTo>
                      <a:pt x="33" y="48"/>
                    </a:lnTo>
                    <a:lnTo>
                      <a:pt x="15" y="63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5" name="Freeform 95"/>
              <p:cNvSpPr>
                <a:spLocks/>
              </p:cNvSpPr>
              <p:nvPr/>
            </p:nvSpPr>
            <p:spPr bwMode="auto">
              <a:xfrm>
                <a:off x="6061" y="13793"/>
                <a:ext cx="305" cy="83"/>
              </a:xfrm>
              <a:custGeom>
                <a:avLst/>
                <a:gdLst>
                  <a:gd name="T0" fmla="*/ 0 w 305"/>
                  <a:gd name="T1" fmla="*/ 53 h 83"/>
                  <a:gd name="T2" fmla="*/ 0 w 305"/>
                  <a:gd name="T3" fmla="*/ 52 h 83"/>
                  <a:gd name="T4" fmla="*/ 2 w 305"/>
                  <a:gd name="T5" fmla="*/ 49 h 83"/>
                  <a:gd name="T6" fmla="*/ 5 w 305"/>
                  <a:gd name="T7" fmla="*/ 44 h 83"/>
                  <a:gd name="T8" fmla="*/ 11 w 305"/>
                  <a:gd name="T9" fmla="*/ 38 h 83"/>
                  <a:gd name="T10" fmla="*/ 18 w 305"/>
                  <a:gd name="T11" fmla="*/ 31 h 83"/>
                  <a:gd name="T12" fmla="*/ 27 w 305"/>
                  <a:gd name="T13" fmla="*/ 25 h 83"/>
                  <a:gd name="T14" fmla="*/ 39 w 305"/>
                  <a:gd name="T15" fmla="*/ 17 h 83"/>
                  <a:gd name="T16" fmla="*/ 54 w 305"/>
                  <a:gd name="T17" fmla="*/ 12 h 83"/>
                  <a:gd name="T18" fmla="*/ 72 w 305"/>
                  <a:gd name="T19" fmla="*/ 7 h 83"/>
                  <a:gd name="T20" fmla="*/ 92 w 305"/>
                  <a:gd name="T21" fmla="*/ 2 h 83"/>
                  <a:gd name="T22" fmla="*/ 118 w 305"/>
                  <a:gd name="T23" fmla="*/ 0 h 83"/>
                  <a:gd name="T24" fmla="*/ 146 w 305"/>
                  <a:gd name="T25" fmla="*/ 0 h 83"/>
                  <a:gd name="T26" fmla="*/ 180 w 305"/>
                  <a:gd name="T27" fmla="*/ 2 h 83"/>
                  <a:gd name="T28" fmla="*/ 216 w 305"/>
                  <a:gd name="T29" fmla="*/ 8 h 83"/>
                  <a:gd name="T30" fmla="*/ 258 w 305"/>
                  <a:gd name="T31" fmla="*/ 16 h 83"/>
                  <a:gd name="T32" fmla="*/ 305 w 305"/>
                  <a:gd name="T33" fmla="*/ 29 h 83"/>
                  <a:gd name="T34" fmla="*/ 299 w 305"/>
                  <a:gd name="T35" fmla="*/ 47 h 83"/>
                  <a:gd name="T36" fmla="*/ 297 w 305"/>
                  <a:gd name="T37" fmla="*/ 45 h 83"/>
                  <a:gd name="T38" fmla="*/ 289 w 305"/>
                  <a:gd name="T39" fmla="*/ 43 h 83"/>
                  <a:gd name="T40" fmla="*/ 277 w 305"/>
                  <a:gd name="T41" fmla="*/ 40 h 83"/>
                  <a:gd name="T42" fmla="*/ 262 w 305"/>
                  <a:gd name="T43" fmla="*/ 36 h 83"/>
                  <a:gd name="T44" fmla="*/ 244 w 305"/>
                  <a:gd name="T45" fmla="*/ 33 h 83"/>
                  <a:gd name="T46" fmla="*/ 224 w 305"/>
                  <a:gd name="T47" fmla="*/ 28 h 83"/>
                  <a:gd name="T48" fmla="*/ 201 w 305"/>
                  <a:gd name="T49" fmla="*/ 25 h 83"/>
                  <a:gd name="T50" fmla="*/ 176 w 305"/>
                  <a:gd name="T51" fmla="*/ 22 h 83"/>
                  <a:gd name="T52" fmla="*/ 152 w 305"/>
                  <a:gd name="T53" fmla="*/ 21 h 83"/>
                  <a:gd name="T54" fmla="*/ 126 w 305"/>
                  <a:gd name="T55" fmla="*/ 22 h 83"/>
                  <a:gd name="T56" fmla="*/ 101 w 305"/>
                  <a:gd name="T57" fmla="*/ 24 h 83"/>
                  <a:gd name="T58" fmla="*/ 77 w 305"/>
                  <a:gd name="T59" fmla="*/ 29 h 83"/>
                  <a:gd name="T60" fmla="*/ 55 w 305"/>
                  <a:gd name="T61" fmla="*/ 38 h 83"/>
                  <a:gd name="T62" fmla="*/ 33 w 305"/>
                  <a:gd name="T63" fmla="*/ 49 h 83"/>
                  <a:gd name="T64" fmla="*/ 15 w 305"/>
                  <a:gd name="T65" fmla="*/ 64 h 83"/>
                  <a:gd name="T66" fmla="*/ 0 w 305"/>
                  <a:gd name="T67" fmla="*/ 83 h 83"/>
                  <a:gd name="T68" fmla="*/ 0 w 305"/>
                  <a:gd name="T69" fmla="*/ 53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5"/>
                  <a:gd name="T106" fmla="*/ 0 h 83"/>
                  <a:gd name="T107" fmla="*/ 305 w 305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5" h="83">
                    <a:moveTo>
                      <a:pt x="0" y="53"/>
                    </a:moveTo>
                    <a:lnTo>
                      <a:pt x="0" y="52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11" y="38"/>
                    </a:lnTo>
                    <a:lnTo>
                      <a:pt x="18" y="31"/>
                    </a:lnTo>
                    <a:lnTo>
                      <a:pt x="27" y="25"/>
                    </a:lnTo>
                    <a:lnTo>
                      <a:pt x="39" y="17"/>
                    </a:lnTo>
                    <a:lnTo>
                      <a:pt x="54" y="12"/>
                    </a:lnTo>
                    <a:lnTo>
                      <a:pt x="72" y="7"/>
                    </a:lnTo>
                    <a:lnTo>
                      <a:pt x="92" y="2"/>
                    </a:lnTo>
                    <a:lnTo>
                      <a:pt x="118" y="0"/>
                    </a:lnTo>
                    <a:lnTo>
                      <a:pt x="146" y="0"/>
                    </a:lnTo>
                    <a:lnTo>
                      <a:pt x="180" y="2"/>
                    </a:lnTo>
                    <a:lnTo>
                      <a:pt x="216" y="8"/>
                    </a:lnTo>
                    <a:lnTo>
                      <a:pt x="258" y="16"/>
                    </a:lnTo>
                    <a:lnTo>
                      <a:pt x="305" y="29"/>
                    </a:lnTo>
                    <a:lnTo>
                      <a:pt x="299" y="47"/>
                    </a:lnTo>
                    <a:lnTo>
                      <a:pt x="297" y="45"/>
                    </a:lnTo>
                    <a:lnTo>
                      <a:pt x="289" y="43"/>
                    </a:lnTo>
                    <a:lnTo>
                      <a:pt x="277" y="40"/>
                    </a:lnTo>
                    <a:lnTo>
                      <a:pt x="262" y="36"/>
                    </a:lnTo>
                    <a:lnTo>
                      <a:pt x="244" y="33"/>
                    </a:lnTo>
                    <a:lnTo>
                      <a:pt x="224" y="28"/>
                    </a:lnTo>
                    <a:lnTo>
                      <a:pt x="201" y="25"/>
                    </a:lnTo>
                    <a:lnTo>
                      <a:pt x="176" y="22"/>
                    </a:lnTo>
                    <a:lnTo>
                      <a:pt x="152" y="21"/>
                    </a:lnTo>
                    <a:lnTo>
                      <a:pt x="126" y="22"/>
                    </a:lnTo>
                    <a:lnTo>
                      <a:pt x="101" y="24"/>
                    </a:lnTo>
                    <a:lnTo>
                      <a:pt x="77" y="29"/>
                    </a:lnTo>
                    <a:lnTo>
                      <a:pt x="55" y="38"/>
                    </a:lnTo>
                    <a:lnTo>
                      <a:pt x="33" y="49"/>
                    </a:lnTo>
                    <a:lnTo>
                      <a:pt x="15" y="64"/>
                    </a:lnTo>
                    <a:lnTo>
                      <a:pt x="0" y="8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6" name="Freeform 96"/>
              <p:cNvSpPr>
                <a:spLocks/>
              </p:cNvSpPr>
              <p:nvPr/>
            </p:nvSpPr>
            <p:spPr bwMode="auto">
              <a:xfrm>
                <a:off x="6348" y="13696"/>
                <a:ext cx="496" cy="917"/>
              </a:xfrm>
              <a:custGeom>
                <a:avLst/>
                <a:gdLst>
                  <a:gd name="T0" fmla="*/ 0 w 496"/>
                  <a:gd name="T1" fmla="*/ 0 h 917"/>
                  <a:gd name="T2" fmla="*/ 0 w 496"/>
                  <a:gd name="T3" fmla="*/ 886 h 917"/>
                  <a:gd name="T4" fmla="*/ 150 w 496"/>
                  <a:gd name="T5" fmla="*/ 917 h 917"/>
                  <a:gd name="T6" fmla="*/ 143 w 496"/>
                  <a:gd name="T7" fmla="*/ 797 h 917"/>
                  <a:gd name="T8" fmla="*/ 496 w 496"/>
                  <a:gd name="T9" fmla="*/ 851 h 917"/>
                  <a:gd name="T10" fmla="*/ 490 w 496"/>
                  <a:gd name="T11" fmla="*/ 803 h 917"/>
                  <a:gd name="T12" fmla="*/ 245 w 496"/>
                  <a:gd name="T13" fmla="*/ 773 h 917"/>
                  <a:gd name="T14" fmla="*/ 239 w 496"/>
                  <a:gd name="T15" fmla="*/ 670 h 917"/>
                  <a:gd name="T16" fmla="*/ 72 w 496"/>
                  <a:gd name="T17" fmla="*/ 670 h 917"/>
                  <a:gd name="T18" fmla="*/ 68 w 496"/>
                  <a:gd name="T19" fmla="*/ 657 h 917"/>
                  <a:gd name="T20" fmla="*/ 56 w 496"/>
                  <a:gd name="T21" fmla="*/ 620 h 917"/>
                  <a:gd name="T22" fmla="*/ 41 w 496"/>
                  <a:gd name="T23" fmla="*/ 559 h 917"/>
                  <a:gd name="T24" fmla="*/ 26 w 496"/>
                  <a:gd name="T25" fmla="*/ 480 h 917"/>
                  <a:gd name="T26" fmla="*/ 15 w 496"/>
                  <a:gd name="T27" fmla="*/ 385 h 917"/>
                  <a:gd name="T28" fmla="*/ 11 w 496"/>
                  <a:gd name="T29" fmla="*/ 276 h 917"/>
                  <a:gd name="T30" fmla="*/ 20 w 496"/>
                  <a:gd name="T31" fmla="*/ 158 h 917"/>
                  <a:gd name="T32" fmla="*/ 42 w 496"/>
                  <a:gd name="T33" fmla="*/ 30 h 917"/>
                  <a:gd name="T34" fmla="*/ 0 w 496"/>
                  <a:gd name="T35" fmla="*/ 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6"/>
                  <a:gd name="T55" fmla="*/ 0 h 917"/>
                  <a:gd name="T56" fmla="*/ 496 w 496"/>
                  <a:gd name="T57" fmla="*/ 917 h 9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6" h="917">
                    <a:moveTo>
                      <a:pt x="0" y="0"/>
                    </a:moveTo>
                    <a:lnTo>
                      <a:pt x="0" y="886"/>
                    </a:lnTo>
                    <a:lnTo>
                      <a:pt x="150" y="917"/>
                    </a:lnTo>
                    <a:lnTo>
                      <a:pt x="143" y="797"/>
                    </a:lnTo>
                    <a:lnTo>
                      <a:pt x="496" y="851"/>
                    </a:lnTo>
                    <a:lnTo>
                      <a:pt x="490" y="803"/>
                    </a:lnTo>
                    <a:lnTo>
                      <a:pt x="245" y="773"/>
                    </a:lnTo>
                    <a:lnTo>
                      <a:pt x="239" y="670"/>
                    </a:lnTo>
                    <a:lnTo>
                      <a:pt x="72" y="670"/>
                    </a:lnTo>
                    <a:lnTo>
                      <a:pt x="68" y="657"/>
                    </a:lnTo>
                    <a:lnTo>
                      <a:pt x="56" y="620"/>
                    </a:lnTo>
                    <a:lnTo>
                      <a:pt x="41" y="559"/>
                    </a:lnTo>
                    <a:lnTo>
                      <a:pt x="26" y="480"/>
                    </a:lnTo>
                    <a:lnTo>
                      <a:pt x="15" y="385"/>
                    </a:lnTo>
                    <a:lnTo>
                      <a:pt x="11" y="276"/>
                    </a:lnTo>
                    <a:lnTo>
                      <a:pt x="20" y="158"/>
                    </a:lnTo>
                    <a:lnTo>
                      <a:pt x="42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7" name="Freeform 97"/>
              <p:cNvSpPr>
                <a:spLocks/>
              </p:cNvSpPr>
              <p:nvPr/>
            </p:nvSpPr>
            <p:spPr bwMode="auto">
              <a:xfrm>
                <a:off x="6593" y="13487"/>
                <a:ext cx="638" cy="125"/>
              </a:xfrm>
              <a:custGeom>
                <a:avLst/>
                <a:gdLst>
                  <a:gd name="T0" fmla="*/ 0 w 638"/>
                  <a:gd name="T1" fmla="*/ 125 h 125"/>
                  <a:gd name="T2" fmla="*/ 4 w 638"/>
                  <a:gd name="T3" fmla="*/ 124 h 125"/>
                  <a:gd name="T4" fmla="*/ 14 w 638"/>
                  <a:gd name="T5" fmla="*/ 119 h 125"/>
                  <a:gd name="T6" fmla="*/ 31 w 638"/>
                  <a:gd name="T7" fmla="*/ 114 h 125"/>
                  <a:gd name="T8" fmla="*/ 53 w 638"/>
                  <a:gd name="T9" fmla="*/ 106 h 125"/>
                  <a:gd name="T10" fmla="*/ 81 w 638"/>
                  <a:gd name="T11" fmla="*/ 98 h 125"/>
                  <a:gd name="T12" fmla="*/ 113 w 638"/>
                  <a:gd name="T13" fmla="*/ 89 h 125"/>
                  <a:gd name="T14" fmla="*/ 151 w 638"/>
                  <a:gd name="T15" fmla="*/ 81 h 125"/>
                  <a:gd name="T16" fmla="*/ 192 w 638"/>
                  <a:gd name="T17" fmla="*/ 73 h 125"/>
                  <a:gd name="T18" fmla="*/ 237 w 638"/>
                  <a:gd name="T19" fmla="*/ 65 h 125"/>
                  <a:gd name="T20" fmla="*/ 286 w 638"/>
                  <a:gd name="T21" fmla="*/ 60 h 125"/>
                  <a:gd name="T22" fmla="*/ 337 w 638"/>
                  <a:gd name="T23" fmla="*/ 56 h 125"/>
                  <a:gd name="T24" fmla="*/ 390 w 638"/>
                  <a:gd name="T25" fmla="*/ 55 h 125"/>
                  <a:gd name="T26" fmla="*/ 446 w 638"/>
                  <a:gd name="T27" fmla="*/ 56 h 125"/>
                  <a:gd name="T28" fmla="*/ 503 w 638"/>
                  <a:gd name="T29" fmla="*/ 61 h 125"/>
                  <a:gd name="T30" fmla="*/ 561 w 638"/>
                  <a:gd name="T31" fmla="*/ 70 h 125"/>
                  <a:gd name="T32" fmla="*/ 620 w 638"/>
                  <a:gd name="T33" fmla="*/ 83 h 125"/>
                  <a:gd name="T34" fmla="*/ 638 w 638"/>
                  <a:gd name="T35" fmla="*/ 0 h 125"/>
                  <a:gd name="T36" fmla="*/ 634 w 638"/>
                  <a:gd name="T37" fmla="*/ 0 h 125"/>
                  <a:gd name="T38" fmla="*/ 620 w 638"/>
                  <a:gd name="T39" fmla="*/ 0 h 125"/>
                  <a:gd name="T40" fmla="*/ 599 w 638"/>
                  <a:gd name="T41" fmla="*/ 0 h 125"/>
                  <a:gd name="T42" fmla="*/ 571 w 638"/>
                  <a:gd name="T43" fmla="*/ 1 h 125"/>
                  <a:gd name="T44" fmla="*/ 536 w 638"/>
                  <a:gd name="T45" fmla="*/ 2 h 125"/>
                  <a:gd name="T46" fmla="*/ 496 w 638"/>
                  <a:gd name="T47" fmla="*/ 3 h 125"/>
                  <a:gd name="T48" fmla="*/ 452 w 638"/>
                  <a:gd name="T49" fmla="*/ 6 h 125"/>
                  <a:gd name="T50" fmla="*/ 405 w 638"/>
                  <a:gd name="T51" fmla="*/ 8 h 125"/>
                  <a:gd name="T52" fmla="*/ 354 w 638"/>
                  <a:gd name="T53" fmla="*/ 13 h 125"/>
                  <a:gd name="T54" fmla="*/ 302 w 638"/>
                  <a:gd name="T55" fmla="*/ 17 h 125"/>
                  <a:gd name="T56" fmla="*/ 249 w 638"/>
                  <a:gd name="T57" fmla="*/ 22 h 125"/>
                  <a:gd name="T58" fmla="*/ 196 w 638"/>
                  <a:gd name="T59" fmla="*/ 30 h 125"/>
                  <a:gd name="T60" fmla="*/ 144 w 638"/>
                  <a:gd name="T61" fmla="*/ 37 h 125"/>
                  <a:gd name="T62" fmla="*/ 93 w 638"/>
                  <a:gd name="T63" fmla="*/ 47 h 125"/>
                  <a:gd name="T64" fmla="*/ 45 w 638"/>
                  <a:gd name="T65" fmla="*/ 58 h 125"/>
                  <a:gd name="T66" fmla="*/ 0 w 638"/>
                  <a:gd name="T67" fmla="*/ 71 h 125"/>
                  <a:gd name="T68" fmla="*/ 0 w 638"/>
                  <a:gd name="T69" fmla="*/ 125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8"/>
                  <a:gd name="T106" fmla="*/ 0 h 125"/>
                  <a:gd name="T107" fmla="*/ 638 w 638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8" h="125">
                    <a:moveTo>
                      <a:pt x="0" y="125"/>
                    </a:moveTo>
                    <a:lnTo>
                      <a:pt x="4" y="124"/>
                    </a:lnTo>
                    <a:lnTo>
                      <a:pt x="14" y="119"/>
                    </a:lnTo>
                    <a:lnTo>
                      <a:pt x="31" y="114"/>
                    </a:lnTo>
                    <a:lnTo>
                      <a:pt x="53" y="106"/>
                    </a:lnTo>
                    <a:lnTo>
                      <a:pt x="81" y="98"/>
                    </a:lnTo>
                    <a:lnTo>
                      <a:pt x="113" y="89"/>
                    </a:lnTo>
                    <a:lnTo>
                      <a:pt x="151" y="81"/>
                    </a:lnTo>
                    <a:lnTo>
                      <a:pt x="192" y="73"/>
                    </a:lnTo>
                    <a:lnTo>
                      <a:pt x="237" y="65"/>
                    </a:lnTo>
                    <a:lnTo>
                      <a:pt x="286" y="60"/>
                    </a:lnTo>
                    <a:lnTo>
                      <a:pt x="337" y="56"/>
                    </a:lnTo>
                    <a:lnTo>
                      <a:pt x="390" y="55"/>
                    </a:lnTo>
                    <a:lnTo>
                      <a:pt x="446" y="56"/>
                    </a:lnTo>
                    <a:lnTo>
                      <a:pt x="503" y="61"/>
                    </a:lnTo>
                    <a:lnTo>
                      <a:pt x="561" y="70"/>
                    </a:lnTo>
                    <a:lnTo>
                      <a:pt x="620" y="83"/>
                    </a:lnTo>
                    <a:lnTo>
                      <a:pt x="638" y="0"/>
                    </a:lnTo>
                    <a:lnTo>
                      <a:pt x="634" y="0"/>
                    </a:lnTo>
                    <a:lnTo>
                      <a:pt x="620" y="0"/>
                    </a:lnTo>
                    <a:lnTo>
                      <a:pt x="599" y="0"/>
                    </a:lnTo>
                    <a:lnTo>
                      <a:pt x="571" y="1"/>
                    </a:lnTo>
                    <a:lnTo>
                      <a:pt x="536" y="2"/>
                    </a:lnTo>
                    <a:lnTo>
                      <a:pt x="496" y="3"/>
                    </a:lnTo>
                    <a:lnTo>
                      <a:pt x="452" y="6"/>
                    </a:lnTo>
                    <a:lnTo>
                      <a:pt x="405" y="8"/>
                    </a:lnTo>
                    <a:lnTo>
                      <a:pt x="354" y="13"/>
                    </a:lnTo>
                    <a:lnTo>
                      <a:pt x="302" y="17"/>
                    </a:lnTo>
                    <a:lnTo>
                      <a:pt x="249" y="22"/>
                    </a:lnTo>
                    <a:lnTo>
                      <a:pt x="196" y="30"/>
                    </a:lnTo>
                    <a:lnTo>
                      <a:pt x="144" y="37"/>
                    </a:lnTo>
                    <a:lnTo>
                      <a:pt x="93" y="47"/>
                    </a:lnTo>
                    <a:lnTo>
                      <a:pt x="45" y="58"/>
                    </a:lnTo>
                    <a:lnTo>
                      <a:pt x="0" y="71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8" name="Freeform 98"/>
              <p:cNvSpPr>
                <a:spLocks/>
              </p:cNvSpPr>
              <p:nvPr/>
            </p:nvSpPr>
            <p:spPr bwMode="auto">
              <a:xfrm>
                <a:off x="6217" y="14634"/>
                <a:ext cx="1075" cy="356"/>
              </a:xfrm>
              <a:custGeom>
                <a:avLst/>
                <a:gdLst>
                  <a:gd name="T0" fmla="*/ 454 w 1075"/>
                  <a:gd name="T1" fmla="*/ 344 h 356"/>
                  <a:gd name="T2" fmla="*/ 456 w 1075"/>
                  <a:gd name="T3" fmla="*/ 343 h 356"/>
                  <a:gd name="T4" fmla="*/ 463 w 1075"/>
                  <a:gd name="T5" fmla="*/ 341 h 356"/>
                  <a:gd name="T6" fmla="*/ 472 w 1075"/>
                  <a:gd name="T7" fmla="*/ 337 h 356"/>
                  <a:gd name="T8" fmla="*/ 485 w 1075"/>
                  <a:gd name="T9" fmla="*/ 332 h 356"/>
                  <a:gd name="T10" fmla="*/ 501 w 1075"/>
                  <a:gd name="T11" fmla="*/ 325 h 356"/>
                  <a:gd name="T12" fmla="*/ 518 w 1075"/>
                  <a:gd name="T13" fmla="*/ 317 h 356"/>
                  <a:gd name="T14" fmla="*/ 538 w 1075"/>
                  <a:gd name="T15" fmla="*/ 308 h 356"/>
                  <a:gd name="T16" fmla="*/ 558 w 1075"/>
                  <a:gd name="T17" fmla="*/ 298 h 356"/>
                  <a:gd name="T18" fmla="*/ 580 w 1075"/>
                  <a:gd name="T19" fmla="*/ 287 h 356"/>
                  <a:gd name="T20" fmla="*/ 600 w 1075"/>
                  <a:gd name="T21" fmla="*/ 274 h 356"/>
                  <a:gd name="T22" fmla="*/ 621 w 1075"/>
                  <a:gd name="T23" fmla="*/ 262 h 356"/>
                  <a:gd name="T24" fmla="*/ 640 w 1075"/>
                  <a:gd name="T25" fmla="*/ 248 h 356"/>
                  <a:gd name="T26" fmla="*/ 658 w 1075"/>
                  <a:gd name="T27" fmla="*/ 234 h 356"/>
                  <a:gd name="T28" fmla="*/ 674 w 1075"/>
                  <a:gd name="T29" fmla="*/ 219 h 356"/>
                  <a:gd name="T30" fmla="*/ 688 w 1075"/>
                  <a:gd name="T31" fmla="*/ 204 h 356"/>
                  <a:gd name="T32" fmla="*/ 699 w 1075"/>
                  <a:gd name="T33" fmla="*/ 189 h 356"/>
                  <a:gd name="T34" fmla="*/ 0 w 1075"/>
                  <a:gd name="T35" fmla="*/ 18 h 356"/>
                  <a:gd name="T36" fmla="*/ 54 w 1075"/>
                  <a:gd name="T37" fmla="*/ 0 h 356"/>
                  <a:gd name="T38" fmla="*/ 1075 w 1075"/>
                  <a:gd name="T39" fmla="*/ 251 h 356"/>
                  <a:gd name="T40" fmla="*/ 1033 w 1075"/>
                  <a:gd name="T41" fmla="*/ 274 h 356"/>
                  <a:gd name="T42" fmla="*/ 738 w 1075"/>
                  <a:gd name="T43" fmla="*/ 199 h 356"/>
                  <a:gd name="T44" fmla="*/ 737 w 1075"/>
                  <a:gd name="T45" fmla="*/ 200 h 356"/>
                  <a:gd name="T46" fmla="*/ 735 w 1075"/>
                  <a:gd name="T47" fmla="*/ 203 h 356"/>
                  <a:gd name="T48" fmla="*/ 730 w 1075"/>
                  <a:gd name="T49" fmla="*/ 207 h 356"/>
                  <a:gd name="T50" fmla="*/ 724 w 1075"/>
                  <a:gd name="T51" fmla="*/ 214 h 356"/>
                  <a:gd name="T52" fmla="*/ 716 w 1075"/>
                  <a:gd name="T53" fmla="*/ 222 h 356"/>
                  <a:gd name="T54" fmla="*/ 706 w 1075"/>
                  <a:gd name="T55" fmla="*/ 231 h 356"/>
                  <a:gd name="T56" fmla="*/ 694 w 1075"/>
                  <a:gd name="T57" fmla="*/ 242 h 356"/>
                  <a:gd name="T58" fmla="*/ 679 w 1075"/>
                  <a:gd name="T59" fmla="*/ 253 h 356"/>
                  <a:gd name="T60" fmla="*/ 662 w 1075"/>
                  <a:gd name="T61" fmla="*/ 265 h 356"/>
                  <a:gd name="T62" fmla="*/ 643 w 1075"/>
                  <a:gd name="T63" fmla="*/ 278 h 356"/>
                  <a:gd name="T64" fmla="*/ 621 w 1075"/>
                  <a:gd name="T65" fmla="*/ 291 h 356"/>
                  <a:gd name="T66" fmla="*/ 597 w 1075"/>
                  <a:gd name="T67" fmla="*/ 303 h 356"/>
                  <a:gd name="T68" fmla="*/ 570 w 1075"/>
                  <a:gd name="T69" fmla="*/ 317 h 356"/>
                  <a:gd name="T70" fmla="*/ 540 w 1075"/>
                  <a:gd name="T71" fmla="*/ 330 h 356"/>
                  <a:gd name="T72" fmla="*/ 508 w 1075"/>
                  <a:gd name="T73" fmla="*/ 343 h 356"/>
                  <a:gd name="T74" fmla="*/ 472 w 1075"/>
                  <a:gd name="T75" fmla="*/ 356 h 356"/>
                  <a:gd name="T76" fmla="*/ 454 w 1075"/>
                  <a:gd name="T77" fmla="*/ 344 h 3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75"/>
                  <a:gd name="T118" fmla="*/ 0 h 356"/>
                  <a:gd name="T119" fmla="*/ 1075 w 1075"/>
                  <a:gd name="T120" fmla="*/ 356 h 3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75" h="356">
                    <a:moveTo>
                      <a:pt x="454" y="344"/>
                    </a:moveTo>
                    <a:lnTo>
                      <a:pt x="456" y="343"/>
                    </a:lnTo>
                    <a:lnTo>
                      <a:pt x="463" y="341"/>
                    </a:lnTo>
                    <a:lnTo>
                      <a:pt x="472" y="337"/>
                    </a:lnTo>
                    <a:lnTo>
                      <a:pt x="485" y="332"/>
                    </a:lnTo>
                    <a:lnTo>
                      <a:pt x="501" y="325"/>
                    </a:lnTo>
                    <a:lnTo>
                      <a:pt x="518" y="317"/>
                    </a:lnTo>
                    <a:lnTo>
                      <a:pt x="538" y="308"/>
                    </a:lnTo>
                    <a:lnTo>
                      <a:pt x="558" y="298"/>
                    </a:lnTo>
                    <a:lnTo>
                      <a:pt x="580" y="287"/>
                    </a:lnTo>
                    <a:lnTo>
                      <a:pt x="600" y="274"/>
                    </a:lnTo>
                    <a:lnTo>
                      <a:pt x="621" y="262"/>
                    </a:lnTo>
                    <a:lnTo>
                      <a:pt x="640" y="248"/>
                    </a:lnTo>
                    <a:lnTo>
                      <a:pt x="658" y="234"/>
                    </a:lnTo>
                    <a:lnTo>
                      <a:pt x="674" y="219"/>
                    </a:lnTo>
                    <a:lnTo>
                      <a:pt x="688" y="204"/>
                    </a:lnTo>
                    <a:lnTo>
                      <a:pt x="699" y="189"/>
                    </a:lnTo>
                    <a:lnTo>
                      <a:pt x="0" y="18"/>
                    </a:lnTo>
                    <a:lnTo>
                      <a:pt x="54" y="0"/>
                    </a:lnTo>
                    <a:lnTo>
                      <a:pt x="1075" y="251"/>
                    </a:lnTo>
                    <a:lnTo>
                      <a:pt x="1033" y="274"/>
                    </a:lnTo>
                    <a:lnTo>
                      <a:pt x="738" y="199"/>
                    </a:lnTo>
                    <a:lnTo>
                      <a:pt x="737" y="200"/>
                    </a:lnTo>
                    <a:lnTo>
                      <a:pt x="735" y="203"/>
                    </a:lnTo>
                    <a:lnTo>
                      <a:pt x="730" y="207"/>
                    </a:lnTo>
                    <a:lnTo>
                      <a:pt x="724" y="214"/>
                    </a:lnTo>
                    <a:lnTo>
                      <a:pt x="716" y="222"/>
                    </a:lnTo>
                    <a:lnTo>
                      <a:pt x="706" y="231"/>
                    </a:lnTo>
                    <a:lnTo>
                      <a:pt x="694" y="242"/>
                    </a:lnTo>
                    <a:lnTo>
                      <a:pt x="679" y="253"/>
                    </a:lnTo>
                    <a:lnTo>
                      <a:pt x="662" y="265"/>
                    </a:lnTo>
                    <a:lnTo>
                      <a:pt x="643" y="278"/>
                    </a:lnTo>
                    <a:lnTo>
                      <a:pt x="621" y="291"/>
                    </a:lnTo>
                    <a:lnTo>
                      <a:pt x="597" y="303"/>
                    </a:lnTo>
                    <a:lnTo>
                      <a:pt x="570" y="317"/>
                    </a:lnTo>
                    <a:lnTo>
                      <a:pt x="540" y="330"/>
                    </a:lnTo>
                    <a:lnTo>
                      <a:pt x="508" y="343"/>
                    </a:lnTo>
                    <a:lnTo>
                      <a:pt x="472" y="356"/>
                    </a:lnTo>
                    <a:lnTo>
                      <a:pt x="454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59" name="Freeform 99"/>
              <p:cNvSpPr>
                <a:spLocks/>
              </p:cNvSpPr>
              <p:nvPr/>
            </p:nvSpPr>
            <p:spPr bwMode="auto">
              <a:xfrm>
                <a:off x="5997" y="14727"/>
                <a:ext cx="1095" cy="319"/>
              </a:xfrm>
              <a:custGeom>
                <a:avLst/>
                <a:gdLst>
                  <a:gd name="T0" fmla="*/ 0 w 1095"/>
                  <a:gd name="T1" fmla="*/ 0 h 319"/>
                  <a:gd name="T2" fmla="*/ 1071 w 1095"/>
                  <a:gd name="T3" fmla="*/ 319 h 319"/>
                  <a:gd name="T4" fmla="*/ 1095 w 1095"/>
                  <a:gd name="T5" fmla="*/ 319 h 319"/>
                  <a:gd name="T6" fmla="*/ 33 w 1095"/>
                  <a:gd name="T7" fmla="*/ 0 h 319"/>
                  <a:gd name="T8" fmla="*/ 0 w 1095"/>
                  <a:gd name="T9" fmla="*/ 0 h 3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5"/>
                  <a:gd name="T16" fmla="*/ 0 h 319"/>
                  <a:gd name="T17" fmla="*/ 1095 w 1095"/>
                  <a:gd name="T18" fmla="*/ 319 h 3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5" h="319">
                    <a:moveTo>
                      <a:pt x="0" y="0"/>
                    </a:moveTo>
                    <a:lnTo>
                      <a:pt x="1071" y="319"/>
                    </a:lnTo>
                    <a:lnTo>
                      <a:pt x="1095" y="31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60" name="Freeform 100"/>
              <p:cNvSpPr>
                <a:spLocks/>
              </p:cNvSpPr>
              <p:nvPr/>
            </p:nvSpPr>
            <p:spPr bwMode="auto">
              <a:xfrm>
                <a:off x="6181" y="14684"/>
                <a:ext cx="1082" cy="285"/>
              </a:xfrm>
              <a:custGeom>
                <a:avLst/>
                <a:gdLst>
                  <a:gd name="T0" fmla="*/ 0 w 1082"/>
                  <a:gd name="T1" fmla="*/ 1 h 285"/>
                  <a:gd name="T2" fmla="*/ 1058 w 1082"/>
                  <a:gd name="T3" fmla="*/ 285 h 285"/>
                  <a:gd name="T4" fmla="*/ 1082 w 1082"/>
                  <a:gd name="T5" fmla="*/ 284 h 285"/>
                  <a:gd name="T6" fmla="*/ 33 w 1082"/>
                  <a:gd name="T7" fmla="*/ 0 h 285"/>
                  <a:gd name="T8" fmla="*/ 0 w 1082"/>
                  <a:gd name="T9" fmla="*/ 1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2"/>
                  <a:gd name="T16" fmla="*/ 0 h 285"/>
                  <a:gd name="T17" fmla="*/ 1082 w 1082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2" h="285">
                    <a:moveTo>
                      <a:pt x="0" y="1"/>
                    </a:moveTo>
                    <a:lnTo>
                      <a:pt x="1058" y="285"/>
                    </a:lnTo>
                    <a:lnTo>
                      <a:pt x="1082" y="284"/>
                    </a:lnTo>
                    <a:lnTo>
                      <a:pt x="3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61" name="Freeform 101"/>
              <p:cNvSpPr>
                <a:spLocks/>
              </p:cNvSpPr>
              <p:nvPr/>
            </p:nvSpPr>
            <p:spPr bwMode="auto">
              <a:xfrm>
                <a:off x="6093" y="14699"/>
                <a:ext cx="1087" cy="315"/>
              </a:xfrm>
              <a:custGeom>
                <a:avLst/>
                <a:gdLst>
                  <a:gd name="T0" fmla="*/ 0 w 1087"/>
                  <a:gd name="T1" fmla="*/ 0 h 315"/>
                  <a:gd name="T2" fmla="*/ 1066 w 1087"/>
                  <a:gd name="T3" fmla="*/ 315 h 315"/>
                  <a:gd name="T4" fmla="*/ 1087 w 1087"/>
                  <a:gd name="T5" fmla="*/ 308 h 315"/>
                  <a:gd name="T6" fmla="*/ 31 w 1087"/>
                  <a:gd name="T7" fmla="*/ 0 h 315"/>
                  <a:gd name="T8" fmla="*/ 0 w 1087"/>
                  <a:gd name="T9" fmla="*/ 0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7"/>
                  <a:gd name="T16" fmla="*/ 0 h 315"/>
                  <a:gd name="T17" fmla="*/ 1087 w 1087"/>
                  <a:gd name="T18" fmla="*/ 315 h 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7" h="315">
                    <a:moveTo>
                      <a:pt x="0" y="0"/>
                    </a:moveTo>
                    <a:lnTo>
                      <a:pt x="1066" y="315"/>
                    </a:lnTo>
                    <a:lnTo>
                      <a:pt x="1087" y="30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10815" name="Group 102"/>
            <p:cNvGrpSpPr>
              <a:grpSpLocks/>
            </p:cNvGrpSpPr>
            <p:nvPr/>
          </p:nvGrpSpPr>
          <p:grpSpPr bwMode="auto">
            <a:xfrm>
              <a:off x="12806" y="10667"/>
              <a:ext cx="983" cy="1369"/>
              <a:chOff x="12762" y="10336"/>
              <a:chExt cx="1027" cy="1700"/>
            </a:xfrm>
          </p:grpSpPr>
          <p:sp>
            <p:nvSpPr>
              <p:cNvPr id="110817" name="Rectangle 103"/>
              <p:cNvSpPr>
                <a:spLocks noChangeArrowheads="1"/>
              </p:cNvSpPr>
              <p:nvPr/>
            </p:nvSpPr>
            <p:spPr bwMode="auto">
              <a:xfrm>
                <a:off x="12824" y="10394"/>
                <a:ext cx="965" cy="164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18" name="Rectangle 104"/>
              <p:cNvSpPr>
                <a:spLocks noChangeArrowheads="1"/>
              </p:cNvSpPr>
              <p:nvPr/>
            </p:nvSpPr>
            <p:spPr bwMode="auto">
              <a:xfrm>
                <a:off x="12766" y="10336"/>
                <a:ext cx="965" cy="16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819" name="Line 105"/>
              <p:cNvSpPr>
                <a:spLocks noChangeShapeType="1"/>
              </p:cNvSpPr>
              <p:nvPr/>
            </p:nvSpPr>
            <p:spPr bwMode="auto">
              <a:xfrm>
                <a:off x="12766" y="10682"/>
                <a:ext cx="96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820" name="Line 106"/>
              <p:cNvSpPr>
                <a:spLocks noChangeShapeType="1"/>
              </p:cNvSpPr>
              <p:nvPr/>
            </p:nvSpPr>
            <p:spPr bwMode="auto">
              <a:xfrm>
                <a:off x="12780" y="11042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821" name="Line 107"/>
              <p:cNvSpPr>
                <a:spLocks noChangeShapeType="1"/>
              </p:cNvSpPr>
              <p:nvPr/>
            </p:nvSpPr>
            <p:spPr bwMode="auto">
              <a:xfrm>
                <a:off x="12764" y="11374"/>
                <a:ext cx="9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822" name="Line 108"/>
              <p:cNvSpPr>
                <a:spLocks noChangeShapeType="1"/>
              </p:cNvSpPr>
              <p:nvPr/>
            </p:nvSpPr>
            <p:spPr bwMode="auto">
              <a:xfrm>
                <a:off x="12762" y="11675"/>
                <a:ext cx="96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10816" name="Text Box 109"/>
            <p:cNvSpPr txBox="1">
              <a:spLocks noChangeArrowheads="1"/>
            </p:cNvSpPr>
            <p:nvPr/>
          </p:nvSpPr>
          <p:spPr bwMode="auto">
            <a:xfrm>
              <a:off x="12809" y="10193"/>
              <a:ext cx="95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dirty="0">
                  <a:solidFill>
                    <a:schemeClr val="tx2"/>
                  </a:solidFill>
                  <a:latin typeface="Calibri"/>
                </a:rPr>
                <a:t>Host B</a:t>
              </a:r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110605" name="Line 110"/>
          <p:cNvSpPr>
            <a:spLocks noChangeShapeType="1"/>
          </p:cNvSpPr>
          <p:nvPr/>
        </p:nvSpPr>
        <p:spPr bwMode="auto">
          <a:xfrm flipH="1">
            <a:off x="6223000" y="2365375"/>
            <a:ext cx="317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10606" name="Line 111"/>
          <p:cNvSpPr>
            <a:spLocks noChangeShapeType="1"/>
          </p:cNvSpPr>
          <p:nvPr/>
        </p:nvSpPr>
        <p:spPr bwMode="auto">
          <a:xfrm flipH="1" flipV="1">
            <a:off x="7002463" y="2374900"/>
            <a:ext cx="339725" cy="47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10607" name="Line 112"/>
          <p:cNvSpPr>
            <a:spLocks noChangeShapeType="1"/>
          </p:cNvSpPr>
          <p:nvPr/>
        </p:nvSpPr>
        <p:spPr bwMode="auto">
          <a:xfrm flipH="1">
            <a:off x="6977063" y="2151063"/>
            <a:ext cx="566737" cy="6762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10608" name="Line 113"/>
          <p:cNvSpPr>
            <a:spLocks noChangeShapeType="1"/>
          </p:cNvSpPr>
          <p:nvPr/>
        </p:nvSpPr>
        <p:spPr bwMode="auto">
          <a:xfrm flipH="1">
            <a:off x="7524750" y="2160588"/>
            <a:ext cx="1920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10609" name="Group 114"/>
          <p:cNvGrpSpPr>
            <a:grpSpLocks/>
          </p:cNvGrpSpPr>
          <p:nvPr/>
        </p:nvGrpSpPr>
        <p:grpSpPr bwMode="auto">
          <a:xfrm>
            <a:off x="7562850" y="1828800"/>
            <a:ext cx="428625" cy="471488"/>
            <a:chOff x="5850" y="13487"/>
            <a:chExt cx="2023" cy="1840"/>
          </a:xfrm>
        </p:grpSpPr>
        <p:sp>
          <p:nvSpPr>
            <p:cNvPr id="110775" name="Freeform 115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76" name="Freeform 116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77" name="Freeform 117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78" name="Freeform 118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79" name="Freeform 119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0" name="Freeform 120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1" name="Freeform 121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2" name="Freeform 122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3" name="Freeform 123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4" name="Freeform 124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5" name="Freeform 125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6" name="Freeform 126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7" name="Freeform 127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8" name="Freeform 128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89" name="Freeform 129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0" name="Freeform 130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1" name="Freeform 131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2" name="Freeform 132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3" name="Freeform 133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4" name="Freeform 134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5" name="Freeform 135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6" name="Freeform 136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7" name="Freeform 137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8" name="Freeform 138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99" name="Freeform 139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0" name="Freeform 140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1" name="Freeform 141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2" name="Freeform 142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3" name="Freeform 143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4" name="Rectangle 144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5" name="Freeform 145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6" name="Freeform 146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7" name="Freeform 147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8" name="Freeform 148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09" name="Freeform 149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10" name="Freeform 150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11" name="Freeform 151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12" name="Freeform 152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813" name="Freeform 153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10610" name="Group 154"/>
          <p:cNvGrpSpPr>
            <a:grpSpLocks/>
          </p:cNvGrpSpPr>
          <p:nvPr/>
        </p:nvGrpSpPr>
        <p:grpSpPr bwMode="auto">
          <a:xfrm>
            <a:off x="7662863" y="1679575"/>
            <a:ext cx="284162" cy="471488"/>
            <a:chOff x="12762" y="10336"/>
            <a:chExt cx="1027" cy="1700"/>
          </a:xfrm>
        </p:grpSpPr>
        <p:sp>
          <p:nvSpPr>
            <p:cNvPr id="110769" name="Rectangle 155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70" name="Rectangle 156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71" name="Line 157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72" name="Line 158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73" name="Line 159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74" name="Line 160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0611" name="Group 161"/>
          <p:cNvGrpSpPr>
            <a:grpSpLocks/>
          </p:cNvGrpSpPr>
          <p:nvPr/>
        </p:nvGrpSpPr>
        <p:grpSpPr bwMode="auto">
          <a:xfrm>
            <a:off x="7250113" y="2862263"/>
            <a:ext cx="428625" cy="469900"/>
            <a:chOff x="5850" y="13487"/>
            <a:chExt cx="2023" cy="1840"/>
          </a:xfrm>
        </p:grpSpPr>
        <p:sp>
          <p:nvSpPr>
            <p:cNvPr id="110730" name="Freeform 162"/>
            <p:cNvSpPr>
              <a:spLocks/>
            </p:cNvSpPr>
            <p:nvPr/>
          </p:nvSpPr>
          <p:spPr bwMode="auto">
            <a:xfrm>
              <a:off x="5850" y="13632"/>
              <a:ext cx="2023" cy="1695"/>
            </a:xfrm>
            <a:custGeom>
              <a:avLst/>
              <a:gdLst>
                <a:gd name="T0" fmla="*/ 570 w 2023"/>
                <a:gd name="T1" fmla="*/ 121 h 1695"/>
                <a:gd name="T2" fmla="*/ 575 w 2023"/>
                <a:gd name="T3" fmla="*/ 120 h 1695"/>
                <a:gd name="T4" fmla="*/ 586 w 2023"/>
                <a:gd name="T5" fmla="*/ 116 h 1695"/>
                <a:gd name="T6" fmla="*/ 607 w 2023"/>
                <a:gd name="T7" fmla="*/ 108 h 1695"/>
                <a:gd name="T8" fmla="*/ 636 w 2023"/>
                <a:gd name="T9" fmla="*/ 101 h 1695"/>
                <a:gd name="T10" fmla="*/ 672 w 2023"/>
                <a:gd name="T11" fmla="*/ 90 h 1695"/>
                <a:gd name="T12" fmla="*/ 718 w 2023"/>
                <a:gd name="T13" fmla="*/ 79 h 1695"/>
                <a:gd name="T14" fmla="*/ 771 w 2023"/>
                <a:gd name="T15" fmla="*/ 67 h 1695"/>
                <a:gd name="T16" fmla="*/ 834 w 2023"/>
                <a:gd name="T17" fmla="*/ 55 h 1695"/>
                <a:gd name="T18" fmla="*/ 904 w 2023"/>
                <a:gd name="T19" fmla="*/ 43 h 1695"/>
                <a:gd name="T20" fmla="*/ 982 w 2023"/>
                <a:gd name="T21" fmla="*/ 33 h 1695"/>
                <a:gd name="T22" fmla="*/ 1071 w 2023"/>
                <a:gd name="T23" fmla="*/ 22 h 1695"/>
                <a:gd name="T24" fmla="*/ 1166 w 2023"/>
                <a:gd name="T25" fmla="*/ 13 h 1695"/>
                <a:gd name="T26" fmla="*/ 1271 w 2023"/>
                <a:gd name="T27" fmla="*/ 7 h 1695"/>
                <a:gd name="T28" fmla="*/ 1384 w 2023"/>
                <a:gd name="T29" fmla="*/ 1 h 1695"/>
                <a:gd name="T30" fmla="*/ 1506 w 2023"/>
                <a:gd name="T31" fmla="*/ 0 h 1695"/>
                <a:gd name="T32" fmla="*/ 1636 w 2023"/>
                <a:gd name="T33" fmla="*/ 1 h 1695"/>
                <a:gd name="T34" fmla="*/ 1692 w 2023"/>
                <a:gd name="T35" fmla="*/ 233 h 1695"/>
                <a:gd name="T36" fmla="*/ 1713 w 2023"/>
                <a:gd name="T37" fmla="*/ 243 h 1695"/>
                <a:gd name="T38" fmla="*/ 1758 w 2023"/>
                <a:gd name="T39" fmla="*/ 274 h 1695"/>
                <a:gd name="T40" fmla="*/ 1806 w 2023"/>
                <a:gd name="T41" fmla="*/ 329 h 1695"/>
                <a:gd name="T42" fmla="*/ 1836 w 2023"/>
                <a:gd name="T43" fmla="*/ 409 h 1695"/>
                <a:gd name="T44" fmla="*/ 1955 w 2023"/>
                <a:gd name="T45" fmla="*/ 948 h 1695"/>
                <a:gd name="T46" fmla="*/ 2003 w 2023"/>
                <a:gd name="T47" fmla="*/ 1171 h 1695"/>
                <a:gd name="T48" fmla="*/ 2011 w 2023"/>
                <a:gd name="T49" fmla="*/ 1188 h 1695"/>
                <a:gd name="T50" fmla="*/ 2022 w 2023"/>
                <a:gd name="T51" fmla="*/ 1231 h 1695"/>
                <a:gd name="T52" fmla="*/ 2021 w 2023"/>
                <a:gd name="T53" fmla="*/ 1297 h 1695"/>
                <a:gd name="T54" fmla="*/ 1992 w 2023"/>
                <a:gd name="T55" fmla="*/ 1380 h 1695"/>
                <a:gd name="T56" fmla="*/ 0 w 2023"/>
                <a:gd name="T57" fmla="*/ 1328 h 1695"/>
                <a:gd name="T58" fmla="*/ 199 w 2023"/>
                <a:gd name="T59" fmla="*/ 1223 h 1695"/>
                <a:gd name="T60" fmla="*/ 200 w 2023"/>
                <a:gd name="T61" fmla="*/ 232 h 1695"/>
                <a:gd name="T62" fmla="*/ 210 w 2023"/>
                <a:gd name="T63" fmla="*/ 226 h 1695"/>
                <a:gd name="T64" fmla="*/ 230 w 2023"/>
                <a:gd name="T65" fmla="*/ 214 h 1695"/>
                <a:gd name="T66" fmla="*/ 259 w 2023"/>
                <a:gd name="T67" fmla="*/ 201 h 1695"/>
                <a:gd name="T68" fmla="*/ 297 w 2023"/>
                <a:gd name="T69" fmla="*/ 189 h 1695"/>
                <a:gd name="T70" fmla="*/ 344 w 2023"/>
                <a:gd name="T71" fmla="*/ 183 h 1695"/>
                <a:gd name="T72" fmla="*/ 399 w 2023"/>
                <a:gd name="T73" fmla="*/ 181 h 1695"/>
                <a:gd name="T74" fmla="*/ 464 w 2023"/>
                <a:gd name="T75" fmla="*/ 191 h 1695"/>
                <a:gd name="T76" fmla="*/ 548 w 2023"/>
                <a:gd name="T77" fmla="*/ 225 h 16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23"/>
                <a:gd name="T118" fmla="*/ 0 h 1695"/>
                <a:gd name="T119" fmla="*/ 2023 w 2023"/>
                <a:gd name="T120" fmla="*/ 1695 h 16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23" h="1695">
                  <a:moveTo>
                    <a:pt x="548" y="225"/>
                  </a:moveTo>
                  <a:lnTo>
                    <a:pt x="570" y="121"/>
                  </a:lnTo>
                  <a:lnTo>
                    <a:pt x="571" y="121"/>
                  </a:lnTo>
                  <a:lnTo>
                    <a:pt x="575" y="120"/>
                  </a:lnTo>
                  <a:lnTo>
                    <a:pt x="580" y="118"/>
                  </a:lnTo>
                  <a:lnTo>
                    <a:pt x="586" y="116"/>
                  </a:lnTo>
                  <a:lnTo>
                    <a:pt x="596" y="112"/>
                  </a:lnTo>
                  <a:lnTo>
                    <a:pt x="607" y="108"/>
                  </a:lnTo>
                  <a:lnTo>
                    <a:pt x="620" y="105"/>
                  </a:lnTo>
                  <a:lnTo>
                    <a:pt x="636" y="101"/>
                  </a:lnTo>
                  <a:lnTo>
                    <a:pt x="653" y="95"/>
                  </a:lnTo>
                  <a:lnTo>
                    <a:pt x="672" y="90"/>
                  </a:lnTo>
                  <a:lnTo>
                    <a:pt x="694" y="84"/>
                  </a:lnTo>
                  <a:lnTo>
                    <a:pt x="718" y="79"/>
                  </a:lnTo>
                  <a:lnTo>
                    <a:pt x="743" y="74"/>
                  </a:lnTo>
                  <a:lnTo>
                    <a:pt x="771" y="67"/>
                  </a:lnTo>
                  <a:lnTo>
                    <a:pt x="802" y="61"/>
                  </a:lnTo>
                  <a:lnTo>
                    <a:pt x="834" y="55"/>
                  </a:lnTo>
                  <a:lnTo>
                    <a:pt x="867" y="49"/>
                  </a:lnTo>
                  <a:lnTo>
                    <a:pt x="904" y="43"/>
                  </a:lnTo>
                  <a:lnTo>
                    <a:pt x="943" y="38"/>
                  </a:lnTo>
                  <a:lnTo>
                    <a:pt x="982" y="33"/>
                  </a:lnTo>
                  <a:lnTo>
                    <a:pt x="1025" y="27"/>
                  </a:lnTo>
                  <a:lnTo>
                    <a:pt x="1071" y="22"/>
                  </a:lnTo>
                  <a:lnTo>
                    <a:pt x="1117" y="17"/>
                  </a:lnTo>
                  <a:lnTo>
                    <a:pt x="1166" y="13"/>
                  </a:lnTo>
                  <a:lnTo>
                    <a:pt x="1218" y="10"/>
                  </a:lnTo>
                  <a:lnTo>
                    <a:pt x="1271" y="7"/>
                  </a:lnTo>
                  <a:lnTo>
                    <a:pt x="1327" y="3"/>
                  </a:lnTo>
                  <a:lnTo>
                    <a:pt x="1384" y="1"/>
                  </a:lnTo>
                  <a:lnTo>
                    <a:pt x="1444" y="0"/>
                  </a:lnTo>
                  <a:lnTo>
                    <a:pt x="1506" y="0"/>
                  </a:lnTo>
                  <a:lnTo>
                    <a:pt x="1570" y="0"/>
                  </a:lnTo>
                  <a:lnTo>
                    <a:pt x="1636" y="1"/>
                  </a:lnTo>
                  <a:lnTo>
                    <a:pt x="1709" y="41"/>
                  </a:lnTo>
                  <a:lnTo>
                    <a:pt x="1692" y="233"/>
                  </a:lnTo>
                  <a:lnTo>
                    <a:pt x="1698" y="235"/>
                  </a:lnTo>
                  <a:lnTo>
                    <a:pt x="1713" y="243"/>
                  </a:lnTo>
                  <a:lnTo>
                    <a:pt x="1733" y="256"/>
                  </a:lnTo>
                  <a:lnTo>
                    <a:pt x="1758" y="274"/>
                  </a:lnTo>
                  <a:lnTo>
                    <a:pt x="1784" y="299"/>
                  </a:lnTo>
                  <a:lnTo>
                    <a:pt x="1806" y="329"/>
                  </a:lnTo>
                  <a:lnTo>
                    <a:pt x="1825" y="366"/>
                  </a:lnTo>
                  <a:lnTo>
                    <a:pt x="1836" y="409"/>
                  </a:lnTo>
                  <a:lnTo>
                    <a:pt x="1999" y="557"/>
                  </a:lnTo>
                  <a:lnTo>
                    <a:pt x="1955" y="948"/>
                  </a:lnTo>
                  <a:lnTo>
                    <a:pt x="1692" y="1080"/>
                  </a:lnTo>
                  <a:lnTo>
                    <a:pt x="2003" y="1171"/>
                  </a:lnTo>
                  <a:lnTo>
                    <a:pt x="2006" y="1176"/>
                  </a:lnTo>
                  <a:lnTo>
                    <a:pt x="2011" y="1188"/>
                  </a:lnTo>
                  <a:lnTo>
                    <a:pt x="2016" y="1206"/>
                  </a:lnTo>
                  <a:lnTo>
                    <a:pt x="2022" y="1231"/>
                  </a:lnTo>
                  <a:lnTo>
                    <a:pt x="2023" y="1261"/>
                  </a:lnTo>
                  <a:lnTo>
                    <a:pt x="2021" y="1297"/>
                  </a:lnTo>
                  <a:lnTo>
                    <a:pt x="2010" y="1337"/>
                  </a:lnTo>
                  <a:lnTo>
                    <a:pt x="1992" y="1380"/>
                  </a:lnTo>
                  <a:lnTo>
                    <a:pt x="1171" y="1695"/>
                  </a:lnTo>
                  <a:lnTo>
                    <a:pt x="0" y="1328"/>
                  </a:lnTo>
                  <a:lnTo>
                    <a:pt x="20" y="1285"/>
                  </a:lnTo>
                  <a:lnTo>
                    <a:pt x="199" y="1223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4" y="229"/>
                  </a:lnTo>
                  <a:lnTo>
                    <a:pt x="210" y="226"/>
                  </a:lnTo>
                  <a:lnTo>
                    <a:pt x="218" y="220"/>
                  </a:lnTo>
                  <a:lnTo>
                    <a:pt x="230" y="214"/>
                  </a:lnTo>
                  <a:lnTo>
                    <a:pt x="243" y="207"/>
                  </a:lnTo>
                  <a:lnTo>
                    <a:pt x="259" y="201"/>
                  </a:lnTo>
                  <a:lnTo>
                    <a:pt x="277" y="194"/>
                  </a:lnTo>
                  <a:lnTo>
                    <a:pt x="297" y="189"/>
                  </a:lnTo>
                  <a:lnTo>
                    <a:pt x="320" y="185"/>
                  </a:lnTo>
                  <a:lnTo>
                    <a:pt x="344" y="183"/>
                  </a:lnTo>
                  <a:lnTo>
                    <a:pt x="370" y="180"/>
                  </a:lnTo>
                  <a:lnTo>
                    <a:pt x="399" y="181"/>
                  </a:lnTo>
                  <a:lnTo>
                    <a:pt x="430" y="185"/>
                  </a:lnTo>
                  <a:lnTo>
                    <a:pt x="464" y="191"/>
                  </a:lnTo>
                  <a:lnTo>
                    <a:pt x="498" y="201"/>
                  </a:lnTo>
                  <a:lnTo>
                    <a:pt x="548" y="22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1" name="Freeform 163"/>
            <p:cNvSpPr>
              <a:spLocks/>
            </p:cNvSpPr>
            <p:nvPr/>
          </p:nvSpPr>
          <p:spPr bwMode="auto">
            <a:xfrm>
              <a:off x="6551" y="13597"/>
              <a:ext cx="650" cy="735"/>
            </a:xfrm>
            <a:custGeom>
              <a:avLst/>
              <a:gdLst>
                <a:gd name="T0" fmla="*/ 645 w 650"/>
                <a:gd name="T1" fmla="*/ 27 h 735"/>
                <a:gd name="T2" fmla="*/ 642 w 650"/>
                <a:gd name="T3" fmla="*/ 26 h 735"/>
                <a:gd name="T4" fmla="*/ 631 w 650"/>
                <a:gd name="T5" fmla="*/ 23 h 735"/>
                <a:gd name="T6" fmla="*/ 615 w 650"/>
                <a:gd name="T7" fmla="*/ 19 h 735"/>
                <a:gd name="T8" fmla="*/ 592 w 650"/>
                <a:gd name="T9" fmla="*/ 15 h 735"/>
                <a:gd name="T10" fmla="*/ 565 w 650"/>
                <a:gd name="T11" fmla="*/ 10 h 735"/>
                <a:gd name="T12" fmla="*/ 533 w 650"/>
                <a:gd name="T13" fmla="*/ 6 h 735"/>
                <a:gd name="T14" fmla="*/ 496 w 650"/>
                <a:gd name="T15" fmla="*/ 3 h 735"/>
                <a:gd name="T16" fmla="*/ 456 w 650"/>
                <a:gd name="T17" fmla="*/ 1 h 735"/>
                <a:gd name="T18" fmla="*/ 411 w 650"/>
                <a:gd name="T19" fmla="*/ 0 h 735"/>
                <a:gd name="T20" fmla="*/ 364 w 650"/>
                <a:gd name="T21" fmla="*/ 2 h 735"/>
                <a:gd name="T22" fmla="*/ 315 w 650"/>
                <a:gd name="T23" fmla="*/ 6 h 735"/>
                <a:gd name="T24" fmla="*/ 262 w 650"/>
                <a:gd name="T25" fmla="*/ 15 h 735"/>
                <a:gd name="T26" fmla="*/ 209 w 650"/>
                <a:gd name="T27" fmla="*/ 26 h 735"/>
                <a:gd name="T28" fmla="*/ 154 w 650"/>
                <a:gd name="T29" fmla="*/ 42 h 735"/>
                <a:gd name="T30" fmla="*/ 98 w 650"/>
                <a:gd name="T31" fmla="*/ 61 h 735"/>
                <a:gd name="T32" fmla="*/ 42 w 650"/>
                <a:gd name="T33" fmla="*/ 87 h 735"/>
                <a:gd name="T34" fmla="*/ 38 w 650"/>
                <a:gd name="T35" fmla="*/ 101 h 735"/>
                <a:gd name="T36" fmla="*/ 28 w 650"/>
                <a:gd name="T37" fmla="*/ 141 h 735"/>
                <a:gd name="T38" fmla="*/ 17 w 650"/>
                <a:gd name="T39" fmla="*/ 203 h 735"/>
                <a:gd name="T40" fmla="*/ 6 w 650"/>
                <a:gd name="T41" fmla="*/ 283 h 735"/>
                <a:gd name="T42" fmla="*/ 0 w 650"/>
                <a:gd name="T43" fmla="*/ 378 h 735"/>
                <a:gd name="T44" fmla="*/ 5 w 650"/>
                <a:gd name="T45" fmla="*/ 484 h 735"/>
                <a:gd name="T46" fmla="*/ 21 w 650"/>
                <a:gd name="T47" fmla="*/ 599 h 735"/>
                <a:gd name="T48" fmla="*/ 54 w 650"/>
                <a:gd name="T49" fmla="*/ 716 h 735"/>
                <a:gd name="T50" fmla="*/ 58 w 650"/>
                <a:gd name="T51" fmla="*/ 716 h 735"/>
                <a:gd name="T52" fmla="*/ 66 w 650"/>
                <a:gd name="T53" fmla="*/ 715 h 735"/>
                <a:gd name="T54" fmla="*/ 80 w 650"/>
                <a:gd name="T55" fmla="*/ 713 h 735"/>
                <a:gd name="T56" fmla="*/ 99 w 650"/>
                <a:gd name="T57" fmla="*/ 712 h 735"/>
                <a:gd name="T58" fmla="*/ 124 w 650"/>
                <a:gd name="T59" fmla="*/ 710 h 735"/>
                <a:gd name="T60" fmla="*/ 153 w 650"/>
                <a:gd name="T61" fmla="*/ 708 h 735"/>
                <a:gd name="T62" fmla="*/ 188 w 650"/>
                <a:gd name="T63" fmla="*/ 707 h 735"/>
                <a:gd name="T64" fmla="*/ 225 w 650"/>
                <a:gd name="T65" fmla="*/ 706 h 735"/>
                <a:gd name="T66" fmla="*/ 267 w 650"/>
                <a:gd name="T67" fmla="*/ 705 h 735"/>
                <a:gd name="T68" fmla="*/ 313 w 650"/>
                <a:gd name="T69" fmla="*/ 706 h 735"/>
                <a:gd name="T70" fmla="*/ 362 w 650"/>
                <a:gd name="T71" fmla="*/ 707 h 735"/>
                <a:gd name="T72" fmla="*/ 415 w 650"/>
                <a:gd name="T73" fmla="*/ 709 h 735"/>
                <a:gd name="T74" fmla="*/ 470 w 650"/>
                <a:gd name="T75" fmla="*/ 713 h 735"/>
                <a:gd name="T76" fmla="*/ 528 w 650"/>
                <a:gd name="T77" fmla="*/ 719 h 735"/>
                <a:gd name="T78" fmla="*/ 588 w 650"/>
                <a:gd name="T79" fmla="*/ 726 h 735"/>
                <a:gd name="T80" fmla="*/ 650 w 650"/>
                <a:gd name="T81" fmla="*/ 735 h 735"/>
                <a:gd name="T82" fmla="*/ 647 w 650"/>
                <a:gd name="T83" fmla="*/ 713 h 735"/>
                <a:gd name="T84" fmla="*/ 641 w 650"/>
                <a:gd name="T85" fmla="*/ 655 h 735"/>
                <a:gd name="T86" fmla="*/ 631 w 650"/>
                <a:gd name="T87" fmla="*/ 568 h 735"/>
                <a:gd name="T88" fmla="*/ 623 w 650"/>
                <a:gd name="T89" fmla="*/ 462 h 735"/>
                <a:gd name="T90" fmla="*/ 618 w 650"/>
                <a:gd name="T91" fmla="*/ 345 h 735"/>
                <a:gd name="T92" fmla="*/ 618 w 650"/>
                <a:gd name="T93" fmla="*/ 229 h 735"/>
                <a:gd name="T94" fmla="*/ 627 w 650"/>
                <a:gd name="T95" fmla="*/ 119 h 735"/>
                <a:gd name="T96" fmla="*/ 645 w 650"/>
                <a:gd name="T97" fmla="*/ 27 h 7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0"/>
                <a:gd name="T148" fmla="*/ 0 h 735"/>
                <a:gd name="T149" fmla="*/ 650 w 650"/>
                <a:gd name="T150" fmla="*/ 735 h 7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0" h="735">
                  <a:moveTo>
                    <a:pt x="645" y="27"/>
                  </a:moveTo>
                  <a:lnTo>
                    <a:pt x="642" y="26"/>
                  </a:lnTo>
                  <a:lnTo>
                    <a:pt x="631" y="23"/>
                  </a:lnTo>
                  <a:lnTo>
                    <a:pt x="615" y="19"/>
                  </a:lnTo>
                  <a:lnTo>
                    <a:pt x="592" y="15"/>
                  </a:lnTo>
                  <a:lnTo>
                    <a:pt x="565" y="10"/>
                  </a:lnTo>
                  <a:lnTo>
                    <a:pt x="533" y="6"/>
                  </a:lnTo>
                  <a:lnTo>
                    <a:pt x="496" y="3"/>
                  </a:lnTo>
                  <a:lnTo>
                    <a:pt x="456" y="1"/>
                  </a:lnTo>
                  <a:lnTo>
                    <a:pt x="411" y="0"/>
                  </a:lnTo>
                  <a:lnTo>
                    <a:pt x="364" y="2"/>
                  </a:lnTo>
                  <a:lnTo>
                    <a:pt x="315" y="6"/>
                  </a:lnTo>
                  <a:lnTo>
                    <a:pt x="262" y="15"/>
                  </a:lnTo>
                  <a:lnTo>
                    <a:pt x="209" y="26"/>
                  </a:lnTo>
                  <a:lnTo>
                    <a:pt x="154" y="42"/>
                  </a:lnTo>
                  <a:lnTo>
                    <a:pt x="98" y="61"/>
                  </a:lnTo>
                  <a:lnTo>
                    <a:pt x="42" y="87"/>
                  </a:lnTo>
                  <a:lnTo>
                    <a:pt x="38" y="101"/>
                  </a:lnTo>
                  <a:lnTo>
                    <a:pt x="28" y="141"/>
                  </a:lnTo>
                  <a:lnTo>
                    <a:pt x="17" y="203"/>
                  </a:lnTo>
                  <a:lnTo>
                    <a:pt x="6" y="283"/>
                  </a:lnTo>
                  <a:lnTo>
                    <a:pt x="0" y="378"/>
                  </a:lnTo>
                  <a:lnTo>
                    <a:pt x="5" y="484"/>
                  </a:lnTo>
                  <a:lnTo>
                    <a:pt x="21" y="599"/>
                  </a:lnTo>
                  <a:lnTo>
                    <a:pt x="54" y="716"/>
                  </a:lnTo>
                  <a:lnTo>
                    <a:pt x="58" y="716"/>
                  </a:lnTo>
                  <a:lnTo>
                    <a:pt x="66" y="715"/>
                  </a:lnTo>
                  <a:lnTo>
                    <a:pt x="80" y="713"/>
                  </a:lnTo>
                  <a:lnTo>
                    <a:pt x="99" y="712"/>
                  </a:lnTo>
                  <a:lnTo>
                    <a:pt x="124" y="710"/>
                  </a:lnTo>
                  <a:lnTo>
                    <a:pt x="153" y="708"/>
                  </a:lnTo>
                  <a:lnTo>
                    <a:pt x="188" y="707"/>
                  </a:lnTo>
                  <a:lnTo>
                    <a:pt x="225" y="706"/>
                  </a:lnTo>
                  <a:lnTo>
                    <a:pt x="267" y="705"/>
                  </a:lnTo>
                  <a:lnTo>
                    <a:pt x="313" y="706"/>
                  </a:lnTo>
                  <a:lnTo>
                    <a:pt x="362" y="707"/>
                  </a:lnTo>
                  <a:lnTo>
                    <a:pt x="415" y="709"/>
                  </a:lnTo>
                  <a:lnTo>
                    <a:pt x="470" y="713"/>
                  </a:lnTo>
                  <a:lnTo>
                    <a:pt x="528" y="719"/>
                  </a:lnTo>
                  <a:lnTo>
                    <a:pt x="588" y="726"/>
                  </a:lnTo>
                  <a:lnTo>
                    <a:pt x="650" y="735"/>
                  </a:lnTo>
                  <a:lnTo>
                    <a:pt x="647" y="713"/>
                  </a:lnTo>
                  <a:lnTo>
                    <a:pt x="641" y="655"/>
                  </a:lnTo>
                  <a:lnTo>
                    <a:pt x="631" y="568"/>
                  </a:lnTo>
                  <a:lnTo>
                    <a:pt x="623" y="462"/>
                  </a:lnTo>
                  <a:lnTo>
                    <a:pt x="618" y="345"/>
                  </a:lnTo>
                  <a:lnTo>
                    <a:pt x="618" y="229"/>
                  </a:lnTo>
                  <a:lnTo>
                    <a:pt x="627" y="119"/>
                  </a:lnTo>
                  <a:lnTo>
                    <a:pt x="645" y="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2" name="Freeform 164"/>
            <p:cNvSpPr>
              <a:spLocks/>
            </p:cNvSpPr>
            <p:nvPr/>
          </p:nvSpPr>
          <p:spPr bwMode="auto">
            <a:xfrm>
              <a:off x="6623" y="13797"/>
              <a:ext cx="1071" cy="731"/>
            </a:xfrm>
            <a:custGeom>
              <a:avLst/>
              <a:gdLst>
                <a:gd name="T0" fmla="*/ 6 w 1071"/>
                <a:gd name="T1" fmla="*/ 552 h 731"/>
                <a:gd name="T2" fmla="*/ 0 w 1071"/>
                <a:gd name="T3" fmla="*/ 642 h 731"/>
                <a:gd name="T4" fmla="*/ 698 w 1071"/>
                <a:gd name="T5" fmla="*/ 731 h 731"/>
                <a:gd name="T6" fmla="*/ 703 w 1071"/>
                <a:gd name="T7" fmla="*/ 729 h 731"/>
                <a:gd name="T8" fmla="*/ 717 w 1071"/>
                <a:gd name="T9" fmla="*/ 722 h 731"/>
                <a:gd name="T10" fmla="*/ 740 w 1071"/>
                <a:gd name="T11" fmla="*/ 710 h 731"/>
                <a:gd name="T12" fmla="*/ 768 w 1071"/>
                <a:gd name="T13" fmla="*/ 694 h 731"/>
                <a:gd name="T14" fmla="*/ 801 w 1071"/>
                <a:gd name="T15" fmla="*/ 672 h 731"/>
                <a:gd name="T16" fmla="*/ 838 w 1071"/>
                <a:gd name="T17" fmla="*/ 645 h 731"/>
                <a:gd name="T18" fmla="*/ 876 w 1071"/>
                <a:gd name="T19" fmla="*/ 614 h 731"/>
                <a:gd name="T20" fmla="*/ 915 w 1071"/>
                <a:gd name="T21" fmla="*/ 577 h 731"/>
                <a:gd name="T22" fmla="*/ 953 w 1071"/>
                <a:gd name="T23" fmla="*/ 536 h 731"/>
                <a:gd name="T24" fmla="*/ 988 w 1071"/>
                <a:gd name="T25" fmla="*/ 491 h 731"/>
                <a:gd name="T26" fmla="*/ 1018 w 1071"/>
                <a:gd name="T27" fmla="*/ 439 h 731"/>
                <a:gd name="T28" fmla="*/ 1043 w 1071"/>
                <a:gd name="T29" fmla="*/ 383 h 731"/>
                <a:gd name="T30" fmla="*/ 1061 w 1071"/>
                <a:gd name="T31" fmla="*/ 322 h 731"/>
                <a:gd name="T32" fmla="*/ 1071 w 1071"/>
                <a:gd name="T33" fmla="*/ 255 h 731"/>
                <a:gd name="T34" fmla="*/ 1070 w 1071"/>
                <a:gd name="T35" fmla="*/ 185 h 731"/>
                <a:gd name="T36" fmla="*/ 1057 w 1071"/>
                <a:gd name="T37" fmla="*/ 108 h 731"/>
                <a:gd name="T38" fmla="*/ 1055 w 1071"/>
                <a:gd name="T39" fmla="*/ 104 h 731"/>
                <a:gd name="T40" fmla="*/ 1049 w 1071"/>
                <a:gd name="T41" fmla="*/ 92 h 731"/>
                <a:gd name="T42" fmla="*/ 1037 w 1071"/>
                <a:gd name="T43" fmla="*/ 76 h 731"/>
                <a:gd name="T44" fmla="*/ 1022 w 1071"/>
                <a:gd name="T45" fmla="*/ 57 h 731"/>
                <a:gd name="T46" fmla="*/ 1002 w 1071"/>
                <a:gd name="T47" fmla="*/ 37 h 731"/>
                <a:gd name="T48" fmla="*/ 979 w 1071"/>
                <a:gd name="T49" fmla="*/ 20 h 731"/>
                <a:gd name="T50" fmla="*/ 951 w 1071"/>
                <a:gd name="T51" fmla="*/ 7 h 731"/>
                <a:gd name="T52" fmla="*/ 919 w 1071"/>
                <a:gd name="T53" fmla="*/ 0 h 731"/>
                <a:gd name="T54" fmla="*/ 924 w 1071"/>
                <a:gd name="T55" fmla="*/ 12 h 731"/>
                <a:gd name="T56" fmla="*/ 934 w 1071"/>
                <a:gd name="T57" fmla="*/ 44 h 731"/>
                <a:gd name="T58" fmla="*/ 947 w 1071"/>
                <a:gd name="T59" fmla="*/ 94 h 731"/>
                <a:gd name="T60" fmla="*/ 958 w 1071"/>
                <a:gd name="T61" fmla="*/ 159 h 731"/>
                <a:gd name="T62" fmla="*/ 961 w 1071"/>
                <a:gd name="T63" fmla="*/ 238 h 731"/>
                <a:gd name="T64" fmla="*/ 953 w 1071"/>
                <a:gd name="T65" fmla="*/ 324 h 731"/>
                <a:gd name="T66" fmla="*/ 928 w 1071"/>
                <a:gd name="T67" fmla="*/ 418 h 731"/>
                <a:gd name="T68" fmla="*/ 884 w 1071"/>
                <a:gd name="T69" fmla="*/ 516 h 731"/>
                <a:gd name="T70" fmla="*/ 883 w 1071"/>
                <a:gd name="T71" fmla="*/ 518 h 731"/>
                <a:gd name="T72" fmla="*/ 879 w 1071"/>
                <a:gd name="T73" fmla="*/ 521 h 731"/>
                <a:gd name="T74" fmla="*/ 872 w 1071"/>
                <a:gd name="T75" fmla="*/ 526 h 731"/>
                <a:gd name="T76" fmla="*/ 862 w 1071"/>
                <a:gd name="T77" fmla="*/ 534 h 731"/>
                <a:gd name="T78" fmla="*/ 851 w 1071"/>
                <a:gd name="T79" fmla="*/ 541 h 731"/>
                <a:gd name="T80" fmla="*/ 837 w 1071"/>
                <a:gd name="T81" fmla="*/ 550 h 731"/>
                <a:gd name="T82" fmla="*/ 819 w 1071"/>
                <a:gd name="T83" fmla="*/ 559 h 731"/>
                <a:gd name="T84" fmla="*/ 800 w 1071"/>
                <a:gd name="T85" fmla="*/ 567 h 731"/>
                <a:gd name="T86" fmla="*/ 778 w 1071"/>
                <a:gd name="T87" fmla="*/ 575 h 731"/>
                <a:gd name="T88" fmla="*/ 754 w 1071"/>
                <a:gd name="T89" fmla="*/ 582 h 731"/>
                <a:gd name="T90" fmla="*/ 727 w 1071"/>
                <a:gd name="T91" fmla="*/ 588 h 731"/>
                <a:gd name="T92" fmla="*/ 697 w 1071"/>
                <a:gd name="T93" fmla="*/ 592 h 731"/>
                <a:gd name="T94" fmla="*/ 666 w 1071"/>
                <a:gd name="T95" fmla="*/ 593 h 731"/>
                <a:gd name="T96" fmla="*/ 631 w 1071"/>
                <a:gd name="T97" fmla="*/ 592 h 731"/>
                <a:gd name="T98" fmla="*/ 593 w 1071"/>
                <a:gd name="T99" fmla="*/ 589 h 731"/>
                <a:gd name="T100" fmla="*/ 555 w 1071"/>
                <a:gd name="T101" fmla="*/ 581 h 731"/>
                <a:gd name="T102" fmla="*/ 555 w 1071"/>
                <a:gd name="T103" fmla="*/ 677 h 731"/>
                <a:gd name="T104" fmla="*/ 24 w 1071"/>
                <a:gd name="T105" fmla="*/ 623 h 731"/>
                <a:gd name="T106" fmla="*/ 6 w 1071"/>
                <a:gd name="T107" fmla="*/ 552 h 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31"/>
                <a:gd name="T164" fmla="*/ 1071 w 1071"/>
                <a:gd name="T165" fmla="*/ 731 h 7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31">
                  <a:moveTo>
                    <a:pt x="6" y="552"/>
                  </a:moveTo>
                  <a:lnTo>
                    <a:pt x="0" y="642"/>
                  </a:lnTo>
                  <a:lnTo>
                    <a:pt x="698" y="731"/>
                  </a:lnTo>
                  <a:lnTo>
                    <a:pt x="703" y="729"/>
                  </a:lnTo>
                  <a:lnTo>
                    <a:pt x="717" y="722"/>
                  </a:lnTo>
                  <a:lnTo>
                    <a:pt x="740" y="710"/>
                  </a:lnTo>
                  <a:lnTo>
                    <a:pt x="768" y="694"/>
                  </a:lnTo>
                  <a:lnTo>
                    <a:pt x="801" y="672"/>
                  </a:lnTo>
                  <a:lnTo>
                    <a:pt x="838" y="645"/>
                  </a:lnTo>
                  <a:lnTo>
                    <a:pt x="876" y="614"/>
                  </a:lnTo>
                  <a:lnTo>
                    <a:pt x="915" y="577"/>
                  </a:lnTo>
                  <a:lnTo>
                    <a:pt x="953" y="536"/>
                  </a:lnTo>
                  <a:lnTo>
                    <a:pt x="988" y="491"/>
                  </a:lnTo>
                  <a:lnTo>
                    <a:pt x="1018" y="439"/>
                  </a:lnTo>
                  <a:lnTo>
                    <a:pt x="1043" y="383"/>
                  </a:lnTo>
                  <a:lnTo>
                    <a:pt x="1061" y="322"/>
                  </a:lnTo>
                  <a:lnTo>
                    <a:pt x="1071" y="255"/>
                  </a:lnTo>
                  <a:lnTo>
                    <a:pt x="1070" y="185"/>
                  </a:lnTo>
                  <a:lnTo>
                    <a:pt x="1057" y="108"/>
                  </a:lnTo>
                  <a:lnTo>
                    <a:pt x="1055" y="104"/>
                  </a:lnTo>
                  <a:lnTo>
                    <a:pt x="1049" y="92"/>
                  </a:lnTo>
                  <a:lnTo>
                    <a:pt x="1037" y="76"/>
                  </a:lnTo>
                  <a:lnTo>
                    <a:pt x="1022" y="57"/>
                  </a:lnTo>
                  <a:lnTo>
                    <a:pt x="1002" y="37"/>
                  </a:lnTo>
                  <a:lnTo>
                    <a:pt x="979" y="20"/>
                  </a:lnTo>
                  <a:lnTo>
                    <a:pt x="951" y="7"/>
                  </a:lnTo>
                  <a:lnTo>
                    <a:pt x="919" y="0"/>
                  </a:lnTo>
                  <a:lnTo>
                    <a:pt x="924" y="12"/>
                  </a:lnTo>
                  <a:lnTo>
                    <a:pt x="934" y="44"/>
                  </a:lnTo>
                  <a:lnTo>
                    <a:pt x="947" y="94"/>
                  </a:lnTo>
                  <a:lnTo>
                    <a:pt x="958" y="159"/>
                  </a:lnTo>
                  <a:lnTo>
                    <a:pt x="961" y="238"/>
                  </a:lnTo>
                  <a:lnTo>
                    <a:pt x="953" y="324"/>
                  </a:lnTo>
                  <a:lnTo>
                    <a:pt x="928" y="418"/>
                  </a:lnTo>
                  <a:lnTo>
                    <a:pt x="884" y="516"/>
                  </a:lnTo>
                  <a:lnTo>
                    <a:pt x="883" y="518"/>
                  </a:lnTo>
                  <a:lnTo>
                    <a:pt x="879" y="521"/>
                  </a:lnTo>
                  <a:lnTo>
                    <a:pt x="872" y="526"/>
                  </a:lnTo>
                  <a:lnTo>
                    <a:pt x="862" y="534"/>
                  </a:lnTo>
                  <a:lnTo>
                    <a:pt x="851" y="541"/>
                  </a:lnTo>
                  <a:lnTo>
                    <a:pt x="837" y="550"/>
                  </a:lnTo>
                  <a:lnTo>
                    <a:pt x="819" y="559"/>
                  </a:lnTo>
                  <a:lnTo>
                    <a:pt x="800" y="567"/>
                  </a:lnTo>
                  <a:lnTo>
                    <a:pt x="778" y="575"/>
                  </a:lnTo>
                  <a:lnTo>
                    <a:pt x="754" y="582"/>
                  </a:lnTo>
                  <a:lnTo>
                    <a:pt x="727" y="588"/>
                  </a:lnTo>
                  <a:lnTo>
                    <a:pt x="697" y="592"/>
                  </a:lnTo>
                  <a:lnTo>
                    <a:pt x="666" y="593"/>
                  </a:lnTo>
                  <a:lnTo>
                    <a:pt x="631" y="592"/>
                  </a:lnTo>
                  <a:lnTo>
                    <a:pt x="593" y="589"/>
                  </a:lnTo>
                  <a:lnTo>
                    <a:pt x="555" y="581"/>
                  </a:lnTo>
                  <a:lnTo>
                    <a:pt x="555" y="677"/>
                  </a:lnTo>
                  <a:lnTo>
                    <a:pt x="24" y="623"/>
                  </a:lnTo>
                  <a:lnTo>
                    <a:pt x="6" y="5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3" name="Freeform 165"/>
            <p:cNvSpPr>
              <a:spLocks/>
            </p:cNvSpPr>
            <p:nvPr/>
          </p:nvSpPr>
          <p:spPr bwMode="auto">
            <a:xfrm>
              <a:off x="6486" y="14516"/>
              <a:ext cx="787" cy="253"/>
            </a:xfrm>
            <a:custGeom>
              <a:avLst/>
              <a:gdLst>
                <a:gd name="T0" fmla="*/ 787 w 787"/>
                <a:gd name="T1" fmla="*/ 91 h 253"/>
                <a:gd name="T2" fmla="*/ 12 w 787"/>
                <a:gd name="T3" fmla="*/ 0 h 253"/>
                <a:gd name="T4" fmla="*/ 0 w 787"/>
                <a:gd name="T5" fmla="*/ 91 h 253"/>
                <a:gd name="T6" fmla="*/ 764 w 787"/>
                <a:gd name="T7" fmla="*/ 253 h 253"/>
                <a:gd name="T8" fmla="*/ 787 w 787"/>
                <a:gd name="T9" fmla="*/ 91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7"/>
                <a:gd name="T16" fmla="*/ 0 h 253"/>
                <a:gd name="T17" fmla="*/ 787 w 787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7" h="253">
                  <a:moveTo>
                    <a:pt x="787" y="91"/>
                  </a:moveTo>
                  <a:lnTo>
                    <a:pt x="12" y="0"/>
                  </a:lnTo>
                  <a:lnTo>
                    <a:pt x="0" y="91"/>
                  </a:lnTo>
                  <a:lnTo>
                    <a:pt x="764" y="253"/>
                  </a:lnTo>
                  <a:lnTo>
                    <a:pt x="787" y="9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4" name="Freeform 166"/>
            <p:cNvSpPr>
              <a:spLocks/>
            </p:cNvSpPr>
            <p:nvPr/>
          </p:nvSpPr>
          <p:spPr bwMode="auto">
            <a:xfrm>
              <a:off x="6879" y="14597"/>
              <a:ext cx="336" cy="115"/>
            </a:xfrm>
            <a:custGeom>
              <a:avLst/>
              <a:gdLst>
                <a:gd name="T0" fmla="*/ 336 w 336"/>
                <a:gd name="T1" fmla="*/ 50 h 115"/>
                <a:gd name="T2" fmla="*/ 4 w 336"/>
                <a:gd name="T3" fmla="*/ 0 h 115"/>
                <a:gd name="T4" fmla="*/ 0 w 336"/>
                <a:gd name="T5" fmla="*/ 48 h 115"/>
                <a:gd name="T6" fmla="*/ 327 w 336"/>
                <a:gd name="T7" fmla="*/ 115 h 115"/>
                <a:gd name="T8" fmla="*/ 336 w 336"/>
                <a:gd name="T9" fmla="*/ 5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15"/>
                <a:gd name="T17" fmla="*/ 336 w 3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15">
                  <a:moveTo>
                    <a:pt x="336" y="50"/>
                  </a:moveTo>
                  <a:lnTo>
                    <a:pt x="4" y="0"/>
                  </a:lnTo>
                  <a:lnTo>
                    <a:pt x="0" y="48"/>
                  </a:lnTo>
                  <a:lnTo>
                    <a:pt x="327" y="115"/>
                  </a:lnTo>
                  <a:lnTo>
                    <a:pt x="336" y="5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5" name="Freeform 167"/>
            <p:cNvSpPr>
              <a:spLocks/>
            </p:cNvSpPr>
            <p:nvPr/>
          </p:nvSpPr>
          <p:spPr bwMode="auto">
            <a:xfrm>
              <a:off x="6536" y="14540"/>
              <a:ext cx="225" cy="85"/>
            </a:xfrm>
            <a:custGeom>
              <a:avLst/>
              <a:gdLst>
                <a:gd name="T0" fmla="*/ 225 w 225"/>
                <a:gd name="T1" fmla="*/ 39 h 85"/>
                <a:gd name="T2" fmla="*/ 0 w 225"/>
                <a:gd name="T3" fmla="*/ 0 h 85"/>
                <a:gd name="T4" fmla="*/ 3 w 225"/>
                <a:gd name="T5" fmla="*/ 41 h 85"/>
                <a:gd name="T6" fmla="*/ 218 w 225"/>
                <a:gd name="T7" fmla="*/ 85 h 85"/>
                <a:gd name="T8" fmla="*/ 225 w 225"/>
                <a:gd name="T9" fmla="*/ 3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85"/>
                <a:gd name="T17" fmla="*/ 225 w 22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85">
                  <a:moveTo>
                    <a:pt x="225" y="39"/>
                  </a:moveTo>
                  <a:lnTo>
                    <a:pt x="0" y="0"/>
                  </a:lnTo>
                  <a:lnTo>
                    <a:pt x="3" y="41"/>
                  </a:lnTo>
                  <a:lnTo>
                    <a:pt x="218" y="85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6" name="Freeform 168"/>
            <p:cNvSpPr>
              <a:spLocks/>
            </p:cNvSpPr>
            <p:nvPr/>
          </p:nvSpPr>
          <p:spPr bwMode="auto">
            <a:xfrm>
              <a:off x="5972" y="14624"/>
              <a:ext cx="1325" cy="439"/>
            </a:xfrm>
            <a:custGeom>
              <a:avLst/>
              <a:gdLst>
                <a:gd name="T0" fmla="*/ 0 w 1325"/>
                <a:gd name="T1" fmla="*/ 132 h 439"/>
                <a:gd name="T2" fmla="*/ 3 w 1325"/>
                <a:gd name="T3" fmla="*/ 132 h 439"/>
                <a:gd name="T4" fmla="*/ 10 w 1325"/>
                <a:gd name="T5" fmla="*/ 130 h 439"/>
                <a:gd name="T6" fmla="*/ 24 w 1325"/>
                <a:gd name="T7" fmla="*/ 128 h 439"/>
                <a:gd name="T8" fmla="*/ 42 w 1325"/>
                <a:gd name="T9" fmla="*/ 125 h 439"/>
                <a:gd name="T10" fmla="*/ 62 w 1325"/>
                <a:gd name="T11" fmla="*/ 121 h 439"/>
                <a:gd name="T12" fmla="*/ 86 w 1325"/>
                <a:gd name="T13" fmla="*/ 116 h 439"/>
                <a:gd name="T14" fmla="*/ 113 w 1325"/>
                <a:gd name="T15" fmla="*/ 109 h 439"/>
                <a:gd name="T16" fmla="*/ 141 w 1325"/>
                <a:gd name="T17" fmla="*/ 102 h 439"/>
                <a:gd name="T18" fmla="*/ 170 w 1325"/>
                <a:gd name="T19" fmla="*/ 94 h 439"/>
                <a:gd name="T20" fmla="*/ 199 w 1325"/>
                <a:gd name="T21" fmla="*/ 85 h 439"/>
                <a:gd name="T22" fmla="*/ 228 w 1325"/>
                <a:gd name="T23" fmla="*/ 74 h 439"/>
                <a:gd name="T24" fmla="*/ 257 w 1325"/>
                <a:gd name="T25" fmla="*/ 62 h 439"/>
                <a:gd name="T26" fmla="*/ 285 w 1325"/>
                <a:gd name="T27" fmla="*/ 48 h 439"/>
                <a:gd name="T28" fmla="*/ 309 w 1325"/>
                <a:gd name="T29" fmla="*/ 34 h 439"/>
                <a:gd name="T30" fmla="*/ 333 w 1325"/>
                <a:gd name="T31" fmla="*/ 18 h 439"/>
                <a:gd name="T32" fmla="*/ 352 w 1325"/>
                <a:gd name="T33" fmla="*/ 0 h 439"/>
                <a:gd name="T34" fmla="*/ 1325 w 1325"/>
                <a:gd name="T35" fmla="*/ 223 h 439"/>
                <a:gd name="T36" fmla="*/ 1323 w 1325"/>
                <a:gd name="T37" fmla="*/ 225 h 439"/>
                <a:gd name="T38" fmla="*/ 1318 w 1325"/>
                <a:gd name="T39" fmla="*/ 230 h 439"/>
                <a:gd name="T40" fmla="*/ 1309 w 1325"/>
                <a:gd name="T41" fmla="*/ 239 h 439"/>
                <a:gd name="T42" fmla="*/ 1297 w 1325"/>
                <a:gd name="T43" fmla="*/ 250 h 439"/>
                <a:gd name="T44" fmla="*/ 1282 w 1325"/>
                <a:gd name="T45" fmla="*/ 263 h 439"/>
                <a:gd name="T46" fmla="*/ 1265 w 1325"/>
                <a:gd name="T47" fmla="*/ 278 h 439"/>
                <a:gd name="T48" fmla="*/ 1247 w 1325"/>
                <a:gd name="T49" fmla="*/ 295 h 439"/>
                <a:gd name="T50" fmla="*/ 1225 w 1325"/>
                <a:gd name="T51" fmla="*/ 312 h 439"/>
                <a:gd name="T52" fmla="*/ 1202 w 1325"/>
                <a:gd name="T53" fmla="*/ 331 h 439"/>
                <a:gd name="T54" fmla="*/ 1179 w 1325"/>
                <a:gd name="T55" fmla="*/ 349 h 439"/>
                <a:gd name="T56" fmla="*/ 1154 w 1325"/>
                <a:gd name="T57" fmla="*/ 367 h 439"/>
                <a:gd name="T58" fmla="*/ 1128 w 1325"/>
                <a:gd name="T59" fmla="*/ 385 h 439"/>
                <a:gd name="T60" fmla="*/ 1102 w 1325"/>
                <a:gd name="T61" fmla="*/ 401 h 439"/>
                <a:gd name="T62" fmla="*/ 1077 w 1325"/>
                <a:gd name="T63" fmla="*/ 415 h 439"/>
                <a:gd name="T64" fmla="*/ 1051 w 1325"/>
                <a:gd name="T65" fmla="*/ 428 h 439"/>
                <a:gd name="T66" fmla="*/ 1026 w 1325"/>
                <a:gd name="T67" fmla="*/ 439 h 439"/>
                <a:gd name="T68" fmla="*/ 0 w 1325"/>
                <a:gd name="T69" fmla="*/ 132 h 4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5"/>
                <a:gd name="T106" fmla="*/ 0 h 439"/>
                <a:gd name="T107" fmla="*/ 1325 w 1325"/>
                <a:gd name="T108" fmla="*/ 439 h 4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5" h="439">
                  <a:moveTo>
                    <a:pt x="0" y="132"/>
                  </a:moveTo>
                  <a:lnTo>
                    <a:pt x="3" y="132"/>
                  </a:lnTo>
                  <a:lnTo>
                    <a:pt x="10" y="130"/>
                  </a:lnTo>
                  <a:lnTo>
                    <a:pt x="24" y="128"/>
                  </a:lnTo>
                  <a:lnTo>
                    <a:pt x="42" y="125"/>
                  </a:lnTo>
                  <a:lnTo>
                    <a:pt x="62" y="121"/>
                  </a:lnTo>
                  <a:lnTo>
                    <a:pt x="86" y="116"/>
                  </a:lnTo>
                  <a:lnTo>
                    <a:pt x="113" y="109"/>
                  </a:lnTo>
                  <a:lnTo>
                    <a:pt x="141" y="102"/>
                  </a:lnTo>
                  <a:lnTo>
                    <a:pt x="170" y="94"/>
                  </a:lnTo>
                  <a:lnTo>
                    <a:pt x="199" y="85"/>
                  </a:lnTo>
                  <a:lnTo>
                    <a:pt x="228" y="74"/>
                  </a:lnTo>
                  <a:lnTo>
                    <a:pt x="257" y="62"/>
                  </a:lnTo>
                  <a:lnTo>
                    <a:pt x="285" y="48"/>
                  </a:lnTo>
                  <a:lnTo>
                    <a:pt x="309" y="34"/>
                  </a:lnTo>
                  <a:lnTo>
                    <a:pt x="333" y="18"/>
                  </a:lnTo>
                  <a:lnTo>
                    <a:pt x="352" y="0"/>
                  </a:lnTo>
                  <a:lnTo>
                    <a:pt x="1325" y="223"/>
                  </a:lnTo>
                  <a:lnTo>
                    <a:pt x="1323" y="225"/>
                  </a:lnTo>
                  <a:lnTo>
                    <a:pt x="1318" y="230"/>
                  </a:lnTo>
                  <a:lnTo>
                    <a:pt x="1309" y="239"/>
                  </a:lnTo>
                  <a:lnTo>
                    <a:pt x="1297" y="250"/>
                  </a:lnTo>
                  <a:lnTo>
                    <a:pt x="1282" y="263"/>
                  </a:lnTo>
                  <a:lnTo>
                    <a:pt x="1265" y="278"/>
                  </a:lnTo>
                  <a:lnTo>
                    <a:pt x="1247" y="295"/>
                  </a:lnTo>
                  <a:lnTo>
                    <a:pt x="1225" y="312"/>
                  </a:lnTo>
                  <a:lnTo>
                    <a:pt x="1202" y="331"/>
                  </a:lnTo>
                  <a:lnTo>
                    <a:pt x="1179" y="349"/>
                  </a:lnTo>
                  <a:lnTo>
                    <a:pt x="1154" y="367"/>
                  </a:lnTo>
                  <a:lnTo>
                    <a:pt x="1128" y="385"/>
                  </a:lnTo>
                  <a:lnTo>
                    <a:pt x="1102" y="401"/>
                  </a:lnTo>
                  <a:lnTo>
                    <a:pt x="1077" y="415"/>
                  </a:lnTo>
                  <a:lnTo>
                    <a:pt x="1051" y="428"/>
                  </a:lnTo>
                  <a:lnTo>
                    <a:pt x="1026" y="43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7" name="Freeform 169"/>
            <p:cNvSpPr>
              <a:spLocks/>
            </p:cNvSpPr>
            <p:nvPr/>
          </p:nvSpPr>
          <p:spPr bwMode="auto">
            <a:xfrm>
              <a:off x="7292" y="14577"/>
              <a:ext cx="472" cy="209"/>
            </a:xfrm>
            <a:custGeom>
              <a:avLst/>
              <a:gdLst>
                <a:gd name="T0" fmla="*/ 47 w 472"/>
                <a:gd name="T1" fmla="*/ 209 h 209"/>
                <a:gd name="T2" fmla="*/ 472 w 472"/>
                <a:gd name="T3" fmla="*/ 84 h 209"/>
                <a:gd name="T4" fmla="*/ 215 w 472"/>
                <a:gd name="T5" fmla="*/ 0 h 209"/>
                <a:gd name="T6" fmla="*/ 5 w 472"/>
                <a:gd name="T7" fmla="*/ 24 h 209"/>
                <a:gd name="T8" fmla="*/ 0 w 472"/>
                <a:gd name="T9" fmla="*/ 197 h 209"/>
                <a:gd name="T10" fmla="*/ 47 w 472"/>
                <a:gd name="T11" fmla="*/ 209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209"/>
                <a:gd name="T20" fmla="*/ 472 w 472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209">
                  <a:moveTo>
                    <a:pt x="47" y="209"/>
                  </a:moveTo>
                  <a:lnTo>
                    <a:pt x="472" y="84"/>
                  </a:lnTo>
                  <a:lnTo>
                    <a:pt x="215" y="0"/>
                  </a:lnTo>
                  <a:lnTo>
                    <a:pt x="5" y="24"/>
                  </a:lnTo>
                  <a:lnTo>
                    <a:pt x="0" y="197"/>
                  </a:lnTo>
                  <a:lnTo>
                    <a:pt x="47" y="20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8" name="Freeform 170"/>
            <p:cNvSpPr>
              <a:spLocks/>
            </p:cNvSpPr>
            <p:nvPr/>
          </p:nvSpPr>
          <p:spPr bwMode="auto">
            <a:xfrm>
              <a:off x="6073" y="13679"/>
              <a:ext cx="251" cy="999"/>
            </a:xfrm>
            <a:custGeom>
              <a:avLst/>
              <a:gdLst>
                <a:gd name="T0" fmla="*/ 251 w 251"/>
                <a:gd name="T1" fmla="*/ 23 h 999"/>
                <a:gd name="T2" fmla="*/ 250 w 251"/>
                <a:gd name="T3" fmla="*/ 22 h 999"/>
                <a:gd name="T4" fmla="*/ 246 w 251"/>
                <a:gd name="T5" fmla="*/ 20 h 999"/>
                <a:gd name="T6" fmla="*/ 239 w 251"/>
                <a:gd name="T7" fmla="*/ 18 h 999"/>
                <a:gd name="T8" fmla="*/ 230 w 251"/>
                <a:gd name="T9" fmla="*/ 15 h 999"/>
                <a:gd name="T10" fmla="*/ 218 w 251"/>
                <a:gd name="T11" fmla="*/ 11 h 999"/>
                <a:gd name="T12" fmla="*/ 205 w 251"/>
                <a:gd name="T13" fmla="*/ 7 h 999"/>
                <a:gd name="T14" fmla="*/ 190 w 251"/>
                <a:gd name="T15" fmla="*/ 4 h 999"/>
                <a:gd name="T16" fmla="*/ 173 w 251"/>
                <a:gd name="T17" fmla="*/ 1 h 999"/>
                <a:gd name="T18" fmla="*/ 155 w 251"/>
                <a:gd name="T19" fmla="*/ 0 h 999"/>
                <a:gd name="T20" fmla="*/ 134 w 251"/>
                <a:gd name="T21" fmla="*/ 0 h 999"/>
                <a:gd name="T22" fmla="*/ 114 w 251"/>
                <a:gd name="T23" fmla="*/ 2 h 999"/>
                <a:gd name="T24" fmla="*/ 92 w 251"/>
                <a:gd name="T25" fmla="*/ 5 h 999"/>
                <a:gd name="T26" fmla="*/ 70 w 251"/>
                <a:gd name="T27" fmla="*/ 12 h 999"/>
                <a:gd name="T28" fmla="*/ 47 w 251"/>
                <a:gd name="T29" fmla="*/ 20 h 999"/>
                <a:gd name="T30" fmla="*/ 23 w 251"/>
                <a:gd name="T31" fmla="*/ 32 h 999"/>
                <a:gd name="T32" fmla="*/ 0 w 251"/>
                <a:gd name="T33" fmla="*/ 47 h 999"/>
                <a:gd name="T34" fmla="*/ 0 w 251"/>
                <a:gd name="T35" fmla="*/ 999 h 999"/>
                <a:gd name="T36" fmla="*/ 1 w 251"/>
                <a:gd name="T37" fmla="*/ 999 h 999"/>
                <a:gd name="T38" fmla="*/ 6 w 251"/>
                <a:gd name="T39" fmla="*/ 999 h 999"/>
                <a:gd name="T40" fmla="*/ 14 w 251"/>
                <a:gd name="T41" fmla="*/ 998 h 999"/>
                <a:gd name="T42" fmla="*/ 23 w 251"/>
                <a:gd name="T43" fmla="*/ 997 h 999"/>
                <a:gd name="T44" fmla="*/ 35 w 251"/>
                <a:gd name="T45" fmla="*/ 995 h 999"/>
                <a:gd name="T46" fmla="*/ 49 w 251"/>
                <a:gd name="T47" fmla="*/ 993 h 999"/>
                <a:gd name="T48" fmla="*/ 65 w 251"/>
                <a:gd name="T49" fmla="*/ 990 h 999"/>
                <a:gd name="T50" fmla="*/ 83 w 251"/>
                <a:gd name="T51" fmla="*/ 985 h 999"/>
                <a:gd name="T52" fmla="*/ 102 w 251"/>
                <a:gd name="T53" fmla="*/ 980 h 999"/>
                <a:gd name="T54" fmla="*/ 121 w 251"/>
                <a:gd name="T55" fmla="*/ 973 h 999"/>
                <a:gd name="T56" fmla="*/ 143 w 251"/>
                <a:gd name="T57" fmla="*/ 966 h 999"/>
                <a:gd name="T58" fmla="*/ 164 w 251"/>
                <a:gd name="T59" fmla="*/ 956 h 999"/>
                <a:gd name="T60" fmla="*/ 186 w 251"/>
                <a:gd name="T61" fmla="*/ 945 h 999"/>
                <a:gd name="T62" fmla="*/ 208 w 251"/>
                <a:gd name="T63" fmla="*/ 934 h 999"/>
                <a:gd name="T64" fmla="*/ 230 w 251"/>
                <a:gd name="T65" fmla="*/ 919 h 999"/>
                <a:gd name="T66" fmla="*/ 251 w 251"/>
                <a:gd name="T67" fmla="*/ 903 h 999"/>
                <a:gd name="T68" fmla="*/ 251 w 251"/>
                <a:gd name="T69" fmla="*/ 23 h 9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999"/>
                <a:gd name="T107" fmla="*/ 251 w 251"/>
                <a:gd name="T108" fmla="*/ 999 h 9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999">
                  <a:moveTo>
                    <a:pt x="251" y="23"/>
                  </a:moveTo>
                  <a:lnTo>
                    <a:pt x="250" y="22"/>
                  </a:lnTo>
                  <a:lnTo>
                    <a:pt x="246" y="20"/>
                  </a:lnTo>
                  <a:lnTo>
                    <a:pt x="239" y="18"/>
                  </a:lnTo>
                  <a:lnTo>
                    <a:pt x="230" y="15"/>
                  </a:lnTo>
                  <a:lnTo>
                    <a:pt x="218" y="11"/>
                  </a:lnTo>
                  <a:lnTo>
                    <a:pt x="205" y="7"/>
                  </a:lnTo>
                  <a:lnTo>
                    <a:pt x="190" y="4"/>
                  </a:lnTo>
                  <a:lnTo>
                    <a:pt x="173" y="1"/>
                  </a:lnTo>
                  <a:lnTo>
                    <a:pt x="155" y="0"/>
                  </a:lnTo>
                  <a:lnTo>
                    <a:pt x="134" y="0"/>
                  </a:lnTo>
                  <a:lnTo>
                    <a:pt x="114" y="2"/>
                  </a:lnTo>
                  <a:lnTo>
                    <a:pt x="92" y="5"/>
                  </a:lnTo>
                  <a:lnTo>
                    <a:pt x="70" y="12"/>
                  </a:lnTo>
                  <a:lnTo>
                    <a:pt x="47" y="20"/>
                  </a:lnTo>
                  <a:lnTo>
                    <a:pt x="23" y="32"/>
                  </a:lnTo>
                  <a:lnTo>
                    <a:pt x="0" y="47"/>
                  </a:lnTo>
                  <a:lnTo>
                    <a:pt x="0" y="999"/>
                  </a:lnTo>
                  <a:lnTo>
                    <a:pt x="1" y="999"/>
                  </a:lnTo>
                  <a:lnTo>
                    <a:pt x="6" y="999"/>
                  </a:lnTo>
                  <a:lnTo>
                    <a:pt x="14" y="998"/>
                  </a:lnTo>
                  <a:lnTo>
                    <a:pt x="23" y="997"/>
                  </a:lnTo>
                  <a:lnTo>
                    <a:pt x="35" y="995"/>
                  </a:lnTo>
                  <a:lnTo>
                    <a:pt x="49" y="993"/>
                  </a:lnTo>
                  <a:lnTo>
                    <a:pt x="65" y="990"/>
                  </a:lnTo>
                  <a:lnTo>
                    <a:pt x="83" y="985"/>
                  </a:lnTo>
                  <a:lnTo>
                    <a:pt x="102" y="980"/>
                  </a:lnTo>
                  <a:lnTo>
                    <a:pt x="121" y="973"/>
                  </a:lnTo>
                  <a:lnTo>
                    <a:pt x="143" y="966"/>
                  </a:lnTo>
                  <a:lnTo>
                    <a:pt x="164" y="956"/>
                  </a:lnTo>
                  <a:lnTo>
                    <a:pt x="186" y="945"/>
                  </a:lnTo>
                  <a:lnTo>
                    <a:pt x="208" y="934"/>
                  </a:lnTo>
                  <a:lnTo>
                    <a:pt x="230" y="919"/>
                  </a:lnTo>
                  <a:lnTo>
                    <a:pt x="251" y="903"/>
                  </a:lnTo>
                  <a:lnTo>
                    <a:pt x="251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39" name="Freeform 171"/>
            <p:cNvSpPr>
              <a:spLocks/>
            </p:cNvSpPr>
            <p:nvPr/>
          </p:nvSpPr>
          <p:spPr bwMode="auto">
            <a:xfrm>
              <a:off x="6080" y="13687"/>
              <a:ext cx="215" cy="843"/>
            </a:xfrm>
            <a:custGeom>
              <a:avLst/>
              <a:gdLst>
                <a:gd name="T0" fmla="*/ 215 w 215"/>
                <a:gd name="T1" fmla="*/ 20 h 843"/>
                <a:gd name="T2" fmla="*/ 214 w 215"/>
                <a:gd name="T3" fmla="*/ 19 h 843"/>
                <a:gd name="T4" fmla="*/ 211 w 215"/>
                <a:gd name="T5" fmla="*/ 18 h 843"/>
                <a:gd name="T6" fmla="*/ 205 w 215"/>
                <a:gd name="T7" fmla="*/ 15 h 843"/>
                <a:gd name="T8" fmla="*/ 197 w 215"/>
                <a:gd name="T9" fmla="*/ 12 h 843"/>
                <a:gd name="T10" fmla="*/ 187 w 215"/>
                <a:gd name="T11" fmla="*/ 9 h 843"/>
                <a:gd name="T12" fmla="*/ 176 w 215"/>
                <a:gd name="T13" fmla="*/ 6 h 843"/>
                <a:gd name="T14" fmla="*/ 163 w 215"/>
                <a:gd name="T15" fmla="*/ 4 h 843"/>
                <a:gd name="T16" fmla="*/ 149 w 215"/>
                <a:gd name="T17" fmla="*/ 1 h 843"/>
                <a:gd name="T18" fmla="*/ 133 w 215"/>
                <a:gd name="T19" fmla="*/ 0 h 843"/>
                <a:gd name="T20" fmla="*/ 115 w 215"/>
                <a:gd name="T21" fmla="*/ 0 h 843"/>
                <a:gd name="T22" fmla="*/ 98 w 215"/>
                <a:gd name="T23" fmla="*/ 1 h 843"/>
                <a:gd name="T24" fmla="*/ 79 w 215"/>
                <a:gd name="T25" fmla="*/ 5 h 843"/>
                <a:gd name="T26" fmla="*/ 60 w 215"/>
                <a:gd name="T27" fmla="*/ 10 h 843"/>
                <a:gd name="T28" fmla="*/ 40 w 215"/>
                <a:gd name="T29" fmla="*/ 18 h 843"/>
                <a:gd name="T30" fmla="*/ 21 w 215"/>
                <a:gd name="T31" fmla="*/ 27 h 843"/>
                <a:gd name="T32" fmla="*/ 0 w 215"/>
                <a:gd name="T33" fmla="*/ 40 h 843"/>
                <a:gd name="T34" fmla="*/ 0 w 215"/>
                <a:gd name="T35" fmla="*/ 843 h 843"/>
                <a:gd name="T36" fmla="*/ 1 w 215"/>
                <a:gd name="T37" fmla="*/ 843 h 843"/>
                <a:gd name="T38" fmla="*/ 6 w 215"/>
                <a:gd name="T39" fmla="*/ 843 h 843"/>
                <a:gd name="T40" fmla="*/ 12 w 215"/>
                <a:gd name="T41" fmla="*/ 842 h 843"/>
                <a:gd name="T42" fmla="*/ 21 w 215"/>
                <a:gd name="T43" fmla="*/ 841 h 843"/>
                <a:gd name="T44" fmla="*/ 30 w 215"/>
                <a:gd name="T45" fmla="*/ 840 h 843"/>
                <a:gd name="T46" fmla="*/ 43 w 215"/>
                <a:gd name="T47" fmla="*/ 838 h 843"/>
                <a:gd name="T48" fmla="*/ 56 w 215"/>
                <a:gd name="T49" fmla="*/ 835 h 843"/>
                <a:gd name="T50" fmla="*/ 71 w 215"/>
                <a:gd name="T51" fmla="*/ 831 h 843"/>
                <a:gd name="T52" fmla="*/ 87 w 215"/>
                <a:gd name="T53" fmla="*/ 826 h 843"/>
                <a:gd name="T54" fmla="*/ 105 w 215"/>
                <a:gd name="T55" fmla="*/ 821 h 843"/>
                <a:gd name="T56" fmla="*/ 123 w 215"/>
                <a:gd name="T57" fmla="*/ 814 h 843"/>
                <a:gd name="T58" fmla="*/ 141 w 215"/>
                <a:gd name="T59" fmla="*/ 806 h 843"/>
                <a:gd name="T60" fmla="*/ 159 w 215"/>
                <a:gd name="T61" fmla="*/ 797 h 843"/>
                <a:gd name="T62" fmla="*/ 179 w 215"/>
                <a:gd name="T63" fmla="*/ 786 h 843"/>
                <a:gd name="T64" fmla="*/ 197 w 215"/>
                <a:gd name="T65" fmla="*/ 774 h 843"/>
                <a:gd name="T66" fmla="*/ 215 w 215"/>
                <a:gd name="T67" fmla="*/ 760 h 843"/>
                <a:gd name="T68" fmla="*/ 215 w 215"/>
                <a:gd name="T69" fmla="*/ 20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843"/>
                <a:gd name="T107" fmla="*/ 215 w 215"/>
                <a:gd name="T108" fmla="*/ 843 h 8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843">
                  <a:moveTo>
                    <a:pt x="215" y="20"/>
                  </a:moveTo>
                  <a:lnTo>
                    <a:pt x="214" y="19"/>
                  </a:lnTo>
                  <a:lnTo>
                    <a:pt x="211" y="18"/>
                  </a:lnTo>
                  <a:lnTo>
                    <a:pt x="205" y="15"/>
                  </a:lnTo>
                  <a:lnTo>
                    <a:pt x="197" y="12"/>
                  </a:lnTo>
                  <a:lnTo>
                    <a:pt x="187" y="9"/>
                  </a:lnTo>
                  <a:lnTo>
                    <a:pt x="176" y="6"/>
                  </a:lnTo>
                  <a:lnTo>
                    <a:pt x="163" y="4"/>
                  </a:lnTo>
                  <a:lnTo>
                    <a:pt x="149" y="1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8" y="1"/>
                  </a:lnTo>
                  <a:lnTo>
                    <a:pt x="79" y="5"/>
                  </a:lnTo>
                  <a:lnTo>
                    <a:pt x="60" y="10"/>
                  </a:lnTo>
                  <a:lnTo>
                    <a:pt x="40" y="18"/>
                  </a:lnTo>
                  <a:lnTo>
                    <a:pt x="21" y="27"/>
                  </a:lnTo>
                  <a:lnTo>
                    <a:pt x="0" y="40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6" y="843"/>
                  </a:lnTo>
                  <a:lnTo>
                    <a:pt x="12" y="842"/>
                  </a:lnTo>
                  <a:lnTo>
                    <a:pt x="21" y="841"/>
                  </a:lnTo>
                  <a:lnTo>
                    <a:pt x="30" y="840"/>
                  </a:lnTo>
                  <a:lnTo>
                    <a:pt x="43" y="838"/>
                  </a:lnTo>
                  <a:lnTo>
                    <a:pt x="56" y="835"/>
                  </a:lnTo>
                  <a:lnTo>
                    <a:pt x="71" y="831"/>
                  </a:lnTo>
                  <a:lnTo>
                    <a:pt x="87" y="826"/>
                  </a:lnTo>
                  <a:lnTo>
                    <a:pt x="105" y="821"/>
                  </a:lnTo>
                  <a:lnTo>
                    <a:pt x="123" y="814"/>
                  </a:lnTo>
                  <a:lnTo>
                    <a:pt x="141" y="806"/>
                  </a:lnTo>
                  <a:lnTo>
                    <a:pt x="159" y="797"/>
                  </a:lnTo>
                  <a:lnTo>
                    <a:pt x="179" y="786"/>
                  </a:lnTo>
                  <a:lnTo>
                    <a:pt x="197" y="774"/>
                  </a:lnTo>
                  <a:lnTo>
                    <a:pt x="215" y="760"/>
                  </a:lnTo>
                  <a:lnTo>
                    <a:pt x="215" y="2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0" name="Freeform 172"/>
            <p:cNvSpPr>
              <a:spLocks/>
            </p:cNvSpPr>
            <p:nvPr/>
          </p:nvSpPr>
          <p:spPr bwMode="auto">
            <a:xfrm>
              <a:off x="6087" y="13696"/>
              <a:ext cx="180" cy="685"/>
            </a:xfrm>
            <a:custGeom>
              <a:avLst/>
              <a:gdLst>
                <a:gd name="T0" fmla="*/ 180 w 180"/>
                <a:gd name="T1" fmla="*/ 16 h 685"/>
                <a:gd name="T2" fmla="*/ 179 w 180"/>
                <a:gd name="T3" fmla="*/ 16 h 685"/>
                <a:gd name="T4" fmla="*/ 176 w 180"/>
                <a:gd name="T5" fmla="*/ 14 h 685"/>
                <a:gd name="T6" fmla="*/ 172 w 180"/>
                <a:gd name="T7" fmla="*/ 12 h 685"/>
                <a:gd name="T8" fmla="*/ 165 w 180"/>
                <a:gd name="T9" fmla="*/ 10 h 685"/>
                <a:gd name="T10" fmla="*/ 157 w 180"/>
                <a:gd name="T11" fmla="*/ 8 h 685"/>
                <a:gd name="T12" fmla="*/ 147 w 180"/>
                <a:gd name="T13" fmla="*/ 4 h 685"/>
                <a:gd name="T14" fmla="*/ 136 w 180"/>
                <a:gd name="T15" fmla="*/ 2 h 685"/>
                <a:gd name="T16" fmla="*/ 125 w 180"/>
                <a:gd name="T17" fmla="*/ 0 h 685"/>
                <a:gd name="T18" fmla="*/ 111 w 180"/>
                <a:gd name="T19" fmla="*/ 0 h 685"/>
                <a:gd name="T20" fmla="*/ 97 w 180"/>
                <a:gd name="T21" fmla="*/ 0 h 685"/>
                <a:gd name="T22" fmla="*/ 81 w 180"/>
                <a:gd name="T23" fmla="*/ 1 h 685"/>
                <a:gd name="T24" fmla="*/ 66 w 180"/>
                <a:gd name="T25" fmla="*/ 3 h 685"/>
                <a:gd name="T26" fmla="*/ 50 w 180"/>
                <a:gd name="T27" fmla="*/ 8 h 685"/>
                <a:gd name="T28" fmla="*/ 33 w 180"/>
                <a:gd name="T29" fmla="*/ 14 h 685"/>
                <a:gd name="T30" fmla="*/ 17 w 180"/>
                <a:gd name="T31" fmla="*/ 23 h 685"/>
                <a:gd name="T32" fmla="*/ 0 w 180"/>
                <a:gd name="T33" fmla="*/ 33 h 685"/>
                <a:gd name="T34" fmla="*/ 0 w 180"/>
                <a:gd name="T35" fmla="*/ 685 h 685"/>
                <a:gd name="T36" fmla="*/ 1 w 180"/>
                <a:gd name="T37" fmla="*/ 685 h 685"/>
                <a:gd name="T38" fmla="*/ 4 w 180"/>
                <a:gd name="T39" fmla="*/ 685 h 685"/>
                <a:gd name="T40" fmla="*/ 9 w 180"/>
                <a:gd name="T41" fmla="*/ 684 h 685"/>
                <a:gd name="T42" fmla="*/ 17 w 180"/>
                <a:gd name="T43" fmla="*/ 683 h 685"/>
                <a:gd name="T44" fmla="*/ 26 w 180"/>
                <a:gd name="T45" fmla="*/ 682 h 685"/>
                <a:gd name="T46" fmla="*/ 35 w 180"/>
                <a:gd name="T47" fmla="*/ 681 h 685"/>
                <a:gd name="T48" fmla="*/ 47 w 180"/>
                <a:gd name="T49" fmla="*/ 678 h 685"/>
                <a:gd name="T50" fmla="*/ 60 w 180"/>
                <a:gd name="T51" fmla="*/ 676 h 685"/>
                <a:gd name="T52" fmla="*/ 73 w 180"/>
                <a:gd name="T53" fmla="*/ 671 h 685"/>
                <a:gd name="T54" fmla="*/ 87 w 180"/>
                <a:gd name="T55" fmla="*/ 667 h 685"/>
                <a:gd name="T56" fmla="*/ 102 w 180"/>
                <a:gd name="T57" fmla="*/ 662 h 685"/>
                <a:gd name="T58" fmla="*/ 118 w 180"/>
                <a:gd name="T59" fmla="*/ 655 h 685"/>
                <a:gd name="T60" fmla="*/ 133 w 180"/>
                <a:gd name="T61" fmla="*/ 648 h 685"/>
                <a:gd name="T62" fmla="*/ 149 w 180"/>
                <a:gd name="T63" fmla="*/ 639 h 685"/>
                <a:gd name="T64" fmla="*/ 165 w 180"/>
                <a:gd name="T65" fmla="*/ 628 h 685"/>
                <a:gd name="T66" fmla="*/ 180 w 180"/>
                <a:gd name="T67" fmla="*/ 617 h 685"/>
                <a:gd name="T68" fmla="*/ 180 w 180"/>
                <a:gd name="T69" fmla="*/ 16 h 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0"/>
                <a:gd name="T106" fmla="*/ 0 h 685"/>
                <a:gd name="T107" fmla="*/ 180 w 180"/>
                <a:gd name="T108" fmla="*/ 685 h 6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0" h="685">
                  <a:moveTo>
                    <a:pt x="180" y="16"/>
                  </a:moveTo>
                  <a:lnTo>
                    <a:pt x="179" y="16"/>
                  </a:lnTo>
                  <a:lnTo>
                    <a:pt x="176" y="14"/>
                  </a:lnTo>
                  <a:lnTo>
                    <a:pt x="172" y="12"/>
                  </a:lnTo>
                  <a:lnTo>
                    <a:pt x="165" y="10"/>
                  </a:lnTo>
                  <a:lnTo>
                    <a:pt x="157" y="8"/>
                  </a:lnTo>
                  <a:lnTo>
                    <a:pt x="147" y="4"/>
                  </a:lnTo>
                  <a:lnTo>
                    <a:pt x="136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1" y="1"/>
                  </a:lnTo>
                  <a:lnTo>
                    <a:pt x="66" y="3"/>
                  </a:lnTo>
                  <a:lnTo>
                    <a:pt x="50" y="8"/>
                  </a:lnTo>
                  <a:lnTo>
                    <a:pt x="33" y="14"/>
                  </a:lnTo>
                  <a:lnTo>
                    <a:pt x="17" y="23"/>
                  </a:lnTo>
                  <a:lnTo>
                    <a:pt x="0" y="33"/>
                  </a:lnTo>
                  <a:lnTo>
                    <a:pt x="0" y="685"/>
                  </a:lnTo>
                  <a:lnTo>
                    <a:pt x="1" y="685"/>
                  </a:lnTo>
                  <a:lnTo>
                    <a:pt x="4" y="685"/>
                  </a:lnTo>
                  <a:lnTo>
                    <a:pt x="9" y="684"/>
                  </a:lnTo>
                  <a:lnTo>
                    <a:pt x="17" y="683"/>
                  </a:lnTo>
                  <a:lnTo>
                    <a:pt x="26" y="682"/>
                  </a:lnTo>
                  <a:lnTo>
                    <a:pt x="35" y="681"/>
                  </a:lnTo>
                  <a:lnTo>
                    <a:pt x="47" y="678"/>
                  </a:lnTo>
                  <a:lnTo>
                    <a:pt x="60" y="676"/>
                  </a:lnTo>
                  <a:lnTo>
                    <a:pt x="73" y="671"/>
                  </a:lnTo>
                  <a:lnTo>
                    <a:pt x="87" y="667"/>
                  </a:lnTo>
                  <a:lnTo>
                    <a:pt x="102" y="662"/>
                  </a:lnTo>
                  <a:lnTo>
                    <a:pt x="118" y="655"/>
                  </a:lnTo>
                  <a:lnTo>
                    <a:pt x="133" y="648"/>
                  </a:lnTo>
                  <a:lnTo>
                    <a:pt x="149" y="639"/>
                  </a:lnTo>
                  <a:lnTo>
                    <a:pt x="165" y="628"/>
                  </a:lnTo>
                  <a:lnTo>
                    <a:pt x="180" y="617"/>
                  </a:lnTo>
                  <a:lnTo>
                    <a:pt x="180" y="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1" name="Freeform 173"/>
            <p:cNvSpPr>
              <a:spLocks/>
            </p:cNvSpPr>
            <p:nvPr/>
          </p:nvSpPr>
          <p:spPr bwMode="auto">
            <a:xfrm>
              <a:off x="6093" y="13704"/>
              <a:ext cx="146" cy="530"/>
            </a:xfrm>
            <a:custGeom>
              <a:avLst/>
              <a:gdLst>
                <a:gd name="T0" fmla="*/ 146 w 146"/>
                <a:gd name="T1" fmla="*/ 14 h 530"/>
                <a:gd name="T2" fmla="*/ 143 w 146"/>
                <a:gd name="T3" fmla="*/ 12 h 530"/>
                <a:gd name="T4" fmla="*/ 134 w 146"/>
                <a:gd name="T5" fmla="*/ 8 h 530"/>
                <a:gd name="T6" fmla="*/ 120 w 146"/>
                <a:gd name="T7" fmla="*/ 4 h 530"/>
                <a:gd name="T8" fmla="*/ 101 w 146"/>
                <a:gd name="T9" fmla="*/ 1 h 530"/>
                <a:gd name="T10" fmla="*/ 79 w 146"/>
                <a:gd name="T11" fmla="*/ 0 h 530"/>
                <a:gd name="T12" fmla="*/ 54 w 146"/>
                <a:gd name="T13" fmla="*/ 3 h 530"/>
                <a:gd name="T14" fmla="*/ 27 w 146"/>
                <a:gd name="T15" fmla="*/ 11 h 530"/>
                <a:gd name="T16" fmla="*/ 0 w 146"/>
                <a:gd name="T17" fmla="*/ 27 h 530"/>
                <a:gd name="T18" fmla="*/ 0 w 146"/>
                <a:gd name="T19" fmla="*/ 530 h 530"/>
                <a:gd name="T20" fmla="*/ 3 w 146"/>
                <a:gd name="T21" fmla="*/ 530 h 530"/>
                <a:gd name="T22" fmla="*/ 14 w 146"/>
                <a:gd name="T23" fmla="*/ 529 h 530"/>
                <a:gd name="T24" fmla="*/ 29 w 146"/>
                <a:gd name="T25" fmla="*/ 526 h 530"/>
                <a:gd name="T26" fmla="*/ 49 w 146"/>
                <a:gd name="T27" fmla="*/ 521 h 530"/>
                <a:gd name="T28" fmla="*/ 71 w 146"/>
                <a:gd name="T29" fmla="*/ 514 h 530"/>
                <a:gd name="T30" fmla="*/ 96 w 146"/>
                <a:gd name="T31" fmla="*/ 505 h 530"/>
                <a:gd name="T32" fmla="*/ 121 w 146"/>
                <a:gd name="T33" fmla="*/ 492 h 530"/>
                <a:gd name="T34" fmla="*/ 146 w 146"/>
                <a:gd name="T35" fmla="*/ 475 h 530"/>
                <a:gd name="T36" fmla="*/ 146 w 146"/>
                <a:gd name="T37" fmla="*/ 14 h 5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30"/>
                <a:gd name="T59" fmla="*/ 146 w 146"/>
                <a:gd name="T60" fmla="*/ 530 h 5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30">
                  <a:moveTo>
                    <a:pt x="146" y="14"/>
                  </a:moveTo>
                  <a:lnTo>
                    <a:pt x="143" y="12"/>
                  </a:lnTo>
                  <a:lnTo>
                    <a:pt x="134" y="8"/>
                  </a:lnTo>
                  <a:lnTo>
                    <a:pt x="120" y="4"/>
                  </a:lnTo>
                  <a:lnTo>
                    <a:pt x="101" y="1"/>
                  </a:lnTo>
                  <a:lnTo>
                    <a:pt x="79" y="0"/>
                  </a:lnTo>
                  <a:lnTo>
                    <a:pt x="54" y="3"/>
                  </a:lnTo>
                  <a:lnTo>
                    <a:pt x="27" y="11"/>
                  </a:lnTo>
                  <a:lnTo>
                    <a:pt x="0" y="27"/>
                  </a:lnTo>
                  <a:lnTo>
                    <a:pt x="0" y="530"/>
                  </a:lnTo>
                  <a:lnTo>
                    <a:pt x="3" y="530"/>
                  </a:lnTo>
                  <a:lnTo>
                    <a:pt x="14" y="529"/>
                  </a:lnTo>
                  <a:lnTo>
                    <a:pt x="29" y="526"/>
                  </a:lnTo>
                  <a:lnTo>
                    <a:pt x="49" y="521"/>
                  </a:lnTo>
                  <a:lnTo>
                    <a:pt x="71" y="514"/>
                  </a:lnTo>
                  <a:lnTo>
                    <a:pt x="96" y="505"/>
                  </a:lnTo>
                  <a:lnTo>
                    <a:pt x="121" y="492"/>
                  </a:lnTo>
                  <a:lnTo>
                    <a:pt x="146" y="475"/>
                  </a:lnTo>
                  <a:lnTo>
                    <a:pt x="146" y="1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2" name="Freeform 174"/>
            <p:cNvSpPr>
              <a:spLocks/>
            </p:cNvSpPr>
            <p:nvPr/>
          </p:nvSpPr>
          <p:spPr bwMode="auto">
            <a:xfrm>
              <a:off x="6101" y="13712"/>
              <a:ext cx="109" cy="373"/>
            </a:xfrm>
            <a:custGeom>
              <a:avLst/>
              <a:gdLst>
                <a:gd name="T0" fmla="*/ 109 w 109"/>
                <a:gd name="T1" fmla="*/ 10 h 373"/>
                <a:gd name="T2" fmla="*/ 107 w 109"/>
                <a:gd name="T3" fmla="*/ 9 h 373"/>
                <a:gd name="T4" fmla="*/ 100 w 109"/>
                <a:gd name="T5" fmla="*/ 6 h 373"/>
                <a:gd name="T6" fmla="*/ 89 w 109"/>
                <a:gd name="T7" fmla="*/ 2 h 373"/>
                <a:gd name="T8" fmla="*/ 75 w 109"/>
                <a:gd name="T9" fmla="*/ 0 h 373"/>
                <a:gd name="T10" fmla="*/ 59 w 109"/>
                <a:gd name="T11" fmla="*/ 0 h 373"/>
                <a:gd name="T12" fmla="*/ 39 w 109"/>
                <a:gd name="T13" fmla="*/ 2 h 373"/>
                <a:gd name="T14" fmla="*/ 20 w 109"/>
                <a:gd name="T15" fmla="*/ 9 h 373"/>
                <a:gd name="T16" fmla="*/ 0 w 109"/>
                <a:gd name="T17" fmla="*/ 21 h 373"/>
                <a:gd name="T18" fmla="*/ 0 w 109"/>
                <a:gd name="T19" fmla="*/ 373 h 373"/>
                <a:gd name="T20" fmla="*/ 2 w 109"/>
                <a:gd name="T21" fmla="*/ 373 h 373"/>
                <a:gd name="T22" fmla="*/ 9 w 109"/>
                <a:gd name="T23" fmla="*/ 372 h 373"/>
                <a:gd name="T24" fmla="*/ 21 w 109"/>
                <a:gd name="T25" fmla="*/ 369 h 373"/>
                <a:gd name="T26" fmla="*/ 36 w 109"/>
                <a:gd name="T27" fmla="*/ 366 h 373"/>
                <a:gd name="T28" fmla="*/ 53 w 109"/>
                <a:gd name="T29" fmla="*/ 362 h 373"/>
                <a:gd name="T30" fmla="*/ 72 w 109"/>
                <a:gd name="T31" fmla="*/ 354 h 373"/>
                <a:gd name="T32" fmla="*/ 90 w 109"/>
                <a:gd name="T33" fmla="*/ 343 h 373"/>
                <a:gd name="T34" fmla="*/ 109 w 109"/>
                <a:gd name="T35" fmla="*/ 331 h 373"/>
                <a:gd name="T36" fmla="*/ 109 w 109"/>
                <a:gd name="T37" fmla="*/ 10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373"/>
                <a:gd name="T59" fmla="*/ 109 w 109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373">
                  <a:moveTo>
                    <a:pt x="109" y="10"/>
                  </a:moveTo>
                  <a:lnTo>
                    <a:pt x="107" y="9"/>
                  </a:lnTo>
                  <a:lnTo>
                    <a:pt x="100" y="6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59" y="0"/>
                  </a:lnTo>
                  <a:lnTo>
                    <a:pt x="39" y="2"/>
                  </a:lnTo>
                  <a:lnTo>
                    <a:pt x="20" y="9"/>
                  </a:lnTo>
                  <a:lnTo>
                    <a:pt x="0" y="21"/>
                  </a:lnTo>
                  <a:lnTo>
                    <a:pt x="0" y="373"/>
                  </a:lnTo>
                  <a:lnTo>
                    <a:pt x="2" y="373"/>
                  </a:lnTo>
                  <a:lnTo>
                    <a:pt x="9" y="372"/>
                  </a:lnTo>
                  <a:lnTo>
                    <a:pt x="21" y="369"/>
                  </a:lnTo>
                  <a:lnTo>
                    <a:pt x="36" y="366"/>
                  </a:lnTo>
                  <a:lnTo>
                    <a:pt x="53" y="362"/>
                  </a:lnTo>
                  <a:lnTo>
                    <a:pt x="72" y="354"/>
                  </a:lnTo>
                  <a:lnTo>
                    <a:pt x="90" y="343"/>
                  </a:lnTo>
                  <a:lnTo>
                    <a:pt x="109" y="331"/>
                  </a:lnTo>
                  <a:lnTo>
                    <a:pt x="109" y="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3" name="Freeform 175"/>
            <p:cNvSpPr>
              <a:spLocks/>
            </p:cNvSpPr>
            <p:nvPr/>
          </p:nvSpPr>
          <p:spPr bwMode="auto">
            <a:xfrm>
              <a:off x="6107" y="13721"/>
              <a:ext cx="75" cy="216"/>
            </a:xfrm>
            <a:custGeom>
              <a:avLst/>
              <a:gdLst>
                <a:gd name="T0" fmla="*/ 75 w 75"/>
                <a:gd name="T1" fmla="*/ 6 h 216"/>
                <a:gd name="T2" fmla="*/ 73 w 75"/>
                <a:gd name="T3" fmla="*/ 5 h 216"/>
                <a:gd name="T4" fmla="*/ 69 w 75"/>
                <a:gd name="T5" fmla="*/ 4 h 216"/>
                <a:gd name="T6" fmla="*/ 61 w 75"/>
                <a:gd name="T7" fmla="*/ 2 h 216"/>
                <a:gd name="T8" fmla="*/ 52 w 75"/>
                <a:gd name="T9" fmla="*/ 0 h 216"/>
                <a:gd name="T10" fmla="*/ 41 w 75"/>
                <a:gd name="T11" fmla="*/ 0 h 216"/>
                <a:gd name="T12" fmla="*/ 28 w 75"/>
                <a:gd name="T13" fmla="*/ 1 h 216"/>
                <a:gd name="T14" fmla="*/ 14 w 75"/>
                <a:gd name="T15" fmla="*/ 6 h 216"/>
                <a:gd name="T16" fmla="*/ 0 w 75"/>
                <a:gd name="T17" fmla="*/ 14 h 216"/>
                <a:gd name="T18" fmla="*/ 0 w 75"/>
                <a:gd name="T19" fmla="*/ 216 h 216"/>
                <a:gd name="T20" fmla="*/ 2 w 75"/>
                <a:gd name="T21" fmla="*/ 216 h 216"/>
                <a:gd name="T22" fmla="*/ 7 w 75"/>
                <a:gd name="T23" fmla="*/ 215 h 216"/>
                <a:gd name="T24" fmla="*/ 15 w 75"/>
                <a:gd name="T25" fmla="*/ 214 h 216"/>
                <a:gd name="T26" fmla="*/ 25 w 75"/>
                <a:gd name="T27" fmla="*/ 211 h 216"/>
                <a:gd name="T28" fmla="*/ 37 w 75"/>
                <a:gd name="T29" fmla="*/ 208 h 216"/>
                <a:gd name="T30" fmla="*/ 50 w 75"/>
                <a:gd name="T31" fmla="*/ 203 h 216"/>
                <a:gd name="T32" fmla="*/ 63 w 75"/>
                <a:gd name="T33" fmla="*/ 195 h 216"/>
                <a:gd name="T34" fmla="*/ 75 w 75"/>
                <a:gd name="T35" fmla="*/ 187 h 216"/>
                <a:gd name="T36" fmla="*/ 75 w 75"/>
                <a:gd name="T37" fmla="*/ 6 h 2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216"/>
                <a:gd name="T59" fmla="*/ 75 w 75"/>
                <a:gd name="T60" fmla="*/ 216 h 2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216">
                  <a:moveTo>
                    <a:pt x="75" y="6"/>
                  </a:moveTo>
                  <a:lnTo>
                    <a:pt x="73" y="5"/>
                  </a:lnTo>
                  <a:lnTo>
                    <a:pt x="69" y="4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28" y="1"/>
                  </a:lnTo>
                  <a:lnTo>
                    <a:pt x="14" y="6"/>
                  </a:lnTo>
                  <a:lnTo>
                    <a:pt x="0" y="14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7" y="215"/>
                  </a:lnTo>
                  <a:lnTo>
                    <a:pt x="15" y="214"/>
                  </a:lnTo>
                  <a:lnTo>
                    <a:pt x="25" y="211"/>
                  </a:lnTo>
                  <a:lnTo>
                    <a:pt x="37" y="208"/>
                  </a:lnTo>
                  <a:lnTo>
                    <a:pt x="50" y="203"/>
                  </a:lnTo>
                  <a:lnTo>
                    <a:pt x="63" y="195"/>
                  </a:lnTo>
                  <a:lnTo>
                    <a:pt x="75" y="187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4" name="Freeform 176"/>
            <p:cNvSpPr>
              <a:spLocks/>
            </p:cNvSpPr>
            <p:nvPr/>
          </p:nvSpPr>
          <p:spPr bwMode="auto">
            <a:xfrm>
              <a:off x="7013" y="14340"/>
              <a:ext cx="110" cy="111"/>
            </a:xfrm>
            <a:custGeom>
              <a:avLst/>
              <a:gdLst>
                <a:gd name="T0" fmla="*/ 55 w 110"/>
                <a:gd name="T1" fmla="*/ 111 h 111"/>
                <a:gd name="T2" fmla="*/ 66 w 110"/>
                <a:gd name="T3" fmla="*/ 110 h 111"/>
                <a:gd name="T4" fmla="*/ 76 w 110"/>
                <a:gd name="T5" fmla="*/ 106 h 111"/>
                <a:gd name="T6" fmla="*/ 85 w 110"/>
                <a:gd name="T7" fmla="*/ 101 h 111"/>
                <a:gd name="T8" fmla="*/ 94 w 110"/>
                <a:gd name="T9" fmla="*/ 94 h 111"/>
                <a:gd name="T10" fmla="*/ 100 w 110"/>
                <a:gd name="T11" fmla="*/ 86 h 111"/>
                <a:gd name="T12" fmla="*/ 106 w 110"/>
                <a:gd name="T13" fmla="*/ 77 h 111"/>
                <a:gd name="T14" fmla="*/ 109 w 110"/>
                <a:gd name="T15" fmla="*/ 66 h 111"/>
                <a:gd name="T16" fmla="*/ 110 w 110"/>
                <a:gd name="T17" fmla="*/ 56 h 111"/>
                <a:gd name="T18" fmla="*/ 109 w 110"/>
                <a:gd name="T19" fmla="*/ 44 h 111"/>
                <a:gd name="T20" fmla="*/ 106 w 110"/>
                <a:gd name="T21" fmla="*/ 34 h 111"/>
                <a:gd name="T22" fmla="*/ 100 w 110"/>
                <a:gd name="T23" fmla="*/ 24 h 111"/>
                <a:gd name="T24" fmla="*/ 94 w 110"/>
                <a:gd name="T25" fmla="*/ 17 h 111"/>
                <a:gd name="T26" fmla="*/ 85 w 110"/>
                <a:gd name="T27" fmla="*/ 9 h 111"/>
                <a:gd name="T28" fmla="*/ 76 w 110"/>
                <a:gd name="T29" fmla="*/ 5 h 111"/>
                <a:gd name="T30" fmla="*/ 66 w 110"/>
                <a:gd name="T31" fmla="*/ 2 h 111"/>
                <a:gd name="T32" fmla="*/ 55 w 110"/>
                <a:gd name="T33" fmla="*/ 0 h 111"/>
                <a:gd name="T34" fmla="*/ 44 w 110"/>
                <a:gd name="T35" fmla="*/ 2 h 111"/>
                <a:gd name="T36" fmla="*/ 33 w 110"/>
                <a:gd name="T37" fmla="*/ 5 h 111"/>
                <a:gd name="T38" fmla="*/ 25 w 110"/>
                <a:gd name="T39" fmla="*/ 9 h 111"/>
                <a:gd name="T40" fmla="*/ 16 w 110"/>
                <a:gd name="T41" fmla="*/ 17 h 111"/>
                <a:gd name="T42" fmla="*/ 10 w 110"/>
                <a:gd name="T43" fmla="*/ 24 h 111"/>
                <a:gd name="T44" fmla="*/ 4 w 110"/>
                <a:gd name="T45" fmla="*/ 34 h 111"/>
                <a:gd name="T46" fmla="*/ 1 w 110"/>
                <a:gd name="T47" fmla="*/ 44 h 111"/>
                <a:gd name="T48" fmla="*/ 0 w 110"/>
                <a:gd name="T49" fmla="*/ 56 h 111"/>
                <a:gd name="T50" fmla="*/ 1 w 110"/>
                <a:gd name="T51" fmla="*/ 66 h 111"/>
                <a:gd name="T52" fmla="*/ 4 w 110"/>
                <a:gd name="T53" fmla="*/ 77 h 111"/>
                <a:gd name="T54" fmla="*/ 10 w 110"/>
                <a:gd name="T55" fmla="*/ 86 h 111"/>
                <a:gd name="T56" fmla="*/ 16 w 110"/>
                <a:gd name="T57" fmla="*/ 94 h 111"/>
                <a:gd name="T58" fmla="*/ 25 w 110"/>
                <a:gd name="T59" fmla="*/ 101 h 111"/>
                <a:gd name="T60" fmla="*/ 33 w 110"/>
                <a:gd name="T61" fmla="*/ 106 h 111"/>
                <a:gd name="T62" fmla="*/ 44 w 110"/>
                <a:gd name="T63" fmla="*/ 110 h 111"/>
                <a:gd name="T64" fmla="*/ 55 w 110"/>
                <a:gd name="T65" fmla="*/ 111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1"/>
                <a:gd name="T101" fmla="*/ 110 w 11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1">
                  <a:moveTo>
                    <a:pt x="55" y="111"/>
                  </a:move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6" y="77"/>
                  </a:lnTo>
                  <a:lnTo>
                    <a:pt x="109" y="66"/>
                  </a:lnTo>
                  <a:lnTo>
                    <a:pt x="110" y="56"/>
                  </a:lnTo>
                  <a:lnTo>
                    <a:pt x="109" y="44"/>
                  </a:lnTo>
                  <a:lnTo>
                    <a:pt x="106" y="34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9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4" y="2"/>
                  </a:lnTo>
                  <a:lnTo>
                    <a:pt x="33" y="5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4" y="110"/>
                  </a:lnTo>
                  <a:lnTo>
                    <a:pt x="55" y="1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5" name="Freeform 177"/>
            <p:cNvSpPr>
              <a:spLocks/>
            </p:cNvSpPr>
            <p:nvPr/>
          </p:nvSpPr>
          <p:spPr bwMode="auto">
            <a:xfrm>
              <a:off x="6676" y="14343"/>
              <a:ext cx="55" cy="55"/>
            </a:xfrm>
            <a:custGeom>
              <a:avLst/>
              <a:gdLst>
                <a:gd name="T0" fmla="*/ 27 w 55"/>
                <a:gd name="T1" fmla="*/ 55 h 55"/>
                <a:gd name="T2" fmla="*/ 38 w 55"/>
                <a:gd name="T3" fmla="*/ 53 h 55"/>
                <a:gd name="T4" fmla="*/ 48 w 55"/>
                <a:gd name="T5" fmla="*/ 46 h 55"/>
                <a:gd name="T6" fmla="*/ 53 w 55"/>
                <a:gd name="T7" fmla="*/ 37 h 55"/>
                <a:gd name="T8" fmla="*/ 55 w 55"/>
                <a:gd name="T9" fmla="*/ 27 h 55"/>
                <a:gd name="T10" fmla="*/ 53 w 55"/>
                <a:gd name="T11" fmla="*/ 16 h 55"/>
                <a:gd name="T12" fmla="*/ 48 w 55"/>
                <a:gd name="T13" fmla="*/ 7 h 55"/>
                <a:gd name="T14" fmla="*/ 38 w 55"/>
                <a:gd name="T15" fmla="*/ 2 h 55"/>
                <a:gd name="T16" fmla="*/ 27 w 55"/>
                <a:gd name="T17" fmla="*/ 0 h 55"/>
                <a:gd name="T18" fmla="*/ 16 w 55"/>
                <a:gd name="T19" fmla="*/ 2 h 55"/>
                <a:gd name="T20" fmla="*/ 8 w 55"/>
                <a:gd name="T21" fmla="*/ 7 h 55"/>
                <a:gd name="T22" fmla="*/ 2 w 55"/>
                <a:gd name="T23" fmla="*/ 16 h 55"/>
                <a:gd name="T24" fmla="*/ 0 w 55"/>
                <a:gd name="T25" fmla="*/ 27 h 55"/>
                <a:gd name="T26" fmla="*/ 2 w 55"/>
                <a:gd name="T27" fmla="*/ 37 h 55"/>
                <a:gd name="T28" fmla="*/ 8 w 55"/>
                <a:gd name="T29" fmla="*/ 46 h 55"/>
                <a:gd name="T30" fmla="*/ 16 w 55"/>
                <a:gd name="T31" fmla="*/ 53 h 55"/>
                <a:gd name="T32" fmla="*/ 27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55"/>
                  </a:moveTo>
                  <a:lnTo>
                    <a:pt x="38" y="53"/>
                  </a:lnTo>
                  <a:lnTo>
                    <a:pt x="48" y="46"/>
                  </a:lnTo>
                  <a:lnTo>
                    <a:pt x="53" y="37"/>
                  </a:lnTo>
                  <a:lnTo>
                    <a:pt x="55" y="27"/>
                  </a:lnTo>
                  <a:lnTo>
                    <a:pt x="53" y="16"/>
                  </a:lnTo>
                  <a:lnTo>
                    <a:pt x="48" y="7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2" y="37"/>
                  </a:lnTo>
                  <a:lnTo>
                    <a:pt x="8" y="46"/>
                  </a:lnTo>
                  <a:lnTo>
                    <a:pt x="16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6" name="Freeform 178"/>
            <p:cNvSpPr>
              <a:spLocks/>
            </p:cNvSpPr>
            <p:nvPr/>
          </p:nvSpPr>
          <p:spPr bwMode="auto">
            <a:xfrm>
              <a:off x="6770" y="14345"/>
              <a:ext cx="55" cy="55"/>
            </a:xfrm>
            <a:custGeom>
              <a:avLst/>
              <a:gdLst>
                <a:gd name="T0" fmla="*/ 28 w 55"/>
                <a:gd name="T1" fmla="*/ 55 h 55"/>
                <a:gd name="T2" fmla="*/ 39 w 55"/>
                <a:gd name="T3" fmla="*/ 53 h 55"/>
                <a:gd name="T4" fmla="*/ 47 w 55"/>
                <a:gd name="T5" fmla="*/ 47 h 55"/>
                <a:gd name="T6" fmla="*/ 53 w 55"/>
                <a:gd name="T7" fmla="*/ 39 h 55"/>
                <a:gd name="T8" fmla="*/ 55 w 55"/>
                <a:gd name="T9" fmla="*/ 28 h 55"/>
                <a:gd name="T10" fmla="*/ 53 w 55"/>
                <a:gd name="T11" fmla="*/ 17 h 55"/>
                <a:gd name="T12" fmla="*/ 47 w 55"/>
                <a:gd name="T13" fmla="*/ 8 h 55"/>
                <a:gd name="T14" fmla="*/ 39 w 55"/>
                <a:gd name="T15" fmla="*/ 2 h 55"/>
                <a:gd name="T16" fmla="*/ 28 w 55"/>
                <a:gd name="T17" fmla="*/ 0 h 55"/>
                <a:gd name="T18" fmla="*/ 17 w 55"/>
                <a:gd name="T19" fmla="*/ 2 h 55"/>
                <a:gd name="T20" fmla="*/ 9 w 55"/>
                <a:gd name="T21" fmla="*/ 8 h 55"/>
                <a:gd name="T22" fmla="*/ 2 w 55"/>
                <a:gd name="T23" fmla="*/ 17 h 55"/>
                <a:gd name="T24" fmla="*/ 0 w 55"/>
                <a:gd name="T25" fmla="*/ 28 h 55"/>
                <a:gd name="T26" fmla="*/ 2 w 55"/>
                <a:gd name="T27" fmla="*/ 39 h 55"/>
                <a:gd name="T28" fmla="*/ 9 w 55"/>
                <a:gd name="T29" fmla="*/ 47 h 55"/>
                <a:gd name="T30" fmla="*/ 17 w 55"/>
                <a:gd name="T31" fmla="*/ 53 h 55"/>
                <a:gd name="T32" fmla="*/ 28 w 55"/>
                <a:gd name="T33" fmla="*/ 5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8" y="55"/>
                  </a:moveTo>
                  <a:lnTo>
                    <a:pt x="39" y="53"/>
                  </a:lnTo>
                  <a:lnTo>
                    <a:pt x="47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9" y="47"/>
                  </a:lnTo>
                  <a:lnTo>
                    <a:pt x="17" y="53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7" name="Freeform 179"/>
            <p:cNvSpPr>
              <a:spLocks/>
            </p:cNvSpPr>
            <p:nvPr/>
          </p:nvSpPr>
          <p:spPr bwMode="auto">
            <a:xfrm>
              <a:off x="6401" y="13591"/>
              <a:ext cx="156" cy="752"/>
            </a:xfrm>
            <a:custGeom>
              <a:avLst/>
              <a:gdLst>
                <a:gd name="T0" fmla="*/ 48 w 156"/>
                <a:gd name="T1" fmla="*/ 15 h 752"/>
                <a:gd name="T2" fmla="*/ 44 w 156"/>
                <a:gd name="T3" fmla="*/ 30 h 752"/>
                <a:gd name="T4" fmla="*/ 33 w 156"/>
                <a:gd name="T5" fmla="*/ 73 h 752"/>
                <a:gd name="T6" fmla="*/ 19 w 156"/>
                <a:gd name="T7" fmla="*/ 140 h 752"/>
                <a:gd name="T8" fmla="*/ 7 w 156"/>
                <a:gd name="T9" fmla="*/ 229 h 752"/>
                <a:gd name="T10" fmla="*/ 0 w 156"/>
                <a:gd name="T11" fmla="*/ 337 h 752"/>
                <a:gd name="T12" fmla="*/ 1 w 156"/>
                <a:gd name="T13" fmla="*/ 462 h 752"/>
                <a:gd name="T14" fmla="*/ 14 w 156"/>
                <a:gd name="T15" fmla="*/ 602 h 752"/>
                <a:gd name="T16" fmla="*/ 43 w 156"/>
                <a:gd name="T17" fmla="*/ 752 h 752"/>
                <a:gd name="T18" fmla="*/ 150 w 156"/>
                <a:gd name="T19" fmla="*/ 746 h 752"/>
                <a:gd name="T20" fmla="*/ 146 w 156"/>
                <a:gd name="T21" fmla="*/ 724 h 752"/>
                <a:gd name="T22" fmla="*/ 135 w 156"/>
                <a:gd name="T23" fmla="*/ 663 h 752"/>
                <a:gd name="T24" fmla="*/ 123 w 156"/>
                <a:gd name="T25" fmla="*/ 574 h 752"/>
                <a:gd name="T26" fmla="*/ 111 w 156"/>
                <a:gd name="T27" fmla="*/ 463 h 752"/>
                <a:gd name="T28" fmla="*/ 104 w 156"/>
                <a:gd name="T29" fmla="*/ 342 h 752"/>
                <a:gd name="T30" fmla="*/ 107 w 156"/>
                <a:gd name="T31" fmla="*/ 220 h 752"/>
                <a:gd name="T32" fmla="*/ 124 w 156"/>
                <a:gd name="T33" fmla="*/ 106 h 752"/>
                <a:gd name="T34" fmla="*/ 156 w 156"/>
                <a:gd name="T35" fmla="*/ 9 h 752"/>
                <a:gd name="T36" fmla="*/ 156 w 156"/>
                <a:gd name="T37" fmla="*/ 8 h 752"/>
                <a:gd name="T38" fmla="*/ 156 w 156"/>
                <a:gd name="T39" fmla="*/ 6 h 752"/>
                <a:gd name="T40" fmla="*/ 154 w 156"/>
                <a:gd name="T41" fmla="*/ 4 h 752"/>
                <a:gd name="T42" fmla="*/ 147 w 156"/>
                <a:gd name="T43" fmla="*/ 0 h 752"/>
                <a:gd name="T44" fmla="*/ 134 w 156"/>
                <a:gd name="T45" fmla="*/ 0 h 752"/>
                <a:gd name="T46" fmla="*/ 115 w 156"/>
                <a:gd name="T47" fmla="*/ 1 h 752"/>
                <a:gd name="T48" fmla="*/ 87 w 156"/>
                <a:gd name="T49" fmla="*/ 7 h 752"/>
                <a:gd name="T50" fmla="*/ 48 w 156"/>
                <a:gd name="T51" fmla="*/ 15 h 7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"/>
                <a:gd name="T79" fmla="*/ 0 h 752"/>
                <a:gd name="T80" fmla="*/ 156 w 156"/>
                <a:gd name="T81" fmla="*/ 752 h 7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" h="752">
                  <a:moveTo>
                    <a:pt x="48" y="15"/>
                  </a:moveTo>
                  <a:lnTo>
                    <a:pt x="44" y="30"/>
                  </a:lnTo>
                  <a:lnTo>
                    <a:pt x="33" y="73"/>
                  </a:lnTo>
                  <a:lnTo>
                    <a:pt x="19" y="140"/>
                  </a:lnTo>
                  <a:lnTo>
                    <a:pt x="7" y="229"/>
                  </a:lnTo>
                  <a:lnTo>
                    <a:pt x="0" y="337"/>
                  </a:lnTo>
                  <a:lnTo>
                    <a:pt x="1" y="462"/>
                  </a:lnTo>
                  <a:lnTo>
                    <a:pt x="14" y="602"/>
                  </a:lnTo>
                  <a:lnTo>
                    <a:pt x="43" y="752"/>
                  </a:lnTo>
                  <a:lnTo>
                    <a:pt x="150" y="746"/>
                  </a:lnTo>
                  <a:lnTo>
                    <a:pt x="146" y="724"/>
                  </a:lnTo>
                  <a:lnTo>
                    <a:pt x="135" y="663"/>
                  </a:lnTo>
                  <a:lnTo>
                    <a:pt x="123" y="574"/>
                  </a:lnTo>
                  <a:lnTo>
                    <a:pt x="111" y="463"/>
                  </a:lnTo>
                  <a:lnTo>
                    <a:pt x="104" y="342"/>
                  </a:lnTo>
                  <a:lnTo>
                    <a:pt x="107" y="220"/>
                  </a:lnTo>
                  <a:lnTo>
                    <a:pt x="124" y="106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4" y="4"/>
                  </a:lnTo>
                  <a:lnTo>
                    <a:pt x="147" y="0"/>
                  </a:lnTo>
                  <a:lnTo>
                    <a:pt x="134" y="0"/>
                  </a:lnTo>
                  <a:lnTo>
                    <a:pt x="115" y="1"/>
                  </a:lnTo>
                  <a:lnTo>
                    <a:pt x="87" y="7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8" name="Freeform 180"/>
            <p:cNvSpPr>
              <a:spLocks/>
            </p:cNvSpPr>
            <p:nvPr/>
          </p:nvSpPr>
          <p:spPr bwMode="auto">
            <a:xfrm>
              <a:off x="7205" y="13498"/>
              <a:ext cx="212" cy="839"/>
            </a:xfrm>
            <a:custGeom>
              <a:avLst/>
              <a:gdLst>
                <a:gd name="T0" fmla="*/ 212 w 212"/>
                <a:gd name="T1" fmla="*/ 6 h 839"/>
                <a:gd name="T2" fmla="*/ 206 w 212"/>
                <a:gd name="T3" fmla="*/ 11 h 839"/>
                <a:gd name="T4" fmla="*/ 192 w 212"/>
                <a:gd name="T5" fmla="*/ 33 h 839"/>
                <a:gd name="T6" fmla="*/ 174 w 212"/>
                <a:gd name="T7" fmla="*/ 77 h 839"/>
                <a:gd name="T8" fmla="*/ 156 w 212"/>
                <a:gd name="T9" fmla="*/ 148 h 839"/>
                <a:gd name="T10" fmla="*/ 141 w 212"/>
                <a:gd name="T11" fmla="*/ 254 h 839"/>
                <a:gd name="T12" fmla="*/ 133 w 212"/>
                <a:gd name="T13" fmla="*/ 401 h 839"/>
                <a:gd name="T14" fmla="*/ 137 w 212"/>
                <a:gd name="T15" fmla="*/ 593 h 839"/>
                <a:gd name="T16" fmla="*/ 158 w 212"/>
                <a:gd name="T17" fmla="*/ 839 h 839"/>
                <a:gd name="T18" fmla="*/ 38 w 212"/>
                <a:gd name="T19" fmla="*/ 839 h 839"/>
                <a:gd name="T20" fmla="*/ 34 w 212"/>
                <a:gd name="T21" fmla="*/ 814 h 839"/>
                <a:gd name="T22" fmla="*/ 24 w 212"/>
                <a:gd name="T23" fmla="*/ 746 h 839"/>
                <a:gd name="T24" fmla="*/ 12 w 212"/>
                <a:gd name="T25" fmla="*/ 645 h 839"/>
                <a:gd name="T26" fmla="*/ 3 w 212"/>
                <a:gd name="T27" fmla="*/ 521 h 839"/>
                <a:gd name="T28" fmla="*/ 0 w 212"/>
                <a:gd name="T29" fmla="*/ 384 h 839"/>
                <a:gd name="T30" fmla="*/ 6 w 212"/>
                <a:gd name="T31" fmla="*/ 244 h 839"/>
                <a:gd name="T32" fmla="*/ 29 w 212"/>
                <a:gd name="T33" fmla="*/ 114 h 839"/>
                <a:gd name="T34" fmla="*/ 68 w 212"/>
                <a:gd name="T35" fmla="*/ 0 h 839"/>
                <a:gd name="T36" fmla="*/ 212 w 212"/>
                <a:gd name="T37" fmla="*/ 6 h 8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839"/>
                <a:gd name="T59" fmla="*/ 212 w 212"/>
                <a:gd name="T60" fmla="*/ 839 h 8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839">
                  <a:moveTo>
                    <a:pt x="212" y="6"/>
                  </a:moveTo>
                  <a:lnTo>
                    <a:pt x="206" y="11"/>
                  </a:lnTo>
                  <a:lnTo>
                    <a:pt x="192" y="33"/>
                  </a:lnTo>
                  <a:lnTo>
                    <a:pt x="174" y="77"/>
                  </a:lnTo>
                  <a:lnTo>
                    <a:pt x="156" y="148"/>
                  </a:lnTo>
                  <a:lnTo>
                    <a:pt x="141" y="254"/>
                  </a:lnTo>
                  <a:lnTo>
                    <a:pt x="133" y="401"/>
                  </a:lnTo>
                  <a:lnTo>
                    <a:pt x="137" y="593"/>
                  </a:lnTo>
                  <a:lnTo>
                    <a:pt x="158" y="839"/>
                  </a:lnTo>
                  <a:lnTo>
                    <a:pt x="38" y="839"/>
                  </a:lnTo>
                  <a:lnTo>
                    <a:pt x="34" y="814"/>
                  </a:lnTo>
                  <a:lnTo>
                    <a:pt x="24" y="746"/>
                  </a:lnTo>
                  <a:lnTo>
                    <a:pt x="12" y="645"/>
                  </a:lnTo>
                  <a:lnTo>
                    <a:pt x="3" y="521"/>
                  </a:lnTo>
                  <a:lnTo>
                    <a:pt x="0" y="384"/>
                  </a:lnTo>
                  <a:lnTo>
                    <a:pt x="6" y="244"/>
                  </a:lnTo>
                  <a:lnTo>
                    <a:pt x="29" y="114"/>
                  </a:lnTo>
                  <a:lnTo>
                    <a:pt x="68" y="0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49" name="Freeform 181"/>
            <p:cNvSpPr>
              <a:spLocks/>
            </p:cNvSpPr>
            <p:nvPr/>
          </p:nvSpPr>
          <p:spPr bwMode="auto">
            <a:xfrm>
              <a:off x="6406" y="13636"/>
              <a:ext cx="137" cy="656"/>
            </a:xfrm>
            <a:custGeom>
              <a:avLst/>
              <a:gdLst>
                <a:gd name="T0" fmla="*/ 43 w 137"/>
                <a:gd name="T1" fmla="*/ 12 h 656"/>
                <a:gd name="T2" fmla="*/ 39 w 137"/>
                <a:gd name="T3" fmla="*/ 25 h 656"/>
                <a:gd name="T4" fmla="*/ 30 w 137"/>
                <a:gd name="T5" fmla="*/ 62 h 656"/>
                <a:gd name="T6" fmla="*/ 19 w 137"/>
                <a:gd name="T7" fmla="*/ 122 h 656"/>
                <a:gd name="T8" fmla="*/ 7 w 137"/>
                <a:gd name="T9" fmla="*/ 199 h 656"/>
                <a:gd name="T10" fmla="*/ 0 w 137"/>
                <a:gd name="T11" fmla="*/ 294 h 656"/>
                <a:gd name="T12" fmla="*/ 1 w 137"/>
                <a:gd name="T13" fmla="*/ 403 h 656"/>
                <a:gd name="T14" fmla="*/ 12 w 137"/>
                <a:gd name="T15" fmla="*/ 524 h 656"/>
                <a:gd name="T16" fmla="*/ 38 w 137"/>
                <a:gd name="T17" fmla="*/ 656 h 656"/>
                <a:gd name="T18" fmla="*/ 132 w 137"/>
                <a:gd name="T19" fmla="*/ 650 h 656"/>
                <a:gd name="T20" fmla="*/ 127 w 137"/>
                <a:gd name="T21" fmla="*/ 631 h 656"/>
                <a:gd name="T22" fmla="*/ 119 w 137"/>
                <a:gd name="T23" fmla="*/ 578 h 656"/>
                <a:gd name="T24" fmla="*/ 107 w 137"/>
                <a:gd name="T25" fmla="*/ 499 h 656"/>
                <a:gd name="T26" fmla="*/ 97 w 137"/>
                <a:gd name="T27" fmla="*/ 403 h 656"/>
                <a:gd name="T28" fmla="*/ 92 w 137"/>
                <a:gd name="T29" fmla="*/ 297 h 656"/>
                <a:gd name="T30" fmla="*/ 94 w 137"/>
                <a:gd name="T31" fmla="*/ 192 h 656"/>
                <a:gd name="T32" fmla="*/ 108 w 137"/>
                <a:gd name="T33" fmla="*/ 91 h 656"/>
                <a:gd name="T34" fmla="*/ 137 w 137"/>
                <a:gd name="T35" fmla="*/ 7 h 656"/>
                <a:gd name="T36" fmla="*/ 137 w 137"/>
                <a:gd name="T37" fmla="*/ 6 h 656"/>
                <a:gd name="T38" fmla="*/ 137 w 137"/>
                <a:gd name="T39" fmla="*/ 4 h 656"/>
                <a:gd name="T40" fmla="*/ 135 w 137"/>
                <a:gd name="T41" fmla="*/ 2 h 656"/>
                <a:gd name="T42" fmla="*/ 129 w 137"/>
                <a:gd name="T43" fmla="*/ 0 h 656"/>
                <a:gd name="T44" fmla="*/ 119 w 137"/>
                <a:gd name="T45" fmla="*/ 0 h 656"/>
                <a:gd name="T46" fmla="*/ 101 w 137"/>
                <a:gd name="T47" fmla="*/ 1 h 656"/>
                <a:gd name="T48" fmla="*/ 77 w 137"/>
                <a:gd name="T49" fmla="*/ 5 h 656"/>
                <a:gd name="T50" fmla="*/ 43 w 137"/>
                <a:gd name="T51" fmla="*/ 12 h 6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656"/>
                <a:gd name="T80" fmla="*/ 137 w 137"/>
                <a:gd name="T81" fmla="*/ 656 h 6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656">
                  <a:moveTo>
                    <a:pt x="43" y="12"/>
                  </a:moveTo>
                  <a:lnTo>
                    <a:pt x="39" y="25"/>
                  </a:lnTo>
                  <a:lnTo>
                    <a:pt x="30" y="62"/>
                  </a:lnTo>
                  <a:lnTo>
                    <a:pt x="19" y="122"/>
                  </a:lnTo>
                  <a:lnTo>
                    <a:pt x="7" y="199"/>
                  </a:lnTo>
                  <a:lnTo>
                    <a:pt x="0" y="294"/>
                  </a:lnTo>
                  <a:lnTo>
                    <a:pt x="1" y="403"/>
                  </a:lnTo>
                  <a:lnTo>
                    <a:pt x="12" y="524"/>
                  </a:lnTo>
                  <a:lnTo>
                    <a:pt x="38" y="656"/>
                  </a:lnTo>
                  <a:lnTo>
                    <a:pt x="132" y="650"/>
                  </a:lnTo>
                  <a:lnTo>
                    <a:pt x="127" y="631"/>
                  </a:lnTo>
                  <a:lnTo>
                    <a:pt x="119" y="578"/>
                  </a:lnTo>
                  <a:lnTo>
                    <a:pt x="107" y="499"/>
                  </a:lnTo>
                  <a:lnTo>
                    <a:pt x="97" y="403"/>
                  </a:lnTo>
                  <a:lnTo>
                    <a:pt x="92" y="297"/>
                  </a:lnTo>
                  <a:lnTo>
                    <a:pt x="94" y="192"/>
                  </a:lnTo>
                  <a:lnTo>
                    <a:pt x="108" y="91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01" y="1"/>
                  </a:lnTo>
                  <a:lnTo>
                    <a:pt x="77" y="5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0" name="Freeform 182"/>
            <p:cNvSpPr>
              <a:spLocks/>
            </p:cNvSpPr>
            <p:nvPr/>
          </p:nvSpPr>
          <p:spPr bwMode="auto">
            <a:xfrm>
              <a:off x="6412" y="13680"/>
              <a:ext cx="116" cy="560"/>
            </a:xfrm>
            <a:custGeom>
              <a:avLst/>
              <a:gdLst>
                <a:gd name="T0" fmla="*/ 36 w 116"/>
                <a:gd name="T1" fmla="*/ 11 h 560"/>
                <a:gd name="T2" fmla="*/ 33 w 116"/>
                <a:gd name="T3" fmla="*/ 21 h 560"/>
                <a:gd name="T4" fmla="*/ 24 w 116"/>
                <a:gd name="T5" fmla="*/ 53 h 560"/>
                <a:gd name="T6" fmla="*/ 15 w 116"/>
                <a:gd name="T7" fmla="*/ 103 h 560"/>
                <a:gd name="T8" fmla="*/ 5 w 116"/>
                <a:gd name="T9" fmla="*/ 169 h 560"/>
                <a:gd name="T10" fmla="*/ 0 w 116"/>
                <a:gd name="T11" fmla="*/ 250 h 560"/>
                <a:gd name="T12" fmla="*/ 1 w 116"/>
                <a:gd name="T13" fmla="*/ 344 h 560"/>
                <a:gd name="T14" fmla="*/ 10 w 116"/>
                <a:gd name="T15" fmla="*/ 448 h 560"/>
                <a:gd name="T16" fmla="*/ 32 w 116"/>
                <a:gd name="T17" fmla="*/ 560 h 560"/>
                <a:gd name="T18" fmla="*/ 112 w 116"/>
                <a:gd name="T19" fmla="*/ 555 h 560"/>
                <a:gd name="T20" fmla="*/ 108 w 116"/>
                <a:gd name="T21" fmla="*/ 538 h 560"/>
                <a:gd name="T22" fmla="*/ 101 w 116"/>
                <a:gd name="T23" fmla="*/ 493 h 560"/>
                <a:gd name="T24" fmla="*/ 91 w 116"/>
                <a:gd name="T25" fmla="*/ 426 h 560"/>
                <a:gd name="T26" fmla="*/ 82 w 116"/>
                <a:gd name="T27" fmla="*/ 344 h 560"/>
                <a:gd name="T28" fmla="*/ 77 w 116"/>
                <a:gd name="T29" fmla="*/ 255 h 560"/>
                <a:gd name="T30" fmla="*/ 79 w 116"/>
                <a:gd name="T31" fmla="*/ 164 h 560"/>
                <a:gd name="T32" fmla="*/ 91 w 116"/>
                <a:gd name="T33" fmla="*/ 79 h 560"/>
                <a:gd name="T34" fmla="*/ 116 w 116"/>
                <a:gd name="T35" fmla="*/ 6 h 560"/>
                <a:gd name="T36" fmla="*/ 116 w 116"/>
                <a:gd name="T37" fmla="*/ 5 h 560"/>
                <a:gd name="T38" fmla="*/ 116 w 116"/>
                <a:gd name="T39" fmla="*/ 4 h 560"/>
                <a:gd name="T40" fmla="*/ 114 w 116"/>
                <a:gd name="T41" fmla="*/ 2 h 560"/>
                <a:gd name="T42" fmla="*/ 109 w 116"/>
                <a:gd name="T43" fmla="*/ 0 h 560"/>
                <a:gd name="T44" fmla="*/ 100 w 116"/>
                <a:gd name="T45" fmla="*/ 0 h 560"/>
                <a:gd name="T46" fmla="*/ 86 w 116"/>
                <a:gd name="T47" fmla="*/ 1 h 560"/>
                <a:gd name="T48" fmla="*/ 65 w 116"/>
                <a:gd name="T49" fmla="*/ 4 h 560"/>
                <a:gd name="T50" fmla="*/ 36 w 116"/>
                <a:gd name="T51" fmla="*/ 11 h 5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560"/>
                <a:gd name="T80" fmla="*/ 116 w 116"/>
                <a:gd name="T81" fmla="*/ 560 h 5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560">
                  <a:moveTo>
                    <a:pt x="36" y="11"/>
                  </a:moveTo>
                  <a:lnTo>
                    <a:pt x="33" y="21"/>
                  </a:lnTo>
                  <a:lnTo>
                    <a:pt x="24" y="53"/>
                  </a:lnTo>
                  <a:lnTo>
                    <a:pt x="15" y="103"/>
                  </a:lnTo>
                  <a:lnTo>
                    <a:pt x="5" y="169"/>
                  </a:lnTo>
                  <a:lnTo>
                    <a:pt x="0" y="250"/>
                  </a:lnTo>
                  <a:lnTo>
                    <a:pt x="1" y="344"/>
                  </a:lnTo>
                  <a:lnTo>
                    <a:pt x="10" y="448"/>
                  </a:lnTo>
                  <a:lnTo>
                    <a:pt x="32" y="560"/>
                  </a:lnTo>
                  <a:lnTo>
                    <a:pt x="112" y="555"/>
                  </a:lnTo>
                  <a:lnTo>
                    <a:pt x="108" y="538"/>
                  </a:lnTo>
                  <a:lnTo>
                    <a:pt x="101" y="493"/>
                  </a:lnTo>
                  <a:lnTo>
                    <a:pt x="91" y="426"/>
                  </a:lnTo>
                  <a:lnTo>
                    <a:pt x="82" y="344"/>
                  </a:lnTo>
                  <a:lnTo>
                    <a:pt x="77" y="255"/>
                  </a:lnTo>
                  <a:lnTo>
                    <a:pt x="79" y="164"/>
                  </a:lnTo>
                  <a:lnTo>
                    <a:pt x="91" y="79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65" y="4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1" name="Freeform 183"/>
            <p:cNvSpPr>
              <a:spLocks/>
            </p:cNvSpPr>
            <p:nvPr/>
          </p:nvSpPr>
          <p:spPr bwMode="auto">
            <a:xfrm>
              <a:off x="6417" y="13724"/>
              <a:ext cx="97" cy="463"/>
            </a:xfrm>
            <a:custGeom>
              <a:avLst/>
              <a:gdLst>
                <a:gd name="T0" fmla="*/ 30 w 97"/>
                <a:gd name="T1" fmla="*/ 9 h 463"/>
                <a:gd name="T2" fmla="*/ 27 w 97"/>
                <a:gd name="T3" fmla="*/ 17 h 463"/>
                <a:gd name="T4" fmla="*/ 20 w 97"/>
                <a:gd name="T5" fmla="*/ 44 h 463"/>
                <a:gd name="T6" fmla="*/ 12 w 97"/>
                <a:gd name="T7" fmla="*/ 85 h 463"/>
                <a:gd name="T8" fmla="*/ 4 w 97"/>
                <a:gd name="T9" fmla="*/ 140 h 463"/>
                <a:gd name="T10" fmla="*/ 0 w 97"/>
                <a:gd name="T11" fmla="*/ 207 h 463"/>
                <a:gd name="T12" fmla="*/ 0 w 97"/>
                <a:gd name="T13" fmla="*/ 285 h 463"/>
                <a:gd name="T14" fmla="*/ 9 w 97"/>
                <a:gd name="T15" fmla="*/ 370 h 463"/>
                <a:gd name="T16" fmla="*/ 26 w 97"/>
                <a:gd name="T17" fmla="*/ 463 h 463"/>
                <a:gd name="T18" fmla="*/ 93 w 97"/>
                <a:gd name="T19" fmla="*/ 460 h 463"/>
                <a:gd name="T20" fmla="*/ 89 w 97"/>
                <a:gd name="T21" fmla="*/ 446 h 463"/>
                <a:gd name="T22" fmla="*/ 83 w 97"/>
                <a:gd name="T23" fmla="*/ 408 h 463"/>
                <a:gd name="T24" fmla="*/ 75 w 97"/>
                <a:gd name="T25" fmla="*/ 353 h 463"/>
                <a:gd name="T26" fmla="*/ 68 w 97"/>
                <a:gd name="T27" fmla="*/ 285 h 463"/>
                <a:gd name="T28" fmla="*/ 65 w 97"/>
                <a:gd name="T29" fmla="*/ 211 h 463"/>
                <a:gd name="T30" fmla="*/ 67 w 97"/>
                <a:gd name="T31" fmla="*/ 136 h 463"/>
                <a:gd name="T32" fmla="*/ 76 w 97"/>
                <a:gd name="T33" fmla="*/ 65 h 463"/>
                <a:gd name="T34" fmla="*/ 97 w 97"/>
                <a:gd name="T35" fmla="*/ 5 h 463"/>
                <a:gd name="T36" fmla="*/ 97 w 97"/>
                <a:gd name="T37" fmla="*/ 4 h 463"/>
                <a:gd name="T38" fmla="*/ 97 w 97"/>
                <a:gd name="T39" fmla="*/ 3 h 463"/>
                <a:gd name="T40" fmla="*/ 95 w 97"/>
                <a:gd name="T41" fmla="*/ 1 h 463"/>
                <a:gd name="T42" fmla="*/ 91 w 97"/>
                <a:gd name="T43" fmla="*/ 0 h 463"/>
                <a:gd name="T44" fmla="*/ 84 w 97"/>
                <a:gd name="T45" fmla="*/ 0 h 463"/>
                <a:gd name="T46" fmla="*/ 71 w 97"/>
                <a:gd name="T47" fmla="*/ 0 h 463"/>
                <a:gd name="T48" fmla="*/ 54 w 97"/>
                <a:gd name="T49" fmla="*/ 3 h 463"/>
                <a:gd name="T50" fmla="*/ 30 w 97"/>
                <a:gd name="T51" fmla="*/ 9 h 4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"/>
                <a:gd name="T79" fmla="*/ 0 h 463"/>
                <a:gd name="T80" fmla="*/ 97 w 97"/>
                <a:gd name="T81" fmla="*/ 463 h 4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" h="463">
                  <a:moveTo>
                    <a:pt x="30" y="9"/>
                  </a:moveTo>
                  <a:lnTo>
                    <a:pt x="27" y="17"/>
                  </a:lnTo>
                  <a:lnTo>
                    <a:pt x="20" y="44"/>
                  </a:lnTo>
                  <a:lnTo>
                    <a:pt x="12" y="85"/>
                  </a:lnTo>
                  <a:lnTo>
                    <a:pt x="4" y="140"/>
                  </a:lnTo>
                  <a:lnTo>
                    <a:pt x="0" y="207"/>
                  </a:lnTo>
                  <a:lnTo>
                    <a:pt x="0" y="285"/>
                  </a:lnTo>
                  <a:lnTo>
                    <a:pt x="9" y="370"/>
                  </a:lnTo>
                  <a:lnTo>
                    <a:pt x="26" y="463"/>
                  </a:lnTo>
                  <a:lnTo>
                    <a:pt x="93" y="460"/>
                  </a:lnTo>
                  <a:lnTo>
                    <a:pt x="89" y="446"/>
                  </a:lnTo>
                  <a:lnTo>
                    <a:pt x="83" y="408"/>
                  </a:lnTo>
                  <a:lnTo>
                    <a:pt x="75" y="353"/>
                  </a:lnTo>
                  <a:lnTo>
                    <a:pt x="68" y="285"/>
                  </a:lnTo>
                  <a:lnTo>
                    <a:pt x="65" y="211"/>
                  </a:lnTo>
                  <a:lnTo>
                    <a:pt x="67" y="136"/>
                  </a:lnTo>
                  <a:lnTo>
                    <a:pt x="76" y="6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54" y="3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2" name="Freeform 184"/>
            <p:cNvSpPr>
              <a:spLocks/>
            </p:cNvSpPr>
            <p:nvPr/>
          </p:nvSpPr>
          <p:spPr bwMode="auto">
            <a:xfrm>
              <a:off x="6422" y="13768"/>
              <a:ext cx="77" cy="367"/>
            </a:xfrm>
            <a:custGeom>
              <a:avLst/>
              <a:gdLst>
                <a:gd name="T0" fmla="*/ 24 w 77"/>
                <a:gd name="T1" fmla="*/ 8 h 367"/>
                <a:gd name="T2" fmla="*/ 22 w 77"/>
                <a:gd name="T3" fmla="*/ 15 h 367"/>
                <a:gd name="T4" fmla="*/ 17 w 77"/>
                <a:gd name="T5" fmla="*/ 36 h 367"/>
                <a:gd name="T6" fmla="*/ 10 w 77"/>
                <a:gd name="T7" fmla="*/ 68 h 367"/>
                <a:gd name="T8" fmla="*/ 4 w 77"/>
                <a:gd name="T9" fmla="*/ 112 h 367"/>
                <a:gd name="T10" fmla="*/ 0 w 77"/>
                <a:gd name="T11" fmla="*/ 164 h 367"/>
                <a:gd name="T12" fmla="*/ 0 w 77"/>
                <a:gd name="T13" fmla="*/ 226 h 367"/>
                <a:gd name="T14" fmla="*/ 7 w 77"/>
                <a:gd name="T15" fmla="*/ 294 h 367"/>
                <a:gd name="T16" fmla="*/ 21 w 77"/>
                <a:gd name="T17" fmla="*/ 367 h 367"/>
                <a:gd name="T18" fmla="*/ 74 w 77"/>
                <a:gd name="T19" fmla="*/ 364 h 367"/>
                <a:gd name="T20" fmla="*/ 71 w 77"/>
                <a:gd name="T21" fmla="*/ 353 h 367"/>
                <a:gd name="T22" fmla="*/ 66 w 77"/>
                <a:gd name="T23" fmla="*/ 323 h 367"/>
                <a:gd name="T24" fmla="*/ 60 w 77"/>
                <a:gd name="T25" fmla="*/ 280 h 367"/>
                <a:gd name="T26" fmla="*/ 54 w 77"/>
                <a:gd name="T27" fmla="*/ 226 h 367"/>
                <a:gd name="T28" fmla="*/ 51 w 77"/>
                <a:gd name="T29" fmla="*/ 168 h 367"/>
                <a:gd name="T30" fmla="*/ 53 w 77"/>
                <a:gd name="T31" fmla="*/ 107 h 367"/>
                <a:gd name="T32" fmla="*/ 61 w 77"/>
                <a:gd name="T33" fmla="*/ 52 h 367"/>
                <a:gd name="T34" fmla="*/ 77 w 77"/>
                <a:gd name="T35" fmla="*/ 5 h 367"/>
                <a:gd name="T36" fmla="*/ 77 w 77"/>
                <a:gd name="T37" fmla="*/ 5 h 367"/>
                <a:gd name="T38" fmla="*/ 77 w 77"/>
                <a:gd name="T39" fmla="*/ 2 h 367"/>
                <a:gd name="T40" fmla="*/ 76 w 77"/>
                <a:gd name="T41" fmla="*/ 1 h 367"/>
                <a:gd name="T42" fmla="*/ 72 w 77"/>
                <a:gd name="T43" fmla="*/ 0 h 367"/>
                <a:gd name="T44" fmla="*/ 66 w 77"/>
                <a:gd name="T45" fmla="*/ 0 h 367"/>
                <a:gd name="T46" fmla="*/ 56 w 77"/>
                <a:gd name="T47" fmla="*/ 1 h 367"/>
                <a:gd name="T48" fmla="*/ 43 w 77"/>
                <a:gd name="T49" fmla="*/ 4 h 367"/>
                <a:gd name="T50" fmla="*/ 24 w 77"/>
                <a:gd name="T51" fmla="*/ 8 h 3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367"/>
                <a:gd name="T80" fmla="*/ 77 w 77"/>
                <a:gd name="T81" fmla="*/ 367 h 3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367">
                  <a:moveTo>
                    <a:pt x="24" y="8"/>
                  </a:moveTo>
                  <a:lnTo>
                    <a:pt x="22" y="15"/>
                  </a:lnTo>
                  <a:lnTo>
                    <a:pt x="17" y="36"/>
                  </a:lnTo>
                  <a:lnTo>
                    <a:pt x="10" y="68"/>
                  </a:lnTo>
                  <a:lnTo>
                    <a:pt x="4" y="112"/>
                  </a:lnTo>
                  <a:lnTo>
                    <a:pt x="0" y="164"/>
                  </a:lnTo>
                  <a:lnTo>
                    <a:pt x="0" y="226"/>
                  </a:lnTo>
                  <a:lnTo>
                    <a:pt x="7" y="294"/>
                  </a:lnTo>
                  <a:lnTo>
                    <a:pt x="21" y="367"/>
                  </a:lnTo>
                  <a:lnTo>
                    <a:pt x="74" y="364"/>
                  </a:lnTo>
                  <a:lnTo>
                    <a:pt x="71" y="353"/>
                  </a:lnTo>
                  <a:lnTo>
                    <a:pt x="66" y="323"/>
                  </a:lnTo>
                  <a:lnTo>
                    <a:pt x="60" y="280"/>
                  </a:lnTo>
                  <a:lnTo>
                    <a:pt x="54" y="226"/>
                  </a:lnTo>
                  <a:lnTo>
                    <a:pt x="51" y="168"/>
                  </a:lnTo>
                  <a:lnTo>
                    <a:pt x="53" y="107"/>
                  </a:lnTo>
                  <a:lnTo>
                    <a:pt x="61" y="52"/>
                  </a:lnTo>
                  <a:lnTo>
                    <a:pt x="77" y="5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56" y="1"/>
                  </a:lnTo>
                  <a:lnTo>
                    <a:pt x="43" y="4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3" name="Freeform 185"/>
            <p:cNvSpPr>
              <a:spLocks/>
            </p:cNvSpPr>
            <p:nvPr/>
          </p:nvSpPr>
          <p:spPr bwMode="auto">
            <a:xfrm>
              <a:off x="6428" y="13813"/>
              <a:ext cx="56" cy="271"/>
            </a:xfrm>
            <a:custGeom>
              <a:avLst/>
              <a:gdLst>
                <a:gd name="T0" fmla="*/ 17 w 56"/>
                <a:gd name="T1" fmla="*/ 5 h 271"/>
                <a:gd name="T2" fmla="*/ 16 w 56"/>
                <a:gd name="T3" fmla="*/ 10 h 271"/>
                <a:gd name="T4" fmla="*/ 12 w 56"/>
                <a:gd name="T5" fmla="*/ 25 h 271"/>
                <a:gd name="T6" fmla="*/ 6 w 56"/>
                <a:gd name="T7" fmla="*/ 49 h 271"/>
                <a:gd name="T8" fmla="*/ 2 w 56"/>
                <a:gd name="T9" fmla="*/ 82 h 271"/>
                <a:gd name="T10" fmla="*/ 0 w 56"/>
                <a:gd name="T11" fmla="*/ 122 h 271"/>
                <a:gd name="T12" fmla="*/ 0 w 56"/>
                <a:gd name="T13" fmla="*/ 166 h 271"/>
                <a:gd name="T14" fmla="*/ 4 w 56"/>
                <a:gd name="T15" fmla="*/ 217 h 271"/>
                <a:gd name="T16" fmla="*/ 15 w 56"/>
                <a:gd name="T17" fmla="*/ 271 h 271"/>
                <a:gd name="T18" fmla="*/ 54 w 56"/>
                <a:gd name="T19" fmla="*/ 268 h 271"/>
                <a:gd name="T20" fmla="*/ 52 w 56"/>
                <a:gd name="T21" fmla="*/ 261 h 271"/>
                <a:gd name="T22" fmla="*/ 48 w 56"/>
                <a:gd name="T23" fmla="*/ 238 h 271"/>
                <a:gd name="T24" fmla="*/ 44 w 56"/>
                <a:gd name="T25" fmla="*/ 206 h 271"/>
                <a:gd name="T26" fmla="*/ 40 w 56"/>
                <a:gd name="T27" fmla="*/ 166 h 271"/>
                <a:gd name="T28" fmla="*/ 37 w 56"/>
                <a:gd name="T29" fmla="*/ 123 h 271"/>
                <a:gd name="T30" fmla="*/ 39 w 56"/>
                <a:gd name="T31" fmla="*/ 78 h 271"/>
                <a:gd name="T32" fmla="*/ 44 w 56"/>
                <a:gd name="T33" fmla="*/ 37 h 271"/>
                <a:gd name="T34" fmla="*/ 56 w 56"/>
                <a:gd name="T35" fmla="*/ 3 h 271"/>
                <a:gd name="T36" fmla="*/ 56 w 56"/>
                <a:gd name="T37" fmla="*/ 3 h 271"/>
                <a:gd name="T38" fmla="*/ 56 w 56"/>
                <a:gd name="T39" fmla="*/ 2 h 271"/>
                <a:gd name="T40" fmla="*/ 55 w 56"/>
                <a:gd name="T41" fmla="*/ 1 h 271"/>
                <a:gd name="T42" fmla="*/ 52 w 56"/>
                <a:gd name="T43" fmla="*/ 0 h 271"/>
                <a:gd name="T44" fmla="*/ 48 w 56"/>
                <a:gd name="T45" fmla="*/ 0 h 271"/>
                <a:gd name="T46" fmla="*/ 42 w 56"/>
                <a:gd name="T47" fmla="*/ 0 h 271"/>
                <a:gd name="T48" fmla="*/ 31 w 56"/>
                <a:gd name="T49" fmla="*/ 2 h 271"/>
                <a:gd name="T50" fmla="*/ 17 w 56"/>
                <a:gd name="T51" fmla="*/ 5 h 2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271"/>
                <a:gd name="T80" fmla="*/ 56 w 56"/>
                <a:gd name="T81" fmla="*/ 271 h 2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271">
                  <a:moveTo>
                    <a:pt x="17" y="5"/>
                  </a:moveTo>
                  <a:lnTo>
                    <a:pt x="16" y="10"/>
                  </a:lnTo>
                  <a:lnTo>
                    <a:pt x="12" y="25"/>
                  </a:lnTo>
                  <a:lnTo>
                    <a:pt x="6" y="49"/>
                  </a:lnTo>
                  <a:lnTo>
                    <a:pt x="2" y="82"/>
                  </a:lnTo>
                  <a:lnTo>
                    <a:pt x="0" y="122"/>
                  </a:lnTo>
                  <a:lnTo>
                    <a:pt x="0" y="166"/>
                  </a:lnTo>
                  <a:lnTo>
                    <a:pt x="4" y="217"/>
                  </a:lnTo>
                  <a:lnTo>
                    <a:pt x="15" y="271"/>
                  </a:lnTo>
                  <a:lnTo>
                    <a:pt x="54" y="268"/>
                  </a:lnTo>
                  <a:lnTo>
                    <a:pt x="52" y="261"/>
                  </a:lnTo>
                  <a:lnTo>
                    <a:pt x="48" y="238"/>
                  </a:lnTo>
                  <a:lnTo>
                    <a:pt x="44" y="206"/>
                  </a:lnTo>
                  <a:lnTo>
                    <a:pt x="40" y="166"/>
                  </a:lnTo>
                  <a:lnTo>
                    <a:pt x="37" y="123"/>
                  </a:lnTo>
                  <a:lnTo>
                    <a:pt x="39" y="78"/>
                  </a:lnTo>
                  <a:lnTo>
                    <a:pt x="44" y="37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1" y="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4" name="Freeform 186"/>
            <p:cNvSpPr>
              <a:spLocks/>
            </p:cNvSpPr>
            <p:nvPr/>
          </p:nvSpPr>
          <p:spPr bwMode="auto">
            <a:xfrm>
              <a:off x="7211" y="13549"/>
              <a:ext cx="186" cy="732"/>
            </a:xfrm>
            <a:custGeom>
              <a:avLst/>
              <a:gdLst>
                <a:gd name="T0" fmla="*/ 186 w 186"/>
                <a:gd name="T1" fmla="*/ 6 h 732"/>
                <a:gd name="T2" fmla="*/ 182 w 186"/>
                <a:gd name="T3" fmla="*/ 11 h 732"/>
                <a:gd name="T4" fmla="*/ 169 w 186"/>
                <a:gd name="T5" fmla="*/ 29 h 732"/>
                <a:gd name="T6" fmla="*/ 153 w 186"/>
                <a:gd name="T7" fmla="*/ 67 h 732"/>
                <a:gd name="T8" fmla="*/ 137 w 186"/>
                <a:gd name="T9" fmla="*/ 130 h 732"/>
                <a:gd name="T10" fmla="*/ 124 w 186"/>
                <a:gd name="T11" fmla="*/ 221 h 732"/>
                <a:gd name="T12" fmla="*/ 117 w 186"/>
                <a:gd name="T13" fmla="*/ 350 h 732"/>
                <a:gd name="T14" fmla="*/ 122 w 186"/>
                <a:gd name="T15" fmla="*/ 517 h 732"/>
                <a:gd name="T16" fmla="*/ 139 w 186"/>
                <a:gd name="T17" fmla="*/ 732 h 732"/>
                <a:gd name="T18" fmla="*/ 34 w 186"/>
                <a:gd name="T19" fmla="*/ 732 h 732"/>
                <a:gd name="T20" fmla="*/ 31 w 186"/>
                <a:gd name="T21" fmla="*/ 711 h 732"/>
                <a:gd name="T22" fmla="*/ 22 w 186"/>
                <a:gd name="T23" fmla="*/ 651 h 732"/>
                <a:gd name="T24" fmla="*/ 12 w 186"/>
                <a:gd name="T25" fmla="*/ 563 h 732"/>
                <a:gd name="T26" fmla="*/ 3 w 186"/>
                <a:gd name="T27" fmla="*/ 454 h 732"/>
                <a:gd name="T28" fmla="*/ 0 w 186"/>
                <a:gd name="T29" fmla="*/ 335 h 732"/>
                <a:gd name="T30" fmla="*/ 6 w 186"/>
                <a:gd name="T31" fmla="*/ 213 h 732"/>
                <a:gd name="T32" fmla="*/ 25 w 186"/>
                <a:gd name="T33" fmla="*/ 98 h 732"/>
                <a:gd name="T34" fmla="*/ 60 w 186"/>
                <a:gd name="T35" fmla="*/ 0 h 732"/>
                <a:gd name="T36" fmla="*/ 186 w 186"/>
                <a:gd name="T37" fmla="*/ 6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732"/>
                <a:gd name="T59" fmla="*/ 186 w 186"/>
                <a:gd name="T60" fmla="*/ 732 h 7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732">
                  <a:moveTo>
                    <a:pt x="186" y="6"/>
                  </a:moveTo>
                  <a:lnTo>
                    <a:pt x="182" y="11"/>
                  </a:lnTo>
                  <a:lnTo>
                    <a:pt x="169" y="29"/>
                  </a:lnTo>
                  <a:lnTo>
                    <a:pt x="153" y="67"/>
                  </a:lnTo>
                  <a:lnTo>
                    <a:pt x="137" y="130"/>
                  </a:lnTo>
                  <a:lnTo>
                    <a:pt x="124" y="221"/>
                  </a:lnTo>
                  <a:lnTo>
                    <a:pt x="117" y="350"/>
                  </a:lnTo>
                  <a:lnTo>
                    <a:pt x="122" y="517"/>
                  </a:lnTo>
                  <a:lnTo>
                    <a:pt x="139" y="732"/>
                  </a:lnTo>
                  <a:lnTo>
                    <a:pt x="34" y="732"/>
                  </a:lnTo>
                  <a:lnTo>
                    <a:pt x="31" y="711"/>
                  </a:lnTo>
                  <a:lnTo>
                    <a:pt x="22" y="651"/>
                  </a:lnTo>
                  <a:lnTo>
                    <a:pt x="12" y="563"/>
                  </a:lnTo>
                  <a:lnTo>
                    <a:pt x="3" y="454"/>
                  </a:lnTo>
                  <a:lnTo>
                    <a:pt x="0" y="335"/>
                  </a:lnTo>
                  <a:lnTo>
                    <a:pt x="6" y="213"/>
                  </a:lnTo>
                  <a:lnTo>
                    <a:pt x="25" y="98"/>
                  </a:lnTo>
                  <a:lnTo>
                    <a:pt x="60" y="0"/>
                  </a:lnTo>
                  <a:lnTo>
                    <a:pt x="186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5" name="Freeform 187"/>
            <p:cNvSpPr>
              <a:spLocks/>
            </p:cNvSpPr>
            <p:nvPr/>
          </p:nvSpPr>
          <p:spPr bwMode="auto">
            <a:xfrm>
              <a:off x="7219" y="13600"/>
              <a:ext cx="158" cy="625"/>
            </a:xfrm>
            <a:custGeom>
              <a:avLst/>
              <a:gdLst>
                <a:gd name="T0" fmla="*/ 158 w 158"/>
                <a:gd name="T1" fmla="*/ 4 h 625"/>
                <a:gd name="T2" fmla="*/ 153 w 158"/>
                <a:gd name="T3" fmla="*/ 9 h 625"/>
                <a:gd name="T4" fmla="*/ 144 w 158"/>
                <a:gd name="T5" fmla="*/ 25 h 625"/>
                <a:gd name="T6" fmla="*/ 130 w 158"/>
                <a:gd name="T7" fmla="*/ 57 h 625"/>
                <a:gd name="T8" fmla="*/ 116 w 158"/>
                <a:gd name="T9" fmla="*/ 110 h 625"/>
                <a:gd name="T10" fmla="*/ 105 w 158"/>
                <a:gd name="T11" fmla="*/ 189 h 625"/>
                <a:gd name="T12" fmla="*/ 100 w 158"/>
                <a:gd name="T13" fmla="*/ 298 h 625"/>
                <a:gd name="T14" fmla="*/ 103 w 158"/>
                <a:gd name="T15" fmla="*/ 441 h 625"/>
                <a:gd name="T16" fmla="*/ 118 w 158"/>
                <a:gd name="T17" fmla="*/ 625 h 625"/>
                <a:gd name="T18" fmla="*/ 29 w 158"/>
                <a:gd name="T19" fmla="*/ 625 h 625"/>
                <a:gd name="T20" fmla="*/ 25 w 158"/>
                <a:gd name="T21" fmla="*/ 607 h 625"/>
                <a:gd name="T22" fmla="*/ 18 w 158"/>
                <a:gd name="T23" fmla="*/ 556 h 625"/>
                <a:gd name="T24" fmla="*/ 9 w 158"/>
                <a:gd name="T25" fmla="*/ 480 h 625"/>
                <a:gd name="T26" fmla="*/ 2 w 158"/>
                <a:gd name="T27" fmla="*/ 387 h 625"/>
                <a:gd name="T28" fmla="*/ 0 w 158"/>
                <a:gd name="T29" fmla="*/ 286 h 625"/>
                <a:gd name="T30" fmla="*/ 5 w 158"/>
                <a:gd name="T31" fmla="*/ 182 h 625"/>
                <a:gd name="T32" fmla="*/ 21 w 158"/>
                <a:gd name="T33" fmla="*/ 84 h 625"/>
                <a:gd name="T34" fmla="*/ 51 w 158"/>
                <a:gd name="T35" fmla="*/ 0 h 625"/>
                <a:gd name="T36" fmla="*/ 158 w 158"/>
                <a:gd name="T37" fmla="*/ 4 h 6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25"/>
                <a:gd name="T59" fmla="*/ 158 w 158"/>
                <a:gd name="T60" fmla="*/ 625 h 6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25">
                  <a:moveTo>
                    <a:pt x="158" y="4"/>
                  </a:moveTo>
                  <a:lnTo>
                    <a:pt x="153" y="9"/>
                  </a:lnTo>
                  <a:lnTo>
                    <a:pt x="144" y="25"/>
                  </a:lnTo>
                  <a:lnTo>
                    <a:pt x="130" y="57"/>
                  </a:lnTo>
                  <a:lnTo>
                    <a:pt x="116" y="110"/>
                  </a:lnTo>
                  <a:lnTo>
                    <a:pt x="105" y="189"/>
                  </a:lnTo>
                  <a:lnTo>
                    <a:pt x="100" y="298"/>
                  </a:lnTo>
                  <a:lnTo>
                    <a:pt x="103" y="441"/>
                  </a:lnTo>
                  <a:lnTo>
                    <a:pt x="118" y="625"/>
                  </a:lnTo>
                  <a:lnTo>
                    <a:pt x="29" y="625"/>
                  </a:lnTo>
                  <a:lnTo>
                    <a:pt x="25" y="607"/>
                  </a:lnTo>
                  <a:lnTo>
                    <a:pt x="18" y="556"/>
                  </a:lnTo>
                  <a:lnTo>
                    <a:pt x="9" y="480"/>
                  </a:lnTo>
                  <a:lnTo>
                    <a:pt x="2" y="387"/>
                  </a:lnTo>
                  <a:lnTo>
                    <a:pt x="0" y="286"/>
                  </a:lnTo>
                  <a:lnTo>
                    <a:pt x="5" y="182"/>
                  </a:lnTo>
                  <a:lnTo>
                    <a:pt x="21" y="84"/>
                  </a:lnTo>
                  <a:lnTo>
                    <a:pt x="51" y="0"/>
                  </a:lnTo>
                  <a:lnTo>
                    <a:pt x="158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6" name="Freeform 188"/>
            <p:cNvSpPr>
              <a:spLocks/>
            </p:cNvSpPr>
            <p:nvPr/>
          </p:nvSpPr>
          <p:spPr bwMode="auto">
            <a:xfrm>
              <a:off x="7225" y="13651"/>
              <a:ext cx="131" cy="517"/>
            </a:xfrm>
            <a:custGeom>
              <a:avLst/>
              <a:gdLst>
                <a:gd name="T0" fmla="*/ 131 w 131"/>
                <a:gd name="T1" fmla="*/ 4 h 517"/>
                <a:gd name="T2" fmla="*/ 128 w 131"/>
                <a:gd name="T3" fmla="*/ 7 h 517"/>
                <a:gd name="T4" fmla="*/ 119 w 131"/>
                <a:gd name="T5" fmla="*/ 21 h 517"/>
                <a:gd name="T6" fmla="*/ 109 w 131"/>
                <a:gd name="T7" fmla="*/ 47 h 517"/>
                <a:gd name="T8" fmla="*/ 97 w 131"/>
                <a:gd name="T9" fmla="*/ 91 h 517"/>
                <a:gd name="T10" fmla="*/ 88 w 131"/>
                <a:gd name="T11" fmla="*/ 156 h 517"/>
                <a:gd name="T12" fmla="*/ 84 w 131"/>
                <a:gd name="T13" fmla="*/ 247 h 517"/>
                <a:gd name="T14" fmla="*/ 86 w 131"/>
                <a:gd name="T15" fmla="*/ 366 h 517"/>
                <a:gd name="T16" fmla="*/ 99 w 131"/>
                <a:gd name="T17" fmla="*/ 517 h 517"/>
                <a:gd name="T18" fmla="*/ 25 w 131"/>
                <a:gd name="T19" fmla="*/ 517 h 517"/>
                <a:gd name="T20" fmla="*/ 23 w 131"/>
                <a:gd name="T21" fmla="*/ 502 h 517"/>
                <a:gd name="T22" fmla="*/ 16 w 131"/>
                <a:gd name="T23" fmla="*/ 460 h 517"/>
                <a:gd name="T24" fmla="*/ 9 w 131"/>
                <a:gd name="T25" fmla="*/ 397 h 517"/>
                <a:gd name="T26" fmla="*/ 2 w 131"/>
                <a:gd name="T27" fmla="*/ 320 h 517"/>
                <a:gd name="T28" fmla="*/ 0 w 131"/>
                <a:gd name="T29" fmla="*/ 236 h 517"/>
                <a:gd name="T30" fmla="*/ 4 w 131"/>
                <a:gd name="T31" fmla="*/ 151 h 517"/>
                <a:gd name="T32" fmla="*/ 18 w 131"/>
                <a:gd name="T33" fmla="*/ 70 h 517"/>
                <a:gd name="T34" fmla="*/ 43 w 131"/>
                <a:gd name="T35" fmla="*/ 0 h 517"/>
                <a:gd name="T36" fmla="*/ 131 w 131"/>
                <a:gd name="T37" fmla="*/ 4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17"/>
                <a:gd name="T59" fmla="*/ 131 w 131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17">
                  <a:moveTo>
                    <a:pt x="131" y="4"/>
                  </a:moveTo>
                  <a:lnTo>
                    <a:pt x="128" y="7"/>
                  </a:lnTo>
                  <a:lnTo>
                    <a:pt x="119" y="21"/>
                  </a:lnTo>
                  <a:lnTo>
                    <a:pt x="109" y="47"/>
                  </a:lnTo>
                  <a:lnTo>
                    <a:pt x="97" y="91"/>
                  </a:lnTo>
                  <a:lnTo>
                    <a:pt x="88" y="156"/>
                  </a:lnTo>
                  <a:lnTo>
                    <a:pt x="84" y="247"/>
                  </a:lnTo>
                  <a:lnTo>
                    <a:pt x="86" y="366"/>
                  </a:lnTo>
                  <a:lnTo>
                    <a:pt x="99" y="517"/>
                  </a:lnTo>
                  <a:lnTo>
                    <a:pt x="25" y="517"/>
                  </a:lnTo>
                  <a:lnTo>
                    <a:pt x="23" y="502"/>
                  </a:lnTo>
                  <a:lnTo>
                    <a:pt x="16" y="460"/>
                  </a:lnTo>
                  <a:lnTo>
                    <a:pt x="9" y="397"/>
                  </a:lnTo>
                  <a:lnTo>
                    <a:pt x="2" y="320"/>
                  </a:lnTo>
                  <a:lnTo>
                    <a:pt x="0" y="236"/>
                  </a:lnTo>
                  <a:lnTo>
                    <a:pt x="4" y="151"/>
                  </a:lnTo>
                  <a:lnTo>
                    <a:pt x="18" y="70"/>
                  </a:lnTo>
                  <a:lnTo>
                    <a:pt x="43" y="0"/>
                  </a:lnTo>
                  <a:lnTo>
                    <a:pt x="131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7" name="Freeform 189"/>
            <p:cNvSpPr>
              <a:spLocks/>
            </p:cNvSpPr>
            <p:nvPr/>
          </p:nvSpPr>
          <p:spPr bwMode="auto">
            <a:xfrm>
              <a:off x="7233" y="13701"/>
              <a:ext cx="104" cy="411"/>
            </a:xfrm>
            <a:custGeom>
              <a:avLst/>
              <a:gdLst>
                <a:gd name="T0" fmla="*/ 104 w 104"/>
                <a:gd name="T1" fmla="*/ 4 h 411"/>
                <a:gd name="T2" fmla="*/ 101 w 104"/>
                <a:gd name="T3" fmla="*/ 7 h 411"/>
                <a:gd name="T4" fmla="*/ 94 w 104"/>
                <a:gd name="T5" fmla="*/ 17 h 411"/>
                <a:gd name="T6" fmla="*/ 86 w 104"/>
                <a:gd name="T7" fmla="*/ 38 h 411"/>
                <a:gd name="T8" fmla="*/ 76 w 104"/>
                <a:gd name="T9" fmla="*/ 73 h 411"/>
                <a:gd name="T10" fmla="*/ 69 w 104"/>
                <a:gd name="T11" fmla="*/ 125 h 411"/>
                <a:gd name="T12" fmla="*/ 65 w 104"/>
                <a:gd name="T13" fmla="*/ 196 h 411"/>
                <a:gd name="T14" fmla="*/ 67 w 104"/>
                <a:gd name="T15" fmla="*/ 291 h 411"/>
                <a:gd name="T16" fmla="*/ 77 w 104"/>
                <a:gd name="T17" fmla="*/ 411 h 411"/>
                <a:gd name="T18" fmla="*/ 19 w 104"/>
                <a:gd name="T19" fmla="*/ 411 h 411"/>
                <a:gd name="T20" fmla="*/ 17 w 104"/>
                <a:gd name="T21" fmla="*/ 399 h 411"/>
                <a:gd name="T22" fmla="*/ 11 w 104"/>
                <a:gd name="T23" fmla="*/ 365 h 411"/>
                <a:gd name="T24" fmla="*/ 6 w 104"/>
                <a:gd name="T25" fmla="*/ 316 h 411"/>
                <a:gd name="T26" fmla="*/ 2 w 104"/>
                <a:gd name="T27" fmla="*/ 255 h 411"/>
                <a:gd name="T28" fmla="*/ 0 w 104"/>
                <a:gd name="T29" fmla="*/ 188 h 411"/>
                <a:gd name="T30" fmla="*/ 4 w 104"/>
                <a:gd name="T31" fmla="*/ 120 h 411"/>
                <a:gd name="T32" fmla="*/ 15 w 104"/>
                <a:gd name="T33" fmla="*/ 55 h 411"/>
                <a:gd name="T34" fmla="*/ 34 w 104"/>
                <a:gd name="T35" fmla="*/ 0 h 411"/>
                <a:gd name="T36" fmla="*/ 104 w 104"/>
                <a:gd name="T37" fmla="*/ 4 h 4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411"/>
                <a:gd name="T59" fmla="*/ 104 w 104"/>
                <a:gd name="T60" fmla="*/ 411 h 4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411">
                  <a:moveTo>
                    <a:pt x="104" y="4"/>
                  </a:moveTo>
                  <a:lnTo>
                    <a:pt x="101" y="7"/>
                  </a:lnTo>
                  <a:lnTo>
                    <a:pt x="94" y="17"/>
                  </a:lnTo>
                  <a:lnTo>
                    <a:pt x="86" y="38"/>
                  </a:lnTo>
                  <a:lnTo>
                    <a:pt x="76" y="73"/>
                  </a:lnTo>
                  <a:lnTo>
                    <a:pt x="69" y="125"/>
                  </a:lnTo>
                  <a:lnTo>
                    <a:pt x="65" y="196"/>
                  </a:lnTo>
                  <a:lnTo>
                    <a:pt x="67" y="291"/>
                  </a:lnTo>
                  <a:lnTo>
                    <a:pt x="77" y="411"/>
                  </a:lnTo>
                  <a:lnTo>
                    <a:pt x="19" y="411"/>
                  </a:lnTo>
                  <a:lnTo>
                    <a:pt x="17" y="399"/>
                  </a:lnTo>
                  <a:lnTo>
                    <a:pt x="11" y="365"/>
                  </a:lnTo>
                  <a:lnTo>
                    <a:pt x="6" y="316"/>
                  </a:lnTo>
                  <a:lnTo>
                    <a:pt x="2" y="255"/>
                  </a:lnTo>
                  <a:lnTo>
                    <a:pt x="0" y="188"/>
                  </a:lnTo>
                  <a:lnTo>
                    <a:pt x="4" y="120"/>
                  </a:lnTo>
                  <a:lnTo>
                    <a:pt x="15" y="55"/>
                  </a:lnTo>
                  <a:lnTo>
                    <a:pt x="34" y="0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8" name="Freeform 190"/>
            <p:cNvSpPr>
              <a:spLocks/>
            </p:cNvSpPr>
            <p:nvPr/>
          </p:nvSpPr>
          <p:spPr bwMode="auto">
            <a:xfrm>
              <a:off x="7240" y="13752"/>
              <a:ext cx="76" cy="302"/>
            </a:xfrm>
            <a:custGeom>
              <a:avLst/>
              <a:gdLst>
                <a:gd name="T0" fmla="*/ 76 w 76"/>
                <a:gd name="T1" fmla="*/ 2 h 302"/>
                <a:gd name="T2" fmla="*/ 74 w 76"/>
                <a:gd name="T3" fmla="*/ 4 h 302"/>
                <a:gd name="T4" fmla="*/ 70 w 76"/>
                <a:gd name="T5" fmla="*/ 12 h 302"/>
                <a:gd name="T6" fmla="*/ 62 w 76"/>
                <a:gd name="T7" fmla="*/ 28 h 302"/>
                <a:gd name="T8" fmla="*/ 56 w 76"/>
                <a:gd name="T9" fmla="*/ 53 h 302"/>
                <a:gd name="T10" fmla="*/ 51 w 76"/>
                <a:gd name="T11" fmla="*/ 92 h 302"/>
                <a:gd name="T12" fmla="*/ 49 w 76"/>
                <a:gd name="T13" fmla="*/ 145 h 302"/>
                <a:gd name="T14" fmla="*/ 50 w 76"/>
                <a:gd name="T15" fmla="*/ 214 h 302"/>
                <a:gd name="T16" fmla="*/ 57 w 76"/>
                <a:gd name="T17" fmla="*/ 302 h 302"/>
                <a:gd name="T18" fmla="*/ 14 w 76"/>
                <a:gd name="T19" fmla="*/ 302 h 302"/>
                <a:gd name="T20" fmla="*/ 13 w 76"/>
                <a:gd name="T21" fmla="*/ 294 h 302"/>
                <a:gd name="T22" fmla="*/ 9 w 76"/>
                <a:gd name="T23" fmla="*/ 269 h 302"/>
                <a:gd name="T24" fmla="*/ 4 w 76"/>
                <a:gd name="T25" fmla="*/ 232 h 302"/>
                <a:gd name="T26" fmla="*/ 1 w 76"/>
                <a:gd name="T27" fmla="*/ 188 h 302"/>
                <a:gd name="T28" fmla="*/ 0 w 76"/>
                <a:gd name="T29" fmla="*/ 138 h 302"/>
                <a:gd name="T30" fmla="*/ 2 w 76"/>
                <a:gd name="T31" fmla="*/ 89 h 302"/>
                <a:gd name="T32" fmla="*/ 10 w 76"/>
                <a:gd name="T33" fmla="*/ 41 h 302"/>
                <a:gd name="T34" fmla="*/ 25 w 76"/>
                <a:gd name="T35" fmla="*/ 0 h 302"/>
                <a:gd name="T36" fmla="*/ 76 w 76"/>
                <a:gd name="T37" fmla="*/ 2 h 3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302"/>
                <a:gd name="T59" fmla="*/ 76 w 76"/>
                <a:gd name="T60" fmla="*/ 302 h 3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302">
                  <a:moveTo>
                    <a:pt x="76" y="2"/>
                  </a:moveTo>
                  <a:lnTo>
                    <a:pt x="74" y="4"/>
                  </a:lnTo>
                  <a:lnTo>
                    <a:pt x="70" y="12"/>
                  </a:lnTo>
                  <a:lnTo>
                    <a:pt x="62" y="28"/>
                  </a:lnTo>
                  <a:lnTo>
                    <a:pt x="56" y="53"/>
                  </a:lnTo>
                  <a:lnTo>
                    <a:pt x="51" y="92"/>
                  </a:lnTo>
                  <a:lnTo>
                    <a:pt x="49" y="145"/>
                  </a:lnTo>
                  <a:lnTo>
                    <a:pt x="50" y="214"/>
                  </a:lnTo>
                  <a:lnTo>
                    <a:pt x="57" y="302"/>
                  </a:lnTo>
                  <a:lnTo>
                    <a:pt x="14" y="302"/>
                  </a:lnTo>
                  <a:lnTo>
                    <a:pt x="13" y="294"/>
                  </a:lnTo>
                  <a:lnTo>
                    <a:pt x="9" y="269"/>
                  </a:lnTo>
                  <a:lnTo>
                    <a:pt x="4" y="232"/>
                  </a:lnTo>
                  <a:lnTo>
                    <a:pt x="1" y="188"/>
                  </a:lnTo>
                  <a:lnTo>
                    <a:pt x="0" y="138"/>
                  </a:lnTo>
                  <a:lnTo>
                    <a:pt x="2" y="89"/>
                  </a:lnTo>
                  <a:lnTo>
                    <a:pt x="10" y="41"/>
                  </a:lnTo>
                  <a:lnTo>
                    <a:pt x="25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59" name="Rectangle 191"/>
            <p:cNvSpPr>
              <a:spLocks noChangeArrowheads="1"/>
            </p:cNvSpPr>
            <p:nvPr/>
          </p:nvSpPr>
          <p:spPr bwMode="auto">
            <a:xfrm>
              <a:off x="6241" y="13678"/>
              <a:ext cx="23" cy="9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0" name="Freeform 192"/>
            <p:cNvSpPr>
              <a:spLocks/>
            </p:cNvSpPr>
            <p:nvPr/>
          </p:nvSpPr>
          <p:spPr bwMode="auto">
            <a:xfrm>
              <a:off x="6579" y="13664"/>
              <a:ext cx="375" cy="440"/>
            </a:xfrm>
            <a:custGeom>
              <a:avLst/>
              <a:gdLst>
                <a:gd name="T0" fmla="*/ 35 w 375"/>
                <a:gd name="T1" fmla="*/ 41 h 440"/>
                <a:gd name="T2" fmla="*/ 32 w 375"/>
                <a:gd name="T3" fmla="*/ 49 h 440"/>
                <a:gd name="T4" fmla="*/ 25 w 375"/>
                <a:gd name="T5" fmla="*/ 74 h 440"/>
                <a:gd name="T6" fmla="*/ 17 w 375"/>
                <a:gd name="T7" fmla="*/ 112 h 440"/>
                <a:gd name="T8" fmla="*/ 8 w 375"/>
                <a:gd name="T9" fmla="*/ 163 h 440"/>
                <a:gd name="T10" fmla="*/ 2 w 375"/>
                <a:gd name="T11" fmla="*/ 223 h 440"/>
                <a:gd name="T12" fmla="*/ 0 w 375"/>
                <a:gd name="T13" fmla="*/ 290 h 440"/>
                <a:gd name="T14" fmla="*/ 7 w 375"/>
                <a:gd name="T15" fmla="*/ 363 h 440"/>
                <a:gd name="T16" fmla="*/ 23 w 375"/>
                <a:gd name="T17" fmla="*/ 440 h 440"/>
                <a:gd name="T18" fmla="*/ 23 w 375"/>
                <a:gd name="T19" fmla="*/ 437 h 440"/>
                <a:gd name="T20" fmla="*/ 23 w 375"/>
                <a:gd name="T21" fmla="*/ 427 h 440"/>
                <a:gd name="T22" fmla="*/ 23 w 375"/>
                <a:gd name="T23" fmla="*/ 411 h 440"/>
                <a:gd name="T24" fmla="*/ 23 w 375"/>
                <a:gd name="T25" fmla="*/ 391 h 440"/>
                <a:gd name="T26" fmla="*/ 25 w 375"/>
                <a:gd name="T27" fmla="*/ 367 h 440"/>
                <a:gd name="T28" fmla="*/ 28 w 375"/>
                <a:gd name="T29" fmla="*/ 341 h 440"/>
                <a:gd name="T30" fmla="*/ 33 w 375"/>
                <a:gd name="T31" fmla="*/ 312 h 440"/>
                <a:gd name="T32" fmla="*/ 39 w 375"/>
                <a:gd name="T33" fmla="*/ 281 h 440"/>
                <a:gd name="T34" fmla="*/ 49 w 375"/>
                <a:gd name="T35" fmla="*/ 251 h 440"/>
                <a:gd name="T36" fmla="*/ 61 w 375"/>
                <a:gd name="T37" fmla="*/ 222 h 440"/>
                <a:gd name="T38" fmla="*/ 75 w 375"/>
                <a:gd name="T39" fmla="*/ 194 h 440"/>
                <a:gd name="T40" fmla="*/ 93 w 375"/>
                <a:gd name="T41" fmla="*/ 168 h 440"/>
                <a:gd name="T42" fmla="*/ 116 w 375"/>
                <a:gd name="T43" fmla="*/ 145 h 440"/>
                <a:gd name="T44" fmla="*/ 141 w 375"/>
                <a:gd name="T45" fmla="*/ 127 h 440"/>
                <a:gd name="T46" fmla="*/ 173 w 375"/>
                <a:gd name="T47" fmla="*/ 114 h 440"/>
                <a:gd name="T48" fmla="*/ 208 w 375"/>
                <a:gd name="T49" fmla="*/ 106 h 440"/>
                <a:gd name="T50" fmla="*/ 210 w 375"/>
                <a:gd name="T51" fmla="*/ 104 h 440"/>
                <a:gd name="T52" fmla="*/ 217 w 375"/>
                <a:gd name="T53" fmla="*/ 100 h 440"/>
                <a:gd name="T54" fmla="*/ 227 w 375"/>
                <a:gd name="T55" fmla="*/ 92 h 440"/>
                <a:gd name="T56" fmla="*/ 245 w 375"/>
                <a:gd name="T57" fmla="*/ 82 h 440"/>
                <a:gd name="T58" fmla="*/ 267 w 375"/>
                <a:gd name="T59" fmla="*/ 69 h 440"/>
                <a:gd name="T60" fmla="*/ 296 w 375"/>
                <a:gd name="T61" fmla="*/ 54 h 440"/>
                <a:gd name="T62" fmla="*/ 332 w 375"/>
                <a:gd name="T63" fmla="*/ 36 h 440"/>
                <a:gd name="T64" fmla="*/ 375 w 375"/>
                <a:gd name="T65" fmla="*/ 17 h 440"/>
                <a:gd name="T66" fmla="*/ 373 w 375"/>
                <a:gd name="T67" fmla="*/ 16 h 440"/>
                <a:gd name="T68" fmla="*/ 366 w 375"/>
                <a:gd name="T69" fmla="*/ 15 h 440"/>
                <a:gd name="T70" fmla="*/ 357 w 375"/>
                <a:gd name="T71" fmla="*/ 13 h 440"/>
                <a:gd name="T72" fmla="*/ 343 w 375"/>
                <a:gd name="T73" fmla="*/ 10 h 440"/>
                <a:gd name="T74" fmla="*/ 326 w 375"/>
                <a:gd name="T75" fmla="*/ 7 h 440"/>
                <a:gd name="T76" fmla="*/ 307 w 375"/>
                <a:gd name="T77" fmla="*/ 5 h 440"/>
                <a:gd name="T78" fmla="*/ 285 w 375"/>
                <a:gd name="T79" fmla="*/ 3 h 440"/>
                <a:gd name="T80" fmla="*/ 261 w 375"/>
                <a:gd name="T81" fmla="*/ 1 h 440"/>
                <a:gd name="T82" fmla="*/ 235 w 375"/>
                <a:gd name="T83" fmla="*/ 0 h 440"/>
                <a:gd name="T84" fmla="*/ 208 w 375"/>
                <a:gd name="T85" fmla="*/ 1 h 440"/>
                <a:gd name="T86" fmla="*/ 180 w 375"/>
                <a:gd name="T87" fmla="*/ 2 h 440"/>
                <a:gd name="T88" fmla="*/ 151 w 375"/>
                <a:gd name="T89" fmla="*/ 5 h 440"/>
                <a:gd name="T90" fmla="*/ 122 w 375"/>
                <a:gd name="T91" fmla="*/ 10 h 440"/>
                <a:gd name="T92" fmla="*/ 92 w 375"/>
                <a:gd name="T93" fmla="*/ 18 h 440"/>
                <a:gd name="T94" fmla="*/ 63 w 375"/>
                <a:gd name="T95" fmla="*/ 28 h 440"/>
                <a:gd name="T96" fmla="*/ 35 w 375"/>
                <a:gd name="T97" fmla="*/ 41 h 4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5"/>
                <a:gd name="T148" fmla="*/ 0 h 440"/>
                <a:gd name="T149" fmla="*/ 375 w 375"/>
                <a:gd name="T150" fmla="*/ 440 h 4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5" h="440">
                  <a:moveTo>
                    <a:pt x="35" y="41"/>
                  </a:moveTo>
                  <a:lnTo>
                    <a:pt x="32" y="49"/>
                  </a:lnTo>
                  <a:lnTo>
                    <a:pt x="25" y="74"/>
                  </a:lnTo>
                  <a:lnTo>
                    <a:pt x="17" y="112"/>
                  </a:lnTo>
                  <a:lnTo>
                    <a:pt x="8" y="163"/>
                  </a:lnTo>
                  <a:lnTo>
                    <a:pt x="2" y="223"/>
                  </a:lnTo>
                  <a:lnTo>
                    <a:pt x="0" y="290"/>
                  </a:lnTo>
                  <a:lnTo>
                    <a:pt x="7" y="363"/>
                  </a:lnTo>
                  <a:lnTo>
                    <a:pt x="23" y="440"/>
                  </a:lnTo>
                  <a:lnTo>
                    <a:pt x="23" y="437"/>
                  </a:lnTo>
                  <a:lnTo>
                    <a:pt x="23" y="427"/>
                  </a:lnTo>
                  <a:lnTo>
                    <a:pt x="23" y="411"/>
                  </a:lnTo>
                  <a:lnTo>
                    <a:pt x="23" y="391"/>
                  </a:lnTo>
                  <a:lnTo>
                    <a:pt x="25" y="367"/>
                  </a:lnTo>
                  <a:lnTo>
                    <a:pt x="28" y="341"/>
                  </a:lnTo>
                  <a:lnTo>
                    <a:pt x="33" y="312"/>
                  </a:lnTo>
                  <a:lnTo>
                    <a:pt x="39" y="281"/>
                  </a:lnTo>
                  <a:lnTo>
                    <a:pt x="49" y="251"/>
                  </a:lnTo>
                  <a:lnTo>
                    <a:pt x="61" y="222"/>
                  </a:lnTo>
                  <a:lnTo>
                    <a:pt x="75" y="194"/>
                  </a:lnTo>
                  <a:lnTo>
                    <a:pt x="93" y="168"/>
                  </a:lnTo>
                  <a:lnTo>
                    <a:pt x="116" y="145"/>
                  </a:lnTo>
                  <a:lnTo>
                    <a:pt x="141" y="127"/>
                  </a:lnTo>
                  <a:lnTo>
                    <a:pt x="173" y="114"/>
                  </a:lnTo>
                  <a:lnTo>
                    <a:pt x="208" y="106"/>
                  </a:lnTo>
                  <a:lnTo>
                    <a:pt x="210" y="104"/>
                  </a:lnTo>
                  <a:lnTo>
                    <a:pt x="217" y="100"/>
                  </a:lnTo>
                  <a:lnTo>
                    <a:pt x="227" y="92"/>
                  </a:lnTo>
                  <a:lnTo>
                    <a:pt x="245" y="82"/>
                  </a:lnTo>
                  <a:lnTo>
                    <a:pt x="267" y="69"/>
                  </a:lnTo>
                  <a:lnTo>
                    <a:pt x="296" y="54"/>
                  </a:lnTo>
                  <a:lnTo>
                    <a:pt x="332" y="36"/>
                  </a:lnTo>
                  <a:lnTo>
                    <a:pt x="375" y="17"/>
                  </a:lnTo>
                  <a:lnTo>
                    <a:pt x="373" y="16"/>
                  </a:lnTo>
                  <a:lnTo>
                    <a:pt x="366" y="15"/>
                  </a:lnTo>
                  <a:lnTo>
                    <a:pt x="357" y="13"/>
                  </a:lnTo>
                  <a:lnTo>
                    <a:pt x="343" y="10"/>
                  </a:lnTo>
                  <a:lnTo>
                    <a:pt x="326" y="7"/>
                  </a:lnTo>
                  <a:lnTo>
                    <a:pt x="307" y="5"/>
                  </a:lnTo>
                  <a:lnTo>
                    <a:pt x="285" y="3"/>
                  </a:lnTo>
                  <a:lnTo>
                    <a:pt x="261" y="1"/>
                  </a:lnTo>
                  <a:lnTo>
                    <a:pt x="235" y="0"/>
                  </a:lnTo>
                  <a:lnTo>
                    <a:pt x="208" y="1"/>
                  </a:lnTo>
                  <a:lnTo>
                    <a:pt x="180" y="2"/>
                  </a:lnTo>
                  <a:lnTo>
                    <a:pt x="151" y="5"/>
                  </a:lnTo>
                  <a:lnTo>
                    <a:pt x="122" y="10"/>
                  </a:lnTo>
                  <a:lnTo>
                    <a:pt x="92" y="18"/>
                  </a:lnTo>
                  <a:lnTo>
                    <a:pt x="63" y="28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1" name="Freeform 193"/>
            <p:cNvSpPr>
              <a:spLocks/>
            </p:cNvSpPr>
            <p:nvPr/>
          </p:nvSpPr>
          <p:spPr bwMode="auto">
            <a:xfrm>
              <a:off x="6061" y="13991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8 h 83"/>
                <a:gd name="T6" fmla="*/ 5 w 305"/>
                <a:gd name="T7" fmla="*/ 44 h 83"/>
                <a:gd name="T8" fmla="*/ 11 w 305"/>
                <a:gd name="T9" fmla="*/ 37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8 h 83"/>
                <a:gd name="T16" fmla="*/ 54 w 305"/>
                <a:gd name="T17" fmla="*/ 12 h 83"/>
                <a:gd name="T18" fmla="*/ 72 w 305"/>
                <a:gd name="T19" fmla="*/ 6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7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6 h 83"/>
                <a:gd name="T38" fmla="*/ 289 w 305"/>
                <a:gd name="T39" fmla="*/ 44 h 83"/>
                <a:gd name="T40" fmla="*/ 277 w 305"/>
                <a:gd name="T41" fmla="*/ 41 h 83"/>
                <a:gd name="T42" fmla="*/ 262 w 305"/>
                <a:gd name="T43" fmla="*/ 36 h 83"/>
                <a:gd name="T44" fmla="*/ 244 w 305"/>
                <a:gd name="T45" fmla="*/ 32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1 h 83"/>
                <a:gd name="T56" fmla="*/ 101 w 305"/>
                <a:gd name="T57" fmla="*/ 23 h 83"/>
                <a:gd name="T58" fmla="*/ 77 w 305"/>
                <a:gd name="T59" fmla="*/ 29 h 83"/>
                <a:gd name="T60" fmla="*/ 55 w 305"/>
                <a:gd name="T61" fmla="*/ 37 h 83"/>
                <a:gd name="T62" fmla="*/ 33 w 305"/>
                <a:gd name="T63" fmla="*/ 48 h 83"/>
                <a:gd name="T64" fmla="*/ 15 w 305"/>
                <a:gd name="T65" fmla="*/ 63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11" y="37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8"/>
                  </a:lnTo>
                  <a:lnTo>
                    <a:pt x="54" y="12"/>
                  </a:lnTo>
                  <a:lnTo>
                    <a:pt x="72" y="6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7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6"/>
                  </a:lnTo>
                  <a:lnTo>
                    <a:pt x="289" y="44"/>
                  </a:lnTo>
                  <a:lnTo>
                    <a:pt x="277" y="41"/>
                  </a:lnTo>
                  <a:lnTo>
                    <a:pt x="262" y="36"/>
                  </a:lnTo>
                  <a:lnTo>
                    <a:pt x="244" y="32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1"/>
                  </a:lnTo>
                  <a:lnTo>
                    <a:pt x="101" y="23"/>
                  </a:lnTo>
                  <a:lnTo>
                    <a:pt x="77" y="29"/>
                  </a:lnTo>
                  <a:lnTo>
                    <a:pt x="55" y="37"/>
                  </a:lnTo>
                  <a:lnTo>
                    <a:pt x="33" y="48"/>
                  </a:lnTo>
                  <a:lnTo>
                    <a:pt x="15" y="63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2" name="Freeform 194"/>
            <p:cNvSpPr>
              <a:spLocks/>
            </p:cNvSpPr>
            <p:nvPr/>
          </p:nvSpPr>
          <p:spPr bwMode="auto">
            <a:xfrm>
              <a:off x="6061" y="13793"/>
              <a:ext cx="305" cy="83"/>
            </a:xfrm>
            <a:custGeom>
              <a:avLst/>
              <a:gdLst>
                <a:gd name="T0" fmla="*/ 0 w 305"/>
                <a:gd name="T1" fmla="*/ 53 h 83"/>
                <a:gd name="T2" fmla="*/ 0 w 305"/>
                <a:gd name="T3" fmla="*/ 52 h 83"/>
                <a:gd name="T4" fmla="*/ 2 w 305"/>
                <a:gd name="T5" fmla="*/ 49 h 83"/>
                <a:gd name="T6" fmla="*/ 5 w 305"/>
                <a:gd name="T7" fmla="*/ 44 h 83"/>
                <a:gd name="T8" fmla="*/ 11 w 305"/>
                <a:gd name="T9" fmla="*/ 38 h 83"/>
                <a:gd name="T10" fmla="*/ 18 w 305"/>
                <a:gd name="T11" fmla="*/ 31 h 83"/>
                <a:gd name="T12" fmla="*/ 27 w 305"/>
                <a:gd name="T13" fmla="*/ 25 h 83"/>
                <a:gd name="T14" fmla="*/ 39 w 305"/>
                <a:gd name="T15" fmla="*/ 17 h 83"/>
                <a:gd name="T16" fmla="*/ 54 w 305"/>
                <a:gd name="T17" fmla="*/ 12 h 83"/>
                <a:gd name="T18" fmla="*/ 72 w 305"/>
                <a:gd name="T19" fmla="*/ 7 h 83"/>
                <a:gd name="T20" fmla="*/ 92 w 305"/>
                <a:gd name="T21" fmla="*/ 2 h 83"/>
                <a:gd name="T22" fmla="*/ 118 w 305"/>
                <a:gd name="T23" fmla="*/ 0 h 83"/>
                <a:gd name="T24" fmla="*/ 146 w 305"/>
                <a:gd name="T25" fmla="*/ 0 h 83"/>
                <a:gd name="T26" fmla="*/ 180 w 305"/>
                <a:gd name="T27" fmla="*/ 2 h 83"/>
                <a:gd name="T28" fmla="*/ 216 w 305"/>
                <a:gd name="T29" fmla="*/ 8 h 83"/>
                <a:gd name="T30" fmla="*/ 258 w 305"/>
                <a:gd name="T31" fmla="*/ 16 h 83"/>
                <a:gd name="T32" fmla="*/ 305 w 305"/>
                <a:gd name="T33" fmla="*/ 29 h 83"/>
                <a:gd name="T34" fmla="*/ 299 w 305"/>
                <a:gd name="T35" fmla="*/ 47 h 83"/>
                <a:gd name="T36" fmla="*/ 297 w 305"/>
                <a:gd name="T37" fmla="*/ 45 h 83"/>
                <a:gd name="T38" fmla="*/ 289 w 305"/>
                <a:gd name="T39" fmla="*/ 43 h 83"/>
                <a:gd name="T40" fmla="*/ 277 w 305"/>
                <a:gd name="T41" fmla="*/ 40 h 83"/>
                <a:gd name="T42" fmla="*/ 262 w 305"/>
                <a:gd name="T43" fmla="*/ 36 h 83"/>
                <a:gd name="T44" fmla="*/ 244 w 305"/>
                <a:gd name="T45" fmla="*/ 33 h 83"/>
                <a:gd name="T46" fmla="*/ 224 w 305"/>
                <a:gd name="T47" fmla="*/ 28 h 83"/>
                <a:gd name="T48" fmla="*/ 201 w 305"/>
                <a:gd name="T49" fmla="*/ 25 h 83"/>
                <a:gd name="T50" fmla="*/ 176 w 305"/>
                <a:gd name="T51" fmla="*/ 22 h 83"/>
                <a:gd name="T52" fmla="*/ 152 w 305"/>
                <a:gd name="T53" fmla="*/ 21 h 83"/>
                <a:gd name="T54" fmla="*/ 126 w 305"/>
                <a:gd name="T55" fmla="*/ 22 h 83"/>
                <a:gd name="T56" fmla="*/ 101 w 305"/>
                <a:gd name="T57" fmla="*/ 24 h 83"/>
                <a:gd name="T58" fmla="*/ 77 w 305"/>
                <a:gd name="T59" fmla="*/ 29 h 83"/>
                <a:gd name="T60" fmla="*/ 55 w 305"/>
                <a:gd name="T61" fmla="*/ 38 h 83"/>
                <a:gd name="T62" fmla="*/ 33 w 305"/>
                <a:gd name="T63" fmla="*/ 49 h 83"/>
                <a:gd name="T64" fmla="*/ 15 w 305"/>
                <a:gd name="T65" fmla="*/ 64 h 83"/>
                <a:gd name="T66" fmla="*/ 0 w 305"/>
                <a:gd name="T67" fmla="*/ 83 h 83"/>
                <a:gd name="T68" fmla="*/ 0 w 305"/>
                <a:gd name="T69" fmla="*/ 53 h 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83"/>
                <a:gd name="T107" fmla="*/ 305 w 305"/>
                <a:gd name="T108" fmla="*/ 83 h 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83">
                  <a:moveTo>
                    <a:pt x="0" y="53"/>
                  </a:moveTo>
                  <a:lnTo>
                    <a:pt x="0" y="52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11" y="38"/>
                  </a:lnTo>
                  <a:lnTo>
                    <a:pt x="18" y="31"/>
                  </a:lnTo>
                  <a:lnTo>
                    <a:pt x="27" y="25"/>
                  </a:lnTo>
                  <a:lnTo>
                    <a:pt x="39" y="17"/>
                  </a:lnTo>
                  <a:lnTo>
                    <a:pt x="54" y="12"/>
                  </a:lnTo>
                  <a:lnTo>
                    <a:pt x="72" y="7"/>
                  </a:lnTo>
                  <a:lnTo>
                    <a:pt x="92" y="2"/>
                  </a:lnTo>
                  <a:lnTo>
                    <a:pt x="118" y="0"/>
                  </a:lnTo>
                  <a:lnTo>
                    <a:pt x="146" y="0"/>
                  </a:lnTo>
                  <a:lnTo>
                    <a:pt x="180" y="2"/>
                  </a:lnTo>
                  <a:lnTo>
                    <a:pt x="216" y="8"/>
                  </a:lnTo>
                  <a:lnTo>
                    <a:pt x="258" y="16"/>
                  </a:lnTo>
                  <a:lnTo>
                    <a:pt x="305" y="29"/>
                  </a:lnTo>
                  <a:lnTo>
                    <a:pt x="299" y="47"/>
                  </a:lnTo>
                  <a:lnTo>
                    <a:pt x="297" y="45"/>
                  </a:lnTo>
                  <a:lnTo>
                    <a:pt x="289" y="43"/>
                  </a:lnTo>
                  <a:lnTo>
                    <a:pt x="277" y="40"/>
                  </a:lnTo>
                  <a:lnTo>
                    <a:pt x="262" y="36"/>
                  </a:lnTo>
                  <a:lnTo>
                    <a:pt x="244" y="33"/>
                  </a:lnTo>
                  <a:lnTo>
                    <a:pt x="224" y="28"/>
                  </a:lnTo>
                  <a:lnTo>
                    <a:pt x="201" y="25"/>
                  </a:lnTo>
                  <a:lnTo>
                    <a:pt x="176" y="22"/>
                  </a:lnTo>
                  <a:lnTo>
                    <a:pt x="152" y="21"/>
                  </a:lnTo>
                  <a:lnTo>
                    <a:pt x="126" y="22"/>
                  </a:lnTo>
                  <a:lnTo>
                    <a:pt x="101" y="24"/>
                  </a:lnTo>
                  <a:lnTo>
                    <a:pt x="77" y="29"/>
                  </a:lnTo>
                  <a:lnTo>
                    <a:pt x="55" y="38"/>
                  </a:lnTo>
                  <a:lnTo>
                    <a:pt x="33" y="49"/>
                  </a:lnTo>
                  <a:lnTo>
                    <a:pt x="15" y="64"/>
                  </a:lnTo>
                  <a:lnTo>
                    <a:pt x="0" y="8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3" name="Freeform 195"/>
            <p:cNvSpPr>
              <a:spLocks/>
            </p:cNvSpPr>
            <p:nvPr/>
          </p:nvSpPr>
          <p:spPr bwMode="auto">
            <a:xfrm>
              <a:off x="6348" y="13696"/>
              <a:ext cx="496" cy="917"/>
            </a:xfrm>
            <a:custGeom>
              <a:avLst/>
              <a:gdLst>
                <a:gd name="T0" fmla="*/ 0 w 496"/>
                <a:gd name="T1" fmla="*/ 0 h 917"/>
                <a:gd name="T2" fmla="*/ 0 w 496"/>
                <a:gd name="T3" fmla="*/ 886 h 917"/>
                <a:gd name="T4" fmla="*/ 150 w 496"/>
                <a:gd name="T5" fmla="*/ 917 h 917"/>
                <a:gd name="T6" fmla="*/ 143 w 496"/>
                <a:gd name="T7" fmla="*/ 797 h 917"/>
                <a:gd name="T8" fmla="*/ 496 w 496"/>
                <a:gd name="T9" fmla="*/ 851 h 917"/>
                <a:gd name="T10" fmla="*/ 490 w 496"/>
                <a:gd name="T11" fmla="*/ 803 h 917"/>
                <a:gd name="T12" fmla="*/ 245 w 496"/>
                <a:gd name="T13" fmla="*/ 773 h 917"/>
                <a:gd name="T14" fmla="*/ 239 w 496"/>
                <a:gd name="T15" fmla="*/ 670 h 917"/>
                <a:gd name="T16" fmla="*/ 72 w 496"/>
                <a:gd name="T17" fmla="*/ 670 h 917"/>
                <a:gd name="T18" fmla="*/ 68 w 496"/>
                <a:gd name="T19" fmla="*/ 657 h 917"/>
                <a:gd name="T20" fmla="*/ 56 w 496"/>
                <a:gd name="T21" fmla="*/ 620 h 917"/>
                <a:gd name="T22" fmla="*/ 41 w 496"/>
                <a:gd name="T23" fmla="*/ 559 h 917"/>
                <a:gd name="T24" fmla="*/ 26 w 496"/>
                <a:gd name="T25" fmla="*/ 480 h 917"/>
                <a:gd name="T26" fmla="*/ 15 w 496"/>
                <a:gd name="T27" fmla="*/ 385 h 917"/>
                <a:gd name="T28" fmla="*/ 11 w 496"/>
                <a:gd name="T29" fmla="*/ 276 h 917"/>
                <a:gd name="T30" fmla="*/ 20 w 496"/>
                <a:gd name="T31" fmla="*/ 158 h 917"/>
                <a:gd name="T32" fmla="*/ 42 w 496"/>
                <a:gd name="T33" fmla="*/ 30 h 917"/>
                <a:gd name="T34" fmla="*/ 0 w 496"/>
                <a:gd name="T35" fmla="*/ 0 h 9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6"/>
                <a:gd name="T55" fmla="*/ 0 h 917"/>
                <a:gd name="T56" fmla="*/ 496 w 496"/>
                <a:gd name="T57" fmla="*/ 917 h 9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6" h="917">
                  <a:moveTo>
                    <a:pt x="0" y="0"/>
                  </a:moveTo>
                  <a:lnTo>
                    <a:pt x="0" y="886"/>
                  </a:lnTo>
                  <a:lnTo>
                    <a:pt x="150" y="917"/>
                  </a:lnTo>
                  <a:lnTo>
                    <a:pt x="143" y="797"/>
                  </a:lnTo>
                  <a:lnTo>
                    <a:pt x="496" y="851"/>
                  </a:lnTo>
                  <a:lnTo>
                    <a:pt x="490" y="803"/>
                  </a:lnTo>
                  <a:lnTo>
                    <a:pt x="245" y="773"/>
                  </a:lnTo>
                  <a:lnTo>
                    <a:pt x="239" y="670"/>
                  </a:lnTo>
                  <a:lnTo>
                    <a:pt x="72" y="670"/>
                  </a:lnTo>
                  <a:lnTo>
                    <a:pt x="68" y="657"/>
                  </a:lnTo>
                  <a:lnTo>
                    <a:pt x="56" y="620"/>
                  </a:lnTo>
                  <a:lnTo>
                    <a:pt x="41" y="559"/>
                  </a:lnTo>
                  <a:lnTo>
                    <a:pt x="26" y="480"/>
                  </a:lnTo>
                  <a:lnTo>
                    <a:pt x="15" y="385"/>
                  </a:lnTo>
                  <a:lnTo>
                    <a:pt x="11" y="276"/>
                  </a:lnTo>
                  <a:lnTo>
                    <a:pt x="20" y="158"/>
                  </a:lnTo>
                  <a:lnTo>
                    <a:pt x="4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4" name="Freeform 196"/>
            <p:cNvSpPr>
              <a:spLocks/>
            </p:cNvSpPr>
            <p:nvPr/>
          </p:nvSpPr>
          <p:spPr bwMode="auto">
            <a:xfrm>
              <a:off x="6593" y="13487"/>
              <a:ext cx="638" cy="125"/>
            </a:xfrm>
            <a:custGeom>
              <a:avLst/>
              <a:gdLst>
                <a:gd name="T0" fmla="*/ 0 w 638"/>
                <a:gd name="T1" fmla="*/ 125 h 125"/>
                <a:gd name="T2" fmla="*/ 4 w 638"/>
                <a:gd name="T3" fmla="*/ 124 h 125"/>
                <a:gd name="T4" fmla="*/ 14 w 638"/>
                <a:gd name="T5" fmla="*/ 119 h 125"/>
                <a:gd name="T6" fmla="*/ 31 w 638"/>
                <a:gd name="T7" fmla="*/ 114 h 125"/>
                <a:gd name="T8" fmla="*/ 53 w 638"/>
                <a:gd name="T9" fmla="*/ 106 h 125"/>
                <a:gd name="T10" fmla="*/ 81 w 638"/>
                <a:gd name="T11" fmla="*/ 98 h 125"/>
                <a:gd name="T12" fmla="*/ 113 w 638"/>
                <a:gd name="T13" fmla="*/ 89 h 125"/>
                <a:gd name="T14" fmla="*/ 151 w 638"/>
                <a:gd name="T15" fmla="*/ 81 h 125"/>
                <a:gd name="T16" fmla="*/ 192 w 638"/>
                <a:gd name="T17" fmla="*/ 73 h 125"/>
                <a:gd name="T18" fmla="*/ 237 w 638"/>
                <a:gd name="T19" fmla="*/ 65 h 125"/>
                <a:gd name="T20" fmla="*/ 286 w 638"/>
                <a:gd name="T21" fmla="*/ 60 h 125"/>
                <a:gd name="T22" fmla="*/ 337 w 638"/>
                <a:gd name="T23" fmla="*/ 56 h 125"/>
                <a:gd name="T24" fmla="*/ 390 w 638"/>
                <a:gd name="T25" fmla="*/ 55 h 125"/>
                <a:gd name="T26" fmla="*/ 446 w 638"/>
                <a:gd name="T27" fmla="*/ 56 h 125"/>
                <a:gd name="T28" fmla="*/ 503 w 638"/>
                <a:gd name="T29" fmla="*/ 61 h 125"/>
                <a:gd name="T30" fmla="*/ 561 w 638"/>
                <a:gd name="T31" fmla="*/ 70 h 125"/>
                <a:gd name="T32" fmla="*/ 620 w 638"/>
                <a:gd name="T33" fmla="*/ 83 h 125"/>
                <a:gd name="T34" fmla="*/ 638 w 638"/>
                <a:gd name="T35" fmla="*/ 0 h 125"/>
                <a:gd name="T36" fmla="*/ 634 w 638"/>
                <a:gd name="T37" fmla="*/ 0 h 125"/>
                <a:gd name="T38" fmla="*/ 620 w 638"/>
                <a:gd name="T39" fmla="*/ 0 h 125"/>
                <a:gd name="T40" fmla="*/ 599 w 638"/>
                <a:gd name="T41" fmla="*/ 0 h 125"/>
                <a:gd name="T42" fmla="*/ 571 w 638"/>
                <a:gd name="T43" fmla="*/ 1 h 125"/>
                <a:gd name="T44" fmla="*/ 536 w 638"/>
                <a:gd name="T45" fmla="*/ 2 h 125"/>
                <a:gd name="T46" fmla="*/ 496 w 638"/>
                <a:gd name="T47" fmla="*/ 3 h 125"/>
                <a:gd name="T48" fmla="*/ 452 w 638"/>
                <a:gd name="T49" fmla="*/ 6 h 125"/>
                <a:gd name="T50" fmla="*/ 405 w 638"/>
                <a:gd name="T51" fmla="*/ 8 h 125"/>
                <a:gd name="T52" fmla="*/ 354 w 638"/>
                <a:gd name="T53" fmla="*/ 13 h 125"/>
                <a:gd name="T54" fmla="*/ 302 w 638"/>
                <a:gd name="T55" fmla="*/ 17 h 125"/>
                <a:gd name="T56" fmla="*/ 249 w 638"/>
                <a:gd name="T57" fmla="*/ 22 h 125"/>
                <a:gd name="T58" fmla="*/ 196 w 638"/>
                <a:gd name="T59" fmla="*/ 30 h 125"/>
                <a:gd name="T60" fmla="*/ 144 w 638"/>
                <a:gd name="T61" fmla="*/ 37 h 125"/>
                <a:gd name="T62" fmla="*/ 93 w 638"/>
                <a:gd name="T63" fmla="*/ 47 h 125"/>
                <a:gd name="T64" fmla="*/ 45 w 638"/>
                <a:gd name="T65" fmla="*/ 58 h 125"/>
                <a:gd name="T66" fmla="*/ 0 w 638"/>
                <a:gd name="T67" fmla="*/ 71 h 125"/>
                <a:gd name="T68" fmla="*/ 0 w 638"/>
                <a:gd name="T69" fmla="*/ 125 h 1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8"/>
                <a:gd name="T106" fmla="*/ 0 h 125"/>
                <a:gd name="T107" fmla="*/ 638 w 638"/>
                <a:gd name="T108" fmla="*/ 125 h 1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8" h="125">
                  <a:moveTo>
                    <a:pt x="0" y="125"/>
                  </a:moveTo>
                  <a:lnTo>
                    <a:pt x="4" y="124"/>
                  </a:lnTo>
                  <a:lnTo>
                    <a:pt x="14" y="119"/>
                  </a:lnTo>
                  <a:lnTo>
                    <a:pt x="31" y="114"/>
                  </a:lnTo>
                  <a:lnTo>
                    <a:pt x="53" y="106"/>
                  </a:lnTo>
                  <a:lnTo>
                    <a:pt x="81" y="98"/>
                  </a:lnTo>
                  <a:lnTo>
                    <a:pt x="113" y="89"/>
                  </a:lnTo>
                  <a:lnTo>
                    <a:pt x="151" y="81"/>
                  </a:lnTo>
                  <a:lnTo>
                    <a:pt x="192" y="73"/>
                  </a:lnTo>
                  <a:lnTo>
                    <a:pt x="237" y="65"/>
                  </a:lnTo>
                  <a:lnTo>
                    <a:pt x="286" y="60"/>
                  </a:lnTo>
                  <a:lnTo>
                    <a:pt x="337" y="56"/>
                  </a:lnTo>
                  <a:lnTo>
                    <a:pt x="390" y="55"/>
                  </a:lnTo>
                  <a:lnTo>
                    <a:pt x="446" y="56"/>
                  </a:lnTo>
                  <a:lnTo>
                    <a:pt x="503" y="61"/>
                  </a:lnTo>
                  <a:lnTo>
                    <a:pt x="561" y="70"/>
                  </a:lnTo>
                  <a:lnTo>
                    <a:pt x="620" y="83"/>
                  </a:lnTo>
                  <a:lnTo>
                    <a:pt x="638" y="0"/>
                  </a:lnTo>
                  <a:lnTo>
                    <a:pt x="634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1" y="1"/>
                  </a:lnTo>
                  <a:lnTo>
                    <a:pt x="536" y="2"/>
                  </a:lnTo>
                  <a:lnTo>
                    <a:pt x="496" y="3"/>
                  </a:lnTo>
                  <a:lnTo>
                    <a:pt x="452" y="6"/>
                  </a:lnTo>
                  <a:lnTo>
                    <a:pt x="405" y="8"/>
                  </a:lnTo>
                  <a:lnTo>
                    <a:pt x="354" y="13"/>
                  </a:lnTo>
                  <a:lnTo>
                    <a:pt x="302" y="17"/>
                  </a:lnTo>
                  <a:lnTo>
                    <a:pt x="249" y="22"/>
                  </a:lnTo>
                  <a:lnTo>
                    <a:pt x="196" y="30"/>
                  </a:lnTo>
                  <a:lnTo>
                    <a:pt x="144" y="37"/>
                  </a:lnTo>
                  <a:lnTo>
                    <a:pt x="93" y="47"/>
                  </a:lnTo>
                  <a:lnTo>
                    <a:pt x="45" y="58"/>
                  </a:lnTo>
                  <a:lnTo>
                    <a:pt x="0" y="7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5" name="Freeform 197"/>
            <p:cNvSpPr>
              <a:spLocks/>
            </p:cNvSpPr>
            <p:nvPr/>
          </p:nvSpPr>
          <p:spPr bwMode="auto">
            <a:xfrm>
              <a:off x="6217" y="14634"/>
              <a:ext cx="1075" cy="356"/>
            </a:xfrm>
            <a:custGeom>
              <a:avLst/>
              <a:gdLst>
                <a:gd name="T0" fmla="*/ 454 w 1075"/>
                <a:gd name="T1" fmla="*/ 344 h 356"/>
                <a:gd name="T2" fmla="*/ 456 w 1075"/>
                <a:gd name="T3" fmla="*/ 343 h 356"/>
                <a:gd name="T4" fmla="*/ 463 w 1075"/>
                <a:gd name="T5" fmla="*/ 341 h 356"/>
                <a:gd name="T6" fmla="*/ 472 w 1075"/>
                <a:gd name="T7" fmla="*/ 337 h 356"/>
                <a:gd name="T8" fmla="*/ 485 w 1075"/>
                <a:gd name="T9" fmla="*/ 332 h 356"/>
                <a:gd name="T10" fmla="*/ 501 w 1075"/>
                <a:gd name="T11" fmla="*/ 325 h 356"/>
                <a:gd name="T12" fmla="*/ 518 w 1075"/>
                <a:gd name="T13" fmla="*/ 317 h 356"/>
                <a:gd name="T14" fmla="*/ 538 w 1075"/>
                <a:gd name="T15" fmla="*/ 308 h 356"/>
                <a:gd name="T16" fmla="*/ 558 w 1075"/>
                <a:gd name="T17" fmla="*/ 298 h 356"/>
                <a:gd name="T18" fmla="*/ 580 w 1075"/>
                <a:gd name="T19" fmla="*/ 287 h 356"/>
                <a:gd name="T20" fmla="*/ 600 w 1075"/>
                <a:gd name="T21" fmla="*/ 274 h 356"/>
                <a:gd name="T22" fmla="*/ 621 w 1075"/>
                <a:gd name="T23" fmla="*/ 262 h 356"/>
                <a:gd name="T24" fmla="*/ 640 w 1075"/>
                <a:gd name="T25" fmla="*/ 248 h 356"/>
                <a:gd name="T26" fmla="*/ 658 w 1075"/>
                <a:gd name="T27" fmla="*/ 234 h 356"/>
                <a:gd name="T28" fmla="*/ 674 w 1075"/>
                <a:gd name="T29" fmla="*/ 219 h 356"/>
                <a:gd name="T30" fmla="*/ 688 w 1075"/>
                <a:gd name="T31" fmla="*/ 204 h 356"/>
                <a:gd name="T32" fmla="*/ 699 w 1075"/>
                <a:gd name="T33" fmla="*/ 189 h 356"/>
                <a:gd name="T34" fmla="*/ 0 w 1075"/>
                <a:gd name="T35" fmla="*/ 18 h 356"/>
                <a:gd name="T36" fmla="*/ 54 w 1075"/>
                <a:gd name="T37" fmla="*/ 0 h 356"/>
                <a:gd name="T38" fmla="*/ 1075 w 1075"/>
                <a:gd name="T39" fmla="*/ 251 h 356"/>
                <a:gd name="T40" fmla="*/ 1033 w 1075"/>
                <a:gd name="T41" fmla="*/ 274 h 356"/>
                <a:gd name="T42" fmla="*/ 738 w 1075"/>
                <a:gd name="T43" fmla="*/ 199 h 356"/>
                <a:gd name="T44" fmla="*/ 737 w 1075"/>
                <a:gd name="T45" fmla="*/ 200 h 356"/>
                <a:gd name="T46" fmla="*/ 735 w 1075"/>
                <a:gd name="T47" fmla="*/ 203 h 356"/>
                <a:gd name="T48" fmla="*/ 730 w 1075"/>
                <a:gd name="T49" fmla="*/ 207 h 356"/>
                <a:gd name="T50" fmla="*/ 724 w 1075"/>
                <a:gd name="T51" fmla="*/ 214 h 356"/>
                <a:gd name="T52" fmla="*/ 716 w 1075"/>
                <a:gd name="T53" fmla="*/ 222 h 356"/>
                <a:gd name="T54" fmla="*/ 706 w 1075"/>
                <a:gd name="T55" fmla="*/ 231 h 356"/>
                <a:gd name="T56" fmla="*/ 694 w 1075"/>
                <a:gd name="T57" fmla="*/ 242 h 356"/>
                <a:gd name="T58" fmla="*/ 679 w 1075"/>
                <a:gd name="T59" fmla="*/ 253 h 356"/>
                <a:gd name="T60" fmla="*/ 662 w 1075"/>
                <a:gd name="T61" fmla="*/ 265 h 356"/>
                <a:gd name="T62" fmla="*/ 643 w 1075"/>
                <a:gd name="T63" fmla="*/ 278 h 356"/>
                <a:gd name="T64" fmla="*/ 621 w 1075"/>
                <a:gd name="T65" fmla="*/ 291 h 356"/>
                <a:gd name="T66" fmla="*/ 597 w 1075"/>
                <a:gd name="T67" fmla="*/ 303 h 356"/>
                <a:gd name="T68" fmla="*/ 570 w 1075"/>
                <a:gd name="T69" fmla="*/ 317 h 356"/>
                <a:gd name="T70" fmla="*/ 540 w 1075"/>
                <a:gd name="T71" fmla="*/ 330 h 356"/>
                <a:gd name="T72" fmla="*/ 508 w 1075"/>
                <a:gd name="T73" fmla="*/ 343 h 356"/>
                <a:gd name="T74" fmla="*/ 472 w 1075"/>
                <a:gd name="T75" fmla="*/ 356 h 356"/>
                <a:gd name="T76" fmla="*/ 454 w 1075"/>
                <a:gd name="T77" fmla="*/ 344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75"/>
                <a:gd name="T118" fmla="*/ 0 h 356"/>
                <a:gd name="T119" fmla="*/ 1075 w 1075"/>
                <a:gd name="T120" fmla="*/ 356 h 3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75" h="356">
                  <a:moveTo>
                    <a:pt x="454" y="344"/>
                  </a:moveTo>
                  <a:lnTo>
                    <a:pt x="456" y="343"/>
                  </a:lnTo>
                  <a:lnTo>
                    <a:pt x="463" y="341"/>
                  </a:lnTo>
                  <a:lnTo>
                    <a:pt x="472" y="337"/>
                  </a:lnTo>
                  <a:lnTo>
                    <a:pt x="485" y="332"/>
                  </a:lnTo>
                  <a:lnTo>
                    <a:pt x="501" y="325"/>
                  </a:lnTo>
                  <a:lnTo>
                    <a:pt x="518" y="317"/>
                  </a:lnTo>
                  <a:lnTo>
                    <a:pt x="538" y="308"/>
                  </a:lnTo>
                  <a:lnTo>
                    <a:pt x="558" y="298"/>
                  </a:lnTo>
                  <a:lnTo>
                    <a:pt x="580" y="287"/>
                  </a:lnTo>
                  <a:lnTo>
                    <a:pt x="600" y="274"/>
                  </a:lnTo>
                  <a:lnTo>
                    <a:pt x="621" y="262"/>
                  </a:lnTo>
                  <a:lnTo>
                    <a:pt x="640" y="248"/>
                  </a:lnTo>
                  <a:lnTo>
                    <a:pt x="658" y="234"/>
                  </a:lnTo>
                  <a:lnTo>
                    <a:pt x="674" y="219"/>
                  </a:lnTo>
                  <a:lnTo>
                    <a:pt x="688" y="204"/>
                  </a:lnTo>
                  <a:lnTo>
                    <a:pt x="699" y="189"/>
                  </a:lnTo>
                  <a:lnTo>
                    <a:pt x="0" y="18"/>
                  </a:lnTo>
                  <a:lnTo>
                    <a:pt x="54" y="0"/>
                  </a:lnTo>
                  <a:lnTo>
                    <a:pt x="1075" y="251"/>
                  </a:lnTo>
                  <a:lnTo>
                    <a:pt x="1033" y="274"/>
                  </a:lnTo>
                  <a:lnTo>
                    <a:pt x="738" y="199"/>
                  </a:lnTo>
                  <a:lnTo>
                    <a:pt x="737" y="200"/>
                  </a:lnTo>
                  <a:lnTo>
                    <a:pt x="735" y="203"/>
                  </a:lnTo>
                  <a:lnTo>
                    <a:pt x="730" y="207"/>
                  </a:lnTo>
                  <a:lnTo>
                    <a:pt x="724" y="214"/>
                  </a:lnTo>
                  <a:lnTo>
                    <a:pt x="716" y="222"/>
                  </a:lnTo>
                  <a:lnTo>
                    <a:pt x="706" y="231"/>
                  </a:lnTo>
                  <a:lnTo>
                    <a:pt x="694" y="242"/>
                  </a:lnTo>
                  <a:lnTo>
                    <a:pt x="679" y="253"/>
                  </a:lnTo>
                  <a:lnTo>
                    <a:pt x="662" y="265"/>
                  </a:lnTo>
                  <a:lnTo>
                    <a:pt x="643" y="278"/>
                  </a:lnTo>
                  <a:lnTo>
                    <a:pt x="621" y="291"/>
                  </a:lnTo>
                  <a:lnTo>
                    <a:pt x="597" y="303"/>
                  </a:lnTo>
                  <a:lnTo>
                    <a:pt x="570" y="317"/>
                  </a:lnTo>
                  <a:lnTo>
                    <a:pt x="540" y="330"/>
                  </a:lnTo>
                  <a:lnTo>
                    <a:pt x="508" y="343"/>
                  </a:lnTo>
                  <a:lnTo>
                    <a:pt x="472" y="356"/>
                  </a:lnTo>
                  <a:lnTo>
                    <a:pt x="454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6" name="Freeform 198"/>
            <p:cNvSpPr>
              <a:spLocks/>
            </p:cNvSpPr>
            <p:nvPr/>
          </p:nvSpPr>
          <p:spPr bwMode="auto">
            <a:xfrm>
              <a:off x="5997" y="14727"/>
              <a:ext cx="1095" cy="319"/>
            </a:xfrm>
            <a:custGeom>
              <a:avLst/>
              <a:gdLst>
                <a:gd name="T0" fmla="*/ 0 w 1095"/>
                <a:gd name="T1" fmla="*/ 0 h 319"/>
                <a:gd name="T2" fmla="*/ 1071 w 1095"/>
                <a:gd name="T3" fmla="*/ 319 h 319"/>
                <a:gd name="T4" fmla="*/ 1095 w 1095"/>
                <a:gd name="T5" fmla="*/ 319 h 319"/>
                <a:gd name="T6" fmla="*/ 33 w 1095"/>
                <a:gd name="T7" fmla="*/ 0 h 319"/>
                <a:gd name="T8" fmla="*/ 0 w 1095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319"/>
                <a:gd name="T17" fmla="*/ 1095 w 1095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319">
                  <a:moveTo>
                    <a:pt x="0" y="0"/>
                  </a:moveTo>
                  <a:lnTo>
                    <a:pt x="1071" y="319"/>
                  </a:lnTo>
                  <a:lnTo>
                    <a:pt x="1095" y="319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7" name="Freeform 199"/>
            <p:cNvSpPr>
              <a:spLocks/>
            </p:cNvSpPr>
            <p:nvPr/>
          </p:nvSpPr>
          <p:spPr bwMode="auto">
            <a:xfrm>
              <a:off x="6181" y="14684"/>
              <a:ext cx="1082" cy="285"/>
            </a:xfrm>
            <a:custGeom>
              <a:avLst/>
              <a:gdLst>
                <a:gd name="T0" fmla="*/ 0 w 1082"/>
                <a:gd name="T1" fmla="*/ 1 h 285"/>
                <a:gd name="T2" fmla="*/ 1058 w 1082"/>
                <a:gd name="T3" fmla="*/ 285 h 285"/>
                <a:gd name="T4" fmla="*/ 1082 w 1082"/>
                <a:gd name="T5" fmla="*/ 284 h 285"/>
                <a:gd name="T6" fmla="*/ 33 w 1082"/>
                <a:gd name="T7" fmla="*/ 0 h 285"/>
                <a:gd name="T8" fmla="*/ 0 w 1082"/>
                <a:gd name="T9" fmla="*/ 1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2"/>
                <a:gd name="T16" fmla="*/ 0 h 285"/>
                <a:gd name="T17" fmla="*/ 1082 w 1082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2" h="285">
                  <a:moveTo>
                    <a:pt x="0" y="1"/>
                  </a:moveTo>
                  <a:lnTo>
                    <a:pt x="1058" y="285"/>
                  </a:lnTo>
                  <a:lnTo>
                    <a:pt x="1082" y="284"/>
                  </a:lnTo>
                  <a:lnTo>
                    <a:pt x="3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68" name="Freeform 200"/>
            <p:cNvSpPr>
              <a:spLocks/>
            </p:cNvSpPr>
            <p:nvPr/>
          </p:nvSpPr>
          <p:spPr bwMode="auto">
            <a:xfrm>
              <a:off x="6093" y="14699"/>
              <a:ext cx="1087" cy="315"/>
            </a:xfrm>
            <a:custGeom>
              <a:avLst/>
              <a:gdLst>
                <a:gd name="T0" fmla="*/ 0 w 1087"/>
                <a:gd name="T1" fmla="*/ 0 h 315"/>
                <a:gd name="T2" fmla="*/ 1066 w 1087"/>
                <a:gd name="T3" fmla="*/ 315 h 315"/>
                <a:gd name="T4" fmla="*/ 1087 w 1087"/>
                <a:gd name="T5" fmla="*/ 308 h 315"/>
                <a:gd name="T6" fmla="*/ 31 w 1087"/>
                <a:gd name="T7" fmla="*/ 0 h 315"/>
                <a:gd name="T8" fmla="*/ 0 w 1087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7"/>
                <a:gd name="T16" fmla="*/ 0 h 315"/>
                <a:gd name="T17" fmla="*/ 1087 w 1087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7" h="315">
                  <a:moveTo>
                    <a:pt x="0" y="0"/>
                  </a:moveTo>
                  <a:lnTo>
                    <a:pt x="1066" y="315"/>
                  </a:lnTo>
                  <a:lnTo>
                    <a:pt x="1087" y="308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10612" name="Group 201"/>
          <p:cNvGrpSpPr>
            <a:grpSpLocks/>
          </p:cNvGrpSpPr>
          <p:nvPr/>
        </p:nvGrpSpPr>
        <p:grpSpPr bwMode="auto">
          <a:xfrm>
            <a:off x="7450138" y="2762250"/>
            <a:ext cx="282575" cy="471488"/>
            <a:chOff x="12762" y="10336"/>
            <a:chExt cx="1027" cy="1700"/>
          </a:xfrm>
        </p:grpSpPr>
        <p:sp>
          <p:nvSpPr>
            <p:cNvPr id="110724" name="Rectangle 202"/>
            <p:cNvSpPr>
              <a:spLocks noChangeArrowheads="1"/>
            </p:cNvSpPr>
            <p:nvPr/>
          </p:nvSpPr>
          <p:spPr bwMode="auto">
            <a:xfrm>
              <a:off x="12824" y="10394"/>
              <a:ext cx="965" cy="164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25" name="Rectangle 203"/>
            <p:cNvSpPr>
              <a:spLocks noChangeArrowheads="1"/>
            </p:cNvSpPr>
            <p:nvPr/>
          </p:nvSpPr>
          <p:spPr bwMode="auto">
            <a:xfrm>
              <a:off x="12766" y="10336"/>
              <a:ext cx="965" cy="16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26" name="Line 204"/>
            <p:cNvSpPr>
              <a:spLocks noChangeShapeType="1"/>
            </p:cNvSpPr>
            <p:nvPr/>
          </p:nvSpPr>
          <p:spPr bwMode="auto">
            <a:xfrm>
              <a:off x="12766" y="10682"/>
              <a:ext cx="96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27" name="Line 205"/>
            <p:cNvSpPr>
              <a:spLocks noChangeShapeType="1"/>
            </p:cNvSpPr>
            <p:nvPr/>
          </p:nvSpPr>
          <p:spPr bwMode="auto">
            <a:xfrm>
              <a:off x="12780" y="11042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28" name="Line 206"/>
            <p:cNvSpPr>
              <a:spLocks noChangeShapeType="1"/>
            </p:cNvSpPr>
            <p:nvPr/>
          </p:nvSpPr>
          <p:spPr bwMode="auto">
            <a:xfrm>
              <a:off x="12764" y="11374"/>
              <a:ext cx="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29" name="Line 207"/>
            <p:cNvSpPr>
              <a:spLocks noChangeShapeType="1"/>
            </p:cNvSpPr>
            <p:nvPr/>
          </p:nvSpPr>
          <p:spPr bwMode="auto">
            <a:xfrm>
              <a:off x="12762" y="11675"/>
              <a:ext cx="96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10613" name="Text Box 209"/>
          <p:cNvSpPr txBox="1">
            <a:spLocks noChangeArrowheads="1"/>
          </p:cNvSpPr>
          <p:nvPr/>
        </p:nvSpPr>
        <p:spPr bwMode="auto">
          <a:xfrm>
            <a:off x="7507288" y="1433513"/>
            <a:ext cx="2095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FF0000"/>
                </a:solidFill>
                <a:latin typeface="Symbol" charset="0"/>
              </a:rPr>
              <a:t>l</a:t>
            </a:r>
            <a:r>
              <a:rPr lang="en-US" sz="1400" baseline="-25000" dirty="0">
                <a:solidFill>
                  <a:srgbClr val="FF0000"/>
                </a:solidFill>
                <a:latin typeface="Calibri"/>
              </a:rPr>
              <a:t>out</a:t>
            </a:r>
            <a:endParaRPr lang="en-US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10614" name="Line 210"/>
          <p:cNvSpPr>
            <a:spLocks noChangeShapeType="1"/>
          </p:cNvSpPr>
          <p:nvPr/>
        </p:nvSpPr>
        <p:spPr bwMode="auto">
          <a:xfrm>
            <a:off x="7667625" y="1614488"/>
            <a:ext cx="87313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10615" name="Group 212"/>
          <p:cNvGrpSpPr>
            <a:grpSpLocks/>
          </p:cNvGrpSpPr>
          <p:nvPr/>
        </p:nvGrpSpPr>
        <p:grpSpPr bwMode="auto">
          <a:xfrm>
            <a:off x="6527800" y="2244725"/>
            <a:ext cx="469900" cy="219075"/>
            <a:chOff x="9542" y="11900"/>
            <a:chExt cx="1624" cy="640"/>
          </a:xfrm>
        </p:grpSpPr>
        <p:sp>
          <p:nvSpPr>
            <p:cNvPr id="110702" name="Oval 213"/>
            <p:cNvSpPr>
              <a:spLocks noChangeArrowheads="1"/>
            </p:cNvSpPr>
            <p:nvPr/>
          </p:nvSpPr>
          <p:spPr bwMode="auto">
            <a:xfrm>
              <a:off x="9557" y="12185"/>
              <a:ext cx="1608" cy="355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03" name="Line 214"/>
            <p:cNvSpPr>
              <a:spLocks noChangeShapeType="1"/>
            </p:cNvSpPr>
            <p:nvPr/>
          </p:nvSpPr>
          <p:spPr bwMode="auto">
            <a:xfrm>
              <a:off x="9557" y="12156"/>
              <a:ext cx="1" cy="2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04" name="Line 215"/>
            <p:cNvSpPr>
              <a:spLocks noChangeShapeType="1"/>
            </p:cNvSpPr>
            <p:nvPr/>
          </p:nvSpPr>
          <p:spPr bwMode="auto">
            <a:xfrm>
              <a:off x="11165" y="12156"/>
              <a:ext cx="1" cy="21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705" name="Rectangle 216"/>
            <p:cNvSpPr>
              <a:spLocks noChangeArrowheads="1"/>
            </p:cNvSpPr>
            <p:nvPr/>
          </p:nvSpPr>
          <p:spPr bwMode="auto">
            <a:xfrm>
              <a:off x="9557" y="12156"/>
              <a:ext cx="381" cy="21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10706" name="Rectangle 217"/>
            <p:cNvSpPr>
              <a:spLocks noChangeArrowheads="1"/>
            </p:cNvSpPr>
            <p:nvPr/>
          </p:nvSpPr>
          <p:spPr bwMode="auto">
            <a:xfrm>
              <a:off x="10679" y="12141"/>
              <a:ext cx="486" cy="21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sz="200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110707" name="Oval 218"/>
            <p:cNvSpPr>
              <a:spLocks noChangeArrowheads="1"/>
            </p:cNvSpPr>
            <p:nvPr/>
          </p:nvSpPr>
          <p:spPr bwMode="auto">
            <a:xfrm>
              <a:off x="9542" y="11900"/>
              <a:ext cx="1608" cy="414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10708" name="Group 219"/>
            <p:cNvGrpSpPr>
              <a:grpSpLocks/>
            </p:cNvGrpSpPr>
            <p:nvPr/>
          </p:nvGrpSpPr>
          <p:grpSpPr bwMode="auto">
            <a:xfrm>
              <a:off x="9930" y="11991"/>
              <a:ext cx="796" cy="242"/>
              <a:chOff x="2848" y="848"/>
              <a:chExt cx="140" cy="98"/>
            </a:xfrm>
          </p:grpSpPr>
          <p:sp>
            <p:nvSpPr>
              <p:cNvPr id="110721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22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23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10709" name="Group 223"/>
            <p:cNvGrpSpPr>
              <a:grpSpLocks/>
            </p:cNvGrpSpPr>
            <p:nvPr/>
          </p:nvGrpSpPr>
          <p:grpSpPr bwMode="auto">
            <a:xfrm flipV="1">
              <a:off x="9930" y="11987"/>
              <a:ext cx="796" cy="242"/>
              <a:chOff x="2848" y="848"/>
              <a:chExt cx="140" cy="98"/>
            </a:xfrm>
          </p:grpSpPr>
          <p:sp>
            <p:nvSpPr>
              <p:cNvPr id="110718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19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20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10710" name="Group 227"/>
            <p:cNvGrpSpPr>
              <a:grpSpLocks/>
            </p:cNvGrpSpPr>
            <p:nvPr/>
          </p:nvGrpSpPr>
          <p:grpSpPr bwMode="auto">
            <a:xfrm>
              <a:off x="10534" y="12050"/>
              <a:ext cx="476" cy="374"/>
              <a:chOff x="11283" y="10423"/>
              <a:chExt cx="475" cy="374"/>
            </a:xfrm>
          </p:grpSpPr>
          <p:sp>
            <p:nvSpPr>
              <p:cNvPr id="110711" name="Rectangle 228"/>
              <p:cNvSpPr>
                <a:spLocks noChangeArrowheads="1"/>
              </p:cNvSpPr>
              <p:nvPr/>
            </p:nvSpPr>
            <p:spPr bwMode="auto">
              <a:xfrm>
                <a:off x="11283" y="10423"/>
                <a:ext cx="475" cy="37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10712" name="Line 229"/>
              <p:cNvSpPr>
                <a:spLocks noChangeShapeType="1"/>
              </p:cNvSpPr>
              <p:nvPr/>
            </p:nvSpPr>
            <p:spPr bwMode="auto">
              <a:xfrm>
                <a:off x="11686" y="1050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13" name="Line 230"/>
              <p:cNvSpPr>
                <a:spLocks noChangeShapeType="1"/>
              </p:cNvSpPr>
              <p:nvPr/>
            </p:nvSpPr>
            <p:spPr bwMode="auto">
              <a:xfrm>
                <a:off x="11621" y="1050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14" name="Line 231"/>
              <p:cNvSpPr>
                <a:spLocks noChangeShapeType="1"/>
              </p:cNvSpPr>
              <p:nvPr/>
            </p:nvSpPr>
            <p:spPr bwMode="auto">
              <a:xfrm>
                <a:off x="11556" y="1050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15" name="Line 232"/>
              <p:cNvSpPr>
                <a:spLocks noChangeShapeType="1"/>
              </p:cNvSpPr>
              <p:nvPr/>
            </p:nvSpPr>
            <p:spPr bwMode="auto">
              <a:xfrm>
                <a:off x="11491" y="10495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16" name="Line 233"/>
              <p:cNvSpPr>
                <a:spLocks noChangeShapeType="1"/>
              </p:cNvSpPr>
              <p:nvPr/>
            </p:nvSpPr>
            <p:spPr bwMode="auto">
              <a:xfrm>
                <a:off x="11426" y="10495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10717" name="Line 234"/>
              <p:cNvSpPr>
                <a:spLocks noChangeShapeType="1"/>
              </p:cNvSpPr>
              <p:nvPr/>
            </p:nvSpPr>
            <p:spPr bwMode="auto">
              <a:xfrm>
                <a:off x="11360" y="10495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10616" name="Line 235"/>
          <p:cNvSpPr>
            <a:spLocks noChangeShapeType="1"/>
          </p:cNvSpPr>
          <p:nvPr/>
        </p:nvSpPr>
        <p:spPr bwMode="auto">
          <a:xfrm>
            <a:off x="7023100" y="1808163"/>
            <a:ext cx="120650" cy="1587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10617" name="Group 236"/>
          <p:cNvGrpSpPr>
            <a:grpSpLocks/>
          </p:cNvGrpSpPr>
          <p:nvPr/>
        </p:nvGrpSpPr>
        <p:grpSpPr bwMode="auto">
          <a:xfrm>
            <a:off x="6127750" y="1639888"/>
            <a:ext cx="39688" cy="141287"/>
            <a:chOff x="10104" y="10005"/>
            <a:chExt cx="137" cy="411"/>
          </a:xfrm>
        </p:grpSpPr>
        <p:sp>
          <p:nvSpPr>
            <p:cNvPr id="110700" name="Oval 237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701" name="Oval 238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10618" name="Oval 241"/>
          <p:cNvSpPr>
            <a:spLocks noChangeArrowheads="1"/>
          </p:cNvSpPr>
          <p:nvPr/>
        </p:nvSpPr>
        <p:spPr bwMode="auto">
          <a:xfrm>
            <a:off x="6831013" y="2719388"/>
            <a:ext cx="465137" cy="1222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0619" name="Line 242"/>
          <p:cNvSpPr>
            <a:spLocks noChangeShapeType="1"/>
          </p:cNvSpPr>
          <p:nvPr/>
        </p:nvSpPr>
        <p:spPr bwMode="auto">
          <a:xfrm>
            <a:off x="6831013" y="2709863"/>
            <a:ext cx="1587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0620" name="Line 243"/>
          <p:cNvSpPr>
            <a:spLocks noChangeShapeType="1"/>
          </p:cNvSpPr>
          <p:nvPr/>
        </p:nvSpPr>
        <p:spPr bwMode="auto">
          <a:xfrm>
            <a:off x="7296150" y="2709863"/>
            <a:ext cx="0" cy="7620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0621" name="Rectangle 244"/>
          <p:cNvSpPr>
            <a:spLocks noChangeArrowheads="1"/>
          </p:cNvSpPr>
          <p:nvPr/>
        </p:nvSpPr>
        <p:spPr bwMode="auto">
          <a:xfrm>
            <a:off x="6831013" y="2709863"/>
            <a:ext cx="111125" cy="746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10622" name="Rectangle 245"/>
          <p:cNvSpPr>
            <a:spLocks noChangeArrowheads="1"/>
          </p:cNvSpPr>
          <p:nvPr/>
        </p:nvSpPr>
        <p:spPr bwMode="auto">
          <a:xfrm>
            <a:off x="7156450" y="2705100"/>
            <a:ext cx="139700" cy="746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10623" name="Oval 246"/>
          <p:cNvSpPr>
            <a:spLocks noChangeArrowheads="1"/>
          </p:cNvSpPr>
          <p:nvPr/>
        </p:nvSpPr>
        <p:spPr bwMode="auto">
          <a:xfrm>
            <a:off x="6823075" y="2620963"/>
            <a:ext cx="465138" cy="1428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10624" name="Group 247"/>
          <p:cNvGrpSpPr>
            <a:grpSpLocks/>
          </p:cNvGrpSpPr>
          <p:nvPr/>
        </p:nvGrpSpPr>
        <p:grpSpPr bwMode="auto">
          <a:xfrm>
            <a:off x="6938963" y="2652713"/>
            <a:ext cx="230187" cy="82550"/>
            <a:chOff x="2848" y="848"/>
            <a:chExt cx="140" cy="98"/>
          </a:xfrm>
        </p:grpSpPr>
        <p:sp>
          <p:nvSpPr>
            <p:cNvPr id="110697" name="Line 24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8" name="Line 24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9" name="Line 25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0625" name="Group 251"/>
          <p:cNvGrpSpPr>
            <a:grpSpLocks/>
          </p:cNvGrpSpPr>
          <p:nvPr/>
        </p:nvGrpSpPr>
        <p:grpSpPr bwMode="auto">
          <a:xfrm flipV="1">
            <a:off x="6938963" y="2651125"/>
            <a:ext cx="230187" cy="84138"/>
            <a:chOff x="2848" y="848"/>
            <a:chExt cx="140" cy="98"/>
          </a:xfrm>
        </p:grpSpPr>
        <p:sp>
          <p:nvSpPr>
            <p:cNvPr id="110694" name="Line 25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5" name="Line 25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6" name="Line 25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0626" name="Group 255"/>
          <p:cNvGrpSpPr>
            <a:grpSpLocks/>
          </p:cNvGrpSpPr>
          <p:nvPr/>
        </p:nvGrpSpPr>
        <p:grpSpPr bwMode="auto">
          <a:xfrm rot="7844936">
            <a:off x="6926263" y="2730500"/>
            <a:ext cx="168275" cy="104775"/>
            <a:chOff x="11283" y="10423"/>
            <a:chExt cx="475" cy="374"/>
          </a:xfrm>
        </p:grpSpPr>
        <p:sp>
          <p:nvSpPr>
            <p:cNvPr id="110687" name="Rectangle 256"/>
            <p:cNvSpPr>
              <a:spLocks noChangeArrowheads="1"/>
            </p:cNvSpPr>
            <p:nvPr/>
          </p:nvSpPr>
          <p:spPr bwMode="auto">
            <a:xfrm>
              <a:off x="11283" y="10423"/>
              <a:ext cx="475" cy="3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688" name="Line 257"/>
            <p:cNvSpPr>
              <a:spLocks noChangeShapeType="1"/>
            </p:cNvSpPr>
            <p:nvPr/>
          </p:nvSpPr>
          <p:spPr bwMode="auto">
            <a:xfrm>
              <a:off x="1168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89" name="Line 258"/>
            <p:cNvSpPr>
              <a:spLocks noChangeShapeType="1"/>
            </p:cNvSpPr>
            <p:nvPr/>
          </p:nvSpPr>
          <p:spPr bwMode="auto">
            <a:xfrm>
              <a:off x="11621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0" name="Line 259"/>
            <p:cNvSpPr>
              <a:spLocks noChangeShapeType="1"/>
            </p:cNvSpPr>
            <p:nvPr/>
          </p:nvSpPr>
          <p:spPr bwMode="auto">
            <a:xfrm>
              <a:off x="1155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1" name="Line 260"/>
            <p:cNvSpPr>
              <a:spLocks noChangeShapeType="1"/>
            </p:cNvSpPr>
            <p:nvPr/>
          </p:nvSpPr>
          <p:spPr bwMode="auto">
            <a:xfrm>
              <a:off x="11491" y="10495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2" name="Line 261"/>
            <p:cNvSpPr>
              <a:spLocks noChangeShapeType="1"/>
            </p:cNvSpPr>
            <p:nvPr/>
          </p:nvSpPr>
          <p:spPr bwMode="auto">
            <a:xfrm>
              <a:off x="11426" y="10495"/>
              <a:ext cx="2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93" name="Line 262"/>
            <p:cNvSpPr>
              <a:spLocks noChangeShapeType="1"/>
            </p:cNvSpPr>
            <p:nvPr/>
          </p:nvSpPr>
          <p:spPr bwMode="auto">
            <a:xfrm>
              <a:off x="11360" y="10495"/>
              <a:ext cx="3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10627" name="Line 263"/>
          <p:cNvSpPr>
            <a:spLocks noChangeShapeType="1"/>
          </p:cNvSpPr>
          <p:nvPr/>
        </p:nvSpPr>
        <p:spPr bwMode="auto">
          <a:xfrm flipH="1" flipV="1">
            <a:off x="6423025" y="3170238"/>
            <a:ext cx="865188" cy="9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10628" name="Line 264"/>
          <p:cNvSpPr>
            <a:spLocks noChangeShapeType="1"/>
          </p:cNvSpPr>
          <p:nvPr/>
        </p:nvSpPr>
        <p:spPr bwMode="auto">
          <a:xfrm flipH="1">
            <a:off x="6692900" y="2832100"/>
            <a:ext cx="271463" cy="342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10629" name="Freeform 265"/>
          <p:cNvSpPr>
            <a:spLocks/>
          </p:cNvSpPr>
          <p:nvPr/>
        </p:nvSpPr>
        <p:spPr bwMode="auto">
          <a:xfrm>
            <a:off x="6148388" y="1658938"/>
            <a:ext cx="1443037" cy="1490662"/>
          </a:xfrm>
          <a:custGeom>
            <a:avLst/>
            <a:gdLst>
              <a:gd name="T0" fmla="*/ 0 w 5205"/>
              <a:gd name="T1" fmla="*/ 0 h 4500"/>
              <a:gd name="T2" fmla="*/ 0 w 5205"/>
              <a:gd name="T3" fmla="*/ 144846302 h 4500"/>
              <a:gd name="T4" fmla="*/ 94540687 w 5205"/>
              <a:gd name="T5" fmla="*/ 148138346 h 4500"/>
              <a:gd name="T6" fmla="*/ 38046828 w 5205"/>
              <a:gd name="T7" fmla="*/ 223853375 h 4500"/>
              <a:gd name="T8" fmla="*/ 347033348 w 5205"/>
              <a:gd name="T9" fmla="*/ 232083154 h 4500"/>
              <a:gd name="T10" fmla="*/ 170634343 w 5205"/>
              <a:gd name="T11" fmla="*/ 493794044 h 4500"/>
              <a:gd name="T12" fmla="*/ 400068354 w 5205"/>
              <a:gd name="T13" fmla="*/ 493794044 h 4500"/>
              <a:gd name="T14" fmla="*/ 400068354 w 5205"/>
              <a:gd name="T15" fmla="*/ 373637412 h 45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205"/>
              <a:gd name="T25" fmla="*/ 0 h 4500"/>
              <a:gd name="T26" fmla="*/ 5205 w 5205"/>
              <a:gd name="T27" fmla="*/ 4500 h 45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205" h="4500">
                <a:moveTo>
                  <a:pt x="0" y="0"/>
                </a:moveTo>
                <a:lnTo>
                  <a:pt x="0" y="1320"/>
                </a:lnTo>
                <a:lnTo>
                  <a:pt x="1230" y="1350"/>
                </a:lnTo>
                <a:lnTo>
                  <a:pt x="495" y="2040"/>
                </a:lnTo>
                <a:lnTo>
                  <a:pt x="4515" y="2115"/>
                </a:lnTo>
                <a:lnTo>
                  <a:pt x="2220" y="4500"/>
                </a:lnTo>
                <a:lnTo>
                  <a:pt x="5205" y="4500"/>
                </a:lnTo>
                <a:lnTo>
                  <a:pt x="5205" y="340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0630" name="Oval 266"/>
          <p:cNvSpPr>
            <a:spLocks noChangeArrowheads="1"/>
          </p:cNvSpPr>
          <p:nvPr/>
        </p:nvSpPr>
        <p:spPr bwMode="auto">
          <a:xfrm>
            <a:off x="6062663" y="3136900"/>
            <a:ext cx="463550" cy="12223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0631" name="Line 267"/>
          <p:cNvSpPr>
            <a:spLocks noChangeShapeType="1"/>
          </p:cNvSpPr>
          <p:nvPr/>
        </p:nvSpPr>
        <p:spPr bwMode="auto">
          <a:xfrm>
            <a:off x="6062663" y="3127375"/>
            <a:ext cx="0" cy="74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0632" name="Line 268"/>
          <p:cNvSpPr>
            <a:spLocks noChangeShapeType="1"/>
          </p:cNvSpPr>
          <p:nvPr/>
        </p:nvSpPr>
        <p:spPr bwMode="auto">
          <a:xfrm>
            <a:off x="6526213" y="3127375"/>
            <a:ext cx="0" cy="74613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0633" name="Rectangle 269"/>
          <p:cNvSpPr>
            <a:spLocks noChangeArrowheads="1"/>
          </p:cNvSpPr>
          <p:nvPr/>
        </p:nvSpPr>
        <p:spPr bwMode="auto">
          <a:xfrm>
            <a:off x="6062663" y="3127375"/>
            <a:ext cx="109537" cy="746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10634" name="Rectangle 270"/>
          <p:cNvSpPr>
            <a:spLocks noChangeArrowheads="1"/>
          </p:cNvSpPr>
          <p:nvPr/>
        </p:nvSpPr>
        <p:spPr bwMode="auto">
          <a:xfrm>
            <a:off x="6384925" y="3122613"/>
            <a:ext cx="141288" cy="730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10635" name="Oval 271"/>
          <p:cNvSpPr>
            <a:spLocks noChangeArrowheads="1"/>
          </p:cNvSpPr>
          <p:nvPr/>
        </p:nvSpPr>
        <p:spPr bwMode="auto">
          <a:xfrm>
            <a:off x="6057900" y="3038475"/>
            <a:ext cx="463550" cy="1428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10636" name="Group 272"/>
          <p:cNvGrpSpPr>
            <a:grpSpLocks/>
          </p:cNvGrpSpPr>
          <p:nvPr/>
        </p:nvGrpSpPr>
        <p:grpSpPr bwMode="auto">
          <a:xfrm>
            <a:off x="6169025" y="3070225"/>
            <a:ext cx="230188" cy="82550"/>
            <a:chOff x="2848" y="848"/>
            <a:chExt cx="140" cy="98"/>
          </a:xfrm>
        </p:grpSpPr>
        <p:sp>
          <p:nvSpPr>
            <p:cNvPr id="110684" name="Line 27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85" name="Line 27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86" name="Line 27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0637" name="Group 276"/>
          <p:cNvGrpSpPr>
            <a:grpSpLocks/>
          </p:cNvGrpSpPr>
          <p:nvPr/>
        </p:nvGrpSpPr>
        <p:grpSpPr bwMode="auto">
          <a:xfrm flipV="1">
            <a:off x="6169025" y="3068638"/>
            <a:ext cx="230188" cy="82550"/>
            <a:chOff x="2848" y="848"/>
            <a:chExt cx="140" cy="98"/>
          </a:xfrm>
        </p:grpSpPr>
        <p:sp>
          <p:nvSpPr>
            <p:cNvPr id="110681" name="Line 2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82" name="Line 2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83" name="Line 2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0638" name="Group 280"/>
          <p:cNvGrpSpPr>
            <a:grpSpLocks/>
          </p:cNvGrpSpPr>
          <p:nvPr/>
        </p:nvGrpSpPr>
        <p:grpSpPr bwMode="auto">
          <a:xfrm>
            <a:off x="6089650" y="3105150"/>
            <a:ext cx="138113" cy="128588"/>
            <a:chOff x="11283" y="10423"/>
            <a:chExt cx="475" cy="374"/>
          </a:xfrm>
        </p:grpSpPr>
        <p:sp>
          <p:nvSpPr>
            <p:cNvPr id="110674" name="Rectangle 281"/>
            <p:cNvSpPr>
              <a:spLocks noChangeArrowheads="1"/>
            </p:cNvSpPr>
            <p:nvPr/>
          </p:nvSpPr>
          <p:spPr bwMode="auto">
            <a:xfrm>
              <a:off x="11283" y="10423"/>
              <a:ext cx="475" cy="3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675" name="Line 282"/>
            <p:cNvSpPr>
              <a:spLocks noChangeShapeType="1"/>
            </p:cNvSpPr>
            <p:nvPr/>
          </p:nvSpPr>
          <p:spPr bwMode="auto">
            <a:xfrm>
              <a:off x="1168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76" name="Line 283"/>
            <p:cNvSpPr>
              <a:spLocks noChangeShapeType="1"/>
            </p:cNvSpPr>
            <p:nvPr/>
          </p:nvSpPr>
          <p:spPr bwMode="auto">
            <a:xfrm>
              <a:off x="11621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77" name="Line 284"/>
            <p:cNvSpPr>
              <a:spLocks noChangeShapeType="1"/>
            </p:cNvSpPr>
            <p:nvPr/>
          </p:nvSpPr>
          <p:spPr bwMode="auto">
            <a:xfrm>
              <a:off x="1155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78" name="Line 285"/>
            <p:cNvSpPr>
              <a:spLocks noChangeShapeType="1"/>
            </p:cNvSpPr>
            <p:nvPr/>
          </p:nvSpPr>
          <p:spPr bwMode="auto">
            <a:xfrm>
              <a:off x="11491" y="10495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79" name="Line 286"/>
            <p:cNvSpPr>
              <a:spLocks noChangeShapeType="1"/>
            </p:cNvSpPr>
            <p:nvPr/>
          </p:nvSpPr>
          <p:spPr bwMode="auto">
            <a:xfrm>
              <a:off x="11426" y="10495"/>
              <a:ext cx="2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80" name="Line 287"/>
            <p:cNvSpPr>
              <a:spLocks noChangeShapeType="1"/>
            </p:cNvSpPr>
            <p:nvPr/>
          </p:nvSpPr>
          <p:spPr bwMode="auto">
            <a:xfrm>
              <a:off x="11360" y="10495"/>
              <a:ext cx="3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10639" name="Oval 288"/>
          <p:cNvSpPr>
            <a:spLocks noChangeArrowheads="1"/>
          </p:cNvSpPr>
          <p:nvPr/>
        </p:nvSpPr>
        <p:spPr bwMode="auto">
          <a:xfrm>
            <a:off x="5783263" y="2649538"/>
            <a:ext cx="463550" cy="1222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0640" name="Line 289"/>
          <p:cNvSpPr>
            <a:spLocks noChangeShapeType="1"/>
          </p:cNvSpPr>
          <p:nvPr/>
        </p:nvSpPr>
        <p:spPr bwMode="auto">
          <a:xfrm>
            <a:off x="5783263" y="2640013"/>
            <a:ext cx="0" cy="746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0641" name="Line 290"/>
          <p:cNvSpPr>
            <a:spLocks noChangeShapeType="1"/>
          </p:cNvSpPr>
          <p:nvPr/>
        </p:nvSpPr>
        <p:spPr bwMode="auto">
          <a:xfrm>
            <a:off x="6246813" y="2640013"/>
            <a:ext cx="0" cy="74612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0642" name="Rectangle 291"/>
          <p:cNvSpPr>
            <a:spLocks noChangeArrowheads="1"/>
          </p:cNvSpPr>
          <p:nvPr/>
        </p:nvSpPr>
        <p:spPr bwMode="auto">
          <a:xfrm>
            <a:off x="5783263" y="2640013"/>
            <a:ext cx="109537" cy="730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10643" name="Rectangle 292"/>
          <p:cNvSpPr>
            <a:spLocks noChangeArrowheads="1"/>
          </p:cNvSpPr>
          <p:nvPr/>
        </p:nvSpPr>
        <p:spPr bwMode="auto">
          <a:xfrm>
            <a:off x="6107113" y="2635250"/>
            <a:ext cx="139700" cy="730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10644" name="Oval 293"/>
          <p:cNvSpPr>
            <a:spLocks noChangeArrowheads="1"/>
          </p:cNvSpPr>
          <p:nvPr/>
        </p:nvSpPr>
        <p:spPr bwMode="auto">
          <a:xfrm>
            <a:off x="5778500" y="2552700"/>
            <a:ext cx="465138" cy="1412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10645" name="Group 294"/>
          <p:cNvGrpSpPr>
            <a:grpSpLocks/>
          </p:cNvGrpSpPr>
          <p:nvPr/>
        </p:nvGrpSpPr>
        <p:grpSpPr bwMode="auto">
          <a:xfrm>
            <a:off x="5891213" y="2582863"/>
            <a:ext cx="228600" cy="84137"/>
            <a:chOff x="2848" y="848"/>
            <a:chExt cx="140" cy="98"/>
          </a:xfrm>
        </p:grpSpPr>
        <p:sp>
          <p:nvSpPr>
            <p:cNvPr id="110671" name="Line 29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72" name="Line 29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73" name="Line 29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0646" name="Group 298"/>
          <p:cNvGrpSpPr>
            <a:grpSpLocks/>
          </p:cNvGrpSpPr>
          <p:nvPr/>
        </p:nvGrpSpPr>
        <p:grpSpPr bwMode="auto">
          <a:xfrm flipV="1">
            <a:off x="5891213" y="2581275"/>
            <a:ext cx="228600" cy="84138"/>
            <a:chOff x="2848" y="848"/>
            <a:chExt cx="140" cy="98"/>
          </a:xfrm>
        </p:grpSpPr>
        <p:sp>
          <p:nvSpPr>
            <p:cNvPr id="110668" name="Line 29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69" name="Line 30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70" name="Line 30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10647" name="Line 302"/>
          <p:cNvSpPr>
            <a:spLocks noChangeShapeType="1"/>
          </p:cNvSpPr>
          <p:nvPr/>
        </p:nvSpPr>
        <p:spPr bwMode="auto">
          <a:xfrm flipH="1">
            <a:off x="5502275" y="2752725"/>
            <a:ext cx="379413" cy="4222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10648" name="Group 303"/>
          <p:cNvGrpSpPr>
            <a:grpSpLocks/>
          </p:cNvGrpSpPr>
          <p:nvPr/>
        </p:nvGrpSpPr>
        <p:grpSpPr bwMode="auto">
          <a:xfrm rot="8027572">
            <a:off x="5918200" y="2555875"/>
            <a:ext cx="168275" cy="104775"/>
            <a:chOff x="11283" y="10423"/>
            <a:chExt cx="475" cy="374"/>
          </a:xfrm>
        </p:grpSpPr>
        <p:sp>
          <p:nvSpPr>
            <p:cNvPr id="110661" name="Rectangle 304"/>
            <p:cNvSpPr>
              <a:spLocks noChangeArrowheads="1"/>
            </p:cNvSpPr>
            <p:nvPr/>
          </p:nvSpPr>
          <p:spPr bwMode="auto">
            <a:xfrm>
              <a:off x="11283" y="10423"/>
              <a:ext cx="475" cy="3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662" name="Line 305"/>
            <p:cNvSpPr>
              <a:spLocks noChangeShapeType="1"/>
            </p:cNvSpPr>
            <p:nvPr/>
          </p:nvSpPr>
          <p:spPr bwMode="auto">
            <a:xfrm>
              <a:off x="1168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63" name="Line 306"/>
            <p:cNvSpPr>
              <a:spLocks noChangeShapeType="1"/>
            </p:cNvSpPr>
            <p:nvPr/>
          </p:nvSpPr>
          <p:spPr bwMode="auto">
            <a:xfrm>
              <a:off x="11621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64" name="Line 307"/>
            <p:cNvSpPr>
              <a:spLocks noChangeShapeType="1"/>
            </p:cNvSpPr>
            <p:nvPr/>
          </p:nvSpPr>
          <p:spPr bwMode="auto">
            <a:xfrm>
              <a:off x="11556" y="10502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65" name="Line 308"/>
            <p:cNvSpPr>
              <a:spLocks noChangeShapeType="1"/>
            </p:cNvSpPr>
            <p:nvPr/>
          </p:nvSpPr>
          <p:spPr bwMode="auto">
            <a:xfrm>
              <a:off x="11491" y="10495"/>
              <a:ext cx="1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66" name="Line 309"/>
            <p:cNvSpPr>
              <a:spLocks noChangeShapeType="1"/>
            </p:cNvSpPr>
            <p:nvPr/>
          </p:nvSpPr>
          <p:spPr bwMode="auto">
            <a:xfrm>
              <a:off x="11426" y="10495"/>
              <a:ext cx="2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667" name="Line 310"/>
            <p:cNvSpPr>
              <a:spLocks noChangeShapeType="1"/>
            </p:cNvSpPr>
            <p:nvPr/>
          </p:nvSpPr>
          <p:spPr bwMode="auto">
            <a:xfrm>
              <a:off x="11360" y="10495"/>
              <a:ext cx="3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10649" name="Freeform 311"/>
          <p:cNvSpPr>
            <a:spLocks/>
          </p:cNvSpPr>
          <p:nvPr/>
        </p:nvSpPr>
        <p:spPr bwMode="auto">
          <a:xfrm>
            <a:off x="5432425" y="1679575"/>
            <a:ext cx="2212975" cy="1530350"/>
          </a:xfrm>
          <a:custGeom>
            <a:avLst/>
            <a:gdLst>
              <a:gd name="T0" fmla="*/ 612537892 w 7980"/>
              <a:gd name="T1" fmla="*/ 375252420 h 4620"/>
              <a:gd name="T2" fmla="*/ 613691523 w 7980"/>
              <a:gd name="T3" fmla="*/ 506920156 h 4620"/>
              <a:gd name="T4" fmla="*/ 0 w 7980"/>
              <a:gd name="T5" fmla="*/ 505274202 h 4620"/>
              <a:gd name="T6" fmla="*/ 254935829 w 7980"/>
              <a:gd name="T7" fmla="*/ 162938551 h 4620"/>
              <a:gd name="T8" fmla="*/ 181108155 w 7980"/>
              <a:gd name="T9" fmla="*/ 159646973 h 4620"/>
              <a:gd name="T10" fmla="*/ 181108155 w 7980"/>
              <a:gd name="T11" fmla="*/ 0 h 46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980"/>
              <a:gd name="T19" fmla="*/ 0 h 4620"/>
              <a:gd name="T20" fmla="*/ 7980 w 7980"/>
              <a:gd name="T21" fmla="*/ 4620 h 46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980" h="4620">
                <a:moveTo>
                  <a:pt x="7965" y="3420"/>
                </a:moveTo>
                <a:lnTo>
                  <a:pt x="7980" y="4620"/>
                </a:lnTo>
                <a:lnTo>
                  <a:pt x="0" y="4605"/>
                </a:lnTo>
                <a:lnTo>
                  <a:pt x="3315" y="1485"/>
                </a:lnTo>
                <a:lnTo>
                  <a:pt x="2355" y="1455"/>
                </a:lnTo>
                <a:lnTo>
                  <a:pt x="2355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0650" name="Freeform 312"/>
          <p:cNvSpPr>
            <a:spLocks/>
          </p:cNvSpPr>
          <p:nvPr/>
        </p:nvSpPr>
        <p:spPr bwMode="auto">
          <a:xfrm>
            <a:off x="5257800" y="1728788"/>
            <a:ext cx="2508250" cy="1504950"/>
          </a:xfrm>
          <a:custGeom>
            <a:avLst/>
            <a:gdLst>
              <a:gd name="T0" fmla="*/ 0 w 9045"/>
              <a:gd name="T1" fmla="*/ 315768642 h 4545"/>
              <a:gd name="T2" fmla="*/ 0 w 9045"/>
              <a:gd name="T3" fmla="*/ 496677539 h 4545"/>
              <a:gd name="T4" fmla="*/ 68056074 w 9045"/>
              <a:gd name="T5" fmla="*/ 498322223 h 4545"/>
              <a:gd name="T6" fmla="*/ 269917927 w 9045"/>
              <a:gd name="T7" fmla="*/ 220379977 h 4545"/>
              <a:gd name="T8" fmla="*/ 549063551 w 9045"/>
              <a:gd name="T9" fmla="*/ 225314028 h 4545"/>
              <a:gd name="T10" fmla="*/ 626347878 w 9045"/>
              <a:gd name="T11" fmla="*/ 111834838 h 4545"/>
              <a:gd name="T12" fmla="*/ 695557553 w 9045"/>
              <a:gd name="T13" fmla="*/ 111834838 h 4545"/>
              <a:gd name="T14" fmla="*/ 693250628 w 9045"/>
              <a:gd name="T15" fmla="*/ 0 h 454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045"/>
              <a:gd name="T25" fmla="*/ 0 h 4545"/>
              <a:gd name="T26" fmla="*/ 9045 w 9045"/>
              <a:gd name="T27" fmla="*/ 4545 h 45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045" h="4545">
                <a:moveTo>
                  <a:pt x="0" y="2880"/>
                </a:moveTo>
                <a:lnTo>
                  <a:pt x="0" y="4530"/>
                </a:lnTo>
                <a:lnTo>
                  <a:pt x="885" y="4545"/>
                </a:lnTo>
                <a:lnTo>
                  <a:pt x="3510" y="2010"/>
                </a:lnTo>
                <a:lnTo>
                  <a:pt x="7140" y="2055"/>
                </a:lnTo>
                <a:lnTo>
                  <a:pt x="8145" y="1020"/>
                </a:lnTo>
                <a:lnTo>
                  <a:pt x="9045" y="1020"/>
                </a:lnTo>
                <a:lnTo>
                  <a:pt x="9015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0651" name="Freeform 313"/>
          <p:cNvSpPr>
            <a:spLocks/>
          </p:cNvSpPr>
          <p:nvPr/>
        </p:nvSpPr>
        <p:spPr bwMode="auto">
          <a:xfrm>
            <a:off x="5311775" y="1754188"/>
            <a:ext cx="2530475" cy="1390650"/>
          </a:xfrm>
          <a:custGeom>
            <a:avLst/>
            <a:gdLst>
              <a:gd name="T0" fmla="*/ 0 w 9120"/>
              <a:gd name="T1" fmla="*/ 309124513 h 4201"/>
              <a:gd name="T2" fmla="*/ 0 w 9120"/>
              <a:gd name="T3" fmla="*/ 460344542 h 4201"/>
              <a:gd name="T4" fmla="*/ 376463927 w 9120"/>
              <a:gd name="T5" fmla="*/ 460344542 h 4201"/>
              <a:gd name="T6" fmla="*/ 620125917 w 9120"/>
              <a:gd name="T7" fmla="*/ 115168396 h 4201"/>
              <a:gd name="T8" fmla="*/ 702116637 w 9120"/>
              <a:gd name="T9" fmla="*/ 118346268 h 4201"/>
              <a:gd name="T10" fmla="*/ 700961830 w 9120"/>
              <a:gd name="T11" fmla="*/ 0 h 42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0"/>
              <a:gd name="T19" fmla="*/ 0 h 4201"/>
              <a:gd name="T20" fmla="*/ 9120 w 9120"/>
              <a:gd name="T21" fmla="*/ 4201 h 42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0" h="4201">
                <a:moveTo>
                  <a:pt x="0" y="2821"/>
                </a:moveTo>
                <a:lnTo>
                  <a:pt x="0" y="4201"/>
                </a:lnTo>
                <a:lnTo>
                  <a:pt x="4890" y="4201"/>
                </a:lnTo>
                <a:lnTo>
                  <a:pt x="8055" y="1051"/>
                </a:lnTo>
                <a:lnTo>
                  <a:pt x="9120" y="1080"/>
                </a:lnTo>
                <a:lnTo>
                  <a:pt x="9105" y="0"/>
                </a:lnTo>
              </a:path>
            </a:pathLst>
          </a:cu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110652" name="Group 314"/>
          <p:cNvGrpSpPr>
            <a:grpSpLocks/>
          </p:cNvGrpSpPr>
          <p:nvPr/>
        </p:nvGrpSpPr>
        <p:grpSpPr bwMode="auto">
          <a:xfrm>
            <a:off x="5237163" y="2668588"/>
            <a:ext cx="39687" cy="141287"/>
            <a:chOff x="10104" y="10005"/>
            <a:chExt cx="137" cy="411"/>
          </a:xfrm>
        </p:grpSpPr>
        <p:sp>
          <p:nvSpPr>
            <p:cNvPr id="110659" name="Oval 315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660" name="Oval 316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10653" name="Group 317"/>
          <p:cNvGrpSpPr>
            <a:grpSpLocks/>
          </p:cNvGrpSpPr>
          <p:nvPr/>
        </p:nvGrpSpPr>
        <p:grpSpPr bwMode="auto">
          <a:xfrm>
            <a:off x="7621588" y="2790825"/>
            <a:ext cx="39687" cy="142875"/>
            <a:chOff x="10104" y="10005"/>
            <a:chExt cx="137" cy="411"/>
          </a:xfrm>
        </p:grpSpPr>
        <p:sp>
          <p:nvSpPr>
            <p:cNvPr id="110657" name="Oval 318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658" name="Oval 319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110654" name="Group 320"/>
          <p:cNvGrpSpPr>
            <a:grpSpLocks/>
          </p:cNvGrpSpPr>
          <p:nvPr/>
        </p:nvGrpSpPr>
        <p:grpSpPr bwMode="auto">
          <a:xfrm>
            <a:off x="7816850" y="1717675"/>
            <a:ext cx="39688" cy="142875"/>
            <a:chOff x="10104" y="10005"/>
            <a:chExt cx="137" cy="411"/>
          </a:xfrm>
        </p:grpSpPr>
        <p:sp>
          <p:nvSpPr>
            <p:cNvPr id="110655" name="Oval 321"/>
            <p:cNvSpPr>
              <a:spLocks noChangeArrowheads="1"/>
            </p:cNvSpPr>
            <p:nvPr/>
          </p:nvSpPr>
          <p:spPr bwMode="auto">
            <a:xfrm>
              <a:off x="10104" y="10005"/>
              <a:ext cx="137" cy="13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0656" name="Oval 322"/>
            <p:cNvSpPr>
              <a:spLocks noChangeArrowheads="1"/>
            </p:cNvSpPr>
            <p:nvPr/>
          </p:nvSpPr>
          <p:spPr bwMode="auto">
            <a:xfrm>
              <a:off x="10104" y="10278"/>
              <a:ext cx="137" cy="13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500" y="6005286"/>
            <a:ext cx="808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Congestion Collapse example: </a:t>
            </a:r>
            <a:r>
              <a:rPr lang="en-US" dirty="0" smtClean="0"/>
              <a:t>Cocktail party effect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240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5BE3239-5D72-394F-82C5-4093C5C9DBA0}" type="slidenum">
              <a:rPr lang="en-US" sz="1400" smtClean="0">
                <a:latin typeface="Calibri"/>
              </a:rPr>
              <a:pPr algn="r"/>
              <a:t>87</a:t>
            </a:fld>
            <a:endParaRPr lang="en-US" sz="1400" dirty="0">
              <a:latin typeface="Calibri"/>
            </a:endParaRPr>
          </a:p>
        </p:txBody>
      </p:sp>
      <p:sp>
        <p:nvSpPr>
          <p:cNvPr id="1116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Approaches towards congestion control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16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3900" y="2152650"/>
            <a:ext cx="3781425" cy="38100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End-end congestion control: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no explicit feedback from network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congestion inferred from end-system observed loss, delay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approach taken by TCP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162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14850" y="2133600"/>
            <a:ext cx="3810000" cy="390525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Network-assisted congestion control: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routers provide feedback to end systems</a:t>
            </a:r>
          </a:p>
          <a:p>
            <a:pPr lvl="1"/>
            <a:r>
              <a:rPr lang="en-US" sz="2000" dirty="0">
                <a:ea typeface="ＭＳ Ｐゴシック" charset="0"/>
              </a:rPr>
              <a:t>single bit indicating congestion (SNA, </a:t>
            </a:r>
            <a:r>
              <a:rPr lang="en-US" sz="2000" dirty="0" err="1">
                <a:ea typeface="ＭＳ Ｐゴシック" charset="0"/>
              </a:rPr>
              <a:t>DECbit</a:t>
            </a:r>
            <a:r>
              <a:rPr lang="en-US" sz="2000" dirty="0">
                <a:ea typeface="ＭＳ Ｐゴシック" charset="0"/>
              </a:rPr>
              <a:t>, TCP/IP ECN, ATM)</a:t>
            </a:r>
          </a:p>
          <a:p>
            <a:pPr lvl="1"/>
            <a:r>
              <a:rPr lang="en-US" sz="2000" dirty="0">
                <a:ea typeface="ＭＳ Ｐゴシック" charset="0"/>
              </a:rPr>
              <a:t>explicit rate sender should send at</a:t>
            </a:r>
            <a:endParaRPr lang="en-US" sz="1800" dirty="0">
              <a:ea typeface="ＭＳ Ｐゴシック" charset="0"/>
            </a:endParaRPr>
          </a:p>
        </p:txBody>
      </p:sp>
      <p:sp>
        <p:nvSpPr>
          <p:cNvPr id="111623" name="Rectangle 5"/>
          <p:cNvSpPr>
            <a:spLocks noChangeArrowheads="1"/>
          </p:cNvSpPr>
          <p:nvPr/>
        </p:nvSpPr>
        <p:spPr bwMode="auto">
          <a:xfrm>
            <a:off x="542925" y="1381125"/>
            <a:ext cx="74771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</a:rPr>
              <a:t>Two broad approaches towards congestion control:</a:t>
            </a:r>
          </a:p>
        </p:txBody>
      </p:sp>
    </p:spTree>
    <p:extLst>
      <p:ext uri="{BB962C8B-B14F-4D97-AF65-F5344CB8AC3E}">
        <p14:creationId xmlns:p14="http://schemas.microsoft.com/office/powerpoint/2010/main" val="24108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046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97FB355-260E-3A43-AE1A-EC7D1CE3DEC4}" type="slidenum">
              <a:rPr lang="en-US" sz="1400" smtClean="0">
                <a:latin typeface="Calibri"/>
              </a:rPr>
              <a:pPr algn="r"/>
              <a:t>88</a:t>
            </a:fld>
            <a:endParaRPr lang="en-US" sz="1400" dirty="0">
              <a:latin typeface="Calibri"/>
            </a:endParaRPr>
          </a:p>
        </p:txBody>
      </p:sp>
      <p:sp>
        <p:nvSpPr>
          <p:cNvPr id="11571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58200" cy="1143000"/>
          </a:xfrm>
        </p:spPr>
        <p:txBody>
          <a:bodyPr/>
          <a:lstStyle/>
          <a:p>
            <a:pPr algn="r"/>
            <a:r>
              <a:rPr lang="en-US" sz="3600" dirty="0">
                <a:ea typeface="ＭＳ Ｐゴシック" charset="0"/>
                <a:cs typeface="ＭＳ Ｐゴシック" charset="0"/>
              </a:rPr>
              <a:t>TCP congestion control: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additive increase, multiplicative decrease</a:t>
            </a:r>
          </a:p>
        </p:txBody>
      </p:sp>
      <p:graphicFrame>
        <p:nvGraphicFramePr>
          <p:cNvPr id="115714" name="Object 2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1970700235"/>
              </p:ext>
            </p:extLst>
          </p:nvPr>
        </p:nvGraphicFramePr>
        <p:xfrm>
          <a:off x="2895600" y="4031119"/>
          <a:ext cx="5638800" cy="256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52" name="VISIO" r:id="rId3" imgW="7810500" imgH="3543300" progId="">
                  <p:embed/>
                </p:oleObj>
              </mc:Choice>
              <mc:Fallback>
                <p:oleObj name="VISIO" r:id="rId3" imgW="7810500" imgH="3543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031119"/>
                        <a:ext cx="5638800" cy="2560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8" name="Rectangle 8"/>
          <p:cNvSpPr>
            <a:spLocks noChangeArrowheads="1"/>
          </p:cNvSpPr>
          <p:nvPr/>
        </p:nvSpPr>
        <p:spPr bwMode="auto">
          <a:xfrm>
            <a:off x="457200" y="1371600"/>
            <a:ext cx="8686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1" dirty="0">
                <a:solidFill>
                  <a:srgbClr val="FF0000"/>
                </a:solidFill>
                <a:latin typeface="Calibri"/>
              </a:rPr>
              <a:t>Approach:</a:t>
            </a:r>
            <a:r>
              <a:rPr lang="en-US" sz="2400" u="sng" dirty="0">
                <a:latin typeface="Calibri"/>
              </a:rPr>
              <a:t> </a:t>
            </a:r>
            <a:r>
              <a:rPr lang="en-US" sz="2400" dirty="0">
                <a:latin typeface="Calibri"/>
              </a:rPr>
              <a:t>increase transmission rate (window size), probing for usable bandwidth, until loss occurs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400" i="1" dirty="0">
                <a:solidFill>
                  <a:srgbClr val="FF0000"/>
                </a:solidFill>
                <a:latin typeface="Calibri"/>
              </a:rPr>
              <a:t>additive increase:</a:t>
            </a:r>
            <a:r>
              <a:rPr lang="en-US" sz="2400" dirty="0">
                <a:latin typeface="Calibri"/>
              </a:rPr>
              <a:t> increase  </a:t>
            </a:r>
            <a:r>
              <a:rPr lang="en-US" sz="2400" b="1" dirty="0" err="1">
                <a:latin typeface="Calibri"/>
              </a:rPr>
              <a:t>CongWin</a:t>
            </a:r>
            <a:r>
              <a:rPr lang="en-US" sz="2400" dirty="0">
                <a:latin typeface="Calibri"/>
              </a:rPr>
              <a:t> by 1 MSS every </a:t>
            </a:r>
            <a:r>
              <a:rPr lang="en-US" sz="2400" dirty="0" smtClean="0">
                <a:latin typeface="Calibri"/>
              </a:rPr>
              <a:t>RTT for each received ACK until </a:t>
            </a:r>
            <a:r>
              <a:rPr lang="en-US" sz="2400" dirty="0">
                <a:latin typeface="Calibri"/>
              </a:rPr>
              <a:t>loss </a:t>
            </a:r>
            <a:r>
              <a:rPr lang="en-US" sz="2400" dirty="0" smtClean="0">
                <a:latin typeface="Calibri"/>
              </a:rPr>
              <a:t>detected       (W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400" dirty="0" smtClean="0">
                <a:latin typeface="Calibri"/>
              </a:rPr>
              <a:t> W + 1/W)</a:t>
            </a:r>
          </a:p>
          <a:p>
            <a:pPr lvl="1" eaLnBrk="0" hangingPunct="0"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400" i="1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400" i="1" dirty="0">
                <a:solidFill>
                  <a:srgbClr val="FF0000"/>
                </a:solidFill>
                <a:latin typeface="Calibri"/>
              </a:rPr>
              <a:t>multiplicative decrease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:</a:t>
            </a:r>
            <a:r>
              <a:rPr lang="en-US" sz="2400" dirty="0">
                <a:latin typeface="Calibri"/>
              </a:rPr>
              <a:t> cut </a:t>
            </a:r>
            <a:r>
              <a:rPr lang="en-US" sz="2400" b="1" dirty="0" err="1">
                <a:latin typeface="Calibri"/>
              </a:rPr>
              <a:t>CongWin</a:t>
            </a:r>
            <a:r>
              <a:rPr lang="en-US" sz="2400" dirty="0">
                <a:latin typeface="Calibri"/>
              </a:rPr>
              <a:t> in half after </a:t>
            </a:r>
            <a:r>
              <a:rPr lang="en-US" sz="2400" dirty="0" smtClean="0">
                <a:latin typeface="Calibri"/>
              </a:rPr>
              <a:t>loss</a:t>
            </a:r>
          </a:p>
          <a:p>
            <a:pPr lvl="1" eaLnBrk="0" hangingPunct="0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dirty="0">
                <a:latin typeface="Calibri"/>
              </a:rPr>
              <a:t>	</a:t>
            </a:r>
            <a:r>
              <a:rPr lang="en-US" sz="2400" dirty="0" smtClean="0">
                <a:latin typeface="Calibri"/>
              </a:rPr>
              <a:t>												</a:t>
            </a:r>
            <a:r>
              <a:rPr lang="en-US" sz="2400" dirty="0" smtClean="0"/>
              <a:t>(W    W/2)</a:t>
            </a:r>
            <a:endParaRPr lang="en-US" sz="2400" i="1" dirty="0"/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endParaRPr lang="en-US" sz="24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400" dirty="0">
              <a:latin typeface="Calibri"/>
            </a:endParaRPr>
          </a:p>
        </p:txBody>
      </p:sp>
      <p:sp>
        <p:nvSpPr>
          <p:cNvPr id="115719" name="Text Box 10"/>
          <p:cNvSpPr txBox="1">
            <a:spLocks noChangeArrowheads="1"/>
          </p:cNvSpPr>
          <p:nvPr/>
        </p:nvSpPr>
        <p:spPr bwMode="auto">
          <a:xfrm>
            <a:off x="7539038" y="6207582"/>
            <a:ext cx="5683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time</a:t>
            </a:r>
          </a:p>
        </p:txBody>
      </p:sp>
      <p:sp>
        <p:nvSpPr>
          <p:cNvPr id="115720" name="Rectangle 11"/>
          <p:cNvSpPr>
            <a:spLocks noChangeArrowheads="1"/>
          </p:cNvSpPr>
          <p:nvPr/>
        </p:nvSpPr>
        <p:spPr bwMode="auto">
          <a:xfrm>
            <a:off x="3352800" y="4031119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115721" name="Text Box 12"/>
          <p:cNvSpPr txBox="1">
            <a:spLocks noChangeArrowheads="1"/>
          </p:cNvSpPr>
          <p:nvPr/>
        </p:nvSpPr>
        <p:spPr bwMode="auto">
          <a:xfrm rot="16200000">
            <a:off x="1753187" y="5171530"/>
            <a:ext cx="216417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congestion window size</a:t>
            </a:r>
          </a:p>
        </p:txBody>
      </p:sp>
      <p:sp>
        <p:nvSpPr>
          <p:cNvPr id="115722" name="Text Box 13"/>
          <p:cNvSpPr txBox="1">
            <a:spLocks noChangeArrowheads="1"/>
          </p:cNvSpPr>
          <p:nvPr/>
        </p:nvSpPr>
        <p:spPr bwMode="auto">
          <a:xfrm>
            <a:off x="276624" y="4295775"/>
            <a:ext cx="2039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Saw tooth</a:t>
            </a:r>
          </a:p>
          <a:p>
            <a:r>
              <a:rPr lang="en-US" sz="2000" dirty="0">
                <a:latin typeface="Calibri"/>
              </a:rPr>
              <a:t>behavior: probing</a:t>
            </a:r>
          </a:p>
          <a:p>
            <a:r>
              <a:rPr lang="en-US" sz="2000" dirty="0">
                <a:latin typeface="Calibri"/>
              </a:rPr>
              <a:t>for bandwidth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895411" y="2785836"/>
            <a:ext cx="2888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302700" y="4148202"/>
            <a:ext cx="2888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54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CP-window-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60"/>
            <a:ext cx="9144000" cy="68459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1152" y="6229758"/>
            <a:ext cx="498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 START IS NOT SHOWN!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2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F094114-6A3C-F744-85C8-172F36F030FC}" type="slidenum">
              <a:rPr lang="en-US" sz="1400" smtClean="0">
                <a:latin typeface="Calibri"/>
              </a:rPr>
              <a:pPr algn="r"/>
              <a:t>9</a:t>
            </a:fld>
            <a:endParaRPr lang="en-US" sz="1400" dirty="0">
              <a:latin typeface="Calibri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Connectionless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demux</a:t>
            </a:r>
            <a:r>
              <a:rPr lang="en-US" dirty="0"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cont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5605" name="Rectangle 44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686800" cy="6096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000" dirty="0" err="1">
                <a:latin typeface="Courier New" charset="0"/>
                <a:ea typeface="ＭＳ Ｐゴシック" charset="0"/>
                <a:cs typeface="ＭＳ Ｐゴシック" charset="0"/>
              </a:rPr>
              <a:t>DatagramSocket</a:t>
            </a:r>
            <a:r>
              <a:rPr lang="en-US" sz="2000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ourier New" charset="0"/>
                <a:ea typeface="ＭＳ Ｐゴシック" charset="0"/>
                <a:cs typeface="ＭＳ Ｐゴシック" charset="0"/>
              </a:rPr>
              <a:t>serverSocket</a:t>
            </a:r>
            <a:r>
              <a:rPr lang="en-US" sz="2000" dirty="0">
                <a:latin typeface="Courier New" charset="0"/>
                <a:ea typeface="ＭＳ Ｐゴシック" charset="0"/>
                <a:cs typeface="ＭＳ Ｐゴシック" charset="0"/>
              </a:rPr>
              <a:t> = new </a:t>
            </a:r>
            <a:r>
              <a:rPr lang="en-US" sz="2000" dirty="0" err="1">
                <a:latin typeface="Courier New" charset="0"/>
                <a:ea typeface="ＭＳ Ｐゴシック" charset="0"/>
                <a:cs typeface="ＭＳ Ｐゴシック" charset="0"/>
              </a:rPr>
              <a:t>DatagramSocket</a:t>
            </a:r>
            <a:r>
              <a:rPr lang="en-US" sz="2000" dirty="0">
                <a:latin typeface="Courier New" charset="0"/>
                <a:ea typeface="ＭＳ Ｐゴシック" charset="0"/>
                <a:cs typeface="ＭＳ Ｐゴシック" charset="0"/>
              </a:rPr>
              <a:t>(6428);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6" name="Group 86"/>
          <p:cNvGrpSpPr>
            <a:grpSpLocks/>
          </p:cNvGrpSpPr>
          <p:nvPr/>
        </p:nvGrpSpPr>
        <p:grpSpPr bwMode="auto">
          <a:xfrm>
            <a:off x="381000" y="2286000"/>
            <a:ext cx="8110538" cy="3219450"/>
            <a:chOff x="432" y="1920"/>
            <a:chExt cx="5109" cy="2028"/>
          </a:xfrm>
        </p:grpSpPr>
        <p:sp>
          <p:nvSpPr>
            <p:cNvPr id="25608" name="Text Box 14"/>
            <p:cNvSpPr txBox="1">
              <a:spLocks noChangeArrowheads="1"/>
            </p:cNvSpPr>
            <p:nvPr/>
          </p:nvSpPr>
          <p:spPr bwMode="auto">
            <a:xfrm>
              <a:off x="5045" y="3456"/>
              <a:ext cx="49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chemeClr val="accent2"/>
                  </a:solidFill>
                  <a:latin typeface="Calibri"/>
                </a:rPr>
                <a:t>Client</a:t>
              </a:r>
            </a:p>
            <a:p>
              <a:r>
                <a:rPr lang="en-US" dirty="0">
                  <a:solidFill>
                    <a:schemeClr val="accent2"/>
                  </a:solidFill>
                  <a:latin typeface="Calibri"/>
                </a:rPr>
                <a:t>IP:B</a:t>
              </a:r>
            </a:p>
          </p:txBody>
        </p:sp>
        <p:grpSp>
          <p:nvGrpSpPr>
            <p:cNvPr id="25609" name="Group 46"/>
            <p:cNvGrpSpPr>
              <a:grpSpLocks/>
            </p:cNvGrpSpPr>
            <p:nvPr/>
          </p:nvGrpSpPr>
          <p:grpSpPr bwMode="auto">
            <a:xfrm>
              <a:off x="432" y="1920"/>
              <a:ext cx="637" cy="1980"/>
              <a:chOff x="1008" y="1922"/>
              <a:chExt cx="637" cy="1980"/>
            </a:xfrm>
          </p:grpSpPr>
          <p:grpSp>
            <p:nvGrpSpPr>
              <p:cNvPr id="25658" name="Group 4"/>
              <p:cNvGrpSpPr>
                <a:grpSpLocks/>
              </p:cNvGrpSpPr>
              <p:nvPr/>
            </p:nvGrpSpPr>
            <p:grpSpPr bwMode="auto">
              <a:xfrm>
                <a:off x="1008" y="1922"/>
                <a:ext cx="637" cy="1500"/>
                <a:chOff x="608" y="2454"/>
                <a:chExt cx="1261" cy="1500"/>
              </a:xfrm>
            </p:grpSpPr>
            <p:sp>
              <p:nvSpPr>
                <p:cNvPr id="25665" name="Rectangle 5"/>
                <p:cNvSpPr>
                  <a:spLocks noChangeArrowheads="1"/>
                </p:cNvSpPr>
                <p:nvPr/>
              </p:nvSpPr>
              <p:spPr bwMode="auto">
                <a:xfrm>
                  <a:off x="608" y="24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5666" name="Rectangle 6"/>
                <p:cNvSpPr>
                  <a:spLocks noChangeArrowheads="1"/>
                </p:cNvSpPr>
                <p:nvPr/>
              </p:nvSpPr>
              <p:spPr bwMode="auto">
                <a:xfrm>
                  <a:off x="608" y="27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5667" name="Rectangle 7"/>
                <p:cNvSpPr>
                  <a:spLocks noChangeArrowheads="1"/>
                </p:cNvSpPr>
                <p:nvPr/>
              </p:nvSpPr>
              <p:spPr bwMode="auto">
                <a:xfrm>
                  <a:off x="608" y="30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5668" name="Rectangle 8"/>
                <p:cNvSpPr>
                  <a:spLocks noChangeArrowheads="1"/>
                </p:cNvSpPr>
                <p:nvPr/>
              </p:nvSpPr>
              <p:spPr bwMode="auto">
                <a:xfrm>
                  <a:off x="608" y="33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5669" name="Rectangle 9"/>
                <p:cNvSpPr>
                  <a:spLocks noChangeArrowheads="1"/>
                </p:cNvSpPr>
                <p:nvPr/>
              </p:nvSpPr>
              <p:spPr bwMode="auto">
                <a:xfrm>
                  <a:off x="608" y="36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5659" name="Group 10"/>
              <p:cNvGrpSpPr>
                <a:grpSpLocks/>
              </p:cNvGrpSpPr>
              <p:nvPr/>
            </p:nvGrpSpPr>
            <p:grpSpPr bwMode="auto">
              <a:xfrm>
                <a:off x="1177" y="1966"/>
                <a:ext cx="377" cy="315"/>
                <a:chOff x="2614" y="2862"/>
                <a:chExt cx="377" cy="315"/>
              </a:xfrm>
            </p:grpSpPr>
            <p:sp>
              <p:nvSpPr>
                <p:cNvPr id="25663" name="Rectangle 11"/>
                <p:cNvSpPr>
                  <a:spLocks noChangeArrowheads="1"/>
                </p:cNvSpPr>
                <p:nvPr/>
              </p:nvSpPr>
              <p:spPr bwMode="auto">
                <a:xfrm>
                  <a:off x="2614" y="3054"/>
                  <a:ext cx="377" cy="12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5664" name="Oval 12"/>
                <p:cNvSpPr>
                  <a:spLocks noChangeArrowheads="1"/>
                </p:cNvSpPr>
                <p:nvPr/>
              </p:nvSpPr>
              <p:spPr bwMode="auto">
                <a:xfrm>
                  <a:off x="2614" y="2862"/>
                  <a:ext cx="377" cy="192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dirty="0">
                      <a:latin typeface="Calibri"/>
                    </a:rPr>
                    <a:t>P2</a:t>
                  </a:r>
                </a:p>
              </p:txBody>
            </p:sp>
          </p:grpSp>
          <p:sp>
            <p:nvSpPr>
              <p:cNvPr id="25660" name="Text Box 13"/>
              <p:cNvSpPr txBox="1">
                <a:spLocks noChangeArrowheads="1"/>
              </p:cNvSpPr>
              <p:nvPr/>
            </p:nvSpPr>
            <p:spPr bwMode="auto">
              <a:xfrm>
                <a:off x="1095" y="3456"/>
                <a:ext cx="478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solidFill>
                      <a:schemeClr val="accent2"/>
                    </a:solidFill>
                    <a:latin typeface="Calibri"/>
                  </a:rPr>
                  <a:t>client</a:t>
                </a:r>
              </a:p>
              <a:p>
                <a:r>
                  <a:rPr lang="en-US" sz="2000" dirty="0">
                    <a:solidFill>
                      <a:schemeClr val="accent2"/>
                    </a:solidFill>
                    <a:latin typeface="Calibri"/>
                  </a:rPr>
                  <a:t> IP: A</a:t>
                </a:r>
              </a:p>
            </p:txBody>
          </p:sp>
          <p:sp>
            <p:nvSpPr>
              <p:cNvPr id="25661" name="Line 15"/>
              <p:cNvSpPr>
                <a:spLocks noChangeShapeType="1"/>
              </p:cNvSpPr>
              <p:nvPr/>
            </p:nvSpPr>
            <p:spPr bwMode="auto">
              <a:xfrm>
                <a:off x="1296" y="2208"/>
                <a:ext cx="0" cy="110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62" name="Line 33"/>
              <p:cNvSpPr>
                <a:spLocks noChangeShapeType="1"/>
              </p:cNvSpPr>
              <p:nvPr/>
            </p:nvSpPr>
            <p:spPr bwMode="auto">
              <a:xfrm flipV="1">
                <a:off x="1440" y="2256"/>
                <a:ext cx="0" cy="96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5610" name="Group 16"/>
            <p:cNvGrpSpPr>
              <a:grpSpLocks/>
            </p:cNvGrpSpPr>
            <p:nvPr/>
          </p:nvGrpSpPr>
          <p:grpSpPr bwMode="auto">
            <a:xfrm>
              <a:off x="4964" y="1945"/>
              <a:ext cx="377" cy="315"/>
              <a:chOff x="2614" y="2862"/>
              <a:chExt cx="377" cy="315"/>
            </a:xfrm>
          </p:grpSpPr>
          <p:sp>
            <p:nvSpPr>
              <p:cNvPr id="25656" name="Rectangle 17"/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657" name="Oval 18"/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P1</a:t>
                </a:r>
              </a:p>
            </p:txBody>
          </p:sp>
        </p:grpSp>
        <p:grpSp>
          <p:nvGrpSpPr>
            <p:cNvPr id="25611" name="Group 19"/>
            <p:cNvGrpSpPr>
              <a:grpSpLocks/>
            </p:cNvGrpSpPr>
            <p:nvPr/>
          </p:nvGrpSpPr>
          <p:grpSpPr bwMode="auto">
            <a:xfrm>
              <a:off x="4944" y="1920"/>
              <a:ext cx="576" cy="1500"/>
              <a:chOff x="608" y="2454"/>
              <a:chExt cx="1261" cy="1500"/>
            </a:xfrm>
          </p:grpSpPr>
          <p:sp>
            <p:nvSpPr>
              <p:cNvPr id="25651" name="Rectangle 20"/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652" name="Rectangle 21"/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653" name="Rectangle 22"/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654" name="Rectangle 23"/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655" name="Rectangle 24"/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5612" name="Group 28"/>
            <p:cNvGrpSpPr>
              <a:grpSpLocks/>
            </p:cNvGrpSpPr>
            <p:nvPr/>
          </p:nvGrpSpPr>
          <p:grpSpPr bwMode="auto">
            <a:xfrm>
              <a:off x="5003" y="1968"/>
              <a:ext cx="377" cy="315"/>
              <a:chOff x="2614" y="2862"/>
              <a:chExt cx="377" cy="315"/>
            </a:xfrm>
          </p:grpSpPr>
          <p:sp>
            <p:nvSpPr>
              <p:cNvPr id="25649" name="Rectangle 29"/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650" name="Oval 30"/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P1</a:t>
                </a:r>
              </a:p>
            </p:txBody>
          </p:sp>
        </p:grpSp>
        <p:sp>
          <p:nvSpPr>
            <p:cNvPr id="25613" name="Line 31"/>
            <p:cNvSpPr>
              <a:spLocks noChangeShapeType="1"/>
            </p:cNvSpPr>
            <p:nvPr/>
          </p:nvSpPr>
          <p:spPr bwMode="auto">
            <a:xfrm flipV="1">
              <a:off x="5136" y="2208"/>
              <a:ext cx="0" cy="10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14" name="Line 34"/>
            <p:cNvSpPr>
              <a:spLocks noChangeShapeType="1"/>
            </p:cNvSpPr>
            <p:nvPr/>
          </p:nvSpPr>
          <p:spPr bwMode="auto">
            <a:xfrm>
              <a:off x="5280" y="2208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15" name="Rectangle 49"/>
            <p:cNvSpPr>
              <a:spLocks noChangeArrowheads="1"/>
            </p:cNvSpPr>
            <p:nvPr/>
          </p:nvSpPr>
          <p:spPr bwMode="auto">
            <a:xfrm>
              <a:off x="2544" y="19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16" name="Rectangle 50"/>
            <p:cNvSpPr>
              <a:spLocks noChangeArrowheads="1"/>
            </p:cNvSpPr>
            <p:nvPr/>
          </p:nvSpPr>
          <p:spPr bwMode="auto">
            <a:xfrm>
              <a:off x="2544" y="22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17" name="Rectangle 51"/>
            <p:cNvSpPr>
              <a:spLocks noChangeArrowheads="1"/>
            </p:cNvSpPr>
            <p:nvPr/>
          </p:nvSpPr>
          <p:spPr bwMode="auto">
            <a:xfrm>
              <a:off x="2544" y="25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18" name="Rectangle 52"/>
            <p:cNvSpPr>
              <a:spLocks noChangeArrowheads="1"/>
            </p:cNvSpPr>
            <p:nvPr/>
          </p:nvSpPr>
          <p:spPr bwMode="auto">
            <a:xfrm>
              <a:off x="2544" y="28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19" name="Rectangle 53"/>
            <p:cNvSpPr>
              <a:spLocks noChangeArrowheads="1"/>
            </p:cNvSpPr>
            <p:nvPr/>
          </p:nvSpPr>
          <p:spPr bwMode="auto">
            <a:xfrm>
              <a:off x="2544" y="31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5620" name="Group 54"/>
            <p:cNvGrpSpPr>
              <a:grpSpLocks/>
            </p:cNvGrpSpPr>
            <p:nvPr/>
          </p:nvGrpSpPr>
          <p:grpSpPr bwMode="auto">
            <a:xfrm>
              <a:off x="2760" y="2012"/>
              <a:ext cx="483" cy="315"/>
              <a:chOff x="2614" y="2862"/>
              <a:chExt cx="377" cy="315"/>
            </a:xfrm>
          </p:grpSpPr>
          <p:sp>
            <p:nvSpPr>
              <p:cNvPr id="25647" name="Rectangle 55"/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648" name="Oval 56"/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P3</a:t>
                </a:r>
              </a:p>
            </p:txBody>
          </p:sp>
        </p:grpSp>
        <p:sp>
          <p:nvSpPr>
            <p:cNvPr id="25621" name="Text Box 57"/>
            <p:cNvSpPr txBox="1">
              <a:spLocks noChangeArrowheads="1"/>
            </p:cNvSpPr>
            <p:nvPr/>
          </p:nvSpPr>
          <p:spPr bwMode="auto">
            <a:xfrm>
              <a:off x="2698" y="3502"/>
              <a:ext cx="52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chemeClr val="accent2"/>
                  </a:solidFill>
                  <a:latin typeface="Calibri"/>
                </a:rPr>
                <a:t>server</a:t>
              </a:r>
            </a:p>
            <a:p>
              <a:r>
                <a:rPr lang="en-US" sz="2000" dirty="0">
                  <a:solidFill>
                    <a:schemeClr val="accent2"/>
                  </a:solidFill>
                  <a:latin typeface="Calibri"/>
                </a:rPr>
                <a:t>IP: C</a:t>
              </a:r>
            </a:p>
          </p:txBody>
        </p:sp>
        <p:sp>
          <p:nvSpPr>
            <p:cNvPr id="25622" name="Line 58"/>
            <p:cNvSpPr>
              <a:spLocks noChangeShapeType="1"/>
            </p:cNvSpPr>
            <p:nvPr/>
          </p:nvSpPr>
          <p:spPr bwMode="auto">
            <a:xfrm>
              <a:off x="2832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23" name="Line 59"/>
            <p:cNvSpPr>
              <a:spLocks noChangeShapeType="1"/>
            </p:cNvSpPr>
            <p:nvPr/>
          </p:nvSpPr>
          <p:spPr bwMode="auto">
            <a:xfrm flipV="1">
              <a:off x="2928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24" name="Line 67"/>
            <p:cNvSpPr>
              <a:spLocks noChangeShapeType="1"/>
            </p:cNvSpPr>
            <p:nvPr/>
          </p:nvSpPr>
          <p:spPr bwMode="auto">
            <a:xfrm>
              <a:off x="864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25" name="Line 68"/>
            <p:cNvSpPr>
              <a:spLocks noChangeShapeType="1"/>
            </p:cNvSpPr>
            <p:nvPr/>
          </p:nvSpPr>
          <p:spPr bwMode="auto">
            <a:xfrm>
              <a:off x="720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5626" name="Group 40"/>
            <p:cNvGrpSpPr>
              <a:grpSpLocks/>
            </p:cNvGrpSpPr>
            <p:nvPr/>
          </p:nvGrpSpPr>
          <p:grpSpPr bwMode="auto">
            <a:xfrm>
              <a:off x="1872" y="2688"/>
              <a:ext cx="624" cy="576"/>
              <a:chOff x="2160" y="3504"/>
              <a:chExt cx="624" cy="576"/>
            </a:xfrm>
          </p:grpSpPr>
          <p:sp>
            <p:nvSpPr>
              <p:cNvPr id="25644" name="Rectangle 41"/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SP: 6428</a:t>
                </a:r>
              </a:p>
            </p:txBody>
          </p:sp>
          <p:sp>
            <p:nvSpPr>
              <p:cNvPr id="25645" name="Rectangle 42"/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DP: 9157</a:t>
                </a:r>
              </a:p>
            </p:txBody>
          </p:sp>
          <p:sp>
            <p:nvSpPr>
              <p:cNvPr id="25646" name="Rectangle 43"/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5627" name="Line 70"/>
            <p:cNvSpPr>
              <a:spLocks noChangeShapeType="1"/>
            </p:cNvSpPr>
            <p:nvPr/>
          </p:nvSpPr>
          <p:spPr bwMode="auto">
            <a:xfrm flipV="1">
              <a:off x="3072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28" name="Line 71"/>
            <p:cNvSpPr>
              <a:spLocks noChangeShapeType="1"/>
            </p:cNvSpPr>
            <p:nvPr/>
          </p:nvSpPr>
          <p:spPr bwMode="auto">
            <a:xfrm>
              <a:off x="3072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29" name="Line 72"/>
            <p:cNvSpPr>
              <a:spLocks noChangeShapeType="1"/>
            </p:cNvSpPr>
            <p:nvPr/>
          </p:nvSpPr>
          <p:spPr bwMode="auto">
            <a:xfrm>
              <a:off x="2928" y="2352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30" name="Line 73"/>
            <p:cNvSpPr>
              <a:spLocks noChangeShapeType="1"/>
            </p:cNvSpPr>
            <p:nvPr/>
          </p:nvSpPr>
          <p:spPr bwMode="auto">
            <a:xfrm>
              <a:off x="3168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31" name="Line 74"/>
            <p:cNvSpPr>
              <a:spLocks noChangeShapeType="1"/>
            </p:cNvSpPr>
            <p:nvPr/>
          </p:nvSpPr>
          <p:spPr bwMode="auto">
            <a:xfrm>
              <a:off x="960" y="3312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32" name="Line 75"/>
            <p:cNvSpPr>
              <a:spLocks noChangeShapeType="1"/>
            </p:cNvSpPr>
            <p:nvPr/>
          </p:nvSpPr>
          <p:spPr bwMode="auto">
            <a:xfrm>
              <a:off x="3168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633" name="Rectangle 37"/>
            <p:cNvSpPr>
              <a:spLocks noChangeArrowheads="1"/>
            </p:cNvSpPr>
            <p:nvPr/>
          </p:nvSpPr>
          <p:spPr bwMode="auto">
            <a:xfrm>
              <a:off x="1200" y="3264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SP: 9157</a:t>
              </a:r>
            </a:p>
          </p:txBody>
        </p:sp>
        <p:sp>
          <p:nvSpPr>
            <p:cNvPr id="25634" name="Rectangle 38"/>
            <p:cNvSpPr>
              <a:spLocks noChangeArrowheads="1"/>
            </p:cNvSpPr>
            <p:nvPr/>
          </p:nvSpPr>
          <p:spPr bwMode="auto">
            <a:xfrm>
              <a:off x="1200" y="3456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DP: 6428</a:t>
              </a:r>
            </a:p>
          </p:txBody>
        </p:sp>
        <p:sp>
          <p:nvSpPr>
            <p:cNvPr id="25635" name="Rectangle 39"/>
            <p:cNvSpPr>
              <a:spLocks noChangeArrowheads="1"/>
            </p:cNvSpPr>
            <p:nvPr/>
          </p:nvSpPr>
          <p:spPr bwMode="auto">
            <a:xfrm>
              <a:off x="1200" y="3648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5636" name="Group 78"/>
            <p:cNvGrpSpPr>
              <a:grpSpLocks/>
            </p:cNvGrpSpPr>
            <p:nvPr/>
          </p:nvGrpSpPr>
          <p:grpSpPr bwMode="auto">
            <a:xfrm>
              <a:off x="3408" y="2688"/>
              <a:ext cx="624" cy="576"/>
              <a:chOff x="2160" y="3504"/>
              <a:chExt cx="624" cy="576"/>
            </a:xfrm>
          </p:grpSpPr>
          <p:sp>
            <p:nvSpPr>
              <p:cNvPr id="25641" name="Rectangle 79"/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SP: 6428</a:t>
                </a:r>
              </a:p>
            </p:txBody>
          </p:sp>
          <p:sp>
            <p:nvSpPr>
              <p:cNvPr id="25642" name="Rectangle 80"/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DP: 5775</a:t>
                </a:r>
              </a:p>
            </p:txBody>
          </p:sp>
          <p:sp>
            <p:nvSpPr>
              <p:cNvPr id="25643" name="Rectangle 81"/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5637" name="Group 82"/>
            <p:cNvGrpSpPr>
              <a:grpSpLocks/>
            </p:cNvGrpSpPr>
            <p:nvPr/>
          </p:nvGrpSpPr>
          <p:grpSpPr bwMode="auto">
            <a:xfrm>
              <a:off x="4128" y="3264"/>
              <a:ext cx="624" cy="576"/>
              <a:chOff x="2160" y="3504"/>
              <a:chExt cx="624" cy="576"/>
            </a:xfrm>
          </p:grpSpPr>
          <p:sp>
            <p:nvSpPr>
              <p:cNvPr id="25638" name="Rectangle 83"/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SP: 5775</a:t>
                </a:r>
              </a:p>
            </p:txBody>
          </p:sp>
          <p:sp>
            <p:nvSpPr>
              <p:cNvPr id="25639" name="Rectangle 84"/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dirty="0">
                    <a:latin typeface="Calibri"/>
                  </a:rPr>
                  <a:t>DP: 6428</a:t>
                </a:r>
              </a:p>
            </p:txBody>
          </p:sp>
          <p:sp>
            <p:nvSpPr>
              <p:cNvPr id="25640" name="Rectangle 85"/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5607" name="Text Box 87"/>
          <p:cNvSpPr txBox="1">
            <a:spLocks noChangeArrowheads="1"/>
          </p:cNvSpPr>
          <p:nvPr/>
        </p:nvSpPr>
        <p:spPr bwMode="auto">
          <a:xfrm>
            <a:off x="381000" y="5715000"/>
            <a:ext cx="3234129" cy="4001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SP provides </a:t>
            </a:r>
            <a:r>
              <a:rPr lang="ja-JP" altLang="en-US" sz="2000" dirty="0">
                <a:latin typeface="Calibri"/>
              </a:rPr>
              <a:t>“</a:t>
            </a:r>
            <a:r>
              <a:rPr lang="en-US" sz="2000" dirty="0">
                <a:latin typeface="Calibri"/>
              </a:rPr>
              <a:t>return address</a:t>
            </a:r>
            <a:r>
              <a:rPr lang="ja-JP" altLang="en-US" sz="2000" dirty="0">
                <a:latin typeface="Calibri"/>
              </a:rPr>
              <a:t>”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36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AD3BB196-2C79-6543-B671-2060DD3411AE}" type="slidenum">
              <a:rPr lang="en-US" sz="1400" smtClean="0">
                <a:latin typeface="Calibri"/>
              </a:rPr>
              <a:pPr algn="r"/>
              <a:t>90</a:t>
            </a:fld>
            <a:endParaRPr lang="en-US" sz="1400" dirty="0">
              <a:latin typeface="Calibri"/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Congestion Control: details</a:t>
            </a:r>
          </a:p>
        </p:txBody>
      </p:sp>
      <p:sp>
        <p:nvSpPr>
          <p:cNvPr id="11674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029200" cy="35814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sender limits transmission:</a:t>
            </a:r>
          </a:p>
          <a:p>
            <a:pPr>
              <a:buFont typeface="ZapfDingbats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LastByteSent-LastByteAcked</a:t>
            </a:r>
            <a:endParaRPr lang="en-US" sz="20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  <a:sym typeface="Symbol" charset="0"/>
              </a:rPr>
              <a:t>                    </a:t>
            </a:r>
            <a:r>
              <a:rPr lang="en-US" sz="20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  <a:sym typeface="Symbol" charset="0"/>
              </a:rPr>
              <a:t>CongWin</a:t>
            </a:r>
            <a:endParaRPr lang="en-US" sz="20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Roughly,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dynamic, function of perceived network congestion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67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600200"/>
            <a:ext cx="381000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does  sender perceive congestion?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loss event = timeout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or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3 duplicate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acks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TCP sender reduces rate (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after loss event</a:t>
            </a:r>
          </a:p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three mechanisms: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AIMD</a:t>
            </a:r>
          </a:p>
          <a:p>
            <a:pPr lvl="1"/>
            <a:r>
              <a:rPr lang="en-US" sz="2000" dirty="0">
                <a:ea typeface="ＭＳ Ｐゴシック" charset="0"/>
              </a:rPr>
              <a:t>slow start</a:t>
            </a:r>
          </a:p>
          <a:p>
            <a:pPr lvl="1"/>
            <a:r>
              <a:rPr lang="en-US" sz="2000" dirty="0">
                <a:ea typeface="ＭＳ Ｐゴシック" charset="0"/>
              </a:rPr>
              <a:t>conservative after timeout events</a:t>
            </a:r>
          </a:p>
        </p:txBody>
      </p:sp>
      <p:grpSp>
        <p:nvGrpSpPr>
          <p:cNvPr id="116743" name="Group 5"/>
          <p:cNvGrpSpPr>
            <a:grpSpLocks/>
          </p:cNvGrpSpPr>
          <p:nvPr/>
        </p:nvGrpSpPr>
        <p:grpSpPr bwMode="auto">
          <a:xfrm>
            <a:off x="457200" y="3276600"/>
            <a:ext cx="4410075" cy="762000"/>
            <a:chOff x="1104" y="3564"/>
            <a:chExt cx="2778" cy="510"/>
          </a:xfrm>
        </p:grpSpPr>
        <p:sp>
          <p:nvSpPr>
            <p:cNvPr id="116744" name="Text Box 6"/>
            <p:cNvSpPr txBox="1">
              <a:spLocks noChangeArrowheads="1"/>
            </p:cNvSpPr>
            <p:nvPr/>
          </p:nvSpPr>
          <p:spPr bwMode="auto">
            <a:xfrm>
              <a:off x="1405" y="3671"/>
              <a:ext cx="50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rate =</a:t>
              </a:r>
              <a:r>
                <a:rPr lang="en-US" sz="1000" dirty="0">
                  <a:latin typeface="Times New Roman" charset="0"/>
                </a:rPr>
                <a:t> </a:t>
              </a:r>
            </a:p>
          </p:txBody>
        </p:sp>
        <p:sp>
          <p:nvSpPr>
            <p:cNvPr id="116745" name="Text Box 7"/>
            <p:cNvSpPr txBox="1">
              <a:spLocks noChangeArrowheads="1"/>
            </p:cNvSpPr>
            <p:nvPr/>
          </p:nvSpPr>
          <p:spPr bwMode="auto">
            <a:xfrm>
              <a:off x="2249" y="3575"/>
              <a:ext cx="714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 err="1">
                  <a:latin typeface="Calibri"/>
                </a:rPr>
                <a:t>CongWin</a:t>
              </a:r>
              <a:r>
                <a:rPr lang="en-US" sz="1000" dirty="0">
                  <a:latin typeface="Times New Roman" charset="0"/>
                </a:rPr>
                <a:t> </a:t>
              </a:r>
            </a:p>
          </p:txBody>
        </p:sp>
        <p:sp>
          <p:nvSpPr>
            <p:cNvPr id="116746" name="Text Box 8"/>
            <p:cNvSpPr txBox="1">
              <a:spLocks noChangeArrowheads="1"/>
            </p:cNvSpPr>
            <p:nvPr/>
          </p:nvSpPr>
          <p:spPr bwMode="auto">
            <a:xfrm>
              <a:off x="2377" y="3797"/>
              <a:ext cx="36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RTT</a:t>
              </a:r>
              <a:r>
                <a:rPr lang="en-US" sz="1000" dirty="0">
                  <a:latin typeface="Times New Roman" charset="0"/>
                </a:rPr>
                <a:t> </a:t>
              </a:r>
            </a:p>
          </p:txBody>
        </p:sp>
        <p:sp>
          <p:nvSpPr>
            <p:cNvPr id="116747" name="Text Box 9"/>
            <p:cNvSpPr txBox="1">
              <a:spLocks noChangeArrowheads="1"/>
            </p:cNvSpPr>
            <p:nvPr/>
          </p:nvSpPr>
          <p:spPr bwMode="auto">
            <a:xfrm>
              <a:off x="3014" y="3695"/>
              <a:ext cx="749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Bytes/sec</a:t>
              </a:r>
              <a:endParaRPr lang="en-US" sz="1000" dirty="0">
                <a:latin typeface="Times New Roman" charset="0"/>
              </a:endParaRPr>
            </a:p>
          </p:txBody>
        </p:sp>
        <p:sp>
          <p:nvSpPr>
            <p:cNvPr id="116748" name="Line 10"/>
            <p:cNvSpPr>
              <a:spLocks noChangeShapeType="1"/>
            </p:cNvSpPr>
            <p:nvPr/>
          </p:nvSpPr>
          <p:spPr bwMode="auto">
            <a:xfrm flipV="1">
              <a:off x="2262" y="3804"/>
              <a:ext cx="6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6749" name="Rectangle 11"/>
            <p:cNvSpPr>
              <a:spLocks noChangeArrowheads="1"/>
            </p:cNvSpPr>
            <p:nvPr/>
          </p:nvSpPr>
          <p:spPr bwMode="auto">
            <a:xfrm>
              <a:off x="1104" y="3564"/>
              <a:ext cx="2778" cy="51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07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CA1C2E3-BF5B-0742-A879-24531B612FDE}" type="slidenum">
              <a:rPr lang="en-US" sz="1400" b="0">
                <a:latin typeface="Times New Roman" charset="0"/>
              </a:rPr>
              <a:pPr eaLnBrk="1" hangingPunct="1"/>
              <a:t>91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AIMD Starts Too Slowly!</a:t>
            </a:r>
          </a:p>
        </p:txBody>
      </p:sp>
      <p:sp>
        <p:nvSpPr>
          <p:cNvPr id="76803" name="Freeform 3"/>
          <p:cNvSpPr>
            <a:spLocks/>
          </p:cNvSpPr>
          <p:nvPr/>
        </p:nvSpPr>
        <p:spPr bwMode="auto">
          <a:xfrm>
            <a:off x="1143000" y="2713038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Freeform 4"/>
          <p:cNvSpPr>
            <a:spLocks/>
          </p:cNvSpPr>
          <p:nvPr/>
        </p:nvSpPr>
        <p:spPr bwMode="auto">
          <a:xfrm>
            <a:off x="1143000" y="3856038"/>
            <a:ext cx="7162800" cy="1981200"/>
          </a:xfrm>
          <a:custGeom>
            <a:avLst/>
            <a:gdLst>
              <a:gd name="T0" fmla="*/ 0 w 4512"/>
              <a:gd name="T1" fmla="*/ 2147483647 h 1248"/>
              <a:gd name="T2" fmla="*/ 2147483647 w 4512"/>
              <a:gd name="T3" fmla="*/ 2147483647 h 1248"/>
              <a:gd name="T4" fmla="*/ 2147483647 w 4512"/>
              <a:gd name="T5" fmla="*/ 2147483647 h 1248"/>
              <a:gd name="T6" fmla="*/ 2147483647 w 4512"/>
              <a:gd name="T7" fmla="*/ 2147483647 h 1248"/>
              <a:gd name="T8" fmla="*/ 2147483647 w 4512"/>
              <a:gd name="T9" fmla="*/ 2147483647 h 1248"/>
              <a:gd name="T10" fmla="*/ 2147483647 w 4512"/>
              <a:gd name="T11" fmla="*/ 0 h 1248"/>
              <a:gd name="T12" fmla="*/ 2147483647 w 4512"/>
              <a:gd name="T13" fmla="*/ 2147483647 h 1248"/>
              <a:gd name="T14" fmla="*/ 2147483647 w 4512"/>
              <a:gd name="T15" fmla="*/ 2147483647 h 1248"/>
              <a:gd name="T16" fmla="*/ 2147483647 w 4512"/>
              <a:gd name="T17" fmla="*/ 2147483647 h 1248"/>
              <a:gd name="T18" fmla="*/ 2147483647 w 4512"/>
              <a:gd name="T19" fmla="*/ 2147483647 h 1248"/>
              <a:gd name="T20" fmla="*/ 2147483647 w 4512"/>
              <a:gd name="T21" fmla="*/ 2147483647 h 1248"/>
              <a:gd name="T22" fmla="*/ 2147483647 w 4512"/>
              <a:gd name="T23" fmla="*/ 2147483647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123113" y="5761038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t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569913" y="2179638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Window</a:t>
            </a: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3733800" y="538003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3733800" y="469423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3962400" y="469423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2971800" y="34750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3581400" y="37036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>
            <a:off x="5638800" y="29416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>
            <a:off x="6705600" y="33226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4" name="Line 14"/>
          <p:cNvSpPr>
            <a:spLocks noChangeShapeType="1"/>
          </p:cNvSpPr>
          <p:nvPr/>
        </p:nvSpPr>
        <p:spPr bwMode="auto">
          <a:xfrm>
            <a:off x="7848600" y="33988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5" name="AutoShape 15"/>
          <p:cNvSpPr>
            <a:spLocks noChangeArrowheads="1"/>
          </p:cNvSpPr>
          <p:nvPr/>
        </p:nvSpPr>
        <p:spPr bwMode="auto">
          <a:xfrm>
            <a:off x="2266950" y="5661025"/>
            <a:ext cx="2343150" cy="609600"/>
          </a:xfrm>
          <a:prstGeom prst="wedgeRectCallout">
            <a:avLst>
              <a:gd name="adj1" fmla="val -64972"/>
              <a:gd name="adj2" fmla="val -11171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0">
                <a:latin typeface="Comic Sans MS" charset="0"/>
              </a:rPr>
              <a:t>It could take a long time to get started!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496888" y="1277938"/>
            <a:ext cx="8228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CC0000"/>
                </a:solidFill>
                <a:latin typeface="Arial" charset="0"/>
              </a:rPr>
              <a:t>Need to start with a small CWND to avoid overloading the network.</a:t>
            </a:r>
          </a:p>
        </p:txBody>
      </p:sp>
    </p:spTree>
    <p:extLst>
      <p:ext uri="{BB962C8B-B14F-4D97-AF65-F5344CB8AC3E}">
        <p14:creationId xmlns:p14="http://schemas.microsoft.com/office/powerpoint/2010/main" val="314972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B330CDE-8AB5-4C4E-9F18-DCBCC79F5A14}" type="slidenum">
              <a:rPr lang="en-US" sz="1400" smtClean="0">
                <a:latin typeface="Calibri"/>
              </a:rPr>
              <a:pPr algn="r"/>
              <a:t>92</a:t>
            </a:fld>
            <a:endParaRPr lang="en-US" sz="1400" dirty="0">
              <a:latin typeface="Calibri"/>
            </a:endParaRPr>
          </a:p>
        </p:txBody>
      </p:sp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Slow Start</a:t>
            </a:r>
          </a:p>
        </p:txBody>
      </p:sp>
      <p:sp>
        <p:nvSpPr>
          <p:cNvPr id="1187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When connection begins,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= 1 MSS</a:t>
            </a:r>
          </a:p>
          <a:p>
            <a:pPr lvl="1"/>
            <a:r>
              <a:rPr lang="en-US" sz="2000" dirty="0">
                <a:ea typeface="ＭＳ Ｐゴシック" charset="0"/>
              </a:rPr>
              <a:t>Example: MSS = 500 bytes &amp; RTT = 200 </a:t>
            </a:r>
            <a:r>
              <a:rPr lang="en-US" sz="2000" dirty="0" err="1">
                <a:ea typeface="ＭＳ Ｐゴシック" charset="0"/>
              </a:rPr>
              <a:t>msec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initial rate = 20 kbps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available bandwidth may be &gt;&gt; MSS/RTT</a:t>
            </a:r>
          </a:p>
          <a:p>
            <a:pPr lvl="1"/>
            <a:r>
              <a:rPr lang="en-US" sz="2000" dirty="0">
                <a:ea typeface="ＭＳ Ｐゴシック" charset="0"/>
              </a:rPr>
              <a:t>desirable to quickly ramp up to respectable rate</a:t>
            </a: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4876800" y="1600200"/>
            <a:ext cx="403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400" dirty="0">
              <a:latin typeface="Calibri"/>
            </a:endParaRPr>
          </a:p>
        </p:txBody>
      </p:sp>
      <p:sp>
        <p:nvSpPr>
          <p:cNvPr id="118791" name="Rectangle 6"/>
          <p:cNvSpPr>
            <a:spLocks noChangeArrowheads="1"/>
          </p:cNvSpPr>
          <p:nvPr/>
        </p:nvSpPr>
        <p:spPr bwMode="auto">
          <a:xfrm>
            <a:off x="4419600" y="1600200"/>
            <a:ext cx="403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dirty="0">
                <a:latin typeface="Calibri"/>
              </a:rPr>
              <a:t>When connection begins, increase rate exponentially fast until first loss event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4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45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E7F9280-18BC-A44B-B8E6-992F2D93F712}" type="slidenum">
              <a:rPr lang="en-US" sz="1400" smtClean="0">
                <a:latin typeface="Calibri"/>
              </a:rPr>
              <a:pPr algn="r"/>
              <a:t>93</a:t>
            </a:fld>
            <a:endParaRPr lang="en-US" sz="1400" dirty="0">
              <a:latin typeface="Calibri"/>
            </a:endParaRPr>
          </a:p>
        </p:txBody>
      </p:sp>
      <p:sp>
        <p:nvSpPr>
          <p:cNvPr id="1198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Slow Start (more)</a:t>
            </a:r>
          </a:p>
        </p:txBody>
      </p:sp>
      <p:sp>
        <p:nvSpPr>
          <p:cNvPr id="1198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When connection begins, increase rate exponentially until first loss event:</a:t>
            </a:r>
          </a:p>
          <a:p>
            <a:pPr lvl="1"/>
            <a:r>
              <a:rPr lang="en-US" sz="2000" dirty="0">
                <a:ea typeface="ＭＳ Ｐゴシック" charset="0"/>
              </a:rPr>
              <a:t>double </a:t>
            </a:r>
            <a:r>
              <a:rPr lang="en-US" sz="2000" b="1" dirty="0" err="1">
                <a:latin typeface="Courier New" charset="0"/>
                <a:ea typeface="ＭＳ Ｐゴシック" charset="0"/>
              </a:rPr>
              <a:t>CongWin</a:t>
            </a:r>
            <a:r>
              <a:rPr lang="en-US" sz="2000" dirty="0">
                <a:ea typeface="ＭＳ Ｐゴシック" charset="0"/>
              </a:rPr>
              <a:t> every RTT</a:t>
            </a:r>
          </a:p>
          <a:p>
            <a:pPr lvl="1"/>
            <a:r>
              <a:rPr lang="en-US" sz="2000" dirty="0">
                <a:ea typeface="ＭＳ Ｐゴシック" charset="0"/>
              </a:rPr>
              <a:t>done by incrementing </a:t>
            </a:r>
            <a:r>
              <a:rPr lang="en-US" sz="2000" b="1" dirty="0" err="1">
                <a:latin typeface="Courier New" charset="0"/>
                <a:ea typeface="ＭＳ Ｐゴシック" charset="0"/>
              </a:rPr>
              <a:t>CongWin</a:t>
            </a:r>
            <a:r>
              <a:rPr lang="en-US" sz="2000" dirty="0">
                <a:ea typeface="ＭＳ Ｐゴシック" charset="0"/>
              </a:rPr>
              <a:t> for every ACK received</a:t>
            </a:r>
          </a:p>
          <a:p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Summary: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initial rate is slow but ramps up exponentially fast</a:t>
            </a:r>
          </a:p>
        </p:txBody>
      </p:sp>
      <p:sp>
        <p:nvSpPr>
          <p:cNvPr id="119816" name="Line 6"/>
          <p:cNvSpPr>
            <a:spLocks noChangeShapeType="1"/>
          </p:cNvSpPr>
          <p:nvPr/>
        </p:nvSpPr>
        <p:spPr bwMode="auto">
          <a:xfrm>
            <a:off x="5360988" y="2387600"/>
            <a:ext cx="2505075" cy="352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4953000" y="1752600"/>
          <a:ext cx="48577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8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52600"/>
                        <a:ext cx="48577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5419182" y="1752600"/>
            <a:ext cx="7360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Host A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19818" name="Text Box 9"/>
          <p:cNvSpPr txBox="1">
            <a:spLocks noChangeArrowheads="1"/>
          </p:cNvSpPr>
          <p:nvPr/>
        </p:nvSpPr>
        <p:spPr bwMode="auto">
          <a:xfrm rot="408567">
            <a:off x="6404077" y="2352775"/>
            <a:ext cx="11348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one segment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19819" name="Text Box 10"/>
          <p:cNvSpPr txBox="1">
            <a:spLocks noChangeArrowheads="1"/>
          </p:cNvSpPr>
          <p:nvPr/>
        </p:nvSpPr>
        <p:spPr bwMode="auto">
          <a:xfrm rot="16200000">
            <a:off x="4957799" y="2590900"/>
            <a:ext cx="457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RTT</a:t>
            </a:r>
            <a:endParaRPr lang="en-US" sz="1000" dirty="0">
              <a:latin typeface="Times New Roman" charset="0"/>
            </a:endParaRPr>
          </a:p>
        </p:txBody>
      </p:sp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7610475" y="1762125"/>
          <a:ext cx="48577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9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0475" y="1762125"/>
                        <a:ext cx="48577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6937071" y="1771650"/>
            <a:ext cx="727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Host B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>
            <a:off x="5356225" y="2201863"/>
            <a:ext cx="0" cy="384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>
            <a:off x="7870825" y="2239963"/>
            <a:ext cx="0" cy="384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 flipH="1" flipV="1">
            <a:off x="5175250" y="2373313"/>
            <a:ext cx="4763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24" name="Line 16"/>
          <p:cNvSpPr>
            <a:spLocks noChangeShapeType="1"/>
          </p:cNvSpPr>
          <p:nvPr/>
        </p:nvSpPr>
        <p:spPr bwMode="auto">
          <a:xfrm>
            <a:off x="5184775" y="2935288"/>
            <a:ext cx="4763" cy="223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 flipV="1">
            <a:off x="5337175" y="2792413"/>
            <a:ext cx="2505075" cy="352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19826" name="Group 18"/>
          <p:cNvGrpSpPr>
            <a:grpSpLocks/>
          </p:cNvGrpSpPr>
          <p:nvPr/>
        </p:nvGrpSpPr>
        <p:grpSpPr bwMode="auto">
          <a:xfrm>
            <a:off x="7588254" y="5538788"/>
            <a:ext cx="612775" cy="369887"/>
            <a:chOff x="3319" y="3530"/>
            <a:chExt cx="386" cy="233"/>
          </a:xfrm>
        </p:grpSpPr>
        <p:sp>
          <p:nvSpPr>
            <p:cNvPr id="119843" name="Rectangle 19"/>
            <p:cNvSpPr>
              <a:spLocks noChangeArrowheads="1"/>
            </p:cNvSpPr>
            <p:nvPr/>
          </p:nvSpPr>
          <p:spPr bwMode="auto">
            <a:xfrm>
              <a:off x="3342" y="3576"/>
              <a:ext cx="324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19844" name="Text Box 20"/>
            <p:cNvSpPr txBox="1">
              <a:spLocks noChangeArrowheads="1"/>
            </p:cNvSpPr>
            <p:nvPr/>
          </p:nvSpPr>
          <p:spPr bwMode="auto">
            <a:xfrm>
              <a:off x="3319" y="3530"/>
              <a:ext cx="3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time</a:t>
              </a:r>
              <a:endParaRPr lang="en-US" sz="1000" dirty="0">
                <a:latin typeface="Times New Roman" charset="0"/>
              </a:endParaRPr>
            </a:p>
          </p:txBody>
        </p:sp>
      </p:grpSp>
      <p:sp>
        <p:nvSpPr>
          <p:cNvPr id="119827" name="Line 21"/>
          <p:cNvSpPr>
            <a:spLocks noChangeShapeType="1"/>
          </p:cNvSpPr>
          <p:nvPr/>
        </p:nvSpPr>
        <p:spPr bwMode="auto">
          <a:xfrm>
            <a:off x="5365750" y="3168650"/>
            <a:ext cx="2505075" cy="352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28" name="Line 22"/>
          <p:cNvSpPr>
            <a:spLocks noChangeShapeType="1"/>
          </p:cNvSpPr>
          <p:nvPr/>
        </p:nvSpPr>
        <p:spPr bwMode="auto">
          <a:xfrm>
            <a:off x="5360988" y="3254375"/>
            <a:ext cx="2505075" cy="352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29" name="Line 23"/>
          <p:cNvSpPr>
            <a:spLocks noChangeShapeType="1"/>
          </p:cNvSpPr>
          <p:nvPr/>
        </p:nvSpPr>
        <p:spPr bwMode="auto">
          <a:xfrm flipV="1">
            <a:off x="5360988" y="3778250"/>
            <a:ext cx="2528887" cy="3619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30" name="Line 24"/>
          <p:cNvSpPr>
            <a:spLocks noChangeShapeType="1"/>
          </p:cNvSpPr>
          <p:nvPr/>
        </p:nvSpPr>
        <p:spPr bwMode="auto">
          <a:xfrm flipV="1">
            <a:off x="5334000" y="4038600"/>
            <a:ext cx="2505075" cy="352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19831" name="Text Box 25"/>
          <p:cNvSpPr txBox="1">
            <a:spLocks noChangeArrowheads="1"/>
          </p:cNvSpPr>
          <p:nvPr/>
        </p:nvSpPr>
        <p:spPr bwMode="auto">
          <a:xfrm rot="408567">
            <a:off x="6399894" y="3138587"/>
            <a:ext cx="1209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two segments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19832" name="Text Box 26"/>
          <p:cNvSpPr txBox="1">
            <a:spLocks noChangeArrowheads="1"/>
          </p:cNvSpPr>
          <p:nvPr/>
        </p:nvSpPr>
        <p:spPr bwMode="auto">
          <a:xfrm rot="408567">
            <a:off x="6494641" y="4153000"/>
            <a:ext cx="12331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four segments</a:t>
            </a:r>
            <a:endParaRPr lang="en-US" sz="1000" dirty="0">
              <a:latin typeface="Times New Roman" charset="0"/>
            </a:endParaRPr>
          </a:p>
        </p:txBody>
      </p:sp>
      <p:grpSp>
        <p:nvGrpSpPr>
          <p:cNvPr id="119833" name="Group 27"/>
          <p:cNvGrpSpPr>
            <a:grpSpLocks/>
          </p:cNvGrpSpPr>
          <p:nvPr/>
        </p:nvGrpSpPr>
        <p:grpSpPr bwMode="auto">
          <a:xfrm>
            <a:off x="5356225" y="4173538"/>
            <a:ext cx="2519363" cy="652462"/>
            <a:chOff x="3954" y="2214"/>
            <a:chExt cx="1587" cy="411"/>
          </a:xfrm>
        </p:grpSpPr>
        <p:sp>
          <p:nvSpPr>
            <p:cNvPr id="119839" name="Line 28"/>
            <p:cNvSpPr>
              <a:spLocks noChangeShapeType="1"/>
            </p:cNvSpPr>
            <p:nvPr/>
          </p:nvSpPr>
          <p:spPr bwMode="auto">
            <a:xfrm>
              <a:off x="3963" y="2214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9840" name="Line 29"/>
            <p:cNvSpPr>
              <a:spLocks noChangeShapeType="1"/>
            </p:cNvSpPr>
            <p:nvPr/>
          </p:nvSpPr>
          <p:spPr bwMode="auto">
            <a:xfrm>
              <a:off x="3954" y="2274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9841" name="Line 30"/>
            <p:cNvSpPr>
              <a:spLocks noChangeShapeType="1"/>
            </p:cNvSpPr>
            <p:nvPr/>
          </p:nvSpPr>
          <p:spPr bwMode="auto">
            <a:xfrm>
              <a:off x="3963" y="2340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9842" name="Line 31"/>
            <p:cNvSpPr>
              <a:spLocks noChangeShapeType="1"/>
            </p:cNvSpPr>
            <p:nvPr/>
          </p:nvSpPr>
          <p:spPr bwMode="auto">
            <a:xfrm>
              <a:off x="3957" y="2403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9834" name="Group 32"/>
          <p:cNvGrpSpPr>
            <a:grpSpLocks/>
          </p:cNvGrpSpPr>
          <p:nvPr/>
        </p:nvGrpSpPr>
        <p:grpSpPr bwMode="auto">
          <a:xfrm flipV="1">
            <a:off x="5641975" y="4554538"/>
            <a:ext cx="2228850" cy="604837"/>
            <a:chOff x="3954" y="2214"/>
            <a:chExt cx="1587" cy="411"/>
          </a:xfrm>
        </p:grpSpPr>
        <p:sp>
          <p:nvSpPr>
            <p:cNvPr id="119835" name="Line 33"/>
            <p:cNvSpPr>
              <a:spLocks noChangeShapeType="1"/>
            </p:cNvSpPr>
            <p:nvPr/>
          </p:nvSpPr>
          <p:spPr bwMode="auto">
            <a:xfrm>
              <a:off x="3963" y="2214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9836" name="Line 34"/>
            <p:cNvSpPr>
              <a:spLocks noChangeShapeType="1"/>
            </p:cNvSpPr>
            <p:nvPr/>
          </p:nvSpPr>
          <p:spPr bwMode="auto">
            <a:xfrm>
              <a:off x="3954" y="2274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9837" name="Line 35"/>
            <p:cNvSpPr>
              <a:spLocks noChangeShapeType="1"/>
            </p:cNvSpPr>
            <p:nvPr/>
          </p:nvSpPr>
          <p:spPr bwMode="auto">
            <a:xfrm>
              <a:off x="3963" y="2340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9838" name="Line 36"/>
            <p:cNvSpPr>
              <a:spLocks noChangeShapeType="1"/>
            </p:cNvSpPr>
            <p:nvPr/>
          </p:nvSpPr>
          <p:spPr bwMode="auto">
            <a:xfrm>
              <a:off x="3957" y="2403"/>
              <a:ext cx="1578" cy="2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82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EA97BFF-F2FF-904D-B1AE-A381132D6F54}" type="slidenum">
              <a:rPr lang="en-US" sz="1400" b="0">
                <a:latin typeface="Times New Roman" charset="0"/>
              </a:rPr>
              <a:pPr eaLnBrk="1" hangingPunct="1"/>
              <a:t>94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Slow Start and the TCP Sawtooth</a:t>
            </a:r>
          </a:p>
        </p:txBody>
      </p:sp>
      <p:sp>
        <p:nvSpPr>
          <p:cNvPr id="84995" name="Freeform 3"/>
          <p:cNvSpPr>
            <a:spLocks/>
          </p:cNvSpPr>
          <p:nvPr/>
        </p:nvSpPr>
        <p:spPr bwMode="auto">
          <a:xfrm>
            <a:off x="914400" y="1873250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>
            <a:off x="2743200" y="23304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3352800" y="25590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17970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102350" y="225742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245350" y="233362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2306638" y="1935163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>
                <a:latin typeface="Comic Sans MS" charset="0"/>
              </a:rPr>
              <a:t>Loss</a:t>
            </a:r>
          </a:p>
        </p:txBody>
      </p:sp>
      <p:sp>
        <p:nvSpPr>
          <p:cNvPr id="85002" name="Freeform 10"/>
          <p:cNvSpPr>
            <a:spLocks/>
          </p:cNvSpPr>
          <p:nvPr/>
        </p:nvSpPr>
        <p:spPr bwMode="auto">
          <a:xfrm>
            <a:off x="914400" y="3244850"/>
            <a:ext cx="1828800" cy="1371600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3" name="AutoShape 11"/>
          <p:cNvSpPr>
            <a:spLocks noChangeArrowheads="1"/>
          </p:cNvSpPr>
          <p:nvPr/>
        </p:nvSpPr>
        <p:spPr bwMode="auto">
          <a:xfrm>
            <a:off x="1828800" y="4892675"/>
            <a:ext cx="1447800" cy="609600"/>
          </a:xfrm>
          <a:prstGeom prst="wedgeRectCallout">
            <a:avLst>
              <a:gd name="adj1" fmla="val -43968"/>
              <a:gd name="adj2" fmla="val -12344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0">
                <a:latin typeface="Comic Sans MS" charset="0"/>
              </a:rPr>
              <a:t>Exponential</a:t>
            </a:r>
            <a:br>
              <a:rPr lang="en-US" sz="1600" b="0">
                <a:latin typeface="Comic Sans MS" charset="0"/>
              </a:rPr>
            </a:br>
            <a:r>
              <a:rPr lang="ja-JP" altLang="en-US" sz="1600" b="0">
                <a:latin typeface="Comic Sans MS" charset="0"/>
              </a:rPr>
              <a:t>“</a:t>
            </a:r>
            <a:r>
              <a:rPr lang="en-US" altLang="ja-JP" sz="1600" b="0">
                <a:latin typeface="Comic Sans MS" charset="0"/>
              </a:rPr>
              <a:t>slow start</a:t>
            </a:r>
            <a:r>
              <a:rPr lang="ja-JP" altLang="en-US" sz="1600" b="0">
                <a:latin typeface="Comic Sans MS" charset="0"/>
              </a:rPr>
              <a:t>”</a:t>
            </a:r>
            <a:endParaRPr lang="en-US" sz="1600" b="0">
              <a:latin typeface="Comic Sans MS" charset="0"/>
            </a:endParaRP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123113" y="476885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t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341313" y="133985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Window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1231900" y="5502275"/>
            <a:ext cx="6859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b="0" dirty="0">
                <a:latin typeface="Comic Sans MS" charset="0"/>
              </a:rPr>
              <a:t>Why is it called slow-start? Because TCP originally had</a:t>
            </a:r>
          </a:p>
          <a:p>
            <a:pPr algn="ctr"/>
            <a:r>
              <a:rPr lang="en-US" b="0" dirty="0">
                <a:latin typeface="Comic Sans MS" charset="0"/>
              </a:rPr>
              <a:t>no congestion control mechanism. The source would just </a:t>
            </a:r>
            <a:br>
              <a:rPr lang="en-US" b="0" dirty="0">
                <a:latin typeface="Comic Sans MS" charset="0"/>
              </a:rPr>
            </a:br>
            <a:r>
              <a:rPr lang="en-US" b="0" dirty="0">
                <a:latin typeface="Comic Sans MS" charset="0"/>
              </a:rPr>
              <a:t>start by sending a </a:t>
            </a:r>
            <a:r>
              <a:rPr lang="en-US" b="0" dirty="0">
                <a:solidFill>
                  <a:srgbClr val="FF0000"/>
                </a:solidFill>
                <a:latin typeface="Comic Sans MS" charset="0"/>
              </a:rPr>
              <a:t>whole </a:t>
            </a:r>
            <a:r>
              <a:rPr lang="en-US" b="0" dirty="0" smtClean="0">
                <a:solidFill>
                  <a:srgbClr val="FF0000"/>
                </a:solidFill>
                <a:latin typeface="Comic Sans MS" charset="0"/>
              </a:rPr>
              <a:t>window’</a:t>
            </a:r>
            <a:r>
              <a:rPr lang="en-US" altLang="ja-JP" b="0" dirty="0" smtClean="0">
                <a:solidFill>
                  <a:srgbClr val="FF0000"/>
                </a:solidFill>
                <a:latin typeface="Comic Sans MS" charset="0"/>
              </a:rPr>
              <a:t>s </a:t>
            </a:r>
            <a:r>
              <a:rPr lang="en-US" altLang="ja-JP" b="0" dirty="0">
                <a:solidFill>
                  <a:srgbClr val="FF0000"/>
                </a:solidFill>
                <a:latin typeface="Comic Sans MS" charset="0"/>
              </a:rPr>
              <a:t>worth</a:t>
            </a:r>
            <a:r>
              <a:rPr lang="en-US" altLang="ja-JP" b="0" dirty="0">
                <a:latin typeface="Comic Sans MS" charset="0"/>
              </a:rPr>
              <a:t> of data.</a:t>
            </a:r>
            <a:endParaRPr lang="en-US" b="0" dirty="0">
              <a:latin typeface="Comic Sans MS" charset="0"/>
            </a:endParaRPr>
          </a:p>
        </p:txBody>
      </p:sp>
      <p:sp>
        <p:nvSpPr>
          <p:cNvPr id="85007" name="Freeform 15"/>
          <p:cNvSpPr>
            <a:spLocks/>
          </p:cNvSpPr>
          <p:nvPr/>
        </p:nvSpPr>
        <p:spPr bwMode="auto">
          <a:xfrm>
            <a:off x="2743200" y="2711450"/>
            <a:ext cx="2667000" cy="1524000"/>
          </a:xfrm>
          <a:custGeom>
            <a:avLst/>
            <a:gdLst>
              <a:gd name="T0" fmla="*/ 0 w 1680"/>
              <a:gd name="T1" fmla="*/ 2147483647 h 960"/>
              <a:gd name="T2" fmla="*/ 0 w 1680"/>
              <a:gd name="T3" fmla="*/ 2147483647 h 960"/>
              <a:gd name="T4" fmla="*/ 2147483647 w 1680"/>
              <a:gd name="T5" fmla="*/ 2147483647 h 960"/>
              <a:gd name="T6" fmla="*/ 2147483647 w 1680"/>
              <a:gd name="T7" fmla="*/ 2147483647 h 960"/>
              <a:gd name="T8" fmla="*/ 2147483647 w 168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960"/>
              <a:gd name="T17" fmla="*/ 1680 w 168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960">
                <a:moveTo>
                  <a:pt x="0" y="336"/>
                </a:moveTo>
                <a:lnTo>
                  <a:pt x="0" y="816"/>
                </a:lnTo>
                <a:lnTo>
                  <a:pt x="384" y="528"/>
                </a:lnTo>
                <a:lnTo>
                  <a:pt x="384" y="960"/>
                </a:lnTo>
                <a:lnTo>
                  <a:pt x="168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8" name="Freeform 16"/>
          <p:cNvSpPr>
            <a:spLocks/>
          </p:cNvSpPr>
          <p:nvPr/>
        </p:nvSpPr>
        <p:spPr bwMode="auto">
          <a:xfrm>
            <a:off x="6102350" y="3171825"/>
            <a:ext cx="1600200" cy="990600"/>
          </a:xfrm>
          <a:custGeom>
            <a:avLst/>
            <a:gdLst>
              <a:gd name="T0" fmla="*/ 0 w 1008"/>
              <a:gd name="T1" fmla="*/ 0 h 624"/>
              <a:gd name="T2" fmla="*/ 0 w 1008"/>
              <a:gd name="T3" fmla="*/ 2147483647 h 624"/>
              <a:gd name="T4" fmla="*/ 2147483647 w 1008"/>
              <a:gd name="T5" fmla="*/ 2147483647 h 624"/>
              <a:gd name="T6" fmla="*/ 2147483647 w 1008"/>
              <a:gd name="T7" fmla="*/ 2147483647 h 624"/>
              <a:gd name="T8" fmla="*/ 2147483647 w 1008"/>
              <a:gd name="T9" fmla="*/ 2147483647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8"/>
              <a:gd name="T16" fmla="*/ 0 h 624"/>
              <a:gd name="T17" fmla="*/ 1008 w 1008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8" h="624">
                <a:moveTo>
                  <a:pt x="0" y="0"/>
                </a:moveTo>
                <a:lnTo>
                  <a:pt x="0" y="624"/>
                </a:lnTo>
                <a:lnTo>
                  <a:pt x="720" y="48"/>
                </a:lnTo>
                <a:lnTo>
                  <a:pt x="720" y="576"/>
                </a:lnTo>
                <a:lnTo>
                  <a:pt x="1008" y="336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flipV="1">
            <a:off x="5416550" y="3095625"/>
            <a:ext cx="68580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0" name="Line 18"/>
          <p:cNvSpPr>
            <a:spLocks noChangeShapeType="1"/>
          </p:cNvSpPr>
          <p:nvPr/>
        </p:nvSpPr>
        <p:spPr bwMode="auto">
          <a:xfrm>
            <a:off x="5410200" y="2711450"/>
            <a:ext cx="6350" cy="1066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2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1D8AEC4D-36AD-2F45-9EFA-E5370110AA87}" type="slidenum">
              <a:rPr lang="en-US" sz="1400" smtClean="0">
                <a:latin typeface="Calibri"/>
              </a:rPr>
              <a:pPr algn="r"/>
              <a:t>95</a:t>
            </a:fld>
            <a:endParaRPr lang="en-US" sz="1400" dirty="0">
              <a:latin typeface="Calibri"/>
            </a:endParaRPr>
          </a:p>
        </p:txBody>
      </p:sp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Refinement: inferring loss</a:t>
            </a:r>
          </a:p>
        </p:txBody>
      </p:sp>
      <p:sp>
        <p:nvSpPr>
          <p:cNvPr id="1208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43434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After 3 dup ACKs:</a:t>
            </a:r>
          </a:p>
          <a:p>
            <a:pPr lvl="1"/>
            <a:r>
              <a:rPr lang="en-US" b="1" dirty="0" err="1">
                <a:latin typeface="Courier New" charset="0"/>
                <a:ea typeface="ＭＳ Ｐゴシック" charset="0"/>
              </a:rPr>
              <a:t>CongWin</a:t>
            </a:r>
            <a:r>
              <a:rPr lang="en-US" dirty="0">
                <a:ea typeface="ＭＳ Ｐゴシック" charset="0"/>
              </a:rPr>
              <a:t> is cut in half</a:t>
            </a:r>
          </a:p>
          <a:p>
            <a:pPr lvl="1"/>
            <a:r>
              <a:rPr lang="en-US" dirty="0">
                <a:ea typeface="ＭＳ Ｐゴシック" charset="0"/>
              </a:rPr>
              <a:t>window then grows linearly</a:t>
            </a:r>
            <a:endParaRPr lang="en-US" sz="2000" dirty="0">
              <a:ea typeface="ＭＳ Ｐゴシック" charset="0"/>
            </a:endParaRPr>
          </a:p>
          <a:p>
            <a:r>
              <a:rPr lang="en-US" sz="2400" u="sng" dirty="0">
                <a:ea typeface="ＭＳ Ｐゴシック" charset="0"/>
                <a:cs typeface="ＭＳ Ｐゴシック" charset="0"/>
              </a:rPr>
              <a:t>But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after timeout event:</a:t>
            </a:r>
          </a:p>
          <a:p>
            <a:pPr lvl="1"/>
            <a:r>
              <a:rPr lang="en-US" b="1" dirty="0" err="1">
                <a:latin typeface="Courier New" charset="0"/>
                <a:ea typeface="ＭＳ Ｐゴシック" charset="0"/>
              </a:rPr>
              <a:t>CongWin</a:t>
            </a:r>
            <a:r>
              <a:rPr lang="en-US" dirty="0">
                <a:ea typeface="ＭＳ Ｐゴシック" charset="0"/>
              </a:rPr>
              <a:t> instead set to 1 MSS; </a:t>
            </a:r>
          </a:p>
          <a:p>
            <a:pPr lvl="1"/>
            <a:r>
              <a:rPr lang="en-US" dirty="0">
                <a:ea typeface="ＭＳ Ｐゴシック" charset="0"/>
              </a:rPr>
              <a:t>window then grows exponentially</a:t>
            </a:r>
          </a:p>
          <a:p>
            <a:pPr lvl="1"/>
            <a:r>
              <a:rPr lang="en-US" dirty="0">
                <a:ea typeface="ＭＳ Ｐゴシック" charset="0"/>
              </a:rPr>
              <a:t>to a threshold, then grows linearly</a:t>
            </a:r>
            <a:endParaRPr lang="en-US" sz="2000" dirty="0">
              <a:ea typeface="ＭＳ Ｐゴシック" charset="0"/>
            </a:endParaRPr>
          </a:p>
        </p:txBody>
      </p:sp>
      <p:sp>
        <p:nvSpPr>
          <p:cNvPr id="120838" name="Text Box 8"/>
          <p:cNvSpPr txBox="1">
            <a:spLocks noChangeArrowheads="1"/>
          </p:cNvSpPr>
          <p:nvPr/>
        </p:nvSpPr>
        <p:spPr bwMode="auto">
          <a:xfrm>
            <a:off x="5111750" y="2352675"/>
            <a:ext cx="3803650" cy="29051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buFontTx/>
              <a:buChar char="•"/>
            </a:pPr>
            <a:endParaRPr lang="en-US" sz="2400" dirty="0">
              <a:latin typeface="Times New Roman" charset="0"/>
            </a:endParaRPr>
          </a:p>
          <a:p>
            <a:pPr algn="l"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sz="2400" dirty="0">
                <a:latin typeface="Times New Roman" charset="0"/>
              </a:rPr>
              <a:t> </a:t>
            </a:r>
            <a:r>
              <a:rPr lang="en-US" sz="2400" dirty="0">
                <a:latin typeface="Calibri"/>
              </a:rPr>
              <a:t>3 dup ACKs indicates </a:t>
            </a:r>
            <a:br>
              <a:rPr lang="en-US" sz="2400" dirty="0">
                <a:latin typeface="Calibri"/>
              </a:rPr>
            </a:br>
            <a:r>
              <a:rPr lang="en-US" sz="2400" dirty="0">
                <a:latin typeface="Calibri"/>
              </a:rPr>
              <a:t>network capable of </a:t>
            </a:r>
            <a:br>
              <a:rPr lang="en-US" sz="2400" dirty="0">
                <a:latin typeface="Calibri"/>
              </a:rPr>
            </a:br>
            <a:r>
              <a:rPr lang="en-US" sz="2400" dirty="0">
                <a:latin typeface="Calibri"/>
              </a:rPr>
              <a:t>delivering some segments</a:t>
            </a:r>
          </a:p>
          <a:p>
            <a:pPr algn="l"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sz="2400" dirty="0">
                <a:latin typeface="Calibri"/>
              </a:rPr>
              <a:t> timeout indicates a </a:t>
            </a:r>
            <a:r>
              <a:rPr lang="ja-JP" altLang="en-US" sz="2400" dirty="0">
                <a:latin typeface="Calibri"/>
              </a:rPr>
              <a:t>“</a:t>
            </a:r>
            <a:r>
              <a:rPr lang="en-US" sz="2400" dirty="0">
                <a:latin typeface="Calibri"/>
              </a:rPr>
              <a:t>more alarming</a:t>
            </a:r>
            <a:r>
              <a:rPr lang="ja-JP" altLang="en-US" sz="2400" dirty="0">
                <a:latin typeface="Calibri"/>
              </a:rPr>
              <a:t>”</a:t>
            </a:r>
            <a:r>
              <a:rPr lang="en-US" sz="2400" dirty="0">
                <a:latin typeface="Calibri"/>
              </a:rPr>
              <a:t> congestion scenario</a:t>
            </a:r>
          </a:p>
          <a:p>
            <a:pPr algn="l"/>
            <a:endParaRPr lang="en-US" dirty="0">
              <a:latin typeface="Calibri"/>
            </a:endParaRPr>
          </a:p>
        </p:txBody>
      </p:sp>
      <p:sp>
        <p:nvSpPr>
          <p:cNvPr id="120839" name="Text Box 10"/>
          <p:cNvSpPr txBox="1">
            <a:spLocks noChangeArrowheads="1"/>
          </p:cNvSpPr>
          <p:nvPr/>
        </p:nvSpPr>
        <p:spPr bwMode="auto">
          <a:xfrm>
            <a:off x="5537565" y="2124075"/>
            <a:ext cx="139468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Philosophy: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35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00629FE-5FB3-C543-8C1F-BD4BDA3F7400}" type="slidenum">
              <a:rPr lang="en-US" sz="1400" smtClean="0">
                <a:latin typeface="Calibri"/>
              </a:rPr>
              <a:pPr algn="r"/>
              <a:t>96</a:t>
            </a:fld>
            <a:endParaRPr lang="en-US" sz="1400" dirty="0">
              <a:latin typeface="Calibri"/>
            </a:endParaRPr>
          </a:p>
        </p:txBody>
      </p:sp>
      <p:pic>
        <p:nvPicPr>
          <p:cNvPr id="1218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61150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Refinement</a:t>
            </a:r>
          </a:p>
        </p:txBody>
      </p:sp>
      <p:sp>
        <p:nvSpPr>
          <p:cNvPr id="1218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2819400" cy="2514600"/>
          </a:xfrm>
        </p:spPr>
        <p:txBody>
          <a:bodyPr>
            <a:normAutofit fontScale="92500" lnSpcReduction="10000"/>
          </a:bodyPr>
          <a:lstStyle/>
          <a:p>
            <a:pPr>
              <a:buFont typeface="ZapfDingbats" charset="0"/>
              <a:buNone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When should the exponential increase switch to linear? </a:t>
            </a:r>
          </a:p>
          <a:p>
            <a:pPr>
              <a:buFont typeface="ZapfDingbats" charset="0"/>
              <a:buNone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A: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When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gets to 1/2 of its value before timeout.</a:t>
            </a:r>
          </a:p>
          <a:p>
            <a:pPr>
              <a:buFont typeface="ZapfDingbats" charset="0"/>
              <a:buNone/>
            </a:pPr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2186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3962400"/>
            <a:ext cx="3810000" cy="19050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Implementation: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Variable Threshold 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At loss event, Threshold is set to 1/2 of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CongWin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just before loss event</a:t>
            </a:r>
          </a:p>
        </p:txBody>
      </p:sp>
    </p:spTree>
    <p:extLst>
      <p:ext uri="{BB962C8B-B14F-4D97-AF65-F5344CB8AC3E}">
        <p14:creationId xmlns:p14="http://schemas.microsoft.com/office/powerpoint/2010/main" val="99956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F9176BC-6C95-DB46-A252-B4C96C10DB93}" type="slidenum">
              <a:rPr lang="en-US" sz="1400" smtClean="0">
                <a:latin typeface="Calibri"/>
              </a:rPr>
              <a:pPr algn="r"/>
              <a:t>97</a:t>
            </a:fld>
            <a:endParaRPr lang="en-US" sz="1400" dirty="0">
              <a:latin typeface="Calibri"/>
            </a:endParaRPr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498475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Summary: TCP Congestion Control</a:t>
            </a:r>
          </a:p>
        </p:txBody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751013"/>
            <a:ext cx="7772400" cy="4648200"/>
          </a:xfrm>
        </p:spPr>
        <p:txBody>
          <a:bodyPr/>
          <a:lstStyle/>
          <a:p>
            <a:pPr>
              <a:spcBef>
                <a:spcPct val="7000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When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below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Threshold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sender in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slow-start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phase, window grows exponentially.</a:t>
            </a:r>
          </a:p>
          <a:p>
            <a:pPr>
              <a:spcBef>
                <a:spcPct val="7000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When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above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Threshold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sender is in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congestion-avoidance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phase, window grows linearly.</a:t>
            </a:r>
          </a:p>
          <a:p>
            <a:pPr>
              <a:spcBef>
                <a:spcPct val="7000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When a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triple duplicate ACK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occurs,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Threshold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set to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/2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set to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Threshold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spcBef>
                <a:spcPct val="7000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When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timeout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occurs,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Threshold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set to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/2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400" b="1" dirty="0" err="1">
                <a:latin typeface="Courier New" charset="0"/>
                <a:ea typeface="ＭＳ Ｐゴシック" charset="0"/>
                <a:cs typeface="ＭＳ Ｐゴシック" charset="0"/>
              </a:rPr>
              <a:t>CongWin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set to 1 MSS.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4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C26EFFD-E52C-FF42-B43F-7102323BB3F6}" type="slidenum">
              <a:rPr lang="en-US" sz="1400" smtClean="0">
                <a:latin typeface="Calibri"/>
              </a:rPr>
              <a:pPr algn="r"/>
              <a:t>98</a:t>
            </a:fld>
            <a:endParaRPr lang="en-US" sz="1400" dirty="0">
              <a:latin typeface="Calibri"/>
            </a:endParaRP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TCP sender congestion control</a:t>
            </a:r>
          </a:p>
        </p:txBody>
      </p:sp>
      <p:graphicFrame>
        <p:nvGraphicFramePr>
          <p:cNvPr id="320863" name="Group 351"/>
          <p:cNvGraphicFramePr>
            <a:graphicFrameLocks noGrp="1"/>
          </p:cNvGraphicFramePr>
          <p:nvPr/>
        </p:nvGraphicFramePr>
        <p:xfrm>
          <a:off x="533400" y="1295400"/>
          <a:ext cx="7675563" cy="4213542"/>
        </p:xfrm>
        <a:graphic>
          <a:graphicData uri="http://schemas.openxmlformats.org/drawingml/2006/table">
            <a:tbl>
              <a:tblPr/>
              <a:tblGrid>
                <a:gridCol w="1320800"/>
                <a:gridCol w="1244600"/>
                <a:gridCol w="2714625"/>
                <a:gridCol w="2395538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 charset="0"/>
                        </a:rPr>
                        <a:t>State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 charset="0"/>
                        </a:rPr>
                        <a:t>Event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 charset="0"/>
                        </a:rPr>
                        <a:t>TCP Sender Action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 charset="0"/>
                        </a:rPr>
                        <a:t>Commentary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Slow Start (SS)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ACK receipt for previously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unacked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data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=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+ MSS,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If (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&gt; Threshold)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     set state to 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“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Congestion             Avoidance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”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Resulting in a doubling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every RTT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Congestion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Avoidance (CA)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ACK receipt for previously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unacked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data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=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CongWin+MSS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* (MSS/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   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Additive increase, resulting in increase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 by 1 MSS every RTT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2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SS or CA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Loss event detected by triple duplicate ACK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Threshold =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/2,     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= Threshold,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Set state to 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“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Congestion Avoidance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”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Fast recovery, implementing multiplicative decrease.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will not drop below 1 MSS.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SS or CA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Timeout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Threshold =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/2,     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= 1 MSS,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Set state to 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“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Slow Start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”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Enter slow start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SS or CA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Duplicate ACK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Increment duplicate ACK count for segment being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acked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3400" algn="ctr"/>
                          <a:tab pos="1651000" algn="ctr"/>
                          <a:tab pos="2768600" algn="ctr"/>
                          <a:tab pos="3886200" algn="ctr"/>
                        </a:tabLst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CongWin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 charset="0"/>
                        </a:rPr>
                        <a:t> and Threshold not changed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27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3C60C0D-9AE5-5A46-A197-8B630DF5BCA7}" type="slidenum">
              <a:rPr lang="en-US" sz="1400" b="0">
                <a:latin typeface="Times New Roman" charset="0"/>
              </a:rPr>
              <a:pPr eaLnBrk="1" hangingPunct="1"/>
              <a:t>99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Repeating Slow Start After Timeout</a:t>
            </a:r>
          </a:p>
        </p:txBody>
      </p:sp>
      <p:sp>
        <p:nvSpPr>
          <p:cNvPr id="103427" name="Freeform 3"/>
          <p:cNvSpPr>
            <a:spLocks/>
          </p:cNvSpPr>
          <p:nvPr/>
        </p:nvSpPr>
        <p:spPr bwMode="auto">
          <a:xfrm>
            <a:off x="914400" y="2035175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8" name="Freeform 4"/>
          <p:cNvSpPr>
            <a:spLocks/>
          </p:cNvSpPr>
          <p:nvPr/>
        </p:nvSpPr>
        <p:spPr bwMode="auto">
          <a:xfrm>
            <a:off x="914400" y="3406775"/>
            <a:ext cx="1828800" cy="1371600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7504113" y="48768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t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341313" y="1501775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Window</a:t>
            </a:r>
          </a:p>
        </p:txBody>
      </p:sp>
      <p:sp>
        <p:nvSpPr>
          <p:cNvPr id="986119" name="Text Box 7"/>
          <p:cNvSpPr txBox="1">
            <a:spLocks noChangeArrowheads="1"/>
          </p:cNvSpPr>
          <p:nvPr/>
        </p:nvSpPr>
        <p:spPr bwMode="auto">
          <a:xfrm>
            <a:off x="654050" y="5656263"/>
            <a:ext cx="7832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b="0">
                <a:latin typeface="Arial" charset="0"/>
              </a:rPr>
              <a:t>Slow-start restart: Go back to CWND of 1 MSS, but take advantage of knowing the previous value of CWND.</a:t>
            </a:r>
          </a:p>
        </p:txBody>
      </p:sp>
      <p:sp>
        <p:nvSpPr>
          <p:cNvPr id="103432" name="Freeform 8"/>
          <p:cNvSpPr>
            <a:spLocks/>
          </p:cNvSpPr>
          <p:nvPr/>
        </p:nvSpPr>
        <p:spPr bwMode="auto">
          <a:xfrm>
            <a:off x="2743200" y="2873375"/>
            <a:ext cx="2667000" cy="1524000"/>
          </a:xfrm>
          <a:custGeom>
            <a:avLst/>
            <a:gdLst>
              <a:gd name="T0" fmla="*/ 0 w 1680"/>
              <a:gd name="T1" fmla="*/ 2147483647 h 960"/>
              <a:gd name="T2" fmla="*/ 0 w 1680"/>
              <a:gd name="T3" fmla="*/ 2147483647 h 960"/>
              <a:gd name="T4" fmla="*/ 2147483647 w 1680"/>
              <a:gd name="T5" fmla="*/ 2147483647 h 960"/>
              <a:gd name="T6" fmla="*/ 2147483647 w 1680"/>
              <a:gd name="T7" fmla="*/ 2147483647 h 960"/>
              <a:gd name="T8" fmla="*/ 2147483647 w 168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960"/>
              <a:gd name="T17" fmla="*/ 1680 w 168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960">
                <a:moveTo>
                  <a:pt x="0" y="336"/>
                </a:moveTo>
                <a:lnTo>
                  <a:pt x="0" y="816"/>
                </a:lnTo>
                <a:lnTo>
                  <a:pt x="384" y="528"/>
                </a:lnTo>
                <a:lnTo>
                  <a:pt x="384" y="960"/>
                </a:lnTo>
                <a:lnTo>
                  <a:pt x="168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5410200" y="2873375"/>
            <a:ext cx="0" cy="1981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828800" y="3810000"/>
            <a:ext cx="4724400" cy="1676400"/>
            <a:chOff x="1152" y="2400"/>
            <a:chExt cx="2976" cy="1056"/>
          </a:xfrm>
        </p:grpSpPr>
        <p:sp>
          <p:nvSpPr>
            <p:cNvPr id="103450" name="Freeform 11"/>
            <p:cNvSpPr>
              <a:spLocks/>
            </p:cNvSpPr>
            <p:nvPr/>
          </p:nvSpPr>
          <p:spPr bwMode="auto">
            <a:xfrm>
              <a:off x="3552" y="2400"/>
              <a:ext cx="576" cy="624"/>
            </a:xfrm>
            <a:custGeom>
              <a:avLst/>
              <a:gdLst>
                <a:gd name="T0" fmla="*/ 36 w 1152"/>
                <a:gd name="T1" fmla="*/ 0 h 864"/>
                <a:gd name="T2" fmla="*/ 33 w 1152"/>
                <a:gd name="T3" fmla="*/ 66 h 864"/>
                <a:gd name="T4" fmla="*/ 26 w 1152"/>
                <a:gd name="T5" fmla="*/ 123 h 864"/>
                <a:gd name="T6" fmla="*/ 12 w 1152"/>
                <a:gd name="T7" fmla="*/ 160 h 864"/>
                <a:gd name="T8" fmla="*/ 0 w 1152"/>
                <a:gd name="T9" fmla="*/ 170 h 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2"/>
                <a:gd name="T16" fmla="*/ 0 h 864"/>
                <a:gd name="T17" fmla="*/ 1152 w 1152"/>
                <a:gd name="T18" fmla="*/ 864 h 8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2" h="864">
                  <a:moveTo>
                    <a:pt x="1152" y="0"/>
                  </a:moveTo>
                  <a:cubicBezTo>
                    <a:pt x="1132" y="116"/>
                    <a:pt x="1112" y="232"/>
                    <a:pt x="1056" y="336"/>
                  </a:cubicBezTo>
                  <a:cubicBezTo>
                    <a:pt x="1000" y="440"/>
                    <a:pt x="928" y="544"/>
                    <a:pt x="816" y="624"/>
                  </a:cubicBezTo>
                  <a:cubicBezTo>
                    <a:pt x="704" y="704"/>
                    <a:pt x="520" y="776"/>
                    <a:pt x="384" y="816"/>
                  </a:cubicBezTo>
                  <a:cubicBezTo>
                    <a:pt x="248" y="856"/>
                    <a:pt x="124" y="860"/>
                    <a:pt x="0" y="864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1" name="AutoShape 12"/>
            <p:cNvSpPr>
              <a:spLocks noChangeArrowheads="1"/>
            </p:cNvSpPr>
            <p:nvPr/>
          </p:nvSpPr>
          <p:spPr bwMode="auto">
            <a:xfrm>
              <a:off x="1152" y="2880"/>
              <a:ext cx="1824" cy="576"/>
            </a:xfrm>
            <a:prstGeom prst="wedgeRectCallout">
              <a:avLst>
                <a:gd name="adj1" fmla="val 106361"/>
                <a:gd name="adj2" fmla="val -7100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 b="0">
                  <a:latin typeface="Comic Sans MS" charset="0"/>
                </a:rPr>
                <a:t>Slow start in operation until it reaches half of previous </a:t>
              </a:r>
              <a:r>
                <a:rPr lang="en-US" sz="1600" b="0" i="1">
                  <a:latin typeface="Comic Sans MS" charset="0"/>
                </a:rPr>
                <a:t>CWND</a:t>
              </a:r>
              <a:r>
                <a:rPr lang="en-US" sz="1600" b="0">
                  <a:latin typeface="Comic Sans MS" charset="0"/>
                </a:rPr>
                <a:t>, I.e., </a:t>
              </a:r>
              <a:r>
                <a:rPr lang="en-US" sz="1600" b="0" i="1">
                  <a:latin typeface="Comic Sans MS" charset="0"/>
                </a:rPr>
                <a:t>SSTHRESH</a:t>
              </a:r>
              <a:endParaRPr lang="en-US" sz="1600" b="0">
                <a:latin typeface="Comic Sans MS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724400" y="3119438"/>
            <a:ext cx="4114800" cy="1452562"/>
            <a:chOff x="2976" y="1965"/>
            <a:chExt cx="2592" cy="915"/>
          </a:xfrm>
        </p:grpSpPr>
        <p:sp>
          <p:nvSpPr>
            <p:cNvPr id="103447" name="Freeform 14"/>
            <p:cNvSpPr>
              <a:spLocks/>
            </p:cNvSpPr>
            <p:nvPr/>
          </p:nvSpPr>
          <p:spPr bwMode="auto">
            <a:xfrm>
              <a:off x="4560" y="1965"/>
              <a:ext cx="1008" cy="624"/>
            </a:xfrm>
            <a:custGeom>
              <a:avLst/>
              <a:gdLst>
                <a:gd name="T0" fmla="*/ 0 w 1008"/>
                <a:gd name="T1" fmla="*/ 0 h 624"/>
                <a:gd name="T2" fmla="*/ 0 w 1008"/>
                <a:gd name="T3" fmla="*/ 624 h 624"/>
                <a:gd name="T4" fmla="*/ 720 w 1008"/>
                <a:gd name="T5" fmla="*/ 48 h 624"/>
                <a:gd name="T6" fmla="*/ 720 w 1008"/>
                <a:gd name="T7" fmla="*/ 576 h 624"/>
                <a:gd name="T8" fmla="*/ 1008 w 1008"/>
                <a:gd name="T9" fmla="*/ 336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624"/>
                <a:gd name="T17" fmla="*/ 1008 w 1008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624">
                  <a:moveTo>
                    <a:pt x="0" y="0"/>
                  </a:moveTo>
                  <a:lnTo>
                    <a:pt x="0" y="624"/>
                  </a:lnTo>
                  <a:lnTo>
                    <a:pt x="720" y="48"/>
                  </a:lnTo>
                  <a:lnTo>
                    <a:pt x="720" y="576"/>
                  </a:lnTo>
                  <a:lnTo>
                    <a:pt x="1008" y="336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8" name="Line 15"/>
            <p:cNvSpPr>
              <a:spLocks noChangeShapeType="1"/>
            </p:cNvSpPr>
            <p:nvPr/>
          </p:nvSpPr>
          <p:spPr bwMode="auto">
            <a:xfrm flipV="1">
              <a:off x="4128" y="1968"/>
              <a:ext cx="432" cy="43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9" name="Line 16"/>
            <p:cNvSpPr>
              <a:spLocks noChangeShapeType="1"/>
            </p:cNvSpPr>
            <p:nvPr/>
          </p:nvSpPr>
          <p:spPr bwMode="auto">
            <a:xfrm flipV="1">
              <a:off x="2976" y="2352"/>
              <a:ext cx="1136" cy="5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105400" y="1816100"/>
            <a:ext cx="1411288" cy="1079500"/>
            <a:chOff x="3216" y="1144"/>
            <a:chExt cx="889" cy="680"/>
          </a:xfrm>
        </p:grpSpPr>
        <p:sp>
          <p:nvSpPr>
            <p:cNvPr id="103444" name="Line 18"/>
            <p:cNvSpPr>
              <a:spLocks noChangeShapeType="1"/>
            </p:cNvSpPr>
            <p:nvPr/>
          </p:nvSpPr>
          <p:spPr bwMode="auto">
            <a:xfrm flipH="1">
              <a:off x="3485" y="1344"/>
              <a:ext cx="163" cy="46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5" name="Text Box 19"/>
            <p:cNvSpPr txBox="1">
              <a:spLocks noChangeArrowheads="1"/>
            </p:cNvSpPr>
            <p:nvPr/>
          </p:nvSpPr>
          <p:spPr bwMode="auto">
            <a:xfrm>
              <a:off x="3216" y="1144"/>
              <a:ext cx="8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latin typeface="Arial" charset="0"/>
                </a:rPr>
                <a:t>Timeout</a:t>
              </a:r>
            </a:p>
          </p:txBody>
        </p:sp>
        <p:sp>
          <p:nvSpPr>
            <p:cNvPr id="103446" name="Line 20"/>
            <p:cNvSpPr>
              <a:spLocks noChangeShapeType="1"/>
            </p:cNvSpPr>
            <p:nvPr/>
          </p:nvSpPr>
          <p:spPr bwMode="auto">
            <a:xfrm>
              <a:off x="3408" y="182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981200" y="1981200"/>
            <a:ext cx="2362200" cy="2425700"/>
            <a:chOff x="1248" y="1248"/>
            <a:chExt cx="1488" cy="1528"/>
          </a:xfrm>
        </p:grpSpPr>
        <p:sp>
          <p:nvSpPr>
            <p:cNvPr id="103441" name="Text Box 22"/>
            <p:cNvSpPr txBox="1">
              <a:spLocks noChangeArrowheads="1"/>
            </p:cNvSpPr>
            <p:nvPr/>
          </p:nvSpPr>
          <p:spPr bwMode="auto">
            <a:xfrm>
              <a:off x="1248" y="1248"/>
              <a:ext cx="14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latin typeface="Arial" charset="0"/>
                </a:rPr>
                <a:t>Fast Retransmission</a:t>
              </a:r>
            </a:p>
          </p:txBody>
        </p:sp>
        <p:cxnSp>
          <p:nvCxnSpPr>
            <p:cNvPr id="103442" name="AutoShape 23"/>
            <p:cNvCxnSpPr>
              <a:cxnSpLocks noChangeShapeType="1"/>
              <a:stCxn id="103441" idx="2"/>
              <a:endCxn id="103432" idx="1"/>
            </p:cNvCxnSpPr>
            <p:nvPr/>
          </p:nvCxnSpPr>
          <p:spPr bwMode="auto">
            <a:xfrm flipH="1">
              <a:off x="1722" y="1690"/>
              <a:ext cx="270" cy="936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3" name="AutoShape 24"/>
            <p:cNvCxnSpPr>
              <a:cxnSpLocks noChangeShapeType="1"/>
              <a:stCxn id="103441" idx="2"/>
              <a:endCxn id="103432" idx="3"/>
            </p:cNvCxnSpPr>
            <p:nvPr/>
          </p:nvCxnSpPr>
          <p:spPr bwMode="auto">
            <a:xfrm>
              <a:off x="1992" y="1690"/>
              <a:ext cx="120" cy="1086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410200" y="1905000"/>
            <a:ext cx="2895600" cy="1981200"/>
            <a:chOff x="3408" y="1200"/>
            <a:chExt cx="1824" cy="1248"/>
          </a:xfrm>
        </p:grpSpPr>
        <p:sp>
          <p:nvSpPr>
            <p:cNvPr id="103439" name="Line 26"/>
            <p:cNvSpPr>
              <a:spLocks noChangeShapeType="1"/>
            </p:cNvSpPr>
            <p:nvPr/>
          </p:nvSpPr>
          <p:spPr bwMode="auto">
            <a:xfrm flipH="1">
              <a:off x="3408" y="1632"/>
              <a:ext cx="1152" cy="8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0" name="Text Box 27"/>
            <p:cNvSpPr txBox="1">
              <a:spLocks noChangeArrowheads="1"/>
            </p:cNvSpPr>
            <p:nvPr/>
          </p:nvSpPr>
          <p:spPr bwMode="auto">
            <a:xfrm>
              <a:off x="4080" y="1200"/>
              <a:ext cx="115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latin typeface="Arial" charset="0"/>
                </a:rPr>
                <a:t>SSThresh</a:t>
              </a:r>
            </a:p>
            <a:p>
              <a:pPr algn="ctr" eaLnBrk="1" hangingPunct="1"/>
              <a:r>
                <a:rPr lang="en-US">
                  <a:latin typeface="Arial" charset="0"/>
                </a:rPr>
                <a:t>Set to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14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15337</TotalTime>
  <Words>8084</Words>
  <Application>Microsoft Macintosh PowerPoint</Application>
  <PresentationFormat>On-screen Show (4:3)</PresentationFormat>
  <Paragraphs>1839</Paragraphs>
  <Slides>119</Slides>
  <Notes>39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119</vt:i4>
      </vt:variant>
    </vt:vector>
  </HeadingPairs>
  <TitlesOfParts>
    <vt:vector size="125" baseType="lpstr">
      <vt:lpstr>Office Theme</vt:lpstr>
      <vt:lpstr>Clip</vt:lpstr>
      <vt:lpstr>Picture</vt:lpstr>
      <vt:lpstr>Equation</vt:lpstr>
      <vt:lpstr>VISIO</vt:lpstr>
      <vt:lpstr>Worksheet</vt:lpstr>
      <vt:lpstr>PowerPoint Presentation</vt:lpstr>
      <vt:lpstr>Topic 5 – Transport</vt:lpstr>
      <vt:lpstr>Transport services and protocols</vt:lpstr>
      <vt:lpstr>Transport vs. network layer</vt:lpstr>
      <vt:lpstr>Internet transport-layer protocols</vt:lpstr>
      <vt:lpstr>Multiplexing/demultiplexing (Transport-layer style)</vt:lpstr>
      <vt:lpstr>How transport-layer demultiplexing works</vt:lpstr>
      <vt:lpstr>Connectionless demultiplexing</vt:lpstr>
      <vt:lpstr>Connectionless demux (cont)</vt:lpstr>
      <vt:lpstr>Connection-oriented demux</vt:lpstr>
      <vt:lpstr>Connection-oriented demux (cont)</vt:lpstr>
      <vt:lpstr>Connection-oriented demux: Threaded Web Server</vt:lpstr>
      <vt:lpstr>UDP: User Datagram Protocol [RFC 768]</vt:lpstr>
      <vt:lpstr>UDP: more</vt:lpstr>
      <vt:lpstr>UDP checksum</vt:lpstr>
      <vt:lpstr>Internet Checksum (time travel warning – we covered this earlier)</vt:lpstr>
      <vt:lpstr>Principles of Reliable data transfer</vt:lpstr>
      <vt:lpstr>Principles of Reliable data transfer</vt:lpstr>
      <vt:lpstr>Principles of Reliable data transfer</vt:lpstr>
      <vt:lpstr>Reliable data transfer: getting started</vt:lpstr>
      <vt:lpstr>Reliable data transfer: getting started</vt:lpstr>
      <vt:lpstr>KR state machines – a note.</vt:lpstr>
      <vt:lpstr>Rdt1.0: reliable transfer over a reliable channel</vt:lpstr>
      <vt:lpstr>Rdt2.0: channel with bit errors</vt:lpstr>
      <vt:lpstr>rdt2.0: FSM specification</vt:lpstr>
      <vt:lpstr>rdt2.0: operation with no errors</vt:lpstr>
      <vt:lpstr>rdt2.0: error scenario</vt:lpstr>
      <vt:lpstr>rdt2.0 has a fatal flaw!</vt:lpstr>
      <vt:lpstr>rdt2.1: sender, handles garbled ACK/NAKs</vt:lpstr>
      <vt:lpstr>rdt2.1: receiver, handles garbled ACK/NAKs</vt:lpstr>
      <vt:lpstr>rdt2.1: discussion</vt:lpstr>
      <vt:lpstr>rdt2.2: a NAK-free protocol</vt:lpstr>
      <vt:lpstr>rdt2.2: sender, receiver fragments</vt:lpstr>
      <vt:lpstr>rdt3.0: channels with errors and loss</vt:lpstr>
      <vt:lpstr>rdt3.0 sender</vt:lpstr>
      <vt:lpstr>rdt3.0 in action</vt:lpstr>
      <vt:lpstr>rdt3.0 in action</vt:lpstr>
      <vt:lpstr>Performance of rdt3.0</vt:lpstr>
      <vt:lpstr>rdt3.0: stop-and-wait operation</vt:lpstr>
      <vt:lpstr>Pipelined (Packet-Window) protocols</vt:lpstr>
      <vt:lpstr>Pipelining: increased utilization</vt:lpstr>
      <vt:lpstr>Pipelining Protocols</vt:lpstr>
      <vt:lpstr>Selective repeat: big picture</vt:lpstr>
      <vt:lpstr>Go-Back-N</vt:lpstr>
      <vt:lpstr>GBN: sender extended FSM</vt:lpstr>
      <vt:lpstr>GBN: receiver extended FSM</vt:lpstr>
      <vt:lpstr>GBN in action</vt:lpstr>
      <vt:lpstr>Selective Repeat</vt:lpstr>
      <vt:lpstr>Selective repeat: sender, receiver windows</vt:lpstr>
      <vt:lpstr>Selective repeat</vt:lpstr>
      <vt:lpstr>Selective repeat in action</vt:lpstr>
      <vt:lpstr>Selective repeat:  dilemma</vt:lpstr>
      <vt:lpstr>Automatic Repeat Request (ARQ)</vt:lpstr>
      <vt:lpstr>TCP: Overview   RFCs: 793, 1122, 1323, 2018, 2581, …</vt:lpstr>
      <vt:lpstr>TCP segment structure</vt:lpstr>
      <vt:lpstr>TCP seq. #’s and ACKs</vt:lpstr>
      <vt:lpstr>TCP out of order attack</vt:lpstr>
      <vt:lpstr>TCP Round Trip Time and Timeout</vt:lpstr>
      <vt:lpstr>TCP Round Trip Time and Timeout</vt:lpstr>
      <vt:lpstr>Some RTT estimates are never good</vt:lpstr>
      <vt:lpstr>Example RTT estimation:</vt:lpstr>
      <vt:lpstr>TCP Round Trip Time and Timeout</vt:lpstr>
      <vt:lpstr>TCP reliable data transfer</vt:lpstr>
      <vt:lpstr>TCP sender events:</vt:lpstr>
      <vt:lpstr>TCP  sender (simplified)</vt:lpstr>
      <vt:lpstr>TCP: retransmission scenarios</vt:lpstr>
      <vt:lpstr>TCP retransmission scenarios (more)</vt:lpstr>
      <vt:lpstr>TCP ACK generation [RFC 1122, RFC 2581]</vt:lpstr>
      <vt:lpstr>Fast  Retransmit</vt:lpstr>
      <vt:lpstr>PowerPoint Presentation</vt:lpstr>
      <vt:lpstr>Fast retransmit algorithm:</vt:lpstr>
      <vt:lpstr>Silly Window Syndrome</vt:lpstr>
      <vt:lpstr>Flow Control ≠ Congestion Control</vt:lpstr>
      <vt:lpstr>Flow Control – (bad old days?)</vt:lpstr>
      <vt:lpstr>TCP Flow Control</vt:lpstr>
      <vt:lpstr>TCP Flow control: how it works</vt:lpstr>
      <vt:lpstr>TCP Connection Management</vt:lpstr>
      <vt:lpstr>TCP Connection Management (cont.)</vt:lpstr>
      <vt:lpstr>TCP Connection Management (cont.)</vt:lpstr>
      <vt:lpstr>TCP Connection Management (cont)</vt:lpstr>
      <vt:lpstr>Principles of Congestion Control</vt:lpstr>
      <vt:lpstr>Causes/costs of congestion: scenario 1 </vt:lpstr>
      <vt:lpstr>Causes/costs of congestion: scenario 2 </vt:lpstr>
      <vt:lpstr>Causes/costs of congestion: scenario 2 </vt:lpstr>
      <vt:lpstr>Causes/costs of congestion: scenario 3 </vt:lpstr>
      <vt:lpstr>Causes/costs of congestion: scenario 3 </vt:lpstr>
      <vt:lpstr>Approaches towards congestion control</vt:lpstr>
      <vt:lpstr>TCP congestion control: additive increase, multiplicative decrease</vt:lpstr>
      <vt:lpstr>PowerPoint Presentation</vt:lpstr>
      <vt:lpstr>TCP Congestion Control: details</vt:lpstr>
      <vt:lpstr>AIMD Starts Too Slowly!</vt:lpstr>
      <vt:lpstr>TCP Slow Start</vt:lpstr>
      <vt:lpstr>TCP Slow Start (more)</vt:lpstr>
      <vt:lpstr>Slow Start and the TCP Sawtooth</vt:lpstr>
      <vt:lpstr>Refinement: inferring loss</vt:lpstr>
      <vt:lpstr>Refinement</vt:lpstr>
      <vt:lpstr>Summary: TCP Congestion Control</vt:lpstr>
      <vt:lpstr>TCP sender congestion control</vt:lpstr>
      <vt:lpstr>Repeating Slow Start After Timeout</vt:lpstr>
      <vt:lpstr>TCP throughput</vt:lpstr>
      <vt:lpstr>TCP Futures: TCP over “long, fat pipes”</vt:lpstr>
      <vt:lpstr>Calculation on Simple Model (cwnd in units of MSS)</vt:lpstr>
      <vt:lpstr>Three Congestion Control Challenges – or Why AIMD?</vt:lpstr>
      <vt:lpstr>Problem #1: Single Flow, Fixed BW</vt:lpstr>
      <vt:lpstr>Problems with Slow-Start</vt:lpstr>
      <vt:lpstr>Problem #2: Single Flow, Varying BW</vt:lpstr>
      <vt:lpstr>Four alternatives</vt:lpstr>
      <vt:lpstr>Problem #3: Multiple Flows</vt:lpstr>
      <vt:lpstr>Recall Buffer and Window Dynamics</vt:lpstr>
      <vt:lpstr>AIMD Sharing Dynamics</vt:lpstr>
      <vt:lpstr>AIAD Sharing Dynamics</vt:lpstr>
      <vt:lpstr>Simple Model of Congestion Control</vt:lpstr>
      <vt:lpstr>Example</vt:lpstr>
      <vt:lpstr>AIAD</vt:lpstr>
      <vt:lpstr>MIMD</vt:lpstr>
      <vt:lpstr>AIMD</vt:lpstr>
      <vt:lpstr>Why is AIMD fair? (a pretty animation…)</vt:lpstr>
      <vt:lpstr>Fairness (more)</vt:lpstr>
      <vt:lpstr>Some TCP issues outstanding…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90</cp:revision>
  <cp:lastPrinted>2013-01-21T14:17:30Z</cp:lastPrinted>
  <dcterms:created xsi:type="dcterms:W3CDTF">2012-01-26T21:42:46Z</dcterms:created>
  <dcterms:modified xsi:type="dcterms:W3CDTF">2013-01-21T14:17:41Z</dcterms:modified>
</cp:coreProperties>
</file>