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5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13.xml" ContentType="application/vnd.openxmlformats-officedocument.presentationml.notesSlide+xml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notesSlides/notesSlide27.xml" ContentType="application/vnd.openxmlformats-officedocument.presentationml.notesSlide+xml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3"/>
  </p:notesMasterIdLst>
  <p:handoutMasterIdLst>
    <p:handoutMasterId r:id="rId134"/>
  </p:handoutMasterIdLst>
  <p:sldIdLst>
    <p:sldId id="257" r:id="rId2"/>
    <p:sldId id="260" r:id="rId3"/>
    <p:sldId id="262" r:id="rId4"/>
    <p:sldId id="587" r:id="rId5"/>
    <p:sldId id="588" r:id="rId6"/>
    <p:sldId id="574" r:id="rId7"/>
    <p:sldId id="575" r:id="rId8"/>
    <p:sldId id="576" r:id="rId9"/>
    <p:sldId id="577" r:id="rId10"/>
    <p:sldId id="590" r:id="rId11"/>
    <p:sldId id="580" r:id="rId12"/>
    <p:sldId id="581" r:id="rId13"/>
    <p:sldId id="582" r:id="rId14"/>
    <p:sldId id="583" r:id="rId15"/>
    <p:sldId id="584" r:id="rId16"/>
    <p:sldId id="585" r:id="rId17"/>
    <p:sldId id="264" r:id="rId18"/>
    <p:sldId id="265" r:id="rId19"/>
    <p:sldId id="266" r:id="rId20"/>
    <p:sldId id="267" r:id="rId21"/>
    <p:sldId id="269" r:id="rId22"/>
    <p:sldId id="270" r:id="rId23"/>
    <p:sldId id="271" r:id="rId24"/>
    <p:sldId id="272" r:id="rId25"/>
    <p:sldId id="273" r:id="rId26"/>
    <p:sldId id="274" r:id="rId27"/>
    <p:sldId id="404" r:id="rId28"/>
    <p:sldId id="405" r:id="rId29"/>
    <p:sldId id="406" r:id="rId30"/>
    <p:sldId id="407" r:id="rId31"/>
    <p:sldId id="408" r:id="rId32"/>
    <p:sldId id="277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470" r:id="rId42"/>
    <p:sldId id="465" r:id="rId43"/>
    <p:sldId id="466" r:id="rId44"/>
    <p:sldId id="467" r:id="rId45"/>
    <p:sldId id="468" r:id="rId46"/>
    <p:sldId id="469" r:id="rId47"/>
    <p:sldId id="290" r:id="rId48"/>
    <p:sldId id="530" r:id="rId49"/>
    <p:sldId id="529" r:id="rId50"/>
    <p:sldId id="533" r:id="rId51"/>
    <p:sldId id="535" r:id="rId52"/>
    <p:sldId id="537" r:id="rId53"/>
    <p:sldId id="539" r:id="rId54"/>
    <p:sldId id="541" r:id="rId55"/>
    <p:sldId id="542" r:id="rId56"/>
    <p:sldId id="544" r:id="rId57"/>
    <p:sldId id="546" r:id="rId58"/>
    <p:sldId id="591" r:id="rId59"/>
    <p:sldId id="592" r:id="rId60"/>
    <p:sldId id="548" r:id="rId61"/>
    <p:sldId id="561" r:id="rId62"/>
    <p:sldId id="296" r:id="rId63"/>
    <p:sldId id="297" r:id="rId64"/>
    <p:sldId id="301" r:id="rId65"/>
    <p:sldId id="303" r:id="rId66"/>
    <p:sldId id="305" r:id="rId67"/>
    <p:sldId id="306" r:id="rId68"/>
    <p:sldId id="307" r:id="rId69"/>
    <p:sldId id="308" r:id="rId70"/>
    <p:sldId id="309" r:id="rId71"/>
    <p:sldId id="310" r:id="rId72"/>
    <p:sldId id="311" r:id="rId73"/>
    <p:sldId id="312" r:id="rId74"/>
    <p:sldId id="313" r:id="rId75"/>
    <p:sldId id="314" r:id="rId76"/>
    <p:sldId id="315" r:id="rId77"/>
    <p:sldId id="316" r:id="rId78"/>
    <p:sldId id="318" r:id="rId79"/>
    <p:sldId id="319" r:id="rId80"/>
    <p:sldId id="563" r:id="rId81"/>
    <p:sldId id="564" r:id="rId82"/>
    <p:sldId id="565" r:id="rId83"/>
    <p:sldId id="566" r:id="rId84"/>
    <p:sldId id="567" r:id="rId85"/>
    <p:sldId id="568" r:id="rId86"/>
    <p:sldId id="324" r:id="rId87"/>
    <p:sldId id="325" r:id="rId88"/>
    <p:sldId id="326" r:id="rId89"/>
    <p:sldId id="569" r:id="rId90"/>
    <p:sldId id="571" r:id="rId91"/>
    <p:sldId id="486" r:id="rId92"/>
    <p:sldId id="487" r:id="rId93"/>
    <p:sldId id="488" r:id="rId94"/>
    <p:sldId id="489" r:id="rId95"/>
    <p:sldId id="490" r:id="rId96"/>
    <p:sldId id="491" r:id="rId97"/>
    <p:sldId id="492" r:id="rId98"/>
    <p:sldId id="493" r:id="rId99"/>
    <p:sldId id="494" r:id="rId100"/>
    <p:sldId id="495" r:id="rId101"/>
    <p:sldId id="496" r:id="rId102"/>
    <p:sldId id="497" r:id="rId103"/>
    <p:sldId id="498" r:id="rId104"/>
    <p:sldId id="499" r:id="rId105"/>
    <p:sldId id="500" r:id="rId106"/>
    <p:sldId id="501" r:id="rId107"/>
    <p:sldId id="502" r:id="rId108"/>
    <p:sldId id="503" r:id="rId109"/>
    <p:sldId id="504" r:id="rId110"/>
    <p:sldId id="505" r:id="rId111"/>
    <p:sldId id="506" r:id="rId112"/>
    <p:sldId id="507" r:id="rId113"/>
    <p:sldId id="508" r:id="rId114"/>
    <p:sldId id="509" r:id="rId115"/>
    <p:sldId id="510" r:id="rId116"/>
    <p:sldId id="511" r:id="rId117"/>
    <p:sldId id="512" r:id="rId118"/>
    <p:sldId id="513" r:id="rId119"/>
    <p:sldId id="514" r:id="rId120"/>
    <p:sldId id="515" r:id="rId121"/>
    <p:sldId id="516" r:id="rId122"/>
    <p:sldId id="517" r:id="rId123"/>
    <p:sldId id="518" r:id="rId124"/>
    <p:sldId id="519" r:id="rId125"/>
    <p:sldId id="520" r:id="rId126"/>
    <p:sldId id="521" r:id="rId127"/>
    <p:sldId id="522" r:id="rId128"/>
    <p:sldId id="523" r:id="rId129"/>
    <p:sldId id="524" r:id="rId130"/>
    <p:sldId id="525" r:id="rId131"/>
    <p:sldId id="526" r:id="rId13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1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130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notesMaster" Target="notesMasters/notesMaster1.xml"/><Relationship Id="rId134" Type="http://schemas.openxmlformats.org/officeDocument/2006/relationships/handoutMaster" Target="handoutMasters/handoutMaster1.xml"/><Relationship Id="rId135" Type="http://schemas.openxmlformats.org/officeDocument/2006/relationships/printerSettings" Target="printerSettings/printerSettings1.bin"/><Relationship Id="rId136" Type="http://schemas.openxmlformats.org/officeDocument/2006/relationships/presProps" Target="presProps.xml"/><Relationship Id="rId137" Type="http://schemas.openxmlformats.org/officeDocument/2006/relationships/viewProps" Target="viewProps.xml"/><Relationship Id="rId138" Type="http://schemas.openxmlformats.org/officeDocument/2006/relationships/theme" Target="theme/theme1.xml"/><Relationship Id="rId13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Relationship Id="rId3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1" Type="http://schemas.openxmlformats.org/officeDocument/2006/relationships/image" Target="../media/image3.wmf"/><Relationship Id="rId2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C99E2-50AA-FE46-ACBD-B3F2245B30C4}" type="datetime1">
              <a:rPr lang="en-GB" smtClean="0"/>
              <a:t>21/01/2013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0F80C-57C8-4C4D-B348-EB602343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188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9AA06-B9ED-4549-A095-2B9A65AB7C63}" type="datetime1">
              <a:rPr lang="en-GB" smtClean="0"/>
              <a:t>21/01/2013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CD534-B2FD-6445-9DE9-9C2A5392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452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6F6C39-4009-5B48-927E-0DF3D345445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BB7AE1D-933C-6F4B-A519-23E62013EB2E}" type="slidenum">
              <a:rPr lang="en-US" sz="1300" b="0">
                <a:latin typeface="Times New Roman" charset="0"/>
              </a:rPr>
              <a:pPr eaLnBrk="1" hangingPunct="1"/>
              <a:t>56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F151C3C-F8E8-0C49-AD22-28CFC2BDC263}" type="slidenum">
              <a:rPr lang="en-US" sz="1300" b="0">
                <a:latin typeface="Times New Roman" charset="0"/>
              </a:rPr>
              <a:pPr eaLnBrk="1" hangingPunct="1"/>
              <a:t>57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5C712B4-5F53-514A-866E-4225DEFD290D}" type="slidenum">
              <a:rPr lang="en-US" sz="1300" b="0">
                <a:latin typeface="Times New Roman" charset="0"/>
              </a:rPr>
              <a:pPr eaLnBrk="1" hangingPunct="1"/>
              <a:t>60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>
              <a:buAutoNum type="alphaLcParenR"/>
            </a:pPr>
            <a:r>
              <a:rPr lang="en-US" dirty="0" smtClean="0"/>
              <a:t>map into memory</a:t>
            </a:r>
          </a:p>
          <a:p>
            <a:pPr marL="228600" indent="-228600">
              <a:buAutoNum type="alphaLcParenR"/>
            </a:pPr>
            <a:r>
              <a:rPr lang="en-US" dirty="0" smtClean="0"/>
              <a:t>further downstream </a:t>
            </a:r>
            <a:r>
              <a:rPr lang="en-US" baseline="0" dirty="0" smtClean="0"/>
              <a:t>locations doing fragmentation would be v. hard with frag number (you would need reissue or reassemble or some craziness</a:t>
            </a:r>
            <a:endParaRPr lang="en-US" dirty="0" smtClean="0"/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2940D5-66FA-9B4E-B65F-4CC294E7AC2B}" type="slidenum">
              <a:rPr lang="en-US"/>
              <a:pPr/>
              <a:t>65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2204167-EFB0-2D48-A5F0-063C27AB3381}" type="slidenum">
              <a:rPr lang="en-US" sz="1300" b="0">
                <a:latin typeface="Times New Roman" charset="0"/>
              </a:rPr>
              <a:pPr eaLnBrk="1" hangingPunct="1"/>
              <a:t>81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13050" y="506413"/>
            <a:ext cx="3459163" cy="2593975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8563" y="3269117"/>
            <a:ext cx="6681391" cy="31001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134" tIns="47567" rIns="95134" bIns="47567"/>
          <a:lstStyle/>
          <a:p>
            <a:endParaRPr lang="en-GB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2204167-EFB0-2D48-A5F0-063C27AB3381}" type="slidenum">
              <a:rPr lang="en-US" sz="1300" b="0">
                <a:latin typeface="Times New Roman" charset="0"/>
              </a:rPr>
              <a:pPr eaLnBrk="1" hangingPunct="1"/>
              <a:t>83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13050" y="506413"/>
            <a:ext cx="3459163" cy="2593975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8563" y="3269117"/>
            <a:ext cx="6681391" cy="31001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134" tIns="47567" rIns="95134" bIns="47567"/>
          <a:lstStyle/>
          <a:p>
            <a:endParaRPr lang="en-GB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F9C7354-181B-D94B-B7FA-3A0EF60520CC}" type="slidenum">
              <a:rPr lang="en-US" sz="1300" b="0">
                <a:latin typeface="Times New Roman" charset="0"/>
              </a:rPr>
              <a:pPr eaLnBrk="1" hangingPunct="1"/>
              <a:t>85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13050" y="506413"/>
            <a:ext cx="3459163" cy="2593975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8563" y="3269117"/>
            <a:ext cx="6681391" cy="31001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134" tIns="47567" rIns="95134" bIns="47567"/>
          <a:lstStyle/>
          <a:p>
            <a:endParaRPr lang="en-GB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got to here 24/Feb/2012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86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53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could go wrong?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A0328-C956-B249-A6D4-A0E7BBC7B378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487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Destination is only safe </a:t>
            </a:r>
            <a:r>
              <a:rPr lang="en-US" dirty="0" err="1" smtClean="0"/>
              <a:t>deadend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A0328-C956-B249-A6D4-A0E7BBC7B378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9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40FC15-9726-1A47-AF7D-B59B2A65FBC5}" type="slidenum">
              <a:rPr lang="en-US" sz="1300" b="0">
                <a:latin typeface="Times New Roman" charset="0"/>
              </a:rPr>
              <a:pPr eaLnBrk="1" hangingPunct="1"/>
              <a:t>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modern routing</a:t>
            </a:r>
            <a:r>
              <a:rPr lang="en-US" baseline="0" dirty="0" smtClean="0"/>
              <a:t> research is about how to make the loop-freeness a more fundamental part of the algorithm.  In what I’m going to present today, it is only loop-free AFTER convergence.  That’s not good enough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A0328-C956-B249-A6D4-A0E7BBC7B378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84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coincide?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A0328-C956-B249-A6D4-A0E7BBC7B378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883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all know what a spanning tree 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A0328-C956-B249-A6D4-A0E7BBC7B378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57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40FC15-9726-1A47-AF7D-B59B2A65FBC5}" type="slidenum">
              <a:rPr lang="en-US" sz="1300" b="0">
                <a:latin typeface="Times New Roman" charset="0"/>
              </a:rPr>
              <a:pPr eaLnBrk="1" hangingPunct="1"/>
              <a:t>111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40FC15-9726-1A47-AF7D-B59B2A65FBC5}" type="slidenum">
              <a:rPr lang="en-US" sz="1300" b="0">
                <a:latin typeface="Times New Roman" charset="0"/>
              </a:rPr>
              <a:pPr eaLnBrk="1" hangingPunct="1"/>
              <a:t>114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A0328-C956-B249-A6D4-A0E7BBC7B378}" type="slidenum">
              <a:rPr lang="en-US" smtClean="0"/>
              <a:pPr>
                <a:defRPr/>
              </a:pPr>
              <a:t>125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941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B32342D-A5EE-634E-BBD6-118AB66A94E6}" type="slidenum">
              <a:rPr lang="en-US" sz="1300" b="0">
                <a:latin typeface="Times New Roman" charset="0"/>
                <a:cs typeface="Calibri"/>
              </a:rPr>
              <a:pPr eaLnBrk="1" hangingPunct="1"/>
              <a:t>127</a:t>
            </a:fld>
            <a:endParaRPr lang="en-US" sz="1300" b="0" dirty="0">
              <a:latin typeface="Times New Roman" charset="0"/>
              <a:cs typeface="Calibri"/>
            </a:endParaRPr>
          </a:p>
        </p:txBody>
      </p:sp>
      <p:sp>
        <p:nvSpPr>
          <p:cNvPr id="675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A012FE0-0AAC-F74C-8825-F12F825B7FED}" type="slidenum">
              <a:rPr lang="en-US" sz="1300" b="0">
                <a:latin typeface="Times New Roman" charset="0"/>
                <a:cs typeface="Calibri"/>
              </a:rPr>
              <a:pPr eaLnBrk="1" hangingPunct="1"/>
              <a:t>128</a:t>
            </a:fld>
            <a:endParaRPr lang="en-US" sz="1300" b="0" dirty="0">
              <a:latin typeface="Times New Roman" charset="0"/>
              <a:cs typeface="Calibri"/>
            </a:endParaRPr>
          </a:p>
        </p:txBody>
      </p:sp>
      <p:sp>
        <p:nvSpPr>
          <p:cNvPr id="696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6E830CF-4424-4147-A34E-D9551AA4A0C3}" type="slidenum">
              <a:rPr lang="en-US" sz="1300" b="0">
                <a:latin typeface="Times New Roman" charset="0"/>
                <a:cs typeface="Calibri"/>
              </a:rPr>
              <a:pPr eaLnBrk="1" hangingPunct="1"/>
              <a:t>129</a:t>
            </a:fld>
            <a:endParaRPr lang="en-US" sz="1300" b="0" dirty="0">
              <a:latin typeface="Times New Roman" charset="0"/>
              <a:cs typeface="Calibri"/>
            </a:endParaRPr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www.ratemynetworkdiagram.com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A0328-C956-B249-A6D4-A0E7BBC7B37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23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a part of the network, but the takeaway</a:t>
            </a:r>
            <a:r>
              <a:rPr lang="en-US" baseline="0" dirty="0" smtClean="0"/>
              <a:t> is that the network is very regular, involving levels of hierarchy.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A0328-C956-B249-A6D4-A0E7BBC7B37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66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(20/02/2012 10:56) -----</a:t>
            </a:r>
          </a:p>
          <a:p>
            <a:r>
              <a:rPr lang="en-US"/>
              <a:t>20 Feb 2012 got to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51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F9E32AA-7538-D44B-BB17-65E8A8E1DE8A}" type="slidenum">
              <a:rPr lang="en-US" sz="1300" b="0">
                <a:latin typeface="Times New Roman" charset="0"/>
              </a:rPr>
              <a:pPr eaLnBrk="1" hangingPunct="1"/>
              <a:t>48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392" y="3257777"/>
            <a:ext cx="6703219" cy="3086554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9DC31C9-6D3B-3544-8EE9-1427378FF53B}" type="slidenum">
              <a:rPr lang="en-US" sz="1300" b="0">
                <a:latin typeface="Times New Roman" charset="0"/>
              </a:rPr>
              <a:pPr eaLnBrk="1" hangingPunct="1"/>
              <a:t>50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CFB8DC4-C973-3B4E-8B9B-213E31135BEF}" type="slidenum">
              <a:rPr lang="en-US" sz="1300" b="0">
                <a:latin typeface="Times New Roman" charset="0"/>
              </a:rPr>
              <a:pPr eaLnBrk="1" hangingPunct="1"/>
              <a:t>52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9DC31C9-6D3B-3544-8EE9-1427378FF53B}" type="slidenum">
              <a:rPr lang="en-US" sz="1300" b="0">
                <a:latin typeface="Times New Roman" charset="0"/>
              </a:rPr>
              <a:pPr eaLnBrk="1" hangingPunct="1"/>
              <a:t>53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F181-706B-E545-AC5D-5E2704FF2891}" type="datetime1">
              <a:rPr lang="en-GB" smtClean="0"/>
              <a:t>21/01/2013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3BC5-89BD-EE47-846F-A6F23D19F7F7}" type="datetime1">
              <a:rPr lang="en-GB" smtClean="0"/>
              <a:t>21/01/2013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5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734C-8DE2-6A46-A471-CA6C3C28DF7F}" type="datetime1">
              <a:rPr lang="en-GB" smtClean="0"/>
              <a:t>21/01/2013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82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CC836F-533A-5041-B7FF-4A285E338178}" type="datetime1">
              <a:rPr lang="en-GB" smtClean="0"/>
              <a:t>21/01/2013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latin typeface="Times New Roman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</p:spPr>
        <p:txBody>
          <a:bodyPr/>
          <a:lstStyle>
            <a:lvl1pPr>
              <a:defRPr/>
            </a:lvl1pPr>
          </a:lstStyle>
          <a:p>
            <a:fld id="{5EC6FEDE-AE8A-1B4E-91A2-133D70BCBE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33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FAF7-3D54-B641-A10F-95D22CD91354}" type="datetime1">
              <a:rPr lang="en-GB" smtClean="0"/>
              <a:t>21/01/2013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5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64AD-4024-3745-8886-52A3280EBC24}" type="datetime1">
              <a:rPr lang="en-GB" smtClean="0"/>
              <a:t>21/01/2013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2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25F1-58E1-ED45-95AD-6A4D219FD578}" type="datetime1">
              <a:rPr lang="en-GB" smtClean="0"/>
              <a:t>21/01/2013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9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828B-21EE-DA49-83AF-FF88A5DACFAB}" type="datetime1">
              <a:rPr lang="en-GB" smtClean="0"/>
              <a:t>21/01/2013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5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8C1F-ED26-3B4F-B581-C0E30AA8BD98}" type="datetime1">
              <a:rPr lang="en-GB" smtClean="0"/>
              <a:t>21/01/2013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0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DD23-E5AD-D544-B873-E74864253450}" type="datetime1">
              <a:rPr lang="en-GB" smtClean="0"/>
              <a:t>21/01/2013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2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CD71-F27A-CB4E-A12B-A68776BF1631}" type="datetime1">
              <a:rPr lang="en-GB" smtClean="0"/>
              <a:t>21/01/2013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1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118D-4F09-1040-B97A-55D96D630A47}" type="datetime1">
              <a:rPr lang="en-GB" smtClean="0"/>
              <a:t>21/01/2013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F4800-4235-EC40-AE2B-A6A4C7BE7C9D}" type="datetime1">
              <a:rPr lang="en-GB" smtClean="0"/>
              <a:t>21/01/2013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andrew.moore@cl.cam.ac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63.bin"/><Relationship Id="rId5" Type="http://schemas.openxmlformats.org/officeDocument/2006/relationships/image" Target="../media/image46.emf"/><Relationship Id="rId6" Type="http://schemas.openxmlformats.org/officeDocument/2006/relationships/oleObject" Target="../embeddings/oleObject64.bin"/><Relationship Id="rId7" Type="http://schemas.openxmlformats.org/officeDocument/2006/relationships/oleObject" Target="../embeddings/oleObject65.bin"/><Relationship Id="rId8" Type="http://schemas.openxmlformats.org/officeDocument/2006/relationships/oleObject" Target="../embeddings/oleObject66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67.bin"/><Relationship Id="rId5" Type="http://schemas.openxmlformats.org/officeDocument/2006/relationships/image" Target="../media/image46.emf"/><Relationship Id="rId6" Type="http://schemas.openxmlformats.org/officeDocument/2006/relationships/oleObject" Target="../embeddings/oleObject68.bin"/><Relationship Id="rId7" Type="http://schemas.openxmlformats.org/officeDocument/2006/relationships/oleObject" Target="../embeddings/oleObject69.bin"/><Relationship Id="rId8" Type="http://schemas.openxmlformats.org/officeDocument/2006/relationships/oleObject" Target="../embeddings/oleObject70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17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19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.bin"/><Relationship Id="rId20" Type="http://schemas.openxmlformats.org/officeDocument/2006/relationships/oleObject" Target="../embeddings/oleObject13.bin"/><Relationship Id="rId21" Type="http://schemas.openxmlformats.org/officeDocument/2006/relationships/image" Target="../media/image6.png"/><Relationship Id="rId10" Type="http://schemas.openxmlformats.org/officeDocument/2006/relationships/oleObject" Target="../embeddings/oleObject4.bin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14" Type="http://schemas.openxmlformats.org/officeDocument/2006/relationships/oleObject" Target="../embeddings/oleObject7.bin"/><Relationship Id="rId15" Type="http://schemas.openxmlformats.org/officeDocument/2006/relationships/oleObject" Target="../embeddings/oleObject8.bin"/><Relationship Id="rId16" Type="http://schemas.openxmlformats.org/officeDocument/2006/relationships/oleObject" Target="../embeddings/oleObject9.bin"/><Relationship Id="rId17" Type="http://schemas.openxmlformats.org/officeDocument/2006/relationships/oleObject" Target="../embeddings/oleObject10.bin"/><Relationship Id="rId18" Type="http://schemas.openxmlformats.org/officeDocument/2006/relationships/oleObject" Target="../embeddings/oleObject11.bin"/><Relationship Id="rId19" Type="http://schemas.openxmlformats.org/officeDocument/2006/relationships/oleObject" Target="../embeddings/oleObject1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4.wmf"/><Relationship Id="rId4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.bin"/><Relationship Id="rId12" Type="http://schemas.openxmlformats.org/officeDocument/2006/relationships/image" Target="../media/image23.emf"/><Relationship Id="rId13" Type="http://schemas.openxmlformats.org/officeDocument/2006/relationships/oleObject" Target="../embeddings/oleObject22.bin"/><Relationship Id="rId14" Type="http://schemas.openxmlformats.org/officeDocument/2006/relationships/image" Target="../media/image2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22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3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0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24.bin"/><Relationship Id="rId6" Type="http://schemas.openxmlformats.org/officeDocument/2006/relationships/oleObject" Target="../embeddings/oleObject25.bin"/><Relationship Id="rId7" Type="http://schemas.openxmlformats.org/officeDocument/2006/relationships/oleObject" Target="../embeddings/oleObject26.bin"/><Relationship Id="rId8" Type="http://schemas.openxmlformats.org/officeDocument/2006/relationships/oleObject" Target="../embeddings/oleObject27.bin"/><Relationship Id="rId9" Type="http://schemas.openxmlformats.org/officeDocument/2006/relationships/oleObject" Target="../embeddings/oleObject28.bin"/><Relationship Id="rId10" Type="http://schemas.openxmlformats.org/officeDocument/2006/relationships/oleObject" Target="../embeddings/oleObject29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31.bin"/><Relationship Id="rId6" Type="http://schemas.openxmlformats.org/officeDocument/2006/relationships/oleObject" Target="../embeddings/oleObject32.bin"/><Relationship Id="rId7" Type="http://schemas.openxmlformats.org/officeDocument/2006/relationships/oleObject" Target="../embeddings/oleObject33.bin"/><Relationship Id="rId8" Type="http://schemas.openxmlformats.org/officeDocument/2006/relationships/oleObject" Target="../embeddings/oleObject34.bin"/><Relationship Id="rId9" Type="http://schemas.openxmlformats.org/officeDocument/2006/relationships/oleObject" Target="../embeddings/oleObject35.bin"/><Relationship Id="rId10" Type="http://schemas.openxmlformats.org/officeDocument/2006/relationships/oleObject" Target="../embeddings/oleObject36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3.bin"/><Relationship Id="rId12" Type="http://schemas.openxmlformats.org/officeDocument/2006/relationships/oleObject" Target="../embeddings/oleObject44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45.bin"/><Relationship Id="rId15" Type="http://schemas.openxmlformats.org/officeDocument/2006/relationships/image" Target="../media/image2.wmf"/><Relationship Id="rId16" Type="http://schemas.openxmlformats.org/officeDocument/2006/relationships/oleObject" Target="../embeddings/oleObject46.bin"/><Relationship Id="rId17" Type="http://schemas.openxmlformats.org/officeDocument/2006/relationships/image" Target="../media/image41.emf"/><Relationship Id="rId18" Type="http://schemas.openxmlformats.org/officeDocument/2006/relationships/oleObject" Target="../embeddings/oleObject47.bin"/><Relationship Id="rId19" Type="http://schemas.openxmlformats.org/officeDocument/2006/relationships/image" Target="../media/image4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38.bin"/><Relationship Id="rId7" Type="http://schemas.openxmlformats.org/officeDocument/2006/relationships/oleObject" Target="../embeddings/oleObject39.bin"/><Relationship Id="rId8" Type="http://schemas.openxmlformats.org/officeDocument/2006/relationships/oleObject" Target="../embeddings/oleObject40.bin"/><Relationship Id="rId9" Type="http://schemas.openxmlformats.org/officeDocument/2006/relationships/oleObject" Target="../embeddings/oleObject41.bin"/><Relationship Id="rId10" Type="http://schemas.openxmlformats.org/officeDocument/2006/relationships/oleObject" Target="../embeddings/oleObject42.bin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49.bin"/><Relationship Id="rId6" Type="http://schemas.openxmlformats.org/officeDocument/2006/relationships/oleObject" Target="../embeddings/oleObject50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52.bin"/><Relationship Id="rId6" Type="http://schemas.openxmlformats.org/officeDocument/2006/relationships/oleObject" Target="../embeddings/oleObject53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55.bin"/><Relationship Id="rId6" Type="http://schemas.openxmlformats.org/officeDocument/2006/relationships/oleObject" Target="../embeddings/oleObject56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58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60.bin"/><Relationship Id="rId6" Type="http://schemas.openxmlformats.org/officeDocument/2006/relationships/oleObject" Target="../embeddings/oleObject61.bin"/><Relationship Id="rId7" Type="http://schemas.openxmlformats.org/officeDocument/2006/relationships/oleObject" Target="../embeddings/oleObject62.bin"/><Relationship Id="rId8" Type="http://schemas.openxmlformats.org/officeDocument/2006/relationships/image" Target="../media/image43.png"/><Relationship Id="rId9" Type="http://schemas.openxmlformats.org/officeDocument/2006/relationships/image" Target="../media/image44.jpe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GI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2588" y="493713"/>
            <a:ext cx="8399462" cy="58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4000" dirty="0" smtClean="0">
                <a:latin typeface="Calibri"/>
              </a:rPr>
              <a:t>Computer Networking</a:t>
            </a:r>
            <a:endParaRPr lang="en-US" sz="4000" dirty="0">
              <a:latin typeface="Calibri"/>
            </a:endParaRP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>
                <a:latin typeface="Calibri"/>
              </a:rPr>
              <a:t>Lent Term M/W/F </a:t>
            </a:r>
            <a:r>
              <a:rPr lang="en-US" sz="4000" dirty="0" smtClean="0">
                <a:latin typeface="Calibri"/>
              </a:rPr>
              <a:t>11-midday </a:t>
            </a:r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>
                <a:latin typeface="Calibri"/>
              </a:rPr>
              <a:t>LT1 in Gates </a:t>
            </a:r>
            <a:r>
              <a:rPr lang="en-US" sz="4000" dirty="0" smtClean="0">
                <a:latin typeface="Calibri"/>
              </a:rPr>
              <a:t>Building</a:t>
            </a: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 smtClean="0">
                <a:latin typeface="Calibri"/>
              </a:rPr>
              <a:t>Slide Set 4</a:t>
            </a:r>
          </a:p>
          <a:p>
            <a:pPr algn="ctr" eaLnBrk="0" hangingPunct="0"/>
            <a:endParaRPr lang="en-US" sz="1800" dirty="0">
              <a:latin typeface="Calibri"/>
            </a:endParaRPr>
          </a:p>
          <a:p>
            <a:pPr algn="ctr" eaLnBrk="0" hangingPunct="0"/>
            <a:r>
              <a:rPr lang="en-US" sz="3600" dirty="0" smtClean="0">
                <a:latin typeface="Calibri"/>
              </a:rPr>
              <a:t>Andrew </a:t>
            </a:r>
            <a:r>
              <a:rPr lang="en-US" sz="3600" dirty="0">
                <a:latin typeface="Calibri"/>
              </a:rPr>
              <a:t>W. Moore</a:t>
            </a:r>
            <a:endParaRPr lang="en-US" sz="2000" dirty="0">
              <a:latin typeface="Calibri"/>
            </a:endParaRPr>
          </a:p>
          <a:p>
            <a:pPr algn="ctr" eaLnBrk="0" hangingPunct="0"/>
            <a:r>
              <a:rPr lang="en-US" dirty="0">
                <a:latin typeface="Calibri"/>
                <a:hlinkClick r:id="rId3"/>
              </a:rPr>
              <a:t>andrew.moore@</a:t>
            </a:r>
            <a:r>
              <a:rPr lang="en-US" dirty="0" smtClean="0">
                <a:latin typeface="Calibri"/>
                <a:hlinkClick r:id="rId3"/>
              </a:rPr>
              <a:t>cl.cam.ac.uk</a:t>
            </a:r>
            <a:endParaRPr lang="en-US" dirty="0" smtClean="0">
              <a:latin typeface="Calibri"/>
            </a:endParaRPr>
          </a:p>
          <a:p>
            <a:pPr algn="ctr" eaLnBrk="0" hangingPunct="0"/>
            <a:r>
              <a:rPr lang="en-US" dirty="0" smtClean="0">
                <a:latin typeface="Calibri"/>
              </a:rPr>
              <a:t>January 2013</a:t>
            </a:r>
            <a:endParaRPr lang="en-US" dirty="0">
              <a:latin typeface="Calibri"/>
            </a:endParaRPr>
          </a:p>
          <a:p>
            <a:pPr algn="ctr" eaLnBrk="0" hangingPunct="0"/>
            <a:endParaRPr lang="en-US" dirty="0" smtClean="0"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27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ISP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3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1" y="1465263"/>
            <a:ext cx="4170136" cy="237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219" y="3894502"/>
            <a:ext cx="4170136" cy="2826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287" y="1465263"/>
            <a:ext cx="3806371" cy="23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Destination-Based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1828800" y="1828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4343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5181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57800" y="4419600"/>
            <a:ext cx="152400" cy="1524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1958882" y="1958882"/>
            <a:ext cx="5557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1295400" y="1958882"/>
            <a:ext cx="555718" cy="1012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6" idx="5"/>
            <a:endCxn id="13" idx="1"/>
          </p:cNvCxnSpPr>
          <p:nvPr/>
        </p:nvCxnSpPr>
        <p:spPr bwMode="auto">
          <a:xfrm>
            <a:off x="1349282" y="3101882"/>
            <a:ext cx="349436" cy="15686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2590800" y="3200400"/>
            <a:ext cx="327118" cy="5557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4" idx="5"/>
          </p:cNvCxnSpPr>
          <p:nvPr/>
        </p:nvCxnSpPr>
        <p:spPr bwMode="auto">
          <a:xfrm>
            <a:off x="3940082" y="3406682"/>
            <a:ext cx="1362354" cy="105755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endCxn id="14" idx="7"/>
          </p:cNvCxnSpPr>
          <p:nvPr/>
        </p:nvCxnSpPr>
        <p:spPr bwMode="auto">
          <a:xfrm flipH="1">
            <a:off x="3940082" y="2133600"/>
            <a:ext cx="985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4038600" y="2057400"/>
            <a:ext cx="182880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5334000" y="3048000"/>
            <a:ext cx="5334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1752600" y="4648200"/>
            <a:ext cx="9144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2971800" y="3733800"/>
            <a:ext cx="1012918" cy="7396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4092482" y="4419600"/>
            <a:ext cx="1241518" cy="538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3886200" y="3276600"/>
            <a:ext cx="985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9" idx="0"/>
          </p:cNvCxnSpPr>
          <p:nvPr/>
        </p:nvCxnSpPr>
        <p:spPr bwMode="auto">
          <a:xfrm flipH="1">
            <a:off x="2743200" y="3810000"/>
            <a:ext cx="2286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0" idx="6"/>
            <a:endCxn id="14" idx="1"/>
          </p:cNvCxnSpPr>
          <p:nvPr/>
        </p:nvCxnSpPr>
        <p:spPr bwMode="auto">
          <a:xfrm>
            <a:off x="2590800" y="3200400"/>
            <a:ext cx="1241518" cy="985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057400" y="1981200"/>
            <a:ext cx="533400" cy="106680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2667000" y="3124200"/>
            <a:ext cx="1219200" cy="7620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4038600" y="3352800"/>
            <a:ext cx="1219200" cy="99060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2667000" y="3276600"/>
            <a:ext cx="1219200" cy="762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3962400" y="3505200"/>
            <a:ext cx="1219200" cy="9906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457200" y="5522893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+mn-lt"/>
              </a:rPr>
              <a:t>Paths from two different sources (to same destination) must coincide once they overlap</a:t>
            </a:r>
            <a:endParaRPr lang="en-US" sz="2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513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Destination-Based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Paths to same destination never cross</a:t>
            </a:r>
          </a:p>
          <a:p>
            <a:pPr lvl="1"/>
            <a:endParaRPr lang="en-US" dirty="0"/>
          </a:p>
          <a:p>
            <a:r>
              <a:rPr lang="en-US" dirty="0" smtClean="0"/>
              <a:t>Once paths to destination meet, they never split</a:t>
            </a:r>
          </a:p>
          <a:p>
            <a:pPr lvl="1"/>
            <a:endParaRPr lang="en-US" dirty="0"/>
          </a:p>
          <a:p>
            <a:r>
              <a:rPr lang="en-US" dirty="0" smtClean="0"/>
              <a:t>Set of paths to destination create a “delivery tree”</a:t>
            </a:r>
          </a:p>
          <a:p>
            <a:pPr lvl="1"/>
            <a:r>
              <a:rPr lang="en-US" dirty="0" smtClean="0"/>
              <a:t>Must cover every node exactly once</a:t>
            </a:r>
          </a:p>
          <a:p>
            <a:pPr lvl="1"/>
            <a:r>
              <a:rPr lang="en-US" b="1" dirty="0" smtClean="0"/>
              <a:t>Spanning Tree rooted at destination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40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“Delivery Tree” for a Destination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1828800" y="1828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4343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5181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57800" y="4419600"/>
            <a:ext cx="152400" cy="1524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1958882" y="1958882"/>
            <a:ext cx="5557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1295400" y="1958882"/>
            <a:ext cx="555718" cy="1012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6" idx="5"/>
            <a:endCxn id="13" idx="1"/>
          </p:cNvCxnSpPr>
          <p:nvPr/>
        </p:nvCxnSpPr>
        <p:spPr bwMode="auto">
          <a:xfrm>
            <a:off x="1349282" y="3101882"/>
            <a:ext cx="349436" cy="15686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2590800" y="3200400"/>
            <a:ext cx="327118" cy="5557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4" idx="5"/>
          </p:cNvCxnSpPr>
          <p:nvPr/>
        </p:nvCxnSpPr>
        <p:spPr bwMode="auto">
          <a:xfrm>
            <a:off x="3940082" y="3406682"/>
            <a:ext cx="1362354" cy="105755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endCxn id="14" idx="7"/>
          </p:cNvCxnSpPr>
          <p:nvPr/>
        </p:nvCxnSpPr>
        <p:spPr bwMode="auto">
          <a:xfrm flipH="1">
            <a:off x="3940082" y="2133600"/>
            <a:ext cx="985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4038600" y="2057400"/>
            <a:ext cx="182880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5334000" y="3048000"/>
            <a:ext cx="5334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1752600" y="4648200"/>
            <a:ext cx="9144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2971800" y="3733800"/>
            <a:ext cx="1012918" cy="7396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4092482" y="4419600"/>
            <a:ext cx="1241518" cy="538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3886200" y="3276600"/>
            <a:ext cx="985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9" idx="0"/>
          </p:cNvCxnSpPr>
          <p:nvPr/>
        </p:nvCxnSpPr>
        <p:spPr bwMode="auto">
          <a:xfrm flipH="1">
            <a:off x="2743200" y="3810000"/>
            <a:ext cx="2286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0" idx="6"/>
            <a:endCxn id="14" idx="1"/>
          </p:cNvCxnSpPr>
          <p:nvPr/>
        </p:nvCxnSpPr>
        <p:spPr bwMode="auto">
          <a:xfrm>
            <a:off x="2590800" y="3200400"/>
            <a:ext cx="1241518" cy="985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057400" y="1981200"/>
            <a:ext cx="533400" cy="106680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2667000" y="3124200"/>
            <a:ext cx="1219200" cy="7620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4038600" y="3352800"/>
            <a:ext cx="1219200" cy="99060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endCxn id="5" idx="4"/>
          </p:cNvCxnSpPr>
          <p:nvPr/>
        </p:nvCxnSpPr>
        <p:spPr bwMode="auto">
          <a:xfrm flipV="1">
            <a:off x="1371600" y="1981200"/>
            <a:ext cx="533400" cy="99060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13" idx="4"/>
          </p:cNvCxnSpPr>
          <p:nvPr/>
        </p:nvCxnSpPr>
        <p:spPr bwMode="auto">
          <a:xfrm>
            <a:off x="1752600" y="4800600"/>
            <a:ext cx="838200" cy="53340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2819400" y="3962400"/>
            <a:ext cx="228600" cy="114300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3124200" y="4038600"/>
            <a:ext cx="838200" cy="53340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4114800" y="4572000"/>
            <a:ext cx="1066800" cy="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4191000" y="2286000"/>
            <a:ext cx="1524000" cy="83820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 flipH="1">
            <a:off x="5257800" y="3124200"/>
            <a:ext cx="457200" cy="121920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49477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Validity of Routing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Focus only on a single destination</a:t>
            </a:r>
          </a:p>
          <a:p>
            <a:pPr lvl="1"/>
            <a:r>
              <a:rPr lang="en-US" dirty="0" smtClean="0"/>
              <a:t>Ignore all other routing state</a:t>
            </a:r>
          </a:p>
          <a:p>
            <a:pPr lvl="1"/>
            <a:endParaRPr lang="en-US" dirty="0"/>
          </a:p>
          <a:p>
            <a:r>
              <a:rPr lang="en-US" dirty="0" smtClean="0"/>
              <a:t>Mark outgoing port with arrow</a:t>
            </a:r>
          </a:p>
          <a:p>
            <a:pPr lvl="1"/>
            <a:r>
              <a:rPr lang="en-US" dirty="0" smtClean="0"/>
              <a:t>There can only be one at each node</a:t>
            </a:r>
          </a:p>
          <a:p>
            <a:pPr lvl="1"/>
            <a:endParaRPr lang="en-US" dirty="0"/>
          </a:p>
          <a:p>
            <a:r>
              <a:rPr lang="en-US" dirty="0" smtClean="0"/>
              <a:t>Eliminate all links with no arrows</a:t>
            </a:r>
          </a:p>
          <a:p>
            <a:pPr lvl="1"/>
            <a:endParaRPr lang="en-US" dirty="0"/>
          </a:p>
          <a:p>
            <a:r>
              <a:rPr lang="en-US" dirty="0" smtClean="0"/>
              <a:t>Look at what’s left….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53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1828800" y="1828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4343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5181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57800" y="4419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1958882" y="1958882"/>
            <a:ext cx="5557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1295400" y="1958882"/>
            <a:ext cx="555718" cy="1012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6" idx="5"/>
            <a:endCxn id="13" idx="1"/>
          </p:cNvCxnSpPr>
          <p:nvPr/>
        </p:nvCxnSpPr>
        <p:spPr bwMode="auto">
          <a:xfrm>
            <a:off x="1349282" y="3101882"/>
            <a:ext cx="349436" cy="15686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2590800" y="3200400"/>
            <a:ext cx="327118" cy="5557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4" idx="5"/>
          </p:cNvCxnSpPr>
          <p:nvPr/>
        </p:nvCxnSpPr>
        <p:spPr bwMode="auto">
          <a:xfrm>
            <a:off x="3940082" y="3406682"/>
            <a:ext cx="1362354" cy="105755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endCxn id="14" idx="7"/>
          </p:cNvCxnSpPr>
          <p:nvPr/>
        </p:nvCxnSpPr>
        <p:spPr bwMode="auto">
          <a:xfrm flipH="1">
            <a:off x="3940082" y="2133600"/>
            <a:ext cx="985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4038600" y="2057400"/>
            <a:ext cx="182880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5334000" y="3048000"/>
            <a:ext cx="5334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1752600" y="4648200"/>
            <a:ext cx="9144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2971800" y="3733800"/>
            <a:ext cx="1012918" cy="7396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4092482" y="4419600"/>
            <a:ext cx="1241518" cy="538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3886200" y="3276600"/>
            <a:ext cx="985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9" idx="0"/>
          </p:cNvCxnSpPr>
          <p:nvPr/>
        </p:nvCxnSpPr>
        <p:spPr bwMode="auto">
          <a:xfrm flipH="1">
            <a:off x="2743200" y="3810000"/>
            <a:ext cx="2286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0" idx="6"/>
            <a:endCxn id="14" idx="1"/>
          </p:cNvCxnSpPr>
          <p:nvPr/>
        </p:nvCxnSpPr>
        <p:spPr bwMode="auto">
          <a:xfrm>
            <a:off x="2590800" y="3200400"/>
            <a:ext cx="1241518" cy="985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6" idx="6"/>
            <a:endCxn id="10" idx="2"/>
          </p:cNvCxnSpPr>
          <p:nvPr/>
        </p:nvCxnSpPr>
        <p:spPr bwMode="auto">
          <a:xfrm>
            <a:off x="1371600" y="3048000"/>
            <a:ext cx="10668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13" idx="0"/>
            <a:endCxn id="12" idx="3"/>
          </p:cNvCxnSpPr>
          <p:nvPr/>
        </p:nvCxnSpPr>
        <p:spPr bwMode="auto">
          <a:xfrm flipV="1">
            <a:off x="1752600" y="3863882"/>
            <a:ext cx="1165318" cy="784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9" idx="7"/>
            <a:endCxn id="8" idx="3"/>
          </p:cNvCxnSpPr>
          <p:nvPr/>
        </p:nvCxnSpPr>
        <p:spPr bwMode="auto">
          <a:xfrm flipV="1">
            <a:off x="2797082" y="4473482"/>
            <a:ext cx="1187636" cy="7304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stCxn id="13" idx="0"/>
            <a:endCxn id="10" idx="3"/>
          </p:cNvCxnSpPr>
          <p:nvPr/>
        </p:nvCxnSpPr>
        <p:spPr bwMode="auto">
          <a:xfrm flipV="1">
            <a:off x="1752600" y="3254282"/>
            <a:ext cx="708118" cy="1393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12" idx="0"/>
            <a:endCxn id="14" idx="2"/>
          </p:cNvCxnSpPr>
          <p:nvPr/>
        </p:nvCxnSpPr>
        <p:spPr bwMode="auto">
          <a:xfrm flipV="1">
            <a:off x="2971800" y="3352800"/>
            <a:ext cx="8382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14" idx="7"/>
            <a:endCxn id="11" idx="5"/>
          </p:cNvCxnSpPr>
          <p:nvPr/>
        </p:nvCxnSpPr>
        <p:spPr bwMode="auto">
          <a:xfrm flipV="1">
            <a:off x="3940082" y="3025682"/>
            <a:ext cx="1981200" cy="2732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5" idx="7"/>
            <a:endCxn id="7" idx="2"/>
          </p:cNvCxnSpPr>
          <p:nvPr/>
        </p:nvCxnSpPr>
        <p:spPr bwMode="auto">
          <a:xfrm>
            <a:off x="1958882" y="1851118"/>
            <a:ext cx="2003518" cy="2824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>
            <a:stCxn id="10" idx="7"/>
            <a:endCxn id="7" idx="0"/>
          </p:cNvCxnSpPr>
          <p:nvPr/>
        </p:nvCxnSpPr>
        <p:spPr bwMode="auto">
          <a:xfrm flipV="1">
            <a:off x="2568482" y="2057400"/>
            <a:ext cx="14701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02888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Destination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1828800" y="1828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4343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5181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57800" y="4419600"/>
            <a:ext cx="152400" cy="1524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1958882" y="1958882"/>
            <a:ext cx="5557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1295400" y="1958882"/>
            <a:ext cx="555718" cy="1012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6" idx="5"/>
            <a:endCxn id="13" idx="1"/>
          </p:cNvCxnSpPr>
          <p:nvPr/>
        </p:nvCxnSpPr>
        <p:spPr bwMode="auto">
          <a:xfrm>
            <a:off x="1349282" y="3101882"/>
            <a:ext cx="349436" cy="15686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2590800" y="3200400"/>
            <a:ext cx="327118" cy="5557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4" idx="5"/>
          </p:cNvCxnSpPr>
          <p:nvPr/>
        </p:nvCxnSpPr>
        <p:spPr bwMode="auto">
          <a:xfrm>
            <a:off x="3940082" y="3406682"/>
            <a:ext cx="1362354" cy="105755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endCxn id="14" idx="7"/>
          </p:cNvCxnSpPr>
          <p:nvPr/>
        </p:nvCxnSpPr>
        <p:spPr bwMode="auto">
          <a:xfrm flipH="1">
            <a:off x="3940082" y="2133600"/>
            <a:ext cx="985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4038600" y="2057400"/>
            <a:ext cx="182880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5334000" y="3048000"/>
            <a:ext cx="5334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1752600" y="4648200"/>
            <a:ext cx="9144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2971800" y="3733800"/>
            <a:ext cx="1012918" cy="7396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4092482" y="4419600"/>
            <a:ext cx="1241518" cy="538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3886200" y="3276600"/>
            <a:ext cx="985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9" idx="0"/>
          </p:cNvCxnSpPr>
          <p:nvPr/>
        </p:nvCxnSpPr>
        <p:spPr bwMode="auto">
          <a:xfrm flipH="1">
            <a:off x="2743200" y="3810000"/>
            <a:ext cx="2286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0" idx="6"/>
            <a:endCxn id="14" idx="1"/>
          </p:cNvCxnSpPr>
          <p:nvPr/>
        </p:nvCxnSpPr>
        <p:spPr bwMode="auto">
          <a:xfrm>
            <a:off x="2590800" y="3200400"/>
            <a:ext cx="1241518" cy="985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6" idx="6"/>
            <a:endCxn id="10" idx="2"/>
          </p:cNvCxnSpPr>
          <p:nvPr/>
        </p:nvCxnSpPr>
        <p:spPr bwMode="auto">
          <a:xfrm>
            <a:off x="1371600" y="3048000"/>
            <a:ext cx="10668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13" idx="0"/>
            <a:endCxn id="12" idx="3"/>
          </p:cNvCxnSpPr>
          <p:nvPr/>
        </p:nvCxnSpPr>
        <p:spPr bwMode="auto">
          <a:xfrm flipV="1">
            <a:off x="1752600" y="3863882"/>
            <a:ext cx="1165318" cy="784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9" idx="7"/>
            <a:endCxn id="8" idx="3"/>
          </p:cNvCxnSpPr>
          <p:nvPr/>
        </p:nvCxnSpPr>
        <p:spPr bwMode="auto">
          <a:xfrm flipV="1">
            <a:off x="2797082" y="4473482"/>
            <a:ext cx="1187636" cy="7304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stCxn id="13" idx="0"/>
            <a:endCxn id="10" idx="3"/>
          </p:cNvCxnSpPr>
          <p:nvPr/>
        </p:nvCxnSpPr>
        <p:spPr bwMode="auto">
          <a:xfrm flipV="1">
            <a:off x="1752600" y="3254282"/>
            <a:ext cx="708118" cy="1393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12" idx="0"/>
            <a:endCxn id="14" idx="2"/>
          </p:cNvCxnSpPr>
          <p:nvPr/>
        </p:nvCxnSpPr>
        <p:spPr bwMode="auto">
          <a:xfrm flipV="1">
            <a:off x="2971800" y="3352800"/>
            <a:ext cx="8382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14" idx="7"/>
            <a:endCxn id="11" idx="5"/>
          </p:cNvCxnSpPr>
          <p:nvPr/>
        </p:nvCxnSpPr>
        <p:spPr bwMode="auto">
          <a:xfrm flipV="1">
            <a:off x="3940082" y="3025682"/>
            <a:ext cx="1981200" cy="2732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5" idx="7"/>
            <a:endCxn id="7" idx="2"/>
          </p:cNvCxnSpPr>
          <p:nvPr/>
        </p:nvCxnSpPr>
        <p:spPr bwMode="auto">
          <a:xfrm>
            <a:off x="1958882" y="1851118"/>
            <a:ext cx="2003518" cy="2824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>
            <a:stCxn id="10" idx="7"/>
            <a:endCxn id="7" idx="0"/>
          </p:cNvCxnSpPr>
          <p:nvPr/>
        </p:nvCxnSpPr>
        <p:spPr bwMode="auto">
          <a:xfrm flipV="1">
            <a:off x="2568482" y="2057400"/>
            <a:ext cx="14701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0202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Arrows on Outgoing 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1828800" y="1828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4343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5181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57800" y="4419600"/>
            <a:ext cx="152400" cy="1524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1958882" y="1958882"/>
            <a:ext cx="555718" cy="1165318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1295400" y="1958882"/>
            <a:ext cx="555718" cy="1012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6" idx="5"/>
            <a:endCxn id="13" idx="1"/>
          </p:cNvCxnSpPr>
          <p:nvPr/>
        </p:nvCxnSpPr>
        <p:spPr bwMode="auto">
          <a:xfrm>
            <a:off x="1349282" y="3101882"/>
            <a:ext cx="349436" cy="15686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2590800" y="3200400"/>
            <a:ext cx="327118" cy="5557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4" idx="5"/>
          </p:cNvCxnSpPr>
          <p:nvPr/>
        </p:nvCxnSpPr>
        <p:spPr bwMode="auto">
          <a:xfrm>
            <a:off x="3940082" y="3406682"/>
            <a:ext cx="1362354" cy="1057554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1" name="Straight Connector 20"/>
          <p:cNvCxnSpPr>
            <a:endCxn id="14" idx="7"/>
          </p:cNvCxnSpPr>
          <p:nvPr/>
        </p:nvCxnSpPr>
        <p:spPr bwMode="auto">
          <a:xfrm flipH="1">
            <a:off x="3940082" y="2133600"/>
            <a:ext cx="985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4038600" y="2057400"/>
            <a:ext cx="1828800" cy="99060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5334000" y="3048000"/>
            <a:ext cx="533400" cy="137160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1752600" y="4648200"/>
            <a:ext cx="914400" cy="60960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2971800" y="3733800"/>
            <a:ext cx="1012918" cy="739682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4092482" y="4419600"/>
            <a:ext cx="1241518" cy="53882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3886200" y="3276600"/>
            <a:ext cx="985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9" idx="0"/>
          </p:cNvCxnSpPr>
          <p:nvPr/>
        </p:nvCxnSpPr>
        <p:spPr bwMode="auto">
          <a:xfrm flipH="1">
            <a:off x="2743200" y="3810000"/>
            <a:ext cx="2286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0" idx="6"/>
            <a:endCxn id="14" idx="1"/>
          </p:cNvCxnSpPr>
          <p:nvPr/>
        </p:nvCxnSpPr>
        <p:spPr bwMode="auto">
          <a:xfrm>
            <a:off x="2590800" y="3200400"/>
            <a:ext cx="1241518" cy="98518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4" name="Straight Connector 63"/>
          <p:cNvCxnSpPr>
            <a:stCxn id="6" idx="6"/>
            <a:endCxn id="10" idx="2"/>
          </p:cNvCxnSpPr>
          <p:nvPr/>
        </p:nvCxnSpPr>
        <p:spPr bwMode="auto">
          <a:xfrm>
            <a:off x="1371600" y="3048000"/>
            <a:ext cx="1066800" cy="15240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6" name="Straight Connector 65"/>
          <p:cNvCxnSpPr>
            <a:stCxn id="13" idx="0"/>
            <a:endCxn id="12" idx="3"/>
          </p:cNvCxnSpPr>
          <p:nvPr/>
        </p:nvCxnSpPr>
        <p:spPr bwMode="auto">
          <a:xfrm flipV="1">
            <a:off x="1752600" y="3863882"/>
            <a:ext cx="1165318" cy="784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9" idx="7"/>
            <a:endCxn id="8" idx="3"/>
          </p:cNvCxnSpPr>
          <p:nvPr/>
        </p:nvCxnSpPr>
        <p:spPr bwMode="auto">
          <a:xfrm flipV="1">
            <a:off x="2797082" y="4473482"/>
            <a:ext cx="1187636" cy="730436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0" name="Straight Connector 69"/>
          <p:cNvCxnSpPr>
            <a:stCxn id="13" idx="0"/>
            <a:endCxn id="10" idx="3"/>
          </p:cNvCxnSpPr>
          <p:nvPr/>
        </p:nvCxnSpPr>
        <p:spPr bwMode="auto">
          <a:xfrm flipV="1">
            <a:off x="1752600" y="3254282"/>
            <a:ext cx="708118" cy="1393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12" idx="0"/>
            <a:endCxn id="14" idx="2"/>
          </p:cNvCxnSpPr>
          <p:nvPr/>
        </p:nvCxnSpPr>
        <p:spPr bwMode="auto">
          <a:xfrm flipV="1">
            <a:off x="2971800" y="3352800"/>
            <a:ext cx="8382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14" idx="7"/>
            <a:endCxn id="11" idx="5"/>
          </p:cNvCxnSpPr>
          <p:nvPr/>
        </p:nvCxnSpPr>
        <p:spPr bwMode="auto">
          <a:xfrm flipV="1">
            <a:off x="3940082" y="3025682"/>
            <a:ext cx="1981200" cy="2732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5" idx="7"/>
            <a:endCxn id="7" idx="2"/>
          </p:cNvCxnSpPr>
          <p:nvPr/>
        </p:nvCxnSpPr>
        <p:spPr bwMode="auto">
          <a:xfrm>
            <a:off x="1958882" y="1851118"/>
            <a:ext cx="2003518" cy="2824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>
            <a:stCxn id="10" idx="7"/>
            <a:endCxn id="7" idx="0"/>
          </p:cNvCxnSpPr>
          <p:nvPr/>
        </p:nvCxnSpPr>
        <p:spPr bwMode="auto">
          <a:xfrm flipV="1">
            <a:off x="2568482" y="2057400"/>
            <a:ext cx="14701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35944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Unused Links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1828800" y="1828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4343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5181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57800" y="4419600"/>
            <a:ext cx="152400" cy="1524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1958882" y="1958882"/>
            <a:ext cx="555718" cy="1165318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0" name="Straight Connector 19"/>
          <p:cNvCxnSpPr>
            <a:stCxn id="14" idx="5"/>
          </p:cNvCxnSpPr>
          <p:nvPr/>
        </p:nvCxnSpPr>
        <p:spPr bwMode="auto">
          <a:xfrm>
            <a:off x="3940082" y="3406682"/>
            <a:ext cx="1362354" cy="1057554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4038600" y="2057400"/>
            <a:ext cx="1828800" cy="99060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5334000" y="3048000"/>
            <a:ext cx="533400" cy="137160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1752600" y="4648200"/>
            <a:ext cx="914400" cy="60960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2971800" y="3733800"/>
            <a:ext cx="1012918" cy="739682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4092482" y="4419600"/>
            <a:ext cx="1241518" cy="53882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0" idx="6"/>
            <a:endCxn id="14" idx="1"/>
          </p:cNvCxnSpPr>
          <p:nvPr/>
        </p:nvCxnSpPr>
        <p:spPr bwMode="auto">
          <a:xfrm>
            <a:off x="2590800" y="3200400"/>
            <a:ext cx="1241518" cy="98518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4" name="Straight Connector 63"/>
          <p:cNvCxnSpPr>
            <a:stCxn id="6" idx="6"/>
            <a:endCxn id="10" idx="2"/>
          </p:cNvCxnSpPr>
          <p:nvPr/>
        </p:nvCxnSpPr>
        <p:spPr bwMode="auto">
          <a:xfrm>
            <a:off x="1371600" y="3048000"/>
            <a:ext cx="1066800" cy="15240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8" name="Straight Connector 67"/>
          <p:cNvCxnSpPr>
            <a:stCxn id="9" idx="7"/>
            <a:endCxn id="8" idx="3"/>
          </p:cNvCxnSpPr>
          <p:nvPr/>
        </p:nvCxnSpPr>
        <p:spPr bwMode="auto">
          <a:xfrm flipV="1">
            <a:off x="2797082" y="4473482"/>
            <a:ext cx="1187636" cy="730436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828800" y="5638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+mn-lt"/>
              </a:rPr>
              <a:t>Leaves Spanning Tree: Valid</a:t>
            </a:r>
            <a:endParaRPr lang="en-US" sz="2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0700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1828800" y="1828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4343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5181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57800" y="4419600"/>
            <a:ext cx="152400" cy="1524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1958882" y="1958882"/>
            <a:ext cx="5557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1295400" y="1958882"/>
            <a:ext cx="555718" cy="1012918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8" name="Straight Connector 17"/>
          <p:cNvCxnSpPr>
            <a:stCxn id="6" idx="5"/>
            <a:endCxn id="13" idx="1"/>
          </p:cNvCxnSpPr>
          <p:nvPr/>
        </p:nvCxnSpPr>
        <p:spPr bwMode="auto">
          <a:xfrm>
            <a:off x="1349282" y="3101882"/>
            <a:ext cx="349436" cy="1568636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2590800" y="3200400"/>
            <a:ext cx="327118" cy="5557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4" idx="5"/>
          </p:cNvCxnSpPr>
          <p:nvPr/>
        </p:nvCxnSpPr>
        <p:spPr bwMode="auto">
          <a:xfrm>
            <a:off x="3940082" y="3406682"/>
            <a:ext cx="1362354" cy="105755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endCxn id="14" idx="7"/>
          </p:cNvCxnSpPr>
          <p:nvPr/>
        </p:nvCxnSpPr>
        <p:spPr bwMode="auto">
          <a:xfrm flipH="1">
            <a:off x="3940082" y="2133600"/>
            <a:ext cx="985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4038600" y="2057400"/>
            <a:ext cx="182880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5334000" y="3048000"/>
            <a:ext cx="533400" cy="137160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1752600" y="4648200"/>
            <a:ext cx="9144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2971800" y="3733800"/>
            <a:ext cx="1012918" cy="7396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4092482" y="4419600"/>
            <a:ext cx="1241518" cy="53882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3886200" y="3276600"/>
            <a:ext cx="985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9" idx="0"/>
          </p:cNvCxnSpPr>
          <p:nvPr/>
        </p:nvCxnSpPr>
        <p:spPr bwMode="auto">
          <a:xfrm flipH="1">
            <a:off x="2743200" y="3810000"/>
            <a:ext cx="2286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0" idx="6"/>
            <a:endCxn id="14" idx="1"/>
          </p:cNvCxnSpPr>
          <p:nvPr/>
        </p:nvCxnSpPr>
        <p:spPr bwMode="auto">
          <a:xfrm>
            <a:off x="2590800" y="3200400"/>
            <a:ext cx="1241518" cy="985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6" idx="6"/>
            <a:endCxn id="10" idx="2"/>
          </p:cNvCxnSpPr>
          <p:nvPr/>
        </p:nvCxnSpPr>
        <p:spPr bwMode="auto">
          <a:xfrm>
            <a:off x="1371600" y="3048000"/>
            <a:ext cx="10668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13" idx="0"/>
            <a:endCxn id="12" idx="3"/>
          </p:cNvCxnSpPr>
          <p:nvPr/>
        </p:nvCxnSpPr>
        <p:spPr bwMode="auto">
          <a:xfrm flipV="1">
            <a:off x="1752600" y="3863882"/>
            <a:ext cx="1165318" cy="784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9" idx="7"/>
            <a:endCxn id="8" idx="3"/>
          </p:cNvCxnSpPr>
          <p:nvPr/>
        </p:nvCxnSpPr>
        <p:spPr bwMode="auto">
          <a:xfrm flipV="1">
            <a:off x="2797082" y="4473482"/>
            <a:ext cx="1187636" cy="730436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0" name="Straight Connector 69"/>
          <p:cNvCxnSpPr>
            <a:stCxn id="13" idx="0"/>
            <a:endCxn id="10" idx="3"/>
          </p:cNvCxnSpPr>
          <p:nvPr/>
        </p:nvCxnSpPr>
        <p:spPr bwMode="auto">
          <a:xfrm flipV="1">
            <a:off x="1752600" y="3254282"/>
            <a:ext cx="708118" cy="1393918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2" name="Straight Connector 71"/>
          <p:cNvCxnSpPr>
            <a:stCxn id="12" idx="0"/>
            <a:endCxn id="14" idx="2"/>
          </p:cNvCxnSpPr>
          <p:nvPr/>
        </p:nvCxnSpPr>
        <p:spPr bwMode="auto">
          <a:xfrm flipV="1">
            <a:off x="2971800" y="3352800"/>
            <a:ext cx="838200" cy="38100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4" name="Straight Connector 73"/>
          <p:cNvCxnSpPr>
            <a:stCxn id="14" idx="7"/>
            <a:endCxn id="11" idx="5"/>
          </p:cNvCxnSpPr>
          <p:nvPr/>
        </p:nvCxnSpPr>
        <p:spPr bwMode="auto">
          <a:xfrm flipV="1">
            <a:off x="3940082" y="3025682"/>
            <a:ext cx="1981200" cy="273236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6" name="Straight Connector 75"/>
          <p:cNvCxnSpPr>
            <a:stCxn id="5" idx="7"/>
            <a:endCxn id="7" idx="2"/>
          </p:cNvCxnSpPr>
          <p:nvPr/>
        </p:nvCxnSpPr>
        <p:spPr bwMode="auto">
          <a:xfrm>
            <a:off x="1958882" y="1851118"/>
            <a:ext cx="2003518" cy="282482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78" name="Straight Connector 77"/>
          <p:cNvCxnSpPr>
            <a:stCxn id="10" idx="7"/>
            <a:endCxn id="7" idx="0"/>
          </p:cNvCxnSpPr>
          <p:nvPr/>
        </p:nvCxnSpPr>
        <p:spPr bwMode="auto">
          <a:xfrm flipV="1">
            <a:off x="2568482" y="2057400"/>
            <a:ext cx="1470118" cy="1089118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35289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1828800" y="1828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4343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5181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57800" y="4419600"/>
            <a:ext cx="152400" cy="1524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1295400" y="1958882"/>
            <a:ext cx="555718" cy="1012918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8" name="Straight Connector 17"/>
          <p:cNvCxnSpPr>
            <a:stCxn id="6" idx="5"/>
            <a:endCxn id="13" idx="1"/>
          </p:cNvCxnSpPr>
          <p:nvPr/>
        </p:nvCxnSpPr>
        <p:spPr bwMode="auto">
          <a:xfrm>
            <a:off x="1349282" y="3101882"/>
            <a:ext cx="349436" cy="1568636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5334000" y="3048000"/>
            <a:ext cx="533400" cy="137160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4092482" y="4419600"/>
            <a:ext cx="1241518" cy="53882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9" idx="7"/>
            <a:endCxn id="8" idx="3"/>
          </p:cNvCxnSpPr>
          <p:nvPr/>
        </p:nvCxnSpPr>
        <p:spPr bwMode="auto">
          <a:xfrm flipV="1">
            <a:off x="2797082" y="4473482"/>
            <a:ext cx="1187636" cy="730436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0" name="Straight Connector 69"/>
          <p:cNvCxnSpPr>
            <a:stCxn id="13" idx="0"/>
            <a:endCxn id="10" idx="3"/>
          </p:cNvCxnSpPr>
          <p:nvPr/>
        </p:nvCxnSpPr>
        <p:spPr bwMode="auto">
          <a:xfrm flipV="1">
            <a:off x="1752600" y="3254282"/>
            <a:ext cx="708118" cy="1393918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2" name="Straight Connector 71"/>
          <p:cNvCxnSpPr>
            <a:stCxn id="12" idx="0"/>
            <a:endCxn id="14" idx="2"/>
          </p:cNvCxnSpPr>
          <p:nvPr/>
        </p:nvCxnSpPr>
        <p:spPr bwMode="auto">
          <a:xfrm flipV="1">
            <a:off x="2971800" y="3352800"/>
            <a:ext cx="838200" cy="38100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4" name="Straight Connector 73"/>
          <p:cNvCxnSpPr>
            <a:stCxn id="14" idx="7"/>
            <a:endCxn id="11" idx="5"/>
          </p:cNvCxnSpPr>
          <p:nvPr/>
        </p:nvCxnSpPr>
        <p:spPr bwMode="auto">
          <a:xfrm flipV="1">
            <a:off x="3940082" y="3025682"/>
            <a:ext cx="1981200" cy="273236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6" name="Straight Connector 75"/>
          <p:cNvCxnSpPr>
            <a:stCxn id="5" idx="7"/>
            <a:endCxn id="7" idx="2"/>
          </p:cNvCxnSpPr>
          <p:nvPr/>
        </p:nvCxnSpPr>
        <p:spPr bwMode="auto">
          <a:xfrm>
            <a:off x="1958882" y="1851118"/>
            <a:ext cx="2003518" cy="282482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78" name="Straight Connector 77"/>
          <p:cNvCxnSpPr>
            <a:stCxn id="10" idx="7"/>
            <a:endCxn id="7" idx="0"/>
          </p:cNvCxnSpPr>
          <p:nvPr/>
        </p:nvCxnSpPr>
        <p:spPr bwMode="auto">
          <a:xfrm flipV="1">
            <a:off x="2568482" y="2057400"/>
            <a:ext cx="1470118" cy="1089118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219200" y="57150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+mn-lt"/>
              </a:rPr>
              <a:t>Is this valid?</a:t>
            </a:r>
            <a:endParaRPr lang="en-US" sz="2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5367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842" y="1500447"/>
            <a:ext cx="3064202" cy="2333171"/>
          </a:xfrm>
          <a:prstGeom prst="rect">
            <a:avLst/>
          </a:prstGeom>
        </p:spPr>
      </p:pic>
      <p:pic>
        <p:nvPicPr>
          <p:cNvPr id="7" name="Picture 6" descr="15702_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227" y="4042195"/>
            <a:ext cx="3311071" cy="2648857"/>
          </a:xfrm>
          <a:prstGeom prst="rect">
            <a:avLst/>
          </a:prstGeom>
        </p:spPr>
      </p:pic>
      <p:pic>
        <p:nvPicPr>
          <p:cNvPr id="10" name="Picture 9" descr="7391_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227" y="1636518"/>
            <a:ext cx="4296573" cy="240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22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easy to check validity of routing state for a particular destination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Deadends</a:t>
            </a:r>
            <a:r>
              <a:rPr lang="en-US" dirty="0" smtClean="0"/>
              <a:t> are obvious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ode without outgoing arrow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Loops are obvious</a:t>
            </a:r>
          </a:p>
          <a:p>
            <a:pPr lvl="1"/>
            <a:r>
              <a:rPr lang="en-US" dirty="0" smtClean="0"/>
              <a:t>Disconnected</a:t>
            </a:r>
            <a:r>
              <a:rPr lang="en-US" dirty="0"/>
              <a:t> </a:t>
            </a:r>
            <a:r>
              <a:rPr lang="en-US" dirty="0" smtClean="0"/>
              <a:t>from rest of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40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1E1DF57-8E83-8745-A804-591977C7B79D}" type="slidenum">
              <a:rPr lang="en-US" sz="1400" b="0">
                <a:latin typeface="Times New Roman" charset="0"/>
              </a:rPr>
              <a:pPr eaLnBrk="1" hangingPunct="1"/>
              <a:t>111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Computing Routing State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0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Route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from observing….</a:t>
            </a:r>
          </a:p>
          <a:p>
            <a:pPr lvl="1"/>
            <a:r>
              <a:rPr lang="en-US" dirty="0" smtClean="0"/>
              <a:t>Not covered in your reading</a:t>
            </a:r>
          </a:p>
          <a:p>
            <a:r>
              <a:rPr lang="en-US" dirty="0" smtClean="0"/>
              <a:t>Centralized computation</a:t>
            </a:r>
          </a:p>
          <a:p>
            <a:pPr lvl="1"/>
            <a:r>
              <a:rPr lang="en-US" dirty="0" smtClean="0"/>
              <a:t>One node has the entire network map</a:t>
            </a:r>
          </a:p>
          <a:p>
            <a:r>
              <a:rPr lang="en-US" dirty="0" smtClean="0"/>
              <a:t>Pseudo-centralized computation</a:t>
            </a:r>
          </a:p>
          <a:p>
            <a:pPr lvl="1"/>
            <a:r>
              <a:rPr lang="en-US" dirty="0" smtClean="0"/>
              <a:t>All nodes have the entire network map</a:t>
            </a:r>
          </a:p>
          <a:p>
            <a:r>
              <a:rPr lang="en-US" dirty="0" smtClean="0"/>
              <a:t>Distributed computation</a:t>
            </a:r>
          </a:p>
          <a:p>
            <a:pPr lvl="1"/>
            <a:r>
              <a:rPr lang="en-US" dirty="0" smtClean="0"/>
              <a:t>No one has the entire network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84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You Avoid Loops?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Restrict topology to spanning tree</a:t>
            </a:r>
          </a:p>
          <a:p>
            <a:pPr lvl="1"/>
            <a:r>
              <a:rPr lang="en-US" dirty="0" smtClean="0"/>
              <a:t>If the topology has no loops, packets can’t loop!</a:t>
            </a:r>
          </a:p>
          <a:p>
            <a:r>
              <a:rPr lang="en-US" dirty="0" smtClean="0"/>
              <a:t>Central computation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 make sure no loops</a:t>
            </a:r>
          </a:p>
          <a:p>
            <a:r>
              <a:rPr lang="en-US" dirty="0" smtClean="0"/>
              <a:t>Minimizing metric in distributed computation</a:t>
            </a:r>
          </a:p>
          <a:p>
            <a:pPr lvl="1"/>
            <a:r>
              <a:rPr lang="en-US" dirty="0" smtClean="0"/>
              <a:t>Loops are never the solution to a minimization problem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95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1E1DF57-8E83-8745-A804-591977C7B79D}" type="slidenum">
              <a:rPr lang="en-US" sz="1400" b="0">
                <a:latin typeface="Times New Roman" charset="0"/>
              </a:rPr>
              <a:pPr eaLnBrk="1" hangingPunct="1"/>
              <a:t>114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Self-Learning on Spanning Tree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14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Easiest Way to Avoid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Use a topology where loops are impossible!</a:t>
            </a:r>
          </a:p>
          <a:p>
            <a:pPr lvl="1"/>
            <a:endParaRPr lang="en-US" dirty="0"/>
          </a:p>
          <a:p>
            <a:r>
              <a:rPr lang="en-US" dirty="0" smtClean="0"/>
              <a:t>Take arbitrary topology</a:t>
            </a:r>
          </a:p>
          <a:p>
            <a:pPr lvl="1"/>
            <a:endParaRPr lang="en-US" dirty="0"/>
          </a:p>
          <a:p>
            <a:r>
              <a:rPr lang="en-US" dirty="0" smtClean="0"/>
              <a:t>Build spanning tree (algorithm covered later)</a:t>
            </a:r>
          </a:p>
          <a:p>
            <a:pPr lvl="1"/>
            <a:r>
              <a:rPr lang="en-US" dirty="0" smtClean="0"/>
              <a:t>Ignore all other links (as before)</a:t>
            </a:r>
          </a:p>
          <a:p>
            <a:pPr lvl="1"/>
            <a:endParaRPr lang="en-US" dirty="0"/>
          </a:p>
          <a:p>
            <a:r>
              <a:rPr lang="en-US" dirty="0" smtClean="0"/>
              <a:t>Only one path to destinations on spanning trees</a:t>
            </a:r>
          </a:p>
          <a:p>
            <a:pPr lvl="1"/>
            <a:endParaRPr lang="en-US" dirty="0"/>
          </a:p>
          <a:p>
            <a:r>
              <a:rPr lang="en-US" dirty="0" smtClean="0"/>
              <a:t>Use “learning switches” to discover these paths</a:t>
            </a:r>
          </a:p>
          <a:p>
            <a:pPr lvl="1"/>
            <a:r>
              <a:rPr lang="en-US" dirty="0" smtClean="0"/>
              <a:t>No need to compute routes, just observe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11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previous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1828800" y="1828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4343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5181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57800" y="4419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1958882" y="1958882"/>
            <a:ext cx="5557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1295400" y="1958882"/>
            <a:ext cx="555718" cy="1012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6" idx="5"/>
            <a:endCxn id="13" idx="1"/>
          </p:cNvCxnSpPr>
          <p:nvPr/>
        </p:nvCxnSpPr>
        <p:spPr bwMode="auto">
          <a:xfrm>
            <a:off x="1349282" y="3101882"/>
            <a:ext cx="349436" cy="15686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2590800" y="3200400"/>
            <a:ext cx="327118" cy="5557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4" idx="5"/>
          </p:cNvCxnSpPr>
          <p:nvPr/>
        </p:nvCxnSpPr>
        <p:spPr bwMode="auto">
          <a:xfrm>
            <a:off x="3940082" y="3406682"/>
            <a:ext cx="1362354" cy="105755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endCxn id="14" idx="7"/>
          </p:cNvCxnSpPr>
          <p:nvPr/>
        </p:nvCxnSpPr>
        <p:spPr bwMode="auto">
          <a:xfrm flipH="1">
            <a:off x="3940082" y="2133600"/>
            <a:ext cx="985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4038600" y="2057400"/>
            <a:ext cx="182880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5334000" y="3048000"/>
            <a:ext cx="5334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1752600" y="4648200"/>
            <a:ext cx="9144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2971800" y="3733800"/>
            <a:ext cx="1012918" cy="7396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4092482" y="4419600"/>
            <a:ext cx="1241518" cy="538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3886200" y="3276600"/>
            <a:ext cx="985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9" idx="0"/>
          </p:cNvCxnSpPr>
          <p:nvPr/>
        </p:nvCxnSpPr>
        <p:spPr bwMode="auto">
          <a:xfrm flipH="1">
            <a:off x="2743200" y="3810000"/>
            <a:ext cx="2286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0" idx="6"/>
            <a:endCxn id="14" idx="1"/>
          </p:cNvCxnSpPr>
          <p:nvPr/>
        </p:nvCxnSpPr>
        <p:spPr bwMode="auto">
          <a:xfrm>
            <a:off x="2590800" y="3200400"/>
            <a:ext cx="1241518" cy="985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6" idx="6"/>
            <a:endCxn id="10" idx="2"/>
          </p:cNvCxnSpPr>
          <p:nvPr/>
        </p:nvCxnSpPr>
        <p:spPr bwMode="auto">
          <a:xfrm>
            <a:off x="1371600" y="3048000"/>
            <a:ext cx="10668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13" idx="0"/>
            <a:endCxn id="12" idx="3"/>
          </p:cNvCxnSpPr>
          <p:nvPr/>
        </p:nvCxnSpPr>
        <p:spPr bwMode="auto">
          <a:xfrm flipV="1">
            <a:off x="1752600" y="3863882"/>
            <a:ext cx="1165318" cy="784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9" idx="7"/>
            <a:endCxn id="8" idx="3"/>
          </p:cNvCxnSpPr>
          <p:nvPr/>
        </p:nvCxnSpPr>
        <p:spPr bwMode="auto">
          <a:xfrm flipV="1">
            <a:off x="2797082" y="4473482"/>
            <a:ext cx="1187636" cy="7304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stCxn id="13" idx="0"/>
            <a:endCxn id="10" idx="3"/>
          </p:cNvCxnSpPr>
          <p:nvPr/>
        </p:nvCxnSpPr>
        <p:spPr bwMode="auto">
          <a:xfrm flipV="1">
            <a:off x="1752600" y="3254282"/>
            <a:ext cx="708118" cy="1393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12" idx="0"/>
            <a:endCxn id="14" idx="2"/>
          </p:cNvCxnSpPr>
          <p:nvPr/>
        </p:nvCxnSpPr>
        <p:spPr bwMode="auto">
          <a:xfrm flipV="1">
            <a:off x="2971800" y="3352800"/>
            <a:ext cx="8382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14" idx="7"/>
            <a:endCxn id="11" idx="5"/>
          </p:cNvCxnSpPr>
          <p:nvPr/>
        </p:nvCxnSpPr>
        <p:spPr bwMode="auto">
          <a:xfrm flipV="1">
            <a:off x="3940082" y="3025682"/>
            <a:ext cx="1981200" cy="2732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5" idx="7"/>
            <a:endCxn id="7" idx="2"/>
          </p:cNvCxnSpPr>
          <p:nvPr/>
        </p:nvCxnSpPr>
        <p:spPr bwMode="auto">
          <a:xfrm>
            <a:off x="1958882" y="1851118"/>
            <a:ext cx="2003518" cy="2824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>
            <a:stCxn id="10" idx="7"/>
            <a:endCxn id="7" idx="0"/>
          </p:cNvCxnSpPr>
          <p:nvPr/>
        </p:nvCxnSpPr>
        <p:spPr bwMode="auto">
          <a:xfrm flipV="1">
            <a:off x="2568482" y="2057400"/>
            <a:ext cx="14701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12797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Spanning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1828800" y="1828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4343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5181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57800" y="4419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1958882" y="1958882"/>
            <a:ext cx="5557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1295400" y="1958882"/>
            <a:ext cx="555718" cy="1012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2590800" y="3200400"/>
            <a:ext cx="327118" cy="5557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4038600" y="2057400"/>
            <a:ext cx="182880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5334000" y="3048000"/>
            <a:ext cx="5334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1752600" y="4648200"/>
            <a:ext cx="9144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2971800" y="3733800"/>
            <a:ext cx="1012918" cy="7396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4092482" y="4419600"/>
            <a:ext cx="1241518" cy="538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3886200" y="3276600"/>
            <a:ext cx="985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stCxn id="13" idx="0"/>
            <a:endCxn id="10" idx="3"/>
          </p:cNvCxnSpPr>
          <p:nvPr/>
        </p:nvCxnSpPr>
        <p:spPr bwMode="auto">
          <a:xfrm flipV="1">
            <a:off x="1752600" y="3254282"/>
            <a:ext cx="708118" cy="1393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70310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Spanning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118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1828800" y="1828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4343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5181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57800" y="4419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1295400" y="1958882"/>
            <a:ext cx="555718" cy="1012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6" idx="5"/>
            <a:endCxn id="13" idx="1"/>
          </p:cNvCxnSpPr>
          <p:nvPr/>
        </p:nvCxnSpPr>
        <p:spPr bwMode="auto">
          <a:xfrm>
            <a:off x="1349282" y="3101882"/>
            <a:ext cx="349436" cy="15686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2590800" y="3200400"/>
            <a:ext cx="327118" cy="5557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endCxn id="14" idx="7"/>
          </p:cNvCxnSpPr>
          <p:nvPr/>
        </p:nvCxnSpPr>
        <p:spPr bwMode="auto">
          <a:xfrm flipH="1">
            <a:off x="3940082" y="2133600"/>
            <a:ext cx="985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5334000" y="3048000"/>
            <a:ext cx="5334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1752600" y="4648200"/>
            <a:ext cx="9144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4092482" y="4419600"/>
            <a:ext cx="1241518" cy="538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9" idx="7"/>
            <a:endCxn id="8" idx="3"/>
          </p:cNvCxnSpPr>
          <p:nvPr/>
        </p:nvCxnSpPr>
        <p:spPr bwMode="auto">
          <a:xfrm flipV="1">
            <a:off x="2797082" y="4473482"/>
            <a:ext cx="1187636" cy="7304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12" idx="0"/>
            <a:endCxn id="14" idx="2"/>
          </p:cNvCxnSpPr>
          <p:nvPr/>
        </p:nvCxnSpPr>
        <p:spPr bwMode="auto">
          <a:xfrm flipV="1">
            <a:off x="2971800" y="3352800"/>
            <a:ext cx="8382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5" idx="7"/>
            <a:endCxn id="7" idx="2"/>
          </p:cNvCxnSpPr>
          <p:nvPr/>
        </p:nvCxnSpPr>
        <p:spPr bwMode="auto">
          <a:xfrm>
            <a:off x="1958882" y="1851118"/>
            <a:ext cx="2003518" cy="2824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64977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Yet Another Spanning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1828800" y="1828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4343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5181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57800" y="4419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1958882" y="1958882"/>
            <a:ext cx="5557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4" idx="5"/>
          </p:cNvCxnSpPr>
          <p:nvPr/>
        </p:nvCxnSpPr>
        <p:spPr bwMode="auto">
          <a:xfrm>
            <a:off x="3940082" y="3406682"/>
            <a:ext cx="1362354" cy="105755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endCxn id="14" idx="7"/>
          </p:cNvCxnSpPr>
          <p:nvPr/>
        </p:nvCxnSpPr>
        <p:spPr bwMode="auto">
          <a:xfrm flipH="1">
            <a:off x="3940082" y="2133600"/>
            <a:ext cx="985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3886200" y="3276600"/>
            <a:ext cx="985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9" idx="0"/>
          </p:cNvCxnSpPr>
          <p:nvPr/>
        </p:nvCxnSpPr>
        <p:spPr bwMode="auto">
          <a:xfrm flipH="1">
            <a:off x="2743200" y="3810000"/>
            <a:ext cx="2286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0" idx="6"/>
            <a:endCxn id="14" idx="1"/>
          </p:cNvCxnSpPr>
          <p:nvPr/>
        </p:nvCxnSpPr>
        <p:spPr bwMode="auto">
          <a:xfrm>
            <a:off x="2590800" y="3200400"/>
            <a:ext cx="1241518" cy="985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6" idx="6"/>
            <a:endCxn id="10" idx="2"/>
          </p:cNvCxnSpPr>
          <p:nvPr/>
        </p:nvCxnSpPr>
        <p:spPr bwMode="auto">
          <a:xfrm>
            <a:off x="1371600" y="3048000"/>
            <a:ext cx="10668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stCxn id="13" idx="0"/>
            <a:endCxn id="10" idx="3"/>
          </p:cNvCxnSpPr>
          <p:nvPr/>
        </p:nvCxnSpPr>
        <p:spPr bwMode="auto">
          <a:xfrm flipV="1">
            <a:off x="1752600" y="3254282"/>
            <a:ext cx="708118" cy="1393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12" idx="0"/>
            <a:endCxn id="14" idx="2"/>
          </p:cNvCxnSpPr>
          <p:nvPr/>
        </p:nvCxnSpPr>
        <p:spPr bwMode="auto">
          <a:xfrm flipV="1">
            <a:off x="2971800" y="3352800"/>
            <a:ext cx="8382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14" idx="7"/>
            <a:endCxn id="11" idx="5"/>
          </p:cNvCxnSpPr>
          <p:nvPr/>
        </p:nvCxnSpPr>
        <p:spPr bwMode="auto">
          <a:xfrm flipV="1">
            <a:off x="3940082" y="3025682"/>
            <a:ext cx="1981200" cy="2732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1274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Datacenter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270000"/>
            <a:ext cx="7924800" cy="5283200"/>
          </a:xfrm>
        </p:spPr>
      </p:pic>
    </p:spTree>
    <p:extLst>
      <p:ext uri="{BB962C8B-B14F-4D97-AF65-F5344CB8AC3E}">
        <p14:creationId xmlns:p14="http://schemas.microsoft.com/office/powerpoint/2010/main" val="983887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Flooding on a Spanning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want to send a packet that will reach all nodes, then switches can use the following rule:</a:t>
            </a:r>
          </a:p>
          <a:p>
            <a:pPr lvl="1"/>
            <a:r>
              <a:rPr lang="en-US" dirty="0" smtClean="0"/>
              <a:t>Ignoring all ports not on spanning tree!</a:t>
            </a:r>
          </a:p>
          <a:p>
            <a:r>
              <a:rPr lang="en-US" dirty="0" smtClean="0"/>
              <a:t>Originating switch sends “flood” packet out all ports</a:t>
            </a:r>
          </a:p>
          <a:p>
            <a:r>
              <a:rPr lang="en-US" dirty="0" smtClean="0"/>
              <a:t>When a “flood” packet arrives on one incoming port, send it out all other 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95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Flooding on Spanning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1828800" y="1828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4343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5181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57800" y="4419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1958882" y="1958882"/>
            <a:ext cx="5557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1295400" y="1958882"/>
            <a:ext cx="555718" cy="1012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2590800" y="3200400"/>
            <a:ext cx="327118" cy="5557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4038600" y="2057400"/>
            <a:ext cx="182880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5334000" y="3048000"/>
            <a:ext cx="5334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1752600" y="4648200"/>
            <a:ext cx="9144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2971800" y="3733800"/>
            <a:ext cx="1012918" cy="7396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4092482" y="4419600"/>
            <a:ext cx="1241518" cy="538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3886200" y="3276600"/>
            <a:ext cx="985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stCxn id="13" idx="0"/>
            <a:endCxn id="10" idx="3"/>
          </p:cNvCxnSpPr>
          <p:nvPr/>
        </p:nvCxnSpPr>
        <p:spPr bwMode="auto">
          <a:xfrm flipV="1">
            <a:off x="1752600" y="3254282"/>
            <a:ext cx="708118" cy="1393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ectangle 36"/>
          <p:cNvSpPr>
            <a:spLocks noChangeAspect="1"/>
          </p:cNvSpPr>
          <p:nvPr/>
        </p:nvSpPr>
        <p:spPr bwMode="auto">
          <a:xfrm>
            <a:off x="2438400" y="30480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3" name="Rectangle 42"/>
          <p:cNvSpPr>
            <a:spLocks noChangeAspect="1"/>
          </p:cNvSpPr>
          <p:nvPr/>
        </p:nvSpPr>
        <p:spPr bwMode="auto">
          <a:xfrm>
            <a:off x="2819400" y="36576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Rectangle 43"/>
          <p:cNvSpPr>
            <a:spLocks noChangeAspect="1"/>
          </p:cNvSpPr>
          <p:nvPr/>
        </p:nvSpPr>
        <p:spPr bwMode="auto">
          <a:xfrm>
            <a:off x="1600200" y="45720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Rectangle 44"/>
          <p:cNvSpPr>
            <a:spLocks noChangeAspect="1"/>
          </p:cNvSpPr>
          <p:nvPr/>
        </p:nvSpPr>
        <p:spPr bwMode="auto">
          <a:xfrm>
            <a:off x="1828800" y="18288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6" name="Rectangle 45"/>
          <p:cNvSpPr>
            <a:spLocks noChangeAspect="1"/>
          </p:cNvSpPr>
          <p:nvPr/>
        </p:nvSpPr>
        <p:spPr bwMode="auto">
          <a:xfrm>
            <a:off x="1143000" y="28956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7" name="Rectangle 46"/>
          <p:cNvSpPr>
            <a:spLocks noChangeAspect="1"/>
          </p:cNvSpPr>
          <p:nvPr/>
        </p:nvSpPr>
        <p:spPr bwMode="auto">
          <a:xfrm>
            <a:off x="2590800" y="51816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8" name="Rectangle 47"/>
          <p:cNvSpPr>
            <a:spLocks noChangeAspect="1"/>
          </p:cNvSpPr>
          <p:nvPr/>
        </p:nvSpPr>
        <p:spPr bwMode="auto">
          <a:xfrm>
            <a:off x="3886200" y="43434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9" name="Rectangle 48"/>
          <p:cNvSpPr>
            <a:spLocks noChangeAspect="1"/>
          </p:cNvSpPr>
          <p:nvPr/>
        </p:nvSpPr>
        <p:spPr bwMode="auto">
          <a:xfrm>
            <a:off x="5181600" y="43434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0" name="Rectangle 49"/>
          <p:cNvSpPr>
            <a:spLocks noChangeAspect="1"/>
          </p:cNvSpPr>
          <p:nvPr/>
        </p:nvSpPr>
        <p:spPr bwMode="auto">
          <a:xfrm>
            <a:off x="3810000" y="32004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1" name="Rectangle 50"/>
          <p:cNvSpPr>
            <a:spLocks noChangeAspect="1"/>
          </p:cNvSpPr>
          <p:nvPr/>
        </p:nvSpPr>
        <p:spPr bwMode="auto">
          <a:xfrm>
            <a:off x="5791200" y="28956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2" name="Rectangle 51"/>
          <p:cNvSpPr>
            <a:spLocks noChangeAspect="1"/>
          </p:cNvSpPr>
          <p:nvPr/>
        </p:nvSpPr>
        <p:spPr bwMode="auto">
          <a:xfrm>
            <a:off x="3886200" y="19812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937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Flooding on Spanning Tree (Again)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1828800" y="1828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4343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5181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57800" y="4419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1958882" y="1958882"/>
            <a:ext cx="5557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1295400" y="1958882"/>
            <a:ext cx="555718" cy="1012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2590800" y="3200400"/>
            <a:ext cx="327118" cy="5557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4038600" y="2057400"/>
            <a:ext cx="182880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5334000" y="3048000"/>
            <a:ext cx="5334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1752600" y="4648200"/>
            <a:ext cx="9144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2971800" y="3733800"/>
            <a:ext cx="1012918" cy="7396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4092482" y="4419600"/>
            <a:ext cx="1241518" cy="538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3886200" y="3276600"/>
            <a:ext cx="985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stCxn id="13" idx="0"/>
            <a:endCxn id="10" idx="3"/>
          </p:cNvCxnSpPr>
          <p:nvPr/>
        </p:nvCxnSpPr>
        <p:spPr bwMode="auto">
          <a:xfrm flipV="1">
            <a:off x="1752600" y="3254282"/>
            <a:ext cx="708118" cy="1393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ectangle 36"/>
          <p:cNvSpPr>
            <a:spLocks noChangeAspect="1"/>
          </p:cNvSpPr>
          <p:nvPr/>
        </p:nvSpPr>
        <p:spPr bwMode="auto">
          <a:xfrm>
            <a:off x="2438400" y="30480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3" name="Rectangle 42"/>
          <p:cNvSpPr>
            <a:spLocks noChangeAspect="1"/>
          </p:cNvSpPr>
          <p:nvPr/>
        </p:nvSpPr>
        <p:spPr bwMode="auto">
          <a:xfrm>
            <a:off x="2819400" y="36576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Rectangle 43"/>
          <p:cNvSpPr>
            <a:spLocks noChangeAspect="1"/>
          </p:cNvSpPr>
          <p:nvPr/>
        </p:nvSpPr>
        <p:spPr bwMode="auto">
          <a:xfrm>
            <a:off x="1600200" y="45720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Rectangle 44"/>
          <p:cNvSpPr>
            <a:spLocks noChangeAspect="1"/>
          </p:cNvSpPr>
          <p:nvPr/>
        </p:nvSpPr>
        <p:spPr bwMode="auto">
          <a:xfrm>
            <a:off x="1828800" y="18288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6" name="Rectangle 45"/>
          <p:cNvSpPr>
            <a:spLocks noChangeAspect="1"/>
          </p:cNvSpPr>
          <p:nvPr/>
        </p:nvSpPr>
        <p:spPr bwMode="auto">
          <a:xfrm>
            <a:off x="1143000" y="28956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7" name="Rectangle 46"/>
          <p:cNvSpPr>
            <a:spLocks noChangeAspect="1"/>
          </p:cNvSpPr>
          <p:nvPr/>
        </p:nvSpPr>
        <p:spPr bwMode="auto">
          <a:xfrm>
            <a:off x="2590800" y="51816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8" name="Rectangle 47"/>
          <p:cNvSpPr>
            <a:spLocks noChangeAspect="1"/>
          </p:cNvSpPr>
          <p:nvPr/>
        </p:nvSpPr>
        <p:spPr bwMode="auto">
          <a:xfrm>
            <a:off x="3886200" y="43434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9" name="Rectangle 48"/>
          <p:cNvSpPr>
            <a:spLocks noChangeAspect="1"/>
          </p:cNvSpPr>
          <p:nvPr/>
        </p:nvSpPr>
        <p:spPr bwMode="auto">
          <a:xfrm>
            <a:off x="5181600" y="43434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0" name="Rectangle 49"/>
          <p:cNvSpPr>
            <a:spLocks noChangeAspect="1"/>
          </p:cNvSpPr>
          <p:nvPr/>
        </p:nvSpPr>
        <p:spPr bwMode="auto">
          <a:xfrm>
            <a:off x="3810000" y="32004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1" name="Rectangle 50"/>
          <p:cNvSpPr>
            <a:spLocks noChangeAspect="1"/>
          </p:cNvSpPr>
          <p:nvPr/>
        </p:nvSpPr>
        <p:spPr bwMode="auto">
          <a:xfrm>
            <a:off x="5791200" y="28956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2" name="Rectangle 51"/>
          <p:cNvSpPr>
            <a:spLocks noChangeAspect="1"/>
          </p:cNvSpPr>
          <p:nvPr/>
        </p:nvSpPr>
        <p:spPr bwMode="auto">
          <a:xfrm>
            <a:off x="3886200" y="19812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185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Flooding on a Spanning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works because the lack of loops prevents the flooding from cycling back on itself</a:t>
            </a:r>
          </a:p>
          <a:p>
            <a:r>
              <a:rPr lang="en-US" dirty="0" smtClean="0"/>
              <a:t>Eventually all nodes will be covered, exactly once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69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Enables Learning!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There is only one path from source to destination</a:t>
            </a:r>
          </a:p>
          <a:p>
            <a:pPr lvl="1"/>
            <a:endParaRPr lang="en-US" dirty="0"/>
          </a:p>
          <a:p>
            <a:r>
              <a:rPr lang="en-US" dirty="0" smtClean="0"/>
              <a:t>Each </a:t>
            </a:r>
            <a:r>
              <a:rPr lang="en-US" dirty="0"/>
              <a:t>switch can </a:t>
            </a:r>
            <a:r>
              <a:rPr lang="en-US" dirty="0" smtClean="0"/>
              <a:t>learn how </a:t>
            </a:r>
            <a:r>
              <a:rPr lang="en-US" dirty="0"/>
              <a:t>to reach a another node by remembering where its flooding packets came from</a:t>
            </a:r>
            <a:r>
              <a:rPr lang="en-US" dirty="0" smtClean="0"/>
              <a:t>!</a:t>
            </a:r>
          </a:p>
          <a:p>
            <a:pPr lvl="1"/>
            <a:endParaRPr lang="en-US" dirty="0"/>
          </a:p>
          <a:p>
            <a:r>
              <a:rPr lang="en-US" dirty="0"/>
              <a:t>If flood packet from Node A entered switch from port 4, then to reach Node A, switch sends packets out port </a:t>
            </a:r>
            <a:r>
              <a:rPr lang="en-US" dirty="0" smtClean="0"/>
              <a:t>4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54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from Flood Packets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125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1828800" y="1828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4343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5181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57800" y="4419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1958882" y="1958882"/>
            <a:ext cx="5557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1295400" y="1958882"/>
            <a:ext cx="555718" cy="1012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2590800" y="3200400"/>
            <a:ext cx="327118" cy="5557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4038600" y="2057400"/>
            <a:ext cx="182880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5334000" y="3048000"/>
            <a:ext cx="5334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1752600" y="4648200"/>
            <a:ext cx="9144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2971800" y="3733800"/>
            <a:ext cx="1012918" cy="7396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4092482" y="4419600"/>
            <a:ext cx="1241518" cy="538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3886200" y="3276600"/>
            <a:ext cx="985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stCxn id="13" idx="0"/>
            <a:endCxn id="10" idx="3"/>
          </p:cNvCxnSpPr>
          <p:nvPr/>
        </p:nvCxnSpPr>
        <p:spPr bwMode="auto">
          <a:xfrm flipV="1">
            <a:off x="1752600" y="3254282"/>
            <a:ext cx="708118" cy="1393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ectangle 36"/>
          <p:cNvSpPr>
            <a:spLocks noChangeAspect="1"/>
          </p:cNvSpPr>
          <p:nvPr/>
        </p:nvSpPr>
        <p:spPr bwMode="auto">
          <a:xfrm>
            <a:off x="2438400" y="30480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3" name="Rectangle 42"/>
          <p:cNvSpPr>
            <a:spLocks noChangeAspect="1"/>
          </p:cNvSpPr>
          <p:nvPr/>
        </p:nvSpPr>
        <p:spPr bwMode="auto">
          <a:xfrm>
            <a:off x="2819400" y="36576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Rectangle 43"/>
          <p:cNvSpPr>
            <a:spLocks noChangeAspect="1"/>
          </p:cNvSpPr>
          <p:nvPr/>
        </p:nvSpPr>
        <p:spPr bwMode="auto">
          <a:xfrm>
            <a:off x="1600200" y="45720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Rectangle 44"/>
          <p:cNvSpPr>
            <a:spLocks noChangeAspect="1"/>
          </p:cNvSpPr>
          <p:nvPr/>
        </p:nvSpPr>
        <p:spPr bwMode="auto">
          <a:xfrm>
            <a:off x="1828800" y="18288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6" name="Rectangle 45"/>
          <p:cNvSpPr>
            <a:spLocks noChangeAspect="1"/>
          </p:cNvSpPr>
          <p:nvPr/>
        </p:nvSpPr>
        <p:spPr bwMode="auto">
          <a:xfrm>
            <a:off x="1143000" y="28956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7" name="Rectangle 46"/>
          <p:cNvSpPr>
            <a:spLocks noChangeAspect="1"/>
          </p:cNvSpPr>
          <p:nvPr/>
        </p:nvSpPr>
        <p:spPr bwMode="auto">
          <a:xfrm>
            <a:off x="2590800" y="51816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8" name="Rectangle 47"/>
          <p:cNvSpPr>
            <a:spLocks noChangeAspect="1"/>
          </p:cNvSpPr>
          <p:nvPr/>
        </p:nvSpPr>
        <p:spPr bwMode="auto">
          <a:xfrm>
            <a:off x="3886200" y="43434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9" name="Rectangle 48"/>
          <p:cNvSpPr>
            <a:spLocks noChangeAspect="1"/>
          </p:cNvSpPr>
          <p:nvPr/>
        </p:nvSpPr>
        <p:spPr bwMode="auto">
          <a:xfrm>
            <a:off x="5181600" y="43434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0" name="Rectangle 49"/>
          <p:cNvSpPr>
            <a:spLocks noChangeAspect="1"/>
          </p:cNvSpPr>
          <p:nvPr/>
        </p:nvSpPr>
        <p:spPr bwMode="auto">
          <a:xfrm>
            <a:off x="3810000" y="32004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1" name="Rectangle 50"/>
          <p:cNvSpPr>
            <a:spLocks noChangeAspect="1"/>
          </p:cNvSpPr>
          <p:nvPr/>
        </p:nvSpPr>
        <p:spPr bwMode="auto">
          <a:xfrm>
            <a:off x="5791200" y="28956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2" name="Rectangle 51"/>
          <p:cNvSpPr>
            <a:spLocks noChangeAspect="1"/>
          </p:cNvSpPr>
          <p:nvPr/>
        </p:nvSpPr>
        <p:spPr bwMode="auto">
          <a:xfrm>
            <a:off x="3886200" y="19812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4495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+mn-lt"/>
              </a:rPr>
              <a:t>Node A</a:t>
            </a:r>
            <a:endParaRPr lang="en-US" sz="2800" b="0" dirty="0">
              <a:latin typeface="+mn-lt"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6261100" y="2057400"/>
            <a:ext cx="2895600" cy="1069848"/>
          </a:xfrm>
          <a:prstGeom prst="wedgeRectCallout">
            <a:avLst>
              <a:gd name="adj1" fmla="val -66009"/>
              <a:gd name="adj2" fmla="val 6368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Node A can be </a:t>
            </a:r>
            <a:r>
              <a:rPr lang="en-US" dirty="0" smtClean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reached</a:t>
            </a:r>
          </a:p>
          <a:p>
            <a:pPr lvl="0" algn="ctr"/>
            <a:r>
              <a:rPr lang="en-US" dirty="0" smtClean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through this port</a:t>
            </a:r>
          </a:p>
        </p:txBody>
      </p:sp>
      <p:sp>
        <p:nvSpPr>
          <p:cNvPr id="53" name="Rectangular Callout 52"/>
          <p:cNvSpPr/>
          <p:nvPr/>
        </p:nvSpPr>
        <p:spPr bwMode="auto">
          <a:xfrm>
            <a:off x="2286000" y="1295400"/>
            <a:ext cx="2895600" cy="1069848"/>
          </a:xfrm>
          <a:prstGeom prst="wedgeRectCallout">
            <a:avLst>
              <a:gd name="adj1" fmla="val -35746"/>
              <a:gd name="adj2" fmla="val 14440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Node A can be </a:t>
            </a:r>
            <a:r>
              <a:rPr lang="en-US" dirty="0" smtClean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reached</a:t>
            </a:r>
          </a:p>
          <a:p>
            <a:pPr lvl="0" algn="ctr"/>
            <a:r>
              <a:rPr lang="en-US" dirty="0" smtClean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through this port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" y="57150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/>
                <a:cs typeface="Calibri"/>
              </a:rPr>
              <a:t>Once a node has sent a flood message, all other switches know how to reach it….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1550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18" grpId="0" animBg="1"/>
      <p:bldP spid="53" grpId="0" animBg="1"/>
      <p:bldP spid="20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Flood first packet</a:t>
            </a:r>
          </a:p>
          <a:p>
            <a:r>
              <a:rPr lang="en-US" dirty="0" smtClean="0"/>
              <a:t>All switches learn where you are</a:t>
            </a:r>
          </a:p>
          <a:p>
            <a:r>
              <a:rPr lang="en-US" dirty="0" smtClean="0"/>
              <a:t>When destination responds, all switches learn where it is…</a:t>
            </a:r>
          </a:p>
          <a:p>
            <a:r>
              <a:rPr lang="en-US" dirty="0" smtClean="0"/>
              <a:t>Done.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2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DCA19C7-DB64-D340-BD71-3B2A0107C30C}" type="slidenum">
              <a:rPr lang="en-US" sz="1400" b="0">
                <a:latin typeface="Times New Roman" charset="0"/>
                <a:cs typeface="Calibri"/>
              </a:rPr>
              <a:pPr eaLnBrk="1" hangingPunct="1"/>
              <a:t>127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sp>
        <p:nvSpPr>
          <p:cNvPr id="665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Self-Learning Switch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5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243998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latin typeface="Calibri"/>
                <a:cs typeface="Calibri"/>
              </a:rPr>
              <a:t>When a </a:t>
            </a:r>
            <a:r>
              <a:rPr lang="en-US" dirty="0" smtClean="0">
                <a:latin typeface="Calibri"/>
                <a:cs typeface="Calibri"/>
              </a:rPr>
              <a:t>packet arrives</a:t>
            </a: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Inspect </a:t>
            </a:r>
            <a:r>
              <a:rPr lang="en-US" i="1" dirty="0">
                <a:latin typeface="Calibri"/>
                <a:ea typeface="Calibri"/>
                <a:cs typeface="Calibri"/>
              </a:rPr>
              <a:t>source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smtClean="0">
                <a:latin typeface="Calibri"/>
                <a:ea typeface="Calibri"/>
                <a:cs typeface="Calibri"/>
              </a:rPr>
              <a:t>ID, </a:t>
            </a:r>
            <a:r>
              <a:rPr lang="en-US" dirty="0">
                <a:latin typeface="Calibri"/>
                <a:ea typeface="Calibri"/>
                <a:cs typeface="Calibri"/>
              </a:rPr>
              <a:t>a</a:t>
            </a:r>
            <a:r>
              <a:rPr lang="en-US" dirty="0" smtClean="0">
                <a:latin typeface="Calibri"/>
                <a:ea typeface="Calibri"/>
                <a:cs typeface="Calibri"/>
              </a:rPr>
              <a:t>ssociate with </a:t>
            </a:r>
            <a:r>
              <a:rPr lang="en-US" i="1" dirty="0" smtClean="0">
                <a:latin typeface="Calibri"/>
                <a:ea typeface="Calibri"/>
                <a:cs typeface="Calibri"/>
              </a:rPr>
              <a:t>incoming </a:t>
            </a:r>
            <a:r>
              <a:rPr lang="en-US" dirty="0" smtClean="0">
                <a:latin typeface="Calibri"/>
                <a:ea typeface="Calibri"/>
                <a:cs typeface="Calibri"/>
              </a:rPr>
              <a:t>port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Store mapping in the switch table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Use </a:t>
            </a:r>
            <a:r>
              <a:rPr lang="en-US" dirty="0">
                <a:solidFill>
                  <a:srgbClr val="F47A00"/>
                </a:solidFill>
                <a:latin typeface="Calibri"/>
                <a:ea typeface="Calibri"/>
                <a:cs typeface="Calibri"/>
              </a:rPr>
              <a:t>time-to-live </a:t>
            </a:r>
            <a:r>
              <a:rPr lang="en-US" dirty="0">
                <a:latin typeface="Calibri"/>
                <a:ea typeface="Calibri"/>
                <a:cs typeface="Calibri"/>
              </a:rPr>
              <a:t>field to eventually forget </a:t>
            </a:r>
            <a:r>
              <a:rPr lang="en-US" dirty="0" smtClean="0">
                <a:latin typeface="Calibri"/>
                <a:ea typeface="Calibri"/>
                <a:cs typeface="Calibri"/>
              </a:rPr>
              <a:t>mapping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66569" name="Rectangle 4"/>
          <p:cNvSpPr>
            <a:spLocks noChangeArrowheads="1"/>
          </p:cNvSpPr>
          <p:nvPr/>
        </p:nvSpPr>
        <p:spPr bwMode="auto">
          <a:xfrm>
            <a:off x="3975100" y="5227638"/>
            <a:ext cx="355600" cy="88900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3968750" y="3946525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14" name="Clip" r:id="rId4" imgW="1307948" imgH="1084823" progId="MS_ClipArt_Gallery.2">
                  <p:embed/>
                </p:oleObj>
              </mc:Choice>
              <mc:Fallback>
                <p:oleObj name="Clip" r:id="rId4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0" y="3946525"/>
                        <a:ext cx="5127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3998913" y="6207125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15" name="Clip" r:id="rId6" imgW="1307948" imgH="1084823" progId="MS_ClipArt_Gallery.2">
                  <p:embed/>
                </p:oleObj>
              </mc:Choice>
              <mc:Fallback>
                <p:oleObj name="Clip" r:id="rId6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8913" y="6207125"/>
                        <a:ext cx="5127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5383213" y="4975225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16" name="Clip" r:id="rId7" imgW="1307948" imgH="1084823" progId="MS_ClipArt_Gallery.2">
                  <p:embed/>
                </p:oleObj>
              </mc:Choice>
              <mc:Fallback>
                <p:oleObj name="Clip" r:id="rId7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3213" y="4975225"/>
                        <a:ext cx="5127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2551113" y="4986338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17" name="Clip" r:id="rId8" imgW="1307948" imgH="1084823" progId="MS_ClipArt_Gallery.2">
                  <p:embed/>
                </p:oleObj>
              </mc:Choice>
              <mc:Fallback>
                <p:oleObj name="Clip" r:id="rId8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113" y="4986338"/>
                        <a:ext cx="5127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0" name="Rectangle 9"/>
          <p:cNvSpPr>
            <a:spLocks noChangeArrowheads="1"/>
          </p:cNvSpPr>
          <p:nvPr/>
        </p:nvSpPr>
        <p:spPr bwMode="auto">
          <a:xfrm>
            <a:off x="3033713" y="5129213"/>
            <a:ext cx="153987" cy="131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1" name="Rectangle 10"/>
          <p:cNvSpPr>
            <a:spLocks noChangeArrowheads="1"/>
          </p:cNvSpPr>
          <p:nvPr/>
        </p:nvSpPr>
        <p:spPr bwMode="auto">
          <a:xfrm>
            <a:off x="5289550" y="5129213"/>
            <a:ext cx="153988" cy="131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2" name="Rectangle 11"/>
          <p:cNvSpPr>
            <a:spLocks noChangeArrowheads="1"/>
          </p:cNvSpPr>
          <p:nvPr/>
        </p:nvSpPr>
        <p:spPr bwMode="auto">
          <a:xfrm>
            <a:off x="4210050" y="4386263"/>
            <a:ext cx="120650" cy="207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3" name="Rectangle 12"/>
          <p:cNvSpPr>
            <a:spLocks noChangeArrowheads="1"/>
          </p:cNvSpPr>
          <p:nvPr/>
        </p:nvSpPr>
        <p:spPr bwMode="auto">
          <a:xfrm>
            <a:off x="4217988" y="6013450"/>
            <a:ext cx="120650" cy="207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4" name="Line 13"/>
          <p:cNvSpPr>
            <a:spLocks noChangeShapeType="1"/>
          </p:cNvSpPr>
          <p:nvPr/>
        </p:nvSpPr>
        <p:spPr bwMode="auto">
          <a:xfrm>
            <a:off x="3187700" y="5184775"/>
            <a:ext cx="842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6575" name="Line 14"/>
          <p:cNvSpPr>
            <a:spLocks noChangeShapeType="1"/>
          </p:cNvSpPr>
          <p:nvPr/>
        </p:nvSpPr>
        <p:spPr bwMode="auto">
          <a:xfrm>
            <a:off x="4256088" y="4597400"/>
            <a:ext cx="0" cy="487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6576" name="Line 15"/>
          <p:cNvSpPr>
            <a:spLocks noChangeShapeType="1"/>
          </p:cNvSpPr>
          <p:nvPr/>
        </p:nvSpPr>
        <p:spPr bwMode="auto">
          <a:xfrm flipH="1">
            <a:off x="4419600" y="5184775"/>
            <a:ext cx="852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6577" name="Line 16"/>
          <p:cNvSpPr>
            <a:spLocks noChangeShapeType="1"/>
          </p:cNvSpPr>
          <p:nvPr/>
        </p:nvSpPr>
        <p:spPr bwMode="auto">
          <a:xfrm flipV="1">
            <a:off x="4256088" y="5305425"/>
            <a:ext cx="11112" cy="687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6578" name="Text Box 17"/>
          <p:cNvSpPr txBox="1">
            <a:spLocks noChangeArrowheads="1"/>
          </p:cNvSpPr>
          <p:nvPr/>
        </p:nvSpPr>
        <p:spPr bwMode="auto">
          <a:xfrm>
            <a:off x="2086375" y="4926013"/>
            <a:ext cx="3770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  <a:cs typeface="Calibri"/>
              </a:rPr>
              <a:t>A</a:t>
            </a:r>
          </a:p>
        </p:txBody>
      </p:sp>
      <p:sp>
        <p:nvSpPr>
          <p:cNvPr id="66579" name="Text Box 18"/>
          <p:cNvSpPr txBox="1">
            <a:spLocks noChangeArrowheads="1"/>
          </p:cNvSpPr>
          <p:nvPr/>
        </p:nvSpPr>
        <p:spPr bwMode="auto">
          <a:xfrm>
            <a:off x="4587875" y="3889375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  <a:cs typeface="Calibri"/>
              </a:rPr>
              <a:t>B</a:t>
            </a:r>
          </a:p>
        </p:txBody>
      </p:sp>
      <p:sp>
        <p:nvSpPr>
          <p:cNvPr id="66580" name="Text Box 19"/>
          <p:cNvSpPr txBox="1">
            <a:spLocks noChangeArrowheads="1"/>
          </p:cNvSpPr>
          <p:nvPr/>
        </p:nvSpPr>
        <p:spPr bwMode="auto">
          <a:xfrm>
            <a:off x="6008688" y="4964113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  <a:cs typeface="Calibri"/>
              </a:rPr>
              <a:t>C</a:t>
            </a:r>
          </a:p>
        </p:txBody>
      </p:sp>
      <p:sp>
        <p:nvSpPr>
          <p:cNvPr id="66581" name="Text Box 20"/>
          <p:cNvSpPr txBox="1">
            <a:spLocks noChangeArrowheads="1"/>
          </p:cNvSpPr>
          <p:nvPr/>
        </p:nvSpPr>
        <p:spPr bwMode="auto">
          <a:xfrm>
            <a:off x="4548188" y="6154738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  <a:cs typeface="Calibri"/>
              </a:rPr>
              <a:t>D</a:t>
            </a:r>
          </a:p>
        </p:txBody>
      </p:sp>
      <p:sp>
        <p:nvSpPr>
          <p:cNvPr id="66582" name="Rectangle 21"/>
          <p:cNvSpPr>
            <a:spLocks noChangeArrowheads="1"/>
          </p:cNvSpPr>
          <p:nvPr/>
        </p:nvSpPr>
        <p:spPr bwMode="auto">
          <a:xfrm>
            <a:off x="3421063" y="4927600"/>
            <a:ext cx="460375" cy="153988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3" name="Rectangle 22"/>
          <p:cNvSpPr>
            <a:spLocks noChangeArrowheads="1"/>
          </p:cNvSpPr>
          <p:nvPr/>
        </p:nvSpPr>
        <p:spPr bwMode="auto">
          <a:xfrm>
            <a:off x="3727450" y="4927600"/>
            <a:ext cx="153988" cy="15398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4" name="Text Box 23"/>
          <p:cNvSpPr txBox="1">
            <a:spLocks noChangeArrowheads="1"/>
          </p:cNvSpPr>
          <p:nvPr/>
        </p:nvSpPr>
        <p:spPr bwMode="auto">
          <a:xfrm>
            <a:off x="457200" y="3886200"/>
            <a:ext cx="2814638" cy="707886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FF3300"/>
                </a:solidFill>
                <a:latin typeface="Helvetica" charset="0"/>
                <a:cs typeface="Calibri"/>
              </a:rPr>
              <a:t>Packet tells switch how </a:t>
            </a:r>
            <a:r>
              <a:rPr lang="en-US" dirty="0">
                <a:solidFill>
                  <a:srgbClr val="FF3300"/>
                </a:solidFill>
                <a:latin typeface="Helvetica" charset="0"/>
                <a:cs typeface="Calibri"/>
              </a:rPr>
              <a:t>to reach A.</a:t>
            </a:r>
          </a:p>
        </p:txBody>
      </p:sp>
      <p:sp>
        <p:nvSpPr>
          <p:cNvPr id="66585" name="Line 24"/>
          <p:cNvSpPr>
            <a:spLocks noChangeShapeType="1"/>
          </p:cNvSpPr>
          <p:nvPr/>
        </p:nvSpPr>
        <p:spPr bwMode="auto">
          <a:xfrm>
            <a:off x="3227388" y="4695825"/>
            <a:ext cx="6921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44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8" grpId="0" build="p"/>
      <p:bldP spid="66584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A86AB1B-3BE1-864E-80E9-0D146159D7AE}" type="slidenum">
              <a:rPr lang="en-US" sz="1400" b="0">
                <a:latin typeface="Times New Roman" charset="0"/>
                <a:cs typeface="Calibri"/>
              </a:rPr>
              <a:pPr eaLnBrk="1" hangingPunct="1"/>
              <a:t>128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sp>
        <p:nvSpPr>
          <p:cNvPr id="686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Self Learning: Handling Misses</a:t>
            </a:r>
          </a:p>
        </p:txBody>
      </p:sp>
      <p:sp>
        <p:nvSpPr>
          <p:cNvPr id="686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963" y="1277938"/>
            <a:ext cx="8458200" cy="161766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latin typeface="Calibri"/>
                <a:cs typeface="Calibri"/>
              </a:rPr>
              <a:t>When </a:t>
            </a:r>
            <a:r>
              <a:rPr lang="en-US" dirty="0" smtClean="0">
                <a:latin typeface="Calibri"/>
                <a:cs typeface="Calibri"/>
              </a:rPr>
              <a:t>packet arrives </a:t>
            </a:r>
            <a:r>
              <a:rPr lang="en-US" dirty="0">
                <a:latin typeface="Calibri"/>
                <a:cs typeface="Calibri"/>
              </a:rPr>
              <a:t>with unfamiliar destination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Forward </a:t>
            </a:r>
            <a:r>
              <a:rPr lang="en-US" dirty="0" smtClean="0">
                <a:latin typeface="Calibri"/>
                <a:ea typeface="Calibri"/>
                <a:cs typeface="Calibri"/>
              </a:rPr>
              <a:t>packet out </a:t>
            </a:r>
            <a:r>
              <a:rPr lang="en-US" b="1" dirty="0">
                <a:latin typeface="Calibri"/>
                <a:ea typeface="Calibri"/>
                <a:cs typeface="Calibri"/>
              </a:rPr>
              <a:t>all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smtClean="0">
                <a:latin typeface="Calibri"/>
                <a:ea typeface="Calibri"/>
                <a:cs typeface="Calibri"/>
              </a:rPr>
              <a:t>other ports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Calibri"/>
                <a:ea typeface="Calibri"/>
                <a:cs typeface="Calibri"/>
              </a:rPr>
              <a:t>Response will teach switch about that destination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68617" name="Rectangle 4"/>
          <p:cNvSpPr>
            <a:spLocks noChangeArrowheads="1"/>
          </p:cNvSpPr>
          <p:nvPr/>
        </p:nvSpPr>
        <p:spPr bwMode="auto">
          <a:xfrm>
            <a:off x="3975100" y="5227638"/>
            <a:ext cx="355600" cy="88900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3968750" y="3946525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38" name="Clip" r:id="rId4" imgW="1307948" imgH="1084823" progId="MS_ClipArt_Gallery.2">
                  <p:embed/>
                </p:oleObj>
              </mc:Choice>
              <mc:Fallback>
                <p:oleObj name="Clip" r:id="rId4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0" y="3946525"/>
                        <a:ext cx="5127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3998913" y="6207125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39" name="Clip" r:id="rId6" imgW="1307948" imgH="1084823" progId="MS_ClipArt_Gallery.2">
                  <p:embed/>
                </p:oleObj>
              </mc:Choice>
              <mc:Fallback>
                <p:oleObj name="Clip" r:id="rId6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8913" y="6207125"/>
                        <a:ext cx="5127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5383213" y="4975225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40" name="Clip" r:id="rId7" imgW="1307948" imgH="1084823" progId="MS_ClipArt_Gallery.2">
                  <p:embed/>
                </p:oleObj>
              </mc:Choice>
              <mc:Fallback>
                <p:oleObj name="Clip" r:id="rId7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3213" y="4975225"/>
                        <a:ext cx="5127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3" name="Object 5"/>
          <p:cNvGraphicFramePr>
            <a:graphicFrameLocks noChangeAspect="1"/>
          </p:cNvGraphicFramePr>
          <p:nvPr/>
        </p:nvGraphicFramePr>
        <p:xfrm>
          <a:off x="2551113" y="4986338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41" name="Clip" r:id="rId8" imgW="1307948" imgH="1084823" progId="MS_ClipArt_Gallery.2">
                  <p:embed/>
                </p:oleObj>
              </mc:Choice>
              <mc:Fallback>
                <p:oleObj name="Clip" r:id="rId8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113" y="4986338"/>
                        <a:ext cx="5127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8" name="Rectangle 9"/>
          <p:cNvSpPr>
            <a:spLocks noChangeArrowheads="1"/>
          </p:cNvSpPr>
          <p:nvPr/>
        </p:nvSpPr>
        <p:spPr bwMode="auto">
          <a:xfrm>
            <a:off x="3033713" y="5129213"/>
            <a:ext cx="153987" cy="131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9" name="Rectangle 10"/>
          <p:cNvSpPr>
            <a:spLocks noChangeArrowheads="1"/>
          </p:cNvSpPr>
          <p:nvPr/>
        </p:nvSpPr>
        <p:spPr bwMode="auto">
          <a:xfrm>
            <a:off x="5289550" y="5129213"/>
            <a:ext cx="153988" cy="131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0" name="Rectangle 11"/>
          <p:cNvSpPr>
            <a:spLocks noChangeArrowheads="1"/>
          </p:cNvSpPr>
          <p:nvPr/>
        </p:nvSpPr>
        <p:spPr bwMode="auto">
          <a:xfrm>
            <a:off x="4210050" y="4386263"/>
            <a:ext cx="120650" cy="207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1" name="Rectangle 12"/>
          <p:cNvSpPr>
            <a:spLocks noChangeArrowheads="1"/>
          </p:cNvSpPr>
          <p:nvPr/>
        </p:nvSpPr>
        <p:spPr bwMode="auto">
          <a:xfrm>
            <a:off x="4217988" y="6013450"/>
            <a:ext cx="120650" cy="207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2" name="Line 13"/>
          <p:cNvSpPr>
            <a:spLocks noChangeShapeType="1"/>
          </p:cNvSpPr>
          <p:nvPr/>
        </p:nvSpPr>
        <p:spPr bwMode="auto">
          <a:xfrm>
            <a:off x="3187700" y="5184775"/>
            <a:ext cx="842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23" name="Line 14"/>
          <p:cNvSpPr>
            <a:spLocks noChangeShapeType="1"/>
          </p:cNvSpPr>
          <p:nvPr/>
        </p:nvSpPr>
        <p:spPr bwMode="auto">
          <a:xfrm>
            <a:off x="4256088" y="4597400"/>
            <a:ext cx="0" cy="487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24" name="Line 15"/>
          <p:cNvSpPr>
            <a:spLocks noChangeShapeType="1"/>
          </p:cNvSpPr>
          <p:nvPr/>
        </p:nvSpPr>
        <p:spPr bwMode="auto">
          <a:xfrm flipH="1">
            <a:off x="4419600" y="5184775"/>
            <a:ext cx="852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25" name="Line 16"/>
          <p:cNvSpPr>
            <a:spLocks noChangeShapeType="1"/>
          </p:cNvSpPr>
          <p:nvPr/>
        </p:nvSpPr>
        <p:spPr bwMode="auto">
          <a:xfrm flipV="1">
            <a:off x="4256088" y="5305425"/>
            <a:ext cx="11112" cy="687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26" name="Text Box 17"/>
          <p:cNvSpPr txBox="1">
            <a:spLocks noChangeArrowheads="1"/>
          </p:cNvSpPr>
          <p:nvPr/>
        </p:nvSpPr>
        <p:spPr bwMode="auto">
          <a:xfrm>
            <a:off x="2086375" y="4926013"/>
            <a:ext cx="3770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  <a:cs typeface="Calibri"/>
              </a:rPr>
              <a:t>A</a:t>
            </a:r>
          </a:p>
        </p:txBody>
      </p:sp>
      <p:sp>
        <p:nvSpPr>
          <p:cNvPr id="68627" name="Text Box 18"/>
          <p:cNvSpPr txBox="1">
            <a:spLocks noChangeArrowheads="1"/>
          </p:cNvSpPr>
          <p:nvPr/>
        </p:nvSpPr>
        <p:spPr bwMode="auto">
          <a:xfrm>
            <a:off x="4587875" y="3889375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  <a:cs typeface="Calibri"/>
              </a:rPr>
              <a:t>B</a:t>
            </a:r>
          </a:p>
        </p:txBody>
      </p:sp>
      <p:sp>
        <p:nvSpPr>
          <p:cNvPr id="68628" name="Text Box 19"/>
          <p:cNvSpPr txBox="1">
            <a:spLocks noChangeArrowheads="1"/>
          </p:cNvSpPr>
          <p:nvPr/>
        </p:nvSpPr>
        <p:spPr bwMode="auto">
          <a:xfrm>
            <a:off x="6008688" y="4964113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  <a:cs typeface="Calibri"/>
              </a:rPr>
              <a:t>C</a:t>
            </a:r>
          </a:p>
        </p:txBody>
      </p:sp>
      <p:sp>
        <p:nvSpPr>
          <p:cNvPr id="68629" name="Text Box 20"/>
          <p:cNvSpPr txBox="1">
            <a:spLocks noChangeArrowheads="1"/>
          </p:cNvSpPr>
          <p:nvPr/>
        </p:nvSpPr>
        <p:spPr bwMode="auto">
          <a:xfrm>
            <a:off x="4548188" y="6154738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  <a:cs typeface="Calibri"/>
              </a:rPr>
              <a:t>D</a:t>
            </a:r>
          </a:p>
        </p:txBody>
      </p:sp>
      <p:sp>
        <p:nvSpPr>
          <p:cNvPr id="68630" name="Text Box 21"/>
          <p:cNvSpPr txBox="1">
            <a:spLocks noChangeArrowheads="1"/>
          </p:cNvSpPr>
          <p:nvPr/>
        </p:nvSpPr>
        <p:spPr bwMode="auto">
          <a:xfrm>
            <a:off x="533400" y="4114800"/>
            <a:ext cx="2089150" cy="707886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3300"/>
                </a:solidFill>
                <a:latin typeface="Helvetica" charset="0"/>
                <a:cs typeface="Calibri"/>
              </a:rPr>
              <a:t>When in doubt, shout!</a:t>
            </a:r>
          </a:p>
        </p:txBody>
      </p:sp>
      <p:sp>
        <p:nvSpPr>
          <p:cNvPr id="68631" name="Rectangle 22"/>
          <p:cNvSpPr>
            <a:spLocks noChangeArrowheads="1"/>
          </p:cNvSpPr>
          <p:nvPr/>
        </p:nvSpPr>
        <p:spPr bwMode="auto">
          <a:xfrm>
            <a:off x="3421063" y="4927600"/>
            <a:ext cx="460375" cy="153988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2" name="Rectangle 23"/>
          <p:cNvSpPr>
            <a:spLocks noChangeArrowheads="1"/>
          </p:cNvSpPr>
          <p:nvPr/>
        </p:nvSpPr>
        <p:spPr bwMode="auto">
          <a:xfrm>
            <a:off x="3727450" y="4927600"/>
            <a:ext cx="153988" cy="15398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3" name="Freeform 24"/>
          <p:cNvSpPr>
            <a:spLocks/>
          </p:cNvSpPr>
          <p:nvPr/>
        </p:nvSpPr>
        <p:spPr bwMode="auto">
          <a:xfrm>
            <a:off x="3957638" y="4581525"/>
            <a:ext cx="179387" cy="363538"/>
          </a:xfrm>
          <a:custGeom>
            <a:avLst/>
            <a:gdLst>
              <a:gd name="T0" fmla="*/ 0 w 113"/>
              <a:gd name="T1" fmla="*/ 2147483647 h 229"/>
              <a:gd name="T2" fmla="*/ 2147483647 w 113"/>
              <a:gd name="T3" fmla="*/ 2147483647 h 229"/>
              <a:gd name="T4" fmla="*/ 2147483647 w 113"/>
              <a:gd name="T5" fmla="*/ 0 h 229"/>
              <a:gd name="T6" fmla="*/ 0 60000 65536"/>
              <a:gd name="T7" fmla="*/ 0 60000 65536"/>
              <a:gd name="T8" fmla="*/ 0 60000 65536"/>
              <a:gd name="T9" fmla="*/ 0 w 113"/>
              <a:gd name="T10" fmla="*/ 0 h 229"/>
              <a:gd name="T11" fmla="*/ 113 w 113"/>
              <a:gd name="T12" fmla="*/ 229 h 2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" h="229">
                <a:moveTo>
                  <a:pt x="0" y="218"/>
                </a:moveTo>
                <a:cubicBezTo>
                  <a:pt x="40" y="223"/>
                  <a:pt x="81" y="229"/>
                  <a:pt x="97" y="193"/>
                </a:cubicBezTo>
                <a:cubicBezTo>
                  <a:pt x="113" y="157"/>
                  <a:pt x="105" y="78"/>
                  <a:pt x="97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4" name="Freeform 25"/>
          <p:cNvSpPr>
            <a:spLocks/>
          </p:cNvSpPr>
          <p:nvPr/>
        </p:nvSpPr>
        <p:spPr bwMode="auto">
          <a:xfrm>
            <a:off x="3649663" y="5272088"/>
            <a:ext cx="498475" cy="538162"/>
          </a:xfrm>
          <a:custGeom>
            <a:avLst/>
            <a:gdLst>
              <a:gd name="T0" fmla="*/ 0 w 314"/>
              <a:gd name="T1" fmla="*/ 0 h 339"/>
              <a:gd name="T2" fmla="*/ 2147483647 w 314"/>
              <a:gd name="T3" fmla="*/ 2147483647 h 339"/>
              <a:gd name="T4" fmla="*/ 2147483647 w 314"/>
              <a:gd name="T5" fmla="*/ 2147483647 h 339"/>
              <a:gd name="T6" fmla="*/ 0 60000 65536"/>
              <a:gd name="T7" fmla="*/ 0 60000 65536"/>
              <a:gd name="T8" fmla="*/ 0 60000 65536"/>
              <a:gd name="T9" fmla="*/ 0 w 314"/>
              <a:gd name="T10" fmla="*/ 0 h 339"/>
              <a:gd name="T11" fmla="*/ 314 w 314"/>
              <a:gd name="T12" fmla="*/ 339 h 3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4" h="339">
                <a:moveTo>
                  <a:pt x="0" y="0"/>
                </a:moveTo>
                <a:cubicBezTo>
                  <a:pt x="109" y="32"/>
                  <a:pt x="218" y="65"/>
                  <a:pt x="266" y="121"/>
                </a:cubicBezTo>
                <a:cubicBezTo>
                  <a:pt x="314" y="177"/>
                  <a:pt x="302" y="258"/>
                  <a:pt x="290" y="339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5" name="Line 26"/>
          <p:cNvSpPr>
            <a:spLocks noChangeShapeType="1"/>
          </p:cNvSpPr>
          <p:nvPr/>
        </p:nvSpPr>
        <p:spPr bwMode="auto">
          <a:xfrm>
            <a:off x="3957638" y="5003800"/>
            <a:ext cx="12287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94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30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80520F4-15AA-E24B-B77D-71582FAD3D2E}" type="slidenum">
              <a:rPr lang="en-US" sz="1400" b="0">
                <a:latin typeface="Times New Roman" charset="0"/>
                <a:cs typeface="Calibri"/>
              </a:rPr>
              <a:pPr eaLnBrk="1" hangingPunct="1"/>
              <a:t>129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General Rule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1600"/>
            <a:ext cx="8201025" cy="43354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u="sng" dirty="0">
                <a:solidFill>
                  <a:srgbClr val="FF0000"/>
                </a:solidFill>
                <a:latin typeface="Calibri"/>
                <a:cs typeface="Calibri"/>
              </a:rPr>
              <a:t>When switch receives a </a:t>
            </a:r>
            <a:r>
              <a:rPr lang="en-US" u="sng" dirty="0" smtClean="0">
                <a:solidFill>
                  <a:srgbClr val="FF0000"/>
                </a:solidFill>
                <a:latin typeface="Calibri"/>
                <a:cs typeface="Calibri"/>
              </a:rPr>
              <a:t>packet:</a:t>
            </a:r>
            <a:endParaRPr lang="en-US" u="sng"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latin typeface="Calibri"/>
                <a:cs typeface="Calibri"/>
              </a:rPr>
              <a:t>index the switch table using </a:t>
            </a:r>
            <a:r>
              <a:rPr lang="en-US" dirty="0" smtClean="0">
                <a:latin typeface="Calibri"/>
                <a:cs typeface="Calibri"/>
              </a:rPr>
              <a:t>destination ID</a:t>
            </a:r>
            <a:endParaRPr lang="en-US" b="1" dirty="0">
              <a:solidFill>
                <a:schemeClr val="accent2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chemeClr val="accent2"/>
                </a:solidFill>
                <a:latin typeface="Calibri"/>
                <a:cs typeface="Calibri"/>
              </a:rPr>
              <a:t>if </a:t>
            </a:r>
            <a:r>
              <a:rPr lang="en-US" dirty="0">
                <a:latin typeface="Calibri"/>
                <a:cs typeface="Calibri"/>
              </a:rPr>
              <a:t>entry found for destination </a:t>
            </a:r>
            <a:r>
              <a:rPr lang="en-US" b="1" dirty="0">
                <a:solidFill>
                  <a:schemeClr val="accent2"/>
                </a:solidFill>
                <a:latin typeface="Calibri"/>
                <a:cs typeface="Calibri"/>
              </a:rPr>
              <a:t>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chemeClr val="accent2"/>
                </a:solidFill>
                <a:latin typeface="Calibri"/>
                <a:cs typeface="Calibri"/>
              </a:rPr>
              <a:t>     if </a:t>
            </a:r>
            <a:r>
              <a:rPr lang="en-US" dirty="0" err="1">
                <a:latin typeface="Calibri"/>
                <a:cs typeface="Calibri"/>
              </a:rPr>
              <a:t>dest</a:t>
            </a:r>
            <a:r>
              <a:rPr lang="en-US" dirty="0">
                <a:latin typeface="Calibri"/>
                <a:cs typeface="Calibri"/>
              </a:rPr>
              <a:t> on </a:t>
            </a:r>
            <a:r>
              <a:rPr lang="en-US" dirty="0" smtClean="0">
                <a:latin typeface="Calibri"/>
                <a:cs typeface="Calibri"/>
              </a:rPr>
              <a:t>port from </a:t>
            </a:r>
            <a:r>
              <a:rPr lang="en-US" dirty="0">
                <a:latin typeface="Calibri"/>
                <a:cs typeface="Calibri"/>
              </a:rPr>
              <a:t>which </a:t>
            </a:r>
            <a:r>
              <a:rPr lang="en-US" dirty="0" smtClean="0">
                <a:latin typeface="Calibri"/>
                <a:cs typeface="Calibri"/>
              </a:rPr>
              <a:t>packet arrived</a:t>
            </a:r>
            <a:r>
              <a:rPr lang="en-US" dirty="0">
                <a:latin typeface="Calibri"/>
                <a:cs typeface="Calibri"/>
              </a:rPr>
              <a:t/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       </a:t>
            </a:r>
            <a:r>
              <a:rPr lang="en-US" b="1" dirty="0">
                <a:solidFill>
                  <a:schemeClr val="accent2"/>
                </a:solidFill>
                <a:latin typeface="Calibri"/>
                <a:cs typeface="Calibri"/>
              </a:rPr>
              <a:t>then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drop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packet</a:t>
            </a: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latin typeface="Calibri"/>
                <a:cs typeface="Calibri"/>
              </a:rPr>
              <a:t>         </a:t>
            </a:r>
            <a:r>
              <a:rPr lang="en-US" b="1" dirty="0">
                <a:solidFill>
                  <a:schemeClr val="accent2"/>
                </a:solidFill>
                <a:latin typeface="Calibri"/>
                <a:cs typeface="Calibri"/>
              </a:rPr>
              <a:t>else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forward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packet on port indicated</a:t>
            </a: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latin typeface="Calibri"/>
                <a:cs typeface="Calibri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alibri"/>
                <a:cs typeface="Calibri"/>
              </a:rPr>
              <a:t>}</a:t>
            </a:r>
            <a:endParaRPr lang="en-US" dirty="0">
              <a:latin typeface="Calibri"/>
              <a:cs typeface="Calibri"/>
            </a:endParaRPr>
          </a:p>
          <a:p>
            <a:pPr>
              <a:lnSpc>
                <a:spcPct val="50000"/>
              </a:lnSpc>
              <a:buFontTx/>
              <a:buNone/>
            </a:pPr>
            <a:r>
              <a:rPr lang="en-US" dirty="0">
                <a:latin typeface="Calibri"/>
                <a:cs typeface="Calibri"/>
              </a:rPr>
              <a:t>    </a:t>
            </a:r>
            <a:r>
              <a:rPr lang="en-US" b="1" dirty="0">
                <a:solidFill>
                  <a:schemeClr val="accent2"/>
                </a:solidFill>
                <a:latin typeface="Calibri"/>
                <a:cs typeface="Calibri"/>
              </a:rPr>
              <a:t>else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flood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70661" name="Text Box 4"/>
          <p:cNvSpPr txBox="1">
            <a:spLocks noChangeArrowheads="1"/>
          </p:cNvSpPr>
          <p:nvPr/>
        </p:nvSpPr>
        <p:spPr bwMode="auto">
          <a:xfrm>
            <a:off x="3008313" y="5838825"/>
            <a:ext cx="4110170" cy="83099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solidFill>
                  <a:schemeClr val="accent2"/>
                </a:solidFill>
                <a:latin typeface="Calibri"/>
                <a:cs typeface="Calibri"/>
              </a:rPr>
              <a:t>forward on all but the interface </a:t>
            </a:r>
          </a:p>
          <a:p>
            <a:pPr algn="l"/>
            <a:r>
              <a:rPr lang="en-US" sz="2400" b="0" dirty="0">
                <a:solidFill>
                  <a:schemeClr val="accent2"/>
                </a:solidFill>
                <a:latin typeface="Calibri"/>
                <a:cs typeface="Calibri"/>
              </a:rPr>
              <a:t>on which the frame arrived</a:t>
            </a:r>
            <a:endParaRPr lang="en-US" b="0" dirty="0">
              <a:solidFill>
                <a:schemeClr val="accent2"/>
              </a:solidFill>
              <a:latin typeface="Times New Roman" charset="0"/>
              <a:cs typeface="Calibri"/>
            </a:endParaRPr>
          </a:p>
        </p:txBody>
      </p:sp>
      <p:sp>
        <p:nvSpPr>
          <p:cNvPr id="70662" name="Line 5"/>
          <p:cNvSpPr>
            <a:spLocks noChangeShapeType="1"/>
          </p:cNvSpPr>
          <p:nvPr/>
        </p:nvSpPr>
        <p:spPr bwMode="auto">
          <a:xfrm flipH="1" flipV="1">
            <a:off x="2286000" y="5638800"/>
            <a:ext cx="668338" cy="7064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ular Callout 7"/>
          <p:cNvSpPr/>
          <p:nvPr/>
        </p:nvSpPr>
        <p:spPr bwMode="auto">
          <a:xfrm>
            <a:off x="6400800" y="2362200"/>
            <a:ext cx="2362200" cy="762000"/>
          </a:xfrm>
          <a:prstGeom prst="wedgeRectCallout">
            <a:avLst>
              <a:gd name="adj1" fmla="val -125658"/>
              <a:gd name="adj2" fmla="val 6724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800" dirty="0" smtClean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Why do this?</a:t>
            </a:r>
            <a:endParaRPr lang="en-US" sz="2800" dirty="0">
              <a:solidFill>
                <a:srgbClr val="F47A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322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witches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Enterprise/Edge: typically 24 to 48 ports</a:t>
            </a:r>
          </a:p>
          <a:p>
            <a:r>
              <a:rPr lang="en-US" dirty="0" smtClean="0"/>
              <a:t>Aggregation switches: 192 ports or more</a:t>
            </a:r>
          </a:p>
          <a:p>
            <a:r>
              <a:rPr lang="en-US" dirty="0" smtClean="0"/>
              <a:t>Backbone: typically fewer ports</a:t>
            </a:r>
          </a:p>
          <a:p>
            <a:r>
              <a:rPr lang="en-US" dirty="0" smtClean="0"/>
              <a:t>Border: typically very few 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4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Learning Approach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Avoids loop by restricting to spanning tree</a:t>
            </a:r>
          </a:p>
          <a:p>
            <a:r>
              <a:rPr lang="en-US" dirty="0" smtClean="0"/>
              <a:t>This makes flooding possible</a:t>
            </a:r>
          </a:p>
          <a:p>
            <a:r>
              <a:rPr lang="en-US" dirty="0" smtClean="0"/>
              <a:t>Flooding allows packet to reach destination</a:t>
            </a:r>
          </a:p>
          <a:p>
            <a:r>
              <a:rPr lang="en-US" dirty="0" smtClean="0"/>
              <a:t>And in the process switches learn how to reach source of flood</a:t>
            </a:r>
          </a:p>
          <a:p>
            <a:r>
              <a:rPr lang="en-US" dirty="0" smtClean="0"/>
              <a:t>No route “computation”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F38F20-7E74-6949-A54D-91C3A027423E}" type="slidenum">
              <a:rPr lang="en-US" smtClean="0"/>
              <a:pPr>
                <a:defRPr/>
              </a:pPr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3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Weaknesses of </a:t>
            </a:r>
            <a:r>
              <a:rPr lang="en-US" dirty="0"/>
              <a:t>T</a:t>
            </a:r>
            <a:r>
              <a:rPr lang="en-US" dirty="0" smtClean="0"/>
              <a:t>his Approach?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loop-free topology (Spanning Tree)</a:t>
            </a:r>
          </a:p>
          <a:p>
            <a:r>
              <a:rPr lang="en-US" dirty="0" smtClean="0"/>
              <a:t>Slow to react to failures (entries time out)</a:t>
            </a:r>
          </a:p>
          <a:p>
            <a:r>
              <a:rPr lang="en-US" dirty="0" smtClean="0"/>
              <a:t>Very little control over paths</a:t>
            </a:r>
          </a:p>
          <a:p>
            <a:r>
              <a:rPr lang="en-US" dirty="0"/>
              <a:t>Spanning Trees suck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Other route protocols will be covered in</a:t>
            </a:r>
          </a:p>
          <a:p>
            <a:pPr marL="457200" lvl="1" indent="0">
              <a:buNone/>
            </a:pPr>
            <a:r>
              <a:rPr lang="en-US" i="1" dirty="0" smtClean="0"/>
              <a:t>Principles of Communications (Part II)</a:t>
            </a:r>
            <a:endParaRPr lang="en-US" i="1" dirty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F38F20-7E74-6949-A54D-91C3A027423E}" type="slidenum">
              <a:rPr lang="en-US" smtClean="0"/>
              <a:pPr>
                <a:defRPr/>
              </a:pPr>
              <a:t>131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23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When packet arrives, must choose outgoing port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Decision is based on routing state (table) in switch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24000" y="2138363"/>
            <a:ext cx="5480050" cy="3195637"/>
            <a:chOff x="1825625" y="2357438"/>
            <a:chExt cx="5480050" cy="3195637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5554663" y="4867275"/>
              <a:ext cx="1751012" cy="304800"/>
              <a:chOff x="1056" y="1872"/>
              <a:chExt cx="1104" cy="192"/>
            </a:xfrm>
          </p:grpSpPr>
          <p:sp>
            <p:nvSpPr>
              <p:cNvPr id="31" name="Oval 3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2" name="Rectangle 4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33" name="Oval 5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5554663" y="3954463"/>
              <a:ext cx="1751012" cy="304800"/>
              <a:chOff x="1056" y="1872"/>
              <a:chExt cx="1104" cy="192"/>
            </a:xfrm>
          </p:grpSpPr>
          <p:sp>
            <p:nvSpPr>
              <p:cNvPr id="28" name="Oval 7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30" name="Oval 9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5554663" y="2967038"/>
              <a:ext cx="1751012" cy="303212"/>
              <a:chOff x="1056" y="1872"/>
              <a:chExt cx="1104" cy="192"/>
            </a:xfrm>
          </p:grpSpPr>
          <p:sp>
            <p:nvSpPr>
              <p:cNvPr id="25" name="Oval 11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6" name="Rectangle 12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7" name="Oval 13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3579813" y="2889250"/>
              <a:ext cx="2127250" cy="2663825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grpSp>
          <p:nvGrpSpPr>
            <p:cNvPr id="10" name="Group 17"/>
            <p:cNvGrpSpPr>
              <a:grpSpLocks/>
            </p:cNvGrpSpPr>
            <p:nvPr/>
          </p:nvGrpSpPr>
          <p:grpSpPr bwMode="auto">
            <a:xfrm>
              <a:off x="1825625" y="2967038"/>
              <a:ext cx="1751013" cy="303212"/>
              <a:chOff x="1056" y="1872"/>
              <a:chExt cx="1104" cy="192"/>
            </a:xfrm>
          </p:grpSpPr>
          <p:sp>
            <p:nvSpPr>
              <p:cNvPr id="22" name="Oval 18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4" name="Oval 20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11" name="Group 21"/>
            <p:cNvGrpSpPr>
              <a:grpSpLocks/>
            </p:cNvGrpSpPr>
            <p:nvPr/>
          </p:nvGrpSpPr>
          <p:grpSpPr bwMode="auto">
            <a:xfrm>
              <a:off x="1825625" y="3954463"/>
              <a:ext cx="1751013" cy="304800"/>
              <a:chOff x="1056" y="1872"/>
              <a:chExt cx="1104" cy="192"/>
            </a:xfrm>
          </p:grpSpPr>
          <p:sp>
            <p:nvSpPr>
              <p:cNvPr id="19" name="Oval 22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0" name="Rectangle 23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1" name="Oval 24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12" name="Group 25"/>
            <p:cNvGrpSpPr>
              <a:grpSpLocks/>
            </p:cNvGrpSpPr>
            <p:nvPr/>
          </p:nvGrpSpPr>
          <p:grpSpPr bwMode="auto">
            <a:xfrm>
              <a:off x="1825625" y="4867275"/>
              <a:ext cx="1751013" cy="304800"/>
              <a:chOff x="1056" y="1872"/>
              <a:chExt cx="1104" cy="192"/>
            </a:xfrm>
          </p:grpSpPr>
          <p:sp>
            <p:nvSpPr>
              <p:cNvPr id="16" name="Oval 26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7" name="Rectangle 27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8" name="Oval 28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sp>
          <p:nvSpPr>
            <p:cNvPr id="13" name="Rectangle 29"/>
            <p:cNvSpPr>
              <a:spLocks noChangeArrowheads="1"/>
            </p:cNvSpPr>
            <p:nvPr/>
          </p:nvSpPr>
          <p:spPr bwMode="auto">
            <a:xfrm>
              <a:off x="1951618" y="2387600"/>
              <a:ext cx="13355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2813" eaLnBrk="0" hangingPunct="0"/>
              <a:r>
                <a:rPr lang="en-US" sz="1800" b="0" dirty="0">
                  <a:solidFill>
                    <a:srgbClr val="000000"/>
                  </a:solidFill>
                  <a:latin typeface="Calibri"/>
                </a:rPr>
                <a:t>incoming links</a:t>
              </a:r>
              <a:endParaRPr lang="en-US" sz="1800" b="0" dirty="0">
                <a:latin typeface="Calibri"/>
              </a:endParaRPr>
            </a:p>
          </p:txBody>
        </p:sp>
        <p:sp>
          <p:nvSpPr>
            <p:cNvPr id="14" name="Rectangle 30"/>
            <p:cNvSpPr>
              <a:spLocks noChangeArrowheads="1"/>
            </p:cNvSpPr>
            <p:nvPr/>
          </p:nvSpPr>
          <p:spPr bwMode="auto">
            <a:xfrm>
              <a:off x="5706200" y="2387600"/>
              <a:ext cx="13082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2813" eaLnBrk="0" hangingPunct="0"/>
              <a:r>
                <a:rPr lang="en-US" sz="1800" b="0" dirty="0">
                  <a:solidFill>
                    <a:srgbClr val="000000"/>
                  </a:solidFill>
                  <a:latin typeface="Calibri"/>
                </a:rPr>
                <a:t>outgoing links</a:t>
              </a:r>
              <a:endParaRPr lang="en-US" sz="1800" b="0" dirty="0">
                <a:latin typeface="Calibri"/>
              </a:endParaRPr>
            </a:p>
          </p:txBody>
        </p:sp>
        <p:sp>
          <p:nvSpPr>
            <p:cNvPr id="15" name="Rectangle 35"/>
            <p:cNvSpPr>
              <a:spLocks noChangeArrowheads="1"/>
            </p:cNvSpPr>
            <p:nvPr/>
          </p:nvSpPr>
          <p:spPr bwMode="auto">
            <a:xfrm>
              <a:off x="4071376" y="2357438"/>
              <a:ext cx="6202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2813" eaLnBrk="0" hangingPunct="0"/>
              <a:r>
                <a:rPr lang="en-US" sz="1800" b="0" dirty="0" smtClean="0">
                  <a:solidFill>
                    <a:srgbClr val="000000"/>
                  </a:solidFill>
                  <a:latin typeface="Calibri"/>
                </a:rPr>
                <a:t>Switch</a:t>
              </a:r>
              <a:endParaRPr lang="en-US" sz="1800" b="0" dirty="0">
                <a:latin typeface="Calibri"/>
              </a:endParaRPr>
            </a:p>
          </p:txBody>
        </p:sp>
      </p:grpSp>
      <p:sp>
        <p:nvSpPr>
          <p:cNvPr id="35" name="Rectangle 34"/>
          <p:cNvSpPr>
            <a:spLocks noChangeAspect="1"/>
          </p:cNvSpPr>
          <p:nvPr/>
        </p:nvSpPr>
        <p:spPr bwMode="auto">
          <a:xfrm>
            <a:off x="609600" y="28194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6" name="Rectangle 35"/>
          <p:cNvSpPr>
            <a:spLocks noChangeAspect="1"/>
          </p:cNvSpPr>
          <p:nvPr/>
        </p:nvSpPr>
        <p:spPr bwMode="auto">
          <a:xfrm>
            <a:off x="5334000" y="38100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3429000" y="3124200"/>
            <a:ext cx="1828800" cy="1676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chemeClr val="tx1"/>
                </a:solidFill>
                <a:latin typeface="Calibri"/>
                <a:cs typeface="Calibri"/>
              </a:rPr>
              <a:t>Consider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chemeClr val="tx1"/>
                </a:solidFill>
                <a:latin typeface="Calibri"/>
                <a:cs typeface="Calibri"/>
              </a:rPr>
              <a:t>packet header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lang="en-US" b="0" dirty="0" smtClean="0">
                <a:solidFill>
                  <a:schemeClr val="tx1"/>
                </a:solidFill>
                <a:latin typeface="Calibri"/>
                <a:cs typeface="Calibri"/>
              </a:rPr>
              <a:t>nd routing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chemeClr val="tx1"/>
                </a:solidFill>
                <a:latin typeface="Calibri"/>
                <a:cs typeface="Calibri"/>
              </a:rPr>
              <a:t>table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7506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2.22222E-6 L 0.28333 -2.22222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2.22222E-6 L 0.28333 -2.22222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When packet arrives..</a:t>
            </a:r>
          </a:p>
          <a:p>
            <a:pPr lvl="1"/>
            <a:r>
              <a:rPr lang="en-US" dirty="0" smtClean="0"/>
              <a:t>Must decide which outgoing port to use</a:t>
            </a:r>
          </a:p>
          <a:p>
            <a:pPr lvl="1"/>
            <a:r>
              <a:rPr lang="en-US" dirty="0" smtClean="0"/>
              <a:t>In single transmission time </a:t>
            </a:r>
          </a:p>
          <a:p>
            <a:pPr lvl="1"/>
            <a:r>
              <a:rPr lang="en-US" dirty="0" smtClean="0"/>
              <a:t>Forwarding decisions must be </a:t>
            </a:r>
            <a:r>
              <a:rPr lang="en-US" b="1" i="1" u="sng" dirty="0" smtClean="0">
                <a:solidFill>
                  <a:schemeClr val="accent1"/>
                </a:solidFill>
              </a:rPr>
              <a:t>simple</a:t>
            </a:r>
          </a:p>
          <a:p>
            <a:pPr lvl="1"/>
            <a:endParaRPr lang="en-US" dirty="0"/>
          </a:p>
          <a:p>
            <a:r>
              <a:rPr lang="en-US" dirty="0" smtClean="0"/>
              <a:t>Routing state dictates where to forward packets</a:t>
            </a:r>
          </a:p>
          <a:p>
            <a:pPr lvl="1"/>
            <a:r>
              <a:rPr lang="en-US" dirty="0" smtClean="0"/>
              <a:t>Assume decisions are </a:t>
            </a:r>
            <a:r>
              <a:rPr lang="en-US" b="1" dirty="0" smtClean="0">
                <a:solidFill>
                  <a:srgbClr val="FF6600"/>
                </a:solidFill>
              </a:rPr>
              <a:t>deterministic</a:t>
            </a:r>
          </a:p>
          <a:p>
            <a:pPr lvl="1"/>
            <a:endParaRPr lang="en-US" dirty="0"/>
          </a:p>
          <a:p>
            <a:r>
              <a:rPr lang="en-US" i="1" dirty="0" smtClean="0"/>
              <a:t>Global routing state </a:t>
            </a:r>
            <a:r>
              <a:rPr lang="en-US" dirty="0" smtClean="0"/>
              <a:t>means collection of routing state in each of the routers</a:t>
            </a:r>
          </a:p>
          <a:p>
            <a:pPr lvl="1"/>
            <a:r>
              <a:rPr lang="en-US" dirty="0" smtClean="0"/>
              <a:t>Will focus on where this routing state comes from</a:t>
            </a:r>
          </a:p>
          <a:p>
            <a:pPr lvl="1"/>
            <a:r>
              <a:rPr lang="en-US" dirty="0" smtClean="0"/>
              <a:t>But first, a few preliminaries….</a:t>
            </a:r>
          </a:p>
          <a:p>
            <a:pPr marL="339725" lvl="1" indent="0">
              <a:buNone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85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</a:t>
            </a:r>
            <a:r>
              <a:rPr lang="en-US" dirty="0" err="1" smtClean="0"/>
              <a:t>vs</a:t>
            </a:r>
            <a:r>
              <a:rPr lang="en-US" dirty="0" smtClean="0"/>
              <a:t>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Forwarding: “data plane”</a:t>
            </a:r>
          </a:p>
          <a:p>
            <a:pPr lvl="1"/>
            <a:r>
              <a:rPr lang="en-US" dirty="0"/>
              <a:t>Directing a data packet to an outgoing link</a:t>
            </a:r>
          </a:p>
          <a:p>
            <a:pPr lvl="1"/>
            <a:r>
              <a:rPr lang="en-US" dirty="0"/>
              <a:t>Individual router using </a:t>
            </a:r>
            <a:r>
              <a:rPr lang="en-US" dirty="0" smtClean="0"/>
              <a:t>routing state</a:t>
            </a:r>
            <a:endParaRPr lang="en-US" dirty="0"/>
          </a:p>
          <a:p>
            <a:r>
              <a:rPr lang="en-US" dirty="0"/>
              <a:t>Routing: “control plane”</a:t>
            </a:r>
          </a:p>
          <a:p>
            <a:pPr lvl="1"/>
            <a:r>
              <a:rPr lang="en-US" dirty="0"/>
              <a:t>Computing paths the packets will follow</a:t>
            </a:r>
          </a:p>
          <a:p>
            <a:pPr lvl="1"/>
            <a:r>
              <a:rPr lang="en-US" dirty="0"/>
              <a:t>Routers talking amongst themselves</a:t>
            </a:r>
          </a:p>
          <a:p>
            <a:pPr lvl="1"/>
            <a:r>
              <a:rPr lang="en-US" dirty="0"/>
              <a:t>Jointly creating </a:t>
            </a:r>
            <a:r>
              <a:rPr lang="en-US" dirty="0" smtClean="0"/>
              <a:t>the routing state</a:t>
            </a:r>
            <a:endParaRPr lang="en-US" dirty="0"/>
          </a:p>
          <a:p>
            <a:r>
              <a:rPr lang="en-US" dirty="0" smtClean="0"/>
              <a:t>Two very different timescales….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19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2495-FA6F-3941-8186-3858CC452CF6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426150" name="Group 166"/>
          <p:cNvGrpSpPr>
            <a:grpSpLocks/>
          </p:cNvGrpSpPr>
          <p:nvPr/>
        </p:nvGrpSpPr>
        <p:grpSpPr bwMode="auto">
          <a:xfrm>
            <a:off x="1301750" y="1208088"/>
            <a:ext cx="5530850" cy="5245100"/>
            <a:chOff x="398" y="129"/>
            <a:chExt cx="3484" cy="3304"/>
          </a:xfrm>
        </p:grpSpPr>
        <p:sp>
          <p:nvSpPr>
            <p:cNvPr id="425986" name="Freeform 2"/>
            <p:cNvSpPr>
              <a:spLocks/>
            </p:cNvSpPr>
            <p:nvPr/>
          </p:nvSpPr>
          <p:spPr bwMode="auto">
            <a:xfrm>
              <a:off x="2031" y="2058"/>
              <a:ext cx="1794" cy="933"/>
            </a:xfrm>
            <a:custGeom>
              <a:avLst/>
              <a:gdLst>
                <a:gd name="T0" fmla="*/ 6 w 1794"/>
                <a:gd name="T1" fmla="*/ 483 h 933"/>
                <a:gd name="T2" fmla="*/ 108 w 1794"/>
                <a:gd name="T3" fmla="*/ 125 h 933"/>
                <a:gd name="T4" fmla="*/ 559 w 1794"/>
                <a:gd name="T5" fmla="*/ 100 h 933"/>
                <a:gd name="T6" fmla="*/ 1128 w 1794"/>
                <a:gd name="T7" fmla="*/ 29 h 933"/>
                <a:gd name="T8" fmla="*/ 1716 w 1794"/>
                <a:gd name="T9" fmla="*/ 275 h 933"/>
                <a:gd name="T10" fmla="*/ 1596 w 1794"/>
                <a:gd name="T11" fmla="*/ 827 h 933"/>
                <a:gd name="T12" fmla="*/ 1380 w 1794"/>
                <a:gd name="T13" fmla="*/ 911 h 933"/>
                <a:gd name="T14" fmla="*/ 840 w 1794"/>
                <a:gd name="T15" fmla="*/ 929 h 933"/>
                <a:gd name="T16" fmla="*/ 414 w 1794"/>
                <a:gd name="T17" fmla="*/ 911 h 933"/>
                <a:gd name="T18" fmla="*/ 143 w 1794"/>
                <a:gd name="T19" fmla="*/ 832 h 933"/>
                <a:gd name="T20" fmla="*/ 6 w 1794"/>
                <a:gd name="T21" fmla="*/ 48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987" name="Freeform 3"/>
            <p:cNvSpPr>
              <a:spLocks/>
            </p:cNvSpPr>
            <p:nvPr/>
          </p:nvSpPr>
          <p:spPr bwMode="auto">
            <a:xfrm>
              <a:off x="1090" y="1594"/>
              <a:ext cx="1443" cy="816"/>
            </a:xfrm>
            <a:custGeom>
              <a:avLst/>
              <a:gdLst>
                <a:gd name="T0" fmla="*/ 0 w 1443"/>
                <a:gd name="T1" fmla="*/ 0 h 816"/>
                <a:gd name="T2" fmla="*/ 1076 w 1443"/>
                <a:gd name="T3" fmla="*/ 782 h 816"/>
                <a:gd name="T4" fmla="*/ 1320 w 1443"/>
                <a:gd name="T5" fmla="*/ 788 h 816"/>
                <a:gd name="T6" fmla="*/ 1443 w 1443"/>
                <a:gd name="T7" fmla="*/ 5 h 816"/>
                <a:gd name="T8" fmla="*/ 0 w 1443"/>
                <a:gd name="T9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988" name="Rectangle 4"/>
            <p:cNvSpPr>
              <a:spLocks noChangeArrowheads="1"/>
            </p:cNvSpPr>
            <p:nvPr/>
          </p:nvSpPr>
          <p:spPr bwMode="auto">
            <a:xfrm>
              <a:off x="1084" y="129"/>
              <a:ext cx="1460" cy="147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989" name="Oval 5"/>
            <p:cNvSpPr>
              <a:spLocks noChangeArrowheads="1"/>
            </p:cNvSpPr>
            <p:nvPr/>
          </p:nvSpPr>
          <p:spPr bwMode="auto">
            <a:xfrm>
              <a:off x="1163" y="162"/>
              <a:ext cx="1320" cy="3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990" name="Freeform 6"/>
            <p:cNvSpPr>
              <a:spLocks/>
            </p:cNvSpPr>
            <p:nvPr/>
          </p:nvSpPr>
          <p:spPr bwMode="auto">
            <a:xfrm>
              <a:off x="2433" y="22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5991" name="Group 7"/>
            <p:cNvGrpSpPr>
              <a:grpSpLocks/>
            </p:cNvGrpSpPr>
            <p:nvPr/>
          </p:nvGrpSpPr>
          <p:grpSpPr bwMode="auto">
            <a:xfrm>
              <a:off x="2122" y="2359"/>
              <a:ext cx="316" cy="147"/>
              <a:chOff x="3600" y="219"/>
              <a:chExt cx="360" cy="175"/>
            </a:xfrm>
          </p:grpSpPr>
          <p:sp>
            <p:nvSpPr>
              <p:cNvPr id="425992" name="Oval 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993" name="Line 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994" name="Line 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995" name="Rectangle 1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425996" name="Oval 1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5997" name="Group 1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599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5999" name="Line 1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00" name="Line 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6001" name="Group 1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6002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03" name="Line 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04" name="Line 2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26005" name="Group 21"/>
            <p:cNvGrpSpPr>
              <a:grpSpLocks/>
            </p:cNvGrpSpPr>
            <p:nvPr/>
          </p:nvGrpSpPr>
          <p:grpSpPr bwMode="auto">
            <a:xfrm>
              <a:off x="2344" y="2761"/>
              <a:ext cx="316" cy="147"/>
              <a:chOff x="3600" y="219"/>
              <a:chExt cx="360" cy="175"/>
            </a:xfrm>
          </p:grpSpPr>
          <p:sp>
            <p:nvSpPr>
              <p:cNvPr id="426006" name="Oval 2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07" name="Line 2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08" name="Line 2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09" name="Rectangle 2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426010" name="Oval 2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6011" name="Group 2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601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13" name="Line 2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14" name="Line 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6015" name="Group 3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6016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17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18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26019" name="Group 35"/>
            <p:cNvGrpSpPr>
              <a:grpSpLocks/>
            </p:cNvGrpSpPr>
            <p:nvPr/>
          </p:nvGrpSpPr>
          <p:grpSpPr bwMode="auto">
            <a:xfrm>
              <a:off x="2769" y="2167"/>
              <a:ext cx="316" cy="147"/>
              <a:chOff x="3600" y="219"/>
              <a:chExt cx="360" cy="175"/>
            </a:xfrm>
          </p:grpSpPr>
          <p:sp>
            <p:nvSpPr>
              <p:cNvPr id="426020" name="Oval 3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21" name="Line 3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22" name="Line 3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23" name="Rectangle 3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426024" name="Oval 4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6025" name="Group 4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6026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27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28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6029" name="Group 4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6030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31" name="Line 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32" name="Line 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26033" name="Group 49"/>
            <p:cNvGrpSpPr>
              <a:grpSpLocks/>
            </p:cNvGrpSpPr>
            <p:nvPr/>
          </p:nvGrpSpPr>
          <p:grpSpPr bwMode="auto">
            <a:xfrm>
              <a:off x="2720" y="2586"/>
              <a:ext cx="315" cy="147"/>
              <a:chOff x="3600" y="219"/>
              <a:chExt cx="360" cy="175"/>
            </a:xfrm>
          </p:grpSpPr>
          <p:sp>
            <p:nvSpPr>
              <p:cNvPr id="426034" name="Oval 5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35" name="Line 5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36" name="Line 5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37" name="Rectangle 5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426038" name="Oval 5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6039" name="Group 5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6040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41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42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6043" name="Group 5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6044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45" name="Line 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46" name="Line 6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26047" name="Group 63"/>
            <p:cNvGrpSpPr>
              <a:grpSpLocks/>
            </p:cNvGrpSpPr>
            <p:nvPr/>
          </p:nvGrpSpPr>
          <p:grpSpPr bwMode="auto">
            <a:xfrm>
              <a:off x="3120" y="2773"/>
              <a:ext cx="316" cy="147"/>
              <a:chOff x="3600" y="219"/>
              <a:chExt cx="360" cy="175"/>
            </a:xfrm>
          </p:grpSpPr>
          <p:sp>
            <p:nvSpPr>
              <p:cNvPr id="426048" name="Oval 6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49" name="Line 6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50" name="Line 6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51" name="Rectangle 6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426052" name="Oval 6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6053" name="Group 6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6054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55" name="Line 7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56" name="Line 7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6057" name="Group 7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6058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59" name="Line 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60" name="Line 7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26061" name="Group 77"/>
            <p:cNvGrpSpPr>
              <a:grpSpLocks/>
            </p:cNvGrpSpPr>
            <p:nvPr/>
          </p:nvGrpSpPr>
          <p:grpSpPr bwMode="auto">
            <a:xfrm>
              <a:off x="3400" y="2360"/>
              <a:ext cx="316" cy="147"/>
              <a:chOff x="3600" y="219"/>
              <a:chExt cx="360" cy="175"/>
            </a:xfrm>
          </p:grpSpPr>
          <p:sp>
            <p:nvSpPr>
              <p:cNvPr id="426062" name="Oval 7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63" name="Line 7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64" name="Line 8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65" name="Rectangle 8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426066" name="Oval 8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6067" name="Group 8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6068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69" name="Line 8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70" name="Line 8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6071" name="Group 8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6072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73" name="Line 8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74" name="Line 9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26075" name="Freeform 91"/>
            <p:cNvSpPr>
              <a:spLocks/>
            </p:cNvSpPr>
            <p:nvPr/>
          </p:nvSpPr>
          <p:spPr bwMode="auto">
            <a:xfrm>
              <a:off x="3089" y="2245"/>
              <a:ext cx="318" cy="194"/>
            </a:xfrm>
            <a:custGeom>
              <a:avLst/>
              <a:gdLst>
                <a:gd name="T0" fmla="*/ 0 w 318"/>
                <a:gd name="T1" fmla="*/ 0 h 194"/>
                <a:gd name="T2" fmla="*/ 318 w 318"/>
                <a:gd name="T3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076" name="Freeform 92"/>
            <p:cNvSpPr>
              <a:spLocks/>
            </p:cNvSpPr>
            <p:nvPr/>
          </p:nvSpPr>
          <p:spPr bwMode="auto">
            <a:xfrm>
              <a:off x="2418" y="2492"/>
              <a:ext cx="303" cy="150"/>
            </a:xfrm>
            <a:custGeom>
              <a:avLst/>
              <a:gdLst>
                <a:gd name="T0" fmla="*/ 0 w 294"/>
                <a:gd name="T1" fmla="*/ 0 h 174"/>
                <a:gd name="T2" fmla="*/ 294 w 294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077" name="Freeform 93"/>
            <p:cNvSpPr>
              <a:spLocks/>
            </p:cNvSpPr>
            <p:nvPr/>
          </p:nvSpPr>
          <p:spPr bwMode="auto">
            <a:xfrm>
              <a:off x="3015" y="2477"/>
              <a:ext cx="396" cy="156"/>
            </a:xfrm>
            <a:custGeom>
              <a:avLst/>
              <a:gdLst>
                <a:gd name="T0" fmla="*/ 0 w 378"/>
                <a:gd name="T1" fmla="*/ 174 h 174"/>
                <a:gd name="T2" fmla="*/ 378 w 378"/>
                <a:gd name="T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078" name="Freeform 94"/>
            <p:cNvSpPr>
              <a:spLocks/>
            </p:cNvSpPr>
            <p:nvPr/>
          </p:nvSpPr>
          <p:spPr bwMode="auto">
            <a:xfrm>
              <a:off x="3435" y="2511"/>
              <a:ext cx="130" cy="320"/>
            </a:xfrm>
            <a:custGeom>
              <a:avLst/>
              <a:gdLst>
                <a:gd name="T0" fmla="*/ 0 w 118"/>
                <a:gd name="T1" fmla="*/ 500 h 500"/>
                <a:gd name="T2" fmla="*/ 118 w 118"/>
                <a:gd name="T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079" name="Freeform 95"/>
            <p:cNvSpPr>
              <a:spLocks/>
            </p:cNvSpPr>
            <p:nvPr/>
          </p:nvSpPr>
          <p:spPr bwMode="auto">
            <a:xfrm>
              <a:off x="2657" y="2847"/>
              <a:ext cx="464" cy="47"/>
            </a:xfrm>
            <a:custGeom>
              <a:avLst/>
              <a:gdLst>
                <a:gd name="T0" fmla="*/ 370 w 370"/>
                <a:gd name="T1" fmla="*/ 32 h 32"/>
                <a:gd name="T2" fmla="*/ 0 w 370"/>
                <a:gd name="T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080" name="Freeform 96"/>
            <p:cNvSpPr>
              <a:spLocks/>
            </p:cNvSpPr>
            <p:nvPr/>
          </p:nvSpPr>
          <p:spPr bwMode="auto">
            <a:xfrm>
              <a:off x="2319" y="2507"/>
              <a:ext cx="122" cy="268"/>
            </a:xfrm>
            <a:custGeom>
              <a:avLst/>
              <a:gdLst>
                <a:gd name="T0" fmla="*/ 162 w 176"/>
                <a:gd name="T1" fmla="*/ 408 h 412"/>
                <a:gd name="T2" fmla="*/ 176 w 176"/>
                <a:gd name="T3" fmla="*/ 412 h 412"/>
                <a:gd name="T4" fmla="*/ 0 w 176"/>
                <a:gd name="T5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081" name="Rectangle 97"/>
            <p:cNvSpPr>
              <a:spLocks noChangeArrowheads="1"/>
            </p:cNvSpPr>
            <p:nvPr/>
          </p:nvSpPr>
          <p:spPr bwMode="auto">
            <a:xfrm>
              <a:off x="1128" y="2264"/>
              <a:ext cx="728" cy="1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082" name="Rectangle 98"/>
            <p:cNvSpPr>
              <a:spLocks noChangeArrowheads="1"/>
            </p:cNvSpPr>
            <p:nvPr/>
          </p:nvSpPr>
          <p:spPr bwMode="auto">
            <a:xfrm>
              <a:off x="1113" y="2279"/>
              <a:ext cx="723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083" name="Line 99"/>
            <p:cNvSpPr>
              <a:spLocks noChangeShapeType="1"/>
            </p:cNvSpPr>
            <p:nvPr/>
          </p:nvSpPr>
          <p:spPr bwMode="auto">
            <a:xfrm>
              <a:off x="1759" y="2362"/>
              <a:ext cx="26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084" name="Text Box 100"/>
            <p:cNvSpPr txBox="1">
              <a:spLocks noChangeArrowheads="1"/>
            </p:cNvSpPr>
            <p:nvPr/>
          </p:nvSpPr>
          <p:spPr bwMode="auto">
            <a:xfrm>
              <a:off x="2390" y="218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>
                  <a:latin typeface="Calibri"/>
                </a:rPr>
                <a:t>1</a:t>
              </a:r>
            </a:p>
          </p:txBody>
        </p:sp>
        <p:sp>
          <p:nvSpPr>
            <p:cNvPr id="426085" name="Text Box 101"/>
            <p:cNvSpPr txBox="1">
              <a:spLocks noChangeArrowheads="1"/>
            </p:cNvSpPr>
            <p:nvPr/>
          </p:nvSpPr>
          <p:spPr bwMode="auto">
            <a:xfrm>
              <a:off x="2336" y="2459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dirty="0">
                  <a:latin typeface="Calibri"/>
                </a:rPr>
                <a:t>2</a:t>
              </a:r>
            </a:p>
          </p:txBody>
        </p:sp>
        <p:sp>
          <p:nvSpPr>
            <p:cNvPr id="426086" name="Text Box 102"/>
            <p:cNvSpPr txBox="1">
              <a:spLocks noChangeArrowheads="1"/>
            </p:cNvSpPr>
            <p:nvPr/>
          </p:nvSpPr>
          <p:spPr bwMode="auto">
            <a:xfrm>
              <a:off x="2178" y="2505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dirty="0">
                  <a:latin typeface="Calibri"/>
                </a:rPr>
                <a:t>3</a:t>
              </a:r>
            </a:p>
          </p:txBody>
        </p:sp>
        <p:sp>
          <p:nvSpPr>
            <p:cNvPr id="426088" name="Rectangle 104"/>
            <p:cNvSpPr>
              <a:spLocks noChangeArrowheads="1"/>
            </p:cNvSpPr>
            <p:nvPr/>
          </p:nvSpPr>
          <p:spPr bwMode="auto">
            <a:xfrm>
              <a:off x="1509" y="2281"/>
              <a:ext cx="269" cy="1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089" name="Text Box 105"/>
            <p:cNvSpPr txBox="1">
              <a:spLocks noChangeArrowheads="1"/>
            </p:cNvSpPr>
            <p:nvPr/>
          </p:nvSpPr>
          <p:spPr bwMode="auto">
            <a:xfrm>
              <a:off x="1479" y="2264"/>
              <a:ext cx="31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dirty="0">
                  <a:latin typeface="Calibri"/>
                </a:rPr>
                <a:t>0111</a:t>
              </a:r>
            </a:p>
          </p:txBody>
        </p:sp>
        <p:sp>
          <p:nvSpPr>
            <p:cNvPr id="426090" name="Text Box 106"/>
            <p:cNvSpPr txBox="1">
              <a:spLocks noChangeArrowheads="1"/>
            </p:cNvSpPr>
            <p:nvPr/>
          </p:nvSpPr>
          <p:spPr bwMode="auto">
            <a:xfrm>
              <a:off x="398" y="1841"/>
              <a:ext cx="98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dirty="0">
                  <a:latin typeface="Calibri"/>
                </a:rPr>
                <a:t>value in arriving</a:t>
              </a:r>
            </a:p>
            <a:p>
              <a:pPr eaLnBrk="1" hangingPunct="1"/>
              <a:r>
                <a:rPr lang="en-US" sz="1600" dirty="0">
                  <a:latin typeface="Calibri"/>
                </a:rPr>
                <a:t>packet</a:t>
              </a:r>
              <a:r>
                <a:rPr lang="ja-JP" altLang="en-US" sz="1600" dirty="0">
                  <a:latin typeface="Calibri"/>
                </a:rPr>
                <a:t>’</a:t>
              </a:r>
              <a:r>
                <a:rPr lang="en-US" sz="1600" dirty="0">
                  <a:latin typeface="Calibri"/>
                </a:rPr>
                <a:t>s header</a:t>
              </a:r>
            </a:p>
          </p:txBody>
        </p:sp>
        <p:sp>
          <p:nvSpPr>
            <p:cNvPr id="426091" name="Line 107"/>
            <p:cNvSpPr>
              <a:spLocks noChangeShapeType="1"/>
            </p:cNvSpPr>
            <p:nvPr/>
          </p:nvSpPr>
          <p:spPr bwMode="auto">
            <a:xfrm flipH="1">
              <a:off x="1269" y="2444"/>
              <a:ext cx="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092" name="Text Box 108"/>
            <p:cNvSpPr txBox="1">
              <a:spLocks noChangeArrowheads="1"/>
            </p:cNvSpPr>
            <p:nvPr/>
          </p:nvSpPr>
          <p:spPr bwMode="auto">
            <a:xfrm>
              <a:off x="1244" y="261"/>
              <a:ext cx="117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 dirty="0">
                  <a:latin typeface="Calibri"/>
                </a:rPr>
                <a:t>routing algorithm</a:t>
              </a:r>
            </a:p>
          </p:txBody>
        </p:sp>
        <p:sp>
          <p:nvSpPr>
            <p:cNvPr id="426093" name="Rectangle 109"/>
            <p:cNvSpPr>
              <a:spLocks noChangeArrowheads="1"/>
            </p:cNvSpPr>
            <p:nvPr/>
          </p:nvSpPr>
          <p:spPr bwMode="auto">
            <a:xfrm>
              <a:off x="1197" y="732"/>
              <a:ext cx="1263" cy="8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094" name="Text Box 110"/>
            <p:cNvSpPr txBox="1">
              <a:spLocks noChangeArrowheads="1"/>
            </p:cNvSpPr>
            <p:nvPr/>
          </p:nvSpPr>
          <p:spPr bwMode="auto">
            <a:xfrm>
              <a:off x="1248" y="702"/>
              <a:ext cx="112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dirty="0">
                  <a:latin typeface="Calibri"/>
                </a:rPr>
                <a:t>local forwarding table</a:t>
              </a:r>
            </a:p>
          </p:txBody>
        </p:sp>
        <p:sp>
          <p:nvSpPr>
            <p:cNvPr id="426095" name="Text Box 111"/>
            <p:cNvSpPr txBox="1">
              <a:spLocks noChangeArrowheads="1"/>
            </p:cNvSpPr>
            <p:nvPr/>
          </p:nvSpPr>
          <p:spPr bwMode="auto">
            <a:xfrm>
              <a:off x="1174" y="858"/>
              <a:ext cx="7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 dirty="0">
                  <a:latin typeface="Calibri"/>
                </a:rPr>
                <a:t>header value</a:t>
              </a:r>
            </a:p>
          </p:txBody>
        </p:sp>
        <p:sp>
          <p:nvSpPr>
            <p:cNvPr id="426096" name="Text Box 112"/>
            <p:cNvSpPr txBox="1">
              <a:spLocks noChangeArrowheads="1"/>
            </p:cNvSpPr>
            <p:nvPr/>
          </p:nvSpPr>
          <p:spPr bwMode="auto">
            <a:xfrm>
              <a:off x="1846" y="859"/>
              <a:ext cx="6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 dirty="0">
                  <a:latin typeface="Calibri"/>
                </a:rPr>
                <a:t>output link</a:t>
              </a:r>
            </a:p>
          </p:txBody>
        </p:sp>
        <p:sp>
          <p:nvSpPr>
            <p:cNvPr id="426097" name="Line 113"/>
            <p:cNvSpPr>
              <a:spLocks noChangeShapeType="1"/>
            </p:cNvSpPr>
            <p:nvPr/>
          </p:nvSpPr>
          <p:spPr bwMode="auto">
            <a:xfrm>
              <a:off x="1908" y="866"/>
              <a:ext cx="5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098" name="Text Box 114"/>
            <p:cNvSpPr txBox="1">
              <a:spLocks noChangeArrowheads="1"/>
            </p:cNvSpPr>
            <p:nvPr/>
          </p:nvSpPr>
          <p:spPr bwMode="auto">
            <a:xfrm>
              <a:off x="1562" y="1037"/>
              <a:ext cx="35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1200" dirty="0">
                  <a:latin typeface="Calibri"/>
                </a:rPr>
                <a:t>0100</a:t>
              </a:r>
            </a:p>
            <a:p>
              <a:pPr algn="r" eaLnBrk="1" hangingPunct="1"/>
              <a:r>
                <a:rPr lang="en-US" sz="1200" dirty="0">
                  <a:latin typeface="Calibri"/>
                </a:rPr>
                <a:t>0101</a:t>
              </a:r>
            </a:p>
            <a:p>
              <a:pPr algn="r" eaLnBrk="1" hangingPunct="1"/>
              <a:r>
                <a:rPr lang="en-US" sz="1200" dirty="0">
                  <a:latin typeface="Calibri"/>
                </a:rPr>
                <a:t>0111</a:t>
              </a:r>
            </a:p>
            <a:p>
              <a:pPr algn="r" eaLnBrk="1" hangingPunct="1"/>
              <a:r>
                <a:rPr lang="en-US" sz="1200" dirty="0">
                  <a:latin typeface="Calibri"/>
                </a:rPr>
                <a:t>1001</a:t>
              </a:r>
            </a:p>
          </p:txBody>
        </p:sp>
        <p:sp>
          <p:nvSpPr>
            <p:cNvPr id="426099" name="Text Box 115"/>
            <p:cNvSpPr txBox="1">
              <a:spLocks noChangeArrowheads="1"/>
            </p:cNvSpPr>
            <p:nvPr/>
          </p:nvSpPr>
          <p:spPr bwMode="auto">
            <a:xfrm>
              <a:off x="1917" y="1037"/>
              <a:ext cx="17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dirty="0">
                  <a:latin typeface="Calibri"/>
                </a:rPr>
                <a:t>3</a:t>
              </a:r>
            </a:p>
            <a:p>
              <a:pPr algn="ctr" eaLnBrk="1" hangingPunct="1"/>
              <a:r>
                <a:rPr lang="en-US" sz="1200" dirty="0">
                  <a:latin typeface="Calibri"/>
                </a:rPr>
                <a:t>2</a:t>
              </a:r>
            </a:p>
            <a:p>
              <a:pPr algn="ctr" eaLnBrk="1" hangingPunct="1"/>
              <a:r>
                <a:rPr lang="en-US" sz="1200" dirty="0">
                  <a:latin typeface="Calibri"/>
                </a:rPr>
                <a:t>2</a:t>
              </a:r>
            </a:p>
            <a:p>
              <a:pPr algn="ctr" eaLnBrk="1" hangingPunct="1"/>
              <a:r>
                <a:rPr lang="en-US" sz="1200" dirty="0">
                  <a:latin typeface="Calibri"/>
                </a:rPr>
                <a:t>1</a:t>
              </a:r>
            </a:p>
          </p:txBody>
        </p:sp>
        <p:sp>
          <p:nvSpPr>
            <p:cNvPr id="426100" name="Line 116"/>
            <p:cNvSpPr>
              <a:spLocks noChangeShapeType="1"/>
            </p:cNvSpPr>
            <p:nvPr/>
          </p:nvSpPr>
          <p:spPr bwMode="auto">
            <a:xfrm>
              <a:off x="1197" y="1028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101" name="Line 117"/>
            <p:cNvSpPr>
              <a:spLocks noChangeShapeType="1"/>
            </p:cNvSpPr>
            <p:nvPr/>
          </p:nvSpPr>
          <p:spPr bwMode="auto">
            <a:xfrm>
              <a:off x="1192" y="872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102" name="AutoShape 118"/>
            <p:cNvSpPr>
              <a:spLocks noChangeArrowheads="1"/>
            </p:cNvSpPr>
            <p:nvPr/>
          </p:nvSpPr>
          <p:spPr bwMode="auto">
            <a:xfrm rot="5400000">
              <a:off x="1763" y="548"/>
              <a:ext cx="151" cy="172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103" name="Line 119"/>
            <p:cNvSpPr>
              <a:spLocks noChangeShapeType="1"/>
            </p:cNvSpPr>
            <p:nvPr/>
          </p:nvSpPr>
          <p:spPr bwMode="auto">
            <a:xfrm>
              <a:off x="1371" y="2086"/>
              <a:ext cx="229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104" name="Freeform 120"/>
            <p:cNvSpPr>
              <a:spLocks/>
            </p:cNvSpPr>
            <p:nvPr/>
          </p:nvSpPr>
          <p:spPr bwMode="auto">
            <a:xfrm>
              <a:off x="2047" y="2395"/>
              <a:ext cx="554" cy="167"/>
            </a:xfrm>
            <a:custGeom>
              <a:avLst/>
              <a:gdLst>
                <a:gd name="T0" fmla="*/ 0 w 554"/>
                <a:gd name="T1" fmla="*/ 10 h 167"/>
                <a:gd name="T2" fmla="*/ 324 w 554"/>
                <a:gd name="T3" fmla="*/ 26 h 167"/>
                <a:gd name="T4" fmla="*/ 554 w 554"/>
                <a:gd name="T5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105" name="Freeform 121"/>
            <p:cNvSpPr>
              <a:spLocks/>
            </p:cNvSpPr>
            <p:nvPr/>
          </p:nvSpPr>
          <p:spPr bwMode="auto">
            <a:xfrm flipH="1">
              <a:off x="3518" y="2127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1076 w 1443"/>
                <a:gd name="T3" fmla="*/ 782 h 816"/>
                <a:gd name="T4" fmla="*/ 1320 w 1443"/>
                <a:gd name="T5" fmla="*/ 788 h 816"/>
                <a:gd name="T6" fmla="*/ 1443 w 1443"/>
                <a:gd name="T7" fmla="*/ 5 h 816"/>
                <a:gd name="T8" fmla="*/ 0 w 1443"/>
                <a:gd name="T9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106" name="Freeform 122"/>
            <p:cNvSpPr>
              <a:spLocks/>
            </p:cNvSpPr>
            <p:nvPr/>
          </p:nvSpPr>
          <p:spPr bwMode="auto">
            <a:xfrm flipH="1">
              <a:off x="2881" y="1948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1076 w 1443"/>
                <a:gd name="T3" fmla="*/ 782 h 816"/>
                <a:gd name="T4" fmla="*/ 1320 w 1443"/>
                <a:gd name="T5" fmla="*/ 788 h 816"/>
                <a:gd name="T6" fmla="*/ 1443 w 1443"/>
                <a:gd name="T7" fmla="*/ 5 h 816"/>
                <a:gd name="T8" fmla="*/ 0 w 1443"/>
                <a:gd name="T9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107" name="Freeform 123"/>
            <p:cNvSpPr>
              <a:spLocks/>
            </p:cNvSpPr>
            <p:nvPr/>
          </p:nvSpPr>
          <p:spPr bwMode="auto">
            <a:xfrm flipH="1" flipV="1">
              <a:off x="3302" y="292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1076 w 1443"/>
                <a:gd name="T3" fmla="*/ 782 h 816"/>
                <a:gd name="T4" fmla="*/ 1320 w 1443"/>
                <a:gd name="T5" fmla="*/ 788 h 816"/>
                <a:gd name="T6" fmla="*/ 1443 w 1443"/>
                <a:gd name="T7" fmla="*/ 5 h 816"/>
                <a:gd name="T8" fmla="*/ 0 w 1443"/>
                <a:gd name="T9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108" name="Freeform 124"/>
            <p:cNvSpPr>
              <a:spLocks/>
            </p:cNvSpPr>
            <p:nvPr/>
          </p:nvSpPr>
          <p:spPr bwMode="auto">
            <a:xfrm flipH="1" flipV="1">
              <a:off x="2452" y="291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1076 w 1443"/>
                <a:gd name="T3" fmla="*/ 782 h 816"/>
                <a:gd name="T4" fmla="*/ 1320 w 1443"/>
                <a:gd name="T5" fmla="*/ 788 h 816"/>
                <a:gd name="T6" fmla="*/ 1443 w 1443"/>
                <a:gd name="T7" fmla="*/ 5 h 816"/>
                <a:gd name="T8" fmla="*/ 0 w 1443"/>
                <a:gd name="T9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109" name="Freeform 125"/>
            <p:cNvSpPr>
              <a:spLocks/>
            </p:cNvSpPr>
            <p:nvPr/>
          </p:nvSpPr>
          <p:spPr bwMode="auto">
            <a:xfrm flipH="1" flipV="1">
              <a:off x="2855" y="2728"/>
              <a:ext cx="342" cy="285"/>
            </a:xfrm>
            <a:custGeom>
              <a:avLst/>
              <a:gdLst>
                <a:gd name="T0" fmla="*/ 0 w 1443"/>
                <a:gd name="T1" fmla="*/ 0 h 816"/>
                <a:gd name="T2" fmla="*/ 1076 w 1443"/>
                <a:gd name="T3" fmla="*/ 782 h 816"/>
                <a:gd name="T4" fmla="*/ 1320 w 1443"/>
                <a:gd name="T5" fmla="*/ 788 h 816"/>
                <a:gd name="T6" fmla="*/ 1443 w 1443"/>
                <a:gd name="T7" fmla="*/ 5 h 816"/>
                <a:gd name="T8" fmla="*/ 0 w 1443"/>
                <a:gd name="T9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6110" name="Group 126"/>
            <p:cNvGrpSpPr>
              <a:grpSpLocks/>
            </p:cNvGrpSpPr>
            <p:nvPr/>
          </p:nvGrpSpPr>
          <p:grpSpPr bwMode="auto">
            <a:xfrm>
              <a:off x="2886" y="1668"/>
              <a:ext cx="347" cy="285"/>
              <a:chOff x="2886" y="1668"/>
              <a:chExt cx="347" cy="285"/>
            </a:xfrm>
          </p:grpSpPr>
          <p:sp>
            <p:nvSpPr>
              <p:cNvPr id="426111" name="Rectangle 127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112" name="Oval 128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113" name="Rectangle 129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114" name="Line 130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15" name="Line 131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16" name="Line 132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17" name="AutoShape 133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6118" name="Group 134"/>
            <p:cNvGrpSpPr>
              <a:grpSpLocks/>
            </p:cNvGrpSpPr>
            <p:nvPr/>
          </p:nvGrpSpPr>
          <p:grpSpPr bwMode="auto">
            <a:xfrm>
              <a:off x="3524" y="1840"/>
              <a:ext cx="347" cy="285"/>
              <a:chOff x="2886" y="1668"/>
              <a:chExt cx="347" cy="285"/>
            </a:xfrm>
          </p:grpSpPr>
          <p:sp>
            <p:nvSpPr>
              <p:cNvPr id="426119" name="Rectangle 135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120" name="Oval 136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121" name="Rectangle 137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122" name="Line 138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23" name="Line 139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24" name="Line 140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25" name="AutoShape 141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6126" name="Group 142"/>
            <p:cNvGrpSpPr>
              <a:grpSpLocks/>
            </p:cNvGrpSpPr>
            <p:nvPr/>
          </p:nvGrpSpPr>
          <p:grpSpPr bwMode="auto">
            <a:xfrm>
              <a:off x="3291" y="3148"/>
              <a:ext cx="347" cy="285"/>
              <a:chOff x="2886" y="1668"/>
              <a:chExt cx="347" cy="285"/>
            </a:xfrm>
          </p:grpSpPr>
          <p:sp>
            <p:nvSpPr>
              <p:cNvPr id="426127" name="Rectangle 143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128" name="Oval 144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129" name="Rectangle 145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130" name="Line 146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31" name="Line 147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32" name="Line 148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33" name="AutoShape 149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6134" name="Group 150"/>
            <p:cNvGrpSpPr>
              <a:grpSpLocks/>
            </p:cNvGrpSpPr>
            <p:nvPr/>
          </p:nvGrpSpPr>
          <p:grpSpPr bwMode="auto">
            <a:xfrm>
              <a:off x="2853" y="3010"/>
              <a:ext cx="347" cy="285"/>
              <a:chOff x="2886" y="1668"/>
              <a:chExt cx="347" cy="285"/>
            </a:xfrm>
          </p:grpSpPr>
          <p:sp>
            <p:nvSpPr>
              <p:cNvPr id="426135" name="Rectangle 151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136" name="Oval 152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137" name="Rectangle 153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138" name="Line 154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39" name="Line 155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40" name="Line 156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41" name="AutoShape 157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6142" name="Group 158"/>
            <p:cNvGrpSpPr>
              <a:grpSpLocks/>
            </p:cNvGrpSpPr>
            <p:nvPr/>
          </p:nvGrpSpPr>
          <p:grpSpPr bwMode="auto">
            <a:xfrm>
              <a:off x="2440" y="3131"/>
              <a:ext cx="347" cy="285"/>
              <a:chOff x="2886" y="1668"/>
              <a:chExt cx="347" cy="285"/>
            </a:xfrm>
          </p:grpSpPr>
          <p:sp>
            <p:nvSpPr>
              <p:cNvPr id="426143" name="Rectangle 159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144" name="Oval 160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145" name="Rectangle 161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146" name="Line 162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47" name="Line 163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48" name="Line 164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49" name="AutoShape 165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26151" name="Text Box 167"/>
          <p:cNvSpPr txBox="1">
            <a:spLocks noChangeArrowheads="1"/>
          </p:cNvSpPr>
          <p:nvPr/>
        </p:nvSpPr>
        <p:spPr bwMode="auto">
          <a:xfrm>
            <a:off x="501650" y="250825"/>
            <a:ext cx="81486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u="sng">
                <a:solidFill>
                  <a:schemeClr val="accent2"/>
                </a:solidFill>
              </a:rPr>
              <a:t>Interplay between routing and forwarding</a:t>
            </a:r>
          </a:p>
        </p:txBody>
      </p:sp>
      <p:sp>
        <p:nvSpPr>
          <p:cNvPr id="169" name="Rectangle 4"/>
          <p:cNvSpPr>
            <a:spLocks noChangeArrowheads="1"/>
          </p:cNvSpPr>
          <p:nvPr/>
        </p:nvSpPr>
        <p:spPr bwMode="auto">
          <a:xfrm>
            <a:off x="5487988" y="984107"/>
            <a:ext cx="3656012" cy="293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7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000" u="sng" dirty="0">
                <a:solidFill>
                  <a:srgbClr val="FF0000"/>
                </a:solidFill>
              </a:rPr>
              <a:t>analogy:</a:t>
            </a:r>
          </a:p>
          <a:p>
            <a:pPr marL="342900" indent="-342900">
              <a:spcBef>
                <a:spcPct val="7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r>
              <a:rPr lang="en-US" sz="2000" dirty="0">
                <a:solidFill>
                  <a:schemeClr val="accent2"/>
                </a:solidFill>
              </a:rPr>
              <a:t>routing:</a:t>
            </a:r>
            <a:r>
              <a:rPr lang="en-US" sz="2000" dirty="0"/>
              <a:t> process of planning trip from source to </a:t>
            </a:r>
            <a:r>
              <a:rPr lang="en-US" sz="2000" dirty="0" err="1"/>
              <a:t>dest</a:t>
            </a:r>
            <a:endParaRPr lang="en-US" sz="2000" dirty="0"/>
          </a:p>
          <a:p>
            <a:pPr marL="342900" indent="-342900">
              <a:spcBef>
                <a:spcPct val="7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r>
              <a:rPr lang="en-US" sz="2000" dirty="0">
                <a:solidFill>
                  <a:schemeClr val="accent2"/>
                </a:solidFill>
              </a:rPr>
              <a:t>forwarding:</a:t>
            </a:r>
            <a:r>
              <a:rPr lang="en-US" sz="2000" dirty="0"/>
              <a:t> process of </a:t>
            </a:r>
            <a:r>
              <a:rPr lang="en-US" sz="2000" dirty="0" smtClean="0"/>
              <a:t>negotiating each intersection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5033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E90D-D29A-3941-8139-3A362787E62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setup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0075" cy="4648200"/>
          </a:xfrm>
        </p:spPr>
        <p:txBody>
          <a:bodyPr/>
          <a:lstStyle/>
          <a:p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important function in </a:t>
            </a:r>
            <a:r>
              <a:rPr lang="en-US" sz="2400" i="1" dirty="0"/>
              <a:t>some</a:t>
            </a:r>
            <a:r>
              <a:rPr lang="en-US" sz="2400" dirty="0"/>
              <a:t> network architectures:</a:t>
            </a:r>
          </a:p>
          <a:p>
            <a:pPr lvl="1"/>
            <a:r>
              <a:rPr lang="en-US" dirty="0"/>
              <a:t>ATM, frame relay, X.</a:t>
            </a:r>
            <a:r>
              <a:rPr lang="en-US" dirty="0" smtClean="0"/>
              <a:t>25, </a:t>
            </a:r>
            <a:endParaRPr lang="en-US" dirty="0"/>
          </a:p>
          <a:p>
            <a:r>
              <a:rPr lang="en-US" sz="2400" dirty="0"/>
              <a:t>before datagrams flow, two end hosts </a:t>
            </a:r>
            <a:r>
              <a:rPr lang="en-US" sz="2400" i="1" dirty="0"/>
              <a:t>and</a:t>
            </a:r>
            <a:r>
              <a:rPr lang="en-US" sz="2400" dirty="0"/>
              <a:t> intervening routers establish virtual connection</a:t>
            </a:r>
          </a:p>
          <a:p>
            <a:pPr lvl="1"/>
            <a:r>
              <a:rPr lang="en-US" dirty="0"/>
              <a:t>routers get involved</a:t>
            </a:r>
          </a:p>
          <a:p>
            <a:r>
              <a:rPr lang="en-US" sz="2400" dirty="0"/>
              <a:t>network </a:t>
            </a:r>
            <a:r>
              <a:rPr lang="en-US" sz="2400" dirty="0" err="1"/>
              <a:t>vs</a:t>
            </a:r>
            <a:r>
              <a:rPr lang="en-US" sz="2400" dirty="0"/>
              <a:t> transport layer connection service: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network:</a:t>
            </a:r>
            <a:r>
              <a:rPr lang="en-US" dirty="0"/>
              <a:t> between two hosts (may also involve intervening routers in case of VCs)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transport:</a:t>
            </a:r>
            <a:r>
              <a:rPr lang="en-US" dirty="0"/>
              <a:t> between two </a:t>
            </a:r>
            <a:r>
              <a:rPr lang="en-US" dirty="0" smtClean="0"/>
              <a:t>processes</a:t>
            </a:r>
          </a:p>
          <a:p>
            <a:pPr marL="914400" lvl="2" indent="0">
              <a:buNone/>
            </a:pPr>
            <a:r>
              <a:rPr lang="en-US" i="1" dirty="0" smtClean="0"/>
              <a:t>Remember</a:t>
            </a:r>
            <a:r>
              <a:rPr lang="en-US" dirty="0" smtClean="0"/>
              <a:t>: Ask </a:t>
            </a:r>
            <a:r>
              <a:rPr lang="en-US" dirty="0" err="1" smtClean="0"/>
              <a:t>youself</a:t>
            </a:r>
            <a:r>
              <a:rPr lang="en-US" dirty="0" smtClean="0"/>
              <a:t> “what is doing the multiplexing?”</a:t>
            </a:r>
            <a:endParaRPr lang="en-US" i="1" dirty="0"/>
          </a:p>
          <a:p>
            <a:pPr>
              <a:buFont typeface="ZapfDingbats" charset="0"/>
              <a:buNone/>
            </a:pP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584699" y="2035698"/>
            <a:ext cx="4376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, Software Defined Networks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1359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14F7-0C03-2742-84A3-F0730ADD940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service model</a:t>
            </a:r>
          </a:p>
        </p:txBody>
      </p:sp>
      <p:sp>
        <p:nvSpPr>
          <p:cNvPr id="108557" name="Rectangle 13"/>
          <p:cNvSpPr>
            <a:spLocks noChangeArrowheads="1"/>
          </p:cNvSpPr>
          <p:nvPr/>
        </p:nvSpPr>
        <p:spPr bwMode="auto">
          <a:xfrm>
            <a:off x="609600" y="1430338"/>
            <a:ext cx="75549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Q:</a:t>
            </a:r>
            <a:r>
              <a:rPr lang="en-US" sz="2400" dirty="0"/>
              <a:t> What </a:t>
            </a:r>
            <a:r>
              <a:rPr lang="en-US" sz="2400" i="1" dirty="0">
                <a:solidFill>
                  <a:schemeClr val="accent2"/>
                </a:solidFill>
              </a:rPr>
              <a:t>service model</a:t>
            </a:r>
            <a:r>
              <a:rPr lang="en-US" sz="2400" dirty="0"/>
              <a:t> for </a:t>
            </a:r>
            <a:r>
              <a:rPr lang="en-US" sz="2400" dirty="0" smtClean="0"/>
              <a:t>the </a:t>
            </a:r>
            <a:r>
              <a:rPr lang="ja-JP" altLang="en-US" sz="2400" dirty="0" smtClean="0">
                <a:latin typeface="Calibri"/>
              </a:rPr>
              <a:t>“</a:t>
            </a:r>
            <a:r>
              <a:rPr lang="en-US" sz="2400" dirty="0"/>
              <a:t>channel</a:t>
            </a:r>
            <a:r>
              <a:rPr lang="ja-JP" altLang="en-US" sz="2400" dirty="0">
                <a:latin typeface="Calibri"/>
              </a:rPr>
              <a:t>”</a:t>
            </a:r>
            <a:r>
              <a:rPr lang="en-US" sz="2400" dirty="0"/>
              <a:t> transporting datagrams from sender to receiver?</a:t>
            </a:r>
          </a:p>
        </p:txBody>
      </p:sp>
      <p:sp>
        <p:nvSpPr>
          <p:cNvPr id="108559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442913" y="2476500"/>
            <a:ext cx="3810000" cy="46482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u="sng">
                <a:solidFill>
                  <a:srgbClr val="FF0000"/>
                </a:solidFill>
              </a:rPr>
              <a:t>Example services for individual datagrams:</a:t>
            </a:r>
          </a:p>
          <a:p>
            <a:r>
              <a:rPr lang="en-US" sz="2400"/>
              <a:t>guaranteed delivery</a:t>
            </a:r>
          </a:p>
          <a:p>
            <a:r>
              <a:rPr lang="en-US" sz="2400"/>
              <a:t>guaranteed delivery with less than 40 msec delay</a:t>
            </a:r>
          </a:p>
        </p:txBody>
      </p:sp>
      <p:sp>
        <p:nvSpPr>
          <p:cNvPr id="108560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4559300" y="2424113"/>
            <a:ext cx="3810000" cy="3686175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u="sng">
                <a:solidFill>
                  <a:srgbClr val="FF0000"/>
                </a:solidFill>
              </a:rPr>
              <a:t>Example services for a flow of datagrams:</a:t>
            </a:r>
          </a:p>
          <a:p>
            <a:r>
              <a:rPr lang="en-US" sz="2400"/>
              <a:t>in-order datagram delivery</a:t>
            </a:r>
          </a:p>
          <a:p>
            <a:r>
              <a:rPr lang="en-US" sz="2400"/>
              <a:t>guaranteed minimum bandwidth to flow</a:t>
            </a:r>
          </a:p>
          <a:p>
            <a:r>
              <a:rPr lang="en-US" sz="2400"/>
              <a:t>restrictions on changes in inter-packet spacing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05252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5EBB-C536-E44B-A239-9A2987AEE65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4</a:t>
            </a:r>
            <a:r>
              <a:rPr lang="en-US" dirty="0"/>
              <a:t>: </a:t>
            </a:r>
            <a:r>
              <a:rPr lang="en-US" dirty="0" smtClean="0"/>
              <a:t>Network Layer</a:t>
            </a:r>
            <a:endParaRPr lang="en-US" dirty="0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515" y="1220804"/>
            <a:ext cx="8064500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ZapfDingbats" charset="0"/>
              <a:buNone/>
            </a:pPr>
            <a:r>
              <a:rPr lang="en-US" sz="3200" u="sng" dirty="0" smtClean="0">
                <a:solidFill>
                  <a:srgbClr val="FF0000"/>
                </a:solidFill>
              </a:rPr>
              <a:t>Our goals</a:t>
            </a:r>
            <a:r>
              <a:rPr lang="en-US" sz="3200" u="sng" dirty="0">
                <a:solidFill>
                  <a:srgbClr val="FF0000"/>
                </a:solidFill>
              </a:rPr>
              <a:t>:</a:t>
            </a:r>
            <a:r>
              <a:rPr lang="en-US" sz="3200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/>
              <a:t>understand principles behind </a:t>
            </a:r>
            <a:r>
              <a:rPr lang="en-US" dirty="0" smtClean="0"/>
              <a:t>network layer </a:t>
            </a:r>
            <a:r>
              <a:rPr lang="en-US" dirty="0"/>
              <a:t>services: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network layer </a:t>
            </a:r>
            <a:r>
              <a:rPr lang="en-US" dirty="0"/>
              <a:t>service models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forwarding versus </a:t>
            </a:r>
            <a:r>
              <a:rPr lang="en-US" dirty="0" smtClean="0"/>
              <a:t>routing (versus switching)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how a router works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routing (path selection)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IPv6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For the most part, the Internet is our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594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0A4C-69CA-E44A-AD5F-C9E54D5514D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Network layer </a:t>
            </a:r>
            <a:r>
              <a:rPr lang="en-US" sz="3600" dirty="0"/>
              <a:t>service models:</a:t>
            </a:r>
            <a:endParaRPr lang="en-US" dirty="0"/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-5601901" y="1506538"/>
            <a:ext cx="744975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Calibri"/>
              </a:rPr>
              <a:t>Network</a:t>
            </a:r>
          </a:p>
          <a:p>
            <a:pPr algn="r"/>
            <a:r>
              <a:rPr lang="en-US" sz="2000" dirty="0">
                <a:latin typeface="Calibri"/>
              </a:rPr>
              <a:t>Architecture</a:t>
            </a:r>
          </a:p>
          <a:p>
            <a:pPr algn="r"/>
            <a:endParaRPr lang="en-US" sz="2000" dirty="0">
              <a:latin typeface="Calibri"/>
            </a:endParaRPr>
          </a:p>
          <a:p>
            <a:pPr algn="r"/>
            <a:r>
              <a:rPr lang="en-US" sz="2000" dirty="0">
                <a:latin typeface="Calibri"/>
              </a:rPr>
              <a:t>Internet</a:t>
            </a:r>
          </a:p>
          <a:p>
            <a:pPr algn="r"/>
            <a:endParaRPr lang="en-US" sz="2000" dirty="0">
              <a:latin typeface="Calibri"/>
            </a:endParaRPr>
          </a:p>
          <a:p>
            <a:pPr algn="r"/>
            <a:r>
              <a:rPr lang="en-US" sz="2000" dirty="0">
                <a:latin typeface="Calibri"/>
              </a:rPr>
              <a:t>ATM</a:t>
            </a:r>
          </a:p>
          <a:p>
            <a:pPr algn="r"/>
            <a:endParaRPr lang="en-US" sz="2000" dirty="0">
              <a:latin typeface="Calibri"/>
            </a:endParaRPr>
          </a:p>
          <a:p>
            <a:pPr algn="r"/>
            <a:r>
              <a:rPr lang="en-US" sz="2000" dirty="0">
                <a:latin typeface="Calibri"/>
              </a:rPr>
              <a:t>ATM</a:t>
            </a:r>
          </a:p>
          <a:p>
            <a:pPr algn="r"/>
            <a:endParaRPr lang="en-US" sz="2000" dirty="0">
              <a:latin typeface="Calibri"/>
            </a:endParaRPr>
          </a:p>
          <a:p>
            <a:pPr algn="r"/>
            <a:r>
              <a:rPr lang="en-US" sz="2000" dirty="0">
                <a:latin typeface="Calibri"/>
              </a:rPr>
              <a:t>ATM</a:t>
            </a:r>
          </a:p>
          <a:p>
            <a:pPr algn="r"/>
            <a:endParaRPr lang="en-US" sz="2000" dirty="0">
              <a:latin typeface="Calibri"/>
            </a:endParaRPr>
          </a:p>
          <a:p>
            <a:pPr algn="r"/>
            <a:r>
              <a:rPr lang="en-US" sz="2000" dirty="0">
                <a:latin typeface="Calibri"/>
              </a:rPr>
              <a:t>ATM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966913" y="1506538"/>
            <a:ext cx="127909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Calibri"/>
              </a:rPr>
              <a:t>Service</a:t>
            </a:r>
          </a:p>
          <a:p>
            <a:r>
              <a:rPr lang="en-US" sz="2000" dirty="0">
                <a:latin typeface="Calibri"/>
              </a:rPr>
              <a:t>Model</a:t>
            </a:r>
          </a:p>
          <a:p>
            <a:endParaRPr lang="en-US" sz="2000" dirty="0">
              <a:latin typeface="Calibri"/>
            </a:endParaRPr>
          </a:p>
          <a:p>
            <a:r>
              <a:rPr lang="en-US" sz="2000" dirty="0">
                <a:latin typeface="Calibri"/>
              </a:rPr>
              <a:t>best effort</a:t>
            </a:r>
          </a:p>
          <a:p>
            <a:endParaRPr lang="en-US" sz="2000" dirty="0">
              <a:latin typeface="Calibri"/>
            </a:endParaRPr>
          </a:p>
          <a:p>
            <a:r>
              <a:rPr lang="en-US" sz="2000" dirty="0">
                <a:latin typeface="Calibri"/>
              </a:rPr>
              <a:t>CBR</a:t>
            </a:r>
          </a:p>
          <a:p>
            <a:endParaRPr lang="en-US" sz="2000" dirty="0">
              <a:latin typeface="Calibri"/>
            </a:endParaRPr>
          </a:p>
          <a:p>
            <a:r>
              <a:rPr lang="en-US" sz="2000" dirty="0">
                <a:latin typeface="Calibri"/>
              </a:rPr>
              <a:t>VBR</a:t>
            </a:r>
          </a:p>
          <a:p>
            <a:endParaRPr lang="en-US" sz="2000" dirty="0">
              <a:latin typeface="Calibri"/>
            </a:endParaRPr>
          </a:p>
          <a:p>
            <a:r>
              <a:rPr lang="en-US" sz="2000" dirty="0">
                <a:latin typeface="Calibri"/>
              </a:rPr>
              <a:t>ABR</a:t>
            </a:r>
          </a:p>
          <a:p>
            <a:endParaRPr lang="en-US" sz="2000" dirty="0">
              <a:latin typeface="Calibri"/>
            </a:endParaRPr>
          </a:p>
          <a:p>
            <a:r>
              <a:rPr lang="en-US" sz="2000" dirty="0">
                <a:latin typeface="Calibri"/>
              </a:rPr>
              <a:t>UBR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3300413" y="1801813"/>
            <a:ext cx="1385916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Calibri"/>
              </a:rPr>
              <a:t>Bandwidth</a:t>
            </a:r>
          </a:p>
          <a:p>
            <a:endParaRPr lang="en-US" sz="2000" dirty="0">
              <a:latin typeface="Calibri"/>
            </a:endParaRPr>
          </a:p>
          <a:p>
            <a:r>
              <a:rPr lang="en-US" sz="2000" dirty="0">
                <a:latin typeface="Calibri"/>
              </a:rPr>
              <a:t>none</a:t>
            </a:r>
          </a:p>
          <a:p>
            <a:endParaRPr lang="en-US" sz="2000" dirty="0">
              <a:latin typeface="Calibri"/>
            </a:endParaRPr>
          </a:p>
          <a:p>
            <a:r>
              <a:rPr lang="en-US" sz="2000" dirty="0">
                <a:latin typeface="Calibri"/>
              </a:rPr>
              <a:t>constant</a:t>
            </a:r>
          </a:p>
          <a:p>
            <a:r>
              <a:rPr lang="en-US" sz="2000" dirty="0">
                <a:latin typeface="Calibri"/>
              </a:rPr>
              <a:t>rate</a:t>
            </a:r>
          </a:p>
          <a:p>
            <a:r>
              <a:rPr lang="en-US" sz="2000" dirty="0">
                <a:latin typeface="Calibri"/>
              </a:rPr>
              <a:t>guaranteed</a:t>
            </a:r>
          </a:p>
          <a:p>
            <a:r>
              <a:rPr lang="en-US" sz="2000" dirty="0">
                <a:latin typeface="Calibri"/>
              </a:rPr>
              <a:t>rate</a:t>
            </a:r>
          </a:p>
          <a:p>
            <a:r>
              <a:rPr lang="en-US" sz="2000" dirty="0">
                <a:latin typeface="Calibri"/>
              </a:rPr>
              <a:t>guaranteed </a:t>
            </a:r>
          </a:p>
          <a:p>
            <a:r>
              <a:rPr lang="en-US" sz="2000" dirty="0">
                <a:latin typeface="Calibri"/>
              </a:rPr>
              <a:t>minimum</a:t>
            </a:r>
          </a:p>
          <a:p>
            <a:r>
              <a:rPr lang="en-US" sz="2000" dirty="0">
                <a:latin typeface="Calibri"/>
              </a:rPr>
              <a:t>none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112646" name="Line 6"/>
          <p:cNvSpPr>
            <a:spLocks noChangeShapeType="1"/>
          </p:cNvSpPr>
          <p:nvPr/>
        </p:nvSpPr>
        <p:spPr bwMode="auto">
          <a:xfrm>
            <a:off x="409575" y="2324100"/>
            <a:ext cx="84296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7" name="Line 7"/>
          <p:cNvSpPr>
            <a:spLocks noChangeShapeType="1"/>
          </p:cNvSpPr>
          <p:nvPr/>
        </p:nvSpPr>
        <p:spPr bwMode="auto">
          <a:xfrm>
            <a:off x="514350" y="3057525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8" name="Line 8"/>
          <p:cNvSpPr>
            <a:spLocks noChangeShapeType="1"/>
          </p:cNvSpPr>
          <p:nvPr/>
        </p:nvSpPr>
        <p:spPr bwMode="auto">
          <a:xfrm>
            <a:off x="561975" y="3676650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9" name="Line 9"/>
          <p:cNvSpPr>
            <a:spLocks noChangeShapeType="1"/>
          </p:cNvSpPr>
          <p:nvPr/>
        </p:nvSpPr>
        <p:spPr bwMode="auto">
          <a:xfrm>
            <a:off x="561975" y="4305300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50" name="Line 10"/>
          <p:cNvSpPr>
            <a:spLocks noChangeShapeType="1"/>
          </p:cNvSpPr>
          <p:nvPr/>
        </p:nvSpPr>
        <p:spPr bwMode="auto">
          <a:xfrm>
            <a:off x="571500" y="4886325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4700588" y="1801813"/>
            <a:ext cx="641196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Calibri"/>
              </a:rPr>
              <a:t>Loss</a:t>
            </a:r>
          </a:p>
          <a:p>
            <a:endParaRPr lang="en-US" sz="2000" dirty="0">
              <a:latin typeface="Calibri"/>
            </a:endParaRPr>
          </a:p>
          <a:p>
            <a:r>
              <a:rPr lang="en-US" sz="2000" dirty="0">
                <a:latin typeface="Calibri"/>
              </a:rPr>
              <a:t>no</a:t>
            </a:r>
          </a:p>
          <a:p>
            <a:endParaRPr lang="en-US" sz="2000" dirty="0">
              <a:latin typeface="Calibri"/>
            </a:endParaRPr>
          </a:p>
          <a:p>
            <a:r>
              <a:rPr lang="en-US" sz="2000" dirty="0">
                <a:latin typeface="Calibri"/>
              </a:rPr>
              <a:t>yes</a:t>
            </a:r>
          </a:p>
          <a:p>
            <a:endParaRPr lang="en-US" sz="2000" dirty="0">
              <a:latin typeface="Calibri"/>
            </a:endParaRPr>
          </a:p>
          <a:p>
            <a:r>
              <a:rPr lang="en-US" sz="2000" dirty="0">
                <a:latin typeface="Calibri"/>
              </a:rPr>
              <a:t>yes</a:t>
            </a:r>
          </a:p>
          <a:p>
            <a:endParaRPr lang="en-US" sz="2000" dirty="0">
              <a:latin typeface="Calibri"/>
            </a:endParaRPr>
          </a:p>
          <a:p>
            <a:r>
              <a:rPr lang="en-US" sz="2000" dirty="0">
                <a:latin typeface="Calibri"/>
              </a:rPr>
              <a:t>no</a:t>
            </a:r>
          </a:p>
          <a:p>
            <a:endParaRPr lang="en-US" sz="2000" dirty="0">
              <a:latin typeface="Calibri"/>
            </a:endParaRPr>
          </a:p>
          <a:p>
            <a:r>
              <a:rPr lang="en-US" sz="2000" dirty="0">
                <a:latin typeface="Calibri"/>
              </a:rPr>
              <a:t>no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112652" name="Text Box 12"/>
          <p:cNvSpPr txBox="1">
            <a:spLocks noChangeArrowheads="1"/>
          </p:cNvSpPr>
          <p:nvPr/>
        </p:nvSpPr>
        <p:spPr bwMode="auto">
          <a:xfrm>
            <a:off x="5424488" y="1811338"/>
            <a:ext cx="83185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Calibri"/>
              </a:rPr>
              <a:t>Order</a:t>
            </a:r>
          </a:p>
          <a:p>
            <a:endParaRPr lang="en-US" sz="2000" dirty="0">
              <a:latin typeface="Calibri"/>
            </a:endParaRPr>
          </a:p>
          <a:p>
            <a:r>
              <a:rPr lang="en-US" sz="2000" dirty="0">
                <a:latin typeface="Calibri"/>
              </a:rPr>
              <a:t>no</a:t>
            </a:r>
          </a:p>
          <a:p>
            <a:endParaRPr lang="en-US" sz="2000" dirty="0">
              <a:latin typeface="Calibri"/>
            </a:endParaRPr>
          </a:p>
          <a:p>
            <a:r>
              <a:rPr lang="en-US" sz="2000" dirty="0">
                <a:latin typeface="Calibri"/>
              </a:rPr>
              <a:t>yes</a:t>
            </a:r>
          </a:p>
          <a:p>
            <a:endParaRPr lang="en-US" sz="2000" dirty="0">
              <a:latin typeface="Calibri"/>
            </a:endParaRPr>
          </a:p>
          <a:p>
            <a:r>
              <a:rPr lang="en-US" sz="2000" dirty="0">
                <a:latin typeface="Calibri"/>
              </a:rPr>
              <a:t>yes</a:t>
            </a:r>
          </a:p>
          <a:p>
            <a:endParaRPr lang="en-US" sz="2000" dirty="0">
              <a:latin typeface="Calibri"/>
            </a:endParaRPr>
          </a:p>
          <a:p>
            <a:r>
              <a:rPr lang="en-US" sz="2000" dirty="0">
                <a:latin typeface="Calibri"/>
              </a:rPr>
              <a:t>yes</a:t>
            </a:r>
          </a:p>
          <a:p>
            <a:endParaRPr lang="en-US" sz="2000" dirty="0">
              <a:latin typeface="Calibri"/>
            </a:endParaRPr>
          </a:p>
          <a:p>
            <a:r>
              <a:rPr lang="en-US" sz="2000" dirty="0">
                <a:latin typeface="Calibri"/>
              </a:rPr>
              <a:t>yes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112653" name="Text Box 13"/>
          <p:cNvSpPr txBox="1">
            <a:spLocks noChangeArrowheads="1"/>
          </p:cNvSpPr>
          <p:nvPr/>
        </p:nvSpPr>
        <p:spPr bwMode="auto">
          <a:xfrm>
            <a:off x="6281738" y="1811338"/>
            <a:ext cx="900557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Calibri"/>
              </a:rPr>
              <a:t>Timing</a:t>
            </a:r>
          </a:p>
          <a:p>
            <a:endParaRPr lang="en-US" sz="2000" dirty="0">
              <a:latin typeface="Calibri"/>
            </a:endParaRPr>
          </a:p>
          <a:p>
            <a:r>
              <a:rPr lang="en-US" sz="2000" dirty="0">
                <a:latin typeface="Calibri"/>
              </a:rPr>
              <a:t>no</a:t>
            </a:r>
          </a:p>
          <a:p>
            <a:endParaRPr lang="en-US" sz="2000" dirty="0">
              <a:latin typeface="Calibri"/>
            </a:endParaRPr>
          </a:p>
          <a:p>
            <a:r>
              <a:rPr lang="en-US" sz="2000" dirty="0">
                <a:latin typeface="Calibri"/>
              </a:rPr>
              <a:t>yes</a:t>
            </a:r>
          </a:p>
          <a:p>
            <a:endParaRPr lang="en-US" sz="2000" dirty="0">
              <a:latin typeface="Calibri"/>
            </a:endParaRPr>
          </a:p>
          <a:p>
            <a:r>
              <a:rPr lang="en-US" sz="2000" dirty="0">
                <a:latin typeface="Calibri"/>
              </a:rPr>
              <a:t>yes</a:t>
            </a:r>
          </a:p>
          <a:p>
            <a:endParaRPr lang="en-US" sz="2000" dirty="0">
              <a:latin typeface="Calibri"/>
            </a:endParaRPr>
          </a:p>
          <a:p>
            <a:r>
              <a:rPr lang="en-US" sz="2000" dirty="0">
                <a:latin typeface="Calibri"/>
              </a:rPr>
              <a:t>no</a:t>
            </a:r>
          </a:p>
          <a:p>
            <a:endParaRPr lang="en-US" sz="2000" dirty="0">
              <a:latin typeface="Calibri"/>
            </a:endParaRPr>
          </a:p>
          <a:p>
            <a:r>
              <a:rPr lang="en-US" sz="2000" dirty="0">
                <a:latin typeface="Calibri"/>
              </a:rPr>
              <a:t>no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112654" name="Text Box 14"/>
          <p:cNvSpPr txBox="1">
            <a:spLocks noChangeArrowheads="1"/>
          </p:cNvSpPr>
          <p:nvPr/>
        </p:nvSpPr>
        <p:spPr bwMode="auto">
          <a:xfrm>
            <a:off x="7281863" y="1525588"/>
            <a:ext cx="144395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Calibri"/>
              </a:rPr>
              <a:t>Congestion</a:t>
            </a:r>
          </a:p>
          <a:p>
            <a:r>
              <a:rPr lang="en-US" sz="2000" dirty="0">
                <a:latin typeface="Calibri"/>
              </a:rPr>
              <a:t>feedback</a:t>
            </a:r>
          </a:p>
          <a:p>
            <a:endParaRPr lang="en-US" sz="2000" dirty="0">
              <a:latin typeface="Calibri"/>
            </a:endParaRPr>
          </a:p>
          <a:p>
            <a:r>
              <a:rPr lang="en-US" sz="2000" dirty="0">
                <a:latin typeface="Calibri"/>
              </a:rPr>
              <a:t>no (inferred</a:t>
            </a:r>
          </a:p>
          <a:p>
            <a:r>
              <a:rPr lang="en-US" sz="2000" dirty="0">
                <a:latin typeface="Calibri"/>
              </a:rPr>
              <a:t>via loss)</a:t>
            </a:r>
          </a:p>
          <a:p>
            <a:r>
              <a:rPr lang="en-US" sz="2000" dirty="0">
                <a:latin typeface="Calibri"/>
              </a:rPr>
              <a:t>no</a:t>
            </a:r>
          </a:p>
          <a:p>
            <a:r>
              <a:rPr lang="en-US" sz="2000" dirty="0">
                <a:latin typeface="Calibri"/>
              </a:rPr>
              <a:t>congestion</a:t>
            </a:r>
          </a:p>
          <a:p>
            <a:r>
              <a:rPr lang="en-US" sz="2000" dirty="0">
                <a:latin typeface="Calibri"/>
              </a:rPr>
              <a:t>no</a:t>
            </a:r>
          </a:p>
          <a:p>
            <a:r>
              <a:rPr lang="en-US" sz="2000" dirty="0">
                <a:latin typeface="Calibri"/>
              </a:rPr>
              <a:t>congestion</a:t>
            </a:r>
          </a:p>
          <a:p>
            <a:r>
              <a:rPr lang="en-US" sz="2000" dirty="0">
                <a:latin typeface="Calibri"/>
              </a:rPr>
              <a:t>yes</a:t>
            </a:r>
          </a:p>
          <a:p>
            <a:endParaRPr lang="en-US" sz="2000" dirty="0">
              <a:latin typeface="Calibri"/>
            </a:endParaRPr>
          </a:p>
          <a:p>
            <a:r>
              <a:rPr lang="en-US" sz="2000" dirty="0">
                <a:latin typeface="Calibri"/>
              </a:rPr>
              <a:t>no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112655" name="Text Box 15"/>
          <p:cNvSpPr txBox="1">
            <a:spLocks noChangeArrowheads="1"/>
          </p:cNvSpPr>
          <p:nvPr/>
        </p:nvSpPr>
        <p:spPr bwMode="auto">
          <a:xfrm>
            <a:off x="4672013" y="1374775"/>
            <a:ext cx="15696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Calibri"/>
              </a:rPr>
              <a:t>Guarantees ?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112656" name="Line 16"/>
          <p:cNvSpPr>
            <a:spLocks noChangeShapeType="1"/>
          </p:cNvSpPr>
          <p:nvPr/>
        </p:nvSpPr>
        <p:spPr bwMode="auto">
          <a:xfrm flipV="1">
            <a:off x="3390900" y="1800225"/>
            <a:ext cx="3733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44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4BBA-736C-EC4B-9454-810A95AA843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smtClean="0"/>
              <a:t>Network layer </a:t>
            </a:r>
            <a:r>
              <a:rPr lang="en-US" sz="3600" dirty="0"/>
              <a:t>connection and connection-less service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datagram network provides network-layer connectionless service</a:t>
            </a:r>
          </a:p>
          <a:p>
            <a:r>
              <a:rPr lang="en-US" dirty="0" smtClean="0"/>
              <a:t>Virtual Circuit (VC) – a connection-orientated network – provides </a:t>
            </a:r>
            <a:r>
              <a:rPr lang="en-US" dirty="0"/>
              <a:t>network-layer connection service</a:t>
            </a:r>
          </a:p>
          <a:p>
            <a:r>
              <a:rPr lang="en-US" dirty="0"/>
              <a:t>analogous to the transport-layer services, but: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service: </a:t>
            </a:r>
            <a:r>
              <a:rPr lang="en-US" dirty="0"/>
              <a:t>host-to-host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 choice: </a:t>
            </a:r>
            <a:r>
              <a:rPr lang="en-US" dirty="0"/>
              <a:t>network provides one or the other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implementation: </a:t>
            </a:r>
            <a:r>
              <a:rPr lang="en-US" dirty="0"/>
              <a:t>in network core</a:t>
            </a:r>
          </a:p>
        </p:txBody>
      </p:sp>
    </p:spTree>
    <p:extLst>
      <p:ext uri="{BB962C8B-B14F-4D97-AF65-F5344CB8AC3E}">
        <p14:creationId xmlns:p14="http://schemas.microsoft.com/office/powerpoint/2010/main" val="338793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675E-C327-F449-84F8-5001F828465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333375"/>
            <a:ext cx="7772400" cy="1143000"/>
          </a:xfrm>
        </p:spPr>
        <p:txBody>
          <a:bodyPr/>
          <a:lstStyle/>
          <a:p>
            <a:r>
              <a:rPr lang="en-US"/>
              <a:t>Virtual circuits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3495675"/>
            <a:ext cx="7620000" cy="2257425"/>
          </a:xfrm>
        </p:spPr>
        <p:txBody>
          <a:bodyPr/>
          <a:lstStyle/>
          <a:p>
            <a:r>
              <a:rPr lang="en-US" sz="2000" dirty="0"/>
              <a:t>call setup, teardown for each call </a:t>
            </a:r>
            <a:r>
              <a:rPr lang="en-US" sz="2000" i="1" dirty="0"/>
              <a:t>before</a:t>
            </a:r>
            <a:r>
              <a:rPr lang="en-US" sz="2000" dirty="0"/>
              <a:t> data can flow</a:t>
            </a:r>
          </a:p>
          <a:p>
            <a:r>
              <a:rPr lang="en-US" sz="2000" dirty="0"/>
              <a:t>each packet carries VC identifier (not destination host address)</a:t>
            </a:r>
          </a:p>
          <a:p>
            <a:r>
              <a:rPr lang="en-US" sz="2000" i="1" dirty="0"/>
              <a:t>every</a:t>
            </a:r>
            <a:r>
              <a:rPr lang="en-US" sz="2000" dirty="0"/>
              <a:t> router on source-</a:t>
            </a:r>
            <a:r>
              <a:rPr lang="en-US" sz="2000" dirty="0" err="1"/>
              <a:t>dest</a:t>
            </a:r>
            <a:r>
              <a:rPr lang="en-US" sz="2000" dirty="0"/>
              <a:t> path maintains </a:t>
            </a:r>
            <a:r>
              <a:rPr lang="ja-JP" altLang="en-US" sz="2000" dirty="0">
                <a:latin typeface="Calibri"/>
              </a:rPr>
              <a:t>“</a:t>
            </a:r>
            <a:r>
              <a:rPr lang="en-US" sz="2000" dirty="0"/>
              <a:t>state</a:t>
            </a:r>
            <a:r>
              <a:rPr lang="ja-JP" altLang="en-US" sz="2000" dirty="0">
                <a:latin typeface="Calibri"/>
              </a:rPr>
              <a:t>”</a:t>
            </a:r>
            <a:r>
              <a:rPr lang="en-US" sz="2000" dirty="0"/>
              <a:t> for each passing connection</a:t>
            </a:r>
          </a:p>
          <a:p>
            <a:r>
              <a:rPr lang="en-US" sz="2000" dirty="0"/>
              <a:t>link, router resources (bandwidth, buffers) may be </a:t>
            </a:r>
            <a:r>
              <a:rPr lang="en-US" sz="2000" i="1" dirty="0"/>
              <a:t>allocated </a:t>
            </a:r>
            <a:r>
              <a:rPr lang="en-US" sz="2000" dirty="0"/>
              <a:t>to VC (dedicated resources = predictable service)</a:t>
            </a:r>
          </a:p>
          <a:p>
            <a:pPr lvl="1">
              <a:buFont typeface="ZapfDingbats" charset="0"/>
              <a:buNone/>
            </a:pPr>
            <a:endParaRPr lang="en-US" sz="1800" dirty="0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76300" y="1504950"/>
            <a:ext cx="7743825" cy="18288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ja-JP" altLang="en-US" sz="2400" dirty="0">
                <a:latin typeface="Calibri"/>
              </a:rPr>
              <a:t>“</a:t>
            </a:r>
            <a:r>
              <a:rPr lang="en-US" sz="2400" dirty="0"/>
              <a:t>source-to-</a:t>
            </a:r>
            <a:r>
              <a:rPr lang="en-US" sz="2400" dirty="0" err="1"/>
              <a:t>dest</a:t>
            </a:r>
            <a:r>
              <a:rPr lang="en-US" sz="2400" dirty="0"/>
              <a:t> path behaves much like telephone circuit</a:t>
            </a:r>
            <a:r>
              <a:rPr lang="ja-JP" altLang="en-US" sz="2400" dirty="0">
                <a:latin typeface="Calibri"/>
              </a:rPr>
              <a:t>”</a:t>
            </a:r>
            <a:endParaRPr lang="en-US" sz="2400" dirty="0"/>
          </a:p>
          <a:p>
            <a:pPr lvl="1"/>
            <a:r>
              <a:rPr lang="en-US" sz="2000" dirty="0"/>
              <a:t>performance-wise</a:t>
            </a:r>
          </a:p>
          <a:p>
            <a:pPr lvl="1"/>
            <a:r>
              <a:rPr lang="en-US" sz="2000" dirty="0"/>
              <a:t>network actions along source-to-</a:t>
            </a:r>
            <a:r>
              <a:rPr lang="en-US" sz="2000" dirty="0" err="1"/>
              <a:t>dest</a:t>
            </a:r>
            <a:r>
              <a:rPr lang="en-US" sz="2000" dirty="0"/>
              <a:t> path</a:t>
            </a:r>
          </a:p>
          <a:p>
            <a:endParaRPr lang="en-US" sz="2400" dirty="0"/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666750" y="1457325"/>
            <a:ext cx="7677150" cy="1685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81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464F-11D9-1F4B-BA58-F6D7E42D444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VC implementation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533400" indent="-533400">
              <a:buFont typeface="ZapfDingbats" charset="0"/>
              <a:buNone/>
            </a:pPr>
            <a:r>
              <a:rPr lang="en-US"/>
              <a:t>a VC consists of:</a:t>
            </a:r>
          </a:p>
          <a:p>
            <a:pPr marL="914400" lvl="1" indent="-457200">
              <a:buFont typeface="ZapfDingbats" charset="0"/>
              <a:buAutoNum type="arabicPeriod"/>
            </a:pPr>
            <a:r>
              <a:rPr lang="en-US">
                <a:solidFill>
                  <a:srgbClr val="FF0000"/>
                </a:solidFill>
              </a:rPr>
              <a:t>path from source to destination</a:t>
            </a:r>
          </a:p>
          <a:p>
            <a:pPr marL="914400" lvl="1" indent="-457200">
              <a:buFont typeface="ZapfDingbats" charset="0"/>
              <a:buAutoNum type="arabicPeriod"/>
            </a:pPr>
            <a:r>
              <a:rPr lang="en-US">
                <a:solidFill>
                  <a:srgbClr val="FF0000"/>
                </a:solidFill>
              </a:rPr>
              <a:t>VC numbers, one number for each link along path</a:t>
            </a:r>
          </a:p>
          <a:p>
            <a:pPr marL="914400" lvl="1" indent="-457200">
              <a:buFont typeface="ZapfDingbats" charset="0"/>
              <a:buAutoNum type="arabicPeriod"/>
            </a:pPr>
            <a:r>
              <a:rPr lang="en-US">
                <a:solidFill>
                  <a:srgbClr val="FF0000"/>
                </a:solidFill>
              </a:rPr>
              <a:t>entries in forwarding tables in routers along path</a:t>
            </a:r>
          </a:p>
          <a:p>
            <a:pPr marL="533400" indent="-533400"/>
            <a:r>
              <a:rPr lang="en-US"/>
              <a:t>packet belonging to VC carries VC number (rather than dest address)</a:t>
            </a:r>
          </a:p>
          <a:p>
            <a:pPr marL="533400" indent="-533400"/>
            <a:r>
              <a:rPr lang="en-US"/>
              <a:t>VC number can be changed on each link.</a:t>
            </a:r>
          </a:p>
          <a:p>
            <a:pPr marL="914400" lvl="1" indent="-457200"/>
            <a:r>
              <a:rPr lang="en-US"/>
              <a:t>New VC number comes from forwarding table</a:t>
            </a:r>
          </a:p>
        </p:txBody>
      </p:sp>
    </p:spTree>
    <p:extLst>
      <p:ext uri="{BB962C8B-B14F-4D97-AF65-F5344CB8AC3E}">
        <p14:creationId xmlns:p14="http://schemas.microsoft.com/office/powerpoint/2010/main" val="3137657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C261-8E3C-2A4E-95E9-DC301D5C2D0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46468" name="Rectangle 4"/>
          <p:cNvSpPr>
            <a:spLocks noGrp="1" noChangeArrowheads="1"/>
          </p:cNvSpPr>
          <p:nvPr>
            <p:ph type="title"/>
          </p:nvPr>
        </p:nvSpPr>
        <p:spPr>
          <a:xfrm>
            <a:off x="481013" y="0"/>
            <a:ext cx="7772400" cy="1143000"/>
          </a:xfrm>
        </p:spPr>
        <p:txBody>
          <a:bodyPr/>
          <a:lstStyle/>
          <a:p>
            <a:r>
              <a:rPr lang="en-US"/>
              <a:t>Forwarding table</a:t>
            </a:r>
          </a:p>
        </p:txBody>
      </p:sp>
      <p:grpSp>
        <p:nvGrpSpPr>
          <p:cNvPr id="446604" name="Group 140"/>
          <p:cNvGrpSpPr>
            <a:grpSpLocks/>
          </p:cNvGrpSpPr>
          <p:nvPr/>
        </p:nvGrpSpPr>
        <p:grpSpPr bwMode="auto">
          <a:xfrm>
            <a:off x="4470400" y="908844"/>
            <a:ext cx="4457700" cy="2420937"/>
            <a:chOff x="235" y="1147"/>
            <a:chExt cx="2808" cy="1525"/>
          </a:xfrm>
        </p:grpSpPr>
        <p:sp>
          <p:nvSpPr>
            <p:cNvPr id="446471" name="Freeform 7"/>
            <p:cNvSpPr>
              <a:spLocks/>
            </p:cNvSpPr>
            <p:nvPr/>
          </p:nvSpPr>
          <p:spPr bwMode="auto">
            <a:xfrm>
              <a:off x="879" y="1529"/>
              <a:ext cx="1794" cy="933"/>
            </a:xfrm>
            <a:custGeom>
              <a:avLst/>
              <a:gdLst>
                <a:gd name="T0" fmla="*/ 6 w 1794"/>
                <a:gd name="T1" fmla="*/ 483 h 933"/>
                <a:gd name="T2" fmla="*/ 108 w 1794"/>
                <a:gd name="T3" fmla="*/ 125 h 933"/>
                <a:gd name="T4" fmla="*/ 559 w 1794"/>
                <a:gd name="T5" fmla="*/ 100 h 933"/>
                <a:gd name="T6" fmla="*/ 1128 w 1794"/>
                <a:gd name="T7" fmla="*/ 29 h 933"/>
                <a:gd name="T8" fmla="*/ 1716 w 1794"/>
                <a:gd name="T9" fmla="*/ 275 h 933"/>
                <a:gd name="T10" fmla="*/ 1596 w 1794"/>
                <a:gd name="T11" fmla="*/ 827 h 933"/>
                <a:gd name="T12" fmla="*/ 1380 w 1794"/>
                <a:gd name="T13" fmla="*/ 911 h 933"/>
                <a:gd name="T14" fmla="*/ 840 w 1794"/>
                <a:gd name="T15" fmla="*/ 929 h 933"/>
                <a:gd name="T16" fmla="*/ 414 w 1794"/>
                <a:gd name="T17" fmla="*/ 911 h 933"/>
                <a:gd name="T18" fmla="*/ 143 w 1794"/>
                <a:gd name="T19" fmla="*/ 832 h 933"/>
                <a:gd name="T20" fmla="*/ 6 w 1794"/>
                <a:gd name="T21" fmla="*/ 48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6473" name="Group 9"/>
            <p:cNvGrpSpPr>
              <a:grpSpLocks/>
            </p:cNvGrpSpPr>
            <p:nvPr/>
          </p:nvGrpSpPr>
          <p:grpSpPr bwMode="auto">
            <a:xfrm>
              <a:off x="1141" y="1750"/>
              <a:ext cx="316" cy="147"/>
              <a:chOff x="3600" y="219"/>
              <a:chExt cx="360" cy="175"/>
            </a:xfrm>
          </p:grpSpPr>
          <p:sp>
            <p:nvSpPr>
              <p:cNvPr id="446474" name="Oval 1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475" name="Line 1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476" name="Line 1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477" name="Rectangle 1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446478" name="Oval 1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6479" name="Group 1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648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481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482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6483" name="Group 1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6484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485" name="Line 2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486" name="Line 2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6487" name="Group 23"/>
            <p:cNvGrpSpPr>
              <a:grpSpLocks/>
            </p:cNvGrpSpPr>
            <p:nvPr/>
          </p:nvGrpSpPr>
          <p:grpSpPr bwMode="auto">
            <a:xfrm>
              <a:off x="1128" y="2135"/>
              <a:ext cx="316" cy="147"/>
              <a:chOff x="3600" y="219"/>
              <a:chExt cx="360" cy="175"/>
            </a:xfrm>
          </p:grpSpPr>
          <p:sp>
            <p:nvSpPr>
              <p:cNvPr id="446488" name="Oval 2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489" name="Line 2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490" name="Line 2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491" name="Rectangle 2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446492" name="Oval 2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6493" name="Group 2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649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495" name="Line 3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496" name="Line 3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6497" name="Group 3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6498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499" name="Line 3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500" name="Line 3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6501" name="Group 37"/>
            <p:cNvGrpSpPr>
              <a:grpSpLocks/>
            </p:cNvGrpSpPr>
            <p:nvPr/>
          </p:nvGrpSpPr>
          <p:grpSpPr bwMode="auto">
            <a:xfrm>
              <a:off x="1966" y="1761"/>
              <a:ext cx="316" cy="147"/>
              <a:chOff x="3600" y="219"/>
              <a:chExt cx="360" cy="175"/>
            </a:xfrm>
          </p:grpSpPr>
          <p:sp>
            <p:nvSpPr>
              <p:cNvPr id="446502" name="Oval 3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503" name="Line 3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504" name="Line 4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505" name="Rectangle 4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446506" name="Oval 4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6507" name="Group 4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6508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509" name="Line 4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510" name="Line 4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6511" name="Group 4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6512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513" name="Line 4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514" name="Line 5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6529" name="Group 65"/>
            <p:cNvGrpSpPr>
              <a:grpSpLocks/>
            </p:cNvGrpSpPr>
            <p:nvPr/>
          </p:nvGrpSpPr>
          <p:grpSpPr bwMode="auto">
            <a:xfrm>
              <a:off x="1920" y="2115"/>
              <a:ext cx="316" cy="147"/>
              <a:chOff x="3600" y="219"/>
              <a:chExt cx="360" cy="175"/>
            </a:xfrm>
          </p:grpSpPr>
          <p:sp>
            <p:nvSpPr>
              <p:cNvPr id="446530" name="Oval 6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531" name="Line 6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532" name="Line 6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533" name="Rectangle 6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446534" name="Oval 7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6535" name="Group 7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6536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537" name="Line 7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538" name="Line 7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6539" name="Group 7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6540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541" name="Line 7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542" name="Line 7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46579" name="Line 115"/>
            <p:cNvSpPr>
              <a:spLocks noChangeShapeType="1"/>
            </p:cNvSpPr>
            <p:nvPr/>
          </p:nvSpPr>
          <p:spPr bwMode="auto">
            <a:xfrm>
              <a:off x="1282" y="1906"/>
              <a:ext cx="0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6581" name="Line 117"/>
            <p:cNvSpPr>
              <a:spLocks noChangeShapeType="1"/>
            </p:cNvSpPr>
            <p:nvPr/>
          </p:nvSpPr>
          <p:spPr bwMode="auto">
            <a:xfrm>
              <a:off x="1468" y="1825"/>
              <a:ext cx="5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6582" name="Line 118"/>
            <p:cNvSpPr>
              <a:spLocks noChangeShapeType="1"/>
            </p:cNvSpPr>
            <p:nvPr/>
          </p:nvSpPr>
          <p:spPr bwMode="auto">
            <a:xfrm>
              <a:off x="1428" y="2223"/>
              <a:ext cx="5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6583" name="Line 119"/>
            <p:cNvSpPr>
              <a:spLocks noChangeShapeType="1"/>
            </p:cNvSpPr>
            <p:nvPr/>
          </p:nvSpPr>
          <p:spPr bwMode="auto">
            <a:xfrm>
              <a:off x="2109" y="1898"/>
              <a:ext cx="0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6584" name="Line 120"/>
            <p:cNvSpPr>
              <a:spLocks noChangeShapeType="1"/>
            </p:cNvSpPr>
            <p:nvPr/>
          </p:nvSpPr>
          <p:spPr bwMode="auto">
            <a:xfrm>
              <a:off x="779" y="1833"/>
              <a:ext cx="3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6585" name="Line 121"/>
            <p:cNvSpPr>
              <a:spLocks noChangeShapeType="1"/>
            </p:cNvSpPr>
            <p:nvPr/>
          </p:nvSpPr>
          <p:spPr bwMode="auto">
            <a:xfrm>
              <a:off x="2272" y="1833"/>
              <a:ext cx="4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6586" name="Line 122"/>
            <p:cNvSpPr>
              <a:spLocks noChangeShapeType="1"/>
            </p:cNvSpPr>
            <p:nvPr/>
          </p:nvSpPr>
          <p:spPr bwMode="auto">
            <a:xfrm>
              <a:off x="2239" y="2223"/>
              <a:ext cx="23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6587" name="Line 123"/>
            <p:cNvSpPr>
              <a:spLocks noChangeShapeType="1"/>
            </p:cNvSpPr>
            <p:nvPr/>
          </p:nvSpPr>
          <p:spPr bwMode="auto">
            <a:xfrm>
              <a:off x="998" y="2231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46588" name="Object 124"/>
            <p:cNvGraphicFramePr>
              <a:graphicFrameLocks noChangeAspect="1"/>
            </p:cNvGraphicFramePr>
            <p:nvPr/>
          </p:nvGraphicFramePr>
          <p:xfrm>
            <a:off x="487" y="1694"/>
            <a:ext cx="33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069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" y="1694"/>
                          <a:ext cx="333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6589" name="Object 125"/>
            <p:cNvGraphicFramePr>
              <a:graphicFrameLocks noChangeAspect="1"/>
            </p:cNvGraphicFramePr>
            <p:nvPr/>
          </p:nvGraphicFramePr>
          <p:xfrm>
            <a:off x="2710" y="1694"/>
            <a:ext cx="33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070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0" y="1694"/>
                          <a:ext cx="333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6590" name="Line 126"/>
            <p:cNvSpPr>
              <a:spLocks noChangeShapeType="1"/>
            </p:cNvSpPr>
            <p:nvPr/>
          </p:nvSpPr>
          <p:spPr bwMode="auto">
            <a:xfrm>
              <a:off x="836" y="1777"/>
              <a:ext cx="259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6591" name="Line 127"/>
            <p:cNvSpPr>
              <a:spLocks noChangeShapeType="1"/>
            </p:cNvSpPr>
            <p:nvPr/>
          </p:nvSpPr>
          <p:spPr bwMode="auto">
            <a:xfrm>
              <a:off x="2288" y="1784"/>
              <a:ext cx="421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6592" name="Line 128"/>
            <p:cNvSpPr>
              <a:spLocks noChangeShapeType="1"/>
            </p:cNvSpPr>
            <p:nvPr/>
          </p:nvSpPr>
          <p:spPr bwMode="auto">
            <a:xfrm>
              <a:off x="1508" y="1776"/>
              <a:ext cx="429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6593" name="Text Box 129"/>
            <p:cNvSpPr txBox="1">
              <a:spLocks noChangeArrowheads="1"/>
            </p:cNvSpPr>
            <p:nvPr/>
          </p:nvSpPr>
          <p:spPr bwMode="auto">
            <a:xfrm>
              <a:off x="890" y="1609"/>
              <a:ext cx="23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12</a:t>
              </a:r>
            </a:p>
          </p:txBody>
        </p:sp>
        <p:sp>
          <p:nvSpPr>
            <p:cNvPr id="446594" name="Text Box 130"/>
            <p:cNvSpPr txBox="1">
              <a:spLocks noChangeArrowheads="1"/>
            </p:cNvSpPr>
            <p:nvPr/>
          </p:nvSpPr>
          <p:spPr bwMode="auto">
            <a:xfrm>
              <a:off x="1621" y="1561"/>
              <a:ext cx="2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22</a:t>
              </a:r>
            </a:p>
          </p:txBody>
        </p:sp>
        <p:sp>
          <p:nvSpPr>
            <p:cNvPr id="446595" name="Text Box 131"/>
            <p:cNvSpPr txBox="1">
              <a:spLocks noChangeArrowheads="1"/>
            </p:cNvSpPr>
            <p:nvPr/>
          </p:nvSpPr>
          <p:spPr bwMode="auto">
            <a:xfrm>
              <a:off x="2351" y="1585"/>
              <a:ext cx="2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32</a:t>
              </a:r>
            </a:p>
          </p:txBody>
        </p:sp>
        <p:sp>
          <p:nvSpPr>
            <p:cNvPr id="446596" name="Text Box 132"/>
            <p:cNvSpPr txBox="1">
              <a:spLocks noChangeArrowheads="1"/>
            </p:cNvSpPr>
            <p:nvPr/>
          </p:nvSpPr>
          <p:spPr bwMode="auto">
            <a:xfrm>
              <a:off x="996" y="1805"/>
              <a:ext cx="17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1</a:t>
              </a:r>
            </a:p>
          </p:txBody>
        </p:sp>
        <p:sp>
          <p:nvSpPr>
            <p:cNvPr id="446597" name="Text Box 133"/>
            <p:cNvSpPr txBox="1">
              <a:spLocks noChangeArrowheads="1"/>
            </p:cNvSpPr>
            <p:nvPr/>
          </p:nvSpPr>
          <p:spPr bwMode="auto">
            <a:xfrm>
              <a:off x="1240" y="1877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</a:t>
              </a:r>
            </a:p>
          </p:txBody>
        </p:sp>
        <p:sp>
          <p:nvSpPr>
            <p:cNvPr id="446598" name="Text Box 134"/>
            <p:cNvSpPr txBox="1">
              <a:spLocks noChangeArrowheads="1"/>
            </p:cNvSpPr>
            <p:nvPr/>
          </p:nvSpPr>
          <p:spPr bwMode="auto">
            <a:xfrm>
              <a:off x="1435" y="1780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3</a:t>
              </a:r>
            </a:p>
          </p:txBody>
        </p:sp>
        <p:sp>
          <p:nvSpPr>
            <p:cNvPr id="446599" name="Text Box 135"/>
            <p:cNvSpPr txBox="1">
              <a:spLocks noChangeArrowheads="1"/>
            </p:cNvSpPr>
            <p:nvPr/>
          </p:nvSpPr>
          <p:spPr bwMode="auto">
            <a:xfrm>
              <a:off x="478" y="1147"/>
              <a:ext cx="8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VC number</a:t>
              </a:r>
            </a:p>
          </p:txBody>
        </p:sp>
        <p:sp>
          <p:nvSpPr>
            <p:cNvPr id="446601" name="Line 137"/>
            <p:cNvSpPr>
              <a:spLocks noChangeShapeType="1"/>
            </p:cNvSpPr>
            <p:nvPr/>
          </p:nvSpPr>
          <p:spPr bwMode="auto">
            <a:xfrm>
              <a:off x="794" y="1356"/>
              <a:ext cx="147" cy="259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6602" name="Text Box 138"/>
            <p:cNvSpPr txBox="1">
              <a:spLocks noChangeArrowheads="1"/>
            </p:cNvSpPr>
            <p:nvPr/>
          </p:nvSpPr>
          <p:spPr bwMode="auto">
            <a:xfrm>
              <a:off x="235" y="2268"/>
              <a:ext cx="74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interface</a:t>
              </a:r>
            </a:p>
            <a:p>
              <a:r>
                <a:rPr lang="en-US"/>
                <a:t>number</a:t>
              </a:r>
            </a:p>
          </p:txBody>
        </p:sp>
        <p:sp>
          <p:nvSpPr>
            <p:cNvPr id="446603" name="Line 139"/>
            <p:cNvSpPr>
              <a:spLocks noChangeShapeType="1"/>
            </p:cNvSpPr>
            <p:nvPr/>
          </p:nvSpPr>
          <p:spPr bwMode="auto">
            <a:xfrm flipV="1">
              <a:off x="738" y="1996"/>
              <a:ext cx="292" cy="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6614" name="Group 150"/>
          <p:cNvGrpSpPr>
            <a:grpSpLocks/>
          </p:cNvGrpSpPr>
          <p:nvPr/>
        </p:nvGrpSpPr>
        <p:grpSpPr bwMode="auto">
          <a:xfrm>
            <a:off x="336550" y="3302000"/>
            <a:ext cx="8445500" cy="2233613"/>
            <a:chOff x="269" y="2422"/>
            <a:chExt cx="5320" cy="1407"/>
          </a:xfrm>
        </p:grpSpPr>
        <p:sp>
          <p:nvSpPr>
            <p:cNvPr id="446606" name="Line 142"/>
            <p:cNvSpPr>
              <a:spLocks noChangeShapeType="1"/>
            </p:cNvSpPr>
            <p:nvPr/>
          </p:nvSpPr>
          <p:spPr bwMode="auto">
            <a:xfrm>
              <a:off x="269" y="2653"/>
              <a:ext cx="5297" cy="1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6607" name="Text Box 143"/>
            <p:cNvSpPr txBox="1">
              <a:spLocks noChangeArrowheads="1"/>
            </p:cNvSpPr>
            <p:nvPr/>
          </p:nvSpPr>
          <p:spPr bwMode="auto">
            <a:xfrm>
              <a:off x="374" y="2422"/>
              <a:ext cx="5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Incoming interface    Incoming VC #     Outgoing interface    Outgoing VC #</a:t>
              </a:r>
            </a:p>
          </p:txBody>
        </p:sp>
        <p:sp>
          <p:nvSpPr>
            <p:cNvPr id="446609" name="Line 145"/>
            <p:cNvSpPr>
              <a:spLocks noChangeShapeType="1"/>
            </p:cNvSpPr>
            <p:nvPr/>
          </p:nvSpPr>
          <p:spPr bwMode="auto">
            <a:xfrm>
              <a:off x="1785" y="2450"/>
              <a:ext cx="0" cy="133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6610" name="Line 146"/>
            <p:cNvSpPr>
              <a:spLocks noChangeShapeType="1"/>
            </p:cNvSpPr>
            <p:nvPr/>
          </p:nvSpPr>
          <p:spPr bwMode="auto">
            <a:xfrm>
              <a:off x="2985" y="2474"/>
              <a:ext cx="0" cy="133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6611" name="Line 147"/>
            <p:cNvSpPr>
              <a:spLocks noChangeShapeType="1"/>
            </p:cNvSpPr>
            <p:nvPr/>
          </p:nvSpPr>
          <p:spPr bwMode="auto">
            <a:xfrm>
              <a:off x="4438" y="2450"/>
              <a:ext cx="0" cy="137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6612" name="Text Box 148"/>
            <p:cNvSpPr txBox="1">
              <a:spLocks noChangeArrowheads="1"/>
            </p:cNvSpPr>
            <p:nvPr/>
          </p:nvSpPr>
          <p:spPr bwMode="auto">
            <a:xfrm>
              <a:off x="891" y="2755"/>
              <a:ext cx="3345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1                           12                               3                          22</a:t>
              </a:r>
            </a:p>
            <a:p>
              <a:r>
                <a:rPr lang="en-US" sz="1800" dirty="0">
                  <a:latin typeface="Calibri"/>
                </a:rPr>
                <a:t>2                          63                               1                           18 </a:t>
              </a:r>
            </a:p>
            <a:p>
              <a:r>
                <a:rPr lang="en-US" sz="1800" dirty="0">
                  <a:latin typeface="Calibri"/>
                </a:rPr>
                <a:t>3                           7                                2                           17</a:t>
              </a:r>
            </a:p>
            <a:p>
              <a:r>
                <a:rPr lang="en-US" sz="1800" dirty="0">
                  <a:latin typeface="Calibri"/>
                </a:rPr>
                <a:t>1                          97                               3                           87</a:t>
              </a:r>
            </a:p>
            <a:p>
              <a:r>
                <a:rPr lang="en-US" sz="1800" dirty="0">
                  <a:latin typeface="Calibri"/>
                </a:rPr>
                <a:t>…                          …                                …                            …</a:t>
              </a:r>
            </a:p>
          </p:txBody>
        </p:sp>
        <p:sp>
          <p:nvSpPr>
            <p:cNvPr id="446613" name="Text Box 149"/>
            <p:cNvSpPr txBox="1">
              <a:spLocks noChangeArrowheads="1"/>
            </p:cNvSpPr>
            <p:nvPr/>
          </p:nvSpPr>
          <p:spPr bwMode="auto">
            <a:xfrm>
              <a:off x="876" y="3014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446615" name="Text Box 151"/>
          <p:cNvSpPr txBox="1">
            <a:spLocks noChangeArrowheads="1"/>
          </p:cNvSpPr>
          <p:nvPr/>
        </p:nvSpPr>
        <p:spPr bwMode="auto">
          <a:xfrm>
            <a:off x="255588" y="2395538"/>
            <a:ext cx="2930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u="sng">
                <a:solidFill>
                  <a:srgbClr val="FF0000"/>
                </a:solidFill>
              </a:rPr>
              <a:t>Forwarding table in</a:t>
            </a:r>
          </a:p>
          <a:p>
            <a:r>
              <a:rPr lang="en-US" sz="2400" u="sng">
                <a:solidFill>
                  <a:srgbClr val="FF0000"/>
                </a:solidFill>
              </a:rPr>
              <a:t>northwest router:</a:t>
            </a:r>
          </a:p>
        </p:txBody>
      </p:sp>
      <p:sp>
        <p:nvSpPr>
          <p:cNvPr id="446616" name="Text Box 152"/>
          <p:cNvSpPr txBox="1">
            <a:spLocks noChangeArrowheads="1"/>
          </p:cNvSpPr>
          <p:nvPr/>
        </p:nvSpPr>
        <p:spPr bwMode="auto">
          <a:xfrm>
            <a:off x="1119188" y="5756275"/>
            <a:ext cx="6858000" cy="482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Routers maintain connection state information!</a:t>
            </a:r>
          </a:p>
        </p:txBody>
      </p:sp>
    </p:spTree>
    <p:extLst>
      <p:ext uri="{BB962C8B-B14F-4D97-AF65-F5344CB8AC3E}">
        <p14:creationId xmlns:p14="http://schemas.microsoft.com/office/powerpoint/2010/main" val="287439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BE15-1E78-834E-A215-23B5385AB31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Virtual circuits: signaling protocols</a:t>
            </a: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0550" y="1685925"/>
            <a:ext cx="6534150" cy="1390650"/>
          </a:xfrm>
        </p:spPr>
        <p:txBody>
          <a:bodyPr/>
          <a:lstStyle/>
          <a:p>
            <a:r>
              <a:rPr lang="en-US" sz="2400" dirty="0"/>
              <a:t>used to setup, maintain  teardown VC</a:t>
            </a:r>
          </a:p>
          <a:p>
            <a:r>
              <a:rPr lang="en-US" sz="2400" dirty="0"/>
              <a:t>used in ATM, frame-relay, X.25</a:t>
            </a:r>
          </a:p>
          <a:p>
            <a:r>
              <a:rPr lang="en-US" sz="2400" dirty="0"/>
              <a:t>not used in today</a:t>
            </a:r>
            <a:r>
              <a:rPr lang="ja-JP" altLang="en-US" sz="2400" dirty="0">
                <a:latin typeface="Calibri"/>
              </a:rPr>
              <a:t>’</a:t>
            </a:r>
            <a:r>
              <a:rPr lang="en-US" sz="2400" dirty="0"/>
              <a:t>s Internet</a:t>
            </a:r>
          </a:p>
        </p:txBody>
      </p:sp>
      <p:sp>
        <p:nvSpPr>
          <p:cNvPr id="110599" name="Freeform 7"/>
          <p:cNvSpPr>
            <a:spLocks/>
          </p:cNvSpPr>
          <p:nvPr/>
        </p:nvSpPr>
        <p:spPr bwMode="auto">
          <a:xfrm>
            <a:off x="3371850" y="4783138"/>
            <a:ext cx="2847975" cy="1481137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93" name="Line 101"/>
          <p:cNvSpPr>
            <a:spLocks noChangeShapeType="1"/>
          </p:cNvSpPr>
          <p:nvPr/>
        </p:nvSpPr>
        <p:spPr bwMode="auto">
          <a:xfrm rot="5400000" flipV="1">
            <a:off x="2725738" y="4525962"/>
            <a:ext cx="635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99" name="Freeform 107"/>
          <p:cNvSpPr>
            <a:spLocks/>
          </p:cNvSpPr>
          <p:nvPr/>
        </p:nvSpPr>
        <p:spPr bwMode="auto">
          <a:xfrm>
            <a:off x="4010025" y="5076825"/>
            <a:ext cx="542925" cy="295275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0703" name="Group 111"/>
          <p:cNvGrpSpPr>
            <a:grpSpLocks/>
          </p:cNvGrpSpPr>
          <p:nvPr/>
        </p:nvGrpSpPr>
        <p:grpSpPr bwMode="auto">
          <a:xfrm>
            <a:off x="3516313" y="5251450"/>
            <a:ext cx="501650" cy="233363"/>
            <a:chOff x="3600" y="219"/>
            <a:chExt cx="360" cy="175"/>
          </a:xfrm>
        </p:grpSpPr>
        <p:sp>
          <p:nvSpPr>
            <p:cNvPr id="110704" name="Oval 11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05" name="Line 11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06" name="Line 11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07" name="Rectangle 11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10708" name="Oval 11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0709" name="Group 11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0710" name="Line 1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11" name="Line 1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12" name="Line 1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0713" name="Group 12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0714" name="Line 1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15" name="Line 1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16" name="Line 1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0717" name="Group 125"/>
          <p:cNvGrpSpPr>
            <a:grpSpLocks/>
          </p:cNvGrpSpPr>
          <p:nvPr/>
        </p:nvGrpSpPr>
        <p:grpSpPr bwMode="auto">
          <a:xfrm>
            <a:off x="3868738" y="5889625"/>
            <a:ext cx="501650" cy="233363"/>
            <a:chOff x="3600" y="219"/>
            <a:chExt cx="360" cy="175"/>
          </a:xfrm>
        </p:grpSpPr>
        <p:sp>
          <p:nvSpPr>
            <p:cNvPr id="110718" name="Oval 12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19" name="Line 12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20" name="Line 12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21" name="Rectangle 12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10722" name="Oval 13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0723" name="Group 13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0724" name="Line 1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25" name="Line 1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26" name="Line 1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0727" name="Group 13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0728" name="Line 13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29" name="Line 1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30" name="Line 13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0731" name="Group 139"/>
          <p:cNvGrpSpPr>
            <a:grpSpLocks/>
          </p:cNvGrpSpPr>
          <p:nvPr/>
        </p:nvGrpSpPr>
        <p:grpSpPr bwMode="auto">
          <a:xfrm>
            <a:off x="4543425" y="4946650"/>
            <a:ext cx="501650" cy="233363"/>
            <a:chOff x="3600" y="219"/>
            <a:chExt cx="360" cy="175"/>
          </a:xfrm>
        </p:grpSpPr>
        <p:sp>
          <p:nvSpPr>
            <p:cNvPr id="110732" name="Oval 14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33" name="Line 14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34" name="Line 14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35" name="Rectangle 14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10736" name="Oval 14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0737" name="Group 14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0738" name="Line 1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39" name="Line 1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40" name="Line 1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0741" name="Group 14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0742" name="Line 1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43" name="Line 1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44" name="Line 1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0745" name="Group 153"/>
          <p:cNvGrpSpPr>
            <a:grpSpLocks/>
          </p:cNvGrpSpPr>
          <p:nvPr/>
        </p:nvGrpSpPr>
        <p:grpSpPr bwMode="auto">
          <a:xfrm>
            <a:off x="4465638" y="5611813"/>
            <a:ext cx="500062" cy="233362"/>
            <a:chOff x="3600" y="219"/>
            <a:chExt cx="360" cy="175"/>
          </a:xfrm>
        </p:grpSpPr>
        <p:sp>
          <p:nvSpPr>
            <p:cNvPr id="110746" name="Oval 1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47" name="Line 1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48" name="Line 1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49" name="Rectangle 1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10750" name="Oval 1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0751" name="Group 1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0752" name="Line 1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53" name="Line 1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54" name="Line 1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0755" name="Group 1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0756" name="Line 1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57" name="Line 1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58" name="Line 1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0759" name="Group 167"/>
          <p:cNvGrpSpPr>
            <a:grpSpLocks/>
          </p:cNvGrpSpPr>
          <p:nvPr/>
        </p:nvGrpSpPr>
        <p:grpSpPr bwMode="auto">
          <a:xfrm>
            <a:off x="5100638" y="5908675"/>
            <a:ext cx="501650" cy="233363"/>
            <a:chOff x="3600" y="219"/>
            <a:chExt cx="360" cy="175"/>
          </a:xfrm>
        </p:grpSpPr>
        <p:sp>
          <p:nvSpPr>
            <p:cNvPr id="110760" name="Oval 16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61" name="Line 16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62" name="Line 17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63" name="Rectangle 17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10764" name="Oval 17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0765" name="Group 17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0766" name="Line 1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67" name="Line 1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68" name="Line 1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0769" name="Group 17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0770" name="Line 17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71" name="Line 1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72" name="Line 18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0801" name="Group 209"/>
          <p:cNvGrpSpPr>
            <a:grpSpLocks/>
          </p:cNvGrpSpPr>
          <p:nvPr/>
        </p:nvGrpSpPr>
        <p:grpSpPr bwMode="auto">
          <a:xfrm>
            <a:off x="5545138" y="5253038"/>
            <a:ext cx="501650" cy="233362"/>
            <a:chOff x="3600" y="219"/>
            <a:chExt cx="360" cy="175"/>
          </a:xfrm>
        </p:grpSpPr>
        <p:sp>
          <p:nvSpPr>
            <p:cNvPr id="110802" name="Oval 21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803" name="Line 21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804" name="Line 21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805" name="Rectangle 21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10806" name="Oval 21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0807" name="Group 21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0808" name="Line 2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809" name="Line 2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810" name="Line 2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0811" name="Group 21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0812" name="Line 2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813" name="Line 2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814" name="Line 2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1019" name="Group 427"/>
          <p:cNvGrpSpPr>
            <a:grpSpLocks/>
          </p:cNvGrpSpPr>
          <p:nvPr/>
        </p:nvGrpSpPr>
        <p:grpSpPr bwMode="auto">
          <a:xfrm>
            <a:off x="498475" y="3446463"/>
            <a:ext cx="1566863" cy="1987550"/>
            <a:chOff x="2366" y="929"/>
            <a:chExt cx="987" cy="1252"/>
          </a:xfrm>
        </p:grpSpPr>
        <p:graphicFrame>
          <p:nvGraphicFramePr>
            <p:cNvPr id="110641" name="Object 49"/>
            <p:cNvGraphicFramePr>
              <a:graphicFrameLocks noChangeAspect="1"/>
            </p:cNvGraphicFramePr>
            <p:nvPr/>
          </p:nvGraphicFramePr>
          <p:xfrm>
            <a:off x="2741" y="929"/>
            <a:ext cx="33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091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1" y="929"/>
                          <a:ext cx="333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0994" name="Group 402"/>
            <p:cNvGrpSpPr>
              <a:grpSpLocks/>
            </p:cNvGrpSpPr>
            <p:nvPr/>
          </p:nvGrpSpPr>
          <p:grpSpPr bwMode="auto">
            <a:xfrm>
              <a:off x="2366" y="1145"/>
              <a:ext cx="987" cy="1036"/>
              <a:chOff x="2956" y="969"/>
              <a:chExt cx="513" cy="529"/>
            </a:xfrm>
          </p:grpSpPr>
          <p:sp>
            <p:nvSpPr>
              <p:cNvPr id="110995" name="Rectangle 403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996" name="Rectangle 404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997" name="Rectangle 405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998" name="Text Box 406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/>
                  <a:t>application</a:t>
                </a:r>
              </a:p>
              <a:p>
                <a:pPr algn="ctr"/>
                <a:r>
                  <a:rPr lang="en-US" sz="2000"/>
                  <a:t>transport</a:t>
                </a:r>
              </a:p>
              <a:p>
                <a:pPr algn="ctr"/>
                <a:r>
                  <a:rPr lang="en-US" sz="2000">
                    <a:solidFill>
                      <a:schemeClr val="bg1"/>
                    </a:solidFill>
                  </a:rPr>
                  <a:t>network</a:t>
                </a:r>
                <a:endParaRPr lang="en-US" sz="2000"/>
              </a:p>
              <a:p>
                <a:pPr algn="ctr"/>
                <a:r>
                  <a:rPr lang="en-US" sz="2000"/>
                  <a:t>data link</a:t>
                </a:r>
              </a:p>
              <a:p>
                <a:pPr algn="ctr"/>
                <a:r>
                  <a:rPr lang="en-US" sz="2000"/>
                  <a:t>physical</a:t>
                </a:r>
                <a:endParaRPr lang="en-US" sz="2000">
                  <a:latin typeface="Times New Roman" charset="0"/>
                </a:endParaRPr>
              </a:p>
            </p:txBody>
          </p:sp>
          <p:sp>
            <p:nvSpPr>
              <p:cNvPr id="110999" name="Line 407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000" name="Line 408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001" name="Line 409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002" name="Line 410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1012" name="Freeform 420"/>
          <p:cNvSpPr>
            <a:spLocks/>
          </p:cNvSpPr>
          <p:nvPr/>
        </p:nvSpPr>
        <p:spPr bwMode="auto">
          <a:xfrm>
            <a:off x="5051425" y="5070475"/>
            <a:ext cx="504825" cy="307975"/>
          </a:xfrm>
          <a:custGeom>
            <a:avLst/>
            <a:gdLst>
              <a:gd name="T0" fmla="*/ 0 w 318"/>
              <a:gd name="T1" fmla="*/ 0 h 194"/>
              <a:gd name="T2" fmla="*/ 318 w 318"/>
              <a:gd name="T3" fmla="*/ 194 h 19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013" name="Freeform 421"/>
          <p:cNvSpPr>
            <a:spLocks/>
          </p:cNvSpPr>
          <p:nvPr/>
        </p:nvSpPr>
        <p:spPr bwMode="auto">
          <a:xfrm>
            <a:off x="3986213" y="5462588"/>
            <a:ext cx="481012" cy="238125"/>
          </a:xfrm>
          <a:custGeom>
            <a:avLst/>
            <a:gdLst>
              <a:gd name="T0" fmla="*/ 0 w 294"/>
              <a:gd name="T1" fmla="*/ 0 h 174"/>
              <a:gd name="T2" fmla="*/ 294 w 294"/>
              <a:gd name="T3" fmla="*/ 174 h 1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014" name="Freeform 422"/>
          <p:cNvSpPr>
            <a:spLocks/>
          </p:cNvSpPr>
          <p:nvPr/>
        </p:nvSpPr>
        <p:spPr bwMode="auto">
          <a:xfrm>
            <a:off x="4933950" y="5438775"/>
            <a:ext cx="628650" cy="247650"/>
          </a:xfrm>
          <a:custGeom>
            <a:avLst/>
            <a:gdLst>
              <a:gd name="T0" fmla="*/ 0 w 378"/>
              <a:gd name="T1" fmla="*/ 174 h 174"/>
              <a:gd name="T2" fmla="*/ 378 w 378"/>
              <a:gd name="T3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015" name="Freeform 423"/>
          <p:cNvSpPr>
            <a:spLocks/>
          </p:cNvSpPr>
          <p:nvPr/>
        </p:nvSpPr>
        <p:spPr bwMode="auto">
          <a:xfrm>
            <a:off x="5600700" y="5492750"/>
            <a:ext cx="206375" cy="508000"/>
          </a:xfrm>
          <a:custGeom>
            <a:avLst/>
            <a:gdLst>
              <a:gd name="T0" fmla="*/ 0 w 118"/>
              <a:gd name="T1" fmla="*/ 500 h 500"/>
              <a:gd name="T2" fmla="*/ 118 w 118"/>
              <a:gd name="T3" fmla="*/ 0 h 5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016" name="Freeform 424"/>
          <p:cNvSpPr>
            <a:spLocks/>
          </p:cNvSpPr>
          <p:nvPr/>
        </p:nvSpPr>
        <p:spPr bwMode="auto">
          <a:xfrm>
            <a:off x="4365625" y="6026150"/>
            <a:ext cx="736600" cy="74613"/>
          </a:xfrm>
          <a:custGeom>
            <a:avLst/>
            <a:gdLst>
              <a:gd name="T0" fmla="*/ 370 w 370"/>
              <a:gd name="T1" fmla="*/ 32 h 32"/>
              <a:gd name="T2" fmla="*/ 0 w 370"/>
              <a:gd name="T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017" name="Freeform 425"/>
          <p:cNvSpPr>
            <a:spLocks/>
          </p:cNvSpPr>
          <p:nvPr/>
        </p:nvSpPr>
        <p:spPr bwMode="auto">
          <a:xfrm>
            <a:off x="3829050" y="5486400"/>
            <a:ext cx="193675" cy="425450"/>
          </a:xfrm>
          <a:custGeom>
            <a:avLst/>
            <a:gdLst>
              <a:gd name="T0" fmla="*/ 162 w 176"/>
              <a:gd name="T1" fmla="*/ 408 h 412"/>
              <a:gd name="T2" fmla="*/ 176 w 176"/>
              <a:gd name="T3" fmla="*/ 412 h 412"/>
              <a:gd name="T4" fmla="*/ 0 w 176"/>
              <a:gd name="T5" fmla="*/ 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1020" name="Group 428"/>
          <p:cNvGrpSpPr>
            <a:grpSpLocks/>
          </p:cNvGrpSpPr>
          <p:nvPr/>
        </p:nvGrpSpPr>
        <p:grpSpPr bwMode="auto">
          <a:xfrm>
            <a:off x="7280275" y="3617913"/>
            <a:ext cx="1566863" cy="1987550"/>
            <a:chOff x="2366" y="929"/>
            <a:chExt cx="987" cy="1252"/>
          </a:xfrm>
        </p:grpSpPr>
        <p:graphicFrame>
          <p:nvGraphicFramePr>
            <p:cNvPr id="111021" name="Object 429"/>
            <p:cNvGraphicFramePr>
              <a:graphicFrameLocks noChangeAspect="1"/>
            </p:cNvGraphicFramePr>
            <p:nvPr/>
          </p:nvGraphicFramePr>
          <p:xfrm>
            <a:off x="2741" y="929"/>
            <a:ext cx="33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092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1" y="929"/>
                          <a:ext cx="333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1022" name="Group 430"/>
            <p:cNvGrpSpPr>
              <a:grpSpLocks/>
            </p:cNvGrpSpPr>
            <p:nvPr/>
          </p:nvGrpSpPr>
          <p:grpSpPr bwMode="auto">
            <a:xfrm>
              <a:off x="2366" y="1145"/>
              <a:ext cx="987" cy="1036"/>
              <a:chOff x="2956" y="969"/>
              <a:chExt cx="513" cy="529"/>
            </a:xfrm>
          </p:grpSpPr>
          <p:sp>
            <p:nvSpPr>
              <p:cNvPr id="111023" name="Rectangle 43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024" name="Rectangle 43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025" name="Rectangle 43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026" name="Text Box 43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/>
                  <a:t>application</a:t>
                </a:r>
              </a:p>
              <a:p>
                <a:pPr algn="ctr"/>
                <a:r>
                  <a:rPr lang="en-US" sz="2000"/>
                  <a:t>transport</a:t>
                </a:r>
              </a:p>
              <a:p>
                <a:pPr algn="ctr"/>
                <a:r>
                  <a:rPr lang="en-US" sz="2000">
                    <a:solidFill>
                      <a:schemeClr val="bg1"/>
                    </a:solidFill>
                  </a:rPr>
                  <a:t>network</a:t>
                </a:r>
                <a:endParaRPr lang="en-US" sz="2000"/>
              </a:p>
              <a:p>
                <a:pPr algn="ctr"/>
                <a:r>
                  <a:rPr lang="en-US" sz="2000"/>
                  <a:t>data link</a:t>
                </a:r>
              </a:p>
              <a:p>
                <a:pPr algn="ctr"/>
                <a:r>
                  <a:rPr lang="en-US" sz="2000"/>
                  <a:t>physical</a:t>
                </a:r>
                <a:endParaRPr lang="en-US" sz="2000">
                  <a:latin typeface="Times New Roman" charset="0"/>
                </a:endParaRPr>
              </a:p>
            </p:txBody>
          </p:sp>
          <p:sp>
            <p:nvSpPr>
              <p:cNvPr id="111027" name="Line 43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028" name="Line 43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029" name="Line 43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030" name="Line 43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1031" name="Line 439"/>
          <p:cNvSpPr>
            <a:spLocks noChangeShapeType="1"/>
          </p:cNvSpPr>
          <p:nvPr/>
        </p:nvSpPr>
        <p:spPr bwMode="auto">
          <a:xfrm rot="-5400000" flipH="1" flipV="1">
            <a:off x="6721475" y="4708525"/>
            <a:ext cx="6350" cy="140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041" name="Text Box 449"/>
          <p:cNvSpPr txBox="1">
            <a:spLocks noChangeArrowheads="1"/>
          </p:cNvSpPr>
          <p:nvPr/>
        </p:nvSpPr>
        <p:spPr bwMode="auto">
          <a:xfrm>
            <a:off x="1927225" y="4651375"/>
            <a:ext cx="167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1. Initiate call</a:t>
            </a:r>
            <a:endParaRPr lang="en-US" sz="2400">
              <a:latin typeface="Times New Roman" charset="0"/>
            </a:endParaRPr>
          </a:p>
        </p:txBody>
      </p:sp>
      <p:sp>
        <p:nvSpPr>
          <p:cNvPr id="111043" name="Freeform 451"/>
          <p:cNvSpPr>
            <a:spLocks/>
          </p:cNvSpPr>
          <p:nvPr/>
        </p:nvSpPr>
        <p:spPr bwMode="auto">
          <a:xfrm>
            <a:off x="2057400" y="5000625"/>
            <a:ext cx="5305425" cy="862013"/>
          </a:xfrm>
          <a:custGeom>
            <a:avLst/>
            <a:gdLst>
              <a:gd name="T0" fmla="*/ 0 w 3342"/>
              <a:gd name="T1" fmla="*/ 0 h 543"/>
              <a:gd name="T2" fmla="*/ 3 w 3342"/>
              <a:gd name="T3" fmla="*/ 234 h 543"/>
              <a:gd name="T4" fmla="*/ 939 w 3342"/>
              <a:gd name="T5" fmla="*/ 234 h 543"/>
              <a:gd name="T6" fmla="*/ 1617 w 3342"/>
              <a:gd name="T7" fmla="*/ 543 h 543"/>
              <a:gd name="T8" fmla="*/ 1818 w 3342"/>
              <a:gd name="T9" fmla="*/ 543 h 543"/>
              <a:gd name="T10" fmla="*/ 2364 w 3342"/>
              <a:gd name="T11" fmla="*/ 300 h 543"/>
              <a:gd name="T12" fmla="*/ 3342 w 3342"/>
              <a:gd name="T13" fmla="*/ 306 h 543"/>
              <a:gd name="T14" fmla="*/ 3336 w 3342"/>
              <a:gd name="T15" fmla="*/ 12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42" h="543">
                <a:moveTo>
                  <a:pt x="0" y="0"/>
                </a:moveTo>
                <a:lnTo>
                  <a:pt x="3" y="234"/>
                </a:lnTo>
                <a:lnTo>
                  <a:pt x="939" y="234"/>
                </a:lnTo>
                <a:lnTo>
                  <a:pt x="1617" y="543"/>
                </a:lnTo>
                <a:lnTo>
                  <a:pt x="1818" y="543"/>
                </a:lnTo>
                <a:lnTo>
                  <a:pt x="2364" y="300"/>
                </a:lnTo>
                <a:lnTo>
                  <a:pt x="3342" y="306"/>
                </a:lnTo>
                <a:lnTo>
                  <a:pt x="3336" y="12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044" name="Text Box 452"/>
          <p:cNvSpPr txBox="1">
            <a:spLocks noChangeArrowheads="1"/>
          </p:cNvSpPr>
          <p:nvPr/>
        </p:nvSpPr>
        <p:spPr bwMode="auto">
          <a:xfrm>
            <a:off x="5646738" y="4718050"/>
            <a:ext cx="177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2. incoming call</a:t>
            </a:r>
            <a:endParaRPr lang="en-US" sz="2400">
              <a:latin typeface="Times New Roman" charset="0"/>
            </a:endParaRPr>
          </a:p>
        </p:txBody>
      </p:sp>
      <p:sp>
        <p:nvSpPr>
          <p:cNvPr id="111045" name="Text Box 453"/>
          <p:cNvSpPr txBox="1">
            <a:spLocks noChangeArrowheads="1"/>
          </p:cNvSpPr>
          <p:nvPr/>
        </p:nvSpPr>
        <p:spPr bwMode="auto">
          <a:xfrm>
            <a:off x="5768975" y="4384675"/>
            <a:ext cx="1633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3. Accept call</a:t>
            </a:r>
            <a:endParaRPr lang="en-US" sz="2400">
              <a:latin typeface="Times New Roman" charset="0"/>
            </a:endParaRPr>
          </a:p>
        </p:txBody>
      </p:sp>
      <p:sp>
        <p:nvSpPr>
          <p:cNvPr id="111046" name="Freeform 454"/>
          <p:cNvSpPr>
            <a:spLocks/>
          </p:cNvSpPr>
          <p:nvPr/>
        </p:nvSpPr>
        <p:spPr bwMode="auto">
          <a:xfrm>
            <a:off x="2162175" y="4648200"/>
            <a:ext cx="5057775" cy="1123950"/>
          </a:xfrm>
          <a:custGeom>
            <a:avLst/>
            <a:gdLst>
              <a:gd name="T0" fmla="*/ 0 w 3186"/>
              <a:gd name="T1" fmla="*/ 12 h 708"/>
              <a:gd name="T2" fmla="*/ 0 w 3186"/>
              <a:gd name="T3" fmla="*/ 381 h 708"/>
              <a:gd name="T4" fmla="*/ 882 w 3186"/>
              <a:gd name="T5" fmla="*/ 384 h 708"/>
              <a:gd name="T6" fmla="*/ 1551 w 3186"/>
              <a:gd name="T7" fmla="*/ 708 h 708"/>
              <a:gd name="T8" fmla="*/ 1742 w 3186"/>
              <a:gd name="T9" fmla="*/ 708 h 708"/>
              <a:gd name="T10" fmla="*/ 2273 w 3186"/>
              <a:gd name="T11" fmla="*/ 476 h 708"/>
              <a:gd name="T12" fmla="*/ 3186 w 3186"/>
              <a:gd name="T13" fmla="*/ 470 h 708"/>
              <a:gd name="T14" fmla="*/ 3180 w 3186"/>
              <a:gd name="T15" fmla="*/ 0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86" h="708">
                <a:moveTo>
                  <a:pt x="0" y="12"/>
                </a:moveTo>
                <a:lnTo>
                  <a:pt x="0" y="381"/>
                </a:lnTo>
                <a:lnTo>
                  <a:pt x="882" y="384"/>
                </a:lnTo>
                <a:lnTo>
                  <a:pt x="1551" y="708"/>
                </a:lnTo>
                <a:lnTo>
                  <a:pt x="1742" y="708"/>
                </a:lnTo>
                <a:lnTo>
                  <a:pt x="2273" y="476"/>
                </a:lnTo>
                <a:lnTo>
                  <a:pt x="3186" y="470"/>
                </a:lnTo>
                <a:lnTo>
                  <a:pt x="3180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047" name="Text Box 455"/>
          <p:cNvSpPr txBox="1">
            <a:spLocks noChangeArrowheads="1"/>
          </p:cNvSpPr>
          <p:nvPr/>
        </p:nvSpPr>
        <p:spPr bwMode="auto">
          <a:xfrm>
            <a:off x="1892300" y="4365625"/>
            <a:ext cx="1984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4. Call connected</a:t>
            </a:r>
            <a:endParaRPr lang="en-US" sz="2400">
              <a:latin typeface="Times New Roman" charset="0"/>
            </a:endParaRPr>
          </a:p>
        </p:txBody>
      </p:sp>
      <p:sp>
        <p:nvSpPr>
          <p:cNvPr id="111048" name="Text Box 456"/>
          <p:cNvSpPr txBox="1">
            <a:spLocks noChangeArrowheads="1"/>
          </p:cNvSpPr>
          <p:nvPr/>
        </p:nvSpPr>
        <p:spPr bwMode="auto">
          <a:xfrm>
            <a:off x="1922463" y="4060825"/>
            <a:ext cx="2224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5. Data flow begins</a:t>
            </a:r>
            <a:endParaRPr lang="en-US" sz="2400">
              <a:latin typeface="Times New Roman" charset="0"/>
            </a:endParaRPr>
          </a:p>
        </p:txBody>
      </p:sp>
      <p:sp>
        <p:nvSpPr>
          <p:cNvPr id="111049" name="Text Box 457"/>
          <p:cNvSpPr txBox="1">
            <a:spLocks noChangeArrowheads="1"/>
          </p:cNvSpPr>
          <p:nvPr/>
        </p:nvSpPr>
        <p:spPr bwMode="auto">
          <a:xfrm>
            <a:off x="5603875" y="4013200"/>
            <a:ext cx="1806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6. Receive data</a:t>
            </a:r>
            <a:endParaRPr lang="en-US" sz="2400">
              <a:latin typeface="Times New Roman" charset="0"/>
            </a:endParaRPr>
          </a:p>
        </p:txBody>
      </p:sp>
      <p:sp>
        <p:nvSpPr>
          <p:cNvPr id="111050" name="Freeform 458"/>
          <p:cNvSpPr>
            <a:spLocks/>
          </p:cNvSpPr>
          <p:nvPr/>
        </p:nvSpPr>
        <p:spPr bwMode="auto">
          <a:xfrm>
            <a:off x="2228850" y="4324350"/>
            <a:ext cx="4895850" cy="1343025"/>
          </a:xfrm>
          <a:custGeom>
            <a:avLst/>
            <a:gdLst>
              <a:gd name="T0" fmla="*/ 0 w 3084"/>
              <a:gd name="T1" fmla="*/ 18 h 846"/>
              <a:gd name="T2" fmla="*/ 0 w 3084"/>
              <a:gd name="T3" fmla="*/ 531 h 846"/>
              <a:gd name="T4" fmla="*/ 846 w 3084"/>
              <a:gd name="T5" fmla="*/ 534 h 846"/>
              <a:gd name="T6" fmla="*/ 1485 w 3084"/>
              <a:gd name="T7" fmla="*/ 846 h 846"/>
              <a:gd name="T8" fmla="*/ 1698 w 3084"/>
              <a:gd name="T9" fmla="*/ 843 h 846"/>
              <a:gd name="T10" fmla="*/ 2238 w 3084"/>
              <a:gd name="T11" fmla="*/ 633 h 846"/>
              <a:gd name="T12" fmla="*/ 3084 w 3084"/>
              <a:gd name="T13" fmla="*/ 633 h 846"/>
              <a:gd name="T14" fmla="*/ 3081 w 3084"/>
              <a:gd name="T15" fmla="*/ 0 h 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84" h="846">
                <a:moveTo>
                  <a:pt x="0" y="18"/>
                </a:moveTo>
                <a:lnTo>
                  <a:pt x="0" y="531"/>
                </a:lnTo>
                <a:lnTo>
                  <a:pt x="846" y="534"/>
                </a:lnTo>
                <a:lnTo>
                  <a:pt x="1485" y="846"/>
                </a:lnTo>
                <a:lnTo>
                  <a:pt x="1698" y="843"/>
                </a:lnTo>
                <a:lnTo>
                  <a:pt x="2238" y="633"/>
                </a:lnTo>
                <a:lnTo>
                  <a:pt x="3084" y="633"/>
                </a:lnTo>
                <a:lnTo>
                  <a:pt x="3081" y="0"/>
                </a:ln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1122" name="Group 530"/>
          <p:cNvGrpSpPr>
            <a:grpSpLocks/>
          </p:cNvGrpSpPr>
          <p:nvPr/>
        </p:nvGrpSpPr>
        <p:grpSpPr bwMode="auto">
          <a:xfrm>
            <a:off x="3514725" y="5241925"/>
            <a:ext cx="2530475" cy="600075"/>
            <a:chOff x="2214" y="3302"/>
            <a:chExt cx="1594" cy="378"/>
          </a:xfrm>
        </p:grpSpPr>
        <p:grpSp>
          <p:nvGrpSpPr>
            <p:cNvPr id="111093" name="Group 501"/>
            <p:cNvGrpSpPr>
              <a:grpSpLocks/>
            </p:cNvGrpSpPr>
            <p:nvPr/>
          </p:nvGrpSpPr>
          <p:grpSpPr bwMode="auto">
            <a:xfrm>
              <a:off x="2214" y="3302"/>
              <a:ext cx="316" cy="147"/>
              <a:chOff x="3120" y="2318"/>
              <a:chExt cx="316" cy="147"/>
            </a:xfrm>
          </p:grpSpPr>
          <p:sp>
            <p:nvSpPr>
              <p:cNvPr id="111080" name="Oval 488"/>
              <p:cNvSpPr>
                <a:spLocks noChangeArrowheads="1"/>
              </p:cNvSpPr>
              <p:nvPr/>
            </p:nvSpPr>
            <p:spPr bwMode="auto">
              <a:xfrm>
                <a:off x="3123" y="2384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081" name="Line 489"/>
              <p:cNvSpPr>
                <a:spLocks noChangeShapeType="1"/>
              </p:cNvSpPr>
              <p:nvPr/>
            </p:nvSpPr>
            <p:spPr bwMode="auto">
              <a:xfrm>
                <a:off x="3123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082" name="Line 490"/>
              <p:cNvSpPr>
                <a:spLocks noChangeShapeType="1"/>
              </p:cNvSpPr>
              <p:nvPr/>
            </p:nvSpPr>
            <p:spPr bwMode="auto">
              <a:xfrm>
                <a:off x="3436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083" name="Rectangle 491"/>
              <p:cNvSpPr>
                <a:spLocks noChangeArrowheads="1"/>
              </p:cNvSpPr>
              <p:nvPr/>
            </p:nvSpPr>
            <p:spPr bwMode="auto">
              <a:xfrm>
                <a:off x="3123" y="2377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11084" name="Oval 492"/>
              <p:cNvSpPr>
                <a:spLocks noChangeArrowheads="1"/>
              </p:cNvSpPr>
              <p:nvPr/>
            </p:nvSpPr>
            <p:spPr bwMode="auto">
              <a:xfrm>
                <a:off x="3120" y="2318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1085" name="Group 493"/>
              <p:cNvGrpSpPr>
                <a:grpSpLocks/>
              </p:cNvGrpSpPr>
              <p:nvPr/>
            </p:nvGrpSpPr>
            <p:grpSpPr bwMode="auto">
              <a:xfrm>
                <a:off x="3195" y="2339"/>
                <a:ext cx="156" cy="55"/>
                <a:chOff x="2848" y="848"/>
                <a:chExt cx="140" cy="98"/>
              </a:xfrm>
            </p:grpSpPr>
            <p:sp>
              <p:nvSpPr>
                <p:cNvPr id="111086" name="Line 49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087" name="Line 49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088" name="Line 49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1089" name="Group 497"/>
              <p:cNvGrpSpPr>
                <a:grpSpLocks/>
              </p:cNvGrpSpPr>
              <p:nvPr/>
            </p:nvGrpSpPr>
            <p:grpSpPr bwMode="auto">
              <a:xfrm flipV="1">
                <a:off x="3195" y="2338"/>
                <a:ext cx="156" cy="56"/>
                <a:chOff x="2848" y="848"/>
                <a:chExt cx="140" cy="98"/>
              </a:xfrm>
            </p:grpSpPr>
            <p:sp>
              <p:nvSpPr>
                <p:cNvPr id="111090" name="Line 49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091" name="Line 49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092" name="Line 50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1094" name="Group 502"/>
            <p:cNvGrpSpPr>
              <a:grpSpLocks/>
            </p:cNvGrpSpPr>
            <p:nvPr/>
          </p:nvGrpSpPr>
          <p:grpSpPr bwMode="auto">
            <a:xfrm>
              <a:off x="2808" y="3533"/>
              <a:ext cx="316" cy="147"/>
              <a:chOff x="3120" y="2318"/>
              <a:chExt cx="316" cy="147"/>
            </a:xfrm>
          </p:grpSpPr>
          <p:sp>
            <p:nvSpPr>
              <p:cNvPr id="111095" name="Oval 503"/>
              <p:cNvSpPr>
                <a:spLocks noChangeArrowheads="1"/>
              </p:cNvSpPr>
              <p:nvPr/>
            </p:nvSpPr>
            <p:spPr bwMode="auto">
              <a:xfrm>
                <a:off x="3123" y="2384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096" name="Line 504"/>
              <p:cNvSpPr>
                <a:spLocks noChangeShapeType="1"/>
              </p:cNvSpPr>
              <p:nvPr/>
            </p:nvSpPr>
            <p:spPr bwMode="auto">
              <a:xfrm>
                <a:off x="3123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097" name="Line 505"/>
              <p:cNvSpPr>
                <a:spLocks noChangeShapeType="1"/>
              </p:cNvSpPr>
              <p:nvPr/>
            </p:nvSpPr>
            <p:spPr bwMode="auto">
              <a:xfrm>
                <a:off x="3436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098" name="Rectangle 506"/>
              <p:cNvSpPr>
                <a:spLocks noChangeArrowheads="1"/>
              </p:cNvSpPr>
              <p:nvPr/>
            </p:nvSpPr>
            <p:spPr bwMode="auto">
              <a:xfrm>
                <a:off x="3123" y="2377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11099" name="Oval 507"/>
              <p:cNvSpPr>
                <a:spLocks noChangeArrowheads="1"/>
              </p:cNvSpPr>
              <p:nvPr/>
            </p:nvSpPr>
            <p:spPr bwMode="auto">
              <a:xfrm>
                <a:off x="3120" y="2318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1100" name="Group 508"/>
              <p:cNvGrpSpPr>
                <a:grpSpLocks/>
              </p:cNvGrpSpPr>
              <p:nvPr/>
            </p:nvGrpSpPr>
            <p:grpSpPr bwMode="auto">
              <a:xfrm>
                <a:off x="3195" y="2339"/>
                <a:ext cx="156" cy="55"/>
                <a:chOff x="2848" y="848"/>
                <a:chExt cx="140" cy="98"/>
              </a:xfrm>
            </p:grpSpPr>
            <p:sp>
              <p:nvSpPr>
                <p:cNvPr id="111101" name="Line 5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102" name="Line 5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103" name="Line 5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1104" name="Group 512"/>
              <p:cNvGrpSpPr>
                <a:grpSpLocks/>
              </p:cNvGrpSpPr>
              <p:nvPr/>
            </p:nvGrpSpPr>
            <p:grpSpPr bwMode="auto">
              <a:xfrm flipV="1">
                <a:off x="3195" y="2338"/>
                <a:ext cx="156" cy="56"/>
                <a:chOff x="2848" y="848"/>
                <a:chExt cx="140" cy="98"/>
              </a:xfrm>
            </p:grpSpPr>
            <p:sp>
              <p:nvSpPr>
                <p:cNvPr id="111105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106" name="Line 5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107" name="Line 5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1108" name="Group 516"/>
            <p:cNvGrpSpPr>
              <a:grpSpLocks/>
            </p:cNvGrpSpPr>
            <p:nvPr/>
          </p:nvGrpSpPr>
          <p:grpSpPr bwMode="auto">
            <a:xfrm>
              <a:off x="3492" y="3302"/>
              <a:ext cx="316" cy="147"/>
              <a:chOff x="3120" y="2318"/>
              <a:chExt cx="316" cy="147"/>
            </a:xfrm>
          </p:grpSpPr>
          <p:sp>
            <p:nvSpPr>
              <p:cNvPr id="111109" name="Oval 517"/>
              <p:cNvSpPr>
                <a:spLocks noChangeArrowheads="1"/>
              </p:cNvSpPr>
              <p:nvPr/>
            </p:nvSpPr>
            <p:spPr bwMode="auto">
              <a:xfrm>
                <a:off x="3123" y="2384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110" name="Line 518"/>
              <p:cNvSpPr>
                <a:spLocks noChangeShapeType="1"/>
              </p:cNvSpPr>
              <p:nvPr/>
            </p:nvSpPr>
            <p:spPr bwMode="auto">
              <a:xfrm>
                <a:off x="3123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111" name="Line 519"/>
              <p:cNvSpPr>
                <a:spLocks noChangeShapeType="1"/>
              </p:cNvSpPr>
              <p:nvPr/>
            </p:nvSpPr>
            <p:spPr bwMode="auto">
              <a:xfrm>
                <a:off x="3436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112" name="Rectangle 520"/>
              <p:cNvSpPr>
                <a:spLocks noChangeArrowheads="1"/>
              </p:cNvSpPr>
              <p:nvPr/>
            </p:nvSpPr>
            <p:spPr bwMode="auto">
              <a:xfrm>
                <a:off x="3123" y="2377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11113" name="Oval 521"/>
              <p:cNvSpPr>
                <a:spLocks noChangeArrowheads="1"/>
              </p:cNvSpPr>
              <p:nvPr/>
            </p:nvSpPr>
            <p:spPr bwMode="auto">
              <a:xfrm>
                <a:off x="3120" y="2318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1114" name="Group 522"/>
              <p:cNvGrpSpPr>
                <a:grpSpLocks/>
              </p:cNvGrpSpPr>
              <p:nvPr/>
            </p:nvGrpSpPr>
            <p:grpSpPr bwMode="auto">
              <a:xfrm>
                <a:off x="3195" y="2339"/>
                <a:ext cx="156" cy="55"/>
                <a:chOff x="2848" y="848"/>
                <a:chExt cx="140" cy="98"/>
              </a:xfrm>
            </p:grpSpPr>
            <p:sp>
              <p:nvSpPr>
                <p:cNvPr id="111115" name="Line 5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116" name="Line 5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117" name="Line 5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1118" name="Group 526"/>
              <p:cNvGrpSpPr>
                <a:grpSpLocks/>
              </p:cNvGrpSpPr>
              <p:nvPr/>
            </p:nvGrpSpPr>
            <p:grpSpPr bwMode="auto">
              <a:xfrm flipV="1">
                <a:off x="3195" y="2338"/>
                <a:ext cx="156" cy="56"/>
                <a:chOff x="2848" y="848"/>
                <a:chExt cx="140" cy="98"/>
              </a:xfrm>
            </p:grpSpPr>
            <p:sp>
              <p:nvSpPr>
                <p:cNvPr id="111119" name="Line 5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120" name="Line 5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121" name="Line 5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77917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041" grpId="0" autoUpdateAnimBg="0"/>
      <p:bldP spid="111043" grpId="0" animBg="1"/>
      <p:bldP spid="111044" grpId="0" autoUpdateAnimBg="0"/>
      <p:bldP spid="111045" grpId="0" autoUpdateAnimBg="0"/>
      <p:bldP spid="111046" grpId="0" animBg="1"/>
      <p:bldP spid="111047" grpId="0" autoUpdateAnimBg="0"/>
      <p:bldP spid="111048" grpId="0" autoUpdateAnimBg="0"/>
      <p:bldP spid="111049" grpId="0" autoUpdateAnimBg="0"/>
      <p:bldP spid="1110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464F-A50B-A444-867F-B540F872BBF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0"/>
            <a:ext cx="7772400" cy="1143000"/>
          </a:xfrm>
        </p:spPr>
        <p:txBody>
          <a:bodyPr/>
          <a:lstStyle/>
          <a:p>
            <a:r>
              <a:rPr lang="en-US" sz="3600"/>
              <a:t>Datagram networks</a:t>
            </a:r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8325" y="1038225"/>
            <a:ext cx="7781925" cy="2276475"/>
          </a:xfrm>
        </p:spPr>
        <p:txBody>
          <a:bodyPr/>
          <a:lstStyle/>
          <a:p>
            <a:r>
              <a:rPr lang="en-US" sz="2400" dirty="0"/>
              <a:t>no call setup </a:t>
            </a:r>
            <a:r>
              <a:rPr lang="en-US" sz="2400"/>
              <a:t>at </a:t>
            </a:r>
            <a:r>
              <a:rPr lang="en-US" sz="2400" smtClean="0"/>
              <a:t>network layer</a:t>
            </a:r>
            <a:endParaRPr lang="en-US" sz="2400" dirty="0"/>
          </a:p>
          <a:p>
            <a:r>
              <a:rPr lang="en-US" sz="2400" dirty="0"/>
              <a:t>routers: no state about end-to-end connections</a:t>
            </a:r>
          </a:p>
          <a:p>
            <a:pPr lvl="1"/>
            <a:r>
              <a:rPr lang="en-US" sz="2000" dirty="0"/>
              <a:t>no network-level concept of </a:t>
            </a:r>
            <a:r>
              <a:rPr lang="ja-JP" altLang="en-US" sz="2000" dirty="0">
                <a:latin typeface="Calibri"/>
              </a:rPr>
              <a:t>“</a:t>
            </a:r>
            <a:r>
              <a:rPr lang="en-US" sz="2000" dirty="0"/>
              <a:t>connection</a:t>
            </a:r>
            <a:r>
              <a:rPr lang="ja-JP" altLang="en-US" sz="2000" dirty="0">
                <a:latin typeface="Calibri"/>
              </a:rPr>
              <a:t>”</a:t>
            </a:r>
            <a:endParaRPr lang="en-US" sz="2000" dirty="0"/>
          </a:p>
          <a:p>
            <a:r>
              <a:rPr lang="en-US" sz="2400" dirty="0"/>
              <a:t>packets forwarded using destination host address</a:t>
            </a:r>
          </a:p>
          <a:p>
            <a:pPr lvl="1"/>
            <a:r>
              <a:rPr lang="en-US" sz="2000" dirty="0"/>
              <a:t>packets between same source-</a:t>
            </a:r>
            <a:r>
              <a:rPr lang="en-US" sz="2000" dirty="0" err="1"/>
              <a:t>dest</a:t>
            </a:r>
            <a:r>
              <a:rPr lang="en-US" sz="2000" dirty="0"/>
              <a:t> pair may take different paths</a:t>
            </a:r>
          </a:p>
        </p:txBody>
      </p:sp>
      <p:sp>
        <p:nvSpPr>
          <p:cNvPr id="111621" name="Line 5"/>
          <p:cNvSpPr>
            <a:spLocks noChangeShapeType="1"/>
          </p:cNvSpPr>
          <p:nvPr/>
        </p:nvSpPr>
        <p:spPr bwMode="auto">
          <a:xfrm rot="5400000" flipV="1">
            <a:off x="2706688" y="4821237"/>
            <a:ext cx="635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1707" name="Group 91"/>
          <p:cNvGrpSpPr>
            <a:grpSpLocks/>
          </p:cNvGrpSpPr>
          <p:nvPr/>
        </p:nvGrpSpPr>
        <p:grpSpPr bwMode="auto">
          <a:xfrm>
            <a:off x="479425" y="3741738"/>
            <a:ext cx="1566863" cy="1987550"/>
            <a:chOff x="2366" y="929"/>
            <a:chExt cx="987" cy="1252"/>
          </a:xfrm>
        </p:grpSpPr>
        <p:graphicFrame>
          <p:nvGraphicFramePr>
            <p:cNvPr id="111708" name="Object 92"/>
            <p:cNvGraphicFramePr>
              <a:graphicFrameLocks noChangeAspect="1"/>
            </p:cNvGraphicFramePr>
            <p:nvPr/>
          </p:nvGraphicFramePr>
          <p:xfrm>
            <a:off x="2741" y="929"/>
            <a:ext cx="33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115" name="Clip" r:id="rId4" imgW="1305000" imgH="1085760" progId="MS_ClipArt_Gallery.2">
                    <p:embed/>
                  </p:oleObj>
                </mc:Choice>
                <mc:Fallback>
                  <p:oleObj name="Clip" r:id="rId4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1" y="929"/>
                          <a:ext cx="333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1709" name="Group 93"/>
            <p:cNvGrpSpPr>
              <a:grpSpLocks/>
            </p:cNvGrpSpPr>
            <p:nvPr/>
          </p:nvGrpSpPr>
          <p:grpSpPr bwMode="auto">
            <a:xfrm>
              <a:off x="2366" y="1145"/>
              <a:ext cx="987" cy="1036"/>
              <a:chOff x="2956" y="969"/>
              <a:chExt cx="513" cy="529"/>
            </a:xfrm>
          </p:grpSpPr>
          <p:sp>
            <p:nvSpPr>
              <p:cNvPr id="111710" name="Rectangle 94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11" name="Rectangle 95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12" name="Rectangle 96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13" name="Text Box 97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/>
                  <a:t>application</a:t>
                </a:r>
              </a:p>
              <a:p>
                <a:pPr algn="ctr"/>
                <a:r>
                  <a:rPr lang="en-US" sz="2000"/>
                  <a:t>transport</a:t>
                </a:r>
              </a:p>
              <a:p>
                <a:pPr algn="ctr"/>
                <a:r>
                  <a:rPr lang="en-US" sz="2000">
                    <a:solidFill>
                      <a:schemeClr val="bg1"/>
                    </a:solidFill>
                  </a:rPr>
                  <a:t>network</a:t>
                </a:r>
                <a:endParaRPr lang="en-US" sz="2000"/>
              </a:p>
              <a:p>
                <a:pPr algn="ctr"/>
                <a:r>
                  <a:rPr lang="en-US" sz="2000"/>
                  <a:t>data link</a:t>
                </a:r>
              </a:p>
              <a:p>
                <a:pPr algn="ctr"/>
                <a:r>
                  <a:rPr lang="en-US" sz="2000"/>
                  <a:t>physical</a:t>
                </a:r>
                <a:endParaRPr lang="en-US" sz="2000">
                  <a:latin typeface="Times New Roman" charset="0"/>
                </a:endParaRPr>
              </a:p>
            </p:txBody>
          </p:sp>
          <p:sp>
            <p:nvSpPr>
              <p:cNvPr id="111714" name="Line 98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15" name="Line 99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16" name="Line 100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17" name="Line 101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111725" name="Object 109"/>
          <p:cNvGraphicFramePr>
            <a:graphicFrameLocks noChangeAspect="1"/>
          </p:cNvGraphicFramePr>
          <p:nvPr/>
        </p:nvGraphicFramePr>
        <p:xfrm>
          <a:off x="7856538" y="3913188"/>
          <a:ext cx="52863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16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6538" y="3913188"/>
                        <a:ext cx="528637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1726" name="Group 110"/>
          <p:cNvGrpSpPr>
            <a:grpSpLocks/>
          </p:cNvGrpSpPr>
          <p:nvPr/>
        </p:nvGrpSpPr>
        <p:grpSpPr bwMode="auto">
          <a:xfrm>
            <a:off x="7261225" y="4256088"/>
            <a:ext cx="1566863" cy="1644650"/>
            <a:chOff x="2956" y="969"/>
            <a:chExt cx="513" cy="529"/>
          </a:xfrm>
        </p:grpSpPr>
        <p:sp>
          <p:nvSpPr>
            <p:cNvPr id="111727" name="Rectangle 111"/>
            <p:cNvSpPr>
              <a:spLocks noChangeArrowheads="1"/>
            </p:cNvSpPr>
            <p:nvPr/>
          </p:nvSpPr>
          <p:spPr bwMode="auto">
            <a:xfrm>
              <a:off x="3018" y="969"/>
              <a:ext cx="426" cy="4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28" name="Rectangle 112"/>
            <p:cNvSpPr>
              <a:spLocks noChangeArrowheads="1"/>
            </p:cNvSpPr>
            <p:nvPr/>
          </p:nvSpPr>
          <p:spPr bwMode="auto">
            <a:xfrm>
              <a:off x="2997" y="984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29" name="Rectangle 113"/>
            <p:cNvSpPr>
              <a:spLocks noChangeArrowheads="1"/>
            </p:cNvSpPr>
            <p:nvPr/>
          </p:nvSpPr>
          <p:spPr bwMode="auto">
            <a:xfrm>
              <a:off x="3000" y="1185"/>
              <a:ext cx="432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30" name="Text Box 114"/>
            <p:cNvSpPr txBox="1">
              <a:spLocks noChangeArrowheads="1"/>
            </p:cNvSpPr>
            <p:nvPr/>
          </p:nvSpPr>
          <p:spPr bwMode="auto">
            <a:xfrm>
              <a:off x="2956" y="978"/>
              <a:ext cx="513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000"/>
                <a:t>application</a:t>
              </a:r>
            </a:p>
            <a:p>
              <a:pPr algn="ctr"/>
              <a:r>
                <a:rPr lang="en-US" sz="2000"/>
                <a:t>transport</a:t>
              </a:r>
            </a:p>
            <a:p>
              <a:pPr algn="ctr"/>
              <a:r>
                <a:rPr lang="en-US" sz="2000">
                  <a:solidFill>
                    <a:schemeClr val="bg1"/>
                  </a:solidFill>
                </a:rPr>
                <a:t>network</a:t>
              </a:r>
              <a:endParaRPr lang="en-US" sz="2000"/>
            </a:p>
            <a:p>
              <a:pPr algn="ctr"/>
              <a:r>
                <a:rPr lang="en-US" sz="2000"/>
                <a:t>data link</a:t>
              </a:r>
            </a:p>
            <a:p>
              <a:pPr algn="ctr"/>
              <a:r>
                <a:rPr lang="en-US" sz="2000"/>
                <a:t>physical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111731" name="Line 115"/>
            <p:cNvSpPr>
              <a:spLocks noChangeShapeType="1"/>
            </p:cNvSpPr>
            <p:nvPr/>
          </p:nvSpPr>
          <p:spPr bwMode="auto">
            <a:xfrm>
              <a:off x="2997" y="1194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32" name="Line 116"/>
            <p:cNvSpPr>
              <a:spLocks noChangeShapeType="1"/>
            </p:cNvSpPr>
            <p:nvPr/>
          </p:nvSpPr>
          <p:spPr bwMode="auto">
            <a:xfrm>
              <a:off x="3003" y="1290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33" name="Line 117"/>
            <p:cNvSpPr>
              <a:spLocks noChangeShapeType="1"/>
            </p:cNvSpPr>
            <p:nvPr/>
          </p:nvSpPr>
          <p:spPr bwMode="auto">
            <a:xfrm>
              <a:off x="3003" y="1374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34" name="Line 118"/>
            <p:cNvSpPr>
              <a:spLocks noChangeShapeType="1"/>
            </p:cNvSpPr>
            <p:nvPr/>
          </p:nvSpPr>
          <p:spPr bwMode="auto">
            <a:xfrm>
              <a:off x="3003" y="1092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735" name="Line 119"/>
          <p:cNvSpPr>
            <a:spLocks noChangeShapeType="1"/>
          </p:cNvSpPr>
          <p:nvPr/>
        </p:nvSpPr>
        <p:spPr bwMode="auto">
          <a:xfrm rot="-5400000" flipH="1" flipV="1">
            <a:off x="6702425" y="5003800"/>
            <a:ext cx="6350" cy="140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736" name="Text Box 120"/>
          <p:cNvSpPr txBox="1">
            <a:spLocks noChangeArrowheads="1"/>
          </p:cNvSpPr>
          <p:nvPr/>
        </p:nvSpPr>
        <p:spPr bwMode="auto">
          <a:xfrm>
            <a:off x="1998663" y="4946650"/>
            <a:ext cx="1497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1. Send data</a:t>
            </a:r>
            <a:endParaRPr lang="en-US" sz="2400">
              <a:latin typeface="Times New Roman" charset="0"/>
            </a:endParaRPr>
          </a:p>
        </p:txBody>
      </p:sp>
      <p:sp>
        <p:nvSpPr>
          <p:cNvPr id="111738" name="Text Box 122"/>
          <p:cNvSpPr txBox="1">
            <a:spLocks noChangeArrowheads="1"/>
          </p:cNvSpPr>
          <p:nvPr/>
        </p:nvSpPr>
        <p:spPr bwMode="auto">
          <a:xfrm>
            <a:off x="5618163" y="5013325"/>
            <a:ext cx="1806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2. Receive data</a:t>
            </a:r>
            <a:endParaRPr lang="en-US" sz="2400">
              <a:latin typeface="Times New Roman" charset="0"/>
            </a:endParaRPr>
          </a:p>
        </p:txBody>
      </p:sp>
      <p:sp>
        <p:nvSpPr>
          <p:cNvPr id="111788" name="Freeform 172"/>
          <p:cNvSpPr>
            <a:spLocks/>
          </p:cNvSpPr>
          <p:nvPr/>
        </p:nvSpPr>
        <p:spPr bwMode="auto">
          <a:xfrm>
            <a:off x="2028825" y="4914900"/>
            <a:ext cx="304800" cy="657225"/>
          </a:xfrm>
          <a:custGeom>
            <a:avLst/>
            <a:gdLst>
              <a:gd name="T0" fmla="*/ 0 w 192"/>
              <a:gd name="T1" fmla="*/ 0 h 414"/>
              <a:gd name="T2" fmla="*/ 0 w 192"/>
              <a:gd name="T3" fmla="*/ 414 h 414"/>
              <a:gd name="T4" fmla="*/ 192 w 192"/>
              <a:gd name="T5" fmla="*/ 408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414">
                <a:moveTo>
                  <a:pt x="0" y="0"/>
                </a:moveTo>
                <a:lnTo>
                  <a:pt x="0" y="414"/>
                </a:lnTo>
                <a:lnTo>
                  <a:pt x="192" y="408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789" name="Freeform 173"/>
          <p:cNvSpPr>
            <a:spLocks/>
          </p:cNvSpPr>
          <p:nvPr/>
        </p:nvSpPr>
        <p:spPr bwMode="auto">
          <a:xfrm>
            <a:off x="6662738" y="5357813"/>
            <a:ext cx="609600" cy="295275"/>
          </a:xfrm>
          <a:custGeom>
            <a:avLst/>
            <a:gdLst>
              <a:gd name="T0" fmla="*/ 0 w 384"/>
              <a:gd name="T1" fmla="*/ 186 h 186"/>
              <a:gd name="T2" fmla="*/ 384 w 384"/>
              <a:gd name="T3" fmla="*/ 186 h 186"/>
              <a:gd name="T4" fmla="*/ 384 w 384"/>
              <a:gd name="T5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186">
                <a:moveTo>
                  <a:pt x="0" y="186"/>
                </a:moveTo>
                <a:lnTo>
                  <a:pt x="384" y="186"/>
                </a:lnTo>
                <a:lnTo>
                  <a:pt x="384" y="0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1793" name="Group 177"/>
          <p:cNvGrpSpPr>
            <a:grpSpLocks/>
          </p:cNvGrpSpPr>
          <p:nvPr/>
        </p:nvGrpSpPr>
        <p:grpSpPr bwMode="auto">
          <a:xfrm>
            <a:off x="2386013" y="5353050"/>
            <a:ext cx="361950" cy="261938"/>
            <a:chOff x="1548" y="3723"/>
            <a:chExt cx="228" cy="165"/>
          </a:xfrm>
        </p:grpSpPr>
        <p:sp>
          <p:nvSpPr>
            <p:cNvPr id="111791" name="Rectangle 175"/>
            <p:cNvSpPr>
              <a:spLocks noChangeArrowheads="1"/>
            </p:cNvSpPr>
            <p:nvPr/>
          </p:nvSpPr>
          <p:spPr bwMode="auto">
            <a:xfrm>
              <a:off x="1563" y="3723"/>
              <a:ext cx="102" cy="1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90" name="Rectangle 174"/>
            <p:cNvSpPr>
              <a:spLocks noChangeArrowheads="1"/>
            </p:cNvSpPr>
            <p:nvPr/>
          </p:nvSpPr>
          <p:spPr bwMode="auto">
            <a:xfrm>
              <a:off x="1548" y="3738"/>
              <a:ext cx="102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92" name="Line 176"/>
            <p:cNvSpPr>
              <a:spLocks noChangeShapeType="1"/>
            </p:cNvSpPr>
            <p:nvPr/>
          </p:nvSpPr>
          <p:spPr bwMode="auto">
            <a:xfrm>
              <a:off x="1650" y="3816"/>
              <a:ext cx="12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814" name="Group 198"/>
          <p:cNvGrpSpPr>
            <a:grpSpLocks/>
          </p:cNvGrpSpPr>
          <p:nvPr/>
        </p:nvGrpSpPr>
        <p:grpSpPr bwMode="auto">
          <a:xfrm>
            <a:off x="3176588" y="5078413"/>
            <a:ext cx="3024187" cy="1481137"/>
            <a:chOff x="2001" y="3199"/>
            <a:chExt cx="1905" cy="933"/>
          </a:xfrm>
        </p:grpSpPr>
        <p:sp>
          <p:nvSpPr>
            <p:cNvPr id="111620" name="Freeform 4"/>
            <p:cNvSpPr>
              <a:spLocks/>
            </p:cNvSpPr>
            <p:nvPr/>
          </p:nvSpPr>
          <p:spPr bwMode="auto">
            <a:xfrm>
              <a:off x="2112" y="3199"/>
              <a:ext cx="1794" cy="933"/>
            </a:xfrm>
            <a:custGeom>
              <a:avLst/>
              <a:gdLst>
                <a:gd name="T0" fmla="*/ 6 w 1794"/>
                <a:gd name="T1" fmla="*/ 483 h 933"/>
                <a:gd name="T2" fmla="*/ 108 w 1794"/>
                <a:gd name="T3" fmla="*/ 125 h 933"/>
                <a:gd name="T4" fmla="*/ 559 w 1794"/>
                <a:gd name="T5" fmla="*/ 100 h 933"/>
                <a:gd name="T6" fmla="*/ 1128 w 1794"/>
                <a:gd name="T7" fmla="*/ 29 h 933"/>
                <a:gd name="T8" fmla="*/ 1716 w 1794"/>
                <a:gd name="T9" fmla="*/ 275 h 933"/>
                <a:gd name="T10" fmla="*/ 1596 w 1794"/>
                <a:gd name="T11" fmla="*/ 827 h 933"/>
                <a:gd name="T12" fmla="*/ 1380 w 1794"/>
                <a:gd name="T13" fmla="*/ 911 h 933"/>
                <a:gd name="T14" fmla="*/ 840 w 1794"/>
                <a:gd name="T15" fmla="*/ 929 h 933"/>
                <a:gd name="T16" fmla="*/ 414 w 1794"/>
                <a:gd name="T17" fmla="*/ 911 h 933"/>
                <a:gd name="T18" fmla="*/ 143 w 1794"/>
                <a:gd name="T19" fmla="*/ 832 h 933"/>
                <a:gd name="T20" fmla="*/ 6 w 1794"/>
                <a:gd name="T21" fmla="*/ 48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2" name="Freeform 6"/>
            <p:cNvSpPr>
              <a:spLocks/>
            </p:cNvSpPr>
            <p:nvPr/>
          </p:nvSpPr>
          <p:spPr bwMode="auto">
            <a:xfrm>
              <a:off x="2514" y="3384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1623" name="Group 7"/>
            <p:cNvGrpSpPr>
              <a:grpSpLocks/>
            </p:cNvGrpSpPr>
            <p:nvPr/>
          </p:nvGrpSpPr>
          <p:grpSpPr bwMode="auto">
            <a:xfrm>
              <a:off x="2203" y="3494"/>
              <a:ext cx="316" cy="147"/>
              <a:chOff x="3600" y="219"/>
              <a:chExt cx="360" cy="175"/>
            </a:xfrm>
          </p:grpSpPr>
          <p:sp>
            <p:nvSpPr>
              <p:cNvPr id="111624" name="Oval 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25" name="Line 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26" name="Line 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27" name="Rectangle 1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11628" name="Oval 1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1629" name="Group 1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1630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631" name="Line 1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632" name="Line 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1633" name="Group 1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163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635" name="Line 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636" name="Line 2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1637" name="Group 21"/>
            <p:cNvGrpSpPr>
              <a:grpSpLocks/>
            </p:cNvGrpSpPr>
            <p:nvPr/>
          </p:nvGrpSpPr>
          <p:grpSpPr bwMode="auto">
            <a:xfrm>
              <a:off x="2425" y="3896"/>
              <a:ext cx="316" cy="147"/>
              <a:chOff x="3600" y="219"/>
              <a:chExt cx="360" cy="175"/>
            </a:xfrm>
          </p:grpSpPr>
          <p:sp>
            <p:nvSpPr>
              <p:cNvPr id="111638" name="Oval 2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39" name="Line 2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40" name="Line 2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41" name="Rectangle 2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11642" name="Oval 2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1643" name="Group 2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1644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645" name="Line 2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646" name="Line 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1647" name="Group 3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1648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649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650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1651" name="Group 35"/>
            <p:cNvGrpSpPr>
              <a:grpSpLocks/>
            </p:cNvGrpSpPr>
            <p:nvPr/>
          </p:nvGrpSpPr>
          <p:grpSpPr bwMode="auto">
            <a:xfrm>
              <a:off x="2850" y="3302"/>
              <a:ext cx="316" cy="147"/>
              <a:chOff x="3600" y="219"/>
              <a:chExt cx="360" cy="175"/>
            </a:xfrm>
          </p:grpSpPr>
          <p:sp>
            <p:nvSpPr>
              <p:cNvPr id="111652" name="Oval 3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53" name="Line 3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54" name="Line 3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55" name="Rectangle 3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11656" name="Oval 4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1657" name="Group 4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1658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659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660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1661" name="Group 4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1662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663" name="Line 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664" name="Line 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1665" name="Group 49"/>
            <p:cNvGrpSpPr>
              <a:grpSpLocks/>
            </p:cNvGrpSpPr>
            <p:nvPr/>
          </p:nvGrpSpPr>
          <p:grpSpPr bwMode="auto">
            <a:xfrm>
              <a:off x="2801" y="3721"/>
              <a:ext cx="315" cy="147"/>
              <a:chOff x="3600" y="219"/>
              <a:chExt cx="360" cy="175"/>
            </a:xfrm>
          </p:grpSpPr>
          <p:sp>
            <p:nvSpPr>
              <p:cNvPr id="111666" name="Oval 5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67" name="Line 5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68" name="Line 5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69" name="Rectangle 5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11670" name="Oval 5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1671" name="Group 5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1672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673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674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1675" name="Group 5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1676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677" name="Line 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678" name="Line 6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1679" name="Group 63"/>
            <p:cNvGrpSpPr>
              <a:grpSpLocks/>
            </p:cNvGrpSpPr>
            <p:nvPr/>
          </p:nvGrpSpPr>
          <p:grpSpPr bwMode="auto">
            <a:xfrm>
              <a:off x="3201" y="3908"/>
              <a:ext cx="316" cy="147"/>
              <a:chOff x="3600" y="219"/>
              <a:chExt cx="360" cy="175"/>
            </a:xfrm>
          </p:grpSpPr>
          <p:sp>
            <p:nvSpPr>
              <p:cNvPr id="111680" name="Oval 6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81" name="Line 6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82" name="Line 6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83" name="Rectangle 6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11684" name="Oval 6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1685" name="Group 6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1686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687" name="Line 7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688" name="Line 7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1689" name="Group 7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1690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691" name="Line 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692" name="Line 7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1693" name="Group 77"/>
            <p:cNvGrpSpPr>
              <a:grpSpLocks/>
            </p:cNvGrpSpPr>
            <p:nvPr/>
          </p:nvGrpSpPr>
          <p:grpSpPr bwMode="auto">
            <a:xfrm>
              <a:off x="3481" y="3495"/>
              <a:ext cx="316" cy="147"/>
              <a:chOff x="3600" y="219"/>
              <a:chExt cx="360" cy="175"/>
            </a:xfrm>
          </p:grpSpPr>
          <p:sp>
            <p:nvSpPr>
              <p:cNvPr id="111694" name="Oval 7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95" name="Line 7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96" name="Line 8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97" name="Rectangle 8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11698" name="Oval 8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1699" name="Group 8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1700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701" name="Line 8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702" name="Line 8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1703" name="Group 8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1704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705" name="Line 8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706" name="Line 9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1718" name="Freeform 102"/>
            <p:cNvSpPr>
              <a:spLocks/>
            </p:cNvSpPr>
            <p:nvPr/>
          </p:nvSpPr>
          <p:spPr bwMode="auto">
            <a:xfrm>
              <a:off x="3170" y="3380"/>
              <a:ext cx="318" cy="194"/>
            </a:xfrm>
            <a:custGeom>
              <a:avLst/>
              <a:gdLst>
                <a:gd name="T0" fmla="*/ 0 w 318"/>
                <a:gd name="T1" fmla="*/ 0 h 194"/>
                <a:gd name="T2" fmla="*/ 318 w 318"/>
                <a:gd name="T3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19" name="Freeform 103"/>
            <p:cNvSpPr>
              <a:spLocks/>
            </p:cNvSpPr>
            <p:nvPr/>
          </p:nvSpPr>
          <p:spPr bwMode="auto">
            <a:xfrm>
              <a:off x="2499" y="3627"/>
              <a:ext cx="303" cy="150"/>
            </a:xfrm>
            <a:custGeom>
              <a:avLst/>
              <a:gdLst>
                <a:gd name="T0" fmla="*/ 0 w 294"/>
                <a:gd name="T1" fmla="*/ 0 h 174"/>
                <a:gd name="T2" fmla="*/ 294 w 294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20" name="Freeform 104"/>
            <p:cNvSpPr>
              <a:spLocks/>
            </p:cNvSpPr>
            <p:nvPr/>
          </p:nvSpPr>
          <p:spPr bwMode="auto">
            <a:xfrm>
              <a:off x="3096" y="3612"/>
              <a:ext cx="396" cy="156"/>
            </a:xfrm>
            <a:custGeom>
              <a:avLst/>
              <a:gdLst>
                <a:gd name="T0" fmla="*/ 0 w 378"/>
                <a:gd name="T1" fmla="*/ 174 h 174"/>
                <a:gd name="T2" fmla="*/ 378 w 378"/>
                <a:gd name="T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21" name="Freeform 105"/>
            <p:cNvSpPr>
              <a:spLocks/>
            </p:cNvSpPr>
            <p:nvPr/>
          </p:nvSpPr>
          <p:spPr bwMode="auto">
            <a:xfrm>
              <a:off x="3516" y="3646"/>
              <a:ext cx="130" cy="320"/>
            </a:xfrm>
            <a:custGeom>
              <a:avLst/>
              <a:gdLst>
                <a:gd name="T0" fmla="*/ 0 w 118"/>
                <a:gd name="T1" fmla="*/ 500 h 500"/>
                <a:gd name="T2" fmla="*/ 118 w 118"/>
                <a:gd name="T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22" name="Freeform 106"/>
            <p:cNvSpPr>
              <a:spLocks/>
            </p:cNvSpPr>
            <p:nvPr/>
          </p:nvSpPr>
          <p:spPr bwMode="auto">
            <a:xfrm>
              <a:off x="2738" y="3982"/>
              <a:ext cx="464" cy="47"/>
            </a:xfrm>
            <a:custGeom>
              <a:avLst/>
              <a:gdLst>
                <a:gd name="T0" fmla="*/ 370 w 370"/>
                <a:gd name="T1" fmla="*/ 32 h 32"/>
                <a:gd name="T2" fmla="*/ 0 w 370"/>
                <a:gd name="T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23" name="Freeform 107"/>
            <p:cNvSpPr>
              <a:spLocks/>
            </p:cNvSpPr>
            <p:nvPr/>
          </p:nvSpPr>
          <p:spPr bwMode="auto">
            <a:xfrm>
              <a:off x="2400" y="3642"/>
              <a:ext cx="122" cy="268"/>
            </a:xfrm>
            <a:custGeom>
              <a:avLst/>
              <a:gdLst>
                <a:gd name="T0" fmla="*/ 162 w 176"/>
                <a:gd name="T1" fmla="*/ 408 h 412"/>
                <a:gd name="T2" fmla="*/ 176 w 176"/>
                <a:gd name="T3" fmla="*/ 412 h 412"/>
                <a:gd name="T4" fmla="*/ 0 w 176"/>
                <a:gd name="T5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1794" name="Group 178"/>
            <p:cNvGrpSpPr>
              <a:grpSpLocks/>
            </p:cNvGrpSpPr>
            <p:nvPr/>
          </p:nvGrpSpPr>
          <p:grpSpPr bwMode="auto">
            <a:xfrm>
              <a:off x="2001" y="3375"/>
              <a:ext cx="228" cy="165"/>
              <a:chOff x="1548" y="3723"/>
              <a:chExt cx="228" cy="165"/>
            </a:xfrm>
          </p:grpSpPr>
          <p:sp>
            <p:nvSpPr>
              <p:cNvPr id="111795" name="Rectangle 179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96" name="Rectangle 180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97" name="Line 181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1798" name="Group 182"/>
            <p:cNvGrpSpPr>
              <a:grpSpLocks/>
            </p:cNvGrpSpPr>
            <p:nvPr/>
          </p:nvGrpSpPr>
          <p:grpSpPr bwMode="auto">
            <a:xfrm>
              <a:off x="3180" y="3306"/>
              <a:ext cx="228" cy="165"/>
              <a:chOff x="1548" y="3723"/>
              <a:chExt cx="228" cy="165"/>
            </a:xfrm>
          </p:grpSpPr>
          <p:sp>
            <p:nvSpPr>
              <p:cNvPr id="111799" name="Rectangle 183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800" name="Rectangle 184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801" name="Line 185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1802" name="Group 186"/>
            <p:cNvGrpSpPr>
              <a:grpSpLocks/>
            </p:cNvGrpSpPr>
            <p:nvPr/>
          </p:nvGrpSpPr>
          <p:grpSpPr bwMode="auto">
            <a:xfrm>
              <a:off x="2850" y="3897"/>
              <a:ext cx="228" cy="165"/>
              <a:chOff x="1548" y="3723"/>
              <a:chExt cx="228" cy="165"/>
            </a:xfrm>
          </p:grpSpPr>
          <p:sp>
            <p:nvSpPr>
              <p:cNvPr id="111803" name="Rectangle 187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804" name="Rectangle 188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805" name="Line 189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1806" name="Group 190"/>
            <p:cNvGrpSpPr>
              <a:grpSpLocks/>
            </p:cNvGrpSpPr>
            <p:nvPr/>
          </p:nvGrpSpPr>
          <p:grpSpPr bwMode="auto">
            <a:xfrm>
              <a:off x="2586" y="3597"/>
              <a:ext cx="228" cy="165"/>
              <a:chOff x="1548" y="3723"/>
              <a:chExt cx="228" cy="165"/>
            </a:xfrm>
          </p:grpSpPr>
          <p:sp>
            <p:nvSpPr>
              <p:cNvPr id="111807" name="Rectangle 191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808" name="Rectangle 192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809" name="Line 193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1810" name="Group 194"/>
          <p:cNvGrpSpPr>
            <a:grpSpLocks/>
          </p:cNvGrpSpPr>
          <p:nvPr/>
        </p:nvGrpSpPr>
        <p:grpSpPr bwMode="auto">
          <a:xfrm>
            <a:off x="6457950" y="5434013"/>
            <a:ext cx="361950" cy="261937"/>
            <a:chOff x="1548" y="3723"/>
            <a:chExt cx="228" cy="165"/>
          </a:xfrm>
        </p:grpSpPr>
        <p:sp>
          <p:nvSpPr>
            <p:cNvPr id="111811" name="Rectangle 195"/>
            <p:cNvSpPr>
              <a:spLocks noChangeArrowheads="1"/>
            </p:cNvSpPr>
            <p:nvPr/>
          </p:nvSpPr>
          <p:spPr bwMode="auto">
            <a:xfrm>
              <a:off x="1563" y="3723"/>
              <a:ext cx="102" cy="1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812" name="Rectangle 196"/>
            <p:cNvSpPr>
              <a:spLocks noChangeArrowheads="1"/>
            </p:cNvSpPr>
            <p:nvPr/>
          </p:nvSpPr>
          <p:spPr bwMode="auto">
            <a:xfrm>
              <a:off x="1548" y="3738"/>
              <a:ext cx="102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813" name="Line 197"/>
            <p:cNvSpPr>
              <a:spLocks noChangeShapeType="1"/>
            </p:cNvSpPr>
            <p:nvPr/>
          </p:nvSpPr>
          <p:spPr bwMode="auto">
            <a:xfrm>
              <a:off x="1650" y="3816"/>
              <a:ext cx="12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706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736" grpId="0" autoUpdateAnimBg="0"/>
      <p:bldP spid="11173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457200" y="53368"/>
            <a:ext cx="8229600" cy="1143000"/>
          </a:xfrm>
        </p:spPr>
        <p:txBody>
          <a:bodyPr/>
          <a:lstStyle/>
          <a:p>
            <a:r>
              <a:rPr lang="en-US" dirty="0">
                <a:latin typeface="Calibri"/>
              </a:rPr>
              <a:t>Forwarding tables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90550" y="2484438"/>
          <a:ext cx="3733800" cy="1554296"/>
        </p:xfrm>
        <a:graphic>
          <a:graphicData uri="http://schemas.openxmlformats.org/drawingml/2006/table">
            <a:tbl>
              <a:tblPr/>
              <a:tblGrid>
                <a:gridCol w="838200"/>
                <a:gridCol w="2209800"/>
                <a:gridCol w="685800"/>
              </a:tblGrid>
              <a:tr h="365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Entry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Destination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Port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188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 2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32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0.0.0.0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0.0.0.1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255.255.255.255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12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23565" name="Right Brace 7"/>
          <p:cNvSpPr>
            <a:spLocks/>
          </p:cNvSpPr>
          <p:nvPr/>
        </p:nvSpPr>
        <p:spPr bwMode="auto">
          <a:xfrm>
            <a:off x="4476750" y="2895600"/>
            <a:ext cx="533400" cy="11430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23566" name="TextBox 8"/>
          <p:cNvSpPr txBox="1">
            <a:spLocks noChangeArrowheads="1"/>
          </p:cNvSpPr>
          <p:nvPr/>
        </p:nvSpPr>
        <p:spPr bwMode="auto">
          <a:xfrm>
            <a:off x="5010150" y="3276600"/>
            <a:ext cx="2390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latin typeface="Calibri"/>
              </a:rPr>
              <a:t>~ 4 billion entries</a:t>
            </a:r>
          </a:p>
        </p:txBody>
      </p:sp>
      <p:sp>
        <p:nvSpPr>
          <p:cNvPr id="23567" name="TextBox 9"/>
          <p:cNvSpPr txBox="1">
            <a:spLocks noChangeArrowheads="1"/>
          </p:cNvSpPr>
          <p:nvPr/>
        </p:nvSpPr>
        <p:spPr bwMode="auto">
          <a:xfrm>
            <a:off x="590550" y="1600200"/>
            <a:ext cx="29707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latin typeface="Calibri"/>
              </a:rPr>
              <a:t>Naïve approach:</a:t>
            </a:r>
          </a:p>
          <a:p>
            <a:pPr eaLnBrk="1" hangingPunct="1"/>
            <a:r>
              <a:rPr lang="en-US" dirty="0">
                <a:latin typeface="Calibri"/>
              </a:rPr>
              <a:t>One entry per address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0550" y="4114800"/>
            <a:ext cx="44233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latin typeface="Calibri"/>
              </a:rPr>
              <a:t>Improved approach:</a:t>
            </a:r>
          </a:p>
          <a:p>
            <a:pPr eaLnBrk="1" hangingPunct="1"/>
            <a:r>
              <a:rPr lang="en-US" dirty="0">
                <a:latin typeface="Calibri"/>
              </a:rPr>
              <a:t>Group entries to reduce table size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0550" y="4945063"/>
          <a:ext cx="5260975" cy="1554296"/>
        </p:xfrm>
        <a:graphic>
          <a:graphicData uri="http://schemas.openxmlformats.org/drawingml/2006/table">
            <a:tbl>
              <a:tblPr/>
              <a:tblGrid>
                <a:gridCol w="841375"/>
                <a:gridCol w="3733800"/>
                <a:gridCol w="685800"/>
              </a:tblGrid>
              <a:tr h="365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Entry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Destination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Port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188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50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0.0.0.0 – 127.255.255.255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128.0.0.1 – 128.255.255.255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248.0.0.0 – 255.255.255.255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12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44058" name="Rectangle 1"/>
          <p:cNvSpPr>
            <a:spLocks noChangeArrowheads="1"/>
          </p:cNvSpPr>
          <p:nvPr/>
        </p:nvSpPr>
        <p:spPr bwMode="auto">
          <a:xfrm>
            <a:off x="590550" y="1173163"/>
            <a:ext cx="2076450" cy="279400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</a:rPr>
              <a:t>IP address</a:t>
            </a:r>
          </a:p>
        </p:txBody>
      </p:sp>
      <p:sp>
        <p:nvSpPr>
          <p:cNvPr id="44059" name="Right Brace 2"/>
          <p:cNvSpPr>
            <a:spLocks/>
          </p:cNvSpPr>
          <p:nvPr/>
        </p:nvSpPr>
        <p:spPr bwMode="auto">
          <a:xfrm>
            <a:off x="2751138" y="1173163"/>
            <a:ext cx="155575" cy="279400"/>
          </a:xfrm>
          <a:prstGeom prst="rightBrace">
            <a:avLst>
              <a:gd name="adj1" fmla="val 824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44060" name="TextBox 3"/>
          <p:cNvSpPr txBox="1">
            <a:spLocks noChangeArrowheads="1"/>
          </p:cNvSpPr>
          <p:nvPr/>
        </p:nvSpPr>
        <p:spPr bwMode="auto">
          <a:xfrm>
            <a:off x="2862263" y="1082675"/>
            <a:ext cx="5900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Calibri"/>
              </a:rPr>
              <a:t>32 bits wide → ~ 4 billion unique address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0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animBg="1"/>
      <p:bldP spid="23566" grpId="0"/>
      <p:bldP spid="23567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457200" y="16758"/>
            <a:ext cx="8229600" cy="1143000"/>
          </a:xfrm>
        </p:spPr>
        <p:txBody>
          <a:bodyPr/>
          <a:lstStyle/>
          <a:p>
            <a:r>
              <a:rPr lang="en-US" dirty="0">
                <a:latin typeface="Calibri"/>
              </a:rPr>
              <a:t>IP addresses as a line</a:t>
            </a:r>
          </a:p>
        </p:txBody>
      </p:sp>
      <p:sp>
        <p:nvSpPr>
          <p:cNvPr id="45058" name="Line 5"/>
          <p:cNvSpPr>
            <a:spLocks noChangeShapeType="1"/>
          </p:cNvSpPr>
          <p:nvPr/>
        </p:nvSpPr>
        <p:spPr bwMode="auto">
          <a:xfrm>
            <a:off x="1336675" y="340995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Line 6"/>
          <p:cNvSpPr>
            <a:spLocks noChangeShapeType="1"/>
          </p:cNvSpPr>
          <p:nvPr/>
        </p:nvSpPr>
        <p:spPr bwMode="auto">
          <a:xfrm>
            <a:off x="1336675" y="33337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Line 7"/>
          <p:cNvSpPr>
            <a:spLocks noChangeShapeType="1"/>
          </p:cNvSpPr>
          <p:nvPr/>
        </p:nvSpPr>
        <p:spPr bwMode="auto">
          <a:xfrm>
            <a:off x="7585075" y="33337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1184275" y="3413125"/>
            <a:ext cx="3146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000" dirty="0">
                <a:solidFill>
                  <a:srgbClr val="000000"/>
                </a:solidFill>
                <a:latin typeface="Calibri"/>
                <a:ea typeface="宋体" charset="0"/>
                <a:cs typeface="宋体" charset="0"/>
              </a:rPr>
              <a:t>0</a:t>
            </a:r>
            <a:endParaRPr lang="en-US" altLang="zh-CN" sz="1600" dirty="0">
              <a:solidFill>
                <a:srgbClr val="000000"/>
              </a:solidFill>
              <a:latin typeface="Calibri"/>
              <a:ea typeface="宋体" charset="0"/>
              <a:cs typeface="宋体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248525" y="3413125"/>
            <a:ext cx="709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000000"/>
                </a:solidFill>
                <a:latin typeface="+mj-lt"/>
                <a:ea typeface="SimSun" pitchFamily="2" charset="-122"/>
                <a:cs typeface="+mn-cs"/>
              </a:rPr>
              <a:t>2</a:t>
            </a:r>
            <a:r>
              <a:rPr lang="en-US" altLang="zh-CN" baseline="30000" dirty="0">
                <a:solidFill>
                  <a:srgbClr val="000000"/>
                </a:solidFill>
                <a:latin typeface="+mj-lt"/>
                <a:ea typeface="SimSun" pitchFamily="2" charset="-122"/>
                <a:cs typeface="+mn-cs"/>
              </a:rPr>
              <a:t>32</a:t>
            </a:r>
            <a:r>
              <a:rPr lang="en-US" altLang="zh-CN" dirty="0">
                <a:solidFill>
                  <a:srgbClr val="000000"/>
                </a:solidFill>
                <a:latin typeface="+mj-lt"/>
                <a:ea typeface="SimSun" pitchFamily="2" charset="-122"/>
                <a:cs typeface="+mn-cs"/>
              </a:rPr>
              <a:t>-1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034070"/>
              </p:ext>
            </p:extLst>
          </p:nvPr>
        </p:nvGraphicFramePr>
        <p:xfrm>
          <a:off x="1941513" y="4635500"/>
          <a:ext cx="5260975" cy="1828800"/>
        </p:xfrm>
        <a:graphic>
          <a:graphicData uri="http://schemas.openxmlformats.org/drawingml/2006/table">
            <a:tbl>
              <a:tblPr/>
              <a:tblGrid>
                <a:gridCol w="841375"/>
                <a:gridCol w="3733800"/>
                <a:gridCol w="685800"/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Entry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Destination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Port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Cambridge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Oxford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Europe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USA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Everywhere (default)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grpSp>
        <p:nvGrpSpPr>
          <p:cNvPr id="2" name="All IP Addresses"/>
          <p:cNvGrpSpPr>
            <a:grpSpLocks/>
          </p:cNvGrpSpPr>
          <p:nvPr/>
        </p:nvGrpSpPr>
        <p:grpSpPr bwMode="auto">
          <a:xfrm>
            <a:off x="1336675" y="3886200"/>
            <a:ext cx="6248400" cy="749255"/>
            <a:chOff x="1337468" y="4191003"/>
            <a:chExt cx="6248399" cy="749164"/>
          </a:xfrm>
        </p:grpSpPr>
        <p:sp>
          <p:nvSpPr>
            <p:cNvPr id="45102" name="TextBox 13"/>
            <p:cNvSpPr txBox="1">
              <a:spLocks noChangeArrowheads="1"/>
            </p:cNvSpPr>
            <p:nvPr/>
          </p:nvSpPr>
          <p:spPr bwMode="auto">
            <a:xfrm>
              <a:off x="3537856" y="4570880"/>
              <a:ext cx="1640105" cy="369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libri"/>
                </a:rPr>
                <a:t>All IP addresses</a:t>
              </a:r>
            </a:p>
          </p:txBody>
        </p:sp>
        <p:sp>
          <p:nvSpPr>
            <p:cNvPr id="45103" name="Right Brace 22"/>
            <p:cNvSpPr>
              <a:spLocks/>
            </p:cNvSpPr>
            <p:nvPr/>
          </p:nvSpPr>
          <p:spPr bwMode="auto">
            <a:xfrm rot="5400000">
              <a:off x="4284429" y="1244042"/>
              <a:ext cx="354477" cy="6248399"/>
            </a:xfrm>
            <a:prstGeom prst="rightBrace">
              <a:avLst>
                <a:gd name="adj1" fmla="val 8324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North America"/>
          <p:cNvGrpSpPr>
            <a:grpSpLocks/>
          </p:cNvGrpSpPr>
          <p:nvPr/>
        </p:nvGrpSpPr>
        <p:grpSpPr bwMode="auto">
          <a:xfrm>
            <a:off x="4572000" y="2635250"/>
            <a:ext cx="2438400" cy="774700"/>
            <a:chOff x="4572000" y="2634734"/>
            <a:chExt cx="2438400" cy="775216"/>
          </a:xfrm>
        </p:grpSpPr>
        <p:sp>
          <p:nvSpPr>
            <p:cNvPr id="45098" name="TextBox 16"/>
            <p:cNvSpPr txBox="1">
              <a:spLocks noChangeArrowheads="1"/>
            </p:cNvSpPr>
            <p:nvPr/>
          </p:nvSpPr>
          <p:spPr bwMode="auto">
            <a:xfrm>
              <a:off x="5348165" y="2907268"/>
              <a:ext cx="856988" cy="369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Calibri"/>
                </a:rPr>
                <a:t>Europe</a:t>
              </a:r>
              <a:endParaRPr lang="en-US" sz="1800" dirty="0">
                <a:latin typeface="Calibri"/>
              </a:endParaRPr>
            </a:p>
          </p:txBody>
        </p:sp>
        <p:cxnSp>
          <p:nvCxnSpPr>
            <p:cNvPr id="45099" name="Straight Connector 24"/>
            <p:cNvCxnSpPr>
              <a:cxnSpLocks noChangeShapeType="1"/>
            </p:cNvCxnSpPr>
            <p:nvPr/>
          </p:nvCxnSpPr>
          <p:spPr bwMode="auto">
            <a:xfrm>
              <a:off x="4572000" y="2872264"/>
              <a:ext cx="2438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100" name="Line 17"/>
            <p:cNvSpPr>
              <a:spLocks noChangeShapeType="1"/>
            </p:cNvSpPr>
            <p:nvPr/>
          </p:nvSpPr>
          <p:spPr bwMode="auto">
            <a:xfrm>
              <a:off x="4572000" y="2647950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1" name="Line 17"/>
            <p:cNvSpPr>
              <a:spLocks noChangeShapeType="1"/>
            </p:cNvSpPr>
            <p:nvPr/>
          </p:nvSpPr>
          <p:spPr bwMode="auto">
            <a:xfrm>
              <a:off x="7004276" y="2634734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Asia"/>
          <p:cNvGrpSpPr>
            <a:grpSpLocks/>
          </p:cNvGrpSpPr>
          <p:nvPr/>
        </p:nvGrpSpPr>
        <p:grpSpPr bwMode="auto">
          <a:xfrm>
            <a:off x="1946275" y="2630488"/>
            <a:ext cx="1720850" cy="798512"/>
            <a:chOff x="1946668" y="2629745"/>
            <a:chExt cx="1720036" cy="799646"/>
          </a:xfrm>
        </p:grpSpPr>
        <p:sp>
          <p:nvSpPr>
            <p:cNvPr id="45094" name="TextBox 17"/>
            <p:cNvSpPr txBox="1">
              <a:spLocks noChangeArrowheads="1"/>
            </p:cNvSpPr>
            <p:nvPr/>
          </p:nvSpPr>
          <p:spPr bwMode="auto">
            <a:xfrm>
              <a:off x="2485056" y="2907268"/>
              <a:ext cx="572121" cy="369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Calibri"/>
                </a:rPr>
                <a:t>USA</a:t>
              </a:r>
              <a:endParaRPr lang="en-US" sz="1800" dirty="0">
                <a:latin typeface="Calibri"/>
              </a:endParaRPr>
            </a:p>
          </p:txBody>
        </p:sp>
        <p:cxnSp>
          <p:nvCxnSpPr>
            <p:cNvPr id="45095" name="Straight Connector 25"/>
            <p:cNvCxnSpPr>
              <a:cxnSpLocks noChangeShapeType="1"/>
            </p:cNvCxnSpPr>
            <p:nvPr/>
          </p:nvCxnSpPr>
          <p:spPr bwMode="auto">
            <a:xfrm>
              <a:off x="1951657" y="2872264"/>
              <a:ext cx="170030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96" name="Line 17"/>
            <p:cNvSpPr>
              <a:spLocks noChangeShapeType="1"/>
            </p:cNvSpPr>
            <p:nvPr/>
          </p:nvSpPr>
          <p:spPr bwMode="auto">
            <a:xfrm>
              <a:off x="1946668" y="2667391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7" name="Line 17"/>
            <p:cNvSpPr>
              <a:spLocks noChangeShapeType="1"/>
            </p:cNvSpPr>
            <p:nvPr/>
          </p:nvSpPr>
          <p:spPr bwMode="auto">
            <a:xfrm>
              <a:off x="3661715" y="2629745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Berkeley"/>
          <p:cNvGrpSpPr>
            <a:grpSpLocks/>
          </p:cNvGrpSpPr>
          <p:nvPr/>
        </p:nvGrpSpPr>
        <p:grpSpPr bwMode="auto">
          <a:xfrm>
            <a:off x="6081405" y="1918485"/>
            <a:ext cx="929080" cy="959652"/>
            <a:chOff x="6081601" y="1918321"/>
            <a:chExt cx="928799" cy="959402"/>
          </a:xfrm>
        </p:grpSpPr>
        <p:sp>
          <p:nvSpPr>
            <p:cNvPr id="45090" name="TextBox 19"/>
            <p:cNvSpPr txBox="1">
              <a:spLocks noChangeArrowheads="1"/>
            </p:cNvSpPr>
            <p:nvPr/>
          </p:nvSpPr>
          <p:spPr bwMode="auto">
            <a:xfrm>
              <a:off x="6107802" y="1918321"/>
              <a:ext cx="831151" cy="369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Calibri"/>
                </a:rPr>
                <a:t>Oxford</a:t>
              </a:r>
              <a:endParaRPr lang="en-US" sz="1800" dirty="0">
                <a:latin typeface="Calibri"/>
              </a:endParaRPr>
            </a:p>
          </p:txBody>
        </p:sp>
        <p:cxnSp>
          <p:nvCxnSpPr>
            <p:cNvPr id="45091" name="Straight Connector 34"/>
            <p:cNvCxnSpPr>
              <a:cxnSpLocks noChangeShapeType="1"/>
            </p:cNvCxnSpPr>
            <p:nvPr/>
          </p:nvCxnSpPr>
          <p:spPr bwMode="auto">
            <a:xfrm flipH="1">
              <a:off x="6086590" y="2438400"/>
              <a:ext cx="9238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92" name="Line 17"/>
            <p:cNvSpPr>
              <a:spLocks noChangeShapeType="1"/>
            </p:cNvSpPr>
            <p:nvPr/>
          </p:nvSpPr>
          <p:spPr bwMode="auto">
            <a:xfrm>
              <a:off x="6081601" y="2113002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3" name="Line 17"/>
            <p:cNvSpPr>
              <a:spLocks noChangeShapeType="1"/>
            </p:cNvSpPr>
            <p:nvPr/>
          </p:nvSpPr>
          <p:spPr bwMode="auto">
            <a:xfrm>
              <a:off x="7004276" y="2115723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Stanford"/>
          <p:cNvGrpSpPr>
            <a:grpSpLocks/>
          </p:cNvGrpSpPr>
          <p:nvPr/>
        </p:nvGrpSpPr>
        <p:grpSpPr bwMode="auto">
          <a:xfrm>
            <a:off x="4370765" y="1918485"/>
            <a:ext cx="1202222" cy="956479"/>
            <a:chOff x="4371178" y="1918319"/>
            <a:chExt cx="1201568" cy="956683"/>
          </a:xfrm>
        </p:grpSpPr>
        <p:sp>
          <p:nvSpPr>
            <p:cNvPr id="45086" name="TextBox 18"/>
            <p:cNvSpPr txBox="1">
              <a:spLocks noChangeArrowheads="1"/>
            </p:cNvSpPr>
            <p:nvPr/>
          </p:nvSpPr>
          <p:spPr bwMode="auto">
            <a:xfrm>
              <a:off x="4371178" y="1918319"/>
              <a:ext cx="1201568" cy="369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Calibri"/>
                </a:rPr>
                <a:t>Cambridge</a:t>
              </a:r>
              <a:endParaRPr lang="en-US" sz="1800" dirty="0">
                <a:latin typeface="Calibri"/>
              </a:endParaRPr>
            </a:p>
          </p:txBody>
        </p:sp>
        <p:cxnSp>
          <p:nvCxnSpPr>
            <p:cNvPr id="45087" name="Straight Connector 27"/>
            <p:cNvCxnSpPr>
              <a:cxnSpLocks noChangeShapeType="1"/>
            </p:cNvCxnSpPr>
            <p:nvPr/>
          </p:nvCxnSpPr>
          <p:spPr bwMode="auto">
            <a:xfrm flipH="1">
              <a:off x="4572000" y="2438400"/>
              <a:ext cx="9238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88" name="Line 17"/>
            <p:cNvSpPr>
              <a:spLocks noChangeShapeType="1"/>
            </p:cNvSpPr>
            <p:nvPr/>
          </p:nvSpPr>
          <p:spPr bwMode="auto">
            <a:xfrm>
              <a:off x="5508703" y="2113002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9" name="Line 17"/>
            <p:cNvSpPr>
              <a:spLocks noChangeShapeType="1"/>
            </p:cNvSpPr>
            <p:nvPr/>
          </p:nvSpPr>
          <p:spPr bwMode="auto">
            <a:xfrm>
              <a:off x="4567011" y="2057400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Your computer"/>
          <p:cNvGrpSpPr>
            <a:grpSpLocks/>
          </p:cNvGrpSpPr>
          <p:nvPr/>
        </p:nvGrpSpPr>
        <p:grpSpPr bwMode="auto">
          <a:xfrm>
            <a:off x="3351213" y="1143000"/>
            <a:ext cx="1591752" cy="2309813"/>
            <a:chOff x="3350929" y="1143000"/>
            <a:chExt cx="1592076" cy="2309811"/>
          </a:xfrm>
        </p:grpSpPr>
        <p:sp>
          <p:nvSpPr>
            <p:cNvPr id="45083" name="TextBox 15"/>
            <p:cNvSpPr txBox="1">
              <a:spLocks noChangeArrowheads="1"/>
            </p:cNvSpPr>
            <p:nvPr/>
          </p:nvSpPr>
          <p:spPr bwMode="auto">
            <a:xfrm>
              <a:off x="3350929" y="1143000"/>
              <a:ext cx="15920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libri"/>
                </a:rPr>
                <a:t>Your computer</a:t>
              </a:r>
            </a:p>
          </p:txBody>
        </p:sp>
        <p:cxnSp>
          <p:nvCxnSpPr>
            <p:cNvPr id="45084" name="Straight Arrow Connector 48"/>
            <p:cNvCxnSpPr>
              <a:cxnSpLocks noChangeShapeType="1"/>
              <a:stCxn id="45083" idx="2"/>
            </p:cNvCxnSpPr>
            <p:nvPr/>
          </p:nvCxnSpPr>
          <p:spPr bwMode="auto">
            <a:xfrm>
              <a:off x="4146967" y="1512332"/>
              <a:ext cx="729833" cy="18844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85" name="Oval 51"/>
            <p:cNvSpPr>
              <a:spLocks noChangeArrowheads="1"/>
            </p:cNvSpPr>
            <p:nvPr/>
          </p:nvSpPr>
          <p:spPr bwMode="auto">
            <a:xfrm>
              <a:off x="4831267" y="3361746"/>
              <a:ext cx="91065" cy="9106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0" hangingPunct="0"/>
              <a:endParaRPr lang="en-US" sz="3200" b="1">
                <a:solidFill>
                  <a:srgbClr val="008000"/>
                </a:solidFill>
              </a:endParaRPr>
            </a:p>
          </p:txBody>
        </p:sp>
      </p:grpSp>
      <p:grpSp>
        <p:nvGrpSpPr>
          <p:cNvPr id="9" name="My computer"/>
          <p:cNvGrpSpPr>
            <a:grpSpLocks/>
          </p:cNvGrpSpPr>
          <p:nvPr/>
        </p:nvGrpSpPr>
        <p:grpSpPr bwMode="auto">
          <a:xfrm>
            <a:off x="5135562" y="1143000"/>
            <a:ext cx="1788285" cy="2309813"/>
            <a:chOff x="5136067" y="1143000"/>
            <a:chExt cx="1787798" cy="2309811"/>
          </a:xfrm>
        </p:grpSpPr>
        <p:sp>
          <p:nvSpPr>
            <p:cNvPr id="45080" name="TextBox 14"/>
            <p:cNvSpPr txBox="1">
              <a:spLocks noChangeArrowheads="1"/>
            </p:cNvSpPr>
            <p:nvPr/>
          </p:nvSpPr>
          <p:spPr bwMode="auto">
            <a:xfrm>
              <a:off x="5466636" y="1143000"/>
              <a:ext cx="14572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libri"/>
                </a:rPr>
                <a:t>My computer</a:t>
              </a:r>
            </a:p>
          </p:txBody>
        </p:sp>
        <p:cxnSp>
          <p:nvCxnSpPr>
            <p:cNvPr id="45081" name="Straight Arrow Connector 50"/>
            <p:cNvCxnSpPr>
              <a:cxnSpLocks noChangeShapeType="1"/>
              <a:stCxn id="45080" idx="2"/>
            </p:cNvCxnSpPr>
            <p:nvPr/>
          </p:nvCxnSpPr>
          <p:spPr bwMode="auto">
            <a:xfrm flipH="1">
              <a:off x="5181600" y="1512332"/>
              <a:ext cx="1013651" cy="18844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82" name="Oval 52"/>
            <p:cNvSpPr>
              <a:spLocks noChangeArrowheads="1"/>
            </p:cNvSpPr>
            <p:nvPr/>
          </p:nvSpPr>
          <p:spPr bwMode="auto">
            <a:xfrm>
              <a:off x="5136067" y="3361746"/>
              <a:ext cx="91065" cy="9106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0" hangingPunct="0"/>
              <a:endParaRPr lang="en-US" sz="3200" b="1">
                <a:solidFill>
                  <a:srgbClr val="008000"/>
                </a:solidFill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6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16758"/>
            <a:ext cx="8229600" cy="1143000"/>
          </a:xfrm>
        </p:spPr>
        <p:txBody>
          <a:bodyPr/>
          <a:lstStyle/>
          <a:p>
            <a:r>
              <a:rPr lang="en-US" dirty="0">
                <a:latin typeface="Calibri"/>
              </a:rPr>
              <a:t>Longest Prefix Match (LPM)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083596"/>
              </p:ext>
            </p:extLst>
          </p:nvPr>
        </p:nvGraphicFramePr>
        <p:xfrm>
          <a:off x="228600" y="1371600"/>
          <a:ext cx="5260975" cy="1828800"/>
        </p:xfrm>
        <a:graphic>
          <a:graphicData uri="http://schemas.openxmlformats.org/drawingml/2006/table">
            <a:tbl>
              <a:tblPr/>
              <a:tblGrid>
                <a:gridCol w="841375"/>
                <a:gridCol w="3733800"/>
                <a:gridCol w="685800"/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Entry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Destination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Port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Cambridge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Oxford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Europe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USA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Everywhere (default)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46092" name="Right Brace 7"/>
          <p:cNvSpPr>
            <a:spLocks/>
          </p:cNvSpPr>
          <p:nvPr/>
        </p:nvSpPr>
        <p:spPr bwMode="auto">
          <a:xfrm>
            <a:off x="5562600" y="1855788"/>
            <a:ext cx="304800" cy="3810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46093" name="Right Brace 47"/>
          <p:cNvSpPr>
            <a:spLocks/>
          </p:cNvSpPr>
          <p:nvPr/>
        </p:nvSpPr>
        <p:spPr bwMode="auto">
          <a:xfrm>
            <a:off x="5562600" y="2376488"/>
            <a:ext cx="304800" cy="3810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46094" name="TextBox 2"/>
          <p:cNvSpPr txBox="1">
            <a:spLocks noChangeArrowheads="1"/>
          </p:cNvSpPr>
          <p:nvPr/>
        </p:nvSpPr>
        <p:spPr bwMode="auto">
          <a:xfrm>
            <a:off x="6010275" y="1855788"/>
            <a:ext cx="1287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Universities</a:t>
            </a:r>
          </a:p>
        </p:txBody>
      </p:sp>
      <p:sp>
        <p:nvSpPr>
          <p:cNvPr id="46095" name="TextBox 6"/>
          <p:cNvSpPr txBox="1">
            <a:spLocks noChangeArrowheads="1"/>
          </p:cNvSpPr>
          <p:nvPr/>
        </p:nvSpPr>
        <p:spPr bwMode="auto">
          <a:xfrm>
            <a:off x="6010275" y="2376488"/>
            <a:ext cx="1204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Continents</a:t>
            </a:r>
          </a:p>
        </p:txBody>
      </p:sp>
      <p:sp>
        <p:nvSpPr>
          <p:cNvPr id="46096" name="TextBox 8"/>
          <p:cNvSpPr txBox="1">
            <a:spLocks noChangeArrowheads="1"/>
          </p:cNvSpPr>
          <p:nvPr/>
        </p:nvSpPr>
        <p:spPr bwMode="auto">
          <a:xfrm>
            <a:off x="6010275" y="2819400"/>
            <a:ext cx="7809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Planet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5286375"/>
            <a:ext cx="4114800" cy="612775"/>
            <a:chOff x="1600200" y="3586162"/>
            <a:chExt cx="4114800" cy="612775"/>
          </a:xfrm>
        </p:grpSpPr>
        <p:sp>
          <p:nvSpPr>
            <p:cNvPr id="11" name="Rect: Payload"/>
            <p:cNvSpPr/>
            <p:nvPr/>
          </p:nvSpPr>
          <p:spPr bwMode="auto">
            <a:xfrm>
              <a:off x="2728913" y="3586162"/>
              <a:ext cx="2986087" cy="612775"/>
            </a:xfrm>
            <a:prstGeom prst="rect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Data</a:t>
              </a:r>
            </a:p>
          </p:txBody>
        </p:sp>
        <p:sp>
          <p:nvSpPr>
            <p:cNvPr id="12" name="Rect: Payload"/>
            <p:cNvSpPr/>
            <p:nvPr/>
          </p:nvSpPr>
          <p:spPr bwMode="auto">
            <a:xfrm>
              <a:off x="1600200" y="3586162"/>
              <a:ext cx="1128713" cy="612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</a:rPr>
                <a:t>To: </a:t>
              </a:r>
              <a:r>
                <a:rPr lang="en-US" sz="2000" dirty="0" smtClean="0">
                  <a:solidFill>
                    <a:srgbClr val="000000"/>
                  </a:solidFill>
                </a:rPr>
                <a:t>Cambridge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096963" y="1855788"/>
            <a:ext cx="2131375" cy="3430587"/>
            <a:chOff x="1097756" y="1856097"/>
            <a:chExt cx="2129886" cy="3430938"/>
          </a:xfrm>
        </p:grpSpPr>
        <p:cxnSp>
          <p:nvCxnSpPr>
            <p:cNvPr id="46102" name="Curved Connector 32"/>
            <p:cNvCxnSpPr>
              <a:cxnSpLocks noChangeShapeType="1"/>
              <a:stCxn id="12" idx="0"/>
            </p:cNvCxnSpPr>
            <p:nvPr/>
          </p:nvCxnSpPr>
          <p:spPr bwMode="auto">
            <a:xfrm rot="5400000" flipH="1" flipV="1">
              <a:off x="321795" y="3780028"/>
              <a:ext cx="2282968" cy="731045"/>
            </a:xfrm>
            <a:prstGeom prst="curvedConnector3">
              <a:avLst>
                <a:gd name="adj1" fmla="val 100403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3" name="Curved Connector 34"/>
            <p:cNvCxnSpPr>
              <a:cxnSpLocks noChangeShapeType="1"/>
              <a:stCxn id="12" idx="0"/>
            </p:cNvCxnSpPr>
            <p:nvPr/>
          </p:nvCxnSpPr>
          <p:spPr bwMode="auto">
            <a:xfrm rot="5400000" flipH="1" flipV="1">
              <a:off x="191361" y="3344796"/>
              <a:ext cx="2848634" cy="1035843"/>
            </a:xfrm>
            <a:prstGeom prst="curvedConnector3">
              <a:avLst>
                <a:gd name="adj1" fmla="val 10013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4" name="Curved Connector 36"/>
            <p:cNvCxnSpPr>
              <a:cxnSpLocks noChangeShapeType="1"/>
              <a:stCxn id="12" idx="0"/>
            </p:cNvCxnSpPr>
            <p:nvPr/>
          </p:nvCxnSpPr>
          <p:spPr bwMode="auto">
            <a:xfrm rot="5400000" flipH="1" flipV="1">
              <a:off x="14511" y="2939342"/>
              <a:ext cx="3430938" cy="1264447"/>
            </a:xfrm>
            <a:prstGeom prst="curvedConnector3">
              <a:avLst>
                <a:gd name="adj1" fmla="val 100009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TextBox 43"/>
            <p:cNvSpPr txBox="1"/>
            <p:nvPr/>
          </p:nvSpPr>
          <p:spPr>
            <a:xfrm>
              <a:off x="1391238" y="3886717"/>
              <a:ext cx="1836404" cy="12004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alibri"/>
                  <a:ea typeface="+mn-ea"/>
                  <a:cs typeface="+mn-cs"/>
                </a:rPr>
                <a:t>Matching entries: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dirty="0" smtClean="0">
                  <a:latin typeface="Calibri"/>
                  <a:ea typeface="+mn-ea"/>
                  <a:cs typeface="+mn-cs"/>
                </a:rPr>
                <a:t>Cambridge</a:t>
              </a:r>
              <a:endParaRPr lang="en-US" dirty="0">
                <a:latin typeface="Calibri"/>
                <a:ea typeface="+mn-ea"/>
                <a:cs typeface="+mn-cs"/>
              </a:endParaRP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dirty="0" smtClean="0">
                  <a:latin typeface="Calibri"/>
                  <a:ea typeface="+mn-ea"/>
                  <a:cs typeface="+mn-cs"/>
                </a:rPr>
                <a:t>Europe</a:t>
              </a:r>
              <a:endParaRPr lang="en-US" dirty="0">
                <a:latin typeface="Calibri"/>
                <a:ea typeface="+mn-ea"/>
                <a:cs typeface="+mn-cs"/>
              </a:endParaRP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dirty="0">
                  <a:latin typeface="Calibri"/>
                  <a:ea typeface="+mn-ea"/>
                  <a:cs typeface="+mn-cs"/>
                </a:rPr>
                <a:t>Everywhere</a:t>
              </a:r>
            </a:p>
          </p:txBody>
        </p: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390650" y="4159249"/>
            <a:ext cx="4324350" cy="369332"/>
            <a:chOff x="1391423" y="4158734"/>
            <a:chExt cx="4323577" cy="370367"/>
          </a:xfrm>
        </p:grpSpPr>
        <p:sp>
          <p:nvSpPr>
            <p:cNvPr id="46100" name="Rounded Rectangle 52"/>
            <p:cNvSpPr>
              <a:spLocks noChangeArrowheads="1"/>
            </p:cNvSpPr>
            <p:nvPr/>
          </p:nvSpPr>
          <p:spPr bwMode="auto">
            <a:xfrm>
              <a:off x="1391423" y="4158734"/>
              <a:ext cx="4323577" cy="369332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 anchor="ctr"/>
            <a:lstStyle/>
            <a:p>
              <a:pPr algn="ctr" eaLnBrk="0" hangingPunct="0"/>
              <a:endParaRPr lang="en-US" sz="3200" b="1">
                <a:solidFill>
                  <a:srgbClr val="008000"/>
                </a:solidFill>
              </a:endParaRPr>
            </a:p>
          </p:txBody>
        </p:sp>
        <p:sp>
          <p:nvSpPr>
            <p:cNvPr id="46101" name="TextBox 51"/>
            <p:cNvSpPr txBox="1">
              <a:spLocks noChangeArrowheads="1"/>
            </p:cNvSpPr>
            <p:nvPr/>
          </p:nvSpPr>
          <p:spPr bwMode="auto">
            <a:xfrm>
              <a:off x="4101957" y="4158734"/>
              <a:ext cx="1420064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libri"/>
                </a:rPr>
                <a:t>Most specific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3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8215-E8BE-FF42-B5F9-4F88223923F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/>
          <a:lstStyle/>
          <a:p>
            <a:r>
              <a:rPr lang="en-US" sz="3600" smtClean="0"/>
              <a:t>Network layer</a:t>
            </a:r>
            <a:endParaRPr lang="en-US" sz="36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054100"/>
            <a:ext cx="4086225" cy="5159829"/>
          </a:xfrm>
        </p:spPr>
        <p:txBody>
          <a:bodyPr>
            <a:normAutofit/>
          </a:bodyPr>
          <a:lstStyle/>
          <a:p>
            <a:r>
              <a:rPr lang="en-US" sz="2400" dirty="0"/>
              <a:t>transport segment from sending to receiving host </a:t>
            </a:r>
          </a:p>
          <a:p>
            <a:r>
              <a:rPr lang="en-US" sz="2400" dirty="0"/>
              <a:t>on </a:t>
            </a:r>
            <a:r>
              <a:rPr lang="en-US" sz="2400" dirty="0" smtClean="0"/>
              <a:t>sender </a:t>
            </a:r>
            <a:r>
              <a:rPr lang="en-US" sz="2400" dirty="0"/>
              <a:t>side encapsulates segments into datagrams</a:t>
            </a:r>
          </a:p>
          <a:p>
            <a:r>
              <a:rPr lang="en-US" sz="2400" dirty="0"/>
              <a:t>on </a:t>
            </a:r>
            <a:r>
              <a:rPr lang="en-US" sz="2400" dirty="0" smtClean="0"/>
              <a:t>receiver side</a:t>
            </a:r>
            <a:r>
              <a:rPr lang="en-US" sz="2400" dirty="0"/>
              <a:t>, delivers segments to transport layer</a:t>
            </a:r>
          </a:p>
          <a:p>
            <a:r>
              <a:rPr lang="en-US" sz="2400" dirty="0" smtClean="0"/>
              <a:t>network layer </a:t>
            </a:r>
            <a:r>
              <a:rPr lang="en-US" sz="2400" dirty="0"/>
              <a:t>protocols in </a:t>
            </a:r>
            <a:r>
              <a:rPr lang="en-US" sz="2400" i="1" dirty="0"/>
              <a:t>every</a:t>
            </a:r>
            <a:r>
              <a:rPr lang="en-US" sz="2400" dirty="0"/>
              <a:t> host, router</a:t>
            </a:r>
          </a:p>
          <a:p>
            <a:r>
              <a:rPr lang="en-US" sz="2400" dirty="0"/>
              <a:t>router examines header fields in all IP datagrams passing through it</a:t>
            </a:r>
          </a:p>
          <a:p>
            <a:pPr>
              <a:buFont typeface="ZapfDingbats" charset="0"/>
              <a:buNone/>
            </a:pPr>
            <a:endParaRPr lang="en-US" sz="2400" dirty="0"/>
          </a:p>
          <a:p>
            <a:pPr>
              <a:buFont typeface="ZapfDingbats" charset="0"/>
              <a:buNone/>
            </a:pPr>
            <a:endParaRPr lang="en-US" sz="2000" dirty="0"/>
          </a:p>
          <a:p>
            <a:pPr lvl="1"/>
            <a:endParaRPr lang="en-US" sz="1800" dirty="0"/>
          </a:p>
          <a:p>
            <a:endParaRPr lang="en-US" sz="2400" dirty="0"/>
          </a:p>
        </p:txBody>
      </p:sp>
      <p:sp>
        <p:nvSpPr>
          <p:cNvPr id="35500" name="Freeform 684"/>
          <p:cNvSpPr>
            <a:spLocks/>
          </p:cNvSpPr>
          <p:nvPr/>
        </p:nvSpPr>
        <p:spPr bwMode="auto">
          <a:xfrm>
            <a:off x="6737350" y="3430588"/>
            <a:ext cx="1314450" cy="674687"/>
          </a:xfrm>
          <a:custGeom>
            <a:avLst/>
            <a:gdLst>
              <a:gd name="T0" fmla="*/ 382 w 828"/>
              <a:gd name="T1" fmla="*/ 30 h 425"/>
              <a:gd name="T2" fmla="*/ 370 w 828"/>
              <a:gd name="T3" fmla="*/ 30 h 425"/>
              <a:gd name="T4" fmla="*/ 126 w 828"/>
              <a:gd name="T5" fmla="*/ 32 h 425"/>
              <a:gd name="T6" fmla="*/ 6 w 828"/>
              <a:gd name="T7" fmla="*/ 126 h 425"/>
              <a:gd name="T8" fmla="*/ 92 w 828"/>
              <a:gd name="T9" fmla="*/ 274 h 425"/>
              <a:gd name="T10" fmla="*/ 292 w 828"/>
              <a:gd name="T11" fmla="*/ 384 h 425"/>
              <a:gd name="T12" fmla="*/ 540 w 828"/>
              <a:gd name="T13" fmla="*/ 416 h 425"/>
              <a:gd name="T14" fmla="*/ 698 w 828"/>
              <a:gd name="T15" fmla="*/ 330 h 425"/>
              <a:gd name="T16" fmla="*/ 776 w 828"/>
              <a:gd name="T17" fmla="*/ 170 h 425"/>
              <a:gd name="T18" fmla="*/ 792 w 828"/>
              <a:gd name="T19" fmla="*/ 22 h 425"/>
              <a:gd name="T20" fmla="*/ 560 w 828"/>
              <a:gd name="T21" fmla="*/ 38 h 425"/>
              <a:gd name="T22" fmla="*/ 382 w 828"/>
              <a:gd name="T23" fmla="*/ 3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501" name="Freeform 685"/>
          <p:cNvSpPr>
            <a:spLocks/>
          </p:cNvSpPr>
          <p:nvPr/>
        </p:nvSpPr>
        <p:spPr bwMode="auto">
          <a:xfrm>
            <a:off x="6756400" y="1905000"/>
            <a:ext cx="1730375" cy="1044575"/>
          </a:xfrm>
          <a:custGeom>
            <a:avLst/>
            <a:gdLst>
              <a:gd name="T0" fmla="*/ 424 w 765"/>
              <a:gd name="T1" fmla="*/ 10 h 459"/>
              <a:gd name="T2" fmla="*/ 288 w 765"/>
              <a:gd name="T3" fmla="*/ 70 h 459"/>
              <a:gd name="T4" fmla="*/ 96 w 765"/>
              <a:gd name="T5" fmla="*/ 100 h 459"/>
              <a:gd name="T6" fmla="*/ 14 w 765"/>
              <a:gd name="T7" fmla="*/ 336 h 459"/>
              <a:gd name="T8" fmla="*/ 180 w 765"/>
              <a:gd name="T9" fmla="*/ 444 h 459"/>
              <a:gd name="T10" fmla="*/ 346 w 765"/>
              <a:gd name="T11" fmla="*/ 426 h 459"/>
              <a:gd name="T12" fmla="*/ 584 w 765"/>
              <a:gd name="T13" fmla="*/ 444 h 459"/>
              <a:gd name="T14" fmla="*/ 698 w 765"/>
              <a:gd name="T15" fmla="*/ 434 h 459"/>
              <a:gd name="T16" fmla="*/ 752 w 765"/>
              <a:gd name="T17" fmla="*/ 372 h 459"/>
              <a:gd name="T18" fmla="*/ 750 w 765"/>
              <a:gd name="T19" fmla="*/ 158 h 459"/>
              <a:gd name="T20" fmla="*/ 662 w 765"/>
              <a:gd name="T21" fmla="*/ 34 h 459"/>
              <a:gd name="T22" fmla="*/ 424 w 765"/>
              <a:gd name="T23" fmla="*/ 10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502" name="Freeform 686"/>
          <p:cNvSpPr>
            <a:spLocks/>
          </p:cNvSpPr>
          <p:nvPr/>
        </p:nvSpPr>
        <p:spPr bwMode="auto">
          <a:xfrm>
            <a:off x="5016500" y="1612900"/>
            <a:ext cx="1644650" cy="1071563"/>
          </a:xfrm>
          <a:custGeom>
            <a:avLst/>
            <a:gdLst>
              <a:gd name="T0" fmla="*/ 648 w 1036"/>
              <a:gd name="T1" fmla="*/ 11 h 675"/>
              <a:gd name="T2" fmla="*/ 390 w 1036"/>
              <a:gd name="T3" fmla="*/ 53 h 675"/>
              <a:gd name="T4" fmla="*/ 206 w 1036"/>
              <a:gd name="T5" fmla="*/ 129 h 675"/>
              <a:gd name="T6" fmla="*/ 152 w 1036"/>
              <a:gd name="T7" fmla="*/ 229 h 675"/>
              <a:gd name="T8" fmla="*/ 22 w 1036"/>
              <a:gd name="T9" fmla="*/ 297 h 675"/>
              <a:gd name="T10" fmla="*/ 18 w 1036"/>
              <a:gd name="T11" fmla="*/ 459 h 675"/>
              <a:gd name="T12" fmla="*/ 132 w 1036"/>
              <a:gd name="T13" fmla="*/ 489 h 675"/>
              <a:gd name="T14" fmla="*/ 458 w 1036"/>
              <a:gd name="T15" fmla="*/ 489 h 675"/>
              <a:gd name="T16" fmla="*/ 598 w 1036"/>
              <a:gd name="T17" fmla="*/ 555 h 675"/>
              <a:gd name="T18" fmla="*/ 752 w 1036"/>
              <a:gd name="T19" fmla="*/ 657 h 675"/>
              <a:gd name="T20" fmla="*/ 870 w 1036"/>
              <a:gd name="T21" fmla="*/ 661 h 675"/>
              <a:gd name="T22" fmla="*/ 952 w 1036"/>
              <a:gd name="T23" fmla="*/ 603 h 675"/>
              <a:gd name="T24" fmla="*/ 992 w 1036"/>
              <a:gd name="T25" fmla="*/ 445 h 675"/>
              <a:gd name="T26" fmla="*/ 1018 w 1036"/>
              <a:gd name="T27" fmla="*/ 291 h 675"/>
              <a:gd name="T28" fmla="*/ 1022 w 1036"/>
              <a:gd name="T29" fmla="*/ 107 h 675"/>
              <a:gd name="T30" fmla="*/ 934 w 1036"/>
              <a:gd name="T31" fmla="*/ 17 h 675"/>
              <a:gd name="T32" fmla="*/ 776 w 1036"/>
              <a:gd name="T33" fmla="*/ 3 h 675"/>
              <a:gd name="T34" fmla="*/ 648 w 1036"/>
              <a:gd name="T35" fmla="*/ 11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503" name="Group 687"/>
          <p:cNvGrpSpPr>
            <a:grpSpLocks/>
          </p:cNvGrpSpPr>
          <p:nvPr/>
        </p:nvGrpSpPr>
        <p:grpSpPr bwMode="auto">
          <a:xfrm>
            <a:off x="5103813" y="2947988"/>
            <a:ext cx="1458912" cy="933450"/>
            <a:chOff x="2889" y="1631"/>
            <a:chExt cx="980" cy="743"/>
          </a:xfrm>
        </p:grpSpPr>
        <p:sp>
          <p:nvSpPr>
            <p:cNvPr id="35504" name="Rectangle 688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05" name="AutoShape 689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CCFF"/>
                </a:solidFill>
                <a:latin typeface="Times New Roman" charset="0"/>
              </a:endParaRPr>
            </a:p>
          </p:txBody>
        </p:sp>
      </p:grpSp>
      <p:grpSp>
        <p:nvGrpSpPr>
          <p:cNvPr id="35506" name="Group 690"/>
          <p:cNvGrpSpPr>
            <a:grpSpLocks/>
          </p:cNvGrpSpPr>
          <p:nvPr/>
        </p:nvGrpSpPr>
        <p:grpSpPr bwMode="auto">
          <a:xfrm>
            <a:off x="5805488" y="1804988"/>
            <a:ext cx="336550" cy="531812"/>
            <a:chOff x="3796" y="1043"/>
            <a:chExt cx="865" cy="1237"/>
          </a:xfrm>
        </p:grpSpPr>
        <p:sp>
          <p:nvSpPr>
            <p:cNvPr id="35507" name="Line 691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508" name="Line 692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509" name="Line 693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510" name="Line 694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511" name="Line 695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512" name="Line 696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513" name="Line 697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514" name="Line 698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515" name="Line 699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516" name="Line 700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517" name="Line 701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518" name="Line 702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519" name="Line 703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520" name="Line 704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521" name="Line 705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5522" name="Group 706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35523" name="Line 70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524" name="Line 70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525" name="Line 70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526" name="Line 71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5527" name="Group 711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35528" name="Line 71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529" name="Line 71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530" name="Line 71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531" name="Line 71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5532" name="Group 716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35533" name="Line 71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534" name="Line 71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535" name="Line 71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536" name="Line 72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5537" name="Oval 721"/>
          <p:cNvSpPr>
            <a:spLocks noChangeArrowheads="1"/>
          </p:cNvSpPr>
          <p:nvPr/>
        </p:nvSpPr>
        <p:spPr bwMode="auto">
          <a:xfrm>
            <a:off x="6862763" y="3625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8" name="Line 722"/>
          <p:cNvSpPr>
            <a:spLocks noChangeShapeType="1"/>
          </p:cNvSpPr>
          <p:nvPr/>
        </p:nvSpPr>
        <p:spPr bwMode="auto">
          <a:xfrm>
            <a:off x="6862763" y="3617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9" name="Line 723"/>
          <p:cNvSpPr>
            <a:spLocks noChangeShapeType="1"/>
          </p:cNvSpPr>
          <p:nvPr/>
        </p:nvSpPr>
        <p:spPr bwMode="auto">
          <a:xfrm>
            <a:off x="7221538" y="3617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40" name="Rectangle 724"/>
          <p:cNvSpPr>
            <a:spLocks noChangeArrowheads="1"/>
          </p:cNvSpPr>
          <p:nvPr/>
        </p:nvSpPr>
        <p:spPr bwMode="auto">
          <a:xfrm>
            <a:off x="6862763" y="3617913"/>
            <a:ext cx="355600" cy="5873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charset="0"/>
            </a:endParaRPr>
          </a:p>
        </p:txBody>
      </p:sp>
      <p:sp>
        <p:nvSpPr>
          <p:cNvPr id="35541" name="Oval 725"/>
          <p:cNvSpPr>
            <a:spLocks noChangeArrowheads="1"/>
          </p:cNvSpPr>
          <p:nvPr/>
        </p:nvSpPr>
        <p:spPr bwMode="auto">
          <a:xfrm>
            <a:off x="6859588" y="3549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542" name="Group 726"/>
          <p:cNvGrpSpPr>
            <a:grpSpLocks/>
          </p:cNvGrpSpPr>
          <p:nvPr/>
        </p:nvGrpSpPr>
        <p:grpSpPr bwMode="auto">
          <a:xfrm>
            <a:off x="6945313" y="3573463"/>
            <a:ext cx="179387" cy="65087"/>
            <a:chOff x="2848" y="848"/>
            <a:chExt cx="140" cy="98"/>
          </a:xfrm>
        </p:grpSpPr>
        <p:sp>
          <p:nvSpPr>
            <p:cNvPr id="35543" name="Line 72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44" name="Line 72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45" name="Line 72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46" name="Group 730"/>
          <p:cNvGrpSpPr>
            <a:grpSpLocks/>
          </p:cNvGrpSpPr>
          <p:nvPr/>
        </p:nvGrpSpPr>
        <p:grpSpPr bwMode="auto">
          <a:xfrm flipV="1">
            <a:off x="6945313" y="3573463"/>
            <a:ext cx="179387" cy="65087"/>
            <a:chOff x="2848" y="848"/>
            <a:chExt cx="140" cy="98"/>
          </a:xfrm>
        </p:grpSpPr>
        <p:sp>
          <p:nvSpPr>
            <p:cNvPr id="35547" name="Line 73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48" name="Line 73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49" name="Line 73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550" name="Oval 734"/>
          <p:cNvSpPr>
            <a:spLocks noChangeArrowheads="1"/>
          </p:cNvSpPr>
          <p:nvPr/>
        </p:nvSpPr>
        <p:spPr bwMode="auto">
          <a:xfrm>
            <a:off x="7218363" y="39052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51" name="Line 735"/>
          <p:cNvSpPr>
            <a:spLocks noChangeShapeType="1"/>
          </p:cNvSpPr>
          <p:nvPr/>
        </p:nvSpPr>
        <p:spPr bwMode="auto">
          <a:xfrm>
            <a:off x="7218363" y="38973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52" name="Line 736"/>
          <p:cNvSpPr>
            <a:spLocks noChangeShapeType="1"/>
          </p:cNvSpPr>
          <p:nvPr/>
        </p:nvSpPr>
        <p:spPr bwMode="auto">
          <a:xfrm>
            <a:off x="7577138" y="38973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53" name="Rectangle 737"/>
          <p:cNvSpPr>
            <a:spLocks noChangeArrowheads="1"/>
          </p:cNvSpPr>
          <p:nvPr/>
        </p:nvSpPr>
        <p:spPr bwMode="auto">
          <a:xfrm>
            <a:off x="7218363" y="3897313"/>
            <a:ext cx="355600" cy="5873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charset="0"/>
            </a:endParaRPr>
          </a:p>
        </p:txBody>
      </p:sp>
      <p:sp>
        <p:nvSpPr>
          <p:cNvPr id="35554" name="Oval 738"/>
          <p:cNvSpPr>
            <a:spLocks noChangeArrowheads="1"/>
          </p:cNvSpPr>
          <p:nvPr/>
        </p:nvSpPr>
        <p:spPr bwMode="auto">
          <a:xfrm>
            <a:off x="7215188" y="38290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555" name="Group 739"/>
          <p:cNvGrpSpPr>
            <a:grpSpLocks/>
          </p:cNvGrpSpPr>
          <p:nvPr/>
        </p:nvGrpSpPr>
        <p:grpSpPr bwMode="auto">
          <a:xfrm>
            <a:off x="7300913" y="3852863"/>
            <a:ext cx="179387" cy="65087"/>
            <a:chOff x="2848" y="848"/>
            <a:chExt cx="140" cy="98"/>
          </a:xfrm>
        </p:grpSpPr>
        <p:sp>
          <p:nvSpPr>
            <p:cNvPr id="35556" name="Line 74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7" name="Line 74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8" name="Line 74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59" name="Group 743"/>
          <p:cNvGrpSpPr>
            <a:grpSpLocks/>
          </p:cNvGrpSpPr>
          <p:nvPr/>
        </p:nvGrpSpPr>
        <p:grpSpPr bwMode="auto">
          <a:xfrm flipV="1">
            <a:off x="7300913" y="3852863"/>
            <a:ext cx="179387" cy="65087"/>
            <a:chOff x="2848" y="848"/>
            <a:chExt cx="140" cy="98"/>
          </a:xfrm>
        </p:grpSpPr>
        <p:sp>
          <p:nvSpPr>
            <p:cNvPr id="35560" name="Line 74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61" name="Line 74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62" name="Line 74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563" name="Oval 747"/>
          <p:cNvSpPr>
            <a:spLocks noChangeArrowheads="1"/>
          </p:cNvSpPr>
          <p:nvPr/>
        </p:nvSpPr>
        <p:spPr bwMode="auto">
          <a:xfrm>
            <a:off x="7497763" y="36385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64" name="Line 748"/>
          <p:cNvSpPr>
            <a:spLocks noChangeShapeType="1"/>
          </p:cNvSpPr>
          <p:nvPr/>
        </p:nvSpPr>
        <p:spPr bwMode="auto">
          <a:xfrm>
            <a:off x="7497763" y="36306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65" name="Line 749"/>
          <p:cNvSpPr>
            <a:spLocks noChangeShapeType="1"/>
          </p:cNvSpPr>
          <p:nvPr/>
        </p:nvSpPr>
        <p:spPr bwMode="auto">
          <a:xfrm>
            <a:off x="7856538" y="36306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66" name="Rectangle 750"/>
          <p:cNvSpPr>
            <a:spLocks noChangeArrowheads="1"/>
          </p:cNvSpPr>
          <p:nvPr/>
        </p:nvSpPr>
        <p:spPr bwMode="auto">
          <a:xfrm>
            <a:off x="7497763" y="3630613"/>
            <a:ext cx="355600" cy="5873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charset="0"/>
            </a:endParaRPr>
          </a:p>
        </p:txBody>
      </p:sp>
      <p:sp>
        <p:nvSpPr>
          <p:cNvPr id="35567" name="Oval 751"/>
          <p:cNvSpPr>
            <a:spLocks noChangeArrowheads="1"/>
          </p:cNvSpPr>
          <p:nvPr/>
        </p:nvSpPr>
        <p:spPr bwMode="auto">
          <a:xfrm>
            <a:off x="7494588" y="35623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568" name="Group 752"/>
          <p:cNvGrpSpPr>
            <a:grpSpLocks/>
          </p:cNvGrpSpPr>
          <p:nvPr/>
        </p:nvGrpSpPr>
        <p:grpSpPr bwMode="auto">
          <a:xfrm>
            <a:off x="7580313" y="3586163"/>
            <a:ext cx="179387" cy="65087"/>
            <a:chOff x="2848" y="848"/>
            <a:chExt cx="140" cy="98"/>
          </a:xfrm>
        </p:grpSpPr>
        <p:sp>
          <p:nvSpPr>
            <p:cNvPr id="35569" name="Line 75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0" name="Line 75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1" name="Line 75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72" name="Group 756"/>
          <p:cNvGrpSpPr>
            <a:grpSpLocks/>
          </p:cNvGrpSpPr>
          <p:nvPr/>
        </p:nvGrpSpPr>
        <p:grpSpPr bwMode="auto">
          <a:xfrm flipV="1">
            <a:off x="7580313" y="3586163"/>
            <a:ext cx="179387" cy="65087"/>
            <a:chOff x="2848" y="848"/>
            <a:chExt cx="140" cy="98"/>
          </a:xfrm>
        </p:grpSpPr>
        <p:sp>
          <p:nvSpPr>
            <p:cNvPr id="35573" name="Line 75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4" name="Line 75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5" name="Line 75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576" name="Oval 760"/>
          <p:cNvSpPr>
            <a:spLocks noChangeArrowheads="1"/>
          </p:cNvSpPr>
          <p:nvPr/>
        </p:nvSpPr>
        <p:spPr bwMode="auto">
          <a:xfrm>
            <a:off x="6962775" y="2476500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77" name="Line 761"/>
          <p:cNvSpPr>
            <a:spLocks noChangeShapeType="1"/>
          </p:cNvSpPr>
          <p:nvPr/>
        </p:nvSpPr>
        <p:spPr bwMode="auto">
          <a:xfrm>
            <a:off x="6962775" y="24685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78" name="Line 762"/>
          <p:cNvSpPr>
            <a:spLocks noChangeShapeType="1"/>
          </p:cNvSpPr>
          <p:nvPr/>
        </p:nvSpPr>
        <p:spPr bwMode="auto">
          <a:xfrm>
            <a:off x="7310438" y="24685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79" name="Rectangle 763"/>
          <p:cNvSpPr>
            <a:spLocks noChangeArrowheads="1"/>
          </p:cNvSpPr>
          <p:nvPr/>
        </p:nvSpPr>
        <p:spPr bwMode="auto">
          <a:xfrm>
            <a:off x="6962775" y="2468563"/>
            <a:ext cx="344488" cy="539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charset="0"/>
            </a:endParaRPr>
          </a:p>
        </p:txBody>
      </p:sp>
      <p:sp>
        <p:nvSpPr>
          <p:cNvPr id="35580" name="Oval 764"/>
          <p:cNvSpPr>
            <a:spLocks noChangeArrowheads="1"/>
          </p:cNvSpPr>
          <p:nvPr/>
        </p:nvSpPr>
        <p:spPr bwMode="auto">
          <a:xfrm>
            <a:off x="6959600" y="2405063"/>
            <a:ext cx="347663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581" name="Group 765"/>
          <p:cNvGrpSpPr>
            <a:grpSpLocks/>
          </p:cNvGrpSpPr>
          <p:nvPr/>
        </p:nvGrpSpPr>
        <p:grpSpPr bwMode="auto">
          <a:xfrm>
            <a:off x="7043738" y="2427288"/>
            <a:ext cx="171450" cy="61912"/>
            <a:chOff x="2848" y="848"/>
            <a:chExt cx="140" cy="98"/>
          </a:xfrm>
        </p:grpSpPr>
        <p:sp>
          <p:nvSpPr>
            <p:cNvPr id="35582" name="Line 76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3" name="Line 76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4" name="Line 76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85" name="Group 769"/>
          <p:cNvGrpSpPr>
            <a:grpSpLocks/>
          </p:cNvGrpSpPr>
          <p:nvPr/>
        </p:nvGrpSpPr>
        <p:grpSpPr bwMode="auto">
          <a:xfrm flipV="1">
            <a:off x="7043738" y="2427288"/>
            <a:ext cx="171450" cy="60325"/>
            <a:chOff x="2848" y="848"/>
            <a:chExt cx="140" cy="98"/>
          </a:xfrm>
        </p:grpSpPr>
        <p:sp>
          <p:nvSpPr>
            <p:cNvPr id="35586" name="Line 77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7" name="Line 77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8" name="Line 77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589" name="Oval 773"/>
          <p:cNvSpPr>
            <a:spLocks noChangeArrowheads="1"/>
          </p:cNvSpPr>
          <p:nvPr/>
        </p:nvSpPr>
        <p:spPr bwMode="auto">
          <a:xfrm>
            <a:off x="6961188" y="2736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90" name="Line 774"/>
          <p:cNvSpPr>
            <a:spLocks noChangeShapeType="1"/>
          </p:cNvSpPr>
          <p:nvPr/>
        </p:nvSpPr>
        <p:spPr bwMode="auto">
          <a:xfrm>
            <a:off x="6961188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91" name="Line 775"/>
          <p:cNvSpPr>
            <a:spLocks noChangeShapeType="1"/>
          </p:cNvSpPr>
          <p:nvPr/>
        </p:nvSpPr>
        <p:spPr bwMode="auto">
          <a:xfrm>
            <a:off x="7319963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92" name="Rectangle 776"/>
          <p:cNvSpPr>
            <a:spLocks noChangeArrowheads="1"/>
          </p:cNvSpPr>
          <p:nvPr/>
        </p:nvSpPr>
        <p:spPr bwMode="auto">
          <a:xfrm>
            <a:off x="6961188" y="2728913"/>
            <a:ext cx="355600" cy="5873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charset="0"/>
            </a:endParaRPr>
          </a:p>
        </p:txBody>
      </p:sp>
      <p:sp>
        <p:nvSpPr>
          <p:cNvPr id="35593" name="Oval 777"/>
          <p:cNvSpPr>
            <a:spLocks noChangeArrowheads="1"/>
          </p:cNvSpPr>
          <p:nvPr/>
        </p:nvSpPr>
        <p:spPr bwMode="auto">
          <a:xfrm>
            <a:off x="6958013" y="2660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594" name="Group 778"/>
          <p:cNvGrpSpPr>
            <a:grpSpLocks/>
          </p:cNvGrpSpPr>
          <p:nvPr/>
        </p:nvGrpSpPr>
        <p:grpSpPr bwMode="auto">
          <a:xfrm>
            <a:off x="7043738" y="2684463"/>
            <a:ext cx="179387" cy="65087"/>
            <a:chOff x="2848" y="848"/>
            <a:chExt cx="140" cy="98"/>
          </a:xfrm>
        </p:grpSpPr>
        <p:sp>
          <p:nvSpPr>
            <p:cNvPr id="35595" name="Line 77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96" name="Line 78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97" name="Line 78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98" name="Group 782"/>
          <p:cNvGrpSpPr>
            <a:grpSpLocks/>
          </p:cNvGrpSpPr>
          <p:nvPr/>
        </p:nvGrpSpPr>
        <p:grpSpPr bwMode="auto">
          <a:xfrm flipV="1">
            <a:off x="7043738" y="2684463"/>
            <a:ext cx="179387" cy="65087"/>
            <a:chOff x="2848" y="848"/>
            <a:chExt cx="140" cy="98"/>
          </a:xfrm>
        </p:grpSpPr>
        <p:sp>
          <p:nvSpPr>
            <p:cNvPr id="35599" name="Line 7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00" name="Line 7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01" name="Line 7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602" name="Oval 786"/>
          <p:cNvSpPr>
            <a:spLocks noChangeArrowheads="1"/>
          </p:cNvSpPr>
          <p:nvPr/>
        </p:nvSpPr>
        <p:spPr bwMode="auto">
          <a:xfrm>
            <a:off x="7437438" y="2378075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03" name="Line 787"/>
          <p:cNvSpPr>
            <a:spLocks noChangeShapeType="1"/>
          </p:cNvSpPr>
          <p:nvPr/>
        </p:nvSpPr>
        <p:spPr bwMode="auto">
          <a:xfrm>
            <a:off x="7437438" y="23717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04" name="Line 788"/>
          <p:cNvSpPr>
            <a:spLocks noChangeShapeType="1"/>
          </p:cNvSpPr>
          <p:nvPr/>
        </p:nvSpPr>
        <p:spPr bwMode="auto">
          <a:xfrm>
            <a:off x="7767638" y="23717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05" name="Rectangle 789"/>
          <p:cNvSpPr>
            <a:spLocks noChangeArrowheads="1"/>
          </p:cNvSpPr>
          <p:nvPr/>
        </p:nvSpPr>
        <p:spPr bwMode="auto">
          <a:xfrm>
            <a:off x="7437438" y="2371725"/>
            <a:ext cx="327025" cy="5238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35606" name="Oval 790"/>
          <p:cNvSpPr>
            <a:spLocks noChangeArrowheads="1"/>
          </p:cNvSpPr>
          <p:nvPr/>
        </p:nvSpPr>
        <p:spPr bwMode="auto">
          <a:xfrm>
            <a:off x="7434263" y="2309813"/>
            <a:ext cx="330200" cy="1000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607" name="Group 791"/>
          <p:cNvGrpSpPr>
            <a:grpSpLocks/>
          </p:cNvGrpSpPr>
          <p:nvPr/>
        </p:nvGrpSpPr>
        <p:grpSpPr bwMode="auto">
          <a:xfrm>
            <a:off x="7513638" y="2332038"/>
            <a:ext cx="163512" cy="57150"/>
            <a:chOff x="2848" y="848"/>
            <a:chExt cx="140" cy="98"/>
          </a:xfrm>
        </p:grpSpPr>
        <p:sp>
          <p:nvSpPr>
            <p:cNvPr id="35608" name="Line 79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09" name="Line 79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10" name="Line 79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611" name="Group 795"/>
          <p:cNvGrpSpPr>
            <a:grpSpLocks/>
          </p:cNvGrpSpPr>
          <p:nvPr/>
        </p:nvGrpSpPr>
        <p:grpSpPr bwMode="auto">
          <a:xfrm flipV="1">
            <a:off x="7513638" y="2330450"/>
            <a:ext cx="163512" cy="58738"/>
            <a:chOff x="2848" y="848"/>
            <a:chExt cx="140" cy="98"/>
          </a:xfrm>
        </p:grpSpPr>
        <p:sp>
          <p:nvSpPr>
            <p:cNvPr id="35612" name="Line 79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13" name="Line 79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14" name="Line 79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615" name="Oval 799"/>
          <p:cNvSpPr>
            <a:spLocks noChangeArrowheads="1"/>
          </p:cNvSpPr>
          <p:nvPr/>
        </p:nvSpPr>
        <p:spPr bwMode="auto">
          <a:xfrm>
            <a:off x="7523163" y="2736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16" name="Line 800"/>
          <p:cNvSpPr>
            <a:spLocks noChangeShapeType="1"/>
          </p:cNvSpPr>
          <p:nvPr/>
        </p:nvSpPr>
        <p:spPr bwMode="auto">
          <a:xfrm>
            <a:off x="7523163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17" name="Line 801"/>
          <p:cNvSpPr>
            <a:spLocks noChangeShapeType="1"/>
          </p:cNvSpPr>
          <p:nvPr/>
        </p:nvSpPr>
        <p:spPr bwMode="auto">
          <a:xfrm>
            <a:off x="7881938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18" name="Rectangle 802"/>
          <p:cNvSpPr>
            <a:spLocks noChangeArrowheads="1"/>
          </p:cNvSpPr>
          <p:nvPr/>
        </p:nvSpPr>
        <p:spPr bwMode="auto">
          <a:xfrm>
            <a:off x="7523163" y="2728913"/>
            <a:ext cx="355600" cy="5873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charset="0"/>
            </a:endParaRPr>
          </a:p>
        </p:txBody>
      </p:sp>
      <p:sp>
        <p:nvSpPr>
          <p:cNvPr id="35619" name="Oval 803"/>
          <p:cNvSpPr>
            <a:spLocks noChangeArrowheads="1"/>
          </p:cNvSpPr>
          <p:nvPr/>
        </p:nvSpPr>
        <p:spPr bwMode="auto">
          <a:xfrm>
            <a:off x="7519988" y="2660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620" name="Group 804"/>
          <p:cNvGrpSpPr>
            <a:grpSpLocks/>
          </p:cNvGrpSpPr>
          <p:nvPr/>
        </p:nvGrpSpPr>
        <p:grpSpPr bwMode="auto">
          <a:xfrm>
            <a:off x="7605713" y="2684463"/>
            <a:ext cx="179387" cy="65087"/>
            <a:chOff x="2848" y="848"/>
            <a:chExt cx="140" cy="98"/>
          </a:xfrm>
        </p:grpSpPr>
        <p:sp>
          <p:nvSpPr>
            <p:cNvPr id="35621" name="Line 80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22" name="Line 80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23" name="Line 80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624" name="Group 808"/>
          <p:cNvGrpSpPr>
            <a:grpSpLocks/>
          </p:cNvGrpSpPr>
          <p:nvPr/>
        </p:nvGrpSpPr>
        <p:grpSpPr bwMode="auto">
          <a:xfrm flipV="1">
            <a:off x="7605713" y="2684463"/>
            <a:ext cx="179387" cy="65087"/>
            <a:chOff x="2848" y="848"/>
            <a:chExt cx="140" cy="98"/>
          </a:xfrm>
        </p:grpSpPr>
        <p:sp>
          <p:nvSpPr>
            <p:cNvPr id="35625" name="Line 8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26" name="Line 8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27" name="Line 8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628" name="Oval 812"/>
          <p:cNvSpPr>
            <a:spLocks noChangeArrowheads="1"/>
          </p:cNvSpPr>
          <p:nvPr/>
        </p:nvSpPr>
        <p:spPr bwMode="auto">
          <a:xfrm>
            <a:off x="6113463" y="247173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29" name="Line 813"/>
          <p:cNvSpPr>
            <a:spLocks noChangeShapeType="1"/>
          </p:cNvSpPr>
          <p:nvPr/>
        </p:nvSpPr>
        <p:spPr bwMode="auto">
          <a:xfrm>
            <a:off x="6113463" y="24638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0" name="Line 814"/>
          <p:cNvSpPr>
            <a:spLocks noChangeShapeType="1"/>
          </p:cNvSpPr>
          <p:nvPr/>
        </p:nvSpPr>
        <p:spPr bwMode="auto">
          <a:xfrm>
            <a:off x="6459538" y="24638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1" name="Rectangle 815"/>
          <p:cNvSpPr>
            <a:spLocks noChangeArrowheads="1"/>
          </p:cNvSpPr>
          <p:nvPr/>
        </p:nvSpPr>
        <p:spPr bwMode="auto">
          <a:xfrm>
            <a:off x="6113463" y="2463800"/>
            <a:ext cx="342900" cy="539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charset="0"/>
            </a:endParaRPr>
          </a:p>
        </p:txBody>
      </p:sp>
      <p:sp>
        <p:nvSpPr>
          <p:cNvPr id="35632" name="Oval 816"/>
          <p:cNvSpPr>
            <a:spLocks noChangeArrowheads="1"/>
          </p:cNvSpPr>
          <p:nvPr/>
        </p:nvSpPr>
        <p:spPr bwMode="auto">
          <a:xfrm>
            <a:off x="6110288" y="240030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633" name="Group 817"/>
          <p:cNvGrpSpPr>
            <a:grpSpLocks/>
          </p:cNvGrpSpPr>
          <p:nvPr/>
        </p:nvGrpSpPr>
        <p:grpSpPr bwMode="auto">
          <a:xfrm>
            <a:off x="6194425" y="2422525"/>
            <a:ext cx="171450" cy="60325"/>
            <a:chOff x="2848" y="848"/>
            <a:chExt cx="140" cy="98"/>
          </a:xfrm>
        </p:grpSpPr>
        <p:sp>
          <p:nvSpPr>
            <p:cNvPr id="35634" name="Line 81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35" name="Line 81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36" name="Line 82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637" name="Group 821"/>
          <p:cNvGrpSpPr>
            <a:grpSpLocks/>
          </p:cNvGrpSpPr>
          <p:nvPr/>
        </p:nvGrpSpPr>
        <p:grpSpPr bwMode="auto">
          <a:xfrm flipV="1">
            <a:off x="6194425" y="2422525"/>
            <a:ext cx="171450" cy="58738"/>
            <a:chOff x="2848" y="848"/>
            <a:chExt cx="140" cy="98"/>
          </a:xfrm>
        </p:grpSpPr>
        <p:sp>
          <p:nvSpPr>
            <p:cNvPr id="35638" name="Line 82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39" name="Line 82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40" name="Line 82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641" name="Oval 825"/>
          <p:cNvSpPr>
            <a:spLocks noChangeArrowheads="1"/>
          </p:cNvSpPr>
          <p:nvPr/>
        </p:nvSpPr>
        <p:spPr bwMode="auto">
          <a:xfrm>
            <a:off x="5807075" y="362108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42" name="Line 826"/>
          <p:cNvSpPr>
            <a:spLocks noChangeShapeType="1"/>
          </p:cNvSpPr>
          <p:nvPr/>
        </p:nvSpPr>
        <p:spPr bwMode="auto">
          <a:xfrm>
            <a:off x="5807075" y="36131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43" name="Line 827"/>
          <p:cNvSpPr>
            <a:spLocks noChangeShapeType="1"/>
          </p:cNvSpPr>
          <p:nvPr/>
        </p:nvSpPr>
        <p:spPr bwMode="auto">
          <a:xfrm>
            <a:off x="6153150" y="36131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44" name="Rectangle 828"/>
          <p:cNvSpPr>
            <a:spLocks noChangeArrowheads="1"/>
          </p:cNvSpPr>
          <p:nvPr/>
        </p:nvSpPr>
        <p:spPr bwMode="auto">
          <a:xfrm>
            <a:off x="5807075" y="3613150"/>
            <a:ext cx="342900" cy="539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charset="0"/>
            </a:endParaRPr>
          </a:p>
        </p:txBody>
      </p:sp>
      <p:sp>
        <p:nvSpPr>
          <p:cNvPr id="35645" name="Oval 829"/>
          <p:cNvSpPr>
            <a:spLocks noChangeArrowheads="1"/>
          </p:cNvSpPr>
          <p:nvPr/>
        </p:nvSpPr>
        <p:spPr bwMode="auto">
          <a:xfrm>
            <a:off x="5803900" y="354965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646" name="Group 830"/>
          <p:cNvGrpSpPr>
            <a:grpSpLocks/>
          </p:cNvGrpSpPr>
          <p:nvPr/>
        </p:nvGrpSpPr>
        <p:grpSpPr bwMode="auto">
          <a:xfrm>
            <a:off x="5888038" y="3571875"/>
            <a:ext cx="171450" cy="60325"/>
            <a:chOff x="2848" y="848"/>
            <a:chExt cx="140" cy="98"/>
          </a:xfrm>
        </p:grpSpPr>
        <p:sp>
          <p:nvSpPr>
            <p:cNvPr id="35647" name="Line 83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48" name="Line 83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49" name="Line 83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650" name="Group 834"/>
          <p:cNvGrpSpPr>
            <a:grpSpLocks/>
          </p:cNvGrpSpPr>
          <p:nvPr/>
        </p:nvGrpSpPr>
        <p:grpSpPr bwMode="auto">
          <a:xfrm flipV="1">
            <a:off x="5888038" y="3571875"/>
            <a:ext cx="171450" cy="58738"/>
            <a:chOff x="2848" y="848"/>
            <a:chExt cx="140" cy="98"/>
          </a:xfrm>
        </p:grpSpPr>
        <p:sp>
          <p:nvSpPr>
            <p:cNvPr id="35651" name="Line 83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52" name="Line 83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53" name="Line 83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654" name="Line 838"/>
          <p:cNvSpPr>
            <a:spLocks noChangeShapeType="1"/>
          </p:cNvSpPr>
          <p:nvPr/>
        </p:nvSpPr>
        <p:spPr bwMode="auto">
          <a:xfrm flipV="1">
            <a:off x="7005638" y="3978275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655" name="Line 839"/>
          <p:cNvSpPr>
            <a:spLocks noChangeShapeType="1"/>
          </p:cNvSpPr>
          <p:nvPr/>
        </p:nvSpPr>
        <p:spPr bwMode="auto">
          <a:xfrm>
            <a:off x="7129463" y="3716338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656" name="Line 840"/>
          <p:cNvSpPr>
            <a:spLocks noChangeShapeType="1"/>
          </p:cNvSpPr>
          <p:nvPr/>
        </p:nvSpPr>
        <p:spPr bwMode="auto">
          <a:xfrm>
            <a:off x="7226300" y="3636963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657" name="Line 841"/>
          <p:cNvSpPr>
            <a:spLocks noChangeShapeType="1"/>
          </p:cNvSpPr>
          <p:nvPr/>
        </p:nvSpPr>
        <p:spPr bwMode="auto">
          <a:xfrm flipV="1">
            <a:off x="7462838" y="3722688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658" name="Line 842"/>
          <p:cNvSpPr>
            <a:spLocks noChangeShapeType="1"/>
          </p:cNvSpPr>
          <p:nvPr/>
        </p:nvSpPr>
        <p:spPr bwMode="auto">
          <a:xfrm>
            <a:off x="6161088" y="3643313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659" name="Line 843"/>
          <p:cNvSpPr>
            <a:spLocks noChangeShapeType="1"/>
          </p:cNvSpPr>
          <p:nvPr/>
        </p:nvSpPr>
        <p:spPr bwMode="auto">
          <a:xfrm>
            <a:off x="6456363" y="2490788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660" name="Line 844"/>
          <p:cNvSpPr>
            <a:spLocks noChangeShapeType="1"/>
          </p:cNvSpPr>
          <p:nvPr/>
        </p:nvSpPr>
        <p:spPr bwMode="auto">
          <a:xfrm>
            <a:off x="6022975" y="2319338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661" name="Freeform 845"/>
          <p:cNvSpPr>
            <a:spLocks/>
          </p:cNvSpPr>
          <p:nvPr/>
        </p:nvSpPr>
        <p:spPr bwMode="auto">
          <a:xfrm>
            <a:off x="5343525" y="4325938"/>
            <a:ext cx="2979738" cy="1455737"/>
          </a:xfrm>
          <a:custGeom>
            <a:avLst/>
            <a:gdLst>
              <a:gd name="T0" fmla="*/ 889 w 1877"/>
              <a:gd name="T1" fmla="*/ 23 h 917"/>
              <a:gd name="T2" fmla="*/ 692 w 1877"/>
              <a:gd name="T3" fmla="*/ 109 h 917"/>
              <a:gd name="T4" fmla="*/ 415 w 1877"/>
              <a:gd name="T5" fmla="*/ 91 h 917"/>
              <a:gd name="T6" fmla="*/ 112 w 1877"/>
              <a:gd name="T7" fmla="*/ 170 h 917"/>
              <a:gd name="T8" fmla="*/ 50 w 1877"/>
              <a:gd name="T9" fmla="*/ 353 h 917"/>
              <a:gd name="T10" fmla="*/ 14 w 1877"/>
              <a:gd name="T11" fmla="*/ 528 h 917"/>
              <a:gd name="T12" fmla="*/ 139 w 1877"/>
              <a:gd name="T13" fmla="*/ 650 h 917"/>
              <a:gd name="T14" fmla="*/ 505 w 1877"/>
              <a:gd name="T15" fmla="*/ 781 h 917"/>
              <a:gd name="T16" fmla="*/ 933 w 1877"/>
              <a:gd name="T17" fmla="*/ 886 h 917"/>
              <a:gd name="T18" fmla="*/ 1370 w 1877"/>
              <a:gd name="T19" fmla="*/ 901 h 917"/>
              <a:gd name="T20" fmla="*/ 1676 w 1877"/>
              <a:gd name="T21" fmla="*/ 793 h 917"/>
              <a:gd name="T22" fmla="*/ 1860 w 1877"/>
              <a:gd name="T23" fmla="*/ 624 h 917"/>
              <a:gd name="T24" fmla="*/ 1776 w 1877"/>
              <a:gd name="T25" fmla="*/ 219 h 917"/>
              <a:gd name="T26" fmla="*/ 1503 w 1877"/>
              <a:gd name="T27" fmla="*/ 100 h 917"/>
              <a:gd name="T28" fmla="*/ 1200 w 1877"/>
              <a:gd name="T29" fmla="*/ 13 h 917"/>
              <a:gd name="T30" fmla="*/ 889 w 1877"/>
              <a:gd name="T31" fmla="*/ 23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662" name="Line 846"/>
          <p:cNvSpPr>
            <a:spLocks noChangeShapeType="1"/>
          </p:cNvSpPr>
          <p:nvPr/>
        </p:nvSpPr>
        <p:spPr bwMode="auto">
          <a:xfrm rot="-5400000">
            <a:off x="7578725" y="5062538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63" name="Line 847"/>
          <p:cNvSpPr>
            <a:spLocks noChangeShapeType="1"/>
          </p:cNvSpPr>
          <p:nvPr/>
        </p:nvSpPr>
        <p:spPr bwMode="auto">
          <a:xfrm rot="5400000" flipV="1">
            <a:off x="7724775" y="5343525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64" name="Line 848"/>
          <p:cNvSpPr>
            <a:spLocks noChangeShapeType="1"/>
          </p:cNvSpPr>
          <p:nvPr/>
        </p:nvSpPr>
        <p:spPr bwMode="auto">
          <a:xfrm rot="-5400000">
            <a:off x="7910513" y="5019675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665" name="Group 849"/>
          <p:cNvGrpSpPr>
            <a:grpSpLocks/>
          </p:cNvGrpSpPr>
          <p:nvPr/>
        </p:nvGrpSpPr>
        <p:grpSpPr bwMode="auto">
          <a:xfrm>
            <a:off x="7489825" y="4729163"/>
            <a:ext cx="501650" cy="234950"/>
            <a:chOff x="4701" y="2996"/>
            <a:chExt cx="316" cy="148"/>
          </a:xfrm>
        </p:grpSpPr>
        <p:sp>
          <p:nvSpPr>
            <p:cNvPr id="35666" name="Oval 850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67" name="Line 851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68" name="Line 852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69" name="Rectangle 853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35670" name="Oval 854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671" name="Group 855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5672" name="Line 8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73" name="Line 8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74" name="Line 8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675" name="Group 859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5676" name="Line 8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77" name="Line 8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78" name="Line 8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679" name="Group 863"/>
          <p:cNvGrpSpPr>
            <a:grpSpLocks/>
          </p:cNvGrpSpPr>
          <p:nvPr/>
        </p:nvGrpSpPr>
        <p:grpSpPr bwMode="auto">
          <a:xfrm>
            <a:off x="6673850" y="4452938"/>
            <a:ext cx="501650" cy="234950"/>
            <a:chOff x="3600" y="219"/>
            <a:chExt cx="360" cy="175"/>
          </a:xfrm>
        </p:grpSpPr>
        <p:sp>
          <p:nvSpPr>
            <p:cNvPr id="35680" name="Oval 86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81" name="Line 86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82" name="Line 86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83" name="Rectangle 86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35684" name="Oval 86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685" name="Group 86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5686" name="Line 8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7" name="Line 87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8" name="Line 8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689" name="Group 87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5690" name="Line 8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91" name="Line 8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92" name="Line 8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693" name="Group 877"/>
          <p:cNvGrpSpPr>
            <a:grpSpLocks/>
          </p:cNvGrpSpPr>
          <p:nvPr/>
        </p:nvGrpSpPr>
        <p:grpSpPr bwMode="auto">
          <a:xfrm>
            <a:off x="6008688" y="4757738"/>
            <a:ext cx="501650" cy="234950"/>
            <a:chOff x="3600" y="219"/>
            <a:chExt cx="360" cy="175"/>
          </a:xfrm>
        </p:grpSpPr>
        <p:sp>
          <p:nvSpPr>
            <p:cNvPr id="35694" name="Oval 87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95" name="Line 87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96" name="Line 88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97" name="Rectangle 88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35698" name="Oval 88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699" name="Group 88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5700" name="Line 8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01" name="Line 88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02" name="Line 8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703" name="Group 88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5704" name="Line 8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05" name="Line 8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06" name="Line 8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707" name="Line 891"/>
          <p:cNvSpPr>
            <a:spLocks noChangeShapeType="1"/>
          </p:cNvSpPr>
          <p:nvPr/>
        </p:nvSpPr>
        <p:spPr bwMode="auto">
          <a:xfrm>
            <a:off x="7123113" y="4664075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708" name="Line 892"/>
          <p:cNvSpPr>
            <a:spLocks noChangeShapeType="1"/>
          </p:cNvSpPr>
          <p:nvPr/>
        </p:nvSpPr>
        <p:spPr bwMode="auto">
          <a:xfrm flipV="1">
            <a:off x="6470650" y="4676775"/>
            <a:ext cx="277813" cy="1095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709" name="Line 893"/>
          <p:cNvSpPr>
            <a:spLocks noChangeShapeType="1"/>
          </p:cNvSpPr>
          <p:nvPr/>
        </p:nvSpPr>
        <p:spPr bwMode="auto">
          <a:xfrm flipV="1">
            <a:off x="6513513" y="4879975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710" name="Line 894"/>
          <p:cNvSpPr>
            <a:spLocks noChangeShapeType="1"/>
          </p:cNvSpPr>
          <p:nvPr/>
        </p:nvSpPr>
        <p:spPr bwMode="auto">
          <a:xfrm flipH="1">
            <a:off x="5808663" y="4625975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711" name="Line 895"/>
          <p:cNvSpPr>
            <a:spLocks noChangeShapeType="1"/>
          </p:cNvSpPr>
          <p:nvPr/>
        </p:nvSpPr>
        <p:spPr bwMode="auto">
          <a:xfrm>
            <a:off x="5834063" y="4676775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712" name="Line 896"/>
          <p:cNvSpPr>
            <a:spLocks noChangeShapeType="1"/>
          </p:cNvSpPr>
          <p:nvPr/>
        </p:nvSpPr>
        <p:spPr bwMode="auto">
          <a:xfrm>
            <a:off x="5694363" y="5013325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713" name="Line 897"/>
          <p:cNvSpPr>
            <a:spLocks noChangeShapeType="1"/>
          </p:cNvSpPr>
          <p:nvPr/>
        </p:nvSpPr>
        <p:spPr bwMode="auto">
          <a:xfrm>
            <a:off x="5946775" y="5092700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714" name="Line 898"/>
          <p:cNvSpPr>
            <a:spLocks noChangeShapeType="1"/>
          </p:cNvSpPr>
          <p:nvPr/>
        </p:nvSpPr>
        <p:spPr bwMode="auto">
          <a:xfrm flipH="1">
            <a:off x="6186488" y="5000625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715" name="Line 899"/>
          <p:cNvSpPr>
            <a:spLocks noChangeShapeType="1"/>
          </p:cNvSpPr>
          <p:nvPr/>
        </p:nvSpPr>
        <p:spPr bwMode="auto">
          <a:xfrm>
            <a:off x="5999163" y="5089525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716" name="Line 900"/>
          <p:cNvSpPr>
            <a:spLocks noChangeShapeType="1"/>
          </p:cNvSpPr>
          <p:nvPr/>
        </p:nvSpPr>
        <p:spPr bwMode="auto">
          <a:xfrm flipH="1" flipV="1">
            <a:off x="6396038" y="5097463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717" name="Line 901"/>
          <p:cNvSpPr>
            <a:spLocks noChangeShapeType="1"/>
          </p:cNvSpPr>
          <p:nvPr/>
        </p:nvSpPr>
        <p:spPr bwMode="auto">
          <a:xfrm>
            <a:off x="6477000" y="4956175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718" name="Line 902"/>
          <p:cNvSpPr>
            <a:spLocks noChangeShapeType="1"/>
          </p:cNvSpPr>
          <p:nvPr/>
        </p:nvSpPr>
        <p:spPr bwMode="auto">
          <a:xfrm>
            <a:off x="5926138" y="4891088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719" name="Group 903"/>
          <p:cNvGrpSpPr>
            <a:grpSpLocks/>
          </p:cNvGrpSpPr>
          <p:nvPr/>
        </p:nvGrpSpPr>
        <p:grpSpPr bwMode="auto">
          <a:xfrm>
            <a:off x="5111750" y="1651000"/>
            <a:ext cx="3021013" cy="3981450"/>
            <a:chOff x="-1203" y="1352"/>
            <a:chExt cx="1903" cy="2508"/>
          </a:xfrm>
        </p:grpSpPr>
        <p:grpSp>
          <p:nvGrpSpPr>
            <p:cNvPr id="35720" name="Group 904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35721" name="Picture 905" descr="lgv_fqmg[1]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722" name="Line 906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23" name="Line 907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5724" name="Picture 908" descr="imgyjavg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5725" name="Group 909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35726" name="Object 91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170" name="Clip" r:id="rId5" imgW="819000" imgH="847800" progId="MS_ClipArt_Gallery.2">
                      <p:embed/>
                    </p:oleObj>
                  </mc:Choice>
                  <mc:Fallback>
                    <p:oleObj name="Clip" r:id="rId5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727" name="Object 91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171" name="Clip" r:id="rId7" imgW="1266840" imgH="1200240" progId="MS_ClipArt_Gallery.2">
                      <p:embed/>
                    </p:oleObj>
                  </mc:Choice>
                  <mc:Fallback>
                    <p:oleObj name="Clip" r:id="rId7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5728" name="Group 912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35729" name="Object 91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172" name="Clip" r:id="rId9" imgW="819000" imgH="847800" progId="MS_ClipArt_Gallery.2">
                      <p:embed/>
                    </p:oleObj>
                  </mc:Choice>
                  <mc:Fallback>
                    <p:oleObj name="Clip" r:id="rId9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730" name="Object 91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173" name="Clip" r:id="rId10" imgW="1266840" imgH="1200240" progId="MS_ClipArt_Gallery.2">
                      <p:embed/>
                    </p:oleObj>
                  </mc:Choice>
                  <mc:Fallback>
                    <p:oleObj name="Clip" r:id="rId10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5731" name="Object 915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74" name="Clip" r:id="rId11" imgW="1305000" imgH="1085760" progId="MS_ClipArt_Gallery.2">
                    <p:embed/>
                  </p:oleObj>
                </mc:Choice>
                <mc:Fallback>
                  <p:oleObj name="Clip" r:id="rId11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32" y="2289"/>
                          <a:ext cx="207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5732" name="Group 916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35733" name="AutoShape 91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4" name="Rectangle 91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5" name="Rectangle 91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6" name="AutoShape 92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7" name="Line 92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8" name="Line 92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9" name="Rectangle 92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0" name="Rectangle 92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35741" name="Object 925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75" name="Clip" r:id="rId13" imgW="1305000" imgH="1085760" progId="MS_ClipArt_Gallery.2">
                    <p:embed/>
                  </p:oleObj>
                </mc:Choice>
                <mc:Fallback>
                  <p:oleObj name="Clip" r:id="rId1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975" y="33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742" name="Object 926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76" name="Clip" r:id="rId14" imgW="1305000" imgH="1085760" progId="MS_ClipArt_Gallery.2">
                    <p:embed/>
                  </p:oleObj>
                </mc:Choice>
                <mc:Fallback>
                  <p:oleObj name="Clip" r:id="rId14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71" y="31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743" name="Object 927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77"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03" y="3544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744" name="Object 928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78"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489" y="3546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5745" name="Group 929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35746" name="Object 93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179" name="Clip" r:id="rId17" imgW="819000" imgH="847800" progId="MS_ClipArt_Gallery.2">
                      <p:embed/>
                    </p:oleObj>
                  </mc:Choice>
                  <mc:Fallback>
                    <p:oleObj name="Clip" r:id="rId17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747" name="Object 93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180" name="Clip" r:id="rId18" imgW="1266840" imgH="1200240" progId="MS_ClipArt_Gallery.2">
                      <p:embed/>
                    </p:oleObj>
                  </mc:Choice>
                  <mc:Fallback>
                    <p:oleObj name="Clip" r:id="rId18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5748" name="Group 932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35749" name="Object 9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181" name="Clip" r:id="rId19" imgW="819000" imgH="847800" progId="MS_ClipArt_Gallery.2">
                      <p:embed/>
                    </p:oleObj>
                  </mc:Choice>
                  <mc:Fallback>
                    <p:oleObj name="Clip" r:id="rId19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750" name="Object 9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182" name="Clip" r:id="rId20" imgW="1266840" imgH="1200240" progId="MS_ClipArt_Gallery.2">
                      <p:embed/>
                    </p:oleObj>
                  </mc:Choice>
                  <mc:Fallback>
                    <p:oleObj name="Clip" r:id="rId20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5751" name="Group 935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35752" name="AutoShape 93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53" name="Rectangle 93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54" name="Rectangle 93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55" name="AutoShape 93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56" name="Line 94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57" name="Line 94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58" name="Rectangle 94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59" name="Rectangle 94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760" name="Line 944"/>
          <p:cNvSpPr>
            <a:spLocks noChangeShapeType="1"/>
          </p:cNvSpPr>
          <p:nvPr/>
        </p:nvSpPr>
        <p:spPr bwMode="auto">
          <a:xfrm flipH="1">
            <a:off x="6015038" y="3413125"/>
            <a:ext cx="3175" cy="144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761" name="Line 945"/>
          <p:cNvSpPr>
            <a:spLocks noChangeShapeType="1"/>
          </p:cNvSpPr>
          <p:nvPr/>
        </p:nvSpPr>
        <p:spPr bwMode="auto">
          <a:xfrm flipV="1">
            <a:off x="7312025" y="2395538"/>
            <a:ext cx="123825" cy="87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762" name="Line 946"/>
          <p:cNvSpPr>
            <a:spLocks noChangeShapeType="1"/>
          </p:cNvSpPr>
          <p:nvPr/>
        </p:nvSpPr>
        <p:spPr bwMode="auto">
          <a:xfrm>
            <a:off x="7138988" y="2568575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763" name="Line 947"/>
          <p:cNvSpPr>
            <a:spLocks noChangeShapeType="1"/>
          </p:cNvSpPr>
          <p:nvPr/>
        </p:nvSpPr>
        <p:spPr bwMode="auto">
          <a:xfrm flipV="1">
            <a:off x="7310438" y="2465388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764" name="Line 948"/>
          <p:cNvSpPr>
            <a:spLocks noChangeShapeType="1"/>
          </p:cNvSpPr>
          <p:nvPr/>
        </p:nvSpPr>
        <p:spPr bwMode="auto">
          <a:xfrm>
            <a:off x="7675563" y="2463800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765" name="Line 949"/>
          <p:cNvSpPr>
            <a:spLocks noChangeShapeType="1"/>
          </p:cNvSpPr>
          <p:nvPr/>
        </p:nvSpPr>
        <p:spPr bwMode="auto">
          <a:xfrm>
            <a:off x="7329488" y="2770188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766" name="Line 950"/>
          <p:cNvSpPr>
            <a:spLocks noChangeShapeType="1"/>
          </p:cNvSpPr>
          <p:nvPr/>
        </p:nvSpPr>
        <p:spPr bwMode="auto">
          <a:xfrm flipV="1">
            <a:off x="5624513" y="3636963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767" name="Line 951"/>
          <p:cNvSpPr>
            <a:spLocks noChangeShapeType="1"/>
          </p:cNvSpPr>
          <p:nvPr/>
        </p:nvSpPr>
        <p:spPr bwMode="auto">
          <a:xfrm flipV="1">
            <a:off x="7743825" y="2163763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768" name="Line 952"/>
          <p:cNvSpPr>
            <a:spLocks noChangeShapeType="1"/>
          </p:cNvSpPr>
          <p:nvPr/>
        </p:nvSpPr>
        <p:spPr bwMode="auto">
          <a:xfrm>
            <a:off x="7883525" y="2760663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769" name="Line 953"/>
          <p:cNvSpPr>
            <a:spLocks noChangeShapeType="1"/>
          </p:cNvSpPr>
          <p:nvPr/>
        </p:nvSpPr>
        <p:spPr bwMode="auto">
          <a:xfrm flipH="1">
            <a:off x="7029450" y="2836863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770" name="Line 954"/>
          <p:cNvSpPr>
            <a:spLocks noChangeShapeType="1"/>
          </p:cNvSpPr>
          <p:nvPr/>
        </p:nvSpPr>
        <p:spPr bwMode="auto">
          <a:xfrm flipH="1">
            <a:off x="7620000" y="2836863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771" name="Group 955"/>
          <p:cNvGrpSpPr>
            <a:grpSpLocks/>
          </p:cNvGrpSpPr>
          <p:nvPr/>
        </p:nvGrpSpPr>
        <p:grpSpPr bwMode="auto">
          <a:xfrm>
            <a:off x="6672263" y="4454525"/>
            <a:ext cx="501650" cy="234950"/>
            <a:chOff x="4701" y="2996"/>
            <a:chExt cx="316" cy="148"/>
          </a:xfrm>
        </p:grpSpPr>
        <p:sp>
          <p:nvSpPr>
            <p:cNvPr id="35772" name="Oval 956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73" name="Line 957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74" name="Line 958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75" name="Rectangle 959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35776" name="Oval 960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777" name="Group 961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5778" name="Line 9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79" name="Line 9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80" name="Line 9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781" name="Group 965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5782" name="Line 9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83" name="Line 9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84" name="Line 9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785" name="Group 969"/>
          <p:cNvGrpSpPr>
            <a:grpSpLocks/>
          </p:cNvGrpSpPr>
          <p:nvPr/>
        </p:nvGrpSpPr>
        <p:grpSpPr bwMode="auto">
          <a:xfrm>
            <a:off x="6007100" y="4756150"/>
            <a:ext cx="501650" cy="234950"/>
            <a:chOff x="4701" y="2996"/>
            <a:chExt cx="316" cy="148"/>
          </a:xfrm>
        </p:grpSpPr>
        <p:sp>
          <p:nvSpPr>
            <p:cNvPr id="35786" name="Oval 970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87" name="Line 971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88" name="Line 972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89" name="Rectangle 973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35790" name="Oval 974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791" name="Group 975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5792" name="Line 9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93" name="Line 9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94" name="Line 9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795" name="Group 979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5796" name="Line 9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97" name="Line 9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98" name="Line 9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799" name="Group 983"/>
          <p:cNvGrpSpPr>
            <a:grpSpLocks/>
          </p:cNvGrpSpPr>
          <p:nvPr/>
        </p:nvGrpSpPr>
        <p:grpSpPr bwMode="auto">
          <a:xfrm>
            <a:off x="6837363" y="4941888"/>
            <a:ext cx="290512" cy="404812"/>
            <a:chOff x="4290" y="3130"/>
            <a:chExt cx="183" cy="255"/>
          </a:xfrm>
        </p:grpSpPr>
        <p:pic>
          <p:nvPicPr>
            <p:cNvPr id="35800" name="Picture 984" descr="31u_bnrz[1]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35801" name="Freeform 985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70 w 199"/>
                <a:gd name="T1" fmla="*/ 29 h 232"/>
                <a:gd name="T2" fmla="*/ 55 w 199"/>
                <a:gd name="T3" fmla="*/ 39 h 232"/>
                <a:gd name="T4" fmla="*/ 42 w 199"/>
                <a:gd name="T5" fmla="*/ 50 h 232"/>
                <a:gd name="T6" fmla="*/ 30 w 199"/>
                <a:gd name="T7" fmla="*/ 63 h 232"/>
                <a:gd name="T8" fmla="*/ 20 w 199"/>
                <a:gd name="T9" fmla="*/ 77 h 232"/>
                <a:gd name="T10" fmla="*/ 12 w 199"/>
                <a:gd name="T11" fmla="*/ 91 h 232"/>
                <a:gd name="T12" fmla="*/ 6 w 199"/>
                <a:gd name="T13" fmla="*/ 108 h 232"/>
                <a:gd name="T14" fmla="*/ 2 w 199"/>
                <a:gd name="T15" fmla="*/ 125 h 232"/>
                <a:gd name="T16" fmla="*/ 0 w 199"/>
                <a:gd name="T17" fmla="*/ 142 h 232"/>
                <a:gd name="T18" fmla="*/ 2 w 199"/>
                <a:gd name="T19" fmla="*/ 166 h 232"/>
                <a:gd name="T20" fmla="*/ 12 w 199"/>
                <a:gd name="T21" fmla="*/ 186 h 232"/>
                <a:gd name="T22" fmla="*/ 26 w 199"/>
                <a:gd name="T23" fmla="*/ 203 h 232"/>
                <a:gd name="T24" fmla="*/ 45 w 199"/>
                <a:gd name="T25" fmla="*/ 216 h 232"/>
                <a:gd name="T26" fmla="*/ 66 w 199"/>
                <a:gd name="T27" fmla="*/ 226 h 232"/>
                <a:gd name="T28" fmla="*/ 88 w 199"/>
                <a:gd name="T29" fmla="*/ 230 h 232"/>
                <a:gd name="T30" fmla="*/ 111 w 199"/>
                <a:gd name="T31" fmla="*/ 232 h 232"/>
                <a:gd name="T32" fmla="*/ 134 w 199"/>
                <a:gd name="T33" fmla="*/ 228 h 232"/>
                <a:gd name="T34" fmla="*/ 138 w 199"/>
                <a:gd name="T35" fmla="*/ 228 h 232"/>
                <a:gd name="T36" fmla="*/ 143 w 199"/>
                <a:gd name="T37" fmla="*/ 226 h 232"/>
                <a:gd name="T38" fmla="*/ 147 w 199"/>
                <a:gd name="T39" fmla="*/ 222 h 232"/>
                <a:gd name="T40" fmla="*/ 148 w 199"/>
                <a:gd name="T41" fmla="*/ 218 h 232"/>
                <a:gd name="T42" fmla="*/ 145 w 199"/>
                <a:gd name="T43" fmla="*/ 212 h 232"/>
                <a:gd name="T44" fmla="*/ 141 w 199"/>
                <a:gd name="T45" fmla="*/ 207 h 232"/>
                <a:gd name="T46" fmla="*/ 135 w 199"/>
                <a:gd name="T47" fmla="*/ 203 h 232"/>
                <a:gd name="T48" fmla="*/ 129 w 199"/>
                <a:gd name="T49" fmla="*/ 201 h 232"/>
                <a:gd name="T50" fmla="*/ 117 w 199"/>
                <a:gd name="T51" fmla="*/ 197 h 232"/>
                <a:gd name="T52" fmla="*/ 105 w 199"/>
                <a:gd name="T53" fmla="*/ 195 h 232"/>
                <a:gd name="T54" fmla="*/ 94 w 199"/>
                <a:gd name="T55" fmla="*/ 193 h 232"/>
                <a:gd name="T56" fmla="*/ 83 w 199"/>
                <a:gd name="T57" fmla="*/ 190 h 232"/>
                <a:gd name="T58" fmla="*/ 73 w 199"/>
                <a:gd name="T59" fmla="*/ 187 h 232"/>
                <a:gd name="T60" fmla="*/ 62 w 199"/>
                <a:gd name="T61" fmla="*/ 182 h 232"/>
                <a:gd name="T62" fmla="*/ 53 w 199"/>
                <a:gd name="T63" fmla="*/ 176 h 232"/>
                <a:gd name="T64" fmla="*/ 43 w 199"/>
                <a:gd name="T65" fmla="*/ 167 h 232"/>
                <a:gd name="T66" fmla="*/ 40 w 199"/>
                <a:gd name="T67" fmla="*/ 128 h 232"/>
                <a:gd name="T68" fmla="*/ 49 w 199"/>
                <a:gd name="T69" fmla="*/ 96 h 232"/>
                <a:gd name="T70" fmla="*/ 68 w 199"/>
                <a:gd name="T71" fmla="*/ 71 h 232"/>
                <a:gd name="T72" fmla="*/ 94 w 199"/>
                <a:gd name="T73" fmla="*/ 50 h 232"/>
                <a:gd name="T74" fmla="*/ 122 w 199"/>
                <a:gd name="T75" fmla="*/ 34 h 232"/>
                <a:gd name="T76" fmla="*/ 151 w 199"/>
                <a:gd name="T77" fmla="*/ 21 h 232"/>
                <a:gd name="T78" fmla="*/ 178 w 199"/>
                <a:gd name="T79" fmla="*/ 12 h 232"/>
                <a:gd name="T80" fmla="*/ 199 w 199"/>
                <a:gd name="T81" fmla="*/ 4 h 232"/>
                <a:gd name="T82" fmla="*/ 186 w 199"/>
                <a:gd name="T83" fmla="*/ 1 h 232"/>
                <a:gd name="T84" fmla="*/ 172 w 199"/>
                <a:gd name="T85" fmla="*/ 0 h 232"/>
                <a:gd name="T86" fmla="*/ 156 w 199"/>
                <a:gd name="T87" fmla="*/ 2 h 232"/>
                <a:gd name="T88" fmla="*/ 138 w 199"/>
                <a:gd name="T89" fmla="*/ 4 h 232"/>
                <a:gd name="T90" fmla="*/ 121 w 199"/>
                <a:gd name="T91" fmla="*/ 10 h 232"/>
                <a:gd name="T92" fmla="*/ 103 w 199"/>
                <a:gd name="T93" fmla="*/ 16 h 232"/>
                <a:gd name="T94" fmla="*/ 86 w 199"/>
                <a:gd name="T95" fmla="*/ 23 h 232"/>
                <a:gd name="T96" fmla="*/ 70 w 199"/>
                <a:gd name="T97" fmla="*/ 2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02" name="Freeform 986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08 w 128"/>
                <a:gd name="T1" fmla="*/ 59 h 180"/>
                <a:gd name="T2" fmla="*/ 113 w 128"/>
                <a:gd name="T3" fmla="*/ 77 h 180"/>
                <a:gd name="T4" fmla="*/ 111 w 128"/>
                <a:gd name="T5" fmla="*/ 94 h 180"/>
                <a:gd name="T6" fmla="*/ 103 w 128"/>
                <a:gd name="T7" fmla="*/ 108 h 180"/>
                <a:gd name="T8" fmla="*/ 91 w 128"/>
                <a:gd name="T9" fmla="*/ 121 h 180"/>
                <a:gd name="T10" fmla="*/ 77 w 128"/>
                <a:gd name="T11" fmla="*/ 132 h 180"/>
                <a:gd name="T12" fmla="*/ 61 w 128"/>
                <a:gd name="T13" fmla="*/ 144 h 180"/>
                <a:gd name="T14" fmla="*/ 45 w 128"/>
                <a:gd name="T15" fmla="*/ 154 h 180"/>
                <a:gd name="T16" fmla="*/ 30 w 128"/>
                <a:gd name="T17" fmla="*/ 164 h 180"/>
                <a:gd name="T18" fmla="*/ 28 w 128"/>
                <a:gd name="T19" fmla="*/ 168 h 180"/>
                <a:gd name="T20" fmla="*/ 27 w 128"/>
                <a:gd name="T21" fmla="*/ 170 h 180"/>
                <a:gd name="T22" fmla="*/ 27 w 128"/>
                <a:gd name="T23" fmla="*/ 174 h 180"/>
                <a:gd name="T24" fmla="*/ 28 w 128"/>
                <a:gd name="T25" fmla="*/ 177 h 180"/>
                <a:gd name="T26" fmla="*/ 32 w 128"/>
                <a:gd name="T27" fmla="*/ 179 h 180"/>
                <a:gd name="T28" fmla="*/ 35 w 128"/>
                <a:gd name="T29" fmla="*/ 180 h 180"/>
                <a:gd name="T30" fmla="*/ 37 w 128"/>
                <a:gd name="T31" fmla="*/ 180 h 180"/>
                <a:gd name="T32" fmla="*/ 41 w 128"/>
                <a:gd name="T33" fmla="*/ 179 h 180"/>
                <a:gd name="T34" fmla="*/ 60 w 128"/>
                <a:gd name="T35" fmla="*/ 169 h 180"/>
                <a:gd name="T36" fmla="*/ 77 w 128"/>
                <a:gd name="T37" fmla="*/ 158 h 180"/>
                <a:gd name="T38" fmla="*/ 94 w 128"/>
                <a:gd name="T39" fmla="*/ 145 h 180"/>
                <a:gd name="T40" fmla="*/ 109 w 128"/>
                <a:gd name="T41" fmla="*/ 130 h 180"/>
                <a:gd name="T42" fmla="*/ 120 w 128"/>
                <a:gd name="T43" fmla="*/ 114 h 180"/>
                <a:gd name="T44" fmla="*/ 127 w 128"/>
                <a:gd name="T45" fmla="*/ 95 h 180"/>
                <a:gd name="T46" fmla="*/ 128 w 128"/>
                <a:gd name="T47" fmla="*/ 76 h 180"/>
                <a:gd name="T48" fmla="*/ 123 w 128"/>
                <a:gd name="T49" fmla="*/ 55 h 180"/>
                <a:gd name="T50" fmla="*/ 113 w 128"/>
                <a:gd name="T51" fmla="*/ 39 h 180"/>
                <a:gd name="T52" fmla="*/ 97 w 128"/>
                <a:gd name="T53" fmla="*/ 25 h 180"/>
                <a:gd name="T54" fmla="*/ 79 w 128"/>
                <a:gd name="T55" fmla="*/ 15 h 180"/>
                <a:gd name="T56" fmla="*/ 57 w 128"/>
                <a:gd name="T57" fmla="*/ 7 h 180"/>
                <a:gd name="T58" fmla="*/ 36 w 128"/>
                <a:gd name="T59" fmla="*/ 2 h 180"/>
                <a:gd name="T60" fmla="*/ 19 w 128"/>
                <a:gd name="T61" fmla="*/ 0 h 180"/>
                <a:gd name="T62" fmla="*/ 6 w 128"/>
                <a:gd name="T63" fmla="*/ 0 h 180"/>
                <a:gd name="T64" fmla="*/ 0 w 128"/>
                <a:gd name="T65" fmla="*/ 4 h 180"/>
                <a:gd name="T66" fmla="*/ 14 w 128"/>
                <a:gd name="T67" fmla="*/ 9 h 180"/>
                <a:gd name="T68" fmla="*/ 29 w 128"/>
                <a:gd name="T69" fmla="*/ 14 h 180"/>
                <a:gd name="T70" fmla="*/ 46 w 128"/>
                <a:gd name="T71" fmla="*/ 19 h 180"/>
                <a:gd name="T72" fmla="*/ 61 w 128"/>
                <a:gd name="T73" fmla="*/ 23 h 180"/>
                <a:gd name="T74" fmla="*/ 76 w 128"/>
                <a:gd name="T75" fmla="*/ 29 h 180"/>
                <a:gd name="T76" fmla="*/ 89 w 128"/>
                <a:gd name="T77" fmla="*/ 37 h 180"/>
                <a:gd name="T78" fmla="*/ 100 w 128"/>
                <a:gd name="T79" fmla="*/ 46 h 180"/>
                <a:gd name="T80" fmla="*/ 108 w 128"/>
                <a:gd name="T81" fmla="*/ 5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03" name="Freeform 987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00 w 322"/>
                <a:gd name="T1" fmla="*/ 70 h 378"/>
                <a:gd name="T2" fmla="*/ 53 w 322"/>
                <a:gd name="T3" fmla="*/ 115 h 378"/>
                <a:gd name="T4" fmla="*/ 17 w 322"/>
                <a:gd name="T5" fmla="*/ 166 h 378"/>
                <a:gd name="T6" fmla="*/ 0 w 322"/>
                <a:gd name="T7" fmla="*/ 226 h 378"/>
                <a:gd name="T8" fmla="*/ 3 w 322"/>
                <a:gd name="T9" fmla="*/ 266 h 378"/>
                <a:gd name="T10" fmla="*/ 9 w 322"/>
                <a:gd name="T11" fmla="*/ 282 h 378"/>
                <a:gd name="T12" fmla="*/ 19 w 322"/>
                <a:gd name="T13" fmla="*/ 297 h 378"/>
                <a:gd name="T14" fmla="*/ 32 w 322"/>
                <a:gd name="T15" fmla="*/ 310 h 378"/>
                <a:gd name="T16" fmla="*/ 56 w 322"/>
                <a:gd name="T17" fmla="*/ 324 h 378"/>
                <a:gd name="T18" fmla="*/ 86 w 322"/>
                <a:gd name="T19" fmla="*/ 338 h 378"/>
                <a:gd name="T20" fmla="*/ 119 w 322"/>
                <a:gd name="T21" fmla="*/ 350 h 378"/>
                <a:gd name="T22" fmla="*/ 152 w 322"/>
                <a:gd name="T23" fmla="*/ 359 h 378"/>
                <a:gd name="T24" fmla="*/ 186 w 322"/>
                <a:gd name="T25" fmla="*/ 366 h 378"/>
                <a:gd name="T26" fmla="*/ 220 w 322"/>
                <a:gd name="T27" fmla="*/ 371 h 378"/>
                <a:gd name="T28" fmla="*/ 254 w 322"/>
                <a:gd name="T29" fmla="*/ 374 h 378"/>
                <a:gd name="T30" fmla="*/ 289 w 322"/>
                <a:gd name="T31" fmla="*/ 376 h 378"/>
                <a:gd name="T32" fmla="*/ 311 w 322"/>
                <a:gd name="T33" fmla="*/ 378 h 378"/>
                <a:gd name="T34" fmla="*/ 320 w 322"/>
                <a:gd name="T35" fmla="*/ 371 h 378"/>
                <a:gd name="T36" fmla="*/ 322 w 322"/>
                <a:gd name="T37" fmla="*/ 360 h 378"/>
                <a:gd name="T38" fmla="*/ 315 w 322"/>
                <a:gd name="T39" fmla="*/ 352 h 378"/>
                <a:gd name="T40" fmla="*/ 294 w 322"/>
                <a:gd name="T41" fmla="*/ 347 h 378"/>
                <a:gd name="T42" fmla="*/ 263 w 322"/>
                <a:gd name="T43" fmla="*/ 341 h 378"/>
                <a:gd name="T44" fmla="*/ 232 w 322"/>
                <a:gd name="T45" fmla="*/ 336 h 378"/>
                <a:gd name="T46" fmla="*/ 200 w 322"/>
                <a:gd name="T47" fmla="*/ 332 h 378"/>
                <a:gd name="T48" fmla="*/ 170 w 322"/>
                <a:gd name="T49" fmla="*/ 326 h 378"/>
                <a:gd name="T50" fmla="*/ 139 w 322"/>
                <a:gd name="T51" fmla="*/ 318 h 378"/>
                <a:gd name="T52" fmla="*/ 110 w 322"/>
                <a:gd name="T53" fmla="*/ 309 h 378"/>
                <a:gd name="T54" fmla="*/ 80 w 322"/>
                <a:gd name="T55" fmla="*/ 297 h 378"/>
                <a:gd name="T56" fmla="*/ 55 w 322"/>
                <a:gd name="T57" fmla="*/ 281 h 378"/>
                <a:gd name="T58" fmla="*/ 38 w 322"/>
                <a:gd name="T59" fmla="*/ 259 h 378"/>
                <a:gd name="T60" fmla="*/ 34 w 322"/>
                <a:gd name="T61" fmla="*/ 232 h 378"/>
                <a:gd name="T62" fmla="*/ 38 w 322"/>
                <a:gd name="T63" fmla="*/ 200 h 378"/>
                <a:gd name="T64" fmla="*/ 51 w 322"/>
                <a:gd name="T65" fmla="*/ 170 h 378"/>
                <a:gd name="T66" fmla="*/ 71 w 322"/>
                <a:gd name="T67" fmla="*/ 137 h 378"/>
                <a:gd name="T68" fmla="*/ 94 w 322"/>
                <a:gd name="T69" fmla="*/ 110 h 378"/>
                <a:gd name="T70" fmla="*/ 123 w 322"/>
                <a:gd name="T71" fmla="*/ 82 h 378"/>
                <a:gd name="T72" fmla="*/ 153 w 322"/>
                <a:gd name="T73" fmla="*/ 57 h 378"/>
                <a:gd name="T74" fmla="*/ 195 w 322"/>
                <a:gd name="T75" fmla="*/ 38 h 378"/>
                <a:gd name="T76" fmla="*/ 238 w 322"/>
                <a:gd name="T77" fmla="*/ 20 h 378"/>
                <a:gd name="T78" fmla="*/ 264 w 322"/>
                <a:gd name="T79" fmla="*/ 7 h 378"/>
                <a:gd name="T80" fmla="*/ 256 w 322"/>
                <a:gd name="T81" fmla="*/ 0 h 378"/>
                <a:gd name="T82" fmla="*/ 221 w 322"/>
                <a:gd name="T83" fmla="*/ 4 h 378"/>
                <a:gd name="T84" fmla="*/ 180 w 322"/>
                <a:gd name="T85" fmla="*/ 18 h 378"/>
                <a:gd name="T86" fmla="*/ 141 w 322"/>
                <a:gd name="T87" fmla="*/ 3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04" name="Freeform 988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235 w 283"/>
                <a:gd name="T1" fmla="*/ 77 h 252"/>
                <a:gd name="T2" fmla="*/ 248 w 283"/>
                <a:gd name="T3" fmla="*/ 91 h 252"/>
                <a:gd name="T4" fmla="*/ 256 w 283"/>
                <a:gd name="T5" fmla="*/ 107 h 252"/>
                <a:gd name="T6" fmla="*/ 259 w 283"/>
                <a:gd name="T7" fmla="*/ 124 h 252"/>
                <a:gd name="T8" fmla="*/ 259 w 283"/>
                <a:gd name="T9" fmla="*/ 142 h 252"/>
                <a:gd name="T10" fmla="*/ 257 w 283"/>
                <a:gd name="T11" fmla="*/ 157 h 252"/>
                <a:gd name="T12" fmla="*/ 252 w 283"/>
                <a:gd name="T13" fmla="*/ 170 h 252"/>
                <a:gd name="T14" fmla="*/ 244 w 283"/>
                <a:gd name="T15" fmla="*/ 183 h 252"/>
                <a:gd name="T16" fmla="*/ 236 w 283"/>
                <a:gd name="T17" fmla="*/ 193 h 252"/>
                <a:gd name="T18" fmla="*/ 225 w 283"/>
                <a:gd name="T19" fmla="*/ 204 h 252"/>
                <a:gd name="T20" fmla="*/ 215 w 283"/>
                <a:gd name="T21" fmla="*/ 214 h 252"/>
                <a:gd name="T22" fmla="*/ 204 w 283"/>
                <a:gd name="T23" fmla="*/ 224 h 252"/>
                <a:gd name="T24" fmla="*/ 194 w 283"/>
                <a:gd name="T25" fmla="*/ 234 h 252"/>
                <a:gd name="T26" fmla="*/ 191 w 283"/>
                <a:gd name="T27" fmla="*/ 238 h 252"/>
                <a:gd name="T28" fmla="*/ 191 w 283"/>
                <a:gd name="T29" fmla="*/ 241 h 252"/>
                <a:gd name="T30" fmla="*/ 191 w 283"/>
                <a:gd name="T31" fmla="*/ 245 h 252"/>
                <a:gd name="T32" fmla="*/ 194 w 283"/>
                <a:gd name="T33" fmla="*/ 248 h 252"/>
                <a:gd name="T34" fmla="*/ 197 w 283"/>
                <a:gd name="T35" fmla="*/ 250 h 252"/>
                <a:gd name="T36" fmla="*/ 202 w 283"/>
                <a:gd name="T37" fmla="*/ 252 h 252"/>
                <a:gd name="T38" fmla="*/ 205 w 283"/>
                <a:gd name="T39" fmla="*/ 250 h 252"/>
                <a:gd name="T40" fmla="*/ 209 w 283"/>
                <a:gd name="T41" fmla="*/ 248 h 252"/>
                <a:gd name="T42" fmla="*/ 232 w 283"/>
                <a:gd name="T43" fmla="*/ 233 h 252"/>
                <a:gd name="T44" fmla="*/ 252 w 283"/>
                <a:gd name="T45" fmla="*/ 214 h 252"/>
                <a:gd name="T46" fmla="*/ 268 w 283"/>
                <a:gd name="T47" fmla="*/ 192 h 252"/>
                <a:gd name="T48" fmla="*/ 278 w 283"/>
                <a:gd name="T49" fmla="*/ 167 h 252"/>
                <a:gd name="T50" fmla="*/ 283 w 283"/>
                <a:gd name="T51" fmla="*/ 141 h 252"/>
                <a:gd name="T52" fmla="*/ 280 w 283"/>
                <a:gd name="T53" fmla="*/ 115 h 252"/>
                <a:gd name="T54" fmla="*/ 271 w 283"/>
                <a:gd name="T55" fmla="*/ 91 h 252"/>
                <a:gd name="T56" fmla="*/ 252 w 283"/>
                <a:gd name="T57" fmla="*/ 69 h 252"/>
                <a:gd name="T58" fmla="*/ 238 w 283"/>
                <a:gd name="T59" fmla="*/ 57 h 252"/>
                <a:gd name="T60" fmla="*/ 222 w 283"/>
                <a:gd name="T61" fmla="*/ 48 h 252"/>
                <a:gd name="T62" fmla="*/ 204 w 283"/>
                <a:gd name="T63" fmla="*/ 39 h 252"/>
                <a:gd name="T64" fmla="*/ 184 w 283"/>
                <a:gd name="T65" fmla="*/ 31 h 252"/>
                <a:gd name="T66" fmla="*/ 164 w 283"/>
                <a:gd name="T67" fmla="*/ 23 h 252"/>
                <a:gd name="T68" fmla="*/ 144 w 283"/>
                <a:gd name="T69" fmla="*/ 17 h 252"/>
                <a:gd name="T70" fmla="*/ 123 w 283"/>
                <a:gd name="T71" fmla="*/ 13 h 252"/>
                <a:gd name="T72" fmla="*/ 103 w 283"/>
                <a:gd name="T73" fmla="*/ 8 h 252"/>
                <a:gd name="T74" fmla="*/ 83 w 283"/>
                <a:gd name="T75" fmla="*/ 5 h 252"/>
                <a:gd name="T76" fmla="*/ 66 w 283"/>
                <a:gd name="T77" fmla="*/ 2 h 252"/>
                <a:gd name="T78" fmla="*/ 48 w 283"/>
                <a:gd name="T79" fmla="*/ 0 h 252"/>
                <a:gd name="T80" fmla="*/ 34 w 283"/>
                <a:gd name="T81" fmla="*/ 0 h 252"/>
                <a:gd name="T82" fmla="*/ 21 w 283"/>
                <a:gd name="T83" fmla="*/ 0 h 252"/>
                <a:gd name="T84" fmla="*/ 11 w 283"/>
                <a:gd name="T85" fmla="*/ 0 h 252"/>
                <a:gd name="T86" fmla="*/ 4 w 283"/>
                <a:gd name="T87" fmla="*/ 2 h 252"/>
                <a:gd name="T88" fmla="*/ 0 w 283"/>
                <a:gd name="T89" fmla="*/ 5 h 252"/>
                <a:gd name="T90" fmla="*/ 12 w 283"/>
                <a:gd name="T91" fmla="*/ 7 h 252"/>
                <a:gd name="T92" fmla="*/ 24 w 283"/>
                <a:gd name="T93" fmla="*/ 8 h 252"/>
                <a:gd name="T94" fmla="*/ 38 w 283"/>
                <a:gd name="T95" fmla="*/ 10 h 252"/>
                <a:gd name="T96" fmla="*/ 52 w 283"/>
                <a:gd name="T97" fmla="*/ 13 h 252"/>
                <a:gd name="T98" fmla="*/ 66 w 283"/>
                <a:gd name="T99" fmla="*/ 16 h 252"/>
                <a:gd name="T100" fmla="*/ 82 w 283"/>
                <a:gd name="T101" fmla="*/ 18 h 252"/>
                <a:gd name="T102" fmla="*/ 98 w 283"/>
                <a:gd name="T103" fmla="*/ 22 h 252"/>
                <a:gd name="T104" fmla="*/ 114 w 283"/>
                <a:gd name="T105" fmla="*/ 25 h 252"/>
                <a:gd name="T106" fmla="*/ 129 w 283"/>
                <a:gd name="T107" fmla="*/ 30 h 252"/>
                <a:gd name="T108" fmla="*/ 146 w 283"/>
                <a:gd name="T109" fmla="*/ 34 h 252"/>
                <a:gd name="T110" fmla="*/ 162 w 283"/>
                <a:gd name="T111" fmla="*/ 39 h 252"/>
                <a:gd name="T112" fmla="*/ 177 w 283"/>
                <a:gd name="T113" fmla="*/ 45 h 252"/>
                <a:gd name="T114" fmla="*/ 193 w 283"/>
                <a:gd name="T115" fmla="*/ 52 h 252"/>
                <a:gd name="T116" fmla="*/ 208 w 283"/>
                <a:gd name="T117" fmla="*/ 60 h 252"/>
                <a:gd name="T118" fmla="*/ 222 w 283"/>
                <a:gd name="T119" fmla="*/ 68 h 252"/>
                <a:gd name="T120" fmla="*/ 235 w 283"/>
                <a:gd name="T121" fmla="*/ 7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05" name="Freeform 989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130 h 238"/>
                <a:gd name="T2" fmla="*/ 0 w 114"/>
                <a:gd name="T3" fmla="*/ 149 h 238"/>
                <a:gd name="T4" fmla="*/ 4 w 114"/>
                <a:gd name="T5" fmla="*/ 168 h 238"/>
                <a:gd name="T6" fmla="*/ 12 w 114"/>
                <a:gd name="T7" fmla="*/ 185 h 238"/>
                <a:gd name="T8" fmla="*/ 24 w 114"/>
                <a:gd name="T9" fmla="*/ 200 h 238"/>
                <a:gd name="T10" fmla="*/ 38 w 114"/>
                <a:gd name="T11" fmla="*/ 213 h 238"/>
                <a:gd name="T12" fmla="*/ 55 w 114"/>
                <a:gd name="T13" fmla="*/ 224 h 238"/>
                <a:gd name="T14" fmla="*/ 73 w 114"/>
                <a:gd name="T15" fmla="*/ 232 h 238"/>
                <a:gd name="T16" fmla="*/ 92 w 114"/>
                <a:gd name="T17" fmla="*/ 237 h 238"/>
                <a:gd name="T18" fmla="*/ 98 w 114"/>
                <a:gd name="T19" fmla="*/ 238 h 238"/>
                <a:gd name="T20" fmla="*/ 104 w 114"/>
                <a:gd name="T21" fmla="*/ 235 h 238"/>
                <a:gd name="T22" fmla="*/ 109 w 114"/>
                <a:gd name="T23" fmla="*/ 232 h 238"/>
                <a:gd name="T24" fmla="*/ 111 w 114"/>
                <a:gd name="T25" fmla="*/ 227 h 238"/>
                <a:gd name="T26" fmla="*/ 111 w 114"/>
                <a:gd name="T27" fmla="*/ 222 h 238"/>
                <a:gd name="T28" fmla="*/ 110 w 114"/>
                <a:gd name="T29" fmla="*/ 216 h 238"/>
                <a:gd name="T30" fmla="*/ 106 w 114"/>
                <a:gd name="T31" fmla="*/ 211 h 238"/>
                <a:gd name="T32" fmla="*/ 100 w 114"/>
                <a:gd name="T33" fmla="*/ 209 h 238"/>
                <a:gd name="T34" fmla="*/ 82 w 114"/>
                <a:gd name="T35" fmla="*/ 202 h 238"/>
                <a:gd name="T36" fmla="*/ 64 w 114"/>
                <a:gd name="T37" fmla="*/ 193 h 238"/>
                <a:gd name="T38" fmla="*/ 50 w 114"/>
                <a:gd name="T39" fmla="*/ 180 h 238"/>
                <a:gd name="T40" fmla="*/ 39 w 114"/>
                <a:gd name="T41" fmla="*/ 167 h 238"/>
                <a:gd name="T42" fmla="*/ 32 w 114"/>
                <a:gd name="T43" fmla="*/ 149 h 238"/>
                <a:gd name="T44" fmla="*/ 29 w 114"/>
                <a:gd name="T45" fmla="*/ 131 h 238"/>
                <a:gd name="T46" fmla="*/ 29 w 114"/>
                <a:gd name="T47" fmla="*/ 111 h 238"/>
                <a:gd name="T48" fmla="*/ 35 w 114"/>
                <a:gd name="T49" fmla="*/ 91 h 238"/>
                <a:gd name="T50" fmla="*/ 42 w 114"/>
                <a:gd name="T51" fmla="*/ 76 h 238"/>
                <a:gd name="T52" fmla="*/ 51 w 114"/>
                <a:gd name="T53" fmla="*/ 62 h 238"/>
                <a:gd name="T54" fmla="*/ 62 w 114"/>
                <a:gd name="T55" fmla="*/ 49 h 238"/>
                <a:gd name="T56" fmla="*/ 73 w 114"/>
                <a:gd name="T57" fmla="*/ 38 h 238"/>
                <a:gd name="T58" fmla="*/ 84 w 114"/>
                <a:gd name="T59" fmla="*/ 28 h 238"/>
                <a:gd name="T60" fmla="*/ 96 w 114"/>
                <a:gd name="T61" fmla="*/ 18 h 238"/>
                <a:gd name="T62" fmla="*/ 106 w 114"/>
                <a:gd name="T63" fmla="*/ 9 h 238"/>
                <a:gd name="T64" fmla="*/ 114 w 114"/>
                <a:gd name="T65" fmla="*/ 1 h 238"/>
                <a:gd name="T66" fmla="*/ 106 w 114"/>
                <a:gd name="T67" fmla="*/ 0 h 238"/>
                <a:gd name="T68" fmla="*/ 93 w 114"/>
                <a:gd name="T69" fmla="*/ 6 h 238"/>
                <a:gd name="T70" fmla="*/ 76 w 114"/>
                <a:gd name="T71" fmla="*/ 18 h 238"/>
                <a:gd name="T72" fmla="*/ 56 w 114"/>
                <a:gd name="T73" fmla="*/ 36 h 238"/>
                <a:gd name="T74" fmla="*/ 37 w 114"/>
                <a:gd name="T75" fmla="*/ 57 h 238"/>
                <a:gd name="T76" fmla="*/ 20 w 114"/>
                <a:gd name="T77" fmla="*/ 80 h 238"/>
                <a:gd name="T78" fmla="*/ 7 w 114"/>
                <a:gd name="T79" fmla="*/ 106 h 238"/>
                <a:gd name="T80" fmla="*/ 0 w 114"/>
                <a:gd name="T81" fmla="*/ 13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06" name="Freeform 990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207 w 246"/>
                <a:gd name="T1" fmla="*/ 124 h 310"/>
                <a:gd name="T2" fmla="*/ 219 w 246"/>
                <a:gd name="T3" fmla="*/ 143 h 310"/>
                <a:gd name="T4" fmla="*/ 225 w 246"/>
                <a:gd name="T5" fmla="*/ 164 h 310"/>
                <a:gd name="T6" fmla="*/ 221 w 246"/>
                <a:gd name="T7" fmla="*/ 187 h 310"/>
                <a:gd name="T8" fmla="*/ 208 w 246"/>
                <a:gd name="T9" fmla="*/ 209 h 310"/>
                <a:gd name="T10" fmla="*/ 188 w 246"/>
                <a:gd name="T11" fmla="*/ 228 h 310"/>
                <a:gd name="T12" fmla="*/ 166 w 246"/>
                <a:gd name="T13" fmla="*/ 246 h 310"/>
                <a:gd name="T14" fmla="*/ 143 w 246"/>
                <a:gd name="T15" fmla="*/ 264 h 310"/>
                <a:gd name="T16" fmla="*/ 129 w 246"/>
                <a:gd name="T17" fmla="*/ 278 h 310"/>
                <a:gd name="T18" fmla="*/ 124 w 246"/>
                <a:gd name="T19" fmla="*/ 287 h 310"/>
                <a:gd name="T20" fmla="*/ 120 w 246"/>
                <a:gd name="T21" fmla="*/ 296 h 310"/>
                <a:gd name="T22" fmla="*/ 121 w 246"/>
                <a:gd name="T23" fmla="*/ 305 h 310"/>
                <a:gd name="T24" fmla="*/ 130 w 246"/>
                <a:gd name="T25" fmla="*/ 310 h 310"/>
                <a:gd name="T26" fmla="*/ 139 w 246"/>
                <a:gd name="T27" fmla="*/ 309 h 310"/>
                <a:gd name="T28" fmla="*/ 154 w 246"/>
                <a:gd name="T29" fmla="*/ 293 h 310"/>
                <a:gd name="T30" fmla="*/ 180 w 246"/>
                <a:gd name="T31" fmla="*/ 269 h 310"/>
                <a:gd name="T32" fmla="*/ 207 w 246"/>
                <a:gd name="T33" fmla="*/ 246 h 310"/>
                <a:gd name="T34" fmla="*/ 231 w 246"/>
                <a:gd name="T35" fmla="*/ 219 h 310"/>
                <a:gd name="T36" fmla="*/ 245 w 246"/>
                <a:gd name="T37" fmla="*/ 187 h 310"/>
                <a:gd name="T38" fmla="*/ 242 w 246"/>
                <a:gd name="T39" fmla="*/ 153 h 310"/>
                <a:gd name="T40" fmla="*/ 227 w 246"/>
                <a:gd name="T41" fmla="*/ 120 h 310"/>
                <a:gd name="T42" fmla="*/ 201 w 246"/>
                <a:gd name="T43" fmla="*/ 94 h 310"/>
                <a:gd name="T44" fmla="*/ 177 w 246"/>
                <a:gd name="T45" fmla="*/ 74 h 310"/>
                <a:gd name="T46" fmla="*/ 152 w 246"/>
                <a:gd name="T47" fmla="*/ 60 h 310"/>
                <a:gd name="T48" fmla="*/ 126 w 246"/>
                <a:gd name="T49" fmla="*/ 43 h 310"/>
                <a:gd name="T50" fmla="*/ 98 w 246"/>
                <a:gd name="T51" fmla="*/ 28 h 310"/>
                <a:gd name="T52" fmla="*/ 72 w 246"/>
                <a:gd name="T53" fmla="*/ 16 h 310"/>
                <a:gd name="T54" fmla="*/ 46 w 246"/>
                <a:gd name="T55" fmla="*/ 7 h 310"/>
                <a:gd name="T56" fmla="*/ 24 w 246"/>
                <a:gd name="T57" fmla="*/ 1 h 310"/>
                <a:gd name="T58" fmla="*/ 7 w 246"/>
                <a:gd name="T59" fmla="*/ 1 h 310"/>
                <a:gd name="T60" fmla="*/ 8 w 246"/>
                <a:gd name="T61" fmla="*/ 6 h 310"/>
                <a:gd name="T62" fmla="*/ 28 w 246"/>
                <a:gd name="T63" fmla="*/ 14 h 310"/>
                <a:gd name="T64" fmla="*/ 51 w 246"/>
                <a:gd name="T65" fmla="*/ 24 h 310"/>
                <a:gd name="T66" fmla="*/ 78 w 246"/>
                <a:gd name="T67" fmla="*/ 37 h 310"/>
                <a:gd name="T68" fmla="*/ 106 w 246"/>
                <a:gd name="T69" fmla="*/ 51 h 310"/>
                <a:gd name="T70" fmla="*/ 134 w 246"/>
                <a:gd name="T71" fmla="*/ 69 h 310"/>
                <a:gd name="T72" fmla="*/ 163 w 246"/>
                <a:gd name="T73" fmla="*/ 87 h 310"/>
                <a:gd name="T74" fmla="*/ 187 w 246"/>
                <a:gd name="T75" fmla="*/ 10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07" name="Freeform 991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31 w 83"/>
                <a:gd name="T1" fmla="*/ 14 h 187"/>
                <a:gd name="T2" fmla="*/ 29 w 83"/>
                <a:gd name="T3" fmla="*/ 8 h 187"/>
                <a:gd name="T4" fmla="*/ 25 w 83"/>
                <a:gd name="T5" fmla="*/ 3 h 187"/>
                <a:gd name="T6" fmla="*/ 19 w 83"/>
                <a:gd name="T7" fmla="*/ 1 h 187"/>
                <a:gd name="T8" fmla="*/ 14 w 83"/>
                <a:gd name="T9" fmla="*/ 0 h 187"/>
                <a:gd name="T10" fmla="*/ 8 w 83"/>
                <a:gd name="T11" fmla="*/ 2 h 187"/>
                <a:gd name="T12" fmla="*/ 3 w 83"/>
                <a:gd name="T13" fmla="*/ 5 h 187"/>
                <a:gd name="T14" fmla="*/ 0 w 83"/>
                <a:gd name="T15" fmla="*/ 11 h 187"/>
                <a:gd name="T16" fmla="*/ 0 w 83"/>
                <a:gd name="T17" fmla="*/ 17 h 187"/>
                <a:gd name="T18" fmla="*/ 5 w 83"/>
                <a:gd name="T19" fmla="*/ 42 h 187"/>
                <a:gd name="T20" fmla="*/ 15 w 83"/>
                <a:gd name="T21" fmla="*/ 71 h 187"/>
                <a:gd name="T22" fmla="*/ 27 w 83"/>
                <a:gd name="T23" fmla="*/ 100 h 187"/>
                <a:gd name="T24" fmla="*/ 41 w 83"/>
                <a:gd name="T25" fmla="*/ 127 h 187"/>
                <a:gd name="T26" fmla="*/ 55 w 83"/>
                <a:gd name="T27" fmla="*/ 151 h 187"/>
                <a:gd name="T28" fmla="*/ 68 w 83"/>
                <a:gd name="T29" fmla="*/ 171 h 187"/>
                <a:gd name="T30" fmla="*/ 77 w 83"/>
                <a:gd name="T31" fmla="*/ 184 h 187"/>
                <a:gd name="T32" fmla="*/ 83 w 83"/>
                <a:gd name="T33" fmla="*/ 187 h 187"/>
                <a:gd name="T34" fmla="*/ 80 w 83"/>
                <a:gd name="T35" fmla="*/ 174 h 187"/>
                <a:gd name="T36" fmla="*/ 75 w 83"/>
                <a:gd name="T37" fmla="*/ 158 h 187"/>
                <a:gd name="T38" fmla="*/ 68 w 83"/>
                <a:gd name="T39" fmla="*/ 138 h 187"/>
                <a:gd name="T40" fmla="*/ 59 w 83"/>
                <a:gd name="T41" fmla="*/ 113 h 187"/>
                <a:gd name="T42" fmla="*/ 51 w 83"/>
                <a:gd name="T43" fmla="*/ 88 h 187"/>
                <a:gd name="T44" fmla="*/ 43 w 83"/>
                <a:gd name="T45" fmla="*/ 63 h 187"/>
                <a:gd name="T46" fmla="*/ 36 w 83"/>
                <a:gd name="T47" fmla="*/ 38 h 187"/>
                <a:gd name="T48" fmla="*/ 31 w 83"/>
                <a:gd name="T49" fmla="*/ 1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08" name="Freeform 992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22 w 44"/>
                <a:gd name="T1" fmla="*/ 10 h 94"/>
                <a:gd name="T2" fmla="*/ 21 w 44"/>
                <a:gd name="T3" fmla="*/ 6 h 94"/>
                <a:gd name="T4" fmla="*/ 18 w 44"/>
                <a:gd name="T5" fmla="*/ 2 h 94"/>
                <a:gd name="T6" fmla="*/ 14 w 44"/>
                <a:gd name="T7" fmla="*/ 0 h 94"/>
                <a:gd name="T8" fmla="*/ 10 w 44"/>
                <a:gd name="T9" fmla="*/ 0 h 94"/>
                <a:gd name="T10" fmla="*/ 6 w 44"/>
                <a:gd name="T11" fmla="*/ 1 h 94"/>
                <a:gd name="T12" fmla="*/ 3 w 44"/>
                <a:gd name="T13" fmla="*/ 3 h 94"/>
                <a:gd name="T14" fmla="*/ 0 w 44"/>
                <a:gd name="T15" fmla="*/ 7 h 94"/>
                <a:gd name="T16" fmla="*/ 0 w 44"/>
                <a:gd name="T17" fmla="*/ 11 h 94"/>
                <a:gd name="T18" fmla="*/ 0 w 44"/>
                <a:gd name="T19" fmla="*/ 24 h 94"/>
                <a:gd name="T20" fmla="*/ 4 w 44"/>
                <a:gd name="T21" fmla="*/ 38 h 94"/>
                <a:gd name="T22" fmla="*/ 8 w 44"/>
                <a:gd name="T23" fmla="*/ 52 h 94"/>
                <a:gd name="T24" fmla="*/ 14 w 44"/>
                <a:gd name="T25" fmla="*/ 65 h 94"/>
                <a:gd name="T26" fmla="*/ 21 w 44"/>
                <a:gd name="T27" fmla="*/ 78 h 94"/>
                <a:gd name="T28" fmla="*/ 28 w 44"/>
                <a:gd name="T29" fmla="*/ 87 h 94"/>
                <a:gd name="T30" fmla="*/ 37 w 44"/>
                <a:gd name="T31" fmla="*/ 93 h 94"/>
                <a:gd name="T32" fmla="*/ 42 w 44"/>
                <a:gd name="T33" fmla="*/ 94 h 94"/>
                <a:gd name="T34" fmla="*/ 44 w 44"/>
                <a:gd name="T35" fmla="*/ 76 h 94"/>
                <a:gd name="T36" fmla="*/ 38 w 44"/>
                <a:gd name="T37" fmla="*/ 54 h 94"/>
                <a:gd name="T38" fmla="*/ 31 w 44"/>
                <a:gd name="T39" fmla="*/ 32 h 94"/>
                <a:gd name="T40" fmla="*/ 22 w 44"/>
                <a:gd name="T41" fmla="*/ 1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09" name="Freeform 993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20 w 38"/>
                <a:gd name="T1" fmla="*/ 7 h 54"/>
                <a:gd name="T2" fmla="*/ 20 w 38"/>
                <a:gd name="T3" fmla="*/ 8 h 54"/>
                <a:gd name="T4" fmla="*/ 20 w 38"/>
                <a:gd name="T5" fmla="*/ 8 h 54"/>
                <a:gd name="T6" fmla="*/ 20 w 38"/>
                <a:gd name="T7" fmla="*/ 8 h 54"/>
                <a:gd name="T8" fmla="*/ 20 w 38"/>
                <a:gd name="T9" fmla="*/ 8 h 54"/>
                <a:gd name="T10" fmla="*/ 19 w 38"/>
                <a:gd name="T11" fmla="*/ 4 h 54"/>
                <a:gd name="T12" fmla="*/ 15 w 38"/>
                <a:gd name="T13" fmla="*/ 1 h 54"/>
                <a:gd name="T14" fmla="*/ 12 w 38"/>
                <a:gd name="T15" fmla="*/ 0 h 54"/>
                <a:gd name="T16" fmla="*/ 7 w 38"/>
                <a:gd name="T17" fmla="*/ 0 h 54"/>
                <a:gd name="T18" fmla="*/ 4 w 38"/>
                <a:gd name="T19" fmla="*/ 1 h 54"/>
                <a:gd name="T20" fmla="*/ 1 w 38"/>
                <a:gd name="T21" fmla="*/ 4 h 54"/>
                <a:gd name="T22" fmla="*/ 0 w 38"/>
                <a:gd name="T23" fmla="*/ 8 h 54"/>
                <a:gd name="T24" fmla="*/ 0 w 38"/>
                <a:gd name="T25" fmla="*/ 11 h 54"/>
                <a:gd name="T26" fmla="*/ 1 w 38"/>
                <a:gd name="T27" fmla="*/ 17 h 54"/>
                <a:gd name="T28" fmla="*/ 4 w 38"/>
                <a:gd name="T29" fmla="*/ 24 h 54"/>
                <a:gd name="T30" fmla="*/ 8 w 38"/>
                <a:gd name="T31" fmla="*/ 32 h 54"/>
                <a:gd name="T32" fmla="*/ 14 w 38"/>
                <a:gd name="T33" fmla="*/ 39 h 54"/>
                <a:gd name="T34" fmla="*/ 20 w 38"/>
                <a:gd name="T35" fmla="*/ 46 h 54"/>
                <a:gd name="T36" fmla="*/ 27 w 38"/>
                <a:gd name="T37" fmla="*/ 50 h 54"/>
                <a:gd name="T38" fmla="*/ 33 w 38"/>
                <a:gd name="T39" fmla="*/ 54 h 54"/>
                <a:gd name="T40" fmla="*/ 38 w 38"/>
                <a:gd name="T41" fmla="*/ 54 h 54"/>
                <a:gd name="T42" fmla="*/ 36 w 38"/>
                <a:gd name="T43" fmla="*/ 42 h 54"/>
                <a:gd name="T44" fmla="*/ 32 w 38"/>
                <a:gd name="T45" fmla="*/ 29 h 54"/>
                <a:gd name="T46" fmla="*/ 25 w 38"/>
                <a:gd name="T47" fmla="*/ 16 h 54"/>
                <a:gd name="T48" fmla="*/ 20 w 38"/>
                <a:gd name="T4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10" name="Freeform 994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41 w 52"/>
                <a:gd name="T1" fmla="*/ 27 h 36"/>
                <a:gd name="T2" fmla="*/ 46 w 52"/>
                <a:gd name="T3" fmla="*/ 24 h 36"/>
                <a:gd name="T4" fmla="*/ 51 w 52"/>
                <a:gd name="T5" fmla="*/ 21 h 36"/>
                <a:gd name="T6" fmla="*/ 52 w 52"/>
                <a:gd name="T7" fmla="*/ 16 h 36"/>
                <a:gd name="T8" fmla="*/ 52 w 52"/>
                <a:gd name="T9" fmla="*/ 12 h 36"/>
                <a:gd name="T10" fmla="*/ 50 w 52"/>
                <a:gd name="T11" fmla="*/ 6 h 36"/>
                <a:gd name="T12" fmla="*/ 46 w 52"/>
                <a:gd name="T13" fmla="*/ 2 h 36"/>
                <a:gd name="T14" fmla="*/ 41 w 52"/>
                <a:gd name="T15" fmla="*/ 0 h 36"/>
                <a:gd name="T16" fmla="*/ 36 w 52"/>
                <a:gd name="T17" fmla="*/ 0 h 36"/>
                <a:gd name="T18" fmla="*/ 33 w 52"/>
                <a:gd name="T19" fmla="*/ 0 h 36"/>
                <a:gd name="T20" fmla="*/ 29 w 52"/>
                <a:gd name="T21" fmla="*/ 1 h 36"/>
                <a:gd name="T22" fmla="*/ 21 w 52"/>
                <a:gd name="T23" fmla="*/ 4 h 36"/>
                <a:gd name="T24" fmla="*/ 13 w 52"/>
                <a:gd name="T25" fmla="*/ 8 h 36"/>
                <a:gd name="T26" fmla="*/ 6 w 52"/>
                <a:gd name="T27" fmla="*/ 15 h 36"/>
                <a:gd name="T28" fmla="*/ 3 w 52"/>
                <a:gd name="T29" fmla="*/ 22 h 36"/>
                <a:gd name="T30" fmla="*/ 0 w 52"/>
                <a:gd name="T31" fmla="*/ 29 h 36"/>
                <a:gd name="T32" fmla="*/ 0 w 52"/>
                <a:gd name="T33" fmla="*/ 31 h 36"/>
                <a:gd name="T34" fmla="*/ 4 w 52"/>
                <a:gd name="T35" fmla="*/ 33 h 36"/>
                <a:gd name="T36" fmla="*/ 9 w 52"/>
                <a:gd name="T37" fmla="*/ 36 h 36"/>
                <a:gd name="T38" fmla="*/ 13 w 52"/>
                <a:gd name="T39" fmla="*/ 36 h 36"/>
                <a:gd name="T40" fmla="*/ 18 w 52"/>
                <a:gd name="T41" fmla="*/ 36 h 36"/>
                <a:gd name="T42" fmla="*/ 24 w 52"/>
                <a:gd name="T43" fmla="*/ 33 h 36"/>
                <a:gd name="T44" fmla="*/ 30 w 52"/>
                <a:gd name="T45" fmla="*/ 32 h 36"/>
                <a:gd name="T46" fmla="*/ 36 w 52"/>
                <a:gd name="T47" fmla="*/ 30 h 36"/>
                <a:gd name="T48" fmla="*/ 41 w 52"/>
                <a:gd name="T4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11" name="Freeform 995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73 w 198"/>
                <a:gd name="T1" fmla="*/ 36 h 236"/>
                <a:gd name="T2" fmla="*/ 58 w 198"/>
                <a:gd name="T3" fmla="*/ 46 h 236"/>
                <a:gd name="T4" fmla="*/ 46 w 198"/>
                <a:gd name="T5" fmla="*/ 58 h 236"/>
                <a:gd name="T6" fmla="*/ 33 w 198"/>
                <a:gd name="T7" fmla="*/ 72 h 236"/>
                <a:gd name="T8" fmla="*/ 22 w 198"/>
                <a:gd name="T9" fmla="*/ 85 h 236"/>
                <a:gd name="T10" fmla="*/ 14 w 198"/>
                <a:gd name="T11" fmla="*/ 100 h 236"/>
                <a:gd name="T12" fmla="*/ 7 w 198"/>
                <a:gd name="T13" fmla="*/ 115 h 236"/>
                <a:gd name="T14" fmla="*/ 2 w 198"/>
                <a:gd name="T15" fmla="*/ 130 h 236"/>
                <a:gd name="T16" fmla="*/ 0 w 198"/>
                <a:gd name="T17" fmla="*/ 146 h 236"/>
                <a:gd name="T18" fmla="*/ 2 w 198"/>
                <a:gd name="T19" fmla="*/ 170 h 236"/>
                <a:gd name="T20" fmla="*/ 12 w 198"/>
                <a:gd name="T21" fmla="*/ 190 h 236"/>
                <a:gd name="T22" fmla="*/ 26 w 198"/>
                <a:gd name="T23" fmla="*/ 207 h 236"/>
                <a:gd name="T24" fmla="*/ 43 w 198"/>
                <a:gd name="T25" fmla="*/ 220 h 236"/>
                <a:gd name="T26" fmla="*/ 64 w 198"/>
                <a:gd name="T27" fmla="*/ 229 h 236"/>
                <a:gd name="T28" fmla="*/ 88 w 198"/>
                <a:gd name="T29" fmla="*/ 235 h 236"/>
                <a:gd name="T30" fmla="*/ 110 w 198"/>
                <a:gd name="T31" fmla="*/ 236 h 236"/>
                <a:gd name="T32" fmla="*/ 132 w 198"/>
                <a:gd name="T33" fmla="*/ 232 h 236"/>
                <a:gd name="T34" fmla="*/ 137 w 198"/>
                <a:gd name="T35" fmla="*/ 232 h 236"/>
                <a:gd name="T36" fmla="*/ 142 w 198"/>
                <a:gd name="T37" fmla="*/ 230 h 236"/>
                <a:gd name="T38" fmla="*/ 145 w 198"/>
                <a:gd name="T39" fmla="*/ 226 h 236"/>
                <a:gd name="T40" fmla="*/ 146 w 198"/>
                <a:gd name="T41" fmla="*/ 221 h 236"/>
                <a:gd name="T42" fmla="*/ 145 w 198"/>
                <a:gd name="T43" fmla="*/ 219 h 236"/>
                <a:gd name="T44" fmla="*/ 142 w 198"/>
                <a:gd name="T45" fmla="*/ 219 h 236"/>
                <a:gd name="T46" fmla="*/ 137 w 198"/>
                <a:gd name="T47" fmla="*/ 217 h 236"/>
                <a:gd name="T48" fmla="*/ 131 w 198"/>
                <a:gd name="T49" fmla="*/ 217 h 236"/>
                <a:gd name="T50" fmla="*/ 124 w 198"/>
                <a:gd name="T51" fmla="*/ 217 h 236"/>
                <a:gd name="T52" fmla="*/ 118 w 198"/>
                <a:gd name="T53" fmla="*/ 217 h 236"/>
                <a:gd name="T54" fmla="*/ 112 w 198"/>
                <a:gd name="T55" fmla="*/ 217 h 236"/>
                <a:gd name="T56" fmla="*/ 109 w 198"/>
                <a:gd name="T57" fmla="*/ 217 h 236"/>
                <a:gd name="T58" fmla="*/ 97 w 198"/>
                <a:gd name="T59" fmla="*/ 216 h 236"/>
                <a:gd name="T60" fmla="*/ 87 w 198"/>
                <a:gd name="T61" fmla="*/ 215 h 236"/>
                <a:gd name="T62" fmla="*/ 75 w 198"/>
                <a:gd name="T63" fmla="*/ 214 h 236"/>
                <a:gd name="T64" fmla="*/ 63 w 198"/>
                <a:gd name="T65" fmla="*/ 211 h 236"/>
                <a:gd name="T66" fmla="*/ 51 w 198"/>
                <a:gd name="T67" fmla="*/ 207 h 236"/>
                <a:gd name="T68" fmla="*/ 40 w 198"/>
                <a:gd name="T69" fmla="*/ 199 h 236"/>
                <a:gd name="T70" fmla="*/ 29 w 198"/>
                <a:gd name="T71" fmla="*/ 189 h 236"/>
                <a:gd name="T72" fmla="*/ 17 w 198"/>
                <a:gd name="T73" fmla="*/ 174 h 236"/>
                <a:gd name="T74" fmla="*/ 15 w 198"/>
                <a:gd name="T75" fmla="*/ 157 h 236"/>
                <a:gd name="T76" fmla="*/ 16 w 198"/>
                <a:gd name="T77" fmla="*/ 141 h 236"/>
                <a:gd name="T78" fmla="*/ 21 w 198"/>
                <a:gd name="T79" fmla="*/ 124 h 236"/>
                <a:gd name="T80" fmla="*/ 28 w 198"/>
                <a:gd name="T81" fmla="*/ 109 h 236"/>
                <a:gd name="T82" fmla="*/ 39 w 198"/>
                <a:gd name="T83" fmla="*/ 96 h 236"/>
                <a:gd name="T84" fmla="*/ 50 w 198"/>
                <a:gd name="T85" fmla="*/ 82 h 236"/>
                <a:gd name="T86" fmla="*/ 63 w 198"/>
                <a:gd name="T87" fmla="*/ 70 h 236"/>
                <a:gd name="T88" fmla="*/ 78 w 198"/>
                <a:gd name="T89" fmla="*/ 59 h 236"/>
                <a:gd name="T90" fmla="*/ 94 w 198"/>
                <a:gd name="T91" fmla="*/ 49 h 236"/>
                <a:gd name="T92" fmla="*/ 110 w 198"/>
                <a:gd name="T93" fmla="*/ 39 h 236"/>
                <a:gd name="T94" fmla="*/ 126 w 198"/>
                <a:gd name="T95" fmla="*/ 31 h 236"/>
                <a:gd name="T96" fmla="*/ 142 w 198"/>
                <a:gd name="T97" fmla="*/ 24 h 236"/>
                <a:gd name="T98" fmla="*/ 158 w 198"/>
                <a:gd name="T99" fmla="*/ 19 h 236"/>
                <a:gd name="T100" fmla="*/ 172 w 198"/>
                <a:gd name="T101" fmla="*/ 13 h 236"/>
                <a:gd name="T102" fmla="*/ 186 w 198"/>
                <a:gd name="T103" fmla="*/ 10 h 236"/>
                <a:gd name="T104" fmla="*/ 198 w 198"/>
                <a:gd name="T105" fmla="*/ 7 h 236"/>
                <a:gd name="T106" fmla="*/ 190 w 198"/>
                <a:gd name="T107" fmla="*/ 3 h 236"/>
                <a:gd name="T108" fmla="*/ 177 w 198"/>
                <a:gd name="T109" fmla="*/ 0 h 236"/>
                <a:gd name="T110" fmla="*/ 162 w 198"/>
                <a:gd name="T111" fmla="*/ 3 h 236"/>
                <a:gd name="T112" fmla="*/ 144 w 198"/>
                <a:gd name="T113" fmla="*/ 6 h 236"/>
                <a:gd name="T114" fmla="*/ 124 w 198"/>
                <a:gd name="T115" fmla="*/ 12 h 236"/>
                <a:gd name="T116" fmla="*/ 105 w 198"/>
                <a:gd name="T117" fmla="*/ 19 h 236"/>
                <a:gd name="T118" fmla="*/ 88 w 198"/>
                <a:gd name="T119" fmla="*/ 28 h 236"/>
                <a:gd name="T120" fmla="*/ 73 w 198"/>
                <a:gd name="T121" fmla="*/ 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12" name="Freeform 996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08 w 128"/>
                <a:gd name="T1" fmla="*/ 61 h 183"/>
                <a:gd name="T2" fmla="*/ 111 w 128"/>
                <a:gd name="T3" fmla="*/ 80 h 183"/>
                <a:gd name="T4" fmla="*/ 109 w 128"/>
                <a:gd name="T5" fmla="*/ 97 h 183"/>
                <a:gd name="T6" fmla="*/ 101 w 128"/>
                <a:gd name="T7" fmla="*/ 110 h 183"/>
                <a:gd name="T8" fmla="*/ 89 w 128"/>
                <a:gd name="T9" fmla="*/ 123 h 183"/>
                <a:gd name="T10" fmla="*/ 75 w 128"/>
                <a:gd name="T11" fmla="*/ 134 h 183"/>
                <a:gd name="T12" fmla="*/ 60 w 128"/>
                <a:gd name="T13" fmla="*/ 145 h 183"/>
                <a:gd name="T14" fmla="*/ 43 w 128"/>
                <a:gd name="T15" fmla="*/ 156 h 183"/>
                <a:gd name="T16" fmla="*/ 29 w 128"/>
                <a:gd name="T17" fmla="*/ 167 h 183"/>
                <a:gd name="T18" fmla="*/ 27 w 128"/>
                <a:gd name="T19" fmla="*/ 170 h 183"/>
                <a:gd name="T20" fmla="*/ 26 w 128"/>
                <a:gd name="T21" fmla="*/ 172 h 183"/>
                <a:gd name="T22" fmla="*/ 26 w 128"/>
                <a:gd name="T23" fmla="*/ 176 h 183"/>
                <a:gd name="T24" fmla="*/ 28 w 128"/>
                <a:gd name="T25" fmla="*/ 179 h 183"/>
                <a:gd name="T26" fmla="*/ 30 w 128"/>
                <a:gd name="T27" fmla="*/ 182 h 183"/>
                <a:gd name="T28" fmla="*/ 34 w 128"/>
                <a:gd name="T29" fmla="*/ 183 h 183"/>
                <a:gd name="T30" fmla="*/ 37 w 128"/>
                <a:gd name="T31" fmla="*/ 183 h 183"/>
                <a:gd name="T32" fmla="*/ 41 w 128"/>
                <a:gd name="T33" fmla="*/ 182 h 183"/>
                <a:gd name="T34" fmla="*/ 58 w 128"/>
                <a:gd name="T35" fmla="*/ 171 h 183"/>
                <a:gd name="T36" fmla="*/ 76 w 128"/>
                <a:gd name="T37" fmla="*/ 160 h 183"/>
                <a:gd name="T38" fmla="*/ 92 w 128"/>
                <a:gd name="T39" fmla="*/ 147 h 183"/>
                <a:gd name="T40" fmla="*/ 108 w 128"/>
                <a:gd name="T41" fmla="*/ 132 h 183"/>
                <a:gd name="T42" fmla="*/ 118 w 128"/>
                <a:gd name="T43" fmla="*/ 116 h 183"/>
                <a:gd name="T44" fmla="*/ 125 w 128"/>
                <a:gd name="T45" fmla="*/ 98 h 183"/>
                <a:gd name="T46" fmla="*/ 128 w 128"/>
                <a:gd name="T47" fmla="*/ 78 h 183"/>
                <a:gd name="T48" fmla="*/ 123 w 128"/>
                <a:gd name="T49" fmla="*/ 58 h 183"/>
                <a:gd name="T50" fmla="*/ 112 w 128"/>
                <a:gd name="T51" fmla="*/ 41 h 183"/>
                <a:gd name="T52" fmla="*/ 98 w 128"/>
                <a:gd name="T53" fmla="*/ 28 h 183"/>
                <a:gd name="T54" fmla="*/ 80 w 128"/>
                <a:gd name="T55" fmla="*/ 16 h 183"/>
                <a:gd name="T56" fmla="*/ 61 w 128"/>
                <a:gd name="T57" fmla="*/ 8 h 183"/>
                <a:gd name="T58" fmla="*/ 41 w 128"/>
                <a:gd name="T59" fmla="*/ 2 h 183"/>
                <a:gd name="T60" fmla="*/ 23 w 128"/>
                <a:gd name="T61" fmla="*/ 0 h 183"/>
                <a:gd name="T62" fmla="*/ 9 w 128"/>
                <a:gd name="T63" fmla="*/ 1 h 183"/>
                <a:gd name="T64" fmla="*/ 0 w 128"/>
                <a:gd name="T65" fmla="*/ 6 h 183"/>
                <a:gd name="T66" fmla="*/ 16 w 128"/>
                <a:gd name="T67" fmla="*/ 10 h 183"/>
                <a:gd name="T68" fmla="*/ 33 w 128"/>
                <a:gd name="T69" fmla="*/ 14 h 183"/>
                <a:gd name="T70" fmla="*/ 48 w 128"/>
                <a:gd name="T71" fmla="*/ 17 h 183"/>
                <a:gd name="T72" fmla="*/ 63 w 128"/>
                <a:gd name="T73" fmla="*/ 22 h 183"/>
                <a:gd name="T74" fmla="*/ 77 w 128"/>
                <a:gd name="T75" fmla="*/ 28 h 183"/>
                <a:gd name="T76" fmla="*/ 90 w 128"/>
                <a:gd name="T77" fmla="*/ 36 h 183"/>
                <a:gd name="T78" fmla="*/ 101 w 128"/>
                <a:gd name="T79" fmla="*/ 46 h 183"/>
                <a:gd name="T80" fmla="*/ 108 w 128"/>
                <a:gd name="T81" fmla="*/ 6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13" name="Freeform 997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01 w 323"/>
                <a:gd name="T1" fmla="*/ 70 h 379"/>
                <a:gd name="T2" fmla="*/ 54 w 323"/>
                <a:gd name="T3" fmla="*/ 115 h 379"/>
                <a:gd name="T4" fmla="*/ 18 w 323"/>
                <a:gd name="T5" fmla="*/ 167 h 379"/>
                <a:gd name="T6" fmla="*/ 0 w 323"/>
                <a:gd name="T7" fmla="*/ 227 h 379"/>
                <a:gd name="T8" fmla="*/ 4 w 323"/>
                <a:gd name="T9" fmla="*/ 267 h 379"/>
                <a:gd name="T10" fmla="*/ 11 w 323"/>
                <a:gd name="T11" fmla="*/ 283 h 379"/>
                <a:gd name="T12" fmla="*/ 21 w 323"/>
                <a:gd name="T13" fmla="*/ 298 h 379"/>
                <a:gd name="T14" fmla="*/ 34 w 323"/>
                <a:gd name="T15" fmla="*/ 311 h 379"/>
                <a:gd name="T16" fmla="*/ 57 w 323"/>
                <a:gd name="T17" fmla="*/ 325 h 379"/>
                <a:gd name="T18" fmla="*/ 87 w 323"/>
                <a:gd name="T19" fmla="*/ 340 h 379"/>
                <a:gd name="T20" fmla="*/ 120 w 323"/>
                <a:gd name="T21" fmla="*/ 351 h 379"/>
                <a:gd name="T22" fmla="*/ 153 w 323"/>
                <a:gd name="T23" fmla="*/ 360 h 379"/>
                <a:gd name="T24" fmla="*/ 187 w 323"/>
                <a:gd name="T25" fmla="*/ 367 h 379"/>
                <a:gd name="T26" fmla="*/ 221 w 323"/>
                <a:gd name="T27" fmla="*/ 372 h 379"/>
                <a:gd name="T28" fmla="*/ 256 w 323"/>
                <a:gd name="T29" fmla="*/ 375 h 379"/>
                <a:gd name="T30" fmla="*/ 290 w 323"/>
                <a:gd name="T31" fmla="*/ 378 h 379"/>
                <a:gd name="T32" fmla="*/ 312 w 323"/>
                <a:gd name="T33" fmla="*/ 379 h 379"/>
                <a:gd name="T34" fmla="*/ 320 w 323"/>
                <a:gd name="T35" fmla="*/ 372 h 379"/>
                <a:gd name="T36" fmla="*/ 323 w 323"/>
                <a:gd name="T37" fmla="*/ 360 h 379"/>
                <a:gd name="T38" fmla="*/ 316 w 323"/>
                <a:gd name="T39" fmla="*/ 352 h 379"/>
                <a:gd name="T40" fmla="*/ 295 w 323"/>
                <a:gd name="T41" fmla="*/ 351 h 379"/>
                <a:gd name="T42" fmla="*/ 263 w 323"/>
                <a:gd name="T43" fmla="*/ 350 h 379"/>
                <a:gd name="T44" fmla="*/ 231 w 323"/>
                <a:gd name="T45" fmla="*/ 348 h 379"/>
                <a:gd name="T46" fmla="*/ 200 w 323"/>
                <a:gd name="T47" fmla="*/ 343 h 379"/>
                <a:gd name="T48" fmla="*/ 168 w 323"/>
                <a:gd name="T49" fmla="*/ 337 h 379"/>
                <a:gd name="T50" fmla="*/ 136 w 323"/>
                <a:gd name="T51" fmla="*/ 329 h 379"/>
                <a:gd name="T52" fmla="*/ 106 w 323"/>
                <a:gd name="T53" fmla="*/ 320 h 379"/>
                <a:gd name="T54" fmla="*/ 76 w 323"/>
                <a:gd name="T55" fmla="*/ 306 h 379"/>
                <a:gd name="T56" fmla="*/ 51 w 323"/>
                <a:gd name="T57" fmla="*/ 291 h 379"/>
                <a:gd name="T58" fmla="*/ 35 w 323"/>
                <a:gd name="T59" fmla="*/ 269 h 379"/>
                <a:gd name="T60" fmla="*/ 31 w 323"/>
                <a:gd name="T61" fmla="*/ 239 h 379"/>
                <a:gd name="T62" fmla="*/ 38 w 323"/>
                <a:gd name="T63" fmla="*/ 197 h 379"/>
                <a:gd name="T64" fmla="*/ 51 w 323"/>
                <a:gd name="T65" fmla="*/ 165 h 379"/>
                <a:gd name="T66" fmla="*/ 68 w 323"/>
                <a:gd name="T67" fmla="*/ 136 h 379"/>
                <a:gd name="T68" fmla="*/ 89 w 323"/>
                <a:gd name="T69" fmla="*/ 111 h 379"/>
                <a:gd name="T70" fmla="*/ 114 w 323"/>
                <a:gd name="T71" fmla="*/ 88 h 379"/>
                <a:gd name="T72" fmla="*/ 144 w 323"/>
                <a:gd name="T73" fmla="*/ 64 h 379"/>
                <a:gd name="T74" fmla="*/ 181 w 323"/>
                <a:gd name="T75" fmla="*/ 41 h 379"/>
                <a:gd name="T76" fmla="*/ 219 w 323"/>
                <a:gd name="T77" fmla="*/ 22 h 379"/>
                <a:gd name="T78" fmla="*/ 253 w 323"/>
                <a:gd name="T79" fmla="*/ 7 h 379"/>
                <a:gd name="T80" fmla="*/ 255 w 323"/>
                <a:gd name="T81" fmla="*/ 0 h 379"/>
                <a:gd name="T82" fmla="*/ 221 w 323"/>
                <a:gd name="T83" fmla="*/ 5 h 379"/>
                <a:gd name="T84" fmla="*/ 181 w 323"/>
                <a:gd name="T85" fmla="*/ 19 h 379"/>
                <a:gd name="T86" fmla="*/ 142 w 323"/>
                <a:gd name="T87" fmla="*/ 3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14" name="Freeform 998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235 w 282"/>
                <a:gd name="T1" fmla="*/ 78 h 253"/>
                <a:gd name="T2" fmla="*/ 248 w 282"/>
                <a:gd name="T3" fmla="*/ 92 h 253"/>
                <a:gd name="T4" fmla="*/ 255 w 282"/>
                <a:gd name="T5" fmla="*/ 108 h 253"/>
                <a:gd name="T6" fmla="*/ 259 w 282"/>
                <a:gd name="T7" fmla="*/ 125 h 253"/>
                <a:gd name="T8" fmla="*/ 259 w 282"/>
                <a:gd name="T9" fmla="*/ 144 h 253"/>
                <a:gd name="T10" fmla="*/ 257 w 282"/>
                <a:gd name="T11" fmla="*/ 159 h 253"/>
                <a:gd name="T12" fmla="*/ 252 w 282"/>
                <a:gd name="T13" fmla="*/ 171 h 253"/>
                <a:gd name="T14" fmla="*/ 244 w 282"/>
                <a:gd name="T15" fmla="*/ 184 h 253"/>
                <a:gd name="T16" fmla="*/ 236 w 282"/>
                <a:gd name="T17" fmla="*/ 194 h 253"/>
                <a:gd name="T18" fmla="*/ 225 w 282"/>
                <a:gd name="T19" fmla="*/ 206 h 253"/>
                <a:gd name="T20" fmla="*/ 215 w 282"/>
                <a:gd name="T21" fmla="*/ 215 h 253"/>
                <a:gd name="T22" fmla="*/ 204 w 282"/>
                <a:gd name="T23" fmla="*/ 225 h 253"/>
                <a:gd name="T24" fmla="*/ 194 w 282"/>
                <a:gd name="T25" fmla="*/ 236 h 253"/>
                <a:gd name="T26" fmla="*/ 191 w 282"/>
                <a:gd name="T27" fmla="*/ 239 h 253"/>
                <a:gd name="T28" fmla="*/ 190 w 282"/>
                <a:gd name="T29" fmla="*/ 242 h 253"/>
                <a:gd name="T30" fmla="*/ 191 w 282"/>
                <a:gd name="T31" fmla="*/ 246 h 253"/>
                <a:gd name="T32" fmla="*/ 194 w 282"/>
                <a:gd name="T33" fmla="*/ 249 h 253"/>
                <a:gd name="T34" fmla="*/ 197 w 282"/>
                <a:gd name="T35" fmla="*/ 252 h 253"/>
                <a:gd name="T36" fmla="*/ 201 w 282"/>
                <a:gd name="T37" fmla="*/ 253 h 253"/>
                <a:gd name="T38" fmla="*/ 205 w 282"/>
                <a:gd name="T39" fmla="*/ 252 h 253"/>
                <a:gd name="T40" fmla="*/ 209 w 282"/>
                <a:gd name="T41" fmla="*/ 249 h 253"/>
                <a:gd name="T42" fmla="*/ 232 w 282"/>
                <a:gd name="T43" fmla="*/ 234 h 253"/>
                <a:gd name="T44" fmla="*/ 251 w 282"/>
                <a:gd name="T45" fmla="*/ 215 h 253"/>
                <a:gd name="T46" fmla="*/ 267 w 282"/>
                <a:gd name="T47" fmla="*/ 192 h 253"/>
                <a:gd name="T48" fmla="*/ 278 w 282"/>
                <a:gd name="T49" fmla="*/ 168 h 253"/>
                <a:gd name="T50" fmla="*/ 282 w 282"/>
                <a:gd name="T51" fmla="*/ 141 h 253"/>
                <a:gd name="T52" fmla="*/ 279 w 282"/>
                <a:gd name="T53" fmla="*/ 116 h 253"/>
                <a:gd name="T54" fmla="*/ 270 w 282"/>
                <a:gd name="T55" fmla="*/ 92 h 253"/>
                <a:gd name="T56" fmla="*/ 251 w 282"/>
                <a:gd name="T57" fmla="*/ 70 h 253"/>
                <a:gd name="T58" fmla="*/ 237 w 282"/>
                <a:gd name="T59" fmla="*/ 59 h 253"/>
                <a:gd name="T60" fmla="*/ 221 w 282"/>
                <a:gd name="T61" fmla="*/ 48 h 253"/>
                <a:gd name="T62" fmla="*/ 202 w 282"/>
                <a:gd name="T63" fmla="*/ 39 h 253"/>
                <a:gd name="T64" fmla="*/ 183 w 282"/>
                <a:gd name="T65" fmla="*/ 31 h 253"/>
                <a:gd name="T66" fmla="*/ 163 w 282"/>
                <a:gd name="T67" fmla="*/ 24 h 253"/>
                <a:gd name="T68" fmla="*/ 142 w 282"/>
                <a:gd name="T69" fmla="*/ 18 h 253"/>
                <a:gd name="T70" fmla="*/ 122 w 282"/>
                <a:gd name="T71" fmla="*/ 13 h 253"/>
                <a:gd name="T72" fmla="*/ 101 w 282"/>
                <a:gd name="T73" fmla="*/ 8 h 253"/>
                <a:gd name="T74" fmla="*/ 82 w 282"/>
                <a:gd name="T75" fmla="*/ 5 h 253"/>
                <a:gd name="T76" fmla="*/ 63 w 282"/>
                <a:gd name="T77" fmla="*/ 2 h 253"/>
                <a:gd name="T78" fmla="*/ 47 w 282"/>
                <a:gd name="T79" fmla="*/ 0 h 253"/>
                <a:gd name="T80" fmla="*/ 32 w 282"/>
                <a:gd name="T81" fmla="*/ 0 h 253"/>
                <a:gd name="T82" fmla="*/ 19 w 282"/>
                <a:gd name="T83" fmla="*/ 0 h 253"/>
                <a:gd name="T84" fmla="*/ 10 w 282"/>
                <a:gd name="T85" fmla="*/ 1 h 253"/>
                <a:gd name="T86" fmla="*/ 4 w 282"/>
                <a:gd name="T87" fmla="*/ 4 h 253"/>
                <a:gd name="T88" fmla="*/ 0 w 282"/>
                <a:gd name="T89" fmla="*/ 6 h 253"/>
                <a:gd name="T90" fmla="*/ 12 w 282"/>
                <a:gd name="T91" fmla="*/ 8 h 253"/>
                <a:gd name="T92" fmla="*/ 25 w 282"/>
                <a:gd name="T93" fmla="*/ 9 h 253"/>
                <a:gd name="T94" fmla="*/ 38 w 282"/>
                <a:gd name="T95" fmla="*/ 12 h 253"/>
                <a:gd name="T96" fmla="*/ 52 w 282"/>
                <a:gd name="T97" fmla="*/ 14 h 253"/>
                <a:gd name="T98" fmla="*/ 67 w 282"/>
                <a:gd name="T99" fmla="*/ 16 h 253"/>
                <a:gd name="T100" fmla="*/ 82 w 282"/>
                <a:gd name="T101" fmla="*/ 18 h 253"/>
                <a:gd name="T102" fmla="*/ 97 w 282"/>
                <a:gd name="T103" fmla="*/ 22 h 253"/>
                <a:gd name="T104" fmla="*/ 114 w 282"/>
                <a:gd name="T105" fmla="*/ 25 h 253"/>
                <a:gd name="T106" fmla="*/ 129 w 282"/>
                <a:gd name="T107" fmla="*/ 30 h 253"/>
                <a:gd name="T108" fmla="*/ 146 w 282"/>
                <a:gd name="T109" fmla="*/ 35 h 253"/>
                <a:gd name="T110" fmla="*/ 162 w 282"/>
                <a:gd name="T111" fmla="*/ 40 h 253"/>
                <a:gd name="T112" fmla="*/ 177 w 282"/>
                <a:gd name="T113" fmla="*/ 46 h 253"/>
                <a:gd name="T114" fmla="*/ 192 w 282"/>
                <a:gd name="T115" fmla="*/ 53 h 253"/>
                <a:gd name="T116" fmla="*/ 208 w 282"/>
                <a:gd name="T117" fmla="*/ 60 h 253"/>
                <a:gd name="T118" fmla="*/ 222 w 282"/>
                <a:gd name="T119" fmla="*/ 69 h 253"/>
                <a:gd name="T120" fmla="*/ 235 w 282"/>
                <a:gd name="T121" fmla="*/ 7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15" name="Freeform 999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128 h 236"/>
                <a:gd name="T2" fmla="*/ 0 w 115"/>
                <a:gd name="T3" fmla="*/ 148 h 236"/>
                <a:gd name="T4" fmla="*/ 5 w 115"/>
                <a:gd name="T5" fmla="*/ 166 h 236"/>
                <a:gd name="T6" fmla="*/ 13 w 115"/>
                <a:gd name="T7" fmla="*/ 184 h 236"/>
                <a:gd name="T8" fmla="*/ 24 w 115"/>
                <a:gd name="T9" fmla="*/ 198 h 236"/>
                <a:gd name="T10" fmla="*/ 39 w 115"/>
                <a:gd name="T11" fmla="*/ 211 h 236"/>
                <a:gd name="T12" fmla="*/ 55 w 115"/>
                <a:gd name="T13" fmla="*/ 223 h 236"/>
                <a:gd name="T14" fmla="*/ 74 w 115"/>
                <a:gd name="T15" fmla="*/ 231 h 236"/>
                <a:gd name="T16" fmla="*/ 92 w 115"/>
                <a:gd name="T17" fmla="*/ 235 h 236"/>
                <a:gd name="T18" fmla="*/ 98 w 115"/>
                <a:gd name="T19" fmla="*/ 236 h 236"/>
                <a:gd name="T20" fmla="*/ 104 w 115"/>
                <a:gd name="T21" fmla="*/ 234 h 236"/>
                <a:gd name="T22" fmla="*/ 109 w 115"/>
                <a:gd name="T23" fmla="*/ 231 h 236"/>
                <a:gd name="T24" fmla="*/ 111 w 115"/>
                <a:gd name="T25" fmla="*/ 226 h 236"/>
                <a:gd name="T26" fmla="*/ 111 w 115"/>
                <a:gd name="T27" fmla="*/ 220 h 236"/>
                <a:gd name="T28" fmla="*/ 110 w 115"/>
                <a:gd name="T29" fmla="*/ 215 h 236"/>
                <a:gd name="T30" fmla="*/ 107 w 115"/>
                <a:gd name="T31" fmla="*/ 210 h 236"/>
                <a:gd name="T32" fmla="*/ 101 w 115"/>
                <a:gd name="T33" fmla="*/ 208 h 236"/>
                <a:gd name="T34" fmla="*/ 82 w 115"/>
                <a:gd name="T35" fmla="*/ 201 h 236"/>
                <a:gd name="T36" fmla="*/ 64 w 115"/>
                <a:gd name="T37" fmla="*/ 192 h 236"/>
                <a:gd name="T38" fmla="*/ 50 w 115"/>
                <a:gd name="T39" fmla="*/ 179 h 236"/>
                <a:gd name="T40" fmla="*/ 40 w 115"/>
                <a:gd name="T41" fmla="*/ 165 h 236"/>
                <a:gd name="T42" fmla="*/ 33 w 115"/>
                <a:gd name="T43" fmla="*/ 148 h 236"/>
                <a:gd name="T44" fmla="*/ 29 w 115"/>
                <a:gd name="T45" fmla="*/ 130 h 236"/>
                <a:gd name="T46" fmla="*/ 29 w 115"/>
                <a:gd name="T47" fmla="*/ 110 h 236"/>
                <a:gd name="T48" fmla="*/ 35 w 115"/>
                <a:gd name="T49" fmla="*/ 89 h 236"/>
                <a:gd name="T50" fmla="*/ 43 w 115"/>
                <a:gd name="T51" fmla="*/ 74 h 236"/>
                <a:gd name="T52" fmla="*/ 56 w 115"/>
                <a:gd name="T53" fmla="*/ 60 h 236"/>
                <a:gd name="T54" fmla="*/ 70 w 115"/>
                <a:gd name="T55" fmla="*/ 46 h 236"/>
                <a:gd name="T56" fmla="*/ 85 w 115"/>
                <a:gd name="T57" fmla="*/ 33 h 236"/>
                <a:gd name="T58" fmla="*/ 98 w 115"/>
                <a:gd name="T59" fmla="*/ 23 h 236"/>
                <a:gd name="T60" fmla="*/ 109 w 115"/>
                <a:gd name="T61" fmla="*/ 12 h 236"/>
                <a:gd name="T62" fmla="*/ 115 w 115"/>
                <a:gd name="T63" fmla="*/ 6 h 236"/>
                <a:gd name="T64" fmla="*/ 115 w 115"/>
                <a:gd name="T65" fmla="*/ 0 h 236"/>
                <a:gd name="T66" fmla="*/ 102 w 115"/>
                <a:gd name="T67" fmla="*/ 4 h 236"/>
                <a:gd name="T68" fmla="*/ 85 w 115"/>
                <a:gd name="T69" fmla="*/ 12 h 236"/>
                <a:gd name="T70" fmla="*/ 68 w 115"/>
                <a:gd name="T71" fmla="*/ 26 h 236"/>
                <a:gd name="T72" fmla="*/ 49 w 115"/>
                <a:gd name="T73" fmla="*/ 42 h 236"/>
                <a:gd name="T74" fmla="*/ 32 w 115"/>
                <a:gd name="T75" fmla="*/ 61 h 236"/>
                <a:gd name="T76" fmla="*/ 17 w 115"/>
                <a:gd name="T77" fmla="*/ 82 h 236"/>
                <a:gd name="T78" fmla="*/ 6 w 115"/>
                <a:gd name="T79" fmla="*/ 105 h 236"/>
                <a:gd name="T80" fmla="*/ 0 w 115"/>
                <a:gd name="T81" fmla="*/ 12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16" name="Freeform 1000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208 w 245"/>
                <a:gd name="T1" fmla="*/ 124 h 310"/>
                <a:gd name="T2" fmla="*/ 220 w 245"/>
                <a:gd name="T3" fmla="*/ 144 h 310"/>
                <a:gd name="T4" fmla="*/ 226 w 245"/>
                <a:gd name="T5" fmla="*/ 164 h 310"/>
                <a:gd name="T6" fmla="*/ 222 w 245"/>
                <a:gd name="T7" fmla="*/ 187 h 310"/>
                <a:gd name="T8" fmla="*/ 208 w 245"/>
                <a:gd name="T9" fmla="*/ 209 h 310"/>
                <a:gd name="T10" fmla="*/ 188 w 245"/>
                <a:gd name="T11" fmla="*/ 229 h 310"/>
                <a:gd name="T12" fmla="*/ 166 w 245"/>
                <a:gd name="T13" fmla="*/ 246 h 310"/>
                <a:gd name="T14" fmla="*/ 142 w 245"/>
                <a:gd name="T15" fmla="*/ 264 h 310"/>
                <a:gd name="T16" fmla="*/ 128 w 245"/>
                <a:gd name="T17" fmla="*/ 278 h 310"/>
                <a:gd name="T18" fmla="*/ 124 w 245"/>
                <a:gd name="T19" fmla="*/ 287 h 310"/>
                <a:gd name="T20" fmla="*/ 120 w 245"/>
                <a:gd name="T21" fmla="*/ 296 h 310"/>
                <a:gd name="T22" fmla="*/ 122 w 245"/>
                <a:gd name="T23" fmla="*/ 306 h 310"/>
                <a:gd name="T24" fmla="*/ 131 w 245"/>
                <a:gd name="T25" fmla="*/ 310 h 310"/>
                <a:gd name="T26" fmla="*/ 139 w 245"/>
                <a:gd name="T27" fmla="*/ 309 h 310"/>
                <a:gd name="T28" fmla="*/ 154 w 245"/>
                <a:gd name="T29" fmla="*/ 292 h 310"/>
                <a:gd name="T30" fmla="*/ 180 w 245"/>
                <a:gd name="T31" fmla="*/ 269 h 310"/>
                <a:gd name="T32" fmla="*/ 207 w 245"/>
                <a:gd name="T33" fmla="*/ 246 h 310"/>
                <a:gd name="T34" fmla="*/ 230 w 245"/>
                <a:gd name="T35" fmla="*/ 219 h 310"/>
                <a:gd name="T36" fmla="*/ 244 w 245"/>
                <a:gd name="T37" fmla="*/ 186 h 310"/>
                <a:gd name="T38" fmla="*/ 243 w 245"/>
                <a:gd name="T39" fmla="*/ 152 h 310"/>
                <a:gd name="T40" fmla="*/ 228 w 245"/>
                <a:gd name="T41" fmla="*/ 119 h 310"/>
                <a:gd name="T42" fmla="*/ 203 w 245"/>
                <a:gd name="T43" fmla="*/ 93 h 310"/>
                <a:gd name="T44" fmla="*/ 176 w 245"/>
                <a:gd name="T45" fmla="*/ 76 h 310"/>
                <a:gd name="T46" fmla="*/ 151 w 245"/>
                <a:gd name="T47" fmla="*/ 61 h 310"/>
                <a:gd name="T48" fmla="*/ 122 w 245"/>
                <a:gd name="T49" fmla="*/ 46 h 310"/>
                <a:gd name="T50" fmla="*/ 93 w 245"/>
                <a:gd name="T51" fmla="*/ 31 h 310"/>
                <a:gd name="T52" fmla="*/ 66 w 245"/>
                <a:gd name="T53" fmla="*/ 18 h 310"/>
                <a:gd name="T54" fmla="*/ 40 w 245"/>
                <a:gd name="T55" fmla="*/ 8 h 310"/>
                <a:gd name="T56" fmla="*/ 20 w 245"/>
                <a:gd name="T57" fmla="*/ 1 h 310"/>
                <a:gd name="T58" fmla="*/ 5 w 245"/>
                <a:gd name="T59" fmla="*/ 0 h 310"/>
                <a:gd name="T60" fmla="*/ 11 w 245"/>
                <a:gd name="T61" fmla="*/ 8 h 310"/>
                <a:gd name="T62" fmla="*/ 36 w 245"/>
                <a:gd name="T63" fmla="*/ 20 h 310"/>
                <a:gd name="T64" fmla="*/ 60 w 245"/>
                <a:gd name="T65" fmla="*/ 31 h 310"/>
                <a:gd name="T66" fmla="*/ 86 w 245"/>
                <a:gd name="T67" fmla="*/ 44 h 310"/>
                <a:gd name="T68" fmla="*/ 113 w 245"/>
                <a:gd name="T69" fmla="*/ 57 h 310"/>
                <a:gd name="T70" fmla="*/ 139 w 245"/>
                <a:gd name="T71" fmla="*/ 71 h 310"/>
                <a:gd name="T72" fmla="*/ 165 w 245"/>
                <a:gd name="T73" fmla="*/ 88 h 310"/>
                <a:gd name="T74" fmla="*/ 188 w 245"/>
                <a:gd name="T75" fmla="*/ 10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17" name="Freeform 1001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18" name="Group 1002"/>
          <p:cNvGrpSpPr>
            <a:grpSpLocks/>
          </p:cNvGrpSpPr>
          <p:nvPr/>
        </p:nvGrpSpPr>
        <p:grpSpPr bwMode="auto">
          <a:xfrm>
            <a:off x="5394325" y="3403600"/>
            <a:ext cx="290513" cy="404813"/>
            <a:chOff x="4290" y="3130"/>
            <a:chExt cx="183" cy="255"/>
          </a:xfrm>
        </p:grpSpPr>
        <p:pic>
          <p:nvPicPr>
            <p:cNvPr id="35819" name="Picture 1003" descr="31u_bnrz[1]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35820" name="Freeform 1004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70 w 199"/>
                <a:gd name="T1" fmla="*/ 29 h 232"/>
                <a:gd name="T2" fmla="*/ 55 w 199"/>
                <a:gd name="T3" fmla="*/ 39 h 232"/>
                <a:gd name="T4" fmla="*/ 42 w 199"/>
                <a:gd name="T5" fmla="*/ 50 h 232"/>
                <a:gd name="T6" fmla="*/ 30 w 199"/>
                <a:gd name="T7" fmla="*/ 63 h 232"/>
                <a:gd name="T8" fmla="*/ 20 w 199"/>
                <a:gd name="T9" fmla="*/ 77 h 232"/>
                <a:gd name="T10" fmla="*/ 12 w 199"/>
                <a:gd name="T11" fmla="*/ 91 h 232"/>
                <a:gd name="T12" fmla="*/ 6 w 199"/>
                <a:gd name="T13" fmla="*/ 108 h 232"/>
                <a:gd name="T14" fmla="*/ 2 w 199"/>
                <a:gd name="T15" fmla="*/ 125 h 232"/>
                <a:gd name="T16" fmla="*/ 0 w 199"/>
                <a:gd name="T17" fmla="*/ 142 h 232"/>
                <a:gd name="T18" fmla="*/ 2 w 199"/>
                <a:gd name="T19" fmla="*/ 166 h 232"/>
                <a:gd name="T20" fmla="*/ 12 w 199"/>
                <a:gd name="T21" fmla="*/ 186 h 232"/>
                <a:gd name="T22" fmla="*/ 26 w 199"/>
                <a:gd name="T23" fmla="*/ 203 h 232"/>
                <a:gd name="T24" fmla="*/ 45 w 199"/>
                <a:gd name="T25" fmla="*/ 216 h 232"/>
                <a:gd name="T26" fmla="*/ 66 w 199"/>
                <a:gd name="T27" fmla="*/ 226 h 232"/>
                <a:gd name="T28" fmla="*/ 88 w 199"/>
                <a:gd name="T29" fmla="*/ 230 h 232"/>
                <a:gd name="T30" fmla="*/ 111 w 199"/>
                <a:gd name="T31" fmla="*/ 232 h 232"/>
                <a:gd name="T32" fmla="*/ 134 w 199"/>
                <a:gd name="T33" fmla="*/ 228 h 232"/>
                <a:gd name="T34" fmla="*/ 138 w 199"/>
                <a:gd name="T35" fmla="*/ 228 h 232"/>
                <a:gd name="T36" fmla="*/ 143 w 199"/>
                <a:gd name="T37" fmla="*/ 226 h 232"/>
                <a:gd name="T38" fmla="*/ 147 w 199"/>
                <a:gd name="T39" fmla="*/ 222 h 232"/>
                <a:gd name="T40" fmla="*/ 148 w 199"/>
                <a:gd name="T41" fmla="*/ 218 h 232"/>
                <a:gd name="T42" fmla="*/ 145 w 199"/>
                <a:gd name="T43" fmla="*/ 212 h 232"/>
                <a:gd name="T44" fmla="*/ 141 w 199"/>
                <a:gd name="T45" fmla="*/ 207 h 232"/>
                <a:gd name="T46" fmla="*/ 135 w 199"/>
                <a:gd name="T47" fmla="*/ 203 h 232"/>
                <a:gd name="T48" fmla="*/ 129 w 199"/>
                <a:gd name="T49" fmla="*/ 201 h 232"/>
                <a:gd name="T50" fmla="*/ 117 w 199"/>
                <a:gd name="T51" fmla="*/ 197 h 232"/>
                <a:gd name="T52" fmla="*/ 105 w 199"/>
                <a:gd name="T53" fmla="*/ 195 h 232"/>
                <a:gd name="T54" fmla="*/ 94 w 199"/>
                <a:gd name="T55" fmla="*/ 193 h 232"/>
                <a:gd name="T56" fmla="*/ 83 w 199"/>
                <a:gd name="T57" fmla="*/ 190 h 232"/>
                <a:gd name="T58" fmla="*/ 73 w 199"/>
                <a:gd name="T59" fmla="*/ 187 h 232"/>
                <a:gd name="T60" fmla="*/ 62 w 199"/>
                <a:gd name="T61" fmla="*/ 182 h 232"/>
                <a:gd name="T62" fmla="*/ 53 w 199"/>
                <a:gd name="T63" fmla="*/ 176 h 232"/>
                <a:gd name="T64" fmla="*/ 43 w 199"/>
                <a:gd name="T65" fmla="*/ 167 h 232"/>
                <a:gd name="T66" fmla="*/ 40 w 199"/>
                <a:gd name="T67" fmla="*/ 128 h 232"/>
                <a:gd name="T68" fmla="*/ 49 w 199"/>
                <a:gd name="T69" fmla="*/ 96 h 232"/>
                <a:gd name="T70" fmla="*/ 68 w 199"/>
                <a:gd name="T71" fmla="*/ 71 h 232"/>
                <a:gd name="T72" fmla="*/ 94 w 199"/>
                <a:gd name="T73" fmla="*/ 50 h 232"/>
                <a:gd name="T74" fmla="*/ 122 w 199"/>
                <a:gd name="T75" fmla="*/ 34 h 232"/>
                <a:gd name="T76" fmla="*/ 151 w 199"/>
                <a:gd name="T77" fmla="*/ 21 h 232"/>
                <a:gd name="T78" fmla="*/ 178 w 199"/>
                <a:gd name="T79" fmla="*/ 12 h 232"/>
                <a:gd name="T80" fmla="*/ 199 w 199"/>
                <a:gd name="T81" fmla="*/ 4 h 232"/>
                <a:gd name="T82" fmla="*/ 186 w 199"/>
                <a:gd name="T83" fmla="*/ 1 h 232"/>
                <a:gd name="T84" fmla="*/ 172 w 199"/>
                <a:gd name="T85" fmla="*/ 0 h 232"/>
                <a:gd name="T86" fmla="*/ 156 w 199"/>
                <a:gd name="T87" fmla="*/ 2 h 232"/>
                <a:gd name="T88" fmla="*/ 138 w 199"/>
                <a:gd name="T89" fmla="*/ 4 h 232"/>
                <a:gd name="T90" fmla="*/ 121 w 199"/>
                <a:gd name="T91" fmla="*/ 10 h 232"/>
                <a:gd name="T92" fmla="*/ 103 w 199"/>
                <a:gd name="T93" fmla="*/ 16 h 232"/>
                <a:gd name="T94" fmla="*/ 86 w 199"/>
                <a:gd name="T95" fmla="*/ 23 h 232"/>
                <a:gd name="T96" fmla="*/ 70 w 199"/>
                <a:gd name="T97" fmla="*/ 2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21" name="Freeform 1005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08 w 128"/>
                <a:gd name="T1" fmla="*/ 59 h 180"/>
                <a:gd name="T2" fmla="*/ 113 w 128"/>
                <a:gd name="T3" fmla="*/ 77 h 180"/>
                <a:gd name="T4" fmla="*/ 111 w 128"/>
                <a:gd name="T5" fmla="*/ 94 h 180"/>
                <a:gd name="T6" fmla="*/ 103 w 128"/>
                <a:gd name="T7" fmla="*/ 108 h 180"/>
                <a:gd name="T8" fmla="*/ 91 w 128"/>
                <a:gd name="T9" fmla="*/ 121 h 180"/>
                <a:gd name="T10" fmla="*/ 77 w 128"/>
                <a:gd name="T11" fmla="*/ 132 h 180"/>
                <a:gd name="T12" fmla="*/ 61 w 128"/>
                <a:gd name="T13" fmla="*/ 144 h 180"/>
                <a:gd name="T14" fmla="*/ 45 w 128"/>
                <a:gd name="T15" fmla="*/ 154 h 180"/>
                <a:gd name="T16" fmla="*/ 30 w 128"/>
                <a:gd name="T17" fmla="*/ 164 h 180"/>
                <a:gd name="T18" fmla="*/ 28 w 128"/>
                <a:gd name="T19" fmla="*/ 168 h 180"/>
                <a:gd name="T20" fmla="*/ 27 w 128"/>
                <a:gd name="T21" fmla="*/ 170 h 180"/>
                <a:gd name="T22" fmla="*/ 27 w 128"/>
                <a:gd name="T23" fmla="*/ 174 h 180"/>
                <a:gd name="T24" fmla="*/ 28 w 128"/>
                <a:gd name="T25" fmla="*/ 177 h 180"/>
                <a:gd name="T26" fmla="*/ 32 w 128"/>
                <a:gd name="T27" fmla="*/ 179 h 180"/>
                <a:gd name="T28" fmla="*/ 35 w 128"/>
                <a:gd name="T29" fmla="*/ 180 h 180"/>
                <a:gd name="T30" fmla="*/ 37 w 128"/>
                <a:gd name="T31" fmla="*/ 180 h 180"/>
                <a:gd name="T32" fmla="*/ 41 w 128"/>
                <a:gd name="T33" fmla="*/ 179 h 180"/>
                <a:gd name="T34" fmla="*/ 60 w 128"/>
                <a:gd name="T35" fmla="*/ 169 h 180"/>
                <a:gd name="T36" fmla="*/ 77 w 128"/>
                <a:gd name="T37" fmla="*/ 158 h 180"/>
                <a:gd name="T38" fmla="*/ 94 w 128"/>
                <a:gd name="T39" fmla="*/ 145 h 180"/>
                <a:gd name="T40" fmla="*/ 109 w 128"/>
                <a:gd name="T41" fmla="*/ 130 h 180"/>
                <a:gd name="T42" fmla="*/ 120 w 128"/>
                <a:gd name="T43" fmla="*/ 114 h 180"/>
                <a:gd name="T44" fmla="*/ 127 w 128"/>
                <a:gd name="T45" fmla="*/ 95 h 180"/>
                <a:gd name="T46" fmla="*/ 128 w 128"/>
                <a:gd name="T47" fmla="*/ 76 h 180"/>
                <a:gd name="T48" fmla="*/ 123 w 128"/>
                <a:gd name="T49" fmla="*/ 55 h 180"/>
                <a:gd name="T50" fmla="*/ 113 w 128"/>
                <a:gd name="T51" fmla="*/ 39 h 180"/>
                <a:gd name="T52" fmla="*/ 97 w 128"/>
                <a:gd name="T53" fmla="*/ 25 h 180"/>
                <a:gd name="T54" fmla="*/ 79 w 128"/>
                <a:gd name="T55" fmla="*/ 15 h 180"/>
                <a:gd name="T56" fmla="*/ 57 w 128"/>
                <a:gd name="T57" fmla="*/ 7 h 180"/>
                <a:gd name="T58" fmla="*/ 36 w 128"/>
                <a:gd name="T59" fmla="*/ 2 h 180"/>
                <a:gd name="T60" fmla="*/ 19 w 128"/>
                <a:gd name="T61" fmla="*/ 0 h 180"/>
                <a:gd name="T62" fmla="*/ 6 w 128"/>
                <a:gd name="T63" fmla="*/ 0 h 180"/>
                <a:gd name="T64" fmla="*/ 0 w 128"/>
                <a:gd name="T65" fmla="*/ 4 h 180"/>
                <a:gd name="T66" fmla="*/ 14 w 128"/>
                <a:gd name="T67" fmla="*/ 9 h 180"/>
                <a:gd name="T68" fmla="*/ 29 w 128"/>
                <a:gd name="T69" fmla="*/ 14 h 180"/>
                <a:gd name="T70" fmla="*/ 46 w 128"/>
                <a:gd name="T71" fmla="*/ 19 h 180"/>
                <a:gd name="T72" fmla="*/ 61 w 128"/>
                <a:gd name="T73" fmla="*/ 23 h 180"/>
                <a:gd name="T74" fmla="*/ 76 w 128"/>
                <a:gd name="T75" fmla="*/ 29 h 180"/>
                <a:gd name="T76" fmla="*/ 89 w 128"/>
                <a:gd name="T77" fmla="*/ 37 h 180"/>
                <a:gd name="T78" fmla="*/ 100 w 128"/>
                <a:gd name="T79" fmla="*/ 46 h 180"/>
                <a:gd name="T80" fmla="*/ 108 w 128"/>
                <a:gd name="T81" fmla="*/ 5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22" name="Freeform 1006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00 w 322"/>
                <a:gd name="T1" fmla="*/ 70 h 378"/>
                <a:gd name="T2" fmla="*/ 53 w 322"/>
                <a:gd name="T3" fmla="*/ 115 h 378"/>
                <a:gd name="T4" fmla="*/ 17 w 322"/>
                <a:gd name="T5" fmla="*/ 166 h 378"/>
                <a:gd name="T6" fmla="*/ 0 w 322"/>
                <a:gd name="T7" fmla="*/ 226 h 378"/>
                <a:gd name="T8" fmla="*/ 3 w 322"/>
                <a:gd name="T9" fmla="*/ 266 h 378"/>
                <a:gd name="T10" fmla="*/ 9 w 322"/>
                <a:gd name="T11" fmla="*/ 282 h 378"/>
                <a:gd name="T12" fmla="*/ 19 w 322"/>
                <a:gd name="T13" fmla="*/ 297 h 378"/>
                <a:gd name="T14" fmla="*/ 32 w 322"/>
                <a:gd name="T15" fmla="*/ 310 h 378"/>
                <a:gd name="T16" fmla="*/ 56 w 322"/>
                <a:gd name="T17" fmla="*/ 324 h 378"/>
                <a:gd name="T18" fmla="*/ 86 w 322"/>
                <a:gd name="T19" fmla="*/ 338 h 378"/>
                <a:gd name="T20" fmla="*/ 119 w 322"/>
                <a:gd name="T21" fmla="*/ 350 h 378"/>
                <a:gd name="T22" fmla="*/ 152 w 322"/>
                <a:gd name="T23" fmla="*/ 359 h 378"/>
                <a:gd name="T24" fmla="*/ 186 w 322"/>
                <a:gd name="T25" fmla="*/ 366 h 378"/>
                <a:gd name="T26" fmla="*/ 220 w 322"/>
                <a:gd name="T27" fmla="*/ 371 h 378"/>
                <a:gd name="T28" fmla="*/ 254 w 322"/>
                <a:gd name="T29" fmla="*/ 374 h 378"/>
                <a:gd name="T30" fmla="*/ 289 w 322"/>
                <a:gd name="T31" fmla="*/ 376 h 378"/>
                <a:gd name="T32" fmla="*/ 311 w 322"/>
                <a:gd name="T33" fmla="*/ 378 h 378"/>
                <a:gd name="T34" fmla="*/ 320 w 322"/>
                <a:gd name="T35" fmla="*/ 371 h 378"/>
                <a:gd name="T36" fmla="*/ 322 w 322"/>
                <a:gd name="T37" fmla="*/ 360 h 378"/>
                <a:gd name="T38" fmla="*/ 315 w 322"/>
                <a:gd name="T39" fmla="*/ 352 h 378"/>
                <a:gd name="T40" fmla="*/ 294 w 322"/>
                <a:gd name="T41" fmla="*/ 347 h 378"/>
                <a:gd name="T42" fmla="*/ 263 w 322"/>
                <a:gd name="T43" fmla="*/ 341 h 378"/>
                <a:gd name="T44" fmla="*/ 232 w 322"/>
                <a:gd name="T45" fmla="*/ 336 h 378"/>
                <a:gd name="T46" fmla="*/ 200 w 322"/>
                <a:gd name="T47" fmla="*/ 332 h 378"/>
                <a:gd name="T48" fmla="*/ 170 w 322"/>
                <a:gd name="T49" fmla="*/ 326 h 378"/>
                <a:gd name="T50" fmla="*/ 139 w 322"/>
                <a:gd name="T51" fmla="*/ 318 h 378"/>
                <a:gd name="T52" fmla="*/ 110 w 322"/>
                <a:gd name="T53" fmla="*/ 309 h 378"/>
                <a:gd name="T54" fmla="*/ 80 w 322"/>
                <a:gd name="T55" fmla="*/ 297 h 378"/>
                <a:gd name="T56" fmla="*/ 55 w 322"/>
                <a:gd name="T57" fmla="*/ 281 h 378"/>
                <a:gd name="T58" fmla="*/ 38 w 322"/>
                <a:gd name="T59" fmla="*/ 259 h 378"/>
                <a:gd name="T60" fmla="*/ 34 w 322"/>
                <a:gd name="T61" fmla="*/ 232 h 378"/>
                <a:gd name="T62" fmla="*/ 38 w 322"/>
                <a:gd name="T63" fmla="*/ 200 h 378"/>
                <a:gd name="T64" fmla="*/ 51 w 322"/>
                <a:gd name="T65" fmla="*/ 170 h 378"/>
                <a:gd name="T66" fmla="*/ 71 w 322"/>
                <a:gd name="T67" fmla="*/ 137 h 378"/>
                <a:gd name="T68" fmla="*/ 94 w 322"/>
                <a:gd name="T69" fmla="*/ 110 h 378"/>
                <a:gd name="T70" fmla="*/ 123 w 322"/>
                <a:gd name="T71" fmla="*/ 82 h 378"/>
                <a:gd name="T72" fmla="*/ 153 w 322"/>
                <a:gd name="T73" fmla="*/ 57 h 378"/>
                <a:gd name="T74" fmla="*/ 195 w 322"/>
                <a:gd name="T75" fmla="*/ 38 h 378"/>
                <a:gd name="T76" fmla="*/ 238 w 322"/>
                <a:gd name="T77" fmla="*/ 20 h 378"/>
                <a:gd name="T78" fmla="*/ 264 w 322"/>
                <a:gd name="T79" fmla="*/ 7 h 378"/>
                <a:gd name="T80" fmla="*/ 256 w 322"/>
                <a:gd name="T81" fmla="*/ 0 h 378"/>
                <a:gd name="T82" fmla="*/ 221 w 322"/>
                <a:gd name="T83" fmla="*/ 4 h 378"/>
                <a:gd name="T84" fmla="*/ 180 w 322"/>
                <a:gd name="T85" fmla="*/ 18 h 378"/>
                <a:gd name="T86" fmla="*/ 141 w 322"/>
                <a:gd name="T87" fmla="*/ 3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23" name="Freeform 1007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235 w 283"/>
                <a:gd name="T1" fmla="*/ 77 h 252"/>
                <a:gd name="T2" fmla="*/ 248 w 283"/>
                <a:gd name="T3" fmla="*/ 91 h 252"/>
                <a:gd name="T4" fmla="*/ 256 w 283"/>
                <a:gd name="T5" fmla="*/ 107 h 252"/>
                <a:gd name="T6" fmla="*/ 259 w 283"/>
                <a:gd name="T7" fmla="*/ 124 h 252"/>
                <a:gd name="T8" fmla="*/ 259 w 283"/>
                <a:gd name="T9" fmla="*/ 142 h 252"/>
                <a:gd name="T10" fmla="*/ 257 w 283"/>
                <a:gd name="T11" fmla="*/ 157 h 252"/>
                <a:gd name="T12" fmla="*/ 252 w 283"/>
                <a:gd name="T13" fmla="*/ 170 h 252"/>
                <a:gd name="T14" fmla="*/ 244 w 283"/>
                <a:gd name="T15" fmla="*/ 183 h 252"/>
                <a:gd name="T16" fmla="*/ 236 w 283"/>
                <a:gd name="T17" fmla="*/ 193 h 252"/>
                <a:gd name="T18" fmla="*/ 225 w 283"/>
                <a:gd name="T19" fmla="*/ 204 h 252"/>
                <a:gd name="T20" fmla="*/ 215 w 283"/>
                <a:gd name="T21" fmla="*/ 214 h 252"/>
                <a:gd name="T22" fmla="*/ 204 w 283"/>
                <a:gd name="T23" fmla="*/ 224 h 252"/>
                <a:gd name="T24" fmla="*/ 194 w 283"/>
                <a:gd name="T25" fmla="*/ 234 h 252"/>
                <a:gd name="T26" fmla="*/ 191 w 283"/>
                <a:gd name="T27" fmla="*/ 238 h 252"/>
                <a:gd name="T28" fmla="*/ 191 w 283"/>
                <a:gd name="T29" fmla="*/ 241 h 252"/>
                <a:gd name="T30" fmla="*/ 191 w 283"/>
                <a:gd name="T31" fmla="*/ 245 h 252"/>
                <a:gd name="T32" fmla="*/ 194 w 283"/>
                <a:gd name="T33" fmla="*/ 248 h 252"/>
                <a:gd name="T34" fmla="*/ 197 w 283"/>
                <a:gd name="T35" fmla="*/ 250 h 252"/>
                <a:gd name="T36" fmla="*/ 202 w 283"/>
                <a:gd name="T37" fmla="*/ 252 h 252"/>
                <a:gd name="T38" fmla="*/ 205 w 283"/>
                <a:gd name="T39" fmla="*/ 250 h 252"/>
                <a:gd name="T40" fmla="*/ 209 w 283"/>
                <a:gd name="T41" fmla="*/ 248 h 252"/>
                <a:gd name="T42" fmla="*/ 232 w 283"/>
                <a:gd name="T43" fmla="*/ 233 h 252"/>
                <a:gd name="T44" fmla="*/ 252 w 283"/>
                <a:gd name="T45" fmla="*/ 214 h 252"/>
                <a:gd name="T46" fmla="*/ 268 w 283"/>
                <a:gd name="T47" fmla="*/ 192 h 252"/>
                <a:gd name="T48" fmla="*/ 278 w 283"/>
                <a:gd name="T49" fmla="*/ 167 h 252"/>
                <a:gd name="T50" fmla="*/ 283 w 283"/>
                <a:gd name="T51" fmla="*/ 141 h 252"/>
                <a:gd name="T52" fmla="*/ 280 w 283"/>
                <a:gd name="T53" fmla="*/ 115 h 252"/>
                <a:gd name="T54" fmla="*/ 271 w 283"/>
                <a:gd name="T55" fmla="*/ 91 h 252"/>
                <a:gd name="T56" fmla="*/ 252 w 283"/>
                <a:gd name="T57" fmla="*/ 69 h 252"/>
                <a:gd name="T58" fmla="*/ 238 w 283"/>
                <a:gd name="T59" fmla="*/ 57 h 252"/>
                <a:gd name="T60" fmla="*/ 222 w 283"/>
                <a:gd name="T61" fmla="*/ 48 h 252"/>
                <a:gd name="T62" fmla="*/ 204 w 283"/>
                <a:gd name="T63" fmla="*/ 39 h 252"/>
                <a:gd name="T64" fmla="*/ 184 w 283"/>
                <a:gd name="T65" fmla="*/ 31 h 252"/>
                <a:gd name="T66" fmla="*/ 164 w 283"/>
                <a:gd name="T67" fmla="*/ 23 h 252"/>
                <a:gd name="T68" fmla="*/ 144 w 283"/>
                <a:gd name="T69" fmla="*/ 17 h 252"/>
                <a:gd name="T70" fmla="*/ 123 w 283"/>
                <a:gd name="T71" fmla="*/ 13 h 252"/>
                <a:gd name="T72" fmla="*/ 103 w 283"/>
                <a:gd name="T73" fmla="*/ 8 h 252"/>
                <a:gd name="T74" fmla="*/ 83 w 283"/>
                <a:gd name="T75" fmla="*/ 5 h 252"/>
                <a:gd name="T76" fmla="*/ 66 w 283"/>
                <a:gd name="T77" fmla="*/ 2 h 252"/>
                <a:gd name="T78" fmla="*/ 48 w 283"/>
                <a:gd name="T79" fmla="*/ 0 h 252"/>
                <a:gd name="T80" fmla="*/ 34 w 283"/>
                <a:gd name="T81" fmla="*/ 0 h 252"/>
                <a:gd name="T82" fmla="*/ 21 w 283"/>
                <a:gd name="T83" fmla="*/ 0 h 252"/>
                <a:gd name="T84" fmla="*/ 11 w 283"/>
                <a:gd name="T85" fmla="*/ 0 h 252"/>
                <a:gd name="T86" fmla="*/ 4 w 283"/>
                <a:gd name="T87" fmla="*/ 2 h 252"/>
                <a:gd name="T88" fmla="*/ 0 w 283"/>
                <a:gd name="T89" fmla="*/ 5 h 252"/>
                <a:gd name="T90" fmla="*/ 12 w 283"/>
                <a:gd name="T91" fmla="*/ 7 h 252"/>
                <a:gd name="T92" fmla="*/ 24 w 283"/>
                <a:gd name="T93" fmla="*/ 8 h 252"/>
                <a:gd name="T94" fmla="*/ 38 w 283"/>
                <a:gd name="T95" fmla="*/ 10 h 252"/>
                <a:gd name="T96" fmla="*/ 52 w 283"/>
                <a:gd name="T97" fmla="*/ 13 h 252"/>
                <a:gd name="T98" fmla="*/ 66 w 283"/>
                <a:gd name="T99" fmla="*/ 16 h 252"/>
                <a:gd name="T100" fmla="*/ 82 w 283"/>
                <a:gd name="T101" fmla="*/ 18 h 252"/>
                <a:gd name="T102" fmla="*/ 98 w 283"/>
                <a:gd name="T103" fmla="*/ 22 h 252"/>
                <a:gd name="T104" fmla="*/ 114 w 283"/>
                <a:gd name="T105" fmla="*/ 25 h 252"/>
                <a:gd name="T106" fmla="*/ 129 w 283"/>
                <a:gd name="T107" fmla="*/ 30 h 252"/>
                <a:gd name="T108" fmla="*/ 146 w 283"/>
                <a:gd name="T109" fmla="*/ 34 h 252"/>
                <a:gd name="T110" fmla="*/ 162 w 283"/>
                <a:gd name="T111" fmla="*/ 39 h 252"/>
                <a:gd name="T112" fmla="*/ 177 w 283"/>
                <a:gd name="T113" fmla="*/ 45 h 252"/>
                <a:gd name="T114" fmla="*/ 193 w 283"/>
                <a:gd name="T115" fmla="*/ 52 h 252"/>
                <a:gd name="T116" fmla="*/ 208 w 283"/>
                <a:gd name="T117" fmla="*/ 60 h 252"/>
                <a:gd name="T118" fmla="*/ 222 w 283"/>
                <a:gd name="T119" fmla="*/ 68 h 252"/>
                <a:gd name="T120" fmla="*/ 235 w 283"/>
                <a:gd name="T121" fmla="*/ 7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24" name="Freeform 1008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130 h 238"/>
                <a:gd name="T2" fmla="*/ 0 w 114"/>
                <a:gd name="T3" fmla="*/ 149 h 238"/>
                <a:gd name="T4" fmla="*/ 4 w 114"/>
                <a:gd name="T5" fmla="*/ 168 h 238"/>
                <a:gd name="T6" fmla="*/ 12 w 114"/>
                <a:gd name="T7" fmla="*/ 185 h 238"/>
                <a:gd name="T8" fmla="*/ 24 w 114"/>
                <a:gd name="T9" fmla="*/ 200 h 238"/>
                <a:gd name="T10" fmla="*/ 38 w 114"/>
                <a:gd name="T11" fmla="*/ 213 h 238"/>
                <a:gd name="T12" fmla="*/ 55 w 114"/>
                <a:gd name="T13" fmla="*/ 224 h 238"/>
                <a:gd name="T14" fmla="*/ 73 w 114"/>
                <a:gd name="T15" fmla="*/ 232 h 238"/>
                <a:gd name="T16" fmla="*/ 92 w 114"/>
                <a:gd name="T17" fmla="*/ 237 h 238"/>
                <a:gd name="T18" fmla="*/ 98 w 114"/>
                <a:gd name="T19" fmla="*/ 238 h 238"/>
                <a:gd name="T20" fmla="*/ 104 w 114"/>
                <a:gd name="T21" fmla="*/ 235 h 238"/>
                <a:gd name="T22" fmla="*/ 109 w 114"/>
                <a:gd name="T23" fmla="*/ 232 h 238"/>
                <a:gd name="T24" fmla="*/ 111 w 114"/>
                <a:gd name="T25" fmla="*/ 227 h 238"/>
                <a:gd name="T26" fmla="*/ 111 w 114"/>
                <a:gd name="T27" fmla="*/ 222 h 238"/>
                <a:gd name="T28" fmla="*/ 110 w 114"/>
                <a:gd name="T29" fmla="*/ 216 h 238"/>
                <a:gd name="T30" fmla="*/ 106 w 114"/>
                <a:gd name="T31" fmla="*/ 211 h 238"/>
                <a:gd name="T32" fmla="*/ 100 w 114"/>
                <a:gd name="T33" fmla="*/ 209 h 238"/>
                <a:gd name="T34" fmla="*/ 82 w 114"/>
                <a:gd name="T35" fmla="*/ 202 h 238"/>
                <a:gd name="T36" fmla="*/ 64 w 114"/>
                <a:gd name="T37" fmla="*/ 193 h 238"/>
                <a:gd name="T38" fmla="*/ 50 w 114"/>
                <a:gd name="T39" fmla="*/ 180 h 238"/>
                <a:gd name="T40" fmla="*/ 39 w 114"/>
                <a:gd name="T41" fmla="*/ 167 h 238"/>
                <a:gd name="T42" fmla="*/ 32 w 114"/>
                <a:gd name="T43" fmla="*/ 149 h 238"/>
                <a:gd name="T44" fmla="*/ 29 w 114"/>
                <a:gd name="T45" fmla="*/ 131 h 238"/>
                <a:gd name="T46" fmla="*/ 29 w 114"/>
                <a:gd name="T47" fmla="*/ 111 h 238"/>
                <a:gd name="T48" fmla="*/ 35 w 114"/>
                <a:gd name="T49" fmla="*/ 91 h 238"/>
                <a:gd name="T50" fmla="*/ 42 w 114"/>
                <a:gd name="T51" fmla="*/ 76 h 238"/>
                <a:gd name="T52" fmla="*/ 51 w 114"/>
                <a:gd name="T53" fmla="*/ 62 h 238"/>
                <a:gd name="T54" fmla="*/ 62 w 114"/>
                <a:gd name="T55" fmla="*/ 49 h 238"/>
                <a:gd name="T56" fmla="*/ 73 w 114"/>
                <a:gd name="T57" fmla="*/ 38 h 238"/>
                <a:gd name="T58" fmla="*/ 84 w 114"/>
                <a:gd name="T59" fmla="*/ 28 h 238"/>
                <a:gd name="T60" fmla="*/ 96 w 114"/>
                <a:gd name="T61" fmla="*/ 18 h 238"/>
                <a:gd name="T62" fmla="*/ 106 w 114"/>
                <a:gd name="T63" fmla="*/ 9 h 238"/>
                <a:gd name="T64" fmla="*/ 114 w 114"/>
                <a:gd name="T65" fmla="*/ 1 h 238"/>
                <a:gd name="T66" fmla="*/ 106 w 114"/>
                <a:gd name="T67" fmla="*/ 0 h 238"/>
                <a:gd name="T68" fmla="*/ 93 w 114"/>
                <a:gd name="T69" fmla="*/ 6 h 238"/>
                <a:gd name="T70" fmla="*/ 76 w 114"/>
                <a:gd name="T71" fmla="*/ 18 h 238"/>
                <a:gd name="T72" fmla="*/ 56 w 114"/>
                <a:gd name="T73" fmla="*/ 36 h 238"/>
                <a:gd name="T74" fmla="*/ 37 w 114"/>
                <a:gd name="T75" fmla="*/ 57 h 238"/>
                <a:gd name="T76" fmla="*/ 20 w 114"/>
                <a:gd name="T77" fmla="*/ 80 h 238"/>
                <a:gd name="T78" fmla="*/ 7 w 114"/>
                <a:gd name="T79" fmla="*/ 106 h 238"/>
                <a:gd name="T80" fmla="*/ 0 w 114"/>
                <a:gd name="T81" fmla="*/ 13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25" name="Freeform 1009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207 w 246"/>
                <a:gd name="T1" fmla="*/ 124 h 310"/>
                <a:gd name="T2" fmla="*/ 219 w 246"/>
                <a:gd name="T3" fmla="*/ 143 h 310"/>
                <a:gd name="T4" fmla="*/ 225 w 246"/>
                <a:gd name="T5" fmla="*/ 164 h 310"/>
                <a:gd name="T6" fmla="*/ 221 w 246"/>
                <a:gd name="T7" fmla="*/ 187 h 310"/>
                <a:gd name="T8" fmla="*/ 208 w 246"/>
                <a:gd name="T9" fmla="*/ 209 h 310"/>
                <a:gd name="T10" fmla="*/ 188 w 246"/>
                <a:gd name="T11" fmla="*/ 228 h 310"/>
                <a:gd name="T12" fmla="*/ 166 w 246"/>
                <a:gd name="T13" fmla="*/ 246 h 310"/>
                <a:gd name="T14" fmla="*/ 143 w 246"/>
                <a:gd name="T15" fmla="*/ 264 h 310"/>
                <a:gd name="T16" fmla="*/ 129 w 246"/>
                <a:gd name="T17" fmla="*/ 278 h 310"/>
                <a:gd name="T18" fmla="*/ 124 w 246"/>
                <a:gd name="T19" fmla="*/ 287 h 310"/>
                <a:gd name="T20" fmla="*/ 120 w 246"/>
                <a:gd name="T21" fmla="*/ 296 h 310"/>
                <a:gd name="T22" fmla="*/ 121 w 246"/>
                <a:gd name="T23" fmla="*/ 305 h 310"/>
                <a:gd name="T24" fmla="*/ 130 w 246"/>
                <a:gd name="T25" fmla="*/ 310 h 310"/>
                <a:gd name="T26" fmla="*/ 139 w 246"/>
                <a:gd name="T27" fmla="*/ 309 h 310"/>
                <a:gd name="T28" fmla="*/ 154 w 246"/>
                <a:gd name="T29" fmla="*/ 293 h 310"/>
                <a:gd name="T30" fmla="*/ 180 w 246"/>
                <a:gd name="T31" fmla="*/ 269 h 310"/>
                <a:gd name="T32" fmla="*/ 207 w 246"/>
                <a:gd name="T33" fmla="*/ 246 h 310"/>
                <a:gd name="T34" fmla="*/ 231 w 246"/>
                <a:gd name="T35" fmla="*/ 219 h 310"/>
                <a:gd name="T36" fmla="*/ 245 w 246"/>
                <a:gd name="T37" fmla="*/ 187 h 310"/>
                <a:gd name="T38" fmla="*/ 242 w 246"/>
                <a:gd name="T39" fmla="*/ 153 h 310"/>
                <a:gd name="T40" fmla="*/ 227 w 246"/>
                <a:gd name="T41" fmla="*/ 120 h 310"/>
                <a:gd name="T42" fmla="*/ 201 w 246"/>
                <a:gd name="T43" fmla="*/ 94 h 310"/>
                <a:gd name="T44" fmla="*/ 177 w 246"/>
                <a:gd name="T45" fmla="*/ 74 h 310"/>
                <a:gd name="T46" fmla="*/ 152 w 246"/>
                <a:gd name="T47" fmla="*/ 60 h 310"/>
                <a:gd name="T48" fmla="*/ 126 w 246"/>
                <a:gd name="T49" fmla="*/ 43 h 310"/>
                <a:gd name="T50" fmla="*/ 98 w 246"/>
                <a:gd name="T51" fmla="*/ 28 h 310"/>
                <a:gd name="T52" fmla="*/ 72 w 246"/>
                <a:gd name="T53" fmla="*/ 16 h 310"/>
                <a:gd name="T54" fmla="*/ 46 w 246"/>
                <a:gd name="T55" fmla="*/ 7 h 310"/>
                <a:gd name="T56" fmla="*/ 24 w 246"/>
                <a:gd name="T57" fmla="*/ 1 h 310"/>
                <a:gd name="T58" fmla="*/ 7 w 246"/>
                <a:gd name="T59" fmla="*/ 1 h 310"/>
                <a:gd name="T60" fmla="*/ 8 w 246"/>
                <a:gd name="T61" fmla="*/ 6 h 310"/>
                <a:gd name="T62" fmla="*/ 28 w 246"/>
                <a:gd name="T63" fmla="*/ 14 h 310"/>
                <a:gd name="T64" fmla="*/ 51 w 246"/>
                <a:gd name="T65" fmla="*/ 24 h 310"/>
                <a:gd name="T66" fmla="*/ 78 w 246"/>
                <a:gd name="T67" fmla="*/ 37 h 310"/>
                <a:gd name="T68" fmla="*/ 106 w 246"/>
                <a:gd name="T69" fmla="*/ 51 h 310"/>
                <a:gd name="T70" fmla="*/ 134 w 246"/>
                <a:gd name="T71" fmla="*/ 69 h 310"/>
                <a:gd name="T72" fmla="*/ 163 w 246"/>
                <a:gd name="T73" fmla="*/ 87 h 310"/>
                <a:gd name="T74" fmla="*/ 187 w 246"/>
                <a:gd name="T75" fmla="*/ 10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26" name="Freeform 1010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31 w 83"/>
                <a:gd name="T1" fmla="*/ 14 h 187"/>
                <a:gd name="T2" fmla="*/ 29 w 83"/>
                <a:gd name="T3" fmla="*/ 8 h 187"/>
                <a:gd name="T4" fmla="*/ 25 w 83"/>
                <a:gd name="T5" fmla="*/ 3 h 187"/>
                <a:gd name="T6" fmla="*/ 19 w 83"/>
                <a:gd name="T7" fmla="*/ 1 h 187"/>
                <a:gd name="T8" fmla="*/ 14 w 83"/>
                <a:gd name="T9" fmla="*/ 0 h 187"/>
                <a:gd name="T10" fmla="*/ 8 w 83"/>
                <a:gd name="T11" fmla="*/ 2 h 187"/>
                <a:gd name="T12" fmla="*/ 3 w 83"/>
                <a:gd name="T13" fmla="*/ 5 h 187"/>
                <a:gd name="T14" fmla="*/ 0 w 83"/>
                <a:gd name="T15" fmla="*/ 11 h 187"/>
                <a:gd name="T16" fmla="*/ 0 w 83"/>
                <a:gd name="T17" fmla="*/ 17 h 187"/>
                <a:gd name="T18" fmla="*/ 5 w 83"/>
                <a:gd name="T19" fmla="*/ 42 h 187"/>
                <a:gd name="T20" fmla="*/ 15 w 83"/>
                <a:gd name="T21" fmla="*/ 71 h 187"/>
                <a:gd name="T22" fmla="*/ 27 w 83"/>
                <a:gd name="T23" fmla="*/ 100 h 187"/>
                <a:gd name="T24" fmla="*/ 41 w 83"/>
                <a:gd name="T25" fmla="*/ 127 h 187"/>
                <a:gd name="T26" fmla="*/ 55 w 83"/>
                <a:gd name="T27" fmla="*/ 151 h 187"/>
                <a:gd name="T28" fmla="*/ 68 w 83"/>
                <a:gd name="T29" fmla="*/ 171 h 187"/>
                <a:gd name="T30" fmla="*/ 77 w 83"/>
                <a:gd name="T31" fmla="*/ 184 h 187"/>
                <a:gd name="T32" fmla="*/ 83 w 83"/>
                <a:gd name="T33" fmla="*/ 187 h 187"/>
                <a:gd name="T34" fmla="*/ 80 w 83"/>
                <a:gd name="T35" fmla="*/ 174 h 187"/>
                <a:gd name="T36" fmla="*/ 75 w 83"/>
                <a:gd name="T37" fmla="*/ 158 h 187"/>
                <a:gd name="T38" fmla="*/ 68 w 83"/>
                <a:gd name="T39" fmla="*/ 138 h 187"/>
                <a:gd name="T40" fmla="*/ 59 w 83"/>
                <a:gd name="T41" fmla="*/ 113 h 187"/>
                <a:gd name="T42" fmla="*/ 51 w 83"/>
                <a:gd name="T43" fmla="*/ 88 h 187"/>
                <a:gd name="T44" fmla="*/ 43 w 83"/>
                <a:gd name="T45" fmla="*/ 63 h 187"/>
                <a:gd name="T46" fmla="*/ 36 w 83"/>
                <a:gd name="T47" fmla="*/ 38 h 187"/>
                <a:gd name="T48" fmla="*/ 31 w 83"/>
                <a:gd name="T49" fmla="*/ 1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27" name="Freeform 1011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22 w 44"/>
                <a:gd name="T1" fmla="*/ 10 h 94"/>
                <a:gd name="T2" fmla="*/ 21 w 44"/>
                <a:gd name="T3" fmla="*/ 6 h 94"/>
                <a:gd name="T4" fmla="*/ 18 w 44"/>
                <a:gd name="T5" fmla="*/ 2 h 94"/>
                <a:gd name="T6" fmla="*/ 14 w 44"/>
                <a:gd name="T7" fmla="*/ 0 h 94"/>
                <a:gd name="T8" fmla="*/ 10 w 44"/>
                <a:gd name="T9" fmla="*/ 0 h 94"/>
                <a:gd name="T10" fmla="*/ 6 w 44"/>
                <a:gd name="T11" fmla="*/ 1 h 94"/>
                <a:gd name="T12" fmla="*/ 3 w 44"/>
                <a:gd name="T13" fmla="*/ 3 h 94"/>
                <a:gd name="T14" fmla="*/ 0 w 44"/>
                <a:gd name="T15" fmla="*/ 7 h 94"/>
                <a:gd name="T16" fmla="*/ 0 w 44"/>
                <a:gd name="T17" fmla="*/ 11 h 94"/>
                <a:gd name="T18" fmla="*/ 0 w 44"/>
                <a:gd name="T19" fmla="*/ 24 h 94"/>
                <a:gd name="T20" fmla="*/ 4 w 44"/>
                <a:gd name="T21" fmla="*/ 38 h 94"/>
                <a:gd name="T22" fmla="*/ 8 w 44"/>
                <a:gd name="T23" fmla="*/ 52 h 94"/>
                <a:gd name="T24" fmla="*/ 14 w 44"/>
                <a:gd name="T25" fmla="*/ 65 h 94"/>
                <a:gd name="T26" fmla="*/ 21 w 44"/>
                <a:gd name="T27" fmla="*/ 78 h 94"/>
                <a:gd name="T28" fmla="*/ 28 w 44"/>
                <a:gd name="T29" fmla="*/ 87 h 94"/>
                <a:gd name="T30" fmla="*/ 37 w 44"/>
                <a:gd name="T31" fmla="*/ 93 h 94"/>
                <a:gd name="T32" fmla="*/ 42 w 44"/>
                <a:gd name="T33" fmla="*/ 94 h 94"/>
                <a:gd name="T34" fmla="*/ 44 w 44"/>
                <a:gd name="T35" fmla="*/ 76 h 94"/>
                <a:gd name="T36" fmla="*/ 38 w 44"/>
                <a:gd name="T37" fmla="*/ 54 h 94"/>
                <a:gd name="T38" fmla="*/ 31 w 44"/>
                <a:gd name="T39" fmla="*/ 32 h 94"/>
                <a:gd name="T40" fmla="*/ 22 w 44"/>
                <a:gd name="T41" fmla="*/ 1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28" name="Freeform 1012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20 w 38"/>
                <a:gd name="T1" fmla="*/ 7 h 54"/>
                <a:gd name="T2" fmla="*/ 20 w 38"/>
                <a:gd name="T3" fmla="*/ 8 h 54"/>
                <a:gd name="T4" fmla="*/ 20 w 38"/>
                <a:gd name="T5" fmla="*/ 8 h 54"/>
                <a:gd name="T6" fmla="*/ 20 w 38"/>
                <a:gd name="T7" fmla="*/ 8 h 54"/>
                <a:gd name="T8" fmla="*/ 20 w 38"/>
                <a:gd name="T9" fmla="*/ 8 h 54"/>
                <a:gd name="T10" fmla="*/ 19 w 38"/>
                <a:gd name="T11" fmla="*/ 4 h 54"/>
                <a:gd name="T12" fmla="*/ 15 w 38"/>
                <a:gd name="T13" fmla="*/ 1 h 54"/>
                <a:gd name="T14" fmla="*/ 12 w 38"/>
                <a:gd name="T15" fmla="*/ 0 h 54"/>
                <a:gd name="T16" fmla="*/ 7 w 38"/>
                <a:gd name="T17" fmla="*/ 0 h 54"/>
                <a:gd name="T18" fmla="*/ 4 w 38"/>
                <a:gd name="T19" fmla="*/ 1 h 54"/>
                <a:gd name="T20" fmla="*/ 1 w 38"/>
                <a:gd name="T21" fmla="*/ 4 h 54"/>
                <a:gd name="T22" fmla="*/ 0 w 38"/>
                <a:gd name="T23" fmla="*/ 8 h 54"/>
                <a:gd name="T24" fmla="*/ 0 w 38"/>
                <a:gd name="T25" fmla="*/ 11 h 54"/>
                <a:gd name="T26" fmla="*/ 1 w 38"/>
                <a:gd name="T27" fmla="*/ 17 h 54"/>
                <a:gd name="T28" fmla="*/ 4 w 38"/>
                <a:gd name="T29" fmla="*/ 24 h 54"/>
                <a:gd name="T30" fmla="*/ 8 w 38"/>
                <a:gd name="T31" fmla="*/ 32 h 54"/>
                <a:gd name="T32" fmla="*/ 14 w 38"/>
                <a:gd name="T33" fmla="*/ 39 h 54"/>
                <a:gd name="T34" fmla="*/ 20 w 38"/>
                <a:gd name="T35" fmla="*/ 46 h 54"/>
                <a:gd name="T36" fmla="*/ 27 w 38"/>
                <a:gd name="T37" fmla="*/ 50 h 54"/>
                <a:gd name="T38" fmla="*/ 33 w 38"/>
                <a:gd name="T39" fmla="*/ 54 h 54"/>
                <a:gd name="T40" fmla="*/ 38 w 38"/>
                <a:gd name="T41" fmla="*/ 54 h 54"/>
                <a:gd name="T42" fmla="*/ 36 w 38"/>
                <a:gd name="T43" fmla="*/ 42 h 54"/>
                <a:gd name="T44" fmla="*/ 32 w 38"/>
                <a:gd name="T45" fmla="*/ 29 h 54"/>
                <a:gd name="T46" fmla="*/ 25 w 38"/>
                <a:gd name="T47" fmla="*/ 16 h 54"/>
                <a:gd name="T48" fmla="*/ 20 w 38"/>
                <a:gd name="T4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29" name="Freeform 1013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41 w 52"/>
                <a:gd name="T1" fmla="*/ 27 h 36"/>
                <a:gd name="T2" fmla="*/ 46 w 52"/>
                <a:gd name="T3" fmla="*/ 24 h 36"/>
                <a:gd name="T4" fmla="*/ 51 w 52"/>
                <a:gd name="T5" fmla="*/ 21 h 36"/>
                <a:gd name="T6" fmla="*/ 52 w 52"/>
                <a:gd name="T7" fmla="*/ 16 h 36"/>
                <a:gd name="T8" fmla="*/ 52 w 52"/>
                <a:gd name="T9" fmla="*/ 12 h 36"/>
                <a:gd name="T10" fmla="*/ 50 w 52"/>
                <a:gd name="T11" fmla="*/ 6 h 36"/>
                <a:gd name="T12" fmla="*/ 46 w 52"/>
                <a:gd name="T13" fmla="*/ 2 h 36"/>
                <a:gd name="T14" fmla="*/ 41 w 52"/>
                <a:gd name="T15" fmla="*/ 0 h 36"/>
                <a:gd name="T16" fmla="*/ 36 w 52"/>
                <a:gd name="T17" fmla="*/ 0 h 36"/>
                <a:gd name="T18" fmla="*/ 33 w 52"/>
                <a:gd name="T19" fmla="*/ 0 h 36"/>
                <a:gd name="T20" fmla="*/ 29 w 52"/>
                <a:gd name="T21" fmla="*/ 1 h 36"/>
                <a:gd name="T22" fmla="*/ 21 w 52"/>
                <a:gd name="T23" fmla="*/ 4 h 36"/>
                <a:gd name="T24" fmla="*/ 13 w 52"/>
                <a:gd name="T25" fmla="*/ 8 h 36"/>
                <a:gd name="T26" fmla="*/ 6 w 52"/>
                <a:gd name="T27" fmla="*/ 15 h 36"/>
                <a:gd name="T28" fmla="*/ 3 w 52"/>
                <a:gd name="T29" fmla="*/ 22 h 36"/>
                <a:gd name="T30" fmla="*/ 0 w 52"/>
                <a:gd name="T31" fmla="*/ 29 h 36"/>
                <a:gd name="T32" fmla="*/ 0 w 52"/>
                <a:gd name="T33" fmla="*/ 31 h 36"/>
                <a:gd name="T34" fmla="*/ 4 w 52"/>
                <a:gd name="T35" fmla="*/ 33 h 36"/>
                <a:gd name="T36" fmla="*/ 9 w 52"/>
                <a:gd name="T37" fmla="*/ 36 h 36"/>
                <a:gd name="T38" fmla="*/ 13 w 52"/>
                <a:gd name="T39" fmla="*/ 36 h 36"/>
                <a:gd name="T40" fmla="*/ 18 w 52"/>
                <a:gd name="T41" fmla="*/ 36 h 36"/>
                <a:gd name="T42" fmla="*/ 24 w 52"/>
                <a:gd name="T43" fmla="*/ 33 h 36"/>
                <a:gd name="T44" fmla="*/ 30 w 52"/>
                <a:gd name="T45" fmla="*/ 32 h 36"/>
                <a:gd name="T46" fmla="*/ 36 w 52"/>
                <a:gd name="T47" fmla="*/ 30 h 36"/>
                <a:gd name="T48" fmla="*/ 41 w 52"/>
                <a:gd name="T4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30" name="Freeform 1014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73 w 198"/>
                <a:gd name="T1" fmla="*/ 36 h 236"/>
                <a:gd name="T2" fmla="*/ 58 w 198"/>
                <a:gd name="T3" fmla="*/ 46 h 236"/>
                <a:gd name="T4" fmla="*/ 46 w 198"/>
                <a:gd name="T5" fmla="*/ 58 h 236"/>
                <a:gd name="T6" fmla="*/ 33 w 198"/>
                <a:gd name="T7" fmla="*/ 72 h 236"/>
                <a:gd name="T8" fmla="*/ 22 w 198"/>
                <a:gd name="T9" fmla="*/ 85 h 236"/>
                <a:gd name="T10" fmla="*/ 14 w 198"/>
                <a:gd name="T11" fmla="*/ 100 h 236"/>
                <a:gd name="T12" fmla="*/ 7 w 198"/>
                <a:gd name="T13" fmla="*/ 115 h 236"/>
                <a:gd name="T14" fmla="*/ 2 w 198"/>
                <a:gd name="T15" fmla="*/ 130 h 236"/>
                <a:gd name="T16" fmla="*/ 0 w 198"/>
                <a:gd name="T17" fmla="*/ 146 h 236"/>
                <a:gd name="T18" fmla="*/ 2 w 198"/>
                <a:gd name="T19" fmla="*/ 170 h 236"/>
                <a:gd name="T20" fmla="*/ 12 w 198"/>
                <a:gd name="T21" fmla="*/ 190 h 236"/>
                <a:gd name="T22" fmla="*/ 26 w 198"/>
                <a:gd name="T23" fmla="*/ 207 h 236"/>
                <a:gd name="T24" fmla="*/ 43 w 198"/>
                <a:gd name="T25" fmla="*/ 220 h 236"/>
                <a:gd name="T26" fmla="*/ 64 w 198"/>
                <a:gd name="T27" fmla="*/ 229 h 236"/>
                <a:gd name="T28" fmla="*/ 88 w 198"/>
                <a:gd name="T29" fmla="*/ 235 h 236"/>
                <a:gd name="T30" fmla="*/ 110 w 198"/>
                <a:gd name="T31" fmla="*/ 236 h 236"/>
                <a:gd name="T32" fmla="*/ 132 w 198"/>
                <a:gd name="T33" fmla="*/ 232 h 236"/>
                <a:gd name="T34" fmla="*/ 137 w 198"/>
                <a:gd name="T35" fmla="*/ 232 h 236"/>
                <a:gd name="T36" fmla="*/ 142 w 198"/>
                <a:gd name="T37" fmla="*/ 230 h 236"/>
                <a:gd name="T38" fmla="*/ 145 w 198"/>
                <a:gd name="T39" fmla="*/ 226 h 236"/>
                <a:gd name="T40" fmla="*/ 146 w 198"/>
                <a:gd name="T41" fmla="*/ 221 h 236"/>
                <a:gd name="T42" fmla="*/ 145 w 198"/>
                <a:gd name="T43" fmla="*/ 219 h 236"/>
                <a:gd name="T44" fmla="*/ 142 w 198"/>
                <a:gd name="T45" fmla="*/ 219 h 236"/>
                <a:gd name="T46" fmla="*/ 137 w 198"/>
                <a:gd name="T47" fmla="*/ 217 h 236"/>
                <a:gd name="T48" fmla="*/ 131 w 198"/>
                <a:gd name="T49" fmla="*/ 217 h 236"/>
                <a:gd name="T50" fmla="*/ 124 w 198"/>
                <a:gd name="T51" fmla="*/ 217 h 236"/>
                <a:gd name="T52" fmla="*/ 118 w 198"/>
                <a:gd name="T53" fmla="*/ 217 h 236"/>
                <a:gd name="T54" fmla="*/ 112 w 198"/>
                <a:gd name="T55" fmla="*/ 217 h 236"/>
                <a:gd name="T56" fmla="*/ 109 w 198"/>
                <a:gd name="T57" fmla="*/ 217 h 236"/>
                <a:gd name="T58" fmla="*/ 97 w 198"/>
                <a:gd name="T59" fmla="*/ 216 h 236"/>
                <a:gd name="T60" fmla="*/ 87 w 198"/>
                <a:gd name="T61" fmla="*/ 215 h 236"/>
                <a:gd name="T62" fmla="*/ 75 w 198"/>
                <a:gd name="T63" fmla="*/ 214 h 236"/>
                <a:gd name="T64" fmla="*/ 63 w 198"/>
                <a:gd name="T65" fmla="*/ 211 h 236"/>
                <a:gd name="T66" fmla="*/ 51 w 198"/>
                <a:gd name="T67" fmla="*/ 207 h 236"/>
                <a:gd name="T68" fmla="*/ 40 w 198"/>
                <a:gd name="T69" fmla="*/ 199 h 236"/>
                <a:gd name="T70" fmla="*/ 29 w 198"/>
                <a:gd name="T71" fmla="*/ 189 h 236"/>
                <a:gd name="T72" fmla="*/ 17 w 198"/>
                <a:gd name="T73" fmla="*/ 174 h 236"/>
                <a:gd name="T74" fmla="*/ 15 w 198"/>
                <a:gd name="T75" fmla="*/ 157 h 236"/>
                <a:gd name="T76" fmla="*/ 16 w 198"/>
                <a:gd name="T77" fmla="*/ 141 h 236"/>
                <a:gd name="T78" fmla="*/ 21 w 198"/>
                <a:gd name="T79" fmla="*/ 124 h 236"/>
                <a:gd name="T80" fmla="*/ 28 w 198"/>
                <a:gd name="T81" fmla="*/ 109 h 236"/>
                <a:gd name="T82" fmla="*/ 39 w 198"/>
                <a:gd name="T83" fmla="*/ 96 h 236"/>
                <a:gd name="T84" fmla="*/ 50 w 198"/>
                <a:gd name="T85" fmla="*/ 82 h 236"/>
                <a:gd name="T86" fmla="*/ 63 w 198"/>
                <a:gd name="T87" fmla="*/ 70 h 236"/>
                <a:gd name="T88" fmla="*/ 78 w 198"/>
                <a:gd name="T89" fmla="*/ 59 h 236"/>
                <a:gd name="T90" fmla="*/ 94 w 198"/>
                <a:gd name="T91" fmla="*/ 49 h 236"/>
                <a:gd name="T92" fmla="*/ 110 w 198"/>
                <a:gd name="T93" fmla="*/ 39 h 236"/>
                <a:gd name="T94" fmla="*/ 126 w 198"/>
                <a:gd name="T95" fmla="*/ 31 h 236"/>
                <a:gd name="T96" fmla="*/ 142 w 198"/>
                <a:gd name="T97" fmla="*/ 24 h 236"/>
                <a:gd name="T98" fmla="*/ 158 w 198"/>
                <a:gd name="T99" fmla="*/ 19 h 236"/>
                <a:gd name="T100" fmla="*/ 172 w 198"/>
                <a:gd name="T101" fmla="*/ 13 h 236"/>
                <a:gd name="T102" fmla="*/ 186 w 198"/>
                <a:gd name="T103" fmla="*/ 10 h 236"/>
                <a:gd name="T104" fmla="*/ 198 w 198"/>
                <a:gd name="T105" fmla="*/ 7 h 236"/>
                <a:gd name="T106" fmla="*/ 190 w 198"/>
                <a:gd name="T107" fmla="*/ 3 h 236"/>
                <a:gd name="T108" fmla="*/ 177 w 198"/>
                <a:gd name="T109" fmla="*/ 0 h 236"/>
                <a:gd name="T110" fmla="*/ 162 w 198"/>
                <a:gd name="T111" fmla="*/ 3 h 236"/>
                <a:gd name="T112" fmla="*/ 144 w 198"/>
                <a:gd name="T113" fmla="*/ 6 h 236"/>
                <a:gd name="T114" fmla="*/ 124 w 198"/>
                <a:gd name="T115" fmla="*/ 12 h 236"/>
                <a:gd name="T116" fmla="*/ 105 w 198"/>
                <a:gd name="T117" fmla="*/ 19 h 236"/>
                <a:gd name="T118" fmla="*/ 88 w 198"/>
                <a:gd name="T119" fmla="*/ 28 h 236"/>
                <a:gd name="T120" fmla="*/ 73 w 198"/>
                <a:gd name="T121" fmla="*/ 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31" name="Freeform 1015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08 w 128"/>
                <a:gd name="T1" fmla="*/ 61 h 183"/>
                <a:gd name="T2" fmla="*/ 111 w 128"/>
                <a:gd name="T3" fmla="*/ 80 h 183"/>
                <a:gd name="T4" fmla="*/ 109 w 128"/>
                <a:gd name="T5" fmla="*/ 97 h 183"/>
                <a:gd name="T6" fmla="*/ 101 w 128"/>
                <a:gd name="T7" fmla="*/ 110 h 183"/>
                <a:gd name="T8" fmla="*/ 89 w 128"/>
                <a:gd name="T9" fmla="*/ 123 h 183"/>
                <a:gd name="T10" fmla="*/ 75 w 128"/>
                <a:gd name="T11" fmla="*/ 134 h 183"/>
                <a:gd name="T12" fmla="*/ 60 w 128"/>
                <a:gd name="T13" fmla="*/ 145 h 183"/>
                <a:gd name="T14" fmla="*/ 43 w 128"/>
                <a:gd name="T15" fmla="*/ 156 h 183"/>
                <a:gd name="T16" fmla="*/ 29 w 128"/>
                <a:gd name="T17" fmla="*/ 167 h 183"/>
                <a:gd name="T18" fmla="*/ 27 w 128"/>
                <a:gd name="T19" fmla="*/ 170 h 183"/>
                <a:gd name="T20" fmla="*/ 26 w 128"/>
                <a:gd name="T21" fmla="*/ 172 h 183"/>
                <a:gd name="T22" fmla="*/ 26 w 128"/>
                <a:gd name="T23" fmla="*/ 176 h 183"/>
                <a:gd name="T24" fmla="*/ 28 w 128"/>
                <a:gd name="T25" fmla="*/ 179 h 183"/>
                <a:gd name="T26" fmla="*/ 30 w 128"/>
                <a:gd name="T27" fmla="*/ 182 h 183"/>
                <a:gd name="T28" fmla="*/ 34 w 128"/>
                <a:gd name="T29" fmla="*/ 183 h 183"/>
                <a:gd name="T30" fmla="*/ 37 w 128"/>
                <a:gd name="T31" fmla="*/ 183 h 183"/>
                <a:gd name="T32" fmla="*/ 41 w 128"/>
                <a:gd name="T33" fmla="*/ 182 h 183"/>
                <a:gd name="T34" fmla="*/ 58 w 128"/>
                <a:gd name="T35" fmla="*/ 171 h 183"/>
                <a:gd name="T36" fmla="*/ 76 w 128"/>
                <a:gd name="T37" fmla="*/ 160 h 183"/>
                <a:gd name="T38" fmla="*/ 92 w 128"/>
                <a:gd name="T39" fmla="*/ 147 h 183"/>
                <a:gd name="T40" fmla="*/ 108 w 128"/>
                <a:gd name="T41" fmla="*/ 132 h 183"/>
                <a:gd name="T42" fmla="*/ 118 w 128"/>
                <a:gd name="T43" fmla="*/ 116 h 183"/>
                <a:gd name="T44" fmla="*/ 125 w 128"/>
                <a:gd name="T45" fmla="*/ 98 h 183"/>
                <a:gd name="T46" fmla="*/ 128 w 128"/>
                <a:gd name="T47" fmla="*/ 78 h 183"/>
                <a:gd name="T48" fmla="*/ 123 w 128"/>
                <a:gd name="T49" fmla="*/ 58 h 183"/>
                <a:gd name="T50" fmla="*/ 112 w 128"/>
                <a:gd name="T51" fmla="*/ 41 h 183"/>
                <a:gd name="T52" fmla="*/ 98 w 128"/>
                <a:gd name="T53" fmla="*/ 28 h 183"/>
                <a:gd name="T54" fmla="*/ 80 w 128"/>
                <a:gd name="T55" fmla="*/ 16 h 183"/>
                <a:gd name="T56" fmla="*/ 61 w 128"/>
                <a:gd name="T57" fmla="*/ 8 h 183"/>
                <a:gd name="T58" fmla="*/ 41 w 128"/>
                <a:gd name="T59" fmla="*/ 2 h 183"/>
                <a:gd name="T60" fmla="*/ 23 w 128"/>
                <a:gd name="T61" fmla="*/ 0 h 183"/>
                <a:gd name="T62" fmla="*/ 9 w 128"/>
                <a:gd name="T63" fmla="*/ 1 h 183"/>
                <a:gd name="T64" fmla="*/ 0 w 128"/>
                <a:gd name="T65" fmla="*/ 6 h 183"/>
                <a:gd name="T66" fmla="*/ 16 w 128"/>
                <a:gd name="T67" fmla="*/ 10 h 183"/>
                <a:gd name="T68" fmla="*/ 33 w 128"/>
                <a:gd name="T69" fmla="*/ 14 h 183"/>
                <a:gd name="T70" fmla="*/ 48 w 128"/>
                <a:gd name="T71" fmla="*/ 17 h 183"/>
                <a:gd name="T72" fmla="*/ 63 w 128"/>
                <a:gd name="T73" fmla="*/ 22 h 183"/>
                <a:gd name="T74" fmla="*/ 77 w 128"/>
                <a:gd name="T75" fmla="*/ 28 h 183"/>
                <a:gd name="T76" fmla="*/ 90 w 128"/>
                <a:gd name="T77" fmla="*/ 36 h 183"/>
                <a:gd name="T78" fmla="*/ 101 w 128"/>
                <a:gd name="T79" fmla="*/ 46 h 183"/>
                <a:gd name="T80" fmla="*/ 108 w 128"/>
                <a:gd name="T81" fmla="*/ 6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32" name="Freeform 1016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01 w 323"/>
                <a:gd name="T1" fmla="*/ 70 h 379"/>
                <a:gd name="T2" fmla="*/ 54 w 323"/>
                <a:gd name="T3" fmla="*/ 115 h 379"/>
                <a:gd name="T4" fmla="*/ 18 w 323"/>
                <a:gd name="T5" fmla="*/ 167 h 379"/>
                <a:gd name="T6" fmla="*/ 0 w 323"/>
                <a:gd name="T7" fmla="*/ 227 h 379"/>
                <a:gd name="T8" fmla="*/ 4 w 323"/>
                <a:gd name="T9" fmla="*/ 267 h 379"/>
                <a:gd name="T10" fmla="*/ 11 w 323"/>
                <a:gd name="T11" fmla="*/ 283 h 379"/>
                <a:gd name="T12" fmla="*/ 21 w 323"/>
                <a:gd name="T13" fmla="*/ 298 h 379"/>
                <a:gd name="T14" fmla="*/ 34 w 323"/>
                <a:gd name="T15" fmla="*/ 311 h 379"/>
                <a:gd name="T16" fmla="*/ 57 w 323"/>
                <a:gd name="T17" fmla="*/ 325 h 379"/>
                <a:gd name="T18" fmla="*/ 87 w 323"/>
                <a:gd name="T19" fmla="*/ 340 h 379"/>
                <a:gd name="T20" fmla="*/ 120 w 323"/>
                <a:gd name="T21" fmla="*/ 351 h 379"/>
                <a:gd name="T22" fmla="*/ 153 w 323"/>
                <a:gd name="T23" fmla="*/ 360 h 379"/>
                <a:gd name="T24" fmla="*/ 187 w 323"/>
                <a:gd name="T25" fmla="*/ 367 h 379"/>
                <a:gd name="T26" fmla="*/ 221 w 323"/>
                <a:gd name="T27" fmla="*/ 372 h 379"/>
                <a:gd name="T28" fmla="*/ 256 w 323"/>
                <a:gd name="T29" fmla="*/ 375 h 379"/>
                <a:gd name="T30" fmla="*/ 290 w 323"/>
                <a:gd name="T31" fmla="*/ 378 h 379"/>
                <a:gd name="T32" fmla="*/ 312 w 323"/>
                <a:gd name="T33" fmla="*/ 379 h 379"/>
                <a:gd name="T34" fmla="*/ 320 w 323"/>
                <a:gd name="T35" fmla="*/ 372 h 379"/>
                <a:gd name="T36" fmla="*/ 323 w 323"/>
                <a:gd name="T37" fmla="*/ 360 h 379"/>
                <a:gd name="T38" fmla="*/ 316 w 323"/>
                <a:gd name="T39" fmla="*/ 352 h 379"/>
                <a:gd name="T40" fmla="*/ 295 w 323"/>
                <a:gd name="T41" fmla="*/ 351 h 379"/>
                <a:gd name="T42" fmla="*/ 263 w 323"/>
                <a:gd name="T43" fmla="*/ 350 h 379"/>
                <a:gd name="T44" fmla="*/ 231 w 323"/>
                <a:gd name="T45" fmla="*/ 348 h 379"/>
                <a:gd name="T46" fmla="*/ 200 w 323"/>
                <a:gd name="T47" fmla="*/ 343 h 379"/>
                <a:gd name="T48" fmla="*/ 168 w 323"/>
                <a:gd name="T49" fmla="*/ 337 h 379"/>
                <a:gd name="T50" fmla="*/ 136 w 323"/>
                <a:gd name="T51" fmla="*/ 329 h 379"/>
                <a:gd name="T52" fmla="*/ 106 w 323"/>
                <a:gd name="T53" fmla="*/ 320 h 379"/>
                <a:gd name="T54" fmla="*/ 76 w 323"/>
                <a:gd name="T55" fmla="*/ 306 h 379"/>
                <a:gd name="T56" fmla="*/ 51 w 323"/>
                <a:gd name="T57" fmla="*/ 291 h 379"/>
                <a:gd name="T58" fmla="*/ 35 w 323"/>
                <a:gd name="T59" fmla="*/ 269 h 379"/>
                <a:gd name="T60" fmla="*/ 31 w 323"/>
                <a:gd name="T61" fmla="*/ 239 h 379"/>
                <a:gd name="T62" fmla="*/ 38 w 323"/>
                <a:gd name="T63" fmla="*/ 197 h 379"/>
                <a:gd name="T64" fmla="*/ 51 w 323"/>
                <a:gd name="T65" fmla="*/ 165 h 379"/>
                <a:gd name="T66" fmla="*/ 68 w 323"/>
                <a:gd name="T67" fmla="*/ 136 h 379"/>
                <a:gd name="T68" fmla="*/ 89 w 323"/>
                <a:gd name="T69" fmla="*/ 111 h 379"/>
                <a:gd name="T70" fmla="*/ 114 w 323"/>
                <a:gd name="T71" fmla="*/ 88 h 379"/>
                <a:gd name="T72" fmla="*/ 144 w 323"/>
                <a:gd name="T73" fmla="*/ 64 h 379"/>
                <a:gd name="T74" fmla="*/ 181 w 323"/>
                <a:gd name="T75" fmla="*/ 41 h 379"/>
                <a:gd name="T76" fmla="*/ 219 w 323"/>
                <a:gd name="T77" fmla="*/ 22 h 379"/>
                <a:gd name="T78" fmla="*/ 253 w 323"/>
                <a:gd name="T79" fmla="*/ 7 h 379"/>
                <a:gd name="T80" fmla="*/ 255 w 323"/>
                <a:gd name="T81" fmla="*/ 0 h 379"/>
                <a:gd name="T82" fmla="*/ 221 w 323"/>
                <a:gd name="T83" fmla="*/ 5 h 379"/>
                <a:gd name="T84" fmla="*/ 181 w 323"/>
                <a:gd name="T85" fmla="*/ 19 h 379"/>
                <a:gd name="T86" fmla="*/ 142 w 323"/>
                <a:gd name="T87" fmla="*/ 3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33" name="Freeform 1017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235 w 282"/>
                <a:gd name="T1" fmla="*/ 78 h 253"/>
                <a:gd name="T2" fmla="*/ 248 w 282"/>
                <a:gd name="T3" fmla="*/ 92 h 253"/>
                <a:gd name="T4" fmla="*/ 255 w 282"/>
                <a:gd name="T5" fmla="*/ 108 h 253"/>
                <a:gd name="T6" fmla="*/ 259 w 282"/>
                <a:gd name="T7" fmla="*/ 125 h 253"/>
                <a:gd name="T8" fmla="*/ 259 w 282"/>
                <a:gd name="T9" fmla="*/ 144 h 253"/>
                <a:gd name="T10" fmla="*/ 257 w 282"/>
                <a:gd name="T11" fmla="*/ 159 h 253"/>
                <a:gd name="T12" fmla="*/ 252 w 282"/>
                <a:gd name="T13" fmla="*/ 171 h 253"/>
                <a:gd name="T14" fmla="*/ 244 w 282"/>
                <a:gd name="T15" fmla="*/ 184 h 253"/>
                <a:gd name="T16" fmla="*/ 236 w 282"/>
                <a:gd name="T17" fmla="*/ 194 h 253"/>
                <a:gd name="T18" fmla="*/ 225 w 282"/>
                <a:gd name="T19" fmla="*/ 206 h 253"/>
                <a:gd name="T20" fmla="*/ 215 w 282"/>
                <a:gd name="T21" fmla="*/ 215 h 253"/>
                <a:gd name="T22" fmla="*/ 204 w 282"/>
                <a:gd name="T23" fmla="*/ 225 h 253"/>
                <a:gd name="T24" fmla="*/ 194 w 282"/>
                <a:gd name="T25" fmla="*/ 236 h 253"/>
                <a:gd name="T26" fmla="*/ 191 w 282"/>
                <a:gd name="T27" fmla="*/ 239 h 253"/>
                <a:gd name="T28" fmla="*/ 190 w 282"/>
                <a:gd name="T29" fmla="*/ 242 h 253"/>
                <a:gd name="T30" fmla="*/ 191 w 282"/>
                <a:gd name="T31" fmla="*/ 246 h 253"/>
                <a:gd name="T32" fmla="*/ 194 w 282"/>
                <a:gd name="T33" fmla="*/ 249 h 253"/>
                <a:gd name="T34" fmla="*/ 197 w 282"/>
                <a:gd name="T35" fmla="*/ 252 h 253"/>
                <a:gd name="T36" fmla="*/ 201 w 282"/>
                <a:gd name="T37" fmla="*/ 253 h 253"/>
                <a:gd name="T38" fmla="*/ 205 w 282"/>
                <a:gd name="T39" fmla="*/ 252 h 253"/>
                <a:gd name="T40" fmla="*/ 209 w 282"/>
                <a:gd name="T41" fmla="*/ 249 h 253"/>
                <a:gd name="T42" fmla="*/ 232 w 282"/>
                <a:gd name="T43" fmla="*/ 234 h 253"/>
                <a:gd name="T44" fmla="*/ 251 w 282"/>
                <a:gd name="T45" fmla="*/ 215 h 253"/>
                <a:gd name="T46" fmla="*/ 267 w 282"/>
                <a:gd name="T47" fmla="*/ 192 h 253"/>
                <a:gd name="T48" fmla="*/ 278 w 282"/>
                <a:gd name="T49" fmla="*/ 168 h 253"/>
                <a:gd name="T50" fmla="*/ 282 w 282"/>
                <a:gd name="T51" fmla="*/ 141 h 253"/>
                <a:gd name="T52" fmla="*/ 279 w 282"/>
                <a:gd name="T53" fmla="*/ 116 h 253"/>
                <a:gd name="T54" fmla="*/ 270 w 282"/>
                <a:gd name="T55" fmla="*/ 92 h 253"/>
                <a:gd name="T56" fmla="*/ 251 w 282"/>
                <a:gd name="T57" fmla="*/ 70 h 253"/>
                <a:gd name="T58" fmla="*/ 237 w 282"/>
                <a:gd name="T59" fmla="*/ 59 h 253"/>
                <a:gd name="T60" fmla="*/ 221 w 282"/>
                <a:gd name="T61" fmla="*/ 48 h 253"/>
                <a:gd name="T62" fmla="*/ 202 w 282"/>
                <a:gd name="T63" fmla="*/ 39 h 253"/>
                <a:gd name="T64" fmla="*/ 183 w 282"/>
                <a:gd name="T65" fmla="*/ 31 h 253"/>
                <a:gd name="T66" fmla="*/ 163 w 282"/>
                <a:gd name="T67" fmla="*/ 24 h 253"/>
                <a:gd name="T68" fmla="*/ 142 w 282"/>
                <a:gd name="T69" fmla="*/ 18 h 253"/>
                <a:gd name="T70" fmla="*/ 122 w 282"/>
                <a:gd name="T71" fmla="*/ 13 h 253"/>
                <a:gd name="T72" fmla="*/ 101 w 282"/>
                <a:gd name="T73" fmla="*/ 8 h 253"/>
                <a:gd name="T74" fmla="*/ 82 w 282"/>
                <a:gd name="T75" fmla="*/ 5 h 253"/>
                <a:gd name="T76" fmla="*/ 63 w 282"/>
                <a:gd name="T77" fmla="*/ 2 h 253"/>
                <a:gd name="T78" fmla="*/ 47 w 282"/>
                <a:gd name="T79" fmla="*/ 0 h 253"/>
                <a:gd name="T80" fmla="*/ 32 w 282"/>
                <a:gd name="T81" fmla="*/ 0 h 253"/>
                <a:gd name="T82" fmla="*/ 19 w 282"/>
                <a:gd name="T83" fmla="*/ 0 h 253"/>
                <a:gd name="T84" fmla="*/ 10 w 282"/>
                <a:gd name="T85" fmla="*/ 1 h 253"/>
                <a:gd name="T86" fmla="*/ 4 w 282"/>
                <a:gd name="T87" fmla="*/ 4 h 253"/>
                <a:gd name="T88" fmla="*/ 0 w 282"/>
                <a:gd name="T89" fmla="*/ 6 h 253"/>
                <a:gd name="T90" fmla="*/ 12 w 282"/>
                <a:gd name="T91" fmla="*/ 8 h 253"/>
                <a:gd name="T92" fmla="*/ 25 w 282"/>
                <a:gd name="T93" fmla="*/ 9 h 253"/>
                <a:gd name="T94" fmla="*/ 38 w 282"/>
                <a:gd name="T95" fmla="*/ 12 h 253"/>
                <a:gd name="T96" fmla="*/ 52 w 282"/>
                <a:gd name="T97" fmla="*/ 14 h 253"/>
                <a:gd name="T98" fmla="*/ 67 w 282"/>
                <a:gd name="T99" fmla="*/ 16 h 253"/>
                <a:gd name="T100" fmla="*/ 82 w 282"/>
                <a:gd name="T101" fmla="*/ 18 h 253"/>
                <a:gd name="T102" fmla="*/ 97 w 282"/>
                <a:gd name="T103" fmla="*/ 22 h 253"/>
                <a:gd name="T104" fmla="*/ 114 w 282"/>
                <a:gd name="T105" fmla="*/ 25 h 253"/>
                <a:gd name="T106" fmla="*/ 129 w 282"/>
                <a:gd name="T107" fmla="*/ 30 h 253"/>
                <a:gd name="T108" fmla="*/ 146 w 282"/>
                <a:gd name="T109" fmla="*/ 35 h 253"/>
                <a:gd name="T110" fmla="*/ 162 w 282"/>
                <a:gd name="T111" fmla="*/ 40 h 253"/>
                <a:gd name="T112" fmla="*/ 177 w 282"/>
                <a:gd name="T113" fmla="*/ 46 h 253"/>
                <a:gd name="T114" fmla="*/ 192 w 282"/>
                <a:gd name="T115" fmla="*/ 53 h 253"/>
                <a:gd name="T116" fmla="*/ 208 w 282"/>
                <a:gd name="T117" fmla="*/ 60 h 253"/>
                <a:gd name="T118" fmla="*/ 222 w 282"/>
                <a:gd name="T119" fmla="*/ 69 h 253"/>
                <a:gd name="T120" fmla="*/ 235 w 282"/>
                <a:gd name="T121" fmla="*/ 7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34" name="Freeform 1018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128 h 236"/>
                <a:gd name="T2" fmla="*/ 0 w 115"/>
                <a:gd name="T3" fmla="*/ 148 h 236"/>
                <a:gd name="T4" fmla="*/ 5 w 115"/>
                <a:gd name="T5" fmla="*/ 166 h 236"/>
                <a:gd name="T6" fmla="*/ 13 w 115"/>
                <a:gd name="T7" fmla="*/ 184 h 236"/>
                <a:gd name="T8" fmla="*/ 24 w 115"/>
                <a:gd name="T9" fmla="*/ 198 h 236"/>
                <a:gd name="T10" fmla="*/ 39 w 115"/>
                <a:gd name="T11" fmla="*/ 211 h 236"/>
                <a:gd name="T12" fmla="*/ 55 w 115"/>
                <a:gd name="T13" fmla="*/ 223 h 236"/>
                <a:gd name="T14" fmla="*/ 74 w 115"/>
                <a:gd name="T15" fmla="*/ 231 h 236"/>
                <a:gd name="T16" fmla="*/ 92 w 115"/>
                <a:gd name="T17" fmla="*/ 235 h 236"/>
                <a:gd name="T18" fmla="*/ 98 w 115"/>
                <a:gd name="T19" fmla="*/ 236 h 236"/>
                <a:gd name="T20" fmla="*/ 104 w 115"/>
                <a:gd name="T21" fmla="*/ 234 h 236"/>
                <a:gd name="T22" fmla="*/ 109 w 115"/>
                <a:gd name="T23" fmla="*/ 231 h 236"/>
                <a:gd name="T24" fmla="*/ 111 w 115"/>
                <a:gd name="T25" fmla="*/ 226 h 236"/>
                <a:gd name="T26" fmla="*/ 111 w 115"/>
                <a:gd name="T27" fmla="*/ 220 h 236"/>
                <a:gd name="T28" fmla="*/ 110 w 115"/>
                <a:gd name="T29" fmla="*/ 215 h 236"/>
                <a:gd name="T30" fmla="*/ 107 w 115"/>
                <a:gd name="T31" fmla="*/ 210 h 236"/>
                <a:gd name="T32" fmla="*/ 101 w 115"/>
                <a:gd name="T33" fmla="*/ 208 h 236"/>
                <a:gd name="T34" fmla="*/ 82 w 115"/>
                <a:gd name="T35" fmla="*/ 201 h 236"/>
                <a:gd name="T36" fmla="*/ 64 w 115"/>
                <a:gd name="T37" fmla="*/ 192 h 236"/>
                <a:gd name="T38" fmla="*/ 50 w 115"/>
                <a:gd name="T39" fmla="*/ 179 h 236"/>
                <a:gd name="T40" fmla="*/ 40 w 115"/>
                <a:gd name="T41" fmla="*/ 165 h 236"/>
                <a:gd name="T42" fmla="*/ 33 w 115"/>
                <a:gd name="T43" fmla="*/ 148 h 236"/>
                <a:gd name="T44" fmla="*/ 29 w 115"/>
                <a:gd name="T45" fmla="*/ 130 h 236"/>
                <a:gd name="T46" fmla="*/ 29 w 115"/>
                <a:gd name="T47" fmla="*/ 110 h 236"/>
                <a:gd name="T48" fmla="*/ 35 w 115"/>
                <a:gd name="T49" fmla="*/ 89 h 236"/>
                <a:gd name="T50" fmla="*/ 43 w 115"/>
                <a:gd name="T51" fmla="*/ 74 h 236"/>
                <a:gd name="T52" fmla="*/ 56 w 115"/>
                <a:gd name="T53" fmla="*/ 60 h 236"/>
                <a:gd name="T54" fmla="*/ 70 w 115"/>
                <a:gd name="T55" fmla="*/ 46 h 236"/>
                <a:gd name="T56" fmla="*/ 85 w 115"/>
                <a:gd name="T57" fmla="*/ 33 h 236"/>
                <a:gd name="T58" fmla="*/ 98 w 115"/>
                <a:gd name="T59" fmla="*/ 23 h 236"/>
                <a:gd name="T60" fmla="*/ 109 w 115"/>
                <a:gd name="T61" fmla="*/ 12 h 236"/>
                <a:gd name="T62" fmla="*/ 115 w 115"/>
                <a:gd name="T63" fmla="*/ 6 h 236"/>
                <a:gd name="T64" fmla="*/ 115 w 115"/>
                <a:gd name="T65" fmla="*/ 0 h 236"/>
                <a:gd name="T66" fmla="*/ 102 w 115"/>
                <a:gd name="T67" fmla="*/ 4 h 236"/>
                <a:gd name="T68" fmla="*/ 85 w 115"/>
                <a:gd name="T69" fmla="*/ 12 h 236"/>
                <a:gd name="T70" fmla="*/ 68 w 115"/>
                <a:gd name="T71" fmla="*/ 26 h 236"/>
                <a:gd name="T72" fmla="*/ 49 w 115"/>
                <a:gd name="T73" fmla="*/ 42 h 236"/>
                <a:gd name="T74" fmla="*/ 32 w 115"/>
                <a:gd name="T75" fmla="*/ 61 h 236"/>
                <a:gd name="T76" fmla="*/ 17 w 115"/>
                <a:gd name="T77" fmla="*/ 82 h 236"/>
                <a:gd name="T78" fmla="*/ 6 w 115"/>
                <a:gd name="T79" fmla="*/ 105 h 236"/>
                <a:gd name="T80" fmla="*/ 0 w 115"/>
                <a:gd name="T81" fmla="*/ 12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35" name="Freeform 1019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208 w 245"/>
                <a:gd name="T1" fmla="*/ 124 h 310"/>
                <a:gd name="T2" fmla="*/ 220 w 245"/>
                <a:gd name="T3" fmla="*/ 144 h 310"/>
                <a:gd name="T4" fmla="*/ 226 w 245"/>
                <a:gd name="T5" fmla="*/ 164 h 310"/>
                <a:gd name="T6" fmla="*/ 222 w 245"/>
                <a:gd name="T7" fmla="*/ 187 h 310"/>
                <a:gd name="T8" fmla="*/ 208 w 245"/>
                <a:gd name="T9" fmla="*/ 209 h 310"/>
                <a:gd name="T10" fmla="*/ 188 w 245"/>
                <a:gd name="T11" fmla="*/ 229 h 310"/>
                <a:gd name="T12" fmla="*/ 166 w 245"/>
                <a:gd name="T13" fmla="*/ 246 h 310"/>
                <a:gd name="T14" fmla="*/ 142 w 245"/>
                <a:gd name="T15" fmla="*/ 264 h 310"/>
                <a:gd name="T16" fmla="*/ 128 w 245"/>
                <a:gd name="T17" fmla="*/ 278 h 310"/>
                <a:gd name="T18" fmla="*/ 124 w 245"/>
                <a:gd name="T19" fmla="*/ 287 h 310"/>
                <a:gd name="T20" fmla="*/ 120 w 245"/>
                <a:gd name="T21" fmla="*/ 296 h 310"/>
                <a:gd name="T22" fmla="*/ 122 w 245"/>
                <a:gd name="T23" fmla="*/ 306 h 310"/>
                <a:gd name="T24" fmla="*/ 131 w 245"/>
                <a:gd name="T25" fmla="*/ 310 h 310"/>
                <a:gd name="T26" fmla="*/ 139 w 245"/>
                <a:gd name="T27" fmla="*/ 309 h 310"/>
                <a:gd name="T28" fmla="*/ 154 w 245"/>
                <a:gd name="T29" fmla="*/ 292 h 310"/>
                <a:gd name="T30" fmla="*/ 180 w 245"/>
                <a:gd name="T31" fmla="*/ 269 h 310"/>
                <a:gd name="T32" fmla="*/ 207 w 245"/>
                <a:gd name="T33" fmla="*/ 246 h 310"/>
                <a:gd name="T34" fmla="*/ 230 w 245"/>
                <a:gd name="T35" fmla="*/ 219 h 310"/>
                <a:gd name="T36" fmla="*/ 244 w 245"/>
                <a:gd name="T37" fmla="*/ 186 h 310"/>
                <a:gd name="T38" fmla="*/ 243 w 245"/>
                <a:gd name="T39" fmla="*/ 152 h 310"/>
                <a:gd name="T40" fmla="*/ 228 w 245"/>
                <a:gd name="T41" fmla="*/ 119 h 310"/>
                <a:gd name="T42" fmla="*/ 203 w 245"/>
                <a:gd name="T43" fmla="*/ 93 h 310"/>
                <a:gd name="T44" fmla="*/ 176 w 245"/>
                <a:gd name="T45" fmla="*/ 76 h 310"/>
                <a:gd name="T46" fmla="*/ 151 w 245"/>
                <a:gd name="T47" fmla="*/ 61 h 310"/>
                <a:gd name="T48" fmla="*/ 122 w 245"/>
                <a:gd name="T49" fmla="*/ 46 h 310"/>
                <a:gd name="T50" fmla="*/ 93 w 245"/>
                <a:gd name="T51" fmla="*/ 31 h 310"/>
                <a:gd name="T52" fmla="*/ 66 w 245"/>
                <a:gd name="T53" fmla="*/ 18 h 310"/>
                <a:gd name="T54" fmla="*/ 40 w 245"/>
                <a:gd name="T55" fmla="*/ 8 h 310"/>
                <a:gd name="T56" fmla="*/ 20 w 245"/>
                <a:gd name="T57" fmla="*/ 1 h 310"/>
                <a:gd name="T58" fmla="*/ 5 w 245"/>
                <a:gd name="T59" fmla="*/ 0 h 310"/>
                <a:gd name="T60" fmla="*/ 11 w 245"/>
                <a:gd name="T61" fmla="*/ 8 h 310"/>
                <a:gd name="T62" fmla="*/ 36 w 245"/>
                <a:gd name="T63" fmla="*/ 20 h 310"/>
                <a:gd name="T64" fmla="*/ 60 w 245"/>
                <a:gd name="T65" fmla="*/ 31 h 310"/>
                <a:gd name="T66" fmla="*/ 86 w 245"/>
                <a:gd name="T67" fmla="*/ 44 h 310"/>
                <a:gd name="T68" fmla="*/ 113 w 245"/>
                <a:gd name="T69" fmla="*/ 57 h 310"/>
                <a:gd name="T70" fmla="*/ 139 w 245"/>
                <a:gd name="T71" fmla="*/ 71 h 310"/>
                <a:gd name="T72" fmla="*/ 165 w 245"/>
                <a:gd name="T73" fmla="*/ 88 h 310"/>
                <a:gd name="T74" fmla="*/ 188 w 245"/>
                <a:gd name="T75" fmla="*/ 10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36" name="Freeform 1020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1830" name="Group 1046"/>
          <p:cNvGrpSpPr>
            <a:grpSpLocks/>
          </p:cNvGrpSpPr>
          <p:nvPr/>
        </p:nvGrpSpPr>
        <p:grpSpPr bwMode="auto">
          <a:xfrm>
            <a:off x="5400675" y="1141413"/>
            <a:ext cx="1047750" cy="996950"/>
            <a:chOff x="3402" y="719"/>
            <a:chExt cx="660" cy="628"/>
          </a:xfrm>
        </p:grpSpPr>
        <p:sp>
          <p:nvSpPr>
            <p:cNvPr id="631814" name="Freeform 1030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126" name="Group 310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35127" name="Rectangle 31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8" name="Rectangle 31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9" name="Rectangle 31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30" name="Text Box 31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/>
                  <a:t>application</a:t>
                </a:r>
              </a:p>
              <a:p>
                <a:pPr algn="ctr"/>
                <a:r>
                  <a:rPr lang="en-US" sz="1000"/>
                  <a:t>transport</a:t>
                </a:r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  <a:endParaRPr lang="en-US" sz="1000"/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35131" name="Line 31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32" name="Line 31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33" name="Line 31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34" name="Line 31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31831" name="Group 1047"/>
          <p:cNvGrpSpPr>
            <a:grpSpLocks/>
          </p:cNvGrpSpPr>
          <p:nvPr/>
        </p:nvGrpSpPr>
        <p:grpSpPr bwMode="auto">
          <a:xfrm>
            <a:off x="8096250" y="4148138"/>
            <a:ext cx="1047750" cy="996950"/>
            <a:chOff x="3402" y="719"/>
            <a:chExt cx="660" cy="628"/>
          </a:xfrm>
        </p:grpSpPr>
        <p:sp>
          <p:nvSpPr>
            <p:cNvPr id="631832" name="Freeform 1048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1833" name="Group 1049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631834" name="Rectangle 1050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835" name="Rectangle 1051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836" name="Rectangle 1052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837" name="Text Box 1053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/>
                  <a:t>application</a:t>
                </a:r>
              </a:p>
              <a:p>
                <a:pPr algn="ctr"/>
                <a:r>
                  <a:rPr lang="en-US" sz="1000"/>
                  <a:t>transport</a:t>
                </a:r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  <a:endParaRPr lang="en-US" sz="1000"/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31838" name="Line 1054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839" name="Line 1055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840" name="Line 1056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841" name="Line 1057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32062" name="Group 1278"/>
          <p:cNvGrpSpPr>
            <a:grpSpLocks/>
          </p:cNvGrpSpPr>
          <p:nvPr/>
        </p:nvGrpSpPr>
        <p:grpSpPr bwMode="auto">
          <a:xfrm>
            <a:off x="5832475" y="1822450"/>
            <a:ext cx="2546350" cy="3429000"/>
            <a:chOff x="3674" y="1148"/>
            <a:chExt cx="1604" cy="2160"/>
          </a:xfrm>
        </p:grpSpPr>
        <p:grpSp>
          <p:nvGrpSpPr>
            <p:cNvPr id="35249" name="Group 433"/>
            <p:cNvGrpSpPr>
              <a:grpSpLocks/>
            </p:cNvGrpSpPr>
            <p:nvPr/>
          </p:nvGrpSpPr>
          <p:grpSpPr bwMode="auto">
            <a:xfrm>
              <a:off x="3701" y="1305"/>
              <a:ext cx="513" cy="442"/>
              <a:chOff x="3937" y="633"/>
              <a:chExt cx="513" cy="442"/>
            </a:xfrm>
          </p:grpSpPr>
          <p:sp>
            <p:nvSpPr>
              <p:cNvPr id="35250" name="Line 434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51" name="Line 435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52" name="Oval 436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53" name="Line 437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54" name="Line 438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55" name="Rectangle 439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35256" name="Oval 440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257" name="Group 441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35258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59" name="Line 4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60" name="Line 4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261" name="Group 445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35262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63" name="Line 4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64" name="Line 4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265" name="Rectangle 449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66" name="Rectangle 450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67" name="Line 451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68" name="Line 452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69" name="Rectangle 453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70" name="Text Box 454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charset="0"/>
                </a:endParaRPr>
              </a:p>
            </p:txBody>
          </p:sp>
        </p:grpSp>
        <p:grpSp>
          <p:nvGrpSpPr>
            <p:cNvPr id="631842" name="Group 1058"/>
            <p:cNvGrpSpPr>
              <a:grpSpLocks/>
            </p:cNvGrpSpPr>
            <p:nvPr/>
          </p:nvGrpSpPr>
          <p:grpSpPr bwMode="auto">
            <a:xfrm>
              <a:off x="4207" y="1532"/>
              <a:ext cx="513" cy="442"/>
              <a:chOff x="3937" y="633"/>
              <a:chExt cx="513" cy="442"/>
            </a:xfrm>
          </p:grpSpPr>
          <p:sp>
            <p:nvSpPr>
              <p:cNvPr id="631843" name="Line 105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844" name="Line 106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845" name="Oval 106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846" name="Line 106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847" name="Line 106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848" name="Rectangle 106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31849" name="Oval 106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31850" name="Group 106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631851" name="Line 106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852" name="Line 106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853" name="Line 106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854" name="Group 107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631855" name="Line 10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856" name="Line 10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857" name="Line 10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31858" name="Rectangle 107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859" name="Rectangle 107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860" name="Line 107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861" name="Line 107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862" name="Rectangle 107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863" name="Text Box 107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charset="0"/>
                </a:endParaRPr>
              </a:p>
            </p:txBody>
          </p:sp>
        </p:grpSp>
        <p:grpSp>
          <p:nvGrpSpPr>
            <p:cNvPr id="631864" name="Group 1080"/>
            <p:cNvGrpSpPr>
              <a:grpSpLocks/>
            </p:cNvGrpSpPr>
            <p:nvPr/>
          </p:nvGrpSpPr>
          <p:grpSpPr bwMode="auto">
            <a:xfrm>
              <a:off x="4661" y="1148"/>
              <a:ext cx="513" cy="442"/>
              <a:chOff x="3937" y="633"/>
              <a:chExt cx="513" cy="442"/>
            </a:xfrm>
          </p:grpSpPr>
          <p:sp>
            <p:nvSpPr>
              <p:cNvPr id="631865" name="Line 108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866" name="Line 108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867" name="Oval 108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868" name="Line 108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869" name="Line 108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870" name="Rectangle 108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31871" name="Oval 108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31872" name="Group 108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631873" name="Line 10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874" name="Line 10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875" name="Line 10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876" name="Group 109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631877" name="Line 10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878" name="Line 10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879" name="Line 10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31880" name="Rectangle 109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881" name="Rectangle 109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882" name="Line 109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883" name="Line 109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884" name="Rectangle 110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885" name="Text Box 110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charset="0"/>
                </a:endParaRPr>
              </a:p>
            </p:txBody>
          </p:sp>
        </p:grpSp>
        <p:grpSp>
          <p:nvGrpSpPr>
            <p:cNvPr id="631886" name="Group 1102"/>
            <p:cNvGrpSpPr>
              <a:grpSpLocks/>
            </p:cNvGrpSpPr>
            <p:nvPr/>
          </p:nvGrpSpPr>
          <p:grpSpPr bwMode="auto">
            <a:xfrm>
              <a:off x="4702" y="1523"/>
              <a:ext cx="513" cy="442"/>
              <a:chOff x="3937" y="633"/>
              <a:chExt cx="513" cy="442"/>
            </a:xfrm>
          </p:grpSpPr>
          <p:sp>
            <p:nvSpPr>
              <p:cNvPr id="631887" name="Line 110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888" name="Line 110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889" name="Oval 110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890" name="Line 110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891" name="Line 110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892" name="Rectangle 110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31893" name="Oval 110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31894" name="Group 111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631895" name="Line 11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896" name="Line 11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897" name="Line 11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898" name="Group 111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631899" name="Line 11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900" name="Line 11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901" name="Line 11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31902" name="Rectangle 111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03" name="Rectangle 111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04" name="Line 112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05" name="Line 112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06" name="Rectangle 112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07" name="Text Box 112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charset="0"/>
                </a:endParaRPr>
              </a:p>
            </p:txBody>
          </p:sp>
        </p:grpSp>
        <p:grpSp>
          <p:nvGrpSpPr>
            <p:cNvPr id="631908" name="Group 1124"/>
            <p:cNvGrpSpPr>
              <a:grpSpLocks/>
            </p:cNvGrpSpPr>
            <p:nvPr/>
          </p:nvGrpSpPr>
          <p:grpSpPr bwMode="auto">
            <a:xfrm>
              <a:off x="4197" y="1157"/>
              <a:ext cx="513" cy="442"/>
              <a:chOff x="3937" y="633"/>
              <a:chExt cx="513" cy="442"/>
            </a:xfrm>
          </p:grpSpPr>
          <p:sp>
            <p:nvSpPr>
              <p:cNvPr id="631909" name="Line 112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10" name="Line 112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11" name="Oval 112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12" name="Line 112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13" name="Line 112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14" name="Rectangle 113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31915" name="Oval 113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31916" name="Group 113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631917" name="Line 1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918" name="Line 1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919" name="Line 1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920" name="Group 113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631921" name="Line 1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922" name="Line 1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923" name="Line 1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31924" name="Rectangle 114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25" name="Rectangle 114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26" name="Line 114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27" name="Line 114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28" name="Rectangle 114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29" name="Text Box 114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charset="0"/>
                </a:endParaRPr>
              </a:p>
            </p:txBody>
          </p:sp>
        </p:grpSp>
        <p:grpSp>
          <p:nvGrpSpPr>
            <p:cNvPr id="631930" name="Group 1146"/>
            <p:cNvGrpSpPr>
              <a:grpSpLocks/>
            </p:cNvGrpSpPr>
            <p:nvPr/>
          </p:nvGrpSpPr>
          <p:grpSpPr bwMode="auto">
            <a:xfrm>
              <a:off x="4389" y="2239"/>
              <a:ext cx="513" cy="442"/>
              <a:chOff x="3937" y="633"/>
              <a:chExt cx="513" cy="442"/>
            </a:xfrm>
          </p:grpSpPr>
          <p:sp>
            <p:nvSpPr>
              <p:cNvPr id="631931" name="Line 114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32" name="Line 114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33" name="Oval 114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34" name="Line 115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35" name="Line 115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36" name="Rectangle 115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31937" name="Oval 115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31938" name="Group 115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631939" name="Line 1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940" name="Line 1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941" name="Line 11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942" name="Group 115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631943" name="Line 11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944" name="Line 11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945" name="Line 11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31946" name="Rectangle 116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47" name="Rectangle 116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48" name="Line 116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49" name="Line 116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50" name="Rectangle 116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51" name="Text Box 116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charset="0"/>
                </a:endParaRPr>
              </a:p>
            </p:txBody>
          </p:sp>
        </p:grpSp>
        <p:grpSp>
          <p:nvGrpSpPr>
            <p:cNvPr id="631952" name="Group 1168"/>
            <p:cNvGrpSpPr>
              <a:grpSpLocks/>
            </p:cNvGrpSpPr>
            <p:nvPr/>
          </p:nvGrpSpPr>
          <p:grpSpPr bwMode="auto">
            <a:xfrm>
              <a:off x="4765" y="1995"/>
              <a:ext cx="513" cy="442"/>
              <a:chOff x="3937" y="633"/>
              <a:chExt cx="513" cy="442"/>
            </a:xfrm>
          </p:grpSpPr>
          <p:sp>
            <p:nvSpPr>
              <p:cNvPr id="631953" name="Line 116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54" name="Line 117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55" name="Oval 117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56" name="Line 117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57" name="Line 117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58" name="Rectangle 117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31959" name="Oval 117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31960" name="Group 117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631961" name="Line 11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962" name="Line 11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963" name="Line 11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964" name="Group 118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631965" name="Line 118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966" name="Line 118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967" name="Line 118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31968" name="Rectangle 118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69" name="Rectangle 118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70" name="Line 118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71" name="Line 118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72" name="Rectangle 118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73" name="Text Box 118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charset="0"/>
                </a:endParaRPr>
              </a:p>
            </p:txBody>
          </p:sp>
        </p:grpSp>
        <p:grpSp>
          <p:nvGrpSpPr>
            <p:cNvPr id="631974" name="Group 1190"/>
            <p:cNvGrpSpPr>
              <a:grpSpLocks/>
            </p:cNvGrpSpPr>
            <p:nvPr/>
          </p:nvGrpSpPr>
          <p:grpSpPr bwMode="auto">
            <a:xfrm>
              <a:off x="4128" y="2003"/>
              <a:ext cx="513" cy="442"/>
              <a:chOff x="3937" y="633"/>
              <a:chExt cx="513" cy="442"/>
            </a:xfrm>
          </p:grpSpPr>
          <p:sp>
            <p:nvSpPr>
              <p:cNvPr id="631975" name="Line 119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76" name="Line 119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77" name="Oval 119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78" name="Line 119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79" name="Line 119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80" name="Rectangle 119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31981" name="Oval 119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31982" name="Group 119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631983" name="Line 11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984" name="Line 12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985" name="Line 12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986" name="Group 120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631987" name="Line 12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988" name="Line 12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989" name="Line 12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31990" name="Rectangle 120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91" name="Rectangle 120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92" name="Line 120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93" name="Line 120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94" name="Rectangle 121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95" name="Text Box 121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charset="0"/>
                </a:endParaRPr>
              </a:p>
            </p:txBody>
          </p:sp>
        </p:grpSp>
        <p:grpSp>
          <p:nvGrpSpPr>
            <p:cNvPr id="631996" name="Group 1212"/>
            <p:cNvGrpSpPr>
              <a:grpSpLocks/>
            </p:cNvGrpSpPr>
            <p:nvPr/>
          </p:nvGrpSpPr>
          <p:grpSpPr bwMode="auto">
            <a:xfrm>
              <a:off x="4608" y="2771"/>
              <a:ext cx="513" cy="442"/>
              <a:chOff x="3937" y="633"/>
              <a:chExt cx="513" cy="442"/>
            </a:xfrm>
          </p:grpSpPr>
          <p:sp>
            <p:nvSpPr>
              <p:cNvPr id="631997" name="Line 121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98" name="Line 121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99" name="Oval 121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000" name="Line 121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001" name="Line 121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002" name="Rectangle 121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32003" name="Oval 121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32004" name="Group 122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632005" name="Line 1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2006" name="Line 1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2007" name="Line 1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008" name="Group 122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632009" name="Line 12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2010" name="Line 12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2011" name="Line 12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32012" name="Rectangle 122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013" name="Rectangle 122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014" name="Line 123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015" name="Line 123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016" name="Rectangle 123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017" name="Text Box 123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charset="0"/>
                </a:endParaRPr>
              </a:p>
            </p:txBody>
          </p:sp>
        </p:grpSp>
        <p:grpSp>
          <p:nvGrpSpPr>
            <p:cNvPr id="632018" name="Group 1234"/>
            <p:cNvGrpSpPr>
              <a:grpSpLocks/>
            </p:cNvGrpSpPr>
            <p:nvPr/>
          </p:nvGrpSpPr>
          <p:grpSpPr bwMode="auto">
            <a:xfrm>
              <a:off x="4119" y="2640"/>
              <a:ext cx="513" cy="442"/>
              <a:chOff x="3937" y="633"/>
              <a:chExt cx="513" cy="442"/>
            </a:xfrm>
          </p:grpSpPr>
          <p:sp>
            <p:nvSpPr>
              <p:cNvPr id="632019" name="Line 123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020" name="Line 123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021" name="Oval 123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022" name="Line 123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023" name="Line 123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024" name="Rectangle 124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32025" name="Oval 124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32026" name="Group 124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632027" name="Line 12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2028" name="Line 12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2029" name="Line 12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030" name="Group 124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632031" name="Line 12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2032" name="Line 12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2033" name="Line 12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32034" name="Rectangle 125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035" name="Rectangle 125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036" name="Line 125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037" name="Line 125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038" name="Rectangle 125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039" name="Text Box 125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charset="0"/>
                </a:endParaRPr>
              </a:p>
            </p:txBody>
          </p:sp>
        </p:grpSp>
        <p:grpSp>
          <p:nvGrpSpPr>
            <p:cNvPr id="632040" name="Group 1256"/>
            <p:cNvGrpSpPr>
              <a:grpSpLocks/>
            </p:cNvGrpSpPr>
            <p:nvPr/>
          </p:nvGrpSpPr>
          <p:grpSpPr bwMode="auto">
            <a:xfrm>
              <a:off x="3674" y="2866"/>
              <a:ext cx="513" cy="442"/>
              <a:chOff x="3937" y="633"/>
              <a:chExt cx="513" cy="442"/>
            </a:xfrm>
          </p:grpSpPr>
          <p:sp>
            <p:nvSpPr>
              <p:cNvPr id="632041" name="Line 125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042" name="Line 125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043" name="Oval 125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044" name="Line 126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045" name="Line 126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046" name="Rectangle 126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32047" name="Oval 126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32048" name="Group 126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632049" name="Line 12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2050" name="Line 12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2051" name="Line 12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052" name="Group 126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632053" name="Line 12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2054" name="Line 12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2055" name="Line 12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32056" name="Rectangle 127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057" name="Rectangle 127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058" name="Line 127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059" name="Line 127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060" name="Rectangle 127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061" name="Text Box 127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charset="0"/>
                </a:endParaRPr>
              </a:p>
            </p:txBody>
          </p:sp>
        </p:grpSp>
      </p:grpSp>
      <p:sp>
        <p:nvSpPr>
          <p:cNvPr id="632064" name="Rectangle 1280"/>
          <p:cNvSpPr>
            <a:spLocks noChangeArrowheads="1"/>
          </p:cNvSpPr>
          <p:nvPr/>
        </p:nvSpPr>
        <p:spPr bwMode="auto">
          <a:xfrm>
            <a:off x="5721350" y="858838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2065" name="Rectangle 1281"/>
          <p:cNvSpPr>
            <a:spLocks noChangeArrowheads="1"/>
          </p:cNvSpPr>
          <p:nvPr/>
        </p:nvSpPr>
        <p:spPr bwMode="auto">
          <a:xfrm>
            <a:off x="5651500" y="1509713"/>
            <a:ext cx="596900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2066" name="Rectangle 1282"/>
          <p:cNvSpPr>
            <a:spLocks noChangeArrowheads="1"/>
          </p:cNvSpPr>
          <p:nvPr/>
        </p:nvSpPr>
        <p:spPr bwMode="auto">
          <a:xfrm>
            <a:off x="8477250" y="4487863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93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3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3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0.01227 L 0.00382 0.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0.07269 L 0.02726 0.18982 L 0.02726 0.1132 L 0.07118 0.11112 L 0.07257 0.18982 L 0.11667 0.14144 L 0.11667 0.07871 L 0.16059 0.07686 L 0.10903 0.23426 L 0.11511 0.15949 L 0.1559 0.15949 L 0.15747 0.23635 L 0.1059 0.34537 L 0.10295 0.27061 L 0.14236 0.26875 L 0.14688 0.39584 L 0.1559 0.3213 L 0.19236 0.31922 L 0.19688 0.39792 L 0.1059 0.49908 L 0.1059 0.41621 L 0.14236 0.41621 L 0.14236 0.49699 L 0.18785 0.53542 L 0.18785 0.44653 L 0.2257 0.44653 L 0.22865 0.52732 L 0.31198 0.50301 L 0.31198 0.43843 " pathEditMode="relative" ptsTypes="AAAAAAAAAAAAAAAAAAAAAAAAAAAAAA">
                                      <p:cBhvr>
                                        <p:cTn id="31" dur="5000" fill="hold"/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00156 -0.071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064" grpId="0" animBg="1"/>
      <p:bldP spid="632064" grpId="1" animBg="1"/>
      <p:bldP spid="632064" grpId="2" animBg="1"/>
      <p:bldP spid="632065" grpId="0" animBg="1"/>
      <p:bldP spid="632065" grpId="1" animBg="1"/>
      <p:bldP spid="632065" grpId="2" animBg="1"/>
      <p:bldP spid="632066" grpId="0" animBg="1"/>
      <p:bldP spid="632066" grpId="1" animBg="1"/>
      <p:bldP spid="632066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Calibri"/>
              </a:rPr>
              <a:t>Longest Prefix Match (LPM)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152122"/>
              </p:ext>
            </p:extLst>
          </p:nvPr>
        </p:nvGraphicFramePr>
        <p:xfrm>
          <a:off x="228600" y="1371600"/>
          <a:ext cx="5260975" cy="1828800"/>
        </p:xfrm>
        <a:graphic>
          <a:graphicData uri="http://schemas.openxmlformats.org/drawingml/2006/table">
            <a:tbl>
              <a:tblPr/>
              <a:tblGrid>
                <a:gridCol w="841375"/>
                <a:gridCol w="3733800"/>
                <a:gridCol w="685800"/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Entry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Destination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Port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Cambridge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Oxford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Europe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USA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Everywhere (default)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47116" name="Right Brace 7"/>
          <p:cNvSpPr>
            <a:spLocks/>
          </p:cNvSpPr>
          <p:nvPr/>
        </p:nvSpPr>
        <p:spPr bwMode="auto">
          <a:xfrm>
            <a:off x="5562600" y="1855788"/>
            <a:ext cx="304800" cy="3810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47117" name="Right Brace 47"/>
          <p:cNvSpPr>
            <a:spLocks/>
          </p:cNvSpPr>
          <p:nvPr/>
        </p:nvSpPr>
        <p:spPr bwMode="auto">
          <a:xfrm>
            <a:off x="5562600" y="2376488"/>
            <a:ext cx="304800" cy="3810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47118" name="TextBox 2"/>
          <p:cNvSpPr txBox="1">
            <a:spLocks noChangeArrowheads="1"/>
          </p:cNvSpPr>
          <p:nvPr/>
        </p:nvSpPr>
        <p:spPr bwMode="auto">
          <a:xfrm>
            <a:off x="6010275" y="1855788"/>
            <a:ext cx="1287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Universities</a:t>
            </a:r>
          </a:p>
        </p:txBody>
      </p:sp>
      <p:sp>
        <p:nvSpPr>
          <p:cNvPr id="47119" name="TextBox 6"/>
          <p:cNvSpPr txBox="1">
            <a:spLocks noChangeArrowheads="1"/>
          </p:cNvSpPr>
          <p:nvPr/>
        </p:nvSpPr>
        <p:spPr bwMode="auto">
          <a:xfrm>
            <a:off x="6010275" y="2376488"/>
            <a:ext cx="1204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Continents</a:t>
            </a:r>
          </a:p>
        </p:txBody>
      </p:sp>
      <p:sp>
        <p:nvSpPr>
          <p:cNvPr id="47120" name="TextBox 8"/>
          <p:cNvSpPr txBox="1">
            <a:spLocks noChangeArrowheads="1"/>
          </p:cNvSpPr>
          <p:nvPr/>
        </p:nvSpPr>
        <p:spPr bwMode="auto">
          <a:xfrm>
            <a:off x="6010275" y="2819400"/>
            <a:ext cx="7809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Planet</a:t>
            </a:r>
          </a:p>
        </p:txBody>
      </p:sp>
      <p:grpSp>
        <p:nvGrpSpPr>
          <p:cNvPr id="47121" name="Group 3"/>
          <p:cNvGrpSpPr>
            <a:grpSpLocks/>
          </p:cNvGrpSpPr>
          <p:nvPr/>
        </p:nvGrpSpPr>
        <p:grpSpPr bwMode="auto">
          <a:xfrm>
            <a:off x="533400" y="5286375"/>
            <a:ext cx="4114800" cy="612775"/>
            <a:chOff x="1600200" y="3586162"/>
            <a:chExt cx="4114800" cy="612775"/>
          </a:xfrm>
        </p:grpSpPr>
        <p:sp>
          <p:nvSpPr>
            <p:cNvPr id="11" name="Rect: Payload"/>
            <p:cNvSpPr/>
            <p:nvPr/>
          </p:nvSpPr>
          <p:spPr bwMode="auto">
            <a:xfrm>
              <a:off x="2728913" y="3586162"/>
              <a:ext cx="2986087" cy="612775"/>
            </a:xfrm>
            <a:prstGeom prst="rect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Data</a:t>
              </a:r>
            </a:p>
          </p:txBody>
        </p:sp>
        <p:sp>
          <p:nvSpPr>
            <p:cNvPr id="12" name="Rect: Payload"/>
            <p:cNvSpPr/>
            <p:nvPr/>
          </p:nvSpPr>
          <p:spPr bwMode="auto">
            <a:xfrm>
              <a:off x="1600200" y="3586162"/>
              <a:ext cx="1128713" cy="612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</a:rPr>
                <a:t>To: </a:t>
              </a:r>
              <a:r>
                <a:rPr lang="en-US" sz="2000" dirty="0" smtClean="0">
                  <a:solidFill>
                    <a:srgbClr val="000000"/>
                  </a:solidFill>
                </a:rPr>
                <a:t>France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096963" y="2438400"/>
            <a:ext cx="2131375" cy="2847975"/>
            <a:chOff x="1097756" y="2438401"/>
            <a:chExt cx="2129886" cy="2848634"/>
          </a:xfrm>
        </p:grpSpPr>
        <p:cxnSp>
          <p:nvCxnSpPr>
            <p:cNvPr id="47126" name="Curved Connector 32"/>
            <p:cNvCxnSpPr>
              <a:cxnSpLocks noChangeShapeType="1"/>
              <a:stCxn id="12" idx="0"/>
            </p:cNvCxnSpPr>
            <p:nvPr/>
          </p:nvCxnSpPr>
          <p:spPr bwMode="auto">
            <a:xfrm rot="5400000" flipH="1" flipV="1">
              <a:off x="321795" y="3780028"/>
              <a:ext cx="2282968" cy="731045"/>
            </a:xfrm>
            <a:prstGeom prst="curvedConnector3">
              <a:avLst>
                <a:gd name="adj1" fmla="val 100403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27" name="Curved Connector 34"/>
            <p:cNvCxnSpPr>
              <a:cxnSpLocks noChangeShapeType="1"/>
              <a:stCxn id="12" idx="0"/>
            </p:cNvCxnSpPr>
            <p:nvPr/>
          </p:nvCxnSpPr>
          <p:spPr bwMode="auto">
            <a:xfrm rot="5400000" flipH="1" flipV="1">
              <a:off x="191361" y="3344796"/>
              <a:ext cx="2848634" cy="1035843"/>
            </a:xfrm>
            <a:prstGeom prst="curvedConnector3">
              <a:avLst>
                <a:gd name="adj1" fmla="val 10013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TextBox 43"/>
            <p:cNvSpPr txBox="1"/>
            <p:nvPr/>
          </p:nvSpPr>
          <p:spPr>
            <a:xfrm>
              <a:off x="1391238" y="3886536"/>
              <a:ext cx="1836404" cy="9235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alibri"/>
                  <a:ea typeface="+mn-ea"/>
                  <a:cs typeface="+mn-cs"/>
                </a:rPr>
                <a:t>Matching entries: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dirty="0" smtClean="0">
                  <a:latin typeface="Calibri"/>
                  <a:ea typeface="+mn-ea"/>
                  <a:cs typeface="+mn-cs"/>
                </a:rPr>
                <a:t>Europe</a:t>
              </a:r>
              <a:endParaRPr lang="en-US" dirty="0">
                <a:latin typeface="Calibri"/>
                <a:ea typeface="+mn-ea"/>
                <a:cs typeface="+mn-cs"/>
              </a:endParaRP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dirty="0">
                  <a:latin typeface="Calibri"/>
                  <a:ea typeface="+mn-ea"/>
                  <a:cs typeface="+mn-cs"/>
                </a:rPr>
                <a:t>Everywhere</a:t>
              </a:r>
            </a:p>
          </p:txBody>
        </p:sp>
      </p:grp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390650" y="4159249"/>
            <a:ext cx="4324350" cy="369332"/>
            <a:chOff x="1391423" y="4158734"/>
            <a:chExt cx="4323577" cy="370367"/>
          </a:xfrm>
        </p:grpSpPr>
        <p:sp>
          <p:nvSpPr>
            <p:cNvPr id="47124" name="Rounded Rectangle 52"/>
            <p:cNvSpPr>
              <a:spLocks noChangeArrowheads="1"/>
            </p:cNvSpPr>
            <p:nvPr/>
          </p:nvSpPr>
          <p:spPr bwMode="auto">
            <a:xfrm>
              <a:off x="1391423" y="4158734"/>
              <a:ext cx="4323577" cy="369332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 anchor="ctr"/>
            <a:lstStyle/>
            <a:p>
              <a:pPr algn="ctr" eaLnBrk="0" hangingPunct="0"/>
              <a:endParaRPr lang="en-US" sz="3200" b="1">
                <a:solidFill>
                  <a:srgbClr val="008000"/>
                </a:solidFill>
              </a:endParaRPr>
            </a:p>
          </p:txBody>
        </p:sp>
        <p:sp>
          <p:nvSpPr>
            <p:cNvPr id="47125" name="TextBox 51"/>
            <p:cNvSpPr txBox="1">
              <a:spLocks noChangeArrowheads="1"/>
            </p:cNvSpPr>
            <p:nvPr/>
          </p:nvSpPr>
          <p:spPr bwMode="auto">
            <a:xfrm>
              <a:off x="4101957" y="4158734"/>
              <a:ext cx="1420064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libri"/>
                </a:rPr>
                <a:t>Most specific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457200" y="3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/>
              </a:rPr>
              <a:t>Implementing Longest Prefix Match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5793"/>
              </p:ext>
            </p:extLst>
          </p:nvPr>
        </p:nvGraphicFramePr>
        <p:xfrm>
          <a:off x="228600" y="2438400"/>
          <a:ext cx="5260975" cy="1828800"/>
        </p:xfrm>
        <a:graphic>
          <a:graphicData uri="http://schemas.openxmlformats.org/drawingml/2006/table">
            <a:tbl>
              <a:tblPr/>
              <a:tblGrid>
                <a:gridCol w="841375"/>
                <a:gridCol w="3733800"/>
                <a:gridCol w="685800"/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Entry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Destination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Port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Cambridge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Oxford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Europe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USA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Everywhere (default)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48140" name="TextBox 2"/>
          <p:cNvSpPr txBox="1">
            <a:spLocks noChangeArrowheads="1"/>
          </p:cNvSpPr>
          <p:nvPr/>
        </p:nvSpPr>
        <p:spPr bwMode="auto">
          <a:xfrm>
            <a:off x="7364413" y="2819400"/>
            <a:ext cx="1420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Most specific</a:t>
            </a:r>
          </a:p>
        </p:txBody>
      </p:sp>
      <p:sp>
        <p:nvSpPr>
          <p:cNvPr id="48141" name="TextBox 8"/>
          <p:cNvSpPr txBox="1">
            <a:spLocks noChangeArrowheads="1"/>
          </p:cNvSpPr>
          <p:nvPr/>
        </p:nvSpPr>
        <p:spPr bwMode="auto">
          <a:xfrm>
            <a:off x="7332663" y="3886200"/>
            <a:ext cx="14236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Least specific</a:t>
            </a:r>
          </a:p>
        </p:txBody>
      </p:sp>
      <p:cxnSp>
        <p:nvCxnSpPr>
          <p:cNvPr id="48142" name="Straight Arrow Connector 14"/>
          <p:cNvCxnSpPr>
            <a:cxnSpLocks noChangeShapeType="1"/>
            <a:stCxn id="48140" idx="2"/>
            <a:endCxn id="48141" idx="0"/>
          </p:cNvCxnSpPr>
          <p:nvPr/>
        </p:nvCxnSpPr>
        <p:spPr bwMode="auto">
          <a:xfrm flipH="1">
            <a:off x="8044513" y="3188732"/>
            <a:ext cx="30059" cy="69746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228600" y="2819400"/>
            <a:ext cx="6705600" cy="36988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anchor="ctr"/>
          <a:lstStyle/>
          <a:p>
            <a:pPr algn="r" eaLnBrk="0" hangingPunct="0"/>
            <a:r>
              <a:rPr lang="en-US" sz="2000" b="1">
                <a:solidFill>
                  <a:schemeClr val="accent1"/>
                </a:solidFill>
              </a:rPr>
              <a:t>Searching</a:t>
            </a:r>
          </a:p>
        </p:txBody>
      </p: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228600" y="3613150"/>
            <a:ext cx="6705600" cy="3683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anchor="ctr"/>
          <a:lstStyle/>
          <a:p>
            <a:pPr algn="r" eaLnBrk="0" hangingPunct="0"/>
            <a:r>
              <a:rPr lang="en-US" sz="2000" b="1">
                <a:solidFill>
                  <a:schemeClr val="accent1"/>
                </a:solidFill>
              </a:rPr>
              <a:t>FOUND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9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59259E-6 L 5.55112E-17 0.117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7" grpId="0" animBg="1"/>
      <p:bldP spid="2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320D-5134-004F-8A35-EE1656D5421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24850" cy="1143000"/>
          </a:xfrm>
        </p:spPr>
        <p:txBody>
          <a:bodyPr/>
          <a:lstStyle/>
          <a:p>
            <a:r>
              <a:rPr lang="en-US" sz="3200"/>
              <a:t>Datagram or VC network: why?</a:t>
            </a: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476375"/>
            <a:ext cx="4029075" cy="46482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Internet (datagram)</a:t>
            </a:r>
            <a:endParaRPr lang="en-US" sz="2400" dirty="0"/>
          </a:p>
          <a:p>
            <a:r>
              <a:rPr lang="en-US" sz="2000" dirty="0"/>
              <a:t>data exchange among computers</a:t>
            </a:r>
          </a:p>
          <a:p>
            <a:pPr lvl="1"/>
            <a:r>
              <a:rPr lang="ja-JP" altLang="en-US" sz="2000" dirty="0">
                <a:latin typeface="Calibri"/>
              </a:rPr>
              <a:t>“</a:t>
            </a:r>
            <a:r>
              <a:rPr lang="en-US" sz="2000" dirty="0"/>
              <a:t>elastic</a:t>
            </a:r>
            <a:r>
              <a:rPr lang="ja-JP" altLang="en-US" sz="2000" dirty="0">
                <a:latin typeface="Calibri"/>
              </a:rPr>
              <a:t>”</a:t>
            </a:r>
            <a:r>
              <a:rPr lang="en-US" sz="2000" dirty="0"/>
              <a:t> service, no strict timing req. </a:t>
            </a:r>
          </a:p>
          <a:p>
            <a:r>
              <a:rPr lang="ja-JP" altLang="en-US" sz="2000" dirty="0">
                <a:latin typeface="Calibri"/>
              </a:rPr>
              <a:t>“</a:t>
            </a:r>
            <a:r>
              <a:rPr lang="en-US" sz="2000" dirty="0"/>
              <a:t>smart</a:t>
            </a:r>
            <a:r>
              <a:rPr lang="ja-JP" altLang="en-US" sz="2000" dirty="0">
                <a:latin typeface="Calibri"/>
              </a:rPr>
              <a:t>”</a:t>
            </a:r>
            <a:r>
              <a:rPr lang="en-US" sz="2000" dirty="0"/>
              <a:t> end systems (computers)</a:t>
            </a:r>
          </a:p>
          <a:p>
            <a:pPr lvl="1"/>
            <a:r>
              <a:rPr lang="en-US" sz="2000" dirty="0"/>
              <a:t>can adapt, perform control, error recovery</a:t>
            </a:r>
          </a:p>
          <a:p>
            <a:pPr lvl="1"/>
            <a:r>
              <a:rPr lang="en-US" sz="2000" dirty="0"/>
              <a:t>simple inside network, complexity at </a:t>
            </a:r>
            <a:r>
              <a:rPr lang="ja-JP" altLang="en-US" sz="2000" dirty="0">
                <a:latin typeface="Calibri"/>
              </a:rPr>
              <a:t>“</a:t>
            </a:r>
            <a:r>
              <a:rPr lang="en-US" sz="2000" dirty="0"/>
              <a:t>edge</a:t>
            </a:r>
            <a:r>
              <a:rPr lang="ja-JP" altLang="en-US" sz="2000" dirty="0">
                <a:latin typeface="Calibri"/>
              </a:rPr>
              <a:t>”</a:t>
            </a:r>
            <a:endParaRPr lang="en-US" sz="2000" dirty="0"/>
          </a:p>
          <a:p>
            <a:r>
              <a:rPr lang="en-US" sz="2000" dirty="0"/>
              <a:t>many link types </a:t>
            </a:r>
          </a:p>
          <a:p>
            <a:pPr lvl="1"/>
            <a:r>
              <a:rPr lang="en-US" sz="2000" dirty="0"/>
              <a:t>different characteristics</a:t>
            </a:r>
          </a:p>
          <a:p>
            <a:pPr lvl="1"/>
            <a:r>
              <a:rPr lang="en-US" sz="2000" dirty="0"/>
              <a:t>uniform service difficult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5325" y="1552575"/>
            <a:ext cx="3810000" cy="46482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ATM (VC)</a:t>
            </a:r>
            <a:endParaRPr lang="en-US" sz="2400" dirty="0"/>
          </a:p>
          <a:p>
            <a:r>
              <a:rPr lang="en-US" sz="2000" dirty="0"/>
              <a:t>evolved from telephony</a:t>
            </a:r>
          </a:p>
          <a:p>
            <a:r>
              <a:rPr lang="en-US" sz="2000" dirty="0"/>
              <a:t>human conversation: </a:t>
            </a:r>
          </a:p>
          <a:p>
            <a:pPr lvl="1"/>
            <a:r>
              <a:rPr lang="en-US" sz="2000" dirty="0"/>
              <a:t>strict timing, reliability requirements</a:t>
            </a:r>
          </a:p>
          <a:p>
            <a:pPr lvl="1"/>
            <a:r>
              <a:rPr lang="en-US" sz="2000" dirty="0"/>
              <a:t>need for guaranteed service</a:t>
            </a:r>
            <a:endParaRPr lang="en-US" sz="1800" dirty="0"/>
          </a:p>
          <a:p>
            <a:r>
              <a:rPr lang="ja-JP" altLang="en-US" sz="2000" dirty="0">
                <a:latin typeface="Calibri"/>
              </a:rPr>
              <a:t>“</a:t>
            </a:r>
            <a:r>
              <a:rPr lang="en-US" sz="2000" dirty="0"/>
              <a:t>dumb</a:t>
            </a:r>
            <a:r>
              <a:rPr lang="ja-JP" altLang="en-US" sz="2000" dirty="0">
                <a:latin typeface="Calibri"/>
              </a:rPr>
              <a:t>”</a:t>
            </a:r>
            <a:r>
              <a:rPr lang="en-US" sz="2000" dirty="0"/>
              <a:t> end systems</a:t>
            </a:r>
          </a:p>
          <a:p>
            <a:pPr lvl="1"/>
            <a:r>
              <a:rPr lang="en-US" sz="2000" dirty="0"/>
              <a:t>telephones</a:t>
            </a:r>
          </a:p>
          <a:p>
            <a:pPr lvl="1"/>
            <a:r>
              <a:rPr lang="en-US" sz="2000" dirty="0"/>
              <a:t>complexity inside network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7490" y="6210099"/>
            <a:ext cx="131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ETHERNET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128596" y="6202410"/>
            <a:ext cx="72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aDSL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72326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0AB7-1E31-CC48-BA05-B8BEDA68E164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3600"/>
              <a:t>Router Architecture Overview</a:t>
            </a:r>
            <a:endParaRPr lang="en-US"/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126413" cy="914400"/>
          </a:xfrm>
        </p:spPr>
        <p:txBody>
          <a:bodyPr>
            <a:normAutofit fontScale="70000" lnSpcReduction="20000"/>
          </a:bodyPr>
          <a:lstStyle/>
          <a:p>
            <a:pPr>
              <a:buFont typeface="ZapfDingbats" charset="0"/>
              <a:buNone/>
            </a:pPr>
            <a:r>
              <a:rPr lang="en-US"/>
              <a:t>Two key router functions:</a:t>
            </a:r>
            <a:r>
              <a:rPr lang="en-US" sz="1800"/>
              <a:t> </a:t>
            </a:r>
          </a:p>
          <a:p>
            <a:r>
              <a:rPr lang="en-US" sz="2400"/>
              <a:t>run routing algorithms/protocol (RIP, OSPF, BGP)</a:t>
            </a:r>
          </a:p>
          <a:p>
            <a:r>
              <a:rPr lang="en-US" sz="2400" i="1"/>
              <a:t>forwarding </a:t>
            </a:r>
            <a:r>
              <a:rPr lang="en-US" sz="2400"/>
              <a:t>datagrams from incoming to outgoing link</a:t>
            </a:r>
          </a:p>
        </p:txBody>
      </p:sp>
      <p:pic>
        <p:nvPicPr>
          <p:cNvPr id="433156" name="Picture 4" descr="461 swtch compon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900363"/>
            <a:ext cx="6399213" cy="352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215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62AE-8EFE-054A-9317-D28FC34BE86F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434178" name="Picture 2" descr="462 Input Po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923925"/>
            <a:ext cx="5441950" cy="260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4179" name="Rectangle 3"/>
          <p:cNvSpPr>
            <a:spLocks noGrp="1" noChangeArrowheads="1"/>
          </p:cNvSpPr>
          <p:nvPr>
            <p:ph type="title"/>
          </p:nvPr>
        </p:nvSpPr>
        <p:spPr>
          <a:xfrm>
            <a:off x="644525" y="504825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3600"/>
              <a:t>Input Port Functions</a:t>
            </a:r>
            <a:endParaRPr lang="en-US"/>
          </a:p>
        </p:txBody>
      </p:sp>
      <p:sp>
        <p:nvSpPr>
          <p:cNvPr id="434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394075" y="3668713"/>
            <a:ext cx="5456238" cy="26670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charset="0"/>
              <a:buNone/>
            </a:pPr>
            <a:r>
              <a:rPr lang="en-US" sz="2400" b="1" dirty="0"/>
              <a:t>Decentralized switching</a:t>
            </a:r>
            <a:r>
              <a:rPr lang="en-US" sz="2400" i="1" dirty="0"/>
              <a:t>: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given datagram </a:t>
            </a:r>
            <a:r>
              <a:rPr lang="en-US" sz="2000" dirty="0" err="1"/>
              <a:t>dest</a:t>
            </a:r>
            <a:r>
              <a:rPr lang="en-US" sz="2000" dirty="0"/>
              <a:t>., lookup output port using forwarding table in input port memory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goal: complete input port processing at </a:t>
            </a:r>
            <a:r>
              <a:rPr lang="ja-JP" altLang="en-US" sz="2000" dirty="0">
                <a:latin typeface="Calibri"/>
              </a:rPr>
              <a:t>‘</a:t>
            </a:r>
            <a:r>
              <a:rPr lang="en-US" sz="2000" dirty="0"/>
              <a:t>line speed</a:t>
            </a:r>
            <a:r>
              <a:rPr lang="ja-JP" altLang="en-US" sz="2000" dirty="0">
                <a:latin typeface="Calibri"/>
              </a:rPr>
              <a:t>’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queuing: if datagrams arrive faster than forwarding rate into switch fabric</a:t>
            </a:r>
          </a:p>
        </p:txBody>
      </p:sp>
      <p:sp>
        <p:nvSpPr>
          <p:cNvPr id="434181" name="Text Box 5"/>
          <p:cNvSpPr txBox="1">
            <a:spLocks noChangeArrowheads="1"/>
          </p:cNvSpPr>
          <p:nvPr/>
        </p:nvSpPr>
        <p:spPr bwMode="auto">
          <a:xfrm>
            <a:off x="0" y="3060700"/>
            <a:ext cx="23764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chemeClr val="accent2"/>
                </a:solidFill>
              </a:rPr>
              <a:t>Physical layer:</a:t>
            </a:r>
            <a:endParaRPr lang="en-US" sz="2000"/>
          </a:p>
          <a:p>
            <a:pPr algn="r"/>
            <a:r>
              <a:rPr lang="en-US" sz="2000"/>
              <a:t>bit-level reception</a:t>
            </a:r>
            <a:endParaRPr lang="en-US"/>
          </a:p>
        </p:txBody>
      </p:sp>
      <p:sp>
        <p:nvSpPr>
          <p:cNvPr id="434182" name="Text Box 6"/>
          <p:cNvSpPr txBox="1">
            <a:spLocks noChangeArrowheads="1"/>
          </p:cNvSpPr>
          <p:nvPr/>
        </p:nvSpPr>
        <p:spPr bwMode="auto">
          <a:xfrm>
            <a:off x="411163" y="3789363"/>
            <a:ext cx="19796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chemeClr val="accent2"/>
                </a:solidFill>
              </a:rPr>
              <a:t>Data link layer:</a:t>
            </a:r>
          </a:p>
          <a:p>
            <a:pPr algn="r"/>
            <a:r>
              <a:rPr lang="en-US" sz="2000"/>
              <a:t>e.g., Ethernet</a:t>
            </a:r>
          </a:p>
          <a:p>
            <a:pPr algn="r"/>
            <a:r>
              <a:rPr lang="en-US" sz="2000"/>
              <a:t>see chapter 5</a:t>
            </a:r>
            <a:endParaRPr lang="en-US"/>
          </a:p>
        </p:txBody>
      </p:sp>
      <p:sp>
        <p:nvSpPr>
          <p:cNvPr id="434183" name="Freeform 7"/>
          <p:cNvSpPr>
            <a:spLocks/>
          </p:cNvSpPr>
          <p:nvPr/>
        </p:nvSpPr>
        <p:spPr bwMode="auto">
          <a:xfrm flipV="1">
            <a:off x="1963738" y="2662238"/>
            <a:ext cx="796925" cy="422275"/>
          </a:xfrm>
          <a:custGeom>
            <a:avLst/>
            <a:gdLst>
              <a:gd name="T0" fmla="*/ 0 w 769"/>
              <a:gd name="T1" fmla="*/ 0 h 517"/>
              <a:gd name="T2" fmla="*/ 428 w 769"/>
              <a:gd name="T3" fmla="*/ 375 h 517"/>
              <a:gd name="T4" fmla="*/ 461 w 769"/>
              <a:gd name="T5" fmla="*/ 169 h 517"/>
              <a:gd name="T6" fmla="*/ 769 w 769"/>
              <a:gd name="T7" fmla="*/ 517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9" h="517">
                <a:moveTo>
                  <a:pt x="0" y="0"/>
                </a:moveTo>
                <a:cubicBezTo>
                  <a:pt x="71" y="62"/>
                  <a:pt x="351" y="347"/>
                  <a:pt x="428" y="375"/>
                </a:cubicBezTo>
                <a:cubicBezTo>
                  <a:pt x="505" y="403"/>
                  <a:pt x="404" y="145"/>
                  <a:pt x="461" y="169"/>
                </a:cubicBezTo>
                <a:cubicBezTo>
                  <a:pt x="518" y="192"/>
                  <a:pt x="705" y="444"/>
                  <a:pt x="769" y="51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4184" name="Freeform 8"/>
          <p:cNvSpPr>
            <a:spLocks/>
          </p:cNvSpPr>
          <p:nvPr/>
        </p:nvSpPr>
        <p:spPr bwMode="auto">
          <a:xfrm flipV="1">
            <a:off x="2338388" y="2674938"/>
            <a:ext cx="1408112" cy="1198562"/>
          </a:xfrm>
          <a:custGeom>
            <a:avLst/>
            <a:gdLst>
              <a:gd name="T0" fmla="*/ 0 w 769"/>
              <a:gd name="T1" fmla="*/ 0 h 517"/>
              <a:gd name="T2" fmla="*/ 428 w 769"/>
              <a:gd name="T3" fmla="*/ 375 h 517"/>
              <a:gd name="T4" fmla="*/ 461 w 769"/>
              <a:gd name="T5" fmla="*/ 169 h 517"/>
              <a:gd name="T6" fmla="*/ 769 w 769"/>
              <a:gd name="T7" fmla="*/ 517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9" h="517">
                <a:moveTo>
                  <a:pt x="0" y="0"/>
                </a:moveTo>
                <a:cubicBezTo>
                  <a:pt x="71" y="62"/>
                  <a:pt x="351" y="347"/>
                  <a:pt x="428" y="375"/>
                </a:cubicBezTo>
                <a:cubicBezTo>
                  <a:pt x="505" y="403"/>
                  <a:pt x="404" y="145"/>
                  <a:pt x="461" y="169"/>
                </a:cubicBezTo>
                <a:cubicBezTo>
                  <a:pt x="518" y="192"/>
                  <a:pt x="705" y="444"/>
                  <a:pt x="769" y="51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4185" name="Freeform 9"/>
          <p:cNvSpPr>
            <a:spLocks/>
          </p:cNvSpPr>
          <p:nvPr/>
        </p:nvSpPr>
        <p:spPr bwMode="auto">
          <a:xfrm flipV="1">
            <a:off x="5222875" y="2873375"/>
            <a:ext cx="760413" cy="881063"/>
          </a:xfrm>
          <a:custGeom>
            <a:avLst/>
            <a:gdLst>
              <a:gd name="T0" fmla="*/ 0 w 769"/>
              <a:gd name="T1" fmla="*/ 0 h 517"/>
              <a:gd name="T2" fmla="*/ 428 w 769"/>
              <a:gd name="T3" fmla="*/ 375 h 517"/>
              <a:gd name="T4" fmla="*/ 461 w 769"/>
              <a:gd name="T5" fmla="*/ 169 h 517"/>
              <a:gd name="T6" fmla="*/ 769 w 769"/>
              <a:gd name="T7" fmla="*/ 517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9" h="517">
                <a:moveTo>
                  <a:pt x="0" y="0"/>
                </a:moveTo>
                <a:cubicBezTo>
                  <a:pt x="71" y="62"/>
                  <a:pt x="351" y="347"/>
                  <a:pt x="428" y="375"/>
                </a:cubicBezTo>
                <a:cubicBezTo>
                  <a:pt x="505" y="403"/>
                  <a:pt x="404" y="145"/>
                  <a:pt x="461" y="169"/>
                </a:cubicBezTo>
                <a:cubicBezTo>
                  <a:pt x="518" y="192"/>
                  <a:pt x="705" y="444"/>
                  <a:pt x="769" y="51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2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91FA-12ED-9A48-B5D4-6D953F8193EE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436226" name="Picture 2" descr="463 swtching metho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387475"/>
            <a:ext cx="7391400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62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Three types of switching </a:t>
            </a:r>
            <a:r>
              <a:rPr lang="en-US" sz="3600" dirty="0" smtClean="0"/>
              <a:t>fabrics</a:t>
            </a:r>
            <a:br>
              <a:rPr lang="en-US" sz="3600" dirty="0" smtClean="0"/>
            </a:br>
            <a:r>
              <a:rPr lang="en-US" sz="3100" dirty="0" smtClean="0"/>
              <a:t>(comparison criteria: speed, contention, complexity)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71817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F303-5CDB-DF49-97D6-17EC9AF6FF5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3600"/>
              <a:t>Switching Via Memory</a:t>
            </a:r>
            <a:endParaRPr lang="en-US"/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848600" cy="1066800"/>
          </a:xfrm>
        </p:spPr>
        <p:txBody>
          <a:bodyPr>
            <a:normAutofit fontScale="62500" lnSpcReduction="20000"/>
          </a:bodyPr>
          <a:lstStyle/>
          <a:p>
            <a:pPr marL="114300" indent="-114300"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First generation routers:</a:t>
            </a:r>
            <a:endParaRPr lang="en-US" sz="1800" dirty="0"/>
          </a:p>
          <a:p>
            <a:pPr marL="114300" indent="-114300"/>
            <a:r>
              <a:rPr lang="en-US" sz="2400" dirty="0"/>
              <a:t> traditional computers with switching under direct control of CPU</a:t>
            </a:r>
          </a:p>
          <a:p>
            <a:pPr marL="114300" indent="-114300"/>
            <a:r>
              <a:rPr lang="en-US" sz="2400" dirty="0"/>
              <a:t>packet copied to system</a:t>
            </a:r>
            <a:r>
              <a:rPr lang="ja-JP" altLang="en-US" sz="2400" dirty="0">
                <a:latin typeface="Calibri"/>
              </a:rPr>
              <a:t>’</a:t>
            </a:r>
            <a:r>
              <a:rPr lang="en-US" sz="2400" dirty="0"/>
              <a:t>s memory</a:t>
            </a:r>
          </a:p>
          <a:p>
            <a:pPr marL="114300" indent="-114300"/>
            <a:r>
              <a:rPr lang="en-US" sz="2400" dirty="0"/>
              <a:t> speed limited by memory bandwidth (2 bus crossings per datagram)</a:t>
            </a:r>
            <a:endParaRPr lang="en-US" sz="1800" dirty="0"/>
          </a:p>
        </p:txBody>
      </p:sp>
      <p:grpSp>
        <p:nvGrpSpPr>
          <p:cNvPr id="437252" name="Group 4"/>
          <p:cNvGrpSpPr>
            <a:grpSpLocks/>
          </p:cNvGrpSpPr>
          <p:nvPr/>
        </p:nvGrpSpPr>
        <p:grpSpPr bwMode="auto">
          <a:xfrm>
            <a:off x="1314450" y="3565525"/>
            <a:ext cx="6400800" cy="2071688"/>
            <a:chOff x="1056" y="2199"/>
            <a:chExt cx="4032" cy="1305"/>
          </a:xfrm>
        </p:grpSpPr>
        <p:sp>
          <p:nvSpPr>
            <p:cNvPr id="437253" name="Rectangle 5"/>
            <p:cNvSpPr>
              <a:spLocks noChangeArrowheads="1"/>
            </p:cNvSpPr>
            <p:nvPr/>
          </p:nvSpPr>
          <p:spPr bwMode="auto">
            <a:xfrm>
              <a:off x="1776" y="2640"/>
              <a:ext cx="52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54" name="Rectangle 6"/>
            <p:cNvSpPr>
              <a:spLocks noChangeArrowheads="1"/>
            </p:cNvSpPr>
            <p:nvPr/>
          </p:nvSpPr>
          <p:spPr bwMode="auto">
            <a:xfrm>
              <a:off x="3840" y="2640"/>
              <a:ext cx="52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55" name="Rectangle 7"/>
            <p:cNvSpPr>
              <a:spLocks noChangeArrowheads="1"/>
            </p:cNvSpPr>
            <p:nvPr/>
          </p:nvSpPr>
          <p:spPr bwMode="auto">
            <a:xfrm>
              <a:off x="2544" y="2448"/>
              <a:ext cx="1104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56" name="Line 8"/>
            <p:cNvSpPr>
              <a:spLocks noChangeShapeType="1"/>
            </p:cNvSpPr>
            <p:nvPr/>
          </p:nvSpPr>
          <p:spPr bwMode="auto">
            <a:xfrm>
              <a:off x="1584" y="3408"/>
              <a:ext cx="29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57" name="Line 9"/>
            <p:cNvSpPr>
              <a:spLocks noChangeShapeType="1"/>
            </p:cNvSpPr>
            <p:nvPr/>
          </p:nvSpPr>
          <p:spPr bwMode="auto">
            <a:xfrm>
              <a:off x="2064" y="30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58" name="Line 10"/>
            <p:cNvSpPr>
              <a:spLocks noChangeShapeType="1"/>
            </p:cNvSpPr>
            <p:nvPr/>
          </p:nvSpPr>
          <p:spPr bwMode="auto">
            <a:xfrm>
              <a:off x="3120" y="30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59" name="Line 11"/>
            <p:cNvSpPr>
              <a:spLocks noChangeShapeType="1"/>
            </p:cNvSpPr>
            <p:nvPr/>
          </p:nvSpPr>
          <p:spPr bwMode="auto">
            <a:xfrm>
              <a:off x="4128" y="30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0" name="Line 12"/>
            <p:cNvSpPr>
              <a:spLocks noChangeShapeType="1"/>
            </p:cNvSpPr>
            <p:nvPr/>
          </p:nvSpPr>
          <p:spPr bwMode="auto">
            <a:xfrm flipH="1">
              <a:off x="1056" y="278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1" name="Line 13"/>
            <p:cNvSpPr>
              <a:spLocks noChangeShapeType="1"/>
            </p:cNvSpPr>
            <p:nvPr/>
          </p:nvSpPr>
          <p:spPr bwMode="auto">
            <a:xfrm flipH="1">
              <a:off x="4368" y="2736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2" name="Line 14"/>
            <p:cNvSpPr>
              <a:spLocks noChangeShapeType="1"/>
            </p:cNvSpPr>
            <p:nvPr/>
          </p:nvSpPr>
          <p:spPr bwMode="auto">
            <a:xfrm>
              <a:off x="1200" y="288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3" name="Line 15"/>
            <p:cNvSpPr>
              <a:spLocks noChangeShapeType="1"/>
            </p:cNvSpPr>
            <p:nvPr/>
          </p:nvSpPr>
          <p:spPr bwMode="auto">
            <a:xfrm>
              <a:off x="2016" y="288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4" name="Line 16"/>
            <p:cNvSpPr>
              <a:spLocks noChangeShapeType="1"/>
            </p:cNvSpPr>
            <p:nvPr/>
          </p:nvSpPr>
          <p:spPr bwMode="auto">
            <a:xfrm>
              <a:off x="2016" y="350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5" name="Line 17"/>
            <p:cNvSpPr>
              <a:spLocks noChangeShapeType="1"/>
            </p:cNvSpPr>
            <p:nvPr/>
          </p:nvSpPr>
          <p:spPr bwMode="auto">
            <a:xfrm flipV="1">
              <a:off x="2976" y="288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6" name="Line 18"/>
            <p:cNvSpPr>
              <a:spLocks noChangeShapeType="1"/>
            </p:cNvSpPr>
            <p:nvPr/>
          </p:nvSpPr>
          <p:spPr bwMode="auto">
            <a:xfrm>
              <a:off x="2976" y="28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7" name="Line 19"/>
            <p:cNvSpPr>
              <a:spLocks noChangeShapeType="1"/>
            </p:cNvSpPr>
            <p:nvPr/>
          </p:nvSpPr>
          <p:spPr bwMode="auto">
            <a:xfrm>
              <a:off x="3312" y="288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8" name="Line 20"/>
            <p:cNvSpPr>
              <a:spLocks noChangeShapeType="1"/>
            </p:cNvSpPr>
            <p:nvPr/>
          </p:nvSpPr>
          <p:spPr bwMode="auto">
            <a:xfrm>
              <a:off x="3312" y="350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9" name="Line 21"/>
            <p:cNvSpPr>
              <a:spLocks noChangeShapeType="1"/>
            </p:cNvSpPr>
            <p:nvPr/>
          </p:nvSpPr>
          <p:spPr bwMode="auto">
            <a:xfrm flipV="1">
              <a:off x="4080" y="278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70" name="Line 22"/>
            <p:cNvSpPr>
              <a:spLocks noChangeShapeType="1"/>
            </p:cNvSpPr>
            <p:nvPr/>
          </p:nvSpPr>
          <p:spPr bwMode="auto">
            <a:xfrm>
              <a:off x="4080" y="278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71" name="Text Box 23"/>
            <p:cNvSpPr txBox="1">
              <a:spLocks noChangeArrowheads="1"/>
            </p:cNvSpPr>
            <p:nvPr/>
          </p:nvSpPr>
          <p:spPr bwMode="auto">
            <a:xfrm>
              <a:off x="1766" y="2247"/>
              <a:ext cx="38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charset="0"/>
                </a:rPr>
                <a:t>Input</a:t>
              </a:r>
            </a:p>
            <a:p>
              <a:r>
                <a:rPr lang="en-US" sz="1600">
                  <a:latin typeface="Times New Roman" charset="0"/>
                </a:rPr>
                <a:t>Port</a:t>
              </a:r>
              <a:endParaRPr lang="en-US" sz="3200">
                <a:latin typeface="Times New Roman" charset="0"/>
              </a:endParaRPr>
            </a:p>
          </p:txBody>
        </p:sp>
        <p:sp>
          <p:nvSpPr>
            <p:cNvPr id="437272" name="Text Box 24"/>
            <p:cNvSpPr txBox="1">
              <a:spLocks noChangeArrowheads="1"/>
            </p:cNvSpPr>
            <p:nvPr/>
          </p:nvSpPr>
          <p:spPr bwMode="auto">
            <a:xfrm>
              <a:off x="3840" y="2256"/>
              <a:ext cx="47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charset="0"/>
                </a:rPr>
                <a:t>Output</a:t>
              </a:r>
            </a:p>
            <a:p>
              <a:r>
                <a:rPr lang="en-US" sz="1600">
                  <a:latin typeface="Times New Roman" charset="0"/>
                </a:rPr>
                <a:t>Port</a:t>
              </a:r>
              <a:endParaRPr lang="en-US" sz="3200">
                <a:latin typeface="Times New Roman" charset="0"/>
              </a:endParaRPr>
            </a:p>
          </p:txBody>
        </p:sp>
        <p:sp>
          <p:nvSpPr>
            <p:cNvPr id="437273" name="Text Box 25"/>
            <p:cNvSpPr txBox="1">
              <a:spLocks noChangeArrowheads="1"/>
            </p:cNvSpPr>
            <p:nvPr/>
          </p:nvSpPr>
          <p:spPr bwMode="auto">
            <a:xfrm>
              <a:off x="2630" y="2199"/>
              <a:ext cx="5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charset="0"/>
                </a:rPr>
                <a:t>Memory</a:t>
              </a:r>
              <a:endParaRPr lang="en-US" sz="3200">
                <a:latin typeface="Times New Roman" charset="0"/>
              </a:endParaRPr>
            </a:p>
          </p:txBody>
        </p:sp>
        <p:sp>
          <p:nvSpPr>
            <p:cNvPr id="437274" name="Text Box 26"/>
            <p:cNvSpPr txBox="1">
              <a:spLocks noChangeArrowheads="1"/>
            </p:cNvSpPr>
            <p:nvPr/>
          </p:nvSpPr>
          <p:spPr bwMode="auto">
            <a:xfrm>
              <a:off x="4310" y="3207"/>
              <a:ext cx="7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charset="0"/>
                </a:rPr>
                <a:t>System Bus</a:t>
              </a:r>
              <a:endParaRPr lang="en-US" sz="3200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2493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AACA-DCE7-9340-A049-E534342A7AE8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438274" name="Group 2"/>
          <p:cNvGrpSpPr>
            <a:grpSpLocks/>
          </p:cNvGrpSpPr>
          <p:nvPr/>
        </p:nvGrpSpPr>
        <p:grpSpPr bwMode="auto">
          <a:xfrm>
            <a:off x="1466850" y="2824812"/>
            <a:ext cx="7391400" cy="5184775"/>
            <a:chOff x="1002" y="245"/>
            <a:chExt cx="4656" cy="3266"/>
          </a:xfrm>
        </p:grpSpPr>
        <p:pic>
          <p:nvPicPr>
            <p:cNvPr id="438275" name="Picture 3" descr="463 swtching method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" y="252"/>
              <a:ext cx="4656" cy="3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8276" name="Rectangle 4"/>
            <p:cNvSpPr>
              <a:spLocks noChangeArrowheads="1"/>
            </p:cNvSpPr>
            <p:nvPr/>
          </p:nvSpPr>
          <p:spPr bwMode="auto">
            <a:xfrm>
              <a:off x="1030" y="245"/>
              <a:ext cx="2474" cy="13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277" name="Rectangle 5"/>
            <p:cNvSpPr>
              <a:spLocks noChangeArrowheads="1"/>
            </p:cNvSpPr>
            <p:nvPr/>
          </p:nvSpPr>
          <p:spPr bwMode="auto">
            <a:xfrm>
              <a:off x="1992" y="1748"/>
              <a:ext cx="3237" cy="1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8278" name="Rectangle 6"/>
          <p:cNvSpPr>
            <a:spLocks noGrp="1" noChangeArrowheads="1"/>
          </p:cNvSpPr>
          <p:nvPr>
            <p:ph type="title"/>
          </p:nvPr>
        </p:nvSpPr>
        <p:spPr>
          <a:xfrm>
            <a:off x="650875" y="798513"/>
            <a:ext cx="7772400" cy="685800"/>
          </a:xfrm>
        </p:spPr>
        <p:txBody>
          <a:bodyPr/>
          <a:lstStyle/>
          <a:p>
            <a:r>
              <a:rPr lang="en-US" sz="3600"/>
              <a:t>Switching Via a Bus</a:t>
            </a:r>
            <a:endParaRPr lang="en-US"/>
          </a:p>
        </p:txBody>
      </p:sp>
      <p:sp>
        <p:nvSpPr>
          <p:cNvPr id="4382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6875" y="2500313"/>
            <a:ext cx="5608638" cy="407193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datagram from input port memory</a:t>
            </a:r>
          </a:p>
          <a:p>
            <a:pPr>
              <a:buFont typeface="ZapfDingbats" charset="0"/>
              <a:buNone/>
            </a:pPr>
            <a:r>
              <a:rPr lang="en-US" sz="2400" dirty="0"/>
              <a:t>    to output port memory via a shared bus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bus contention:</a:t>
            </a:r>
            <a:r>
              <a:rPr lang="en-US" sz="2400" dirty="0"/>
              <a:t>  switching speed limited by bus </a:t>
            </a:r>
            <a:r>
              <a:rPr lang="en-US" sz="2400" dirty="0" smtClean="0"/>
              <a:t>bandwidth</a:t>
            </a:r>
          </a:p>
          <a:p>
            <a:endParaRPr lang="en-US" sz="2400" dirty="0"/>
          </a:p>
          <a:p>
            <a:r>
              <a:rPr lang="en-US" sz="2400" dirty="0" smtClean="0"/>
              <a:t>Lots of ports?? speed up the bus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no contention bus speed =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2 x port speed x port count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32 </a:t>
            </a:r>
            <a:r>
              <a:rPr lang="en-US" sz="2400" dirty="0" err="1"/>
              <a:t>Gbps</a:t>
            </a:r>
            <a:r>
              <a:rPr lang="en-US" sz="2400" dirty="0"/>
              <a:t> bus, Cisco 5600: sufficient speed for access and enterprise routers</a:t>
            </a:r>
          </a:p>
        </p:txBody>
      </p:sp>
    </p:spTree>
    <p:extLst>
      <p:ext uri="{BB962C8B-B14F-4D97-AF65-F5344CB8AC3E}">
        <p14:creationId xmlns:p14="http://schemas.microsoft.com/office/powerpoint/2010/main" val="4115927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4C38-E02C-D04D-9221-0F40BC8275F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508000"/>
            <a:ext cx="7772400" cy="1143000"/>
          </a:xfrm>
        </p:spPr>
        <p:txBody>
          <a:bodyPr/>
          <a:lstStyle/>
          <a:p>
            <a:r>
              <a:rPr lang="en-US" sz="3200"/>
              <a:t>Switching Via An Interconnection Network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375" y="2106613"/>
            <a:ext cx="7772400" cy="3497262"/>
          </a:xfrm>
        </p:spPr>
        <p:txBody>
          <a:bodyPr/>
          <a:lstStyle/>
          <a:p>
            <a:r>
              <a:rPr lang="en-US" sz="2400"/>
              <a:t>overcome  bus bandwidth limitations</a:t>
            </a:r>
          </a:p>
          <a:p>
            <a:r>
              <a:rPr lang="en-US" sz="2400"/>
              <a:t>Banyan networks, other interconnection nets initially developed to connect processors in multiprocessor</a:t>
            </a:r>
          </a:p>
          <a:p>
            <a:r>
              <a:rPr lang="en-US" sz="2400"/>
              <a:t>advanced design: fragmenting datagram into fixed length cells, switch cells through the fabric. </a:t>
            </a:r>
          </a:p>
          <a:p>
            <a:r>
              <a:rPr lang="en-US" sz="2400"/>
              <a:t>Cisco 12000: switches 60 Gbps through the interconnection network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91134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8133-6D49-234D-8275-1FBC75FB2F5D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00050"/>
            <a:ext cx="7772400" cy="685800"/>
          </a:xfrm>
        </p:spPr>
        <p:txBody>
          <a:bodyPr/>
          <a:lstStyle/>
          <a:p>
            <a:r>
              <a:rPr lang="en-US" sz="3600"/>
              <a:t>Output Ports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4324350"/>
            <a:ext cx="7772400" cy="1761490"/>
          </a:xfrm>
        </p:spPr>
        <p:txBody>
          <a:bodyPr>
            <a:normAutofit fontScale="85000" lnSpcReduction="20000"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Buffering</a:t>
            </a:r>
            <a:r>
              <a:rPr lang="en-US" sz="2400" dirty="0"/>
              <a:t> required when datagrams arrive from fabric faster than the transmission </a:t>
            </a:r>
            <a:r>
              <a:rPr lang="en-US" sz="2400" dirty="0" smtClean="0"/>
              <a:t>rate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i="1" dirty="0">
                <a:solidFill>
                  <a:srgbClr val="FF0000"/>
                </a:solidFill>
              </a:rPr>
              <a:t>Scheduling discipline</a:t>
            </a:r>
            <a:r>
              <a:rPr lang="en-US" sz="2400" dirty="0"/>
              <a:t> chooses among queued datagrams for </a:t>
            </a:r>
            <a:r>
              <a:rPr lang="en-US" sz="2400" dirty="0" smtClean="0"/>
              <a:t>transmission</a:t>
            </a:r>
          </a:p>
          <a:p>
            <a:pPr marL="0" indent="0">
              <a:buNone/>
            </a:pP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				</a:t>
            </a:r>
            <a:r>
              <a:rPr lang="en-US" sz="2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200" dirty="0" smtClean="0">
                <a:ea typeface="Wingdings"/>
                <a:cs typeface="Wingdings"/>
                <a:sym typeface="Wingdings"/>
              </a:rPr>
              <a:t> Who goes next?</a:t>
            </a:r>
            <a:endParaRPr lang="en-US" sz="2200" dirty="0"/>
          </a:p>
        </p:txBody>
      </p:sp>
      <p:pic>
        <p:nvPicPr>
          <p:cNvPr id="440324" name="Picture 4" descr="464 Output 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1519238"/>
            <a:ext cx="5943600" cy="247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059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1E1DF57-8E83-8745-A804-591977C7B79D}" type="slidenum">
              <a:rPr lang="en-US" sz="1400" b="0">
                <a:latin typeface="Times New Roman" charset="0"/>
              </a:rPr>
              <a:pPr eaLnBrk="1" hangingPunct="1"/>
              <a:t>4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1887629"/>
            <a:ext cx="6400800" cy="44175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Name: a </a:t>
            </a:r>
            <a:r>
              <a:rPr lang="en-US" i="1" dirty="0" smtClean="0">
                <a:solidFill>
                  <a:schemeClr val="tx1"/>
                </a:solidFill>
              </a:rPr>
              <a:t>something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Address: Where a </a:t>
            </a:r>
            <a:r>
              <a:rPr lang="en-US" i="1" dirty="0" smtClean="0">
                <a:solidFill>
                  <a:schemeClr val="tx1"/>
                </a:solidFill>
              </a:rPr>
              <a:t>something</a:t>
            </a:r>
            <a:r>
              <a:rPr lang="en-US" dirty="0" smtClean="0">
                <a:solidFill>
                  <a:schemeClr val="tx1"/>
                </a:solidFill>
              </a:rPr>
              <a:t> is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Routing: How do I get to the </a:t>
            </a:r>
            <a:r>
              <a:rPr lang="en-US" i="1" dirty="0" smtClean="0">
                <a:solidFill>
                  <a:schemeClr val="tx1"/>
                </a:solidFill>
              </a:rPr>
              <a:t>something</a:t>
            </a:r>
          </a:p>
          <a:p>
            <a:endParaRPr lang="en-US" i="1" dirty="0">
              <a:solidFill>
                <a:schemeClr val="tx1"/>
              </a:solidFill>
            </a:endParaRPr>
          </a:p>
          <a:p>
            <a:endParaRPr lang="en-US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37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B4F1-242D-684F-BC4F-CA96AE875D1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Output port queueing</a:t>
            </a:r>
            <a:endParaRPr lang="en-US"/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8325" y="4635500"/>
            <a:ext cx="7772400" cy="1190625"/>
          </a:xfrm>
        </p:spPr>
        <p:txBody>
          <a:bodyPr>
            <a:normAutofit fontScale="92500"/>
          </a:bodyPr>
          <a:lstStyle/>
          <a:p>
            <a:r>
              <a:rPr lang="en-US" sz="2400"/>
              <a:t>buffering when arrival rate via switch exceeds output line speed</a:t>
            </a:r>
          </a:p>
          <a:p>
            <a:r>
              <a:rPr lang="en-US" sz="2400" i="1">
                <a:solidFill>
                  <a:srgbClr val="FF0000"/>
                </a:solidFill>
              </a:rPr>
              <a:t>queueing (delay) and loss due to output port buffer overflow!</a:t>
            </a:r>
            <a:endParaRPr lang="en-US" sz="2400"/>
          </a:p>
        </p:txBody>
      </p:sp>
      <p:pic>
        <p:nvPicPr>
          <p:cNvPr id="441348" name="Picture 4" descr="04-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1563688"/>
            <a:ext cx="6965950" cy="284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455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4518-C34A-B946-96DC-41352CCB853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9888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3200"/>
              <a:t>Input Port Queuing</a:t>
            </a:r>
            <a:endParaRPr lang="en-US"/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1127125"/>
            <a:ext cx="8101012" cy="3017838"/>
          </a:xfrm>
        </p:spPr>
        <p:txBody>
          <a:bodyPr/>
          <a:lstStyle/>
          <a:p>
            <a:r>
              <a:rPr lang="en-US" sz="2400"/>
              <a:t>Fabric slower than input ports combined -&gt; queueing may occur at input queues </a:t>
            </a:r>
          </a:p>
          <a:p>
            <a:r>
              <a:rPr lang="en-US" sz="2400">
                <a:solidFill>
                  <a:srgbClr val="FF0000"/>
                </a:solidFill>
              </a:rPr>
              <a:t>Head-of-the-Line (HOL) blocking:</a:t>
            </a:r>
            <a:r>
              <a:rPr lang="en-US" sz="2400"/>
              <a:t> queued datagram at front of queue prevents others in queue from moving forward</a:t>
            </a:r>
          </a:p>
          <a:p>
            <a:r>
              <a:rPr lang="en-US" sz="2400" i="1">
                <a:solidFill>
                  <a:srgbClr val="FF0000"/>
                </a:solidFill>
              </a:rPr>
              <a:t>queueing delay and loss due to input buffer overflow!</a:t>
            </a:r>
          </a:p>
        </p:txBody>
      </p:sp>
      <p:pic>
        <p:nvPicPr>
          <p:cNvPr id="435204" name="Picture 4" descr="466 HOL Bloc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3762375"/>
            <a:ext cx="6900862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77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8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497840"/>
          <a:lstStyle/>
          <a:p>
            <a:pPr marL="222250"/>
            <a:r>
              <a:rPr lang="en-US"/>
              <a:t>Buffers in Routers</a:t>
            </a:r>
          </a:p>
        </p:txBody>
      </p:sp>
      <p:sp>
        <p:nvSpPr>
          <p:cNvPr id="55309" name="Rectangle 1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>
            <a:normAutofit fontScale="92500" lnSpcReduction="10000"/>
          </a:bodyPr>
          <a:lstStyle/>
          <a:p>
            <a:pPr>
              <a:buClr>
                <a:srgbClr val="002060"/>
              </a:buClr>
            </a:pPr>
            <a:r>
              <a:rPr lang="en-US" dirty="0"/>
              <a:t>So how large should the buffers be? </a:t>
            </a:r>
          </a:p>
          <a:p>
            <a:pPr>
              <a:buClr>
                <a:srgbClr val="002060"/>
              </a:buClr>
            </a:pPr>
            <a:endParaRPr lang="en-US" dirty="0"/>
          </a:p>
          <a:p>
            <a:pPr>
              <a:buFont typeface="Arial" charset="0"/>
              <a:buNone/>
            </a:pPr>
            <a:r>
              <a:rPr lang="en-US" dirty="0"/>
              <a:t>Buffer size matters</a:t>
            </a:r>
          </a:p>
          <a:p>
            <a:pPr marL="782638" lvl="1">
              <a:buClr>
                <a:srgbClr val="000000"/>
              </a:buClr>
            </a:pPr>
            <a:r>
              <a:rPr lang="en-US" dirty="0"/>
              <a:t>End-to-end delay</a:t>
            </a:r>
          </a:p>
          <a:p>
            <a:pPr marL="1182688" lvl="2">
              <a:buClr>
                <a:srgbClr val="008000"/>
              </a:buClr>
            </a:pPr>
            <a:r>
              <a:rPr lang="en-US" dirty="0"/>
              <a:t>Transmission, propagation, and </a:t>
            </a:r>
            <a:r>
              <a:rPr lang="en-US" dirty="0" err="1"/>
              <a:t>queueing</a:t>
            </a:r>
            <a:r>
              <a:rPr lang="en-US" dirty="0"/>
              <a:t> delay</a:t>
            </a:r>
          </a:p>
          <a:p>
            <a:pPr marL="1182688" lvl="2">
              <a:buClr>
                <a:srgbClr val="008000"/>
              </a:buClr>
            </a:pPr>
            <a:r>
              <a:rPr lang="en-US" dirty="0"/>
              <a:t>The only variable part is </a:t>
            </a:r>
            <a:r>
              <a:rPr lang="en-US" dirty="0" err="1"/>
              <a:t>queueing</a:t>
            </a:r>
            <a:r>
              <a:rPr lang="en-US" dirty="0"/>
              <a:t> delay</a:t>
            </a:r>
          </a:p>
          <a:p>
            <a:pPr marL="782638" lvl="1">
              <a:buClr>
                <a:srgbClr val="000000"/>
              </a:buClr>
            </a:pPr>
            <a:r>
              <a:rPr lang="en-US" dirty="0"/>
              <a:t>Router architecture</a:t>
            </a:r>
          </a:p>
          <a:p>
            <a:pPr marL="1182688" lvl="2">
              <a:buClr>
                <a:srgbClr val="008000"/>
              </a:buClr>
            </a:pPr>
            <a:r>
              <a:rPr lang="en-US" dirty="0"/>
              <a:t>Board space, power consumption, and cost</a:t>
            </a:r>
          </a:p>
          <a:p>
            <a:pPr marL="1182688" lvl="2">
              <a:buClr>
                <a:srgbClr val="008000"/>
              </a:buClr>
            </a:pPr>
            <a:r>
              <a:rPr lang="en-US" dirty="0"/>
              <a:t>On chip buffers: higher density, higher capacity</a:t>
            </a:r>
          </a:p>
          <a:p>
            <a:pPr marL="1182688" lvl="2">
              <a:buClr>
                <a:srgbClr val="008000"/>
              </a:buClr>
            </a:pPr>
            <a:r>
              <a:rPr lang="en-US" dirty="0"/>
              <a:t>Optical buffers: all-optical routers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199" y="6229315"/>
            <a:ext cx="568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are now touching the edge of the </a:t>
            </a:r>
            <a:r>
              <a:rPr lang="en-US" i="1" dirty="0" smtClean="0"/>
              <a:t>research</a:t>
            </a:r>
            <a:r>
              <a:rPr lang="en-US" dirty="0" smtClean="0"/>
              <a:t> zone……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773738" y="2694214"/>
            <a:ext cx="2836862" cy="3325586"/>
            <a:chOff x="5773738" y="2694214"/>
            <a:chExt cx="2836862" cy="3325586"/>
          </a:xfrm>
        </p:grpSpPr>
        <p:sp>
          <p:nvSpPr>
            <p:cNvPr id="55310" name="AutoShape 14"/>
            <p:cNvSpPr>
              <a:spLocks/>
            </p:cNvSpPr>
            <p:nvPr/>
          </p:nvSpPr>
          <p:spPr bwMode="auto">
            <a:xfrm>
              <a:off x="5773738" y="2694214"/>
              <a:ext cx="2836862" cy="332558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9991" y="0"/>
                  </a:moveTo>
                  <a:cubicBezTo>
                    <a:pt x="8709" y="0"/>
                    <a:pt x="7669" y="1612"/>
                    <a:pt x="7669" y="3600"/>
                  </a:cubicBezTo>
                  <a:lnTo>
                    <a:pt x="7669" y="12600"/>
                  </a:lnTo>
                  <a:lnTo>
                    <a:pt x="0" y="20056"/>
                  </a:lnTo>
                  <a:lnTo>
                    <a:pt x="7669" y="18000"/>
                  </a:lnTo>
                  <a:cubicBezTo>
                    <a:pt x="7669" y="19988"/>
                    <a:pt x="8709" y="21600"/>
                    <a:pt x="9991" y="21600"/>
                  </a:cubicBezTo>
                  <a:lnTo>
                    <a:pt x="13474" y="21600"/>
                  </a:lnTo>
                  <a:lnTo>
                    <a:pt x="19278" y="21600"/>
                  </a:lnTo>
                  <a:cubicBezTo>
                    <a:pt x="20560" y="21600"/>
                    <a:pt x="21600" y="19988"/>
                    <a:pt x="21600" y="18000"/>
                  </a:cubicBezTo>
                  <a:lnTo>
                    <a:pt x="21600" y="12600"/>
                  </a:lnTo>
                  <a:lnTo>
                    <a:pt x="21600" y="3600"/>
                  </a:lnTo>
                  <a:cubicBezTo>
                    <a:pt x="21600" y="1612"/>
                    <a:pt x="20560" y="0"/>
                    <a:pt x="19278" y="0"/>
                  </a:cubicBezTo>
                  <a:lnTo>
                    <a:pt x="13474" y="0"/>
                  </a:lnTo>
                  <a:lnTo>
                    <a:pt x="9991" y="0"/>
                  </a:lnTo>
                  <a:close/>
                  <a:moveTo>
                    <a:pt x="9991" y="0"/>
                  </a:moveTo>
                </a:path>
              </a:pathLst>
            </a:custGeom>
            <a:solidFill>
              <a:srgbClr val="FFFFFF"/>
            </a:solidFill>
            <a:ln w="25400" cap="flat">
              <a:solidFill>
                <a:srgbClr val="2D2DB9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5311" name="Picture 1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5140" y="4610100"/>
              <a:ext cx="1583623" cy="132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" descr="DSC_215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5140" y="2893786"/>
              <a:ext cx="1631774" cy="1001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6775130" y="3895585"/>
              <a:ext cx="170363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100" dirty="0">
                  <a:solidFill>
                    <a:srgbClr val="003366"/>
                  </a:solidFill>
                </a:rPr>
                <a:t>1.4m long spiral waveguide with input from  </a:t>
              </a:r>
              <a:r>
                <a:rPr lang="en-GB" sz="1100" dirty="0" err="1">
                  <a:solidFill>
                    <a:srgbClr val="003366"/>
                  </a:solidFill>
                </a:rPr>
                <a:t>HeNe</a:t>
              </a:r>
              <a:r>
                <a:rPr lang="en-GB" sz="1100" dirty="0">
                  <a:solidFill>
                    <a:srgbClr val="003366"/>
                  </a:solidFill>
                </a:rPr>
                <a:t> laser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1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3" name="Rectangle 1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497840"/>
          <a:lstStyle/>
          <a:p>
            <a:pPr marL="222250"/>
            <a:r>
              <a:rPr lang="en-US"/>
              <a:t>Buffer Sizing Story</a:t>
            </a:r>
          </a:p>
        </p:txBody>
      </p:sp>
      <p:pic>
        <p:nvPicPr>
          <p:cNvPr id="56334" name="Picture 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584325"/>
            <a:ext cx="8510588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37" name="Group 17"/>
          <p:cNvGrpSpPr>
            <a:grpSpLocks/>
          </p:cNvGrpSpPr>
          <p:nvPr/>
        </p:nvGrpSpPr>
        <p:grpSpPr bwMode="auto">
          <a:xfrm>
            <a:off x="3729038" y="962025"/>
            <a:ext cx="1055687" cy="1244600"/>
            <a:chOff x="0" y="0"/>
            <a:chExt cx="664" cy="783"/>
          </a:xfrm>
        </p:grpSpPr>
        <p:pic>
          <p:nvPicPr>
            <p:cNvPr id="56335" name="Picture 1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4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6" name="Picture 16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113"/>
              <a:ext cx="51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0" name="Group 20"/>
          <p:cNvGrpSpPr>
            <a:grpSpLocks/>
          </p:cNvGrpSpPr>
          <p:nvPr/>
        </p:nvGrpSpPr>
        <p:grpSpPr bwMode="auto">
          <a:xfrm>
            <a:off x="1254125" y="962025"/>
            <a:ext cx="1055688" cy="1244600"/>
            <a:chOff x="0" y="0"/>
            <a:chExt cx="664" cy="783"/>
          </a:xfrm>
        </p:grpSpPr>
        <p:pic>
          <p:nvPicPr>
            <p:cNvPr id="56338" name="Picture 1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4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9" name="Picture 19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" y="17"/>
              <a:ext cx="429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3" name="Group 23"/>
          <p:cNvGrpSpPr>
            <a:grpSpLocks/>
          </p:cNvGrpSpPr>
          <p:nvPr/>
        </p:nvGrpSpPr>
        <p:grpSpPr bwMode="auto">
          <a:xfrm>
            <a:off x="6203950" y="962025"/>
            <a:ext cx="1062038" cy="1244600"/>
            <a:chOff x="0" y="0"/>
            <a:chExt cx="668" cy="783"/>
          </a:xfrm>
        </p:grpSpPr>
        <p:pic>
          <p:nvPicPr>
            <p:cNvPr id="56341" name="Picture 21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8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42" name="Picture 22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" y="83"/>
              <a:ext cx="51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012558"/>
              </p:ext>
            </p:extLst>
          </p:nvPr>
        </p:nvGraphicFramePr>
        <p:xfrm>
          <a:off x="2465497" y="1737512"/>
          <a:ext cx="1096859" cy="39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5" name="Equation" r:id="rId9" imgW="457200" imgH="165100" progId="Equation.3">
                  <p:embed/>
                </p:oleObj>
              </mc:Choice>
              <mc:Fallback>
                <p:oleObj name="Equation" r:id="rId9" imgW="4572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65497" y="1737512"/>
                        <a:ext cx="1096859" cy="39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981190"/>
              </p:ext>
            </p:extLst>
          </p:nvPr>
        </p:nvGraphicFramePr>
        <p:xfrm>
          <a:off x="5084763" y="1577791"/>
          <a:ext cx="889275" cy="774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6" name="Equation" r:id="rId11" imgW="482600" imgH="419100" progId="Equation.3">
                  <p:embed/>
                </p:oleObj>
              </mc:Choice>
              <mc:Fallback>
                <p:oleObj name="Equation" r:id="rId11" imgW="4826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84763" y="1577791"/>
                        <a:ext cx="889275" cy="774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123363"/>
              </p:ext>
            </p:extLst>
          </p:nvPr>
        </p:nvGraphicFramePr>
        <p:xfrm>
          <a:off x="7265988" y="1719262"/>
          <a:ext cx="14605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7" name="Equation" r:id="rId13" imgW="609600" imgH="203200" progId="Equation.3">
                  <p:embed/>
                </p:oleObj>
              </mc:Choice>
              <mc:Fallback>
                <p:oleObj name="Equation" r:id="rId13" imgW="609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65988" y="1719262"/>
                        <a:ext cx="1460500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1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6" name="Picture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8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0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497840"/>
          <a:lstStyle/>
          <a:p>
            <a:pPr marL="222250"/>
            <a:r>
              <a:rPr lang="en-US"/>
              <a:t>Rule-of-thumb – Intuition </a:t>
            </a:r>
          </a:p>
        </p:txBody>
      </p:sp>
      <p:grpSp>
        <p:nvGrpSpPr>
          <p:cNvPr id="58383" name="Group 15"/>
          <p:cNvGrpSpPr>
            <a:grpSpLocks/>
          </p:cNvGrpSpPr>
          <p:nvPr/>
        </p:nvGrpSpPr>
        <p:grpSpPr bwMode="auto">
          <a:xfrm>
            <a:off x="2962275" y="1371600"/>
            <a:ext cx="5715000" cy="1296988"/>
            <a:chOff x="0" y="0"/>
            <a:chExt cx="3600" cy="817"/>
          </a:xfrm>
        </p:grpSpPr>
        <p:sp>
          <p:nvSpPr>
            <p:cNvPr id="58381" name="Rectangle 13"/>
            <p:cNvSpPr>
              <a:spLocks/>
            </p:cNvSpPr>
            <p:nvPr/>
          </p:nvSpPr>
          <p:spPr bwMode="auto">
            <a:xfrm>
              <a:off x="0" y="0"/>
              <a:ext cx="3600" cy="81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2" name="Rectangle 14"/>
            <p:cNvSpPr>
              <a:spLocks/>
            </p:cNvSpPr>
            <p:nvPr/>
          </p:nvSpPr>
          <p:spPr bwMode="auto">
            <a:xfrm>
              <a:off x="0" y="0"/>
              <a:ext cx="3600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82588" indent="-342900">
                <a:spcBef>
                  <a:spcPts val="513"/>
                </a:spcBef>
              </a:pPr>
              <a:r>
                <a:rPr lang="en-US" sz="22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Rule for adjusting </a:t>
              </a:r>
              <a:r>
                <a:rPr lang="en-US" sz="2600" dirty="0">
                  <a:solidFill>
                    <a:srgbClr val="F60000"/>
                  </a:solidFill>
                  <a:latin typeface="Arial Unicode MS" charset="0"/>
                  <a:ea typeface="ＭＳ Ｐゴシック" charset="0"/>
                  <a:cs typeface="Arial Unicode MS" charset="0"/>
                  <a:sym typeface="Arial Unicode MS" charset="0"/>
                </a:rPr>
                <a:t>W</a:t>
              </a:r>
              <a:endParaRPr lang="en-US" dirty="0">
                <a:solidFill>
                  <a:schemeClr val="tx1"/>
                </a:solidFill>
                <a:ea typeface="ＭＳ Ｐゴシック" charset="0"/>
                <a:cs typeface="Lucida Grande" charset="0"/>
              </a:endParaRPr>
            </a:p>
            <a:p>
              <a:pPr marL="382588" indent="-342900">
                <a:spcBef>
                  <a:spcPts val="450"/>
                </a:spcBef>
                <a:buClr>
                  <a:srgbClr val="3333CC"/>
                </a:buClr>
                <a:buSzPct val="60000"/>
                <a:buFont typeface="Wingdings" charset="0"/>
                <a:buChar char="q"/>
              </a:pPr>
              <a:r>
                <a:rPr lang="en-US" sz="20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If an ACK is received:</a:t>
              </a:r>
              <a:r>
                <a:rPr lang="en-US" sz="2000" dirty="0">
                  <a:solidFill>
                    <a:schemeClr val="tx1"/>
                  </a:solidFill>
                  <a:latin typeface="ＭＳ Ｐゴシック" charset="0"/>
                  <a:ea typeface="ＭＳ Ｐゴシック" charset="0"/>
                  <a:cs typeface="ＭＳ Ｐゴシック" charset="0"/>
                  <a:sym typeface="ＭＳ Ｐゴシック" charset="0"/>
                </a:rPr>
                <a:t>	</a:t>
              </a:r>
              <a:r>
                <a:rPr lang="en-US" sz="20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W ← W+1/W</a:t>
              </a:r>
            </a:p>
            <a:p>
              <a:pPr marL="382588" indent="-342900">
                <a:spcBef>
                  <a:spcPts val="450"/>
                </a:spcBef>
                <a:buClr>
                  <a:srgbClr val="3333CC"/>
                </a:buClr>
                <a:buSzPct val="60000"/>
                <a:buFont typeface="Wingdings" charset="0"/>
                <a:buChar char="q"/>
              </a:pPr>
              <a:r>
                <a:rPr lang="en-US" sz="20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If a packet is lost:</a:t>
              </a:r>
              <a:r>
                <a:rPr lang="en-US" sz="2000" dirty="0">
                  <a:solidFill>
                    <a:schemeClr val="tx1"/>
                  </a:solidFill>
                  <a:latin typeface="ＭＳ Ｐゴシック" charset="0"/>
                  <a:ea typeface="ＭＳ Ｐゴシック" charset="0"/>
                  <a:cs typeface="ＭＳ Ｐゴシック" charset="0"/>
                  <a:sym typeface="ＭＳ Ｐゴシック" charset="0"/>
                </a:rPr>
                <a:t>		</a:t>
              </a:r>
              <a:r>
                <a:rPr lang="en-US" sz="20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W ← W/2</a:t>
              </a:r>
            </a:p>
          </p:txBody>
        </p:sp>
      </p:grpSp>
      <p:sp>
        <p:nvSpPr>
          <p:cNvPr id="58384" name="Rectangle 16"/>
          <p:cNvSpPr>
            <a:spLocks/>
          </p:cNvSpPr>
          <p:nvPr/>
        </p:nvSpPr>
        <p:spPr bwMode="auto">
          <a:xfrm>
            <a:off x="675511" y="1676400"/>
            <a:ext cx="19049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Calibri"/>
              </a:rPr>
              <a:t>Only </a:t>
            </a:r>
            <a:r>
              <a:rPr lang="en-US" sz="1800" dirty="0">
                <a:solidFill>
                  <a:srgbClr val="0000CC"/>
                </a:solidFill>
                <a:latin typeface="Arial Unicode MS" charset="0"/>
                <a:ea typeface="ＭＳ Ｐゴシック" charset="0"/>
                <a:cs typeface="Arial Unicode MS" charset="0"/>
                <a:sym typeface="Arial Unicode MS" charset="0"/>
              </a:rPr>
              <a:t>W</a:t>
            </a:r>
            <a:r>
              <a:rPr lang="en-US" sz="1800" dirty="0">
                <a:solidFill>
                  <a:srgbClr val="3333CC"/>
                </a:solidFill>
                <a:ea typeface="ＭＳ Ｐゴシック" charset="0"/>
                <a:cs typeface="Calibri"/>
              </a:rPr>
              <a:t> </a:t>
            </a: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Calibri"/>
              </a:rPr>
              <a:t>packets </a:t>
            </a:r>
            <a:r>
              <a:rPr lang="en-US" sz="1800" dirty="0">
                <a:solidFill>
                  <a:schemeClr val="tx1"/>
                </a:solidFill>
                <a:latin typeface="ＭＳ Ｐゴシック" charset="0"/>
                <a:sym typeface="ＭＳ Ｐゴシック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ＭＳ Ｐゴシック" charset="0"/>
                <a:sym typeface="ＭＳ Ｐゴシック" charset="0"/>
              </a:rPr>
            </a:b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Calibri"/>
              </a:rPr>
              <a:t>may be outstanding</a:t>
            </a:r>
          </a:p>
        </p:txBody>
      </p:sp>
      <p:grpSp>
        <p:nvGrpSpPr>
          <p:cNvPr id="58387" name="Group 19"/>
          <p:cNvGrpSpPr>
            <a:grpSpLocks/>
          </p:cNvGrpSpPr>
          <p:nvPr/>
        </p:nvGrpSpPr>
        <p:grpSpPr bwMode="auto">
          <a:xfrm>
            <a:off x="1252538" y="2857500"/>
            <a:ext cx="873125" cy="838200"/>
            <a:chOff x="0" y="0"/>
            <a:chExt cx="549" cy="528"/>
          </a:xfrm>
        </p:grpSpPr>
        <p:sp>
          <p:nvSpPr>
            <p:cNvPr id="58385" name="Oval 17"/>
            <p:cNvSpPr>
              <a:spLocks/>
            </p:cNvSpPr>
            <p:nvPr/>
          </p:nvSpPr>
          <p:spPr bwMode="auto">
            <a:xfrm>
              <a:off x="0" y="0"/>
              <a:ext cx="549" cy="52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6" name="Rectangle 18"/>
            <p:cNvSpPr>
              <a:spLocks/>
            </p:cNvSpPr>
            <p:nvPr/>
          </p:nvSpPr>
          <p:spPr bwMode="auto">
            <a:xfrm>
              <a:off x="36" y="153"/>
              <a:ext cx="47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Source</a:t>
              </a:r>
            </a:p>
          </p:txBody>
        </p:sp>
      </p:grpSp>
      <p:grpSp>
        <p:nvGrpSpPr>
          <p:cNvPr id="58390" name="Group 22"/>
          <p:cNvGrpSpPr>
            <a:grpSpLocks/>
          </p:cNvGrpSpPr>
          <p:nvPr/>
        </p:nvGrpSpPr>
        <p:grpSpPr bwMode="auto">
          <a:xfrm>
            <a:off x="6586538" y="2857500"/>
            <a:ext cx="873125" cy="838200"/>
            <a:chOff x="0" y="0"/>
            <a:chExt cx="549" cy="528"/>
          </a:xfrm>
        </p:grpSpPr>
        <p:sp>
          <p:nvSpPr>
            <p:cNvPr id="58388" name="Oval 20"/>
            <p:cNvSpPr>
              <a:spLocks/>
            </p:cNvSpPr>
            <p:nvPr/>
          </p:nvSpPr>
          <p:spPr bwMode="auto">
            <a:xfrm>
              <a:off x="0" y="0"/>
              <a:ext cx="549" cy="52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9" name="Rectangle 21"/>
            <p:cNvSpPr>
              <a:spLocks/>
            </p:cNvSpPr>
            <p:nvPr/>
          </p:nvSpPr>
          <p:spPr bwMode="auto">
            <a:xfrm>
              <a:off x="104" y="153"/>
              <a:ext cx="34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 dirty="0" err="1">
                  <a:solidFill>
                    <a:schemeClr val="tx1"/>
                  </a:solidFill>
                  <a:ea typeface="ＭＳ Ｐゴシック" charset="0"/>
                  <a:cs typeface="Calibri"/>
                </a:rPr>
                <a:t>Dest</a:t>
              </a:r>
              <a:endParaRPr lang="en-US" sz="1800" dirty="0">
                <a:solidFill>
                  <a:schemeClr val="tx1"/>
                </a:solidFill>
                <a:ea typeface="ＭＳ Ｐゴシック" charset="0"/>
                <a:cs typeface="Calibri"/>
              </a:endParaRPr>
            </a:p>
          </p:txBody>
        </p:sp>
      </p:grpSp>
      <p:sp>
        <p:nvSpPr>
          <p:cNvPr id="58391" name="Line 23"/>
          <p:cNvSpPr>
            <a:spLocks noChangeShapeType="1"/>
          </p:cNvSpPr>
          <p:nvPr/>
        </p:nvSpPr>
        <p:spPr bwMode="auto">
          <a:xfrm>
            <a:off x="2106613" y="3357563"/>
            <a:ext cx="1709737" cy="1587"/>
          </a:xfrm>
          <a:prstGeom prst="line">
            <a:avLst/>
          </a:prstGeom>
          <a:noFill/>
          <a:ln w="28575" cap="flat">
            <a:solidFill>
              <a:srgbClr val="DDDDDD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2" name="Line 24"/>
          <p:cNvSpPr>
            <a:spLocks noChangeShapeType="1"/>
          </p:cNvSpPr>
          <p:nvPr/>
        </p:nvSpPr>
        <p:spPr bwMode="auto">
          <a:xfrm>
            <a:off x="4814888" y="3357563"/>
            <a:ext cx="1771650" cy="1587"/>
          </a:xfrm>
          <a:prstGeom prst="line">
            <a:avLst/>
          </a:prstGeom>
          <a:noFill/>
          <a:ln w="28575" cap="flat">
            <a:solidFill>
              <a:srgbClr val="DDDDDD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3" name="Freeform 25"/>
          <p:cNvSpPr>
            <a:spLocks/>
          </p:cNvSpPr>
          <p:nvPr/>
        </p:nvSpPr>
        <p:spPr bwMode="auto">
          <a:xfrm>
            <a:off x="2090738" y="2828925"/>
            <a:ext cx="4572000" cy="257175"/>
          </a:xfrm>
          <a:custGeom>
            <a:avLst/>
            <a:gdLst>
              <a:gd name="T0" fmla="*/ 21600 w 21600"/>
              <a:gd name="T1" fmla="+- 0 21600 771"/>
              <a:gd name="T2" fmla="*/ 21600 h 20829"/>
              <a:gd name="T3" fmla="*/ 13180 w 21600"/>
              <a:gd name="T4" fmla="+- 0 3086 771"/>
              <a:gd name="T5" fmla="*/ 3086 h 20829"/>
              <a:gd name="T6" fmla="*/ 8054 w 21600"/>
              <a:gd name="T7" fmla="+- 0 3086 771"/>
              <a:gd name="T8" fmla="*/ 3086 h 20829"/>
              <a:gd name="T9" fmla="*/ 0 w 21600"/>
              <a:gd name="T10" fmla="+- 0 21600 771"/>
              <a:gd name="T11" fmla="*/ 21600 h 20829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0829">
                <a:moveTo>
                  <a:pt x="21600" y="20829"/>
                </a:moveTo>
                <a:cubicBezTo>
                  <a:pt x="18519" y="13115"/>
                  <a:pt x="15437" y="5400"/>
                  <a:pt x="13180" y="2315"/>
                </a:cubicBezTo>
                <a:cubicBezTo>
                  <a:pt x="10922" y="-771"/>
                  <a:pt x="10251" y="-771"/>
                  <a:pt x="8054" y="2315"/>
                </a:cubicBezTo>
                <a:cubicBezTo>
                  <a:pt x="5858" y="5400"/>
                  <a:pt x="2929" y="13115"/>
                  <a:pt x="0" y="20829"/>
                </a:cubicBezTo>
              </a:path>
            </a:pathLst>
          </a:custGeom>
          <a:noFill/>
          <a:ln w="28575" cap="flat">
            <a:solidFill>
              <a:srgbClr val="DDDDDD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4" name="Rectangle 26"/>
          <p:cNvSpPr>
            <a:spLocks/>
          </p:cNvSpPr>
          <p:nvPr/>
        </p:nvSpPr>
        <p:spPr bwMode="auto">
          <a:xfrm>
            <a:off x="3824288" y="2705100"/>
            <a:ext cx="990600" cy="838200"/>
          </a:xfrm>
          <a:prstGeom prst="rect">
            <a:avLst/>
          </a:prstGeom>
          <a:solidFill>
            <a:srgbClr val="FFFFFF"/>
          </a:solidFill>
          <a:ln w="28575" cap="flat">
            <a:solidFill>
              <a:srgbClr val="DDDDD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5" name="Freeform 27"/>
          <p:cNvSpPr>
            <a:spLocks/>
          </p:cNvSpPr>
          <p:nvPr/>
        </p:nvSpPr>
        <p:spPr bwMode="auto">
          <a:xfrm>
            <a:off x="3900488" y="3238500"/>
            <a:ext cx="838200" cy="2286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6" name="Rectangle 28"/>
          <p:cNvSpPr>
            <a:spLocks/>
          </p:cNvSpPr>
          <p:nvPr/>
        </p:nvSpPr>
        <p:spPr bwMode="auto">
          <a:xfrm>
            <a:off x="393858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7" name="Rectangle 29"/>
          <p:cNvSpPr>
            <a:spLocks/>
          </p:cNvSpPr>
          <p:nvPr/>
        </p:nvSpPr>
        <p:spPr bwMode="auto">
          <a:xfrm>
            <a:off x="403383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8" name="Rectangle 30"/>
          <p:cNvSpPr>
            <a:spLocks/>
          </p:cNvSpPr>
          <p:nvPr/>
        </p:nvSpPr>
        <p:spPr bwMode="auto">
          <a:xfrm>
            <a:off x="412908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9" name="Rectangle 31"/>
          <p:cNvSpPr>
            <a:spLocks/>
          </p:cNvSpPr>
          <p:nvPr/>
        </p:nvSpPr>
        <p:spPr bwMode="auto">
          <a:xfrm>
            <a:off x="422433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400" name="Rectangle 32"/>
          <p:cNvSpPr>
            <a:spLocks/>
          </p:cNvSpPr>
          <p:nvPr/>
        </p:nvSpPr>
        <p:spPr bwMode="auto">
          <a:xfrm>
            <a:off x="431958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401" name="Rectangle 33"/>
          <p:cNvSpPr>
            <a:spLocks/>
          </p:cNvSpPr>
          <p:nvPr/>
        </p:nvSpPr>
        <p:spPr bwMode="auto">
          <a:xfrm>
            <a:off x="441483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402" name="Rectangle 34"/>
          <p:cNvSpPr>
            <a:spLocks/>
          </p:cNvSpPr>
          <p:nvPr/>
        </p:nvSpPr>
        <p:spPr bwMode="auto">
          <a:xfrm>
            <a:off x="451008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403" name="Rectangle 35"/>
          <p:cNvSpPr>
            <a:spLocks/>
          </p:cNvSpPr>
          <p:nvPr/>
        </p:nvSpPr>
        <p:spPr bwMode="auto">
          <a:xfrm>
            <a:off x="460533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8425" name="Group 57"/>
          <p:cNvGrpSpPr>
            <a:grpSpLocks/>
          </p:cNvGrpSpPr>
          <p:nvPr/>
        </p:nvGrpSpPr>
        <p:grpSpPr bwMode="auto">
          <a:xfrm>
            <a:off x="914400" y="3889375"/>
            <a:ext cx="6043613" cy="1949450"/>
            <a:chOff x="0" y="0"/>
            <a:chExt cx="3807" cy="1228"/>
          </a:xfrm>
        </p:grpSpPr>
        <p:sp>
          <p:nvSpPr>
            <p:cNvPr id="58404" name="Freeform 36"/>
            <p:cNvSpPr>
              <a:spLocks/>
            </p:cNvSpPr>
            <p:nvPr/>
          </p:nvSpPr>
          <p:spPr bwMode="auto">
            <a:xfrm>
              <a:off x="399" y="76"/>
              <a:ext cx="3408" cy="1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160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8417" name="Group 49"/>
            <p:cNvGrpSpPr>
              <a:grpSpLocks/>
            </p:cNvGrpSpPr>
            <p:nvPr/>
          </p:nvGrpSpPr>
          <p:grpSpPr bwMode="auto">
            <a:xfrm>
              <a:off x="639" y="316"/>
              <a:ext cx="2880" cy="432"/>
              <a:chOff x="0" y="0"/>
              <a:chExt cx="2880" cy="432"/>
            </a:xfrm>
          </p:grpSpPr>
          <p:grpSp>
            <p:nvGrpSpPr>
              <p:cNvPr id="58407" name="Group 39"/>
              <p:cNvGrpSpPr>
                <a:grpSpLocks/>
              </p:cNvGrpSpPr>
              <p:nvPr/>
            </p:nvGrpSpPr>
            <p:grpSpPr bwMode="auto">
              <a:xfrm>
                <a:off x="0" y="0"/>
                <a:ext cx="720" cy="432"/>
                <a:chOff x="0" y="0"/>
                <a:chExt cx="720" cy="432"/>
              </a:xfrm>
            </p:grpSpPr>
            <p:sp>
              <p:nvSpPr>
                <p:cNvPr id="58405" name="Freeform 37"/>
                <p:cNvSpPr>
                  <a:spLocks/>
                </p:cNvSpPr>
                <p:nvPr/>
              </p:nvSpPr>
              <p:spPr bwMode="auto">
                <a:xfrm>
                  <a:off x="0" y="0"/>
                  <a:ext cx="672" cy="432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8406" name="Line 38"/>
                <p:cNvSpPr>
                  <a:spLocks noChangeShapeType="1"/>
                </p:cNvSpPr>
                <p:nvPr/>
              </p:nvSpPr>
              <p:spPr bwMode="auto">
                <a:xfrm>
                  <a:off x="672" y="0"/>
                  <a:ext cx="48" cy="432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8410" name="Group 42"/>
              <p:cNvGrpSpPr>
                <a:grpSpLocks/>
              </p:cNvGrpSpPr>
              <p:nvPr/>
            </p:nvGrpSpPr>
            <p:grpSpPr bwMode="auto">
              <a:xfrm>
                <a:off x="720" y="0"/>
                <a:ext cx="720" cy="432"/>
                <a:chOff x="0" y="0"/>
                <a:chExt cx="720" cy="432"/>
              </a:xfrm>
            </p:grpSpPr>
            <p:sp>
              <p:nvSpPr>
                <p:cNvPr id="58408" name="Freeform 40"/>
                <p:cNvSpPr>
                  <a:spLocks/>
                </p:cNvSpPr>
                <p:nvPr/>
              </p:nvSpPr>
              <p:spPr bwMode="auto">
                <a:xfrm>
                  <a:off x="0" y="0"/>
                  <a:ext cx="672" cy="432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8409" name="Line 41"/>
                <p:cNvSpPr>
                  <a:spLocks noChangeShapeType="1"/>
                </p:cNvSpPr>
                <p:nvPr/>
              </p:nvSpPr>
              <p:spPr bwMode="auto">
                <a:xfrm>
                  <a:off x="672" y="0"/>
                  <a:ext cx="48" cy="432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8413" name="Group 45"/>
              <p:cNvGrpSpPr>
                <a:grpSpLocks/>
              </p:cNvGrpSpPr>
              <p:nvPr/>
            </p:nvGrpSpPr>
            <p:grpSpPr bwMode="auto">
              <a:xfrm>
                <a:off x="1440" y="0"/>
                <a:ext cx="720" cy="432"/>
                <a:chOff x="0" y="0"/>
                <a:chExt cx="720" cy="432"/>
              </a:xfrm>
            </p:grpSpPr>
            <p:sp>
              <p:nvSpPr>
                <p:cNvPr id="58411" name="Freeform 43"/>
                <p:cNvSpPr>
                  <a:spLocks/>
                </p:cNvSpPr>
                <p:nvPr/>
              </p:nvSpPr>
              <p:spPr bwMode="auto">
                <a:xfrm>
                  <a:off x="0" y="0"/>
                  <a:ext cx="672" cy="432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8412" name="Line 44"/>
                <p:cNvSpPr>
                  <a:spLocks noChangeShapeType="1"/>
                </p:cNvSpPr>
                <p:nvPr/>
              </p:nvSpPr>
              <p:spPr bwMode="auto">
                <a:xfrm>
                  <a:off x="672" y="0"/>
                  <a:ext cx="48" cy="432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8416" name="Group 48"/>
              <p:cNvGrpSpPr>
                <a:grpSpLocks/>
              </p:cNvGrpSpPr>
              <p:nvPr/>
            </p:nvGrpSpPr>
            <p:grpSpPr bwMode="auto">
              <a:xfrm>
                <a:off x="2160" y="0"/>
                <a:ext cx="720" cy="432"/>
                <a:chOff x="0" y="0"/>
                <a:chExt cx="720" cy="432"/>
              </a:xfrm>
            </p:grpSpPr>
            <p:sp>
              <p:nvSpPr>
                <p:cNvPr id="58414" name="Freeform 46"/>
                <p:cNvSpPr>
                  <a:spLocks/>
                </p:cNvSpPr>
                <p:nvPr/>
              </p:nvSpPr>
              <p:spPr bwMode="auto">
                <a:xfrm>
                  <a:off x="0" y="0"/>
                  <a:ext cx="672" cy="432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8415" name="Line 47"/>
                <p:cNvSpPr>
                  <a:spLocks noChangeShapeType="1"/>
                </p:cNvSpPr>
                <p:nvPr/>
              </p:nvSpPr>
              <p:spPr bwMode="auto">
                <a:xfrm>
                  <a:off x="672" y="0"/>
                  <a:ext cx="48" cy="432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sp>
          <p:nvSpPr>
            <p:cNvPr id="58418" name="Line 50"/>
            <p:cNvSpPr>
              <a:spLocks noChangeShapeType="1"/>
            </p:cNvSpPr>
            <p:nvPr/>
          </p:nvSpPr>
          <p:spPr bwMode="auto">
            <a:xfrm>
              <a:off x="303" y="316"/>
              <a:ext cx="1008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419" name="Line 51"/>
            <p:cNvSpPr>
              <a:spLocks noChangeShapeType="1"/>
            </p:cNvSpPr>
            <p:nvPr/>
          </p:nvSpPr>
          <p:spPr bwMode="auto">
            <a:xfrm>
              <a:off x="303" y="748"/>
              <a:ext cx="1056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8420" name="Picture 5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1"/>
              <a:ext cx="303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21" name="Picture 5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6"/>
              <a:ext cx="303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22" name="Rectangle 54"/>
            <p:cNvSpPr>
              <a:spLocks/>
            </p:cNvSpPr>
            <p:nvPr/>
          </p:nvSpPr>
          <p:spPr bwMode="auto">
            <a:xfrm>
              <a:off x="3471" y="997"/>
              <a:ext cx="13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Times New Roman Italic" charset="0"/>
                  <a:ea typeface="ＭＳ Ｐゴシック" charset="0"/>
                  <a:cs typeface="Times New Roman Italic" charset="0"/>
                  <a:sym typeface="Times New Roman Italic" charset="0"/>
                </a:rPr>
                <a:t>t</a:t>
              </a:r>
            </a:p>
          </p:txBody>
        </p:sp>
        <p:sp>
          <p:nvSpPr>
            <p:cNvPr id="58423" name="Rectangle 55"/>
            <p:cNvSpPr>
              <a:spLocks/>
            </p:cNvSpPr>
            <p:nvPr/>
          </p:nvSpPr>
          <p:spPr bwMode="auto">
            <a:xfrm>
              <a:off x="599" y="0"/>
              <a:ext cx="7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 dirty="0">
                  <a:solidFill>
                    <a:srgbClr val="FF0000"/>
                  </a:solidFill>
                  <a:ea typeface="ＭＳ Ｐゴシック" charset="0"/>
                  <a:cs typeface="Calibri"/>
                </a:rPr>
                <a:t>Window size</a:t>
              </a:r>
            </a:p>
          </p:txBody>
        </p:sp>
        <p:sp>
          <p:nvSpPr>
            <p:cNvPr id="58424" name="Line 56"/>
            <p:cNvSpPr>
              <a:spLocks noChangeShapeType="1"/>
            </p:cNvSpPr>
            <p:nvPr/>
          </p:nvSpPr>
          <p:spPr bwMode="auto">
            <a:xfrm>
              <a:off x="927" y="231"/>
              <a:ext cx="384" cy="98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8426" name="Line 58"/>
          <p:cNvSpPr>
            <a:spLocks noChangeShapeType="1"/>
          </p:cNvSpPr>
          <p:nvPr/>
        </p:nvSpPr>
        <p:spPr bwMode="auto">
          <a:xfrm>
            <a:off x="1773238" y="2362200"/>
            <a:ext cx="1587" cy="355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427" name="Line 59"/>
          <p:cNvSpPr>
            <a:spLocks noChangeShapeType="1"/>
          </p:cNvSpPr>
          <p:nvPr/>
        </p:nvSpPr>
        <p:spPr bwMode="auto">
          <a:xfrm>
            <a:off x="6548438" y="4389438"/>
            <a:ext cx="1309687" cy="1587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428" name="Line 60"/>
          <p:cNvSpPr>
            <a:spLocks noChangeShapeType="1"/>
          </p:cNvSpPr>
          <p:nvPr/>
        </p:nvSpPr>
        <p:spPr bwMode="auto">
          <a:xfrm>
            <a:off x="6557963" y="5080000"/>
            <a:ext cx="1309687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429" name="Line 61"/>
          <p:cNvSpPr>
            <a:spLocks noChangeShapeType="1"/>
          </p:cNvSpPr>
          <p:nvPr/>
        </p:nvSpPr>
        <p:spPr bwMode="auto">
          <a:xfrm>
            <a:off x="6802438" y="4389438"/>
            <a:ext cx="1587" cy="66992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8430" name="Picture 6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4451350"/>
            <a:ext cx="11382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31" name="Line 63"/>
          <p:cNvSpPr>
            <a:spLocks noChangeShapeType="1"/>
          </p:cNvSpPr>
          <p:nvPr/>
        </p:nvSpPr>
        <p:spPr bwMode="auto">
          <a:xfrm>
            <a:off x="6802438" y="5114925"/>
            <a:ext cx="1587" cy="66992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8432" name="Picture 6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5176838"/>
            <a:ext cx="113823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4040188" cy="639763"/>
          </a:xfrm>
          <a:ln/>
        </p:spPr>
        <p:txBody>
          <a:bodyPr rIns="132080" anchor="b"/>
          <a:lstStyle/>
          <a:p>
            <a:pPr marL="39688" indent="0">
              <a:buFont typeface="Arial" charset="0"/>
              <a:buNone/>
            </a:pPr>
            <a:r>
              <a:rPr lang="en-US" sz="2400"/>
              <a:t>Synchronized Flows</a:t>
            </a:r>
          </a:p>
        </p:txBody>
      </p:sp>
      <p:sp>
        <p:nvSpPr>
          <p:cNvPr id="59405" name="Rectangle 13"/>
          <p:cNvSpPr>
            <a:spLocks/>
          </p:cNvSpPr>
          <p:nvPr/>
        </p:nvSpPr>
        <p:spPr bwMode="auto">
          <a:xfrm>
            <a:off x="4645025" y="957263"/>
            <a:ext cx="4051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b"/>
          <a:lstStyle/>
          <a:p>
            <a:pPr marL="39688">
              <a:spcBef>
                <a:spcPts val="275"/>
              </a:spcBef>
            </a:pPr>
            <a:r>
              <a:rPr lang="en-US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Many TCP Flows</a:t>
            </a:r>
          </a:p>
        </p:txBody>
      </p:sp>
      <p:sp>
        <p:nvSpPr>
          <p:cNvPr id="59406" name="Rectangle 14"/>
          <p:cNvSpPr>
            <a:spLocks/>
          </p:cNvSpPr>
          <p:nvPr/>
        </p:nvSpPr>
        <p:spPr bwMode="auto">
          <a:xfrm>
            <a:off x="457200" y="1401763"/>
            <a:ext cx="40513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Aggregate window has same dynamics</a:t>
            </a:r>
          </a:p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Therefore buffer occupancy has same dynamics</a:t>
            </a:r>
          </a:p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Rule-of-thumb still holds.</a:t>
            </a:r>
          </a:p>
        </p:txBody>
      </p:sp>
      <p:sp>
        <p:nvSpPr>
          <p:cNvPr id="59407" name="Rectangle 15"/>
          <p:cNvSpPr>
            <a:spLocks/>
          </p:cNvSpPr>
          <p:nvPr/>
        </p:nvSpPr>
        <p:spPr bwMode="auto">
          <a:xfrm>
            <a:off x="4645025" y="1401763"/>
            <a:ext cx="40513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Independent, desynchronized</a:t>
            </a:r>
            <a:endParaRPr lang="en-US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Central limit theorem says the aggregate becomes Gaussian</a:t>
            </a:r>
            <a:endParaRPr lang="en-US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Variance (buffer size) decreases as </a:t>
            </a:r>
            <a:r>
              <a:rPr lang="en-US" sz="2000">
                <a:solidFill>
                  <a:srgbClr val="002060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N</a:t>
            </a: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increases</a:t>
            </a:r>
          </a:p>
        </p:txBody>
      </p:sp>
      <p:sp>
        <p:nvSpPr>
          <p:cNvPr id="59408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  <a:ln/>
        </p:spPr>
        <p:txBody>
          <a:bodyPr rIns="497840"/>
          <a:lstStyle/>
          <a:p>
            <a:pPr marL="222250"/>
            <a:r>
              <a:rPr lang="en-US"/>
              <a:t>Small Buffers – Intuition </a:t>
            </a:r>
          </a:p>
        </p:txBody>
      </p:sp>
      <p:sp>
        <p:nvSpPr>
          <p:cNvPr id="59409" name="Rectangle 17"/>
          <p:cNvSpPr>
            <a:spLocks/>
          </p:cNvSpPr>
          <p:nvPr/>
        </p:nvSpPr>
        <p:spPr bwMode="auto">
          <a:xfrm>
            <a:off x="8001000" y="4175125"/>
            <a:ext cx="447675" cy="549275"/>
          </a:xfrm>
          <a:prstGeom prst="rect">
            <a:avLst/>
          </a:prstGeom>
          <a:solidFill>
            <a:srgbClr val="DDDDDD"/>
          </a:solidFill>
          <a:ln w="38100" cap="flat">
            <a:solidFill>
              <a:srgbClr val="3333C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10" name="Rectangle 18"/>
          <p:cNvSpPr>
            <a:spLocks/>
          </p:cNvSpPr>
          <p:nvPr/>
        </p:nvSpPr>
        <p:spPr bwMode="auto">
          <a:xfrm>
            <a:off x="8001000" y="4175125"/>
            <a:ext cx="447675" cy="549275"/>
          </a:xfrm>
          <a:prstGeom prst="rect">
            <a:avLst/>
          </a:prstGeom>
          <a:solidFill>
            <a:srgbClr val="DDDDDD"/>
          </a:solidFill>
          <a:ln w="38100" cap="flat">
            <a:solidFill>
              <a:srgbClr val="3333C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9415" name="Group 23"/>
          <p:cNvGrpSpPr>
            <a:grpSpLocks/>
          </p:cNvGrpSpPr>
          <p:nvPr/>
        </p:nvGrpSpPr>
        <p:grpSpPr bwMode="auto">
          <a:xfrm>
            <a:off x="8001000" y="3697288"/>
            <a:ext cx="904875" cy="1924050"/>
            <a:chOff x="0" y="0"/>
            <a:chExt cx="570" cy="1212"/>
          </a:xfrm>
        </p:grpSpPr>
        <p:sp>
          <p:nvSpPr>
            <p:cNvPr id="59411" name="Freeform 19"/>
            <p:cNvSpPr>
              <a:spLocks/>
            </p:cNvSpPr>
            <p:nvPr/>
          </p:nvSpPr>
          <p:spPr bwMode="auto">
            <a:xfrm>
              <a:off x="43" y="0"/>
              <a:ext cx="409" cy="9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160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2" name="Freeform 20"/>
            <p:cNvSpPr>
              <a:spLocks/>
            </p:cNvSpPr>
            <p:nvPr/>
          </p:nvSpPr>
          <p:spPr bwMode="auto">
            <a:xfrm>
              <a:off x="44" y="263"/>
              <a:ext cx="159" cy="368"/>
            </a:xfrm>
            <a:custGeom>
              <a:avLst/>
              <a:gdLst>
                <a:gd name="T0" fmla="+- 0 2534 1487"/>
                <a:gd name="T1" fmla="*/ T0 w 20113"/>
                <a:gd name="T2" fmla="*/ 0 h 21600"/>
                <a:gd name="T3" fmla="+- 0 13032 1487"/>
                <a:gd name="T4" fmla="*/ T3 w 20113"/>
                <a:gd name="T5" fmla="*/ 9376 h 21600"/>
                <a:gd name="T6" fmla="+- 0 18704 1487"/>
                <a:gd name="T7" fmla="*/ T6 w 20113"/>
                <a:gd name="T8" fmla="*/ 11275 h 21600"/>
                <a:gd name="T9" fmla="+- 0 21600 1487"/>
                <a:gd name="T10" fmla="*/ T9 w 20113"/>
                <a:gd name="T11" fmla="*/ 12224 h 21600"/>
                <a:gd name="T12" fmla="+- 0 12067 1487"/>
                <a:gd name="T13" fmla="*/ T12 w 20113"/>
                <a:gd name="T14" fmla="*/ 15073 h 21600"/>
                <a:gd name="T15" fmla="+- 0 4465 1487"/>
                <a:gd name="T16" fmla="*/ T15 w 20113"/>
                <a:gd name="T17" fmla="*/ 16853 h 21600"/>
                <a:gd name="T18" fmla="+- 0 1569 1487"/>
                <a:gd name="T19" fmla="*/ T18 w 20113"/>
                <a:gd name="T20" fmla="*/ 216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</a:cxnLst>
              <a:rect l="0" t="0" r="r" b="b"/>
              <a:pathLst>
                <a:path w="20113" h="21600">
                  <a:moveTo>
                    <a:pt x="1047" y="0"/>
                  </a:moveTo>
                  <a:cubicBezTo>
                    <a:pt x="-1487" y="7358"/>
                    <a:pt x="6357" y="7833"/>
                    <a:pt x="11545" y="9376"/>
                  </a:cubicBezTo>
                  <a:cubicBezTo>
                    <a:pt x="13476" y="9969"/>
                    <a:pt x="15286" y="10681"/>
                    <a:pt x="17217" y="11275"/>
                  </a:cubicBezTo>
                  <a:cubicBezTo>
                    <a:pt x="18182" y="11631"/>
                    <a:pt x="20113" y="12224"/>
                    <a:pt x="20113" y="12224"/>
                  </a:cubicBezTo>
                  <a:cubicBezTo>
                    <a:pt x="14924" y="15666"/>
                    <a:pt x="19148" y="13411"/>
                    <a:pt x="10580" y="15073"/>
                  </a:cubicBezTo>
                  <a:cubicBezTo>
                    <a:pt x="8046" y="15547"/>
                    <a:pt x="2978" y="16853"/>
                    <a:pt x="2978" y="16853"/>
                  </a:cubicBezTo>
                  <a:cubicBezTo>
                    <a:pt x="-763" y="19226"/>
                    <a:pt x="82" y="17565"/>
                    <a:pt x="82" y="21600"/>
                  </a:cubicBez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3" name="Line 21"/>
            <p:cNvSpPr>
              <a:spLocks noChangeShapeType="1"/>
            </p:cNvSpPr>
            <p:nvPr/>
          </p:nvSpPr>
          <p:spPr bwMode="auto">
            <a:xfrm>
              <a:off x="45" y="599"/>
              <a:ext cx="1" cy="287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4" name="Rectangle 22"/>
            <p:cNvSpPr>
              <a:spLocks/>
            </p:cNvSpPr>
            <p:nvPr/>
          </p:nvSpPr>
          <p:spPr bwMode="auto">
            <a:xfrm>
              <a:off x="0" y="941"/>
              <a:ext cx="57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4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Probability</a:t>
              </a:r>
            </a:p>
            <a:p>
              <a:pPr marL="39688"/>
              <a:r>
                <a:rPr lang="en-US" sz="14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Distribution</a:t>
              </a:r>
            </a:p>
          </p:txBody>
        </p:sp>
      </p:grpSp>
      <p:sp>
        <p:nvSpPr>
          <p:cNvPr id="59416" name="Freeform 24"/>
          <p:cNvSpPr>
            <a:spLocks/>
          </p:cNvSpPr>
          <p:nvPr/>
        </p:nvSpPr>
        <p:spPr bwMode="auto">
          <a:xfrm>
            <a:off x="5275263" y="3898900"/>
            <a:ext cx="3390900" cy="208756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160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17" name="Rectangle 25"/>
          <p:cNvSpPr>
            <a:spLocks/>
          </p:cNvSpPr>
          <p:nvPr/>
        </p:nvSpPr>
        <p:spPr bwMode="auto">
          <a:xfrm>
            <a:off x="8531225" y="5983288"/>
            <a:ext cx="2174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Times New Roman Bold Italic" charset="0"/>
                <a:ea typeface="ＭＳ Ｐゴシック" charset="0"/>
                <a:cs typeface="Times New Roman Bold Italic" charset="0"/>
                <a:sym typeface="Times New Roman Bold Italic" charset="0"/>
              </a:rPr>
              <a:t>t</a:t>
            </a:r>
          </a:p>
        </p:txBody>
      </p:sp>
      <p:pic>
        <p:nvPicPr>
          <p:cNvPr id="59418" name="Picture 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430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466" name="Group 74"/>
          <p:cNvGrpSpPr>
            <a:grpSpLocks/>
          </p:cNvGrpSpPr>
          <p:nvPr/>
        </p:nvGrpSpPr>
        <p:grpSpPr bwMode="auto">
          <a:xfrm>
            <a:off x="5302250" y="5265738"/>
            <a:ext cx="2678113" cy="476250"/>
            <a:chOff x="0" y="0"/>
            <a:chExt cx="1687" cy="300"/>
          </a:xfrm>
        </p:grpSpPr>
        <p:grpSp>
          <p:nvGrpSpPr>
            <p:cNvPr id="59421" name="Group 29"/>
            <p:cNvGrpSpPr>
              <a:grpSpLocks/>
            </p:cNvGrpSpPr>
            <p:nvPr/>
          </p:nvGrpSpPr>
          <p:grpSpPr bwMode="auto">
            <a:xfrm>
              <a:off x="1285" y="13"/>
              <a:ext cx="263" cy="135"/>
              <a:chOff x="0" y="0"/>
              <a:chExt cx="263" cy="135"/>
            </a:xfrm>
          </p:grpSpPr>
          <p:sp>
            <p:nvSpPr>
              <p:cNvPr id="59419" name="Freeform 27"/>
              <p:cNvSpPr>
                <a:spLocks/>
              </p:cNvSpPr>
              <p:nvPr/>
            </p:nvSpPr>
            <p:spPr bwMode="auto">
              <a:xfrm>
                <a:off x="0" y="0"/>
                <a:ext cx="262" cy="135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20" name="Line 28"/>
              <p:cNvSpPr>
                <a:spLocks noChangeShapeType="1"/>
              </p:cNvSpPr>
              <p:nvPr/>
            </p:nvSpPr>
            <p:spPr bwMode="auto">
              <a:xfrm>
                <a:off x="262" y="0"/>
                <a:ext cx="1" cy="135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24" name="Group 32"/>
            <p:cNvGrpSpPr>
              <a:grpSpLocks/>
            </p:cNvGrpSpPr>
            <p:nvPr/>
          </p:nvGrpSpPr>
          <p:grpSpPr bwMode="auto">
            <a:xfrm>
              <a:off x="0" y="81"/>
              <a:ext cx="281" cy="134"/>
              <a:chOff x="0" y="0"/>
              <a:chExt cx="281" cy="134"/>
            </a:xfrm>
          </p:grpSpPr>
          <p:sp>
            <p:nvSpPr>
              <p:cNvPr id="59422" name="Freeform 30"/>
              <p:cNvSpPr>
                <a:spLocks/>
              </p:cNvSpPr>
              <p:nvPr/>
            </p:nvSpPr>
            <p:spPr bwMode="auto">
              <a:xfrm>
                <a:off x="0" y="0"/>
                <a:ext cx="262" cy="134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23" name="Line 31"/>
              <p:cNvSpPr>
                <a:spLocks noChangeShapeType="1"/>
              </p:cNvSpPr>
              <p:nvPr/>
            </p:nvSpPr>
            <p:spPr bwMode="auto">
              <a:xfrm>
                <a:off x="262" y="0"/>
                <a:ext cx="19" cy="134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27" name="Group 35"/>
            <p:cNvGrpSpPr>
              <a:grpSpLocks/>
            </p:cNvGrpSpPr>
            <p:nvPr/>
          </p:nvGrpSpPr>
          <p:grpSpPr bwMode="auto">
            <a:xfrm>
              <a:off x="281" y="165"/>
              <a:ext cx="125" cy="90"/>
              <a:chOff x="0" y="0"/>
              <a:chExt cx="124" cy="90"/>
            </a:xfrm>
          </p:grpSpPr>
          <p:sp>
            <p:nvSpPr>
              <p:cNvPr id="59425" name="Freeform 33"/>
              <p:cNvSpPr>
                <a:spLocks/>
              </p:cNvSpPr>
              <p:nvPr/>
            </p:nvSpPr>
            <p:spPr bwMode="auto">
              <a:xfrm>
                <a:off x="0" y="0"/>
                <a:ext cx="116" cy="45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26" name="Line 34"/>
              <p:cNvSpPr>
                <a:spLocks noChangeShapeType="1"/>
              </p:cNvSpPr>
              <p:nvPr/>
            </p:nvSpPr>
            <p:spPr bwMode="auto">
              <a:xfrm>
                <a:off x="116" y="0"/>
                <a:ext cx="8" cy="90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30" name="Group 38"/>
            <p:cNvGrpSpPr>
              <a:grpSpLocks/>
            </p:cNvGrpSpPr>
            <p:nvPr/>
          </p:nvGrpSpPr>
          <p:grpSpPr bwMode="auto">
            <a:xfrm>
              <a:off x="898" y="23"/>
              <a:ext cx="387" cy="224"/>
              <a:chOff x="0" y="0"/>
              <a:chExt cx="387" cy="224"/>
            </a:xfrm>
          </p:grpSpPr>
          <p:sp>
            <p:nvSpPr>
              <p:cNvPr id="59428" name="Freeform 36"/>
              <p:cNvSpPr>
                <a:spLocks/>
              </p:cNvSpPr>
              <p:nvPr/>
            </p:nvSpPr>
            <p:spPr bwMode="auto">
              <a:xfrm>
                <a:off x="0" y="0"/>
                <a:ext cx="373" cy="224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29" name="Line 37"/>
              <p:cNvSpPr>
                <a:spLocks noChangeShapeType="1"/>
              </p:cNvSpPr>
              <p:nvPr/>
            </p:nvSpPr>
            <p:spPr bwMode="auto">
              <a:xfrm>
                <a:off x="373" y="0"/>
                <a:ext cx="14" cy="145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33" name="Group 41"/>
            <p:cNvGrpSpPr>
              <a:grpSpLocks/>
            </p:cNvGrpSpPr>
            <p:nvPr/>
          </p:nvGrpSpPr>
          <p:grpSpPr bwMode="auto">
            <a:xfrm>
              <a:off x="406" y="29"/>
              <a:ext cx="386" cy="226"/>
              <a:chOff x="0" y="0"/>
              <a:chExt cx="386" cy="225"/>
            </a:xfrm>
          </p:grpSpPr>
          <p:sp>
            <p:nvSpPr>
              <p:cNvPr id="59431" name="Freeform 39"/>
              <p:cNvSpPr>
                <a:spLocks/>
              </p:cNvSpPr>
              <p:nvPr/>
            </p:nvSpPr>
            <p:spPr bwMode="auto">
              <a:xfrm>
                <a:off x="0" y="0"/>
                <a:ext cx="372" cy="225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32" name="Line 40"/>
              <p:cNvSpPr>
                <a:spLocks noChangeShapeType="1"/>
              </p:cNvSpPr>
              <p:nvPr/>
            </p:nvSpPr>
            <p:spPr bwMode="auto">
              <a:xfrm>
                <a:off x="372" y="0"/>
                <a:ext cx="14" cy="146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49" name="Group 57"/>
            <p:cNvGrpSpPr>
              <a:grpSpLocks/>
            </p:cNvGrpSpPr>
            <p:nvPr/>
          </p:nvGrpSpPr>
          <p:grpSpPr bwMode="auto">
            <a:xfrm>
              <a:off x="791" y="30"/>
              <a:ext cx="896" cy="270"/>
              <a:chOff x="0" y="0"/>
              <a:chExt cx="896" cy="270"/>
            </a:xfrm>
          </p:grpSpPr>
          <p:grpSp>
            <p:nvGrpSpPr>
              <p:cNvPr id="59436" name="Group 44"/>
              <p:cNvGrpSpPr>
                <a:grpSpLocks/>
              </p:cNvGrpSpPr>
              <p:nvPr/>
            </p:nvGrpSpPr>
            <p:grpSpPr bwMode="auto">
              <a:xfrm>
                <a:off x="401" y="112"/>
                <a:ext cx="119" cy="135"/>
                <a:chOff x="0" y="0"/>
                <a:chExt cx="119" cy="135"/>
              </a:xfrm>
            </p:grpSpPr>
            <p:sp>
              <p:nvSpPr>
                <p:cNvPr id="59434" name="Freeform 42"/>
                <p:cNvSpPr>
                  <a:spLocks/>
                </p:cNvSpPr>
                <p:nvPr/>
              </p:nvSpPr>
              <p:spPr bwMode="auto">
                <a:xfrm>
                  <a:off x="0" y="0"/>
                  <a:ext cx="111" cy="9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35" name="Line 43"/>
                <p:cNvSpPr>
                  <a:spLocks noChangeShapeType="1"/>
                </p:cNvSpPr>
                <p:nvPr/>
              </p:nvSpPr>
              <p:spPr bwMode="auto">
                <a:xfrm>
                  <a:off x="111" y="0"/>
                  <a:ext cx="8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39" name="Group 47"/>
              <p:cNvGrpSpPr>
                <a:grpSpLocks/>
              </p:cNvGrpSpPr>
              <p:nvPr/>
            </p:nvGrpSpPr>
            <p:grpSpPr bwMode="auto">
              <a:xfrm>
                <a:off x="0" y="0"/>
                <a:ext cx="281" cy="135"/>
                <a:chOff x="0" y="0"/>
                <a:chExt cx="281" cy="135"/>
              </a:xfrm>
            </p:grpSpPr>
            <p:sp>
              <p:nvSpPr>
                <p:cNvPr id="59437" name="Freeform 45"/>
                <p:cNvSpPr>
                  <a:spLocks/>
                </p:cNvSpPr>
                <p:nvPr/>
              </p:nvSpPr>
              <p:spPr bwMode="auto">
                <a:xfrm>
                  <a:off x="0" y="0"/>
                  <a:ext cx="262" cy="135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38" name="Line 46"/>
                <p:cNvSpPr>
                  <a:spLocks noChangeShapeType="1"/>
                </p:cNvSpPr>
                <p:nvPr/>
              </p:nvSpPr>
              <p:spPr bwMode="auto">
                <a:xfrm>
                  <a:off x="262" y="0"/>
                  <a:ext cx="19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42" name="Group 50"/>
              <p:cNvGrpSpPr>
                <a:grpSpLocks/>
              </p:cNvGrpSpPr>
              <p:nvPr/>
            </p:nvGrpSpPr>
            <p:grpSpPr bwMode="auto">
              <a:xfrm>
                <a:off x="281" y="33"/>
                <a:ext cx="120" cy="180"/>
                <a:chOff x="0" y="0"/>
                <a:chExt cx="119" cy="180"/>
              </a:xfrm>
            </p:grpSpPr>
            <p:sp>
              <p:nvSpPr>
                <p:cNvPr id="59440" name="Freeform 48"/>
                <p:cNvSpPr>
                  <a:spLocks/>
                </p:cNvSpPr>
                <p:nvPr/>
              </p:nvSpPr>
              <p:spPr bwMode="auto">
                <a:xfrm>
                  <a:off x="0" y="0"/>
                  <a:ext cx="111" cy="9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41" name="Line 49"/>
                <p:cNvSpPr>
                  <a:spLocks noChangeShapeType="1"/>
                </p:cNvSpPr>
                <p:nvPr/>
              </p:nvSpPr>
              <p:spPr bwMode="auto">
                <a:xfrm>
                  <a:off x="111" y="0"/>
                  <a:ext cx="8" cy="18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45" name="Group 53"/>
              <p:cNvGrpSpPr>
                <a:grpSpLocks/>
              </p:cNvGrpSpPr>
              <p:nvPr/>
            </p:nvGrpSpPr>
            <p:grpSpPr bwMode="auto">
              <a:xfrm>
                <a:off x="520" y="180"/>
                <a:ext cx="112" cy="90"/>
                <a:chOff x="0" y="0"/>
                <a:chExt cx="111" cy="90"/>
              </a:xfrm>
            </p:grpSpPr>
            <p:sp>
              <p:nvSpPr>
                <p:cNvPr id="59443" name="Freeform 51"/>
                <p:cNvSpPr>
                  <a:spLocks/>
                </p:cNvSpPr>
                <p:nvPr/>
              </p:nvSpPr>
              <p:spPr bwMode="auto">
                <a:xfrm>
                  <a:off x="0" y="0"/>
                  <a:ext cx="103" cy="6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44" name="Line 52"/>
                <p:cNvSpPr>
                  <a:spLocks noChangeShapeType="1"/>
                </p:cNvSpPr>
                <p:nvPr/>
              </p:nvSpPr>
              <p:spPr bwMode="auto">
                <a:xfrm>
                  <a:off x="103" y="0"/>
                  <a:ext cx="8" cy="9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48" name="Group 56"/>
              <p:cNvGrpSpPr>
                <a:grpSpLocks/>
              </p:cNvGrpSpPr>
              <p:nvPr/>
            </p:nvGrpSpPr>
            <p:grpSpPr bwMode="auto">
              <a:xfrm>
                <a:off x="632" y="118"/>
                <a:ext cx="264" cy="135"/>
                <a:chOff x="0" y="0"/>
                <a:chExt cx="263" cy="135"/>
              </a:xfrm>
            </p:grpSpPr>
            <p:sp>
              <p:nvSpPr>
                <p:cNvPr id="59446" name="Freeform 54"/>
                <p:cNvSpPr>
                  <a:spLocks/>
                </p:cNvSpPr>
                <p:nvPr/>
              </p:nvSpPr>
              <p:spPr bwMode="auto">
                <a:xfrm>
                  <a:off x="0" y="0"/>
                  <a:ext cx="262" cy="135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47" name="Line 55"/>
                <p:cNvSpPr>
                  <a:spLocks noChangeShapeType="1"/>
                </p:cNvSpPr>
                <p:nvPr/>
              </p:nvSpPr>
              <p:spPr bwMode="auto">
                <a:xfrm>
                  <a:off x="262" y="0"/>
                  <a:ext cx="1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465" name="Group 73"/>
            <p:cNvGrpSpPr>
              <a:grpSpLocks/>
            </p:cNvGrpSpPr>
            <p:nvPr/>
          </p:nvGrpSpPr>
          <p:grpSpPr bwMode="auto">
            <a:xfrm>
              <a:off x="3" y="0"/>
              <a:ext cx="896" cy="270"/>
              <a:chOff x="0" y="0"/>
              <a:chExt cx="896" cy="270"/>
            </a:xfrm>
          </p:grpSpPr>
          <p:grpSp>
            <p:nvGrpSpPr>
              <p:cNvPr id="59452" name="Group 60"/>
              <p:cNvGrpSpPr>
                <a:grpSpLocks/>
              </p:cNvGrpSpPr>
              <p:nvPr/>
            </p:nvGrpSpPr>
            <p:grpSpPr bwMode="auto">
              <a:xfrm>
                <a:off x="401" y="112"/>
                <a:ext cx="119" cy="135"/>
                <a:chOff x="0" y="0"/>
                <a:chExt cx="119" cy="135"/>
              </a:xfrm>
            </p:grpSpPr>
            <p:sp>
              <p:nvSpPr>
                <p:cNvPr id="59450" name="Freeform 58"/>
                <p:cNvSpPr>
                  <a:spLocks/>
                </p:cNvSpPr>
                <p:nvPr/>
              </p:nvSpPr>
              <p:spPr bwMode="auto">
                <a:xfrm>
                  <a:off x="0" y="0"/>
                  <a:ext cx="111" cy="9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51" name="Line 59"/>
                <p:cNvSpPr>
                  <a:spLocks noChangeShapeType="1"/>
                </p:cNvSpPr>
                <p:nvPr/>
              </p:nvSpPr>
              <p:spPr bwMode="auto">
                <a:xfrm>
                  <a:off x="111" y="0"/>
                  <a:ext cx="8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55" name="Group 63"/>
              <p:cNvGrpSpPr>
                <a:grpSpLocks/>
              </p:cNvGrpSpPr>
              <p:nvPr/>
            </p:nvGrpSpPr>
            <p:grpSpPr bwMode="auto">
              <a:xfrm>
                <a:off x="0" y="0"/>
                <a:ext cx="281" cy="135"/>
                <a:chOff x="0" y="0"/>
                <a:chExt cx="281" cy="135"/>
              </a:xfrm>
            </p:grpSpPr>
            <p:sp>
              <p:nvSpPr>
                <p:cNvPr id="59453" name="Freeform 61"/>
                <p:cNvSpPr>
                  <a:spLocks/>
                </p:cNvSpPr>
                <p:nvPr/>
              </p:nvSpPr>
              <p:spPr bwMode="auto">
                <a:xfrm>
                  <a:off x="0" y="0"/>
                  <a:ext cx="262" cy="135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54" name="Line 62"/>
                <p:cNvSpPr>
                  <a:spLocks noChangeShapeType="1"/>
                </p:cNvSpPr>
                <p:nvPr/>
              </p:nvSpPr>
              <p:spPr bwMode="auto">
                <a:xfrm>
                  <a:off x="262" y="0"/>
                  <a:ext cx="19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58" name="Group 66"/>
              <p:cNvGrpSpPr>
                <a:grpSpLocks/>
              </p:cNvGrpSpPr>
              <p:nvPr/>
            </p:nvGrpSpPr>
            <p:grpSpPr bwMode="auto">
              <a:xfrm>
                <a:off x="281" y="33"/>
                <a:ext cx="120" cy="180"/>
                <a:chOff x="0" y="0"/>
                <a:chExt cx="119" cy="180"/>
              </a:xfrm>
            </p:grpSpPr>
            <p:sp>
              <p:nvSpPr>
                <p:cNvPr id="59456" name="Freeform 64"/>
                <p:cNvSpPr>
                  <a:spLocks/>
                </p:cNvSpPr>
                <p:nvPr/>
              </p:nvSpPr>
              <p:spPr bwMode="auto">
                <a:xfrm>
                  <a:off x="0" y="0"/>
                  <a:ext cx="111" cy="9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57" name="Line 65"/>
                <p:cNvSpPr>
                  <a:spLocks noChangeShapeType="1"/>
                </p:cNvSpPr>
                <p:nvPr/>
              </p:nvSpPr>
              <p:spPr bwMode="auto">
                <a:xfrm>
                  <a:off x="111" y="0"/>
                  <a:ext cx="8" cy="18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61" name="Group 69"/>
              <p:cNvGrpSpPr>
                <a:grpSpLocks/>
              </p:cNvGrpSpPr>
              <p:nvPr/>
            </p:nvGrpSpPr>
            <p:grpSpPr bwMode="auto">
              <a:xfrm>
                <a:off x="520" y="180"/>
                <a:ext cx="112" cy="90"/>
                <a:chOff x="0" y="0"/>
                <a:chExt cx="111" cy="90"/>
              </a:xfrm>
            </p:grpSpPr>
            <p:sp>
              <p:nvSpPr>
                <p:cNvPr id="59459" name="Freeform 67"/>
                <p:cNvSpPr>
                  <a:spLocks/>
                </p:cNvSpPr>
                <p:nvPr/>
              </p:nvSpPr>
              <p:spPr bwMode="auto">
                <a:xfrm>
                  <a:off x="0" y="0"/>
                  <a:ext cx="103" cy="6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60" name="Line 68"/>
                <p:cNvSpPr>
                  <a:spLocks noChangeShapeType="1"/>
                </p:cNvSpPr>
                <p:nvPr/>
              </p:nvSpPr>
              <p:spPr bwMode="auto">
                <a:xfrm>
                  <a:off x="103" y="0"/>
                  <a:ext cx="8" cy="9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64" name="Group 72"/>
              <p:cNvGrpSpPr>
                <a:grpSpLocks/>
              </p:cNvGrpSpPr>
              <p:nvPr/>
            </p:nvGrpSpPr>
            <p:grpSpPr bwMode="auto">
              <a:xfrm>
                <a:off x="632" y="118"/>
                <a:ext cx="264" cy="135"/>
                <a:chOff x="0" y="0"/>
                <a:chExt cx="263" cy="135"/>
              </a:xfrm>
            </p:grpSpPr>
            <p:sp>
              <p:nvSpPr>
                <p:cNvPr id="59462" name="Freeform 70"/>
                <p:cNvSpPr>
                  <a:spLocks/>
                </p:cNvSpPr>
                <p:nvPr/>
              </p:nvSpPr>
              <p:spPr bwMode="auto">
                <a:xfrm>
                  <a:off x="0" y="0"/>
                  <a:ext cx="262" cy="135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63" name="Line 71"/>
                <p:cNvSpPr>
                  <a:spLocks noChangeShapeType="1"/>
                </p:cNvSpPr>
                <p:nvPr/>
              </p:nvSpPr>
              <p:spPr bwMode="auto">
                <a:xfrm>
                  <a:off x="262" y="0"/>
                  <a:ext cx="1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9469" name="Group 77"/>
          <p:cNvGrpSpPr>
            <a:grpSpLocks/>
          </p:cNvGrpSpPr>
          <p:nvPr/>
        </p:nvGrpSpPr>
        <p:grpSpPr bwMode="auto">
          <a:xfrm>
            <a:off x="5297488" y="4265613"/>
            <a:ext cx="2624137" cy="385762"/>
            <a:chOff x="0" y="0"/>
            <a:chExt cx="1653" cy="243"/>
          </a:xfrm>
        </p:grpSpPr>
        <p:sp>
          <p:nvSpPr>
            <p:cNvPr id="59467" name="Freeform 75"/>
            <p:cNvSpPr>
              <a:spLocks/>
            </p:cNvSpPr>
            <p:nvPr/>
          </p:nvSpPr>
          <p:spPr bwMode="auto">
            <a:xfrm>
              <a:off x="0" y="6"/>
              <a:ext cx="826" cy="237"/>
            </a:xfrm>
            <a:custGeom>
              <a:avLst/>
              <a:gdLst>
                <a:gd name="T0" fmla="*/ 0 w 21573"/>
                <a:gd name="T1" fmla="*/ 13389 h 21600"/>
                <a:gd name="T2" fmla="*/ 378 w 21573"/>
                <a:gd name="T3" fmla="*/ 8137 h 21600"/>
                <a:gd name="T4" fmla="*/ 1031 w 21573"/>
                <a:gd name="T5" fmla="*/ 11688 h 21600"/>
                <a:gd name="T6" fmla="*/ 1408 w 21573"/>
                <a:gd name="T7" fmla="*/ 9321 h 21600"/>
                <a:gd name="T8" fmla="*/ 1676 w 21573"/>
                <a:gd name="T9" fmla="*/ 9912 h 21600"/>
                <a:gd name="T10" fmla="*/ 2061 w 21573"/>
                <a:gd name="T11" fmla="*/ 14573 h 21600"/>
                <a:gd name="T12" fmla="*/ 3037 w 21573"/>
                <a:gd name="T13" fmla="*/ 8137 h 21600"/>
                <a:gd name="T14" fmla="*/ 3579 w 21573"/>
                <a:gd name="T15" fmla="*/ 5252 h 21600"/>
                <a:gd name="T16" fmla="*/ 4067 w 21573"/>
                <a:gd name="T17" fmla="*/ 11688 h 21600"/>
                <a:gd name="T18" fmla="*/ 4280 w 21573"/>
                <a:gd name="T19" fmla="*/ 15164 h 21600"/>
                <a:gd name="T20" fmla="*/ 4390 w 21573"/>
                <a:gd name="T21" fmla="*/ 16940 h 21600"/>
                <a:gd name="T22" fmla="*/ 5043 w 21573"/>
                <a:gd name="T23" fmla="*/ 9321 h 21600"/>
                <a:gd name="T24" fmla="*/ 5853 w 21573"/>
                <a:gd name="T25" fmla="*/ 13981 h 21600"/>
                <a:gd name="T26" fmla="*/ 6018 w 21573"/>
                <a:gd name="T27" fmla="*/ 15756 h 21600"/>
                <a:gd name="T28" fmla="*/ 6341 w 21573"/>
                <a:gd name="T29" fmla="*/ 16940 h 21600"/>
                <a:gd name="T30" fmla="*/ 7482 w 21573"/>
                <a:gd name="T31" fmla="*/ 5844 h 21600"/>
                <a:gd name="T32" fmla="*/ 7969 w 21573"/>
                <a:gd name="T33" fmla="*/ 0 h 21600"/>
                <a:gd name="T34" fmla="*/ 8725 w 21573"/>
                <a:gd name="T35" fmla="*/ 4660 h 21600"/>
                <a:gd name="T36" fmla="*/ 9213 w 21573"/>
                <a:gd name="T37" fmla="*/ 10504 h 21600"/>
                <a:gd name="T38" fmla="*/ 9756 w 21573"/>
                <a:gd name="T39" fmla="*/ 13389 h 21600"/>
                <a:gd name="T40" fmla="*/ 10298 w 21573"/>
                <a:gd name="T41" fmla="*/ 12797 h 21600"/>
                <a:gd name="T42" fmla="*/ 10573 w 21573"/>
                <a:gd name="T43" fmla="*/ 8729 h 21600"/>
                <a:gd name="T44" fmla="*/ 11219 w 21573"/>
                <a:gd name="T45" fmla="*/ 5252 h 21600"/>
                <a:gd name="T46" fmla="*/ 11439 w 21573"/>
                <a:gd name="T47" fmla="*/ 4068 h 21600"/>
                <a:gd name="T48" fmla="*/ 12360 w 21573"/>
                <a:gd name="T49" fmla="*/ 11096 h 21600"/>
                <a:gd name="T50" fmla="*/ 12415 w 21573"/>
                <a:gd name="T51" fmla="*/ 12797 h 21600"/>
                <a:gd name="T52" fmla="*/ 12792 w 21573"/>
                <a:gd name="T53" fmla="*/ 15756 h 21600"/>
                <a:gd name="T54" fmla="*/ 13225 w 21573"/>
                <a:gd name="T55" fmla="*/ 15164 h 21600"/>
                <a:gd name="T56" fmla="*/ 13390 w 21573"/>
                <a:gd name="T57" fmla="*/ 13389 h 21600"/>
                <a:gd name="T58" fmla="*/ 14798 w 21573"/>
                <a:gd name="T59" fmla="*/ 1775 h 21600"/>
                <a:gd name="T60" fmla="*/ 15176 w 21573"/>
                <a:gd name="T61" fmla="*/ 2885 h 21600"/>
                <a:gd name="T62" fmla="*/ 15774 w 21573"/>
                <a:gd name="T63" fmla="*/ 9321 h 21600"/>
                <a:gd name="T64" fmla="*/ 16152 w 21573"/>
                <a:gd name="T65" fmla="*/ 17532 h 21600"/>
                <a:gd name="T66" fmla="*/ 16585 w 21573"/>
                <a:gd name="T67" fmla="*/ 9321 h 21600"/>
                <a:gd name="T68" fmla="*/ 16915 w 21573"/>
                <a:gd name="T69" fmla="*/ 4068 h 21600"/>
                <a:gd name="T70" fmla="*/ 17615 w 21573"/>
                <a:gd name="T71" fmla="*/ 12797 h 21600"/>
                <a:gd name="T72" fmla="*/ 18433 w 21573"/>
                <a:gd name="T73" fmla="*/ 7027 h 21600"/>
                <a:gd name="T74" fmla="*/ 18488 w 21573"/>
                <a:gd name="T75" fmla="*/ 5252 h 21600"/>
                <a:gd name="T76" fmla="*/ 18701 w 21573"/>
                <a:gd name="T77" fmla="*/ 10504 h 21600"/>
                <a:gd name="T78" fmla="*/ 19566 w 21573"/>
                <a:gd name="T79" fmla="*/ 21600 h 21600"/>
                <a:gd name="T80" fmla="*/ 19896 w 21573"/>
                <a:gd name="T81" fmla="*/ 21008 h 21600"/>
                <a:gd name="T82" fmla="*/ 20054 w 21573"/>
                <a:gd name="T83" fmla="*/ 17532 h 21600"/>
                <a:gd name="T84" fmla="*/ 20872 w 21573"/>
                <a:gd name="T85" fmla="*/ 1184 h 21600"/>
                <a:gd name="T86" fmla="*/ 21305 w 21573"/>
                <a:gd name="T87" fmla="*/ 6436 h 21600"/>
                <a:gd name="T88" fmla="*/ 21360 w 21573"/>
                <a:gd name="T89" fmla="*/ 8729 h 21600"/>
                <a:gd name="T90" fmla="*/ 21573 w 21573"/>
                <a:gd name="T91" fmla="*/ 1168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573" h="21600">
                  <a:moveTo>
                    <a:pt x="0" y="13389"/>
                  </a:moveTo>
                  <a:cubicBezTo>
                    <a:pt x="76" y="11022"/>
                    <a:pt x="247" y="10208"/>
                    <a:pt x="378" y="8137"/>
                  </a:cubicBezTo>
                  <a:cubicBezTo>
                    <a:pt x="680" y="8803"/>
                    <a:pt x="818" y="9395"/>
                    <a:pt x="1031" y="11688"/>
                  </a:cubicBezTo>
                  <a:cubicBezTo>
                    <a:pt x="1175" y="16200"/>
                    <a:pt x="1312" y="10948"/>
                    <a:pt x="1408" y="9321"/>
                  </a:cubicBezTo>
                  <a:cubicBezTo>
                    <a:pt x="1498" y="9542"/>
                    <a:pt x="1594" y="9468"/>
                    <a:pt x="1676" y="9912"/>
                  </a:cubicBezTo>
                  <a:cubicBezTo>
                    <a:pt x="1985" y="11614"/>
                    <a:pt x="1711" y="13315"/>
                    <a:pt x="2061" y="14573"/>
                  </a:cubicBezTo>
                  <a:cubicBezTo>
                    <a:pt x="2356" y="12132"/>
                    <a:pt x="2707" y="10282"/>
                    <a:pt x="3037" y="8137"/>
                  </a:cubicBezTo>
                  <a:cubicBezTo>
                    <a:pt x="3208" y="5548"/>
                    <a:pt x="3318" y="6214"/>
                    <a:pt x="3579" y="5252"/>
                  </a:cubicBezTo>
                  <a:cubicBezTo>
                    <a:pt x="3779" y="6732"/>
                    <a:pt x="3923" y="9616"/>
                    <a:pt x="4067" y="11688"/>
                  </a:cubicBezTo>
                  <a:cubicBezTo>
                    <a:pt x="4143" y="12797"/>
                    <a:pt x="4211" y="13981"/>
                    <a:pt x="4280" y="15164"/>
                  </a:cubicBezTo>
                  <a:cubicBezTo>
                    <a:pt x="4315" y="15756"/>
                    <a:pt x="4390" y="16940"/>
                    <a:pt x="4390" y="16940"/>
                  </a:cubicBezTo>
                  <a:cubicBezTo>
                    <a:pt x="4637" y="12945"/>
                    <a:pt x="4534" y="10652"/>
                    <a:pt x="5043" y="9321"/>
                  </a:cubicBezTo>
                  <a:cubicBezTo>
                    <a:pt x="5565" y="10134"/>
                    <a:pt x="5503" y="10800"/>
                    <a:pt x="5853" y="13981"/>
                  </a:cubicBezTo>
                  <a:cubicBezTo>
                    <a:pt x="5915" y="14499"/>
                    <a:pt x="5950" y="15312"/>
                    <a:pt x="6018" y="15756"/>
                  </a:cubicBezTo>
                  <a:cubicBezTo>
                    <a:pt x="6115" y="16348"/>
                    <a:pt x="6341" y="16940"/>
                    <a:pt x="6341" y="16940"/>
                  </a:cubicBezTo>
                  <a:cubicBezTo>
                    <a:pt x="6774" y="15386"/>
                    <a:pt x="7083" y="8729"/>
                    <a:pt x="7482" y="5844"/>
                  </a:cubicBezTo>
                  <a:cubicBezTo>
                    <a:pt x="7619" y="3699"/>
                    <a:pt x="7969" y="0"/>
                    <a:pt x="7969" y="0"/>
                  </a:cubicBezTo>
                  <a:cubicBezTo>
                    <a:pt x="8217" y="962"/>
                    <a:pt x="8512" y="2885"/>
                    <a:pt x="8725" y="4660"/>
                  </a:cubicBezTo>
                  <a:cubicBezTo>
                    <a:pt x="8924" y="6288"/>
                    <a:pt x="9014" y="8951"/>
                    <a:pt x="9213" y="10504"/>
                  </a:cubicBezTo>
                  <a:cubicBezTo>
                    <a:pt x="9364" y="11688"/>
                    <a:pt x="9577" y="12723"/>
                    <a:pt x="9756" y="13389"/>
                  </a:cubicBezTo>
                  <a:cubicBezTo>
                    <a:pt x="9934" y="13167"/>
                    <a:pt x="10127" y="13389"/>
                    <a:pt x="10298" y="12797"/>
                  </a:cubicBezTo>
                  <a:cubicBezTo>
                    <a:pt x="10463" y="12279"/>
                    <a:pt x="10498" y="9912"/>
                    <a:pt x="10573" y="8729"/>
                  </a:cubicBezTo>
                  <a:cubicBezTo>
                    <a:pt x="10731" y="6288"/>
                    <a:pt x="10965" y="5844"/>
                    <a:pt x="11219" y="5252"/>
                  </a:cubicBezTo>
                  <a:cubicBezTo>
                    <a:pt x="11295" y="4882"/>
                    <a:pt x="11356" y="4068"/>
                    <a:pt x="11439" y="4068"/>
                  </a:cubicBezTo>
                  <a:cubicBezTo>
                    <a:pt x="11851" y="4068"/>
                    <a:pt x="12181" y="7323"/>
                    <a:pt x="12360" y="11096"/>
                  </a:cubicBezTo>
                  <a:cubicBezTo>
                    <a:pt x="12387" y="11614"/>
                    <a:pt x="12380" y="12353"/>
                    <a:pt x="12415" y="12797"/>
                  </a:cubicBezTo>
                  <a:cubicBezTo>
                    <a:pt x="12469" y="13463"/>
                    <a:pt x="12710" y="15164"/>
                    <a:pt x="12792" y="15756"/>
                  </a:cubicBezTo>
                  <a:cubicBezTo>
                    <a:pt x="12937" y="15534"/>
                    <a:pt x="13088" y="15682"/>
                    <a:pt x="13225" y="15164"/>
                  </a:cubicBezTo>
                  <a:cubicBezTo>
                    <a:pt x="13301" y="14868"/>
                    <a:pt x="13328" y="13907"/>
                    <a:pt x="13390" y="13389"/>
                  </a:cubicBezTo>
                  <a:cubicBezTo>
                    <a:pt x="13727" y="10282"/>
                    <a:pt x="14407" y="2663"/>
                    <a:pt x="14798" y="1775"/>
                  </a:cubicBezTo>
                  <a:cubicBezTo>
                    <a:pt x="14922" y="2145"/>
                    <a:pt x="15066" y="2145"/>
                    <a:pt x="15176" y="2885"/>
                  </a:cubicBezTo>
                  <a:cubicBezTo>
                    <a:pt x="15396" y="4290"/>
                    <a:pt x="15616" y="7175"/>
                    <a:pt x="15774" y="9321"/>
                  </a:cubicBezTo>
                  <a:cubicBezTo>
                    <a:pt x="15829" y="12427"/>
                    <a:pt x="15905" y="15682"/>
                    <a:pt x="16152" y="17532"/>
                  </a:cubicBezTo>
                  <a:cubicBezTo>
                    <a:pt x="16372" y="15164"/>
                    <a:pt x="16495" y="12501"/>
                    <a:pt x="16585" y="9321"/>
                  </a:cubicBezTo>
                  <a:cubicBezTo>
                    <a:pt x="16688" y="5548"/>
                    <a:pt x="16544" y="5104"/>
                    <a:pt x="16915" y="4068"/>
                  </a:cubicBezTo>
                  <a:cubicBezTo>
                    <a:pt x="17169" y="6953"/>
                    <a:pt x="17258" y="11614"/>
                    <a:pt x="17615" y="12797"/>
                  </a:cubicBezTo>
                  <a:cubicBezTo>
                    <a:pt x="18213" y="11466"/>
                    <a:pt x="18110" y="11984"/>
                    <a:pt x="18433" y="7027"/>
                  </a:cubicBezTo>
                  <a:cubicBezTo>
                    <a:pt x="18453" y="6436"/>
                    <a:pt x="18453" y="4808"/>
                    <a:pt x="18488" y="5252"/>
                  </a:cubicBezTo>
                  <a:cubicBezTo>
                    <a:pt x="18598" y="6732"/>
                    <a:pt x="18625" y="8803"/>
                    <a:pt x="18701" y="10504"/>
                  </a:cubicBezTo>
                  <a:cubicBezTo>
                    <a:pt x="18927" y="15386"/>
                    <a:pt x="19092" y="18937"/>
                    <a:pt x="19566" y="21600"/>
                  </a:cubicBezTo>
                  <a:cubicBezTo>
                    <a:pt x="19676" y="21378"/>
                    <a:pt x="19800" y="21526"/>
                    <a:pt x="19896" y="21008"/>
                  </a:cubicBezTo>
                  <a:cubicBezTo>
                    <a:pt x="19999" y="20416"/>
                    <a:pt x="19999" y="18419"/>
                    <a:pt x="20054" y="17532"/>
                  </a:cubicBezTo>
                  <a:cubicBezTo>
                    <a:pt x="20370" y="12205"/>
                    <a:pt x="20721" y="7397"/>
                    <a:pt x="20872" y="1184"/>
                  </a:cubicBezTo>
                  <a:cubicBezTo>
                    <a:pt x="21167" y="2737"/>
                    <a:pt x="21105" y="3551"/>
                    <a:pt x="21305" y="6436"/>
                  </a:cubicBezTo>
                  <a:cubicBezTo>
                    <a:pt x="21325" y="7175"/>
                    <a:pt x="21318" y="8063"/>
                    <a:pt x="21360" y="8729"/>
                  </a:cubicBezTo>
                  <a:cubicBezTo>
                    <a:pt x="21600" y="12427"/>
                    <a:pt x="21573" y="8877"/>
                    <a:pt x="21573" y="11688"/>
                  </a:cubicBez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68" name="Freeform 76"/>
            <p:cNvSpPr>
              <a:spLocks/>
            </p:cNvSpPr>
            <p:nvPr/>
          </p:nvSpPr>
          <p:spPr bwMode="auto">
            <a:xfrm>
              <a:off x="827" y="0"/>
              <a:ext cx="826" cy="236"/>
            </a:xfrm>
            <a:custGeom>
              <a:avLst/>
              <a:gdLst>
                <a:gd name="T0" fmla="*/ 0 w 21573"/>
                <a:gd name="T1" fmla="*/ 13389 h 21600"/>
                <a:gd name="T2" fmla="*/ 378 w 21573"/>
                <a:gd name="T3" fmla="*/ 8137 h 21600"/>
                <a:gd name="T4" fmla="*/ 1031 w 21573"/>
                <a:gd name="T5" fmla="*/ 11688 h 21600"/>
                <a:gd name="T6" fmla="*/ 1408 w 21573"/>
                <a:gd name="T7" fmla="*/ 9321 h 21600"/>
                <a:gd name="T8" fmla="*/ 1676 w 21573"/>
                <a:gd name="T9" fmla="*/ 9912 h 21600"/>
                <a:gd name="T10" fmla="*/ 2061 w 21573"/>
                <a:gd name="T11" fmla="*/ 14573 h 21600"/>
                <a:gd name="T12" fmla="*/ 3037 w 21573"/>
                <a:gd name="T13" fmla="*/ 8137 h 21600"/>
                <a:gd name="T14" fmla="*/ 3579 w 21573"/>
                <a:gd name="T15" fmla="*/ 5252 h 21600"/>
                <a:gd name="T16" fmla="*/ 4067 w 21573"/>
                <a:gd name="T17" fmla="*/ 11688 h 21600"/>
                <a:gd name="T18" fmla="*/ 4280 w 21573"/>
                <a:gd name="T19" fmla="*/ 15164 h 21600"/>
                <a:gd name="T20" fmla="*/ 4390 w 21573"/>
                <a:gd name="T21" fmla="*/ 16940 h 21600"/>
                <a:gd name="T22" fmla="*/ 5043 w 21573"/>
                <a:gd name="T23" fmla="*/ 9321 h 21600"/>
                <a:gd name="T24" fmla="*/ 5853 w 21573"/>
                <a:gd name="T25" fmla="*/ 13981 h 21600"/>
                <a:gd name="T26" fmla="*/ 6018 w 21573"/>
                <a:gd name="T27" fmla="*/ 15756 h 21600"/>
                <a:gd name="T28" fmla="*/ 6341 w 21573"/>
                <a:gd name="T29" fmla="*/ 16940 h 21600"/>
                <a:gd name="T30" fmla="*/ 7482 w 21573"/>
                <a:gd name="T31" fmla="*/ 5844 h 21600"/>
                <a:gd name="T32" fmla="*/ 7969 w 21573"/>
                <a:gd name="T33" fmla="*/ 0 h 21600"/>
                <a:gd name="T34" fmla="*/ 8725 w 21573"/>
                <a:gd name="T35" fmla="*/ 4660 h 21600"/>
                <a:gd name="T36" fmla="*/ 9213 w 21573"/>
                <a:gd name="T37" fmla="*/ 10504 h 21600"/>
                <a:gd name="T38" fmla="*/ 9756 w 21573"/>
                <a:gd name="T39" fmla="*/ 13389 h 21600"/>
                <a:gd name="T40" fmla="*/ 10298 w 21573"/>
                <a:gd name="T41" fmla="*/ 12797 h 21600"/>
                <a:gd name="T42" fmla="*/ 10573 w 21573"/>
                <a:gd name="T43" fmla="*/ 8729 h 21600"/>
                <a:gd name="T44" fmla="*/ 11219 w 21573"/>
                <a:gd name="T45" fmla="*/ 5252 h 21600"/>
                <a:gd name="T46" fmla="*/ 11439 w 21573"/>
                <a:gd name="T47" fmla="*/ 4068 h 21600"/>
                <a:gd name="T48" fmla="*/ 12360 w 21573"/>
                <a:gd name="T49" fmla="*/ 11096 h 21600"/>
                <a:gd name="T50" fmla="*/ 12415 w 21573"/>
                <a:gd name="T51" fmla="*/ 12797 h 21600"/>
                <a:gd name="T52" fmla="*/ 12792 w 21573"/>
                <a:gd name="T53" fmla="*/ 15756 h 21600"/>
                <a:gd name="T54" fmla="*/ 13225 w 21573"/>
                <a:gd name="T55" fmla="*/ 15164 h 21600"/>
                <a:gd name="T56" fmla="*/ 13390 w 21573"/>
                <a:gd name="T57" fmla="*/ 13389 h 21600"/>
                <a:gd name="T58" fmla="*/ 14798 w 21573"/>
                <a:gd name="T59" fmla="*/ 1775 h 21600"/>
                <a:gd name="T60" fmla="*/ 15176 w 21573"/>
                <a:gd name="T61" fmla="*/ 2885 h 21600"/>
                <a:gd name="T62" fmla="*/ 15774 w 21573"/>
                <a:gd name="T63" fmla="*/ 9321 h 21600"/>
                <a:gd name="T64" fmla="*/ 16152 w 21573"/>
                <a:gd name="T65" fmla="*/ 17532 h 21600"/>
                <a:gd name="T66" fmla="*/ 16585 w 21573"/>
                <a:gd name="T67" fmla="*/ 9321 h 21600"/>
                <a:gd name="T68" fmla="*/ 16915 w 21573"/>
                <a:gd name="T69" fmla="*/ 4068 h 21600"/>
                <a:gd name="T70" fmla="*/ 17615 w 21573"/>
                <a:gd name="T71" fmla="*/ 12797 h 21600"/>
                <a:gd name="T72" fmla="*/ 18433 w 21573"/>
                <a:gd name="T73" fmla="*/ 7027 h 21600"/>
                <a:gd name="T74" fmla="*/ 18488 w 21573"/>
                <a:gd name="T75" fmla="*/ 5252 h 21600"/>
                <a:gd name="T76" fmla="*/ 18701 w 21573"/>
                <a:gd name="T77" fmla="*/ 10504 h 21600"/>
                <a:gd name="T78" fmla="*/ 19566 w 21573"/>
                <a:gd name="T79" fmla="*/ 21600 h 21600"/>
                <a:gd name="T80" fmla="*/ 19896 w 21573"/>
                <a:gd name="T81" fmla="*/ 21008 h 21600"/>
                <a:gd name="T82" fmla="*/ 20054 w 21573"/>
                <a:gd name="T83" fmla="*/ 17532 h 21600"/>
                <a:gd name="T84" fmla="*/ 20872 w 21573"/>
                <a:gd name="T85" fmla="*/ 1184 h 21600"/>
                <a:gd name="T86" fmla="*/ 21305 w 21573"/>
                <a:gd name="T87" fmla="*/ 6436 h 21600"/>
                <a:gd name="T88" fmla="*/ 21360 w 21573"/>
                <a:gd name="T89" fmla="*/ 8729 h 21600"/>
                <a:gd name="T90" fmla="*/ 21573 w 21573"/>
                <a:gd name="T91" fmla="*/ 1168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573" h="21600">
                  <a:moveTo>
                    <a:pt x="0" y="13389"/>
                  </a:moveTo>
                  <a:cubicBezTo>
                    <a:pt x="76" y="11022"/>
                    <a:pt x="247" y="10208"/>
                    <a:pt x="378" y="8137"/>
                  </a:cubicBezTo>
                  <a:cubicBezTo>
                    <a:pt x="680" y="8803"/>
                    <a:pt x="818" y="9395"/>
                    <a:pt x="1031" y="11688"/>
                  </a:cubicBezTo>
                  <a:cubicBezTo>
                    <a:pt x="1175" y="16200"/>
                    <a:pt x="1312" y="10948"/>
                    <a:pt x="1408" y="9321"/>
                  </a:cubicBezTo>
                  <a:cubicBezTo>
                    <a:pt x="1498" y="9542"/>
                    <a:pt x="1594" y="9468"/>
                    <a:pt x="1676" y="9912"/>
                  </a:cubicBezTo>
                  <a:cubicBezTo>
                    <a:pt x="1985" y="11614"/>
                    <a:pt x="1711" y="13315"/>
                    <a:pt x="2061" y="14573"/>
                  </a:cubicBezTo>
                  <a:cubicBezTo>
                    <a:pt x="2356" y="12132"/>
                    <a:pt x="2707" y="10282"/>
                    <a:pt x="3037" y="8137"/>
                  </a:cubicBezTo>
                  <a:cubicBezTo>
                    <a:pt x="3208" y="5548"/>
                    <a:pt x="3318" y="6214"/>
                    <a:pt x="3579" y="5252"/>
                  </a:cubicBezTo>
                  <a:cubicBezTo>
                    <a:pt x="3779" y="6732"/>
                    <a:pt x="3923" y="9616"/>
                    <a:pt x="4067" y="11688"/>
                  </a:cubicBezTo>
                  <a:cubicBezTo>
                    <a:pt x="4143" y="12797"/>
                    <a:pt x="4211" y="13981"/>
                    <a:pt x="4280" y="15164"/>
                  </a:cubicBezTo>
                  <a:cubicBezTo>
                    <a:pt x="4315" y="15756"/>
                    <a:pt x="4390" y="16940"/>
                    <a:pt x="4390" y="16940"/>
                  </a:cubicBezTo>
                  <a:cubicBezTo>
                    <a:pt x="4637" y="12945"/>
                    <a:pt x="4534" y="10652"/>
                    <a:pt x="5043" y="9321"/>
                  </a:cubicBezTo>
                  <a:cubicBezTo>
                    <a:pt x="5565" y="10134"/>
                    <a:pt x="5503" y="10800"/>
                    <a:pt x="5853" y="13981"/>
                  </a:cubicBezTo>
                  <a:cubicBezTo>
                    <a:pt x="5915" y="14499"/>
                    <a:pt x="5950" y="15312"/>
                    <a:pt x="6018" y="15756"/>
                  </a:cubicBezTo>
                  <a:cubicBezTo>
                    <a:pt x="6115" y="16348"/>
                    <a:pt x="6341" y="16940"/>
                    <a:pt x="6341" y="16940"/>
                  </a:cubicBezTo>
                  <a:cubicBezTo>
                    <a:pt x="6774" y="15386"/>
                    <a:pt x="7083" y="8729"/>
                    <a:pt x="7482" y="5844"/>
                  </a:cubicBezTo>
                  <a:cubicBezTo>
                    <a:pt x="7619" y="3699"/>
                    <a:pt x="7969" y="0"/>
                    <a:pt x="7969" y="0"/>
                  </a:cubicBezTo>
                  <a:cubicBezTo>
                    <a:pt x="8217" y="962"/>
                    <a:pt x="8512" y="2885"/>
                    <a:pt x="8725" y="4660"/>
                  </a:cubicBezTo>
                  <a:cubicBezTo>
                    <a:pt x="8924" y="6288"/>
                    <a:pt x="9014" y="8951"/>
                    <a:pt x="9213" y="10504"/>
                  </a:cubicBezTo>
                  <a:cubicBezTo>
                    <a:pt x="9364" y="11688"/>
                    <a:pt x="9577" y="12723"/>
                    <a:pt x="9756" y="13389"/>
                  </a:cubicBezTo>
                  <a:cubicBezTo>
                    <a:pt x="9934" y="13167"/>
                    <a:pt x="10127" y="13389"/>
                    <a:pt x="10298" y="12797"/>
                  </a:cubicBezTo>
                  <a:cubicBezTo>
                    <a:pt x="10463" y="12279"/>
                    <a:pt x="10498" y="9912"/>
                    <a:pt x="10573" y="8729"/>
                  </a:cubicBezTo>
                  <a:cubicBezTo>
                    <a:pt x="10731" y="6288"/>
                    <a:pt x="10965" y="5844"/>
                    <a:pt x="11219" y="5252"/>
                  </a:cubicBezTo>
                  <a:cubicBezTo>
                    <a:pt x="11295" y="4882"/>
                    <a:pt x="11356" y="4068"/>
                    <a:pt x="11439" y="4068"/>
                  </a:cubicBezTo>
                  <a:cubicBezTo>
                    <a:pt x="11851" y="4068"/>
                    <a:pt x="12181" y="7323"/>
                    <a:pt x="12360" y="11096"/>
                  </a:cubicBezTo>
                  <a:cubicBezTo>
                    <a:pt x="12387" y="11614"/>
                    <a:pt x="12380" y="12353"/>
                    <a:pt x="12415" y="12797"/>
                  </a:cubicBezTo>
                  <a:cubicBezTo>
                    <a:pt x="12469" y="13463"/>
                    <a:pt x="12710" y="15164"/>
                    <a:pt x="12792" y="15756"/>
                  </a:cubicBezTo>
                  <a:cubicBezTo>
                    <a:pt x="12937" y="15534"/>
                    <a:pt x="13088" y="15682"/>
                    <a:pt x="13225" y="15164"/>
                  </a:cubicBezTo>
                  <a:cubicBezTo>
                    <a:pt x="13301" y="14868"/>
                    <a:pt x="13328" y="13907"/>
                    <a:pt x="13390" y="13389"/>
                  </a:cubicBezTo>
                  <a:cubicBezTo>
                    <a:pt x="13727" y="10282"/>
                    <a:pt x="14407" y="2663"/>
                    <a:pt x="14798" y="1775"/>
                  </a:cubicBezTo>
                  <a:cubicBezTo>
                    <a:pt x="14922" y="2145"/>
                    <a:pt x="15066" y="2145"/>
                    <a:pt x="15176" y="2885"/>
                  </a:cubicBezTo>
                  <a:cubicBezTo>
                    <a:pt x="15396" y="4290"/>
                    <a:pt x="15616" y="7175"/>
                    <a:pt x="15774" y="9321"/>
                  </a:cubicBezTo>
                  <a:cubicBezTo>
                    <a:pt x="15829" y="12427"/>
                    <a:pt x="15905" y="15682"/>
                    <a:pt x="16152" y="17532"/>
                  </a:cubicBezTo>
                  <a:cubicBezTo>
                    <a:pt x="16372" y="15164"/>
                    <a:pt x="16495" y="12501"/>
                    <a:pt x="16585" y="9321"/>
                  </a:cubicBezTo>
                  <a:cubicBezTo>
                    <a:pt x="16688" y="5548"/>
                    <a:pt x="16544" y="5104"/>
                    <a:pt x="16915" y="4068"/>
                  </a:cubicBezTo>
                  <a:cubicBezTo>
                    <a:pt x="17169" y="6953"/>
                    <a:pt x="17258" y="11614"/>
                    <a:pt x="17615" y="12797"/>
                  </a:cubicBezTo>
                  <a:cubicBezTo>
                    <a:pt x="18213" y="11466"/>
                    <a:pt x="18110" y="11984"/>
                    <a:pt x="18433" y="7027"/>
                  </a:cubicBezTo>
                  <a:cubicBezTo>
                    <a:pt x="18453" y="6436"/>
                    <a:pt x="18453" y="4808"/>
                    <a:pt x="18488" y="5252"/>
                  </a:cubicBezTo>
                  <a:cubicBezTo>
                    <a:pt x="18598" y="6732"/>
                    <a:pt x="18625" y="8803"/>
                    <a:pt x="18701" y="10504"/>
                  </a:cubicBezTo>
                  <a:cubicBezTo>
                    <a:pt x="18927" y="15386"/>
                    <a:pt x="19092" y="18937"/>
                    <a:pt x="19566" y="21600"/>
                  </a:cubicBezTo>
                  <a:cubicBezTo>
                    <a:pt x="19676" y="21378"/>
                    <a:pt x="19800" y="21526"/>
                    <a:pt x="19896" y="21008"/>
                  </a:cubicBezTo>
                  <a:cubicBezTo>
                    <a:pt x="19999" y="20416"/>
                    <a:pt x="19999" y="18419"/>
                    <a:pt x="20054" y="17532"/>
                  </a:cubicBezTo>
                  <a:cubicBezTo>
                    <a:pt x="20370" y="12205"/>
                    <a:pt x="20721" y="7397"/>
                    <a:pt x="20872" y="1184"/>
                  </a:cubicBezTo>
                  <a:cubicBezTo>
                    <a:pt x="21167" y="2737"/>
                    <a:pt x="21105" y="3551"/>
                    <a:pt x="21305" y="6436"/>
                  </a:cubicBezTo>
                  <a:cubicBezTo>
                    <a:pt x="21325" y="7175"/>
                    <a:pt x="21318" y="8063"/>
                    <a:pt x="21360" y="8729"/>
                  </a:cubicBezTo>
                  <a:cubicBezTo>
                    <a:pt x="21600" y="12427"/>
                    <a:pt x="21573" y="8877"/>
                    <a:pt x="21573" y="11688"/>
                  </a:cubicBez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9470" name="Line 78"/>
          <p:cNvSpPr>
            <a:spLocks noChangeShapeType="1"/>
          </p:cNvSpPr>
          <p:nvPr/>
        </p:nvSpPr>
        <p:spPr bwMode="auto">
          <a:xfrm rot="10800000" flipH="1">
            <a:off x="5260975" y="4327525"/>
            <a:ext cx="3044825" cy="127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71" name="Line 79"/>
          <p:cNvSpPr>
            <a:spLocks noChangeShapeType="1"/>
          </p:cNvSpPr>
          <p:nvPr/>
        </p:nvSpPr>
        <p:spPr bwMode="auto">
          <a:xfrm>
            <a:off x="5257800" y="4602163"/>
            <a:ext cx="3048000" cy="158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9474" name="Group 82"/>
          <p:cNvGrpSpPr>
            <a:grpSpLocks/>
          </p:cNvGrpSpPr>
          <p:nvPr/>
        </p:nvGrpSpPr>
        <p:grpSpPr bwMode="auto">
          <a:xfrm>
            <a:off x="4678363" y="3551238"/>
            <a:ext cx="4354512" cy="2925762"/>
            <a:chOff x="0" y="0"/>
            <a:chExt cx="2743" cy="1843"/>
          </a:xfrm>
        </p:grpSpPr>
        <p:sp>
          <p:nvSpPr>
            <p:cNvPr id="59472" name="Rectangle 80"/>
            <p:cNvSpPr>
              <a:spLocks/>
            </p:cNvSpPr>
            <p:nvPr/>
          </p:nvSpPr>
          <p:spPr bwMode="auto">
            <a:xfrm>
              <a:off x="0" y="0"/>
              <a:ext cx="2743" cy="1843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3333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9473" name="Picture 8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" y="110"/>
              <a:ext cx="2558" cy="1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479" name="Group 87"/>
          <p:cNvGrpSpPr>
            <a:grpSpLocks/>
          </p:cNvGrpSpPr>
          <p:nvPr/>
        </p:nvGrpSpPr>
        <p:grpSpPr bwMode="auto">
          <a:xfrm>
            <a:off x="5715000" y="4237038"/>
            <a:ext cx="2370138" cy="2011362"/>
            <a:chOff x="0" y="0"/>
            <a:chExt cx="1493" cy="1267"/>
          </a:xfrm>
        </p:grpSpPr>
        <p:sp>
          <p:nvSpPr>
            <p:cNvPr id="59475" name="Line 83"/>
            <p:cNvSpPr>
              <a:spLocks noChangeShapeType="1"/>
            </p:cNvSpPr>
            <p:nvPr/>
          </p:nvSpPr>
          <p:spPr bwMode="auto">
            <a:xfrm>
              <a:off x="0" y="0"/>
              <a:ext cx="1" cy="1267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76" name="Line 84"/>
            <p:cNvSpPr>
              <a:spLocks noChangeShapeType="1"/>
            </p:cNvSpPr>
            <p:nvPr/>
          </p:nvSpPr>
          <p:spPr bwMode="auto">
            <a:xfrm>
              <a:off x="1492" y="0"/>
              <a:ext cx="1" cy="1267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77" name="Line 85"/>
            <p:cNvSpPr>
              <a:spLocks noChangeShapeType="1"/>
            </p:cNvSpPr>
            <p:nvPr/>
          </p:nvSpPr>
          <p:spPr bwMode="auto">
            <a:xfrm>
              <a:off x="0" y="578"/>
              <a:ext cx="1492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78" name="Rectangle 86"/>
            <p:cNvSpPr>
              <a:spLocks/>
            </p:cNvSpPr>
            <p:nvPr/>
          </p:nvSpPr>
          <p:spPr bwMode="auto">
            <a:xfrm>
              <a:off x="250" y="294"/>
              <a:ext cx="65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Buffer Size</a:t>
              </a:r>
            </a:p>
          </p:txBody>
        </p:sp>
      </p:grpSp>
      <p:grpSp>
        <p:nvGrpSpPr>
          <p:cNvPr id="59555" name="Group 163"/>
          <p:cNvGrpSpPr>
            <a:grpSpLocks/>
          </p:cNvGrpSpPr>
          <p:nvPr/>
        </p:nvGrpSpPr>
        <p:grpSpPr bwMode="auto">
          <a:xfrm>
            <a:off x="455613" y="3886200"/>
            <a:ext cx="3979862" cy="2452688"/>
            <a:chOff x="0" y="0"/>
            <a:chExt cx="2506" cy="1545"/>
          </a:xfrm>
        </p:grpSpPr>
        <p:sp>
          <p:nvSpPr>
            <p:cNvPr id="59480" name="Freeform 88"/>
            <p:cNvSpPr>
              <a:spLocks/>
            </p:cNvSpPr>
            <p:nvPr/>
          </p:nvSpPr>
          <p:spPr bwMode="auto">
            <a:xfrm>
              <a:off x="317" y="7"/>
              <a:ext cx="2136" cy="13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160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9493" name="Group 101"/>
            <p:cNvGrpSpPr>
              <a:grpSpLocks/>
            </p:cNvGrpSpPr>
            <p:nvPr/>
          </p:nvGrpSpPr>
          <p:grpSpPr bwMode="auto">
            <a:xfrm>
              <a:off x="468" y="803"/>
              <a:ext cx="1805" cy="312"/>
              <a:chOff x="0" y="0"/>
              <a:chExt cx="1805" cy="311"/>
            </a:xfrm>
          </p:grpSpPr>
          <p:grpSp>
            <p:nvGrpSpPr>
              <p:cNvPr id="59483" name="Group 91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311"/>
                <a:chOff x="0" y="0"/>
                <a:chExt cx="451" cy="311"/>
              </a:xfrm>
            </p:grpSpPr>
            <p:sp>
              <p:nvSpPr>
                <p:cNvPr id="59481" name="Freeform 89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82" name="Line 90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86" name="Group 94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311"/>
                <a:chOff x="0" y="0"/>
                <a:chExt cx="451" cy="311"/>
              </a:xfrm>
            </p:grpSpPr>
            <p:sp>
              <p:nvSpPr>
                <p:cNvPr id="59484" name="Freeform 92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85" name="Line 93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89" name="Group 97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311"/>
                <a:chOff x="0" y="0"/>
                <a:chExt cx="451" cy="311"/>
              </a:xfrm>
            </p:grpSpPr>
            <p:sp>
              <p:nvSpPr>
                <p:cNvPr id="59487" name="Freeform 9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88" name="Line 9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92" name="Group 100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311"/>
                <a:chOff x="0" y="0"/>
                <a:chExt cx="451" cy="311"/>
              </a:xfrm>
            </p:grpSpPr>
            <p:sp>
              <p:nvSpPr>
                <p:cNvPr id="59490" name="Freeform 98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91" name="Line 99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sp>
          <p:nvSpPr>
            <p:cNvPr id="59494" name="Line 102"/>
            <p:cNvSpPr>
              <a:spLocks noChangeShapeType="1"/>
            </p:cNvSpPr>
            <p:nvPr/>
          </p:nvSpPr>
          <p:spPr bwMode="auto">
            <a:xfrm>
              <a:off x="257" y="803"/>
              <a:ext cx="632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95" name="Line 103"/>
            <p:cNvSpPr>
              <a:spLocks noChangeShapeType="1"/>
            </p:cNvSpPr>
            <p:nvPr/>
          </p:nvSpPr>
          <p:spPr bwMode="auto">
            <a:xfrm>
              <a:off x="257" y="1115"/>
              <a:ext cx="662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9496" name="Picture 10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" y="976"/>
              <a:ext cx="190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97" name="Rectangle 105"/>
            <p:cNvSpPr>
              <a:spLocks/>
            </p:cNvSpPr>
            <p:nvPr/>
          </p:nvSpPr>
          <p:spPr bwMode="auto">
            <a:xfrm>
              <a:off x="2369" y="1321"/>
              <a:ext cx="13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Times New Roman Bold Italic" charset="0"/>
                  <a:ea typeface="ＭＳ Ｐゴシック" charset="0"/>
                  <a:cs typeface="Times New Roman Bold Italic" charset="0"/>
                  <a:sym typeface="Times New Roman Bold Italic" charset="0"/>
                </a:rPr>
                <a:t>t</a:t>
              </a:r>
            </a:p>
          </p:txBody>
        </p:sp>
        <p:grpSp>
          <p:nvGrpSpPr>
            <p:cNvPr id="59510" name="Group 118"/>
            <p:cNvGrpSpPr>
              <a:grpSpLocks/>
            </p:cNvGrpSpPr>
            <p:nvPr/>
          </p:nvGrpSpPr>
          <p:grpSpPr bwMode="auto">
            <a:xfrm>
              <a:off x="481" y="812"/>
              <a:ext cx="1805" cy="311"/>
              <a:chOff x="0" y="0"/>
              <a:chExt cx="1805" cy="311"/>
            </a:xfrm>
          </p:grpSpPr>
          <p:grpSp>
            <p:nvGrpSpPr>
              <p:cNvPr id="59500" name="Group 108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311"/>
                <a:chOff x="0" y="0"/>
                <a:chExt cx="451" cy="311"/>
              </a:xfrm>
            </p:grpSpPr>
            <p:sp>
              <p:nvSpPr>
                <p:cNvPr id="59498" name="Freeform 106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99" name="Line 107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03" name="Group 111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311"/>
                <a:chOff x="0" y="0"/>
                <a:chExt cx="451" cy="311"/>
              </a:xfrm>
            </p:grpSpPr>
            <p:sp>
              <p:nvSpPr>
                <p:cNvPr id="59501" name="Freeform 109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02" name="Line 110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06" name="Group 114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311"/>
                <a:chOff x="0" y="0"/>
                <a:chExt cx="451" cy="311"/>
              </a:xfrm>
            </p:grpSpPr>
            <p:sp>
              <p:nvSpPr>
                <p:cNvPr id="59504" name="Freeform 112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05" name="Line 113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09" name="Group 117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311"/>
                <a:chOff x="0" y="0"/>
                <a:chExt cx="451" cy="311"/>
              </a:xfrm>
            </p:grpSpPr>
            <p:sp>
              <p:nvSpPr>
                <p:cNvPr id="59507" name="Freeform 11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08" name="Line 11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523" name="Group 131"/>
            <p:cNvGrpSpPr>
              <a:grpSpLocks/>
            </p:cNvGrpSpPr>
            <p:nvPr/>
          </p:nvGrpSpPr>
          <p:grpSpPr bwMode="auto">
            <a:xfrm>
              <a:off x="494" y="821"/>
              <a:ext cx="1805" cy="311"/>
              <a:chOff x="0" y="0"/>
              <a:chExt cx="1805" cy="311"/>
            </a:xfrm>
          </p:grpSpPr>
          <p:grpSp>
            <p:nvGrpSpPr>
              <p:cNvPr id="59513" name="Group 121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311"/>
                <a:chOff x="0" y="0"/>
                <a:chExt cx="451" cy="311"/>
              </a:xfrm>
            </p:grpSpPr>
            <p:sp>
              <p:nvSpPr>
                <p:cNvPr id="59511" name="Freeform 119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12" name="Line 120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16" name="Group 124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311"/>
                <a:chOff x="0" y="0"/>
                <a:chExt cx="451" cy="311"/>
              </a:xfrm>
            </p:grpSpPr>
            <p:sp>
              <p:nvSpPr>
                <p:cNvPr id="59514" name="Freeform 122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15" name="Line 123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19" name="Group 127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311"/>
                <a:chOff x="0" y="0"/>
                <a:chExt cx="451" cy="311"/>
              </a:xfrm>
            </p:grpSpPr>
            <p:sp>
              <p:nvSpPr>
                <p:cNvPr id="59517" name="Freeform 12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18" name="Line 12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22" name="Group 130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311"/>
                <a:chOff x="0" y="0"/>
                <a:chExt cx="451" cy="311"/>
              </a:xfrm>
            </p:grpSpPr>
            <p:sp>
              <p:nvSpPr>
                <p:cNvPr id="59520" name="Freeform 128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21" name="Line 129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536" name="Group 144"/>
            <p:cNvGrpSpPr>
              <a:grpSpLocks/>
            </p:cNvGrpSpPr>
            <p:nvPr/>
          </p:nvGrpSpPr>
          <p:grpSpPr bwMode="auto">
            <a:xfrm>
              <a:off x="507" y="829"/>
              <a:ext cx="1805" cy="312"/>
              <a:chOff x="0" y="0"/>
              <a:chExt cx="1805" cy="311"/>
            </a:xfrm>
          </p:grpSpPr>
          <p:grpSp>
            <p:nvGrpSpPr>
              <p:cNvPr id="59526" name="Group 134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311"/>
                <a:chOff x="0" y="0"/>
                <a:chExt cx="451" cy="311"/>
              </a:xfrm>
            </p:grpSpPr>
            <p:sp>
              <p:nvSpPr>
                <p:cNvPr id="59524" name="Freeform 132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25" name="Line 133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29" name="Group 137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311"/>
                <a:chOff x="0" y="0"/>
                <a:chExt cx="451" cy="311"/>
              </a:xfrm>
            </p:grpSpPr>
            <p:sp>
              <p:nvSpPr>
                <p:cNvPr id="59527" name="Freeform 13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28" name="Line 13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32" name="Group 140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311"/>
                <a:chOff x="0" y="0"/>
                <a:chExt cx="451" cy="311"/>
              </a:xfrm>
            </p:grpSpPr>
            <p:sp>
              <p:nvSpPr>
                <p:cNvPr id="59530" name="Freeform 138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31" name="Line 139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35" name="Group 143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311"/>
                <a:chOff x="0" y="0"/>
                <a:chExt cx="451" cy="311"/>
              </a:xfrm>
            </p:grpSpPr>
            <p:sp>
              <p:nvSpPr>
                <p:cNvPr id="59533" name="Freeform 141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34" name="Line 142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549" name="Group 157"/>
            <p:cNvGrpSpPr>
              <a:grpSpLocks/>
            </p:cNvGrpSpPr>
            <p:nvPr/>
          </p:nvGrpSpPr>
          <p:grpSpPr bwMode="auto">
            <a:xfrm>
              <a:off x="451" y="111"/>
              <a:ext cx="1805" cy="519"/>
              <a:chOff x="0" y="0"/>
              <a:chExt cx="1805" cy="519"/>
            </a:xfrm>
          </p:grpSpPr>
          <p:grpSp>
            <p:nvGrpSpPr>
              <p:cNvPr id="59539" name="Group 147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519"/>
                <a:chOff x="0" y="0"/>
                <a:chExt cx="451" cy="519"/>
              </a:xfrm>
            </p:grpSpPr>
            <p:sp>
              <p:nvSpPr>
                <p:cNvPr id="59537" name="Freeform 14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519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38" name="Line 14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519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42" name="Group 150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519"/>
                <a:chOff x="0" y="0"/>
                <a:chExt cx="451" cy="519"/>
              </a:xfrm>
            </p:grpSpPr>
            <p:sp>
              <p:nvSpPr>
                <p:cNvPr id="59540" name="Freeform 148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519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41" name="Line 149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519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45" name="Group 153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519"/>
                <a:chOff x="0" y="0"/>
                <a:chExt cx="451" cy="519"/>
              </a:xfrm>
            </p:grpSpPr>
            <p:sp>
              <p:nvSpPr>
                <p:cNvPr id="59543" name="Freeform 151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519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44" name="Line 152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519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48" name="Group 156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519"/>
                <a:chOff x="0" y="0"/>
                <a:chExt cx="451" cy="519"/>
              </a:xfrm>
            </p:grpSpPr>
            <p:sp>
              <p:nvSpPr>
                <p:cNvPr id="59546" name="Freeform 154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519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47" name="Line 155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519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pic>
          <p:nvPicPr>
            <p:cNvPr id="59550" name="Picture 15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5"/>
              <a:ext cx="28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551" name="Picture 159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" y="0"/>
              <a:ext cx="27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552" name="Line 160"/>
            <p:cNvSpPr>
              <a:spLocks noChangeShapeType="1"/>
            </p:cNvSpPr>
            <p:nvPr/>
          </p:nvSpPr>
          <p:spPr bwMode="auto">
            <a:xfrm>
              <a:off x="257" y="111"/>
              <a:ext cx="632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553" name="Line 161"/>
            <p:cNvSpPr>
              <a:spLocks noChangeShapeType="1"/>
            </p:cNvSpPr>
            <p:nvPr/>
          </p:nvSpPr>
          <p:spPr bwMode="auto">
            <a:xfrm>
              <a:off x="287" y="630"/>
              <a:ext cx="632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9554" name="Picture 162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" y="742"/>
              <a:ext cx="170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9" grpId="0" animBg="1"/>
      <p:bldP spid="594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9794A-D215-0E4C-A9E8-B1E7A7EBDEDC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1704975" y="1781175"/>
            <a:ext cx="6534150" cy="40767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1638300" y="1847850"/>
            <a:ext cx="6534150" cy="40767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33350"/>
            <a:ext cx="7772400" cy="1143000"/>
          </a:xfrm>
        </p:spPr>
        <p:txBody>
          <a:bodyPr/>
          <a:lstStyle/>
          <a:p>
            <a:r>
              <a:rPr lang="en-US" sz="3600" dirty="0"/>
              <a:t>The </a:t>
            </a:r>
            <a:r>
              <a:rPr lang="en-US" sz="3600" dirty="0" smtClean="0"/>
              <a:t>Internet version of a Network layer</a:t>
            </a:r>
            <a:endParaRPr lang="en-US" dirty="0"/>
          </a:p>
        </p:txBody>
      </p:sp>
      <p:grpSp>
        <p:nvGrpSpPr>
          <p:cNvPr id="161798" name="Group 6"/>
          <p:cNvGrpSpPr>
            <a:grpSpLocks/>
          </p:cNvGrpSpPr>
          <p:nvPr/>
        </p:nvGrpSpPr>
        <p:grpSpPr bwMode="auto">
          <a:xfrm>
            <a:off x="3713163" y="3479800"/>
            <a:ext cx="1354137" cy="1214438"/>
            <a:chOff x="3967" y="2883"/>
            <a:chExt cx="660" cy="765"/>
          </a:xfrm>
        </p:grpSpPr>
        <p:sp>
          <p:nvSpPr>
            <p:cNvPr id="161799" name="Rectangle 7"/>
            <p:cNvSpPr>
              <a:spLocks noChangeArrowheads="1"/>
            </p:cNvSpPr>
            <p:nvPr/>
          </p:nvSpPr>
          <p:spPr bwMode="auto">
            <a:xfrm>
              <a:off x="4023" y="2883"/>
              <a:ext cx="582" cy="7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0" name="Rectangle 8"/>
            <p:cNvSpPr>
              <a:spLocks noChangeArrowheads="1"/>
            </p:cNvSpPr>
            <p:nvPr/>
          </p:nvSpPr>
          <p:spPr bwMode="auto">
            <a:xfrm>
              <a:off x="3996" y="2910"/>
              <a:ext cx="582" cy="7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1" name="Text Box 9"/>
            <p:cNvSpPr txBox="1">
              <a:spLocks noChangeArrowheads="1"/>
            </p:cNvSpPr>
            <p:nvPr/>
          </p:nvSpPr>
          <p:spPr bwMode="auto">
            <a:xfrm>
              <a:off x="3967" y="3074"/>
              <a:ext cx="6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forwarding</a:t>
              </a:r>
            </a:p>
            <a:p>
              <a:pPr algn="ctr"/>
              <a:r>
                <a:rPr lang="en-US"/>
                <a:t>table</a:t>
              </a:r>
            </a:p>
          </p:txBody>
        </p:sp>
        <p:sp>
          <p:nvSpPr>
            <p:cNvPr id="161802" name="Line 10"/>
            <p:cNvSpPr>
              <a:spLocks noChangeShapeType="1"/>
            </p:cNvSpPr>
            <p:nvPr/>
          </p:nvSpPr>
          <p:spPr bwMode="auto">
            <a:xfrm>
              <a:off x="4065" y="2994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3" name="Line 11"/>
            <p:cNvSpPr>
              <a:spLocks noChangeShapeType="1"/>
            </p:cNvSpPr>
            <p:nvPr/>
          </p:nvSpPr>
          <p:spPr bwMode="auto">
            <a:xfrm>
              <a:off x="4071" y="304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4" name="Line 12"/>
            <p:cNvSpPr>
              <a:spLocks noChangeShapeType="1"/>
            </p:cNvSpPr>
            <p:nvPr/>
          </p:nvSpPr>
          <p:spPr bwMode="auto">
            <a:xfrm>
              <a:off x="4074" y="3102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5" name="Line 13"/>
            <p:cNvSpPr>
              <a:spLocks noChangeShapeType="1"/>
            </p:cNvSpPr>
            <p:nvPr/>
          </p:nvSpPr>
          <p:spPr bwMode="auto">
            <a:xfrm>
              <a:off x="4065" y="3477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6" name="Line 14"/>
            <p:cNvSpPr>
              <a:spLocks noChangeShapeType="1"/>
            </p:cNvSpPr>
            <p:nvPr/>
          </p:nvSpPr>
          <p:spPr bwMode="auto">
            <a:xfrm>
              <a:off x="4068" y="352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7" name="Line 15"/>
            <p:cNvSpPr>
              <a:spLocks noChangeShapeType="1"/>
            </p:cNvSpPr>
            <p:nvPr/>
          </p:nvSpPr>
          <p:spPr bwMode="auto">
            <a:xfrm>
              <a:off x="4071" y="3579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1808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581025" y="1133475"/>
            <a:ext cx="7534275" cy="438150"/>
          </a:xfrm>
        </p:spPr>
        <p:txBody>
          <a:bodyPr>
            <a:normAutofit lnSpcReduction="10000"/>
          </a:bodyPr>
          <a:lstStyle/>
          <a:p>
            <a:pPr>
              <a:buFont typeface="ZapfDingbats" charset="0"/>
              <a:buNone/>
            </a:pPr>
            <a:r>
              <a:rPr lang="en-US" sz="2400" dirty="0"/>
              <a:t>Host, </a:t>
            </a:r>
            <a:r>
              <a:rPr lang="en-US" sz="2400"/>
              <a:t>router </a:t>
            </a:r>
            <a:r>
              <a:rPr lang="en-US" sz="2400" smtClean="0"/>
              <a:t>network layer </a:t>
            </a:r>
            <a:r>
              <a:rPr lang="en-US" sz="2400" dirty="0"/>
              <a:t>functions:</a:t>
            </a:r>
          </a:p>
        </p:txBody>
      </p:sp>
      <p:sp>
        <p:nvSpPr>
          <p:cNvPr id="161809" name="Line 17"/>
          <p:cNvSpPr>
            <a:spLocks noChangeShapeType="1"/>
          </p:cNvSpPr>
          <p:nvPr/>
        </p:nvSpPr>
        <p:spPr bwMode="auto">
          <a:xfrm flipV="1">
            <a:off x="1628775" y="5410200"/>
            <a:ext cx="6505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10" name="Line 18"/>
          <p:cNvSpPr>
            <a:spLocks noChangeShapeType="1"/>
          </p:cNvSpPr>
          <p:nvPr/>
        </p:nvSpPr>
        <p:spPr bwMode="auto">
          <a:xfrm flipV="1">
            <a:off x="1657350" y="488632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1811" name="Group 19"/>
          <p:cNvGrpSpPr>
            <a:grpSpLocks/>
          </p:cNvGrpSpPr>
          <p:nvPr/>
        </p:nvGrpSpPr>
        <p:grpSpPr bwMode="auto">
          <a:xfrm>
            <a:off x="1836738" y="2667000"/>
            <a:ext cx="1887537" cy="900113"/>
            <a:chOff x="1175" y="1848"/>
            <a:chExt cx="1189" cy="567"/>
          </a:xfrm>
        </p:grpSpPr>
        <p:sp>
          <p:nvSpPr>
            <p:cNvPr id="161812" name="Rectangle 20"/>
            <p:cNvSpPr>
              <a:spLocks noChangeArrowheads="1"/>
            </p:cNvSpPr>
            <p:nvPr/>
          </p:nvSpPr>
          <p:spPr bwMode="auto">
            <a:xfrm>
              <a:off x="1224" y="1848"/>
              <a:ext cx="1140" cy="5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13" name="Rectangle 21"/>
            <p:cNvSpPr>
              <a:spLocks noChangeArrowheads="1"/>
            </p:cNvSpPr>
            <p:nvPr/>
          </p:nvSpPr>
          <p:spPr bwMode="auto">
            <a:xfrm>
              <a:off x="1182" y="1890"/>
              <a:ext cx="1140" cy="5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14" name="Text Box 22"/>
            <p:cNvSpPr txBox="1">
              <a:spLocks noChangeArrowheads="1"/>
            </p:cNvSpPr>
            <p:nvPr/>
          </p:nvSpPr>
          <p:spPr bwMode="auto">
            <a:xfrm>
              <a:off x="1175" y="1895"/>
              <a:ext cx="1153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Routing protocols</a:t>
              </a:r>
            </a:p>
            <a:p>
              <a:pPr>
                <a:buFontTx/>
                <a:buChar char="•"/>
              </a:pPr>
              <a:r>
                <a:rPr lang="en-US" sz="1600"/>
                <a:t>path selection</a:t>
              </a:r>
            </a:p>
            <a:p>
              <a:pPr>
                <a:buFontTx/>
                <a:buChar char="•"/>
              </a:pPr>
              <a:r>
                <a:rPr lang="en-US" sz="1600"/>
                <a:t>RIP, OSPF, BGP</a:t>
              </a:r>
              <a:endParaRPr lang="en-US"/>
            </a:p>
          </p:txBody>
        </p:sp>
      </p:grpSp>
      <p:sp>
        <p:nvSpPr>
          <p:cNvPr id="161815" name="Freeform 23"/>
          <p:cNvSpPr>
            <a:spLocks/>
          </p:cNvSpPr>
          <p:nvPr/>
        </p:nvSpPr>
        <p:spPr bwMode="auto">
          <a:xfrm>
            <a:off x="3143250" y="3657600"/>
            <a:ext cx="628650" cy="390525"/>
          </a:xfrm>
          <a:custGeom>
            <a:avLst/>
            <a:gdLst>
              <a:gd name="T0" fmla="*/ 0 w 396"/>
              <a:gd name="T1" fmla="*/ 0 h 246"/>
              <a:gd name="T2" fmla="*/ 150 w 396"/>
              <a:gd name="T3" fmla="*/ 186 h 246"/>
              <a:gd name="T4" fmla="*/ 396 w 396"/>
              <a:gd name="T5" fmla="*/ 210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6" h="246">
                <a:moveTo>
                  <a:pt x="0" y="0"/>
                </a:moveTo>
                <a:cubicBezTo>
                  <a:pt x="30" y="16"/>
                  <a:pt x="42" y="126"/>
                  <a:pt x="150" y="186"/>
                </a:cubicBezTo>
                <a:cubicBezTo>
                  <a:pt x="258" y="246"/>
                  <a:pt x="345" y="205"/>
                  <a:pt x="396" y="21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1816" name="Group 24"/>
          <p:cNvGrpSpPr>
            <a:grpSpLocks/>
          </p:cNvGrpSpPr>
          <p:nvPr/>
        </p:nvGrpSpPr>
        <p:grpSpPr bwMode="auto">
          <a:xfrm>
            <a:off x="5092700" y="2576513"/>
            <a:ext cx="3000375" cy="1181100"/>
            <a:chOff x="102" y="1272"/>
            <a:chExt cx="1890" cy="744"/>
          </a:xfrm>
        </p:grpSpPr>
        <p:sp>
          <p:nvSpPr>
            <p:cNvPr id="161817" name="Rectangle 25"/>
            <p:cNvSpPr>
              <a:spLocks noChangeArrowheads="1"/>
            </p:cNvSpPr>
            <p:nvPr/>
          </p:nvSpPr>
          <p:spPr bwMode="auto">
            <a:xfrm>
              <a:off x="144" y="1272"/>
              <a:ext cx="1848" cy="6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18" name="Rectangle 26"/>
            <p:cNvSpPr>
              <a:spLocks noChangeArrowheads="1"/>
            </p:cNvSpPr>
            <p:nvPr/>
          </p:nvSpPr>
          <p:spPr bwMode="auto">
            <a:xfrm>
              <a:off x="102" y="1314"/>
              <a:ext cx="1848" cy="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19" name="Text Box 27"/>
            <p:cNvSpPr txBox="1">
              <a:spLocks noChangeArrowheads="1"/>
            </p:cNvSpPr>
            <p:nvPr/>
          </p:nvSpPr>
          <p:spPr bwMode="auto">
            <a:xfrm>
              <a:off x="116" y="1319"/>
              <a:ext cx="1820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IP protocol</a:t>
              </a:r>
            </a:p>
            <a:p>
              <a:pPr>
                <a:buFontTx/>
                <a:buChar char="•"/>
              </a:pPr>
              <a:r>
                <a:rPr lang="en-US" sz="1600"/>
                <a:t>addressing conventions</a:t>
              </a:r>
            </a:p>
            <a:p>
              <a:pPr>
                <a:buFontTx/>
                <a:buChar char="•"/>
              </a:pPr>
              <a:r>
                <a:rPr lang="en-US" sz="1600"/>
                <a:t>datagram format</a:t>
              </a:r>
            </a:p>
            <a:p>
              <a:pPr>
                <a:buFontTx/>
                <a:buChar char="•"/>
              </a:pPr>
              <a:r>
                <a:rPr lang="en-US" sz="1600"/>
                <a:t>packet handling conventions</a:t>
              </a:r>
              <a:endParaRPr lang="en-US"/>
            </a:p>
          </p:txBody>
        </p:sp>
      </p:grpSp>
      <p:grpSp>
        <p:nvGrpSpPr>
          <p:cNvPr id="161820" name="Group 28"/>
          <p:cNvGrpSpPr>
            <a:grpSpLocks/>
          </p:cNvGrpSpPr>
          <p:nvPr/>
        </p:nvGrpSpPr>
        <p:grpSpPr bwMode="auto">
          <a:xfrm>
            <a:off x="5149850" y="3889375"/>
            <a:ext cx="2000250" cy="890588"/>
            <a:chOff x="72" y="1146"/>
            <a:chExt cx="1260" cy="561"/>
          </a:xfrm>
        </p:grpSpPr>
        <p:sp>
          <p:nvSpPr>
            <p:cNvPr id="161821" name="Rectangle 29"/>
            <p:cNvSpPr>
              <a:spLocks noChangeArrowheads="1"/>
            </p:cNvSpPr>
            <p:nvPr/>
          </p:nvSpPr>
          <p:spPr bwMode="auto">
            <a:xfrm>
              <a:off x="114" y="1146"/>
              <a:ext cx="1218" cy="5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22" name="Rectangle 30"/>
            <p:cNvSpPr>
              <a:spLocks noChangeArrowheads="1"/>
            </p:cNvSpPr>
            <p:nvPr/>
          </p:nvSpPr>
          <p:spPr bwMode="auto">
            <a:xfrm>
              <a:off x="72" y="1188"/>
              <a:ext cx="1218" cy="5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23" name="Text Box 31"/>
            <p:cNvSpPr txBox="1">
              <a:spLocks noChangeArrowheads="1"/>
            </p:cNvSpPr>
            <p:nvPr/>
          </p:nvSpPr>
          <p:spPr bwMode="auto">
            <a:xfrm>
              <a:off x="80" y="1187"/>
              <a:ext cx="1197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ICMP protocol</a:t>
              </a:r>
            </a:p>
            <a:p>
              <a:pPr>
                <a:buFontTx/>
                <a:buChar char="•"/>
              </a:pPr>
              <a:r>
                <a:rPr lang="en-US" sz="1600" dirty="0"/>
                <a:t>error reporting</a:t>
              </a:r>
            </a:p>
            <a:p>
              <a:pPr>
                <a:buFontTx/>
                <a:buChar char="•"/>
              </a:pPr>
              <a:r>
                <a:rPr lang="en-US" sz="1600" dirty="0"/>
                <a:t>router </a:t>
              </a:r>
              <a:r>
                <a:rPr lang="ja-JP" altLang="en-US" sz="1600" dirty="0">
                  <a:latin typeface="Calibri"/>
                </a:rPr>
                <a:t>“</a:t>
              </a:r>
              <a:r>
                <a:rPr lang="en-US" sz="1600" dirty="0"/>
                <a:t>signaling</a:t>
              </a:r>
              <a:r>
                <a:rPr lang="ja-JP" altLang="en-US" sz="1600" dirty="0">
                  <a:latin typeface="Calibri"/>
                </a:rPr>
                <a:t>”</a:t>
              </a:r>
              <a:endParaRPr lang="en-US" dirty="0"/>
            </a:p>
          </p:txBody>
        </p:sp>
      </p:grpSp>
      <p:sp>
        <p:nvSpPr>
          <p:cNvPr id="161824" name="Line 32"/>
          <p:cNvSpPr>
            <a:spLocks noChangeShapeType="1"/>
          </p:cNvSpPr>
          <p:nvPr/>
        </p:nvSpPr>
        <p:spPr bwMode="auto">
          <a:xfrm flipV="1">
            <a:off x="1657350" y="246697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25" name="Text Box 33"/>
          <p:cNvSpPr txBox="1">
            <a:spLocks noChangeArrowheads="1"/>
          </p:cNvSpPr>
          <p:nvPr/>
        </p:nvSpPr>
        <p:spPr bwMode="auto">
          <a:xfrm>
            <a:off x="3098800" y="1993900"/>
            <a:ext cx="2992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Transport layer: TCP, UDP</a:t>
            </a:r>
            <a:endParaRPr lang="en-US"/>
          </a:p>
        </p:txBody>
      </p:sp>
      <p:sp>
        <p:nvSpPr>
          <p:cNvPr id="161826" name="Text Box 34"/>
          <p:cNvSpPr txBox="1">
            <a:spLocks noChangeArrowheads="1"/>
          </p:cNvSpPr>
          <p:nvPr/>
        </p:nvSpPr>
        <p:spPr bwMode="auto">
          <a:xfrm>
            <a:off x="4213225" y="4965700"/>
            <a:ext cx="1217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Link layer</a:t>
            </a:r>
            <a:endParaRPr lang="en-US"/>
          </a:p>
        </p:txBody>
      </p:sp>
      <p:sp>
        <p:nvSpPr>
          <p:cNvPr id="161827" name="Text Box 35"/>
          <p:cNvSpPr txBox="1">
            <a:spLocks noChangeArrowheads="1"/>
          </p:cNvSpPr>
          <p:nvPr/>
        </p:nvSpPr>
        <p:spPr bwMode="auto">
          <a:xfrm>
            <a:off x="4060825" y="5489575"/>
            <a:ext cx="1630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physical layer</a:t>
            </a:r>
            <a:endParaRPr lang="en-US"/>
          </a:p>
        </p:txBody>
      </p:sp>
      <p:sp>
        <p:nvSpPr>
          <p:cNvPr id="161828" name="Text Box 36"/>
          <p:cNvSpPr txBox="1">
            <a:spLocks noChangeArrowheads="1"/>
          </p:cNvSpPr>
          <p:nvPr/>
        </p:nvSpPr>
        <p:spPr bwMode="auto">
          <a:xfrm>
            <a:off x="155575" y="3265488"/>
            <a:ext cx="1416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400">
                <a:solidFill>
                  <a:srgbClr val="FF0000"/>
                </a:solidFill>
              </a:rPr>
              <a:t>Network</a:t>
            </a:r>
          </a:p>
          <a:p>
            <a:pPr algn="r"/>
            <a:r>
              <a:rPr lang="en-US" sz="2400">
                <a:solidFill>
                  <a:srgbClr val="FF0000"/>
                </a:solidFill>
              </a:rPr>
              <a:t>layer</a:t>
            </a:r>
            <a:endParaRPr lang="en-US"/>
          </a:p>
        </p:txBody>
      </p:sp>
      <p:sp>
        <p:nvSpPr>
          <p:cNvPr id="161829" name="Line 37"/>
          <p:cNvSpPr>
            <a:spLocks noChangeShapeType="1"/>
          </p:cNvSpPr>
          <p:nvPr/>
        </p:nvSpPr>
        <p:spPr bwMode="auto">
          <a:xfrm flipV="1">
            <a:off x="1381125" y="2486025"/>
            <a:ext cx="0" cy="742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30" name="Line 38"/>
          <p:cNvSpPr>
            <a:spLocks noChangeShapeType="1"/>
          </p:cNvSpPr>
          <p:nvPr/>
        </p:nvSpPr>
        <p:spPr bwMode="auto">
          <a:xfrm>
            <a:off x="1381125" y="4152900"/>
            <a:ext cx="0" cy="742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77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ChangeArrowheads="1"/>
          </p:cNvSpPr>
          <p:nvPr/>
        </p:nvSpPr>
        <p:spPr bwMode="auto">
          <a:xfrm>
            <a:off x="1466850" y="1560513"/>
            <a:ext cx="6007100" cy="3311525"/>
          </a:xfrm>
          <a:prstGeom prst="rect">
            <a:avLst/>
          </a:prstGeom>
          <a:solidFill>
            <a:srgbClr val="FDE3B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1468438" y="4862513"/>
            <a:ext cx="6002337" cy="635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3154363" y="62103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/>
          <a:lstStyle/>
          <a:p>
            <a:r>
              <a:rPr lang="en-US" sz="3200" dirty="0" smtClean="0">
                <a:latin typeface="Helvetica" charset="0"/>
                <a:ea typeface="ＭＳ Ｐゴシック" charset="0"/>
                <a:cs typeface="ＭＳ Ｐゴシック" charset="0"/>
              </a:rPr>
              <a:t>IPv4 </a:t>
            </a:r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Packet Structure</a:t>
            </a:r>
            <a:b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20 Bytes of Standard Header, then Options</a:t>
            </a:r>
          </a:p>
        </p:txBody>
      </p:sp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1455738" y="5508625"/>
            <a:ext cx="6002337" cy="825500"/>
          </a:xfrm>
          <a:prstGeom prst="rect">
            <a:avLst/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Line 7"/>
          <p:cNvSpPr>
            <a:spLocks noChangeShapeType="1"/>
          </p:cNvSpPr>
          <p:nvPr/>
        </p:nvSpPr>
        <p:spPr bwMode="auto">
          <a:xfrm flipV="1">
            <a:off x="1525588" y="2289175"/>
            <a:ext cx="594995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Line 8"/>
          <p:cNvSpPr>
            <a:spLocks noChangeShapeType="1"/>
          </p:cNvSpPr>
          <p:nvPr/>
        </p:nvSpPr>
        <p:spPr bwMode="auto">
          <a:xfrm>
            <a:off x="1538288" y="2990850"/>
            <a:ext cx="5954712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Line 9"/>
          <p:cNvSpPr>
            <a:spLocks noChangeShapeType="1"/>
          </p:cNvSpPr>
          <p:nvPr/>
        </p:nvSpPr>
        <p:spPr bwMode="auto">
          <a:xfrm>
            <a:off x="1538288" y="3638550"/>
            <a:ext cx="59563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Line 10"/>
          <p:cNvSpPr>
            <a:spLocks noChangeShapeType="1"/>
          </p:cNvSpPr>
          <p:nvPr/>
        </p:nvSpPr>
        <p:spPr bwMode="auto">
          <a:xfrm>
            <a:off x="4432300" y="1585913"/>
            <a:ext cx="1588" cy="20272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Line 11"/>
          <p:cNvSpPr>
            <a:spLocks noChangeShapeType="1"/>
          </p:cNvSpPr>
          <p:nvPr/>
        </p:nvSpPr>
        <p:spPr bwMode="auto">
          <a:xfrm>
            <a:off x="2959100" y="1620838"/>
            <a:ext cx="1588" cy="6588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Line 12"/>
          <p:cNvSpPr>
            <a:spLocks noChangeShapeType="1"/>
          </p:cNvSpPr>
          <p:nvPr/>
        </p:nvSpPr>
        <p:spPr bwMode="auto">
          <a:xfrm>
            <a:off x="2235200" y="1620838"/>
            <a:ext cx="1588" cy="6588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Rectangle 13"/>
          <p:cNvSpPr>
            <a:spLocks noChangeArrowheads="1"/>
          </p:cNvSpPr>
          <p:nvPr/>
        </p:nvSpPr>
        <p:spPr bwMode="auto">
          <a:xfrm>
            <a:off x="1488102" y="1670050"/>
            <a:ext cx="736957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4-bit</a:t>
            </a:r>
          </a:p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Version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41" name="Rectangle 14"/>
          <p:cNvSpPr>
            <a:spLocks noChangeArrowheads="1"/>
          </p:cNvSpPr>
          <p:nvPr/>
        </p:nvSpPr>
        <p:spPr bwMode="auto">
          <a:xfrm>
            <a:off x="2237564" y="1592263"/>
            <a:ext cx="731872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4-bit</a:t>
            </a:r>
          </a:p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Header</a:t>
            </a:r>
          </a:p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Length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42" name="Rectangle 15"/>
          <p:cNvSpPr>
            <a:spLocks noChangeArrowheads="1"/>
          </p:cNvSpPr>
          <p:nvPr/>
        </p:nvSpPr>
        <p:spPr bwMode="auto">
          <a:xfrm>
            <a:off x="3035949" y="1592263"/>
            <a:ext cx="1287751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8-bit</a:t>
            </a:r>
          </a:p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Type of Service</a:t>
            </a:r>
          </a:p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(TOS)</a:t>
            </a:r>
          </a:p>
        </p:txBody>
      </p:sp>
      <p:sp>
        <p:nvSpPr>
          <p:cNvPr id="48143" name="Rectangle 16"/>
          <p:cNvSpPr>
            <a:spLocks noChangeArrowheads="1"/>
          </p:cNvSpPr>
          <p:nvPr/>
        </p:nvSpPr>
        <p:spPr bwMode="auto">
          <a:xfrm>
            <a:off x="4592638" y="1763713"/>
            <a:ext cx="238787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dirty="0">
                <a:solidFill>
                  <a:schemeClr val="accent2"/>
                </a:solidFill>
                <a:latin typeface="Calibri"/>
              </a:rPr>
              <a:t>16-bit Total Length (Bytes)</a:t>
            </a:r>
            <a:endParaRPr lang="en-US" sz="1400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48144" name="Rectangle 17"/>
          <p:cNvSpPr>
            <a:spLocks noChangeArrowheads="1"/>
          </p:cNvSpPr>
          <p:nvPr/>
        </p:nvSpPr>
        <p:spPr bwMode="auto">
          <a:xfrm>
            <a:off x="2144713" y="2493963"/>
            <a:ext cx="18859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Calibri"/>
              </a:rPr>
              <a:t>16-bit Identification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45" name="Line 18"/>
          <p:cNvSpPr>
            <a:spLocks noChangeShapeType="1"/>
          </p:cNvSpPr>
          <p:nvPr/>
        </p:nvSpPr>
        <p:spPr bwMode="auto">
          <a:xfrm>
            <a:off x="5092700" y="2319338"/>
            <a:ext cx="1588" cy="6588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6" name="Rectangle 19"/>
          <p:cNvSpPr>
            <a:spLocks noChangeArrowheads="1"/>
          </p:cNvSpPr>
          <p:nvPr/>
        </p:nvSpPr>
        <p:spPr bwMode="auto">
          <a:xfrm>
            <a:off x="4491299" y="2379663"/>
            <a:ext cx="547164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3-bit</a:t>
            </a:r>
          </a:p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Flags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47" name="Rectangle 20"/>
          <p:cNvSpPr>
            <a:spLocks noChangeArrowheads="1"/>
          </p:cNvSpPr>
          <p:nvPr/>
        </p:nvSpPr>
        <p:spPr bwMode="auto">
          <a:xfrm>
            <a:off x="5153025" y="2511425"/>
            <a:ext cx="208069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Calibri"/>
              </a:rPr>
              <a:t>13-bit Fragment Offset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48" name="Line 21"/>
          <p:cNvSpPr>
            <a:spLocks noChangeShapeType="1"/>
          </p:cNvSpPr>
          <p:nvPr/>
        </p:nvSpPr>
        <p:spPr bwMode="auto">
          <a:xfrm>
            <a:off x="3022600" y="3017838"/>
            <a:ext cx="1588" cy="6016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9" name="Rectangle 22"/>
          <p:cNvSpPr>
            <a:spLocks noChangeArrowheads="1"/>
          </p:cNvSpPr>
          <p:nvPr/>
        </p:nvSpPr>
        <p:spPr bwMode="auto">
          <a:xfrm>
            <a:off x="1708430" y="3052763"/>
            <a:ext cx="1121803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8-bit Time to </a:t>
            </a:r>
          </a:p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Live (TTL)</a:t>
            </a:r>
          </a:p>
        </p:txBody>
      </p:sp>
      <p:sp>
        <p:nvSpPr>
          <p:cNvPr id="48150" name="Rectangle 23"/>
          <p:cNvSpPr>
            <a:spLocks noChangeArrowheads="1"/>
          </p:cNvSpPr>
          <p:nvPr/>
        </p:nvSpPr>
        <p:spPr bwMode="auto">
          <a:xfrm>
            <a:off x="3000375" y="3149600"/>
            <a:ext cx="132428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dirty="0">
                <a:solidFill>
                  <a:schemeClr val="accent2"/>
                </a:solidFill>
                <a:latin typeface="Calibri"/>
              </a:rPr>
              <a:t>8-bit Protocol</a:t>
            </a:r>
            <a:endParaRPr lang="en-US" sz="1400" b="0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48151" name="Rectangle 24"/>
          <p:cNvSpPr>
            <a:spLocks noChangeArrowheads="1"/>
          </p:cNvSpPr>
          <p:nvPr/>
        </p:nvSpPr>
        <p:spPr bwMode="auto">
          <a:xfrm>
            <a:off x="4710113" y="3167063"/>
            <a:ext cx="223088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Calibri"/>
              </a:rPr>
              <a:t>16-bit Header Checksum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52" name="Line 25"/>
          <p:cNvSpPr>
            <a:spLocks noChangeShapeType="1"/>
          </p:cNvSpPr>
          <p:nvPr/>
        </p:nvSpPr>
        <p:spPr bwMode="auto">
          <a:xfrm>
            <a:off x="1525588" y="4286250"/>
            <a:ext cx="5967412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3" name="Rectangle 26"/>
          <p:cNvSpPr>
            <a:spLocks noChangeArrowheads="1"/>
          </p:cNvSpPr>
          <p:nvPr/>
        </p:nvSpPr>
        <p:spPr bwMode="auto">
          <a:xfrm>
            <a:off x="3201988" y="3810000"/>
            <a:ext cx="2213147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dirty="0">
                <a:solidFill>
                  <a:schemeClr val="accent2"/>
                </a:solidFill>
                <a:latin typeface="Calibri"/>
              </a:rPr>
              <a:t>32-bit Source IP Address</a:t>
            </a:r>
            <a:endParaRPr lang="en-US" sz="1400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48154" name="Rectangle 27"/>
          <p:cNvSpPr>
            <a:spLocks noChangeArrowheads="1"/>
          </p:cNvSpPr>
          <p:nvPr/>
        </p:nvSpPr>
        <p:spPr bwMode="auto">
          <a:xfrm>
            <a:off x="3032125" y="4435475"/>
            <a:ext cx="260177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dirty="0">
                <a:solidFill>
                  <a:schemeClr val="accent2"/>
                </a:solidFill>
                <a:latin typeface="Calibri"/>
              </a:rPr>
              <a:t>32-bit Destination IP Address</a:t>
            </a:r>
            <a:endParaRPr lang="en-US" sz="1400" b="0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48155" name="Rectangle 28"/>
          <p:cNvSpPr>
            <a:spLocks noChangeArrowheads="1"/>
          </p:cNvSpPr>
          <p:nvPr/>
        </p:nvSpPr>
        <p:spPr bwMode="auto">
          <a:xfrm>
            <a:off x="3783013" y="5116513"/>
            <a:ext cx="1462841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Calibri"/>
              </a:rPr>
              <a:t>Options (if any)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56" name="Rectangle 29"/>
          <p:cNvSpPr>
            <a:spLocks noChangeArrowheads="1"/>
          </p:cNvSpPr>
          <p:nvPr/>
        </p:nvSpPr>
        <p:spPr bwMode="auto">
          <a:xfrm>
            <a:off x="4037013" y="5853113"/>
            <a:ext cx="841277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Calibri"/>
              </a:rPr>
              <a:t>Payload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78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(Packet) Network Tasks One-by-One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Read packet correctly</a:t>
            </a:r>
          </a:p>
          <a:p>
            <a:r>
              <a:rPr lang="en-US" dirty="0" smtClean="0"/>
              <a:t>Get packet to the destination</a:t>
            </a:r>
          </a:p>
          <a:p>
            <a:r>
              <a:rPr lang="en-US" dirty="0" smtClean="0"/>
              <a:t>Get responses to the packet back to source</a:t>
            </a:r>
          </a:p>
          <a:p>
            <a:r>
              <a:rPr lang="en-US" dirty="0" smtClean="0"/>
              <a:t>Carry data</a:t>
            </a:r>
          </a:p>
          <a:p>
            <a:r>
              <a:rPr lang="en-US" dirty="0" smtClean="0"/>
              <a:t>Tell host what to do with packet once arrived</a:t>
            </a:r>
          </a:p>
          <a:p>
            <a:r>
              <a:rPr lang="en-US" dirty="0" smtClean="0"/>
              <a:t>Specify any special network handling of the packet</a:t>
            </a:r>
          </a:p>
          <a:p>
            <a:r>
              <a:rPr lang="en-US" dirty="0" smtClean="0"/>
              <a:t>Deal with problems that arise along the path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48D89-58AB-BC45-AE0C-6A5235B6E242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07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(at a conceptual level)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Assume all hosts have unique </a:t>
            </a:r>
            <a:r>
              <a:rPr lang="en-US" dirty="0" smtClean="0"/>
              <a:t>IDs</a:t>
            </a:r>
          </a:p>
          <a:p>
            <a:pPr lvl="1"/>
            <a:endParaRPr lang="en-US" dirty="0"/>
          </a:p>
          <a:p>
            <a:r>
              <a:rPr lang="en-US" dirty="0"/>
              <a:t>No particular structure to those </a:t>
            </a:r>
            <a:r>
              <a:rPr lang="en-US" dirty="0" smtClean="0"/>
              <a:t>IDs</a:t>
            </a:r>
          </a:p>
          <a:p>
            <a:pPr lvl="1"/>
            <a:endParaRPr lang="en-US" dirty="0"/>
          </a:p>
          <a:p>
            <a:r>
              <a:rPr lang="en-US" dirty="0"/>
              <a:t>Later in </a:t>
            </a:r>
            <a:r>
              <a:rPr lang="en-US" dirty="0" smtClean="0"/>
              <a:t>topic I will </a:t>
            </a:r>
            <a:r>
              <a:rPr lang="en-US" dirty="0"/>
              <a:t>talk about real IP </a:t>
            </a:r>
            <a:r>
              <a:rPr lang="en-US" dirty="0" smtClean="0"/>
              <a:t>addressing</a:t>
            </a:r>
          </a:p>
          <a:p>
            <a:endParaRPr lang="en-US" dirty="0"/>
          </a:p>
          <a:p>
            <a:r>
              <a:rPr lang="en-US" dirty="0"/>
              <a:t>Do I route </a:t>
            </a:r>
            <a:r>
              <a:rPr lang="en-US" dirty="0">
                <a:solidFill>
                  <a:srgbClr val="000000"/>
                </a:solidFill>
              </a:rPr>
              <a:t>on location or identifier</a:t>
            </a:r>
            <a:r>
              <a:rPr lang="en-US" dirty="0" smtClean="0">
                <a:solidFill>
                  <a:srgbClr val="000000"/>
                </a:solidFill>
              </a:rPr>
              <a:t>?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If a host moves, should its address change?</a:t>
            </a:r>
          </a:p>
          <a:p>
            <a:pPr lvl="1"/>
            <a:r>
              <a:rPr lang="en-US" dirty="0"/>
              <a:t>If not, how can you build scalable Internet?</a:t>
            </a:r>
          </a:p>
          <a:p>
            <a:pPr lvl="1"/>
            <a:r>
              <a:rPr lang="en-US" dirty="0"/>
              <a:t>If so, then what good is an address for identification?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1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1A642F3-BDC5-284F-AEE1-BE056EB78D9A}" type="slidenum">
              <a:rPr lang="en-US" sz="1400" b="0">
                <a:latin typeface="Times New Roman" charset="0"/>
              </a:rPr>
              <a:pPr eaLnBrk="1" hangingPunct="1"/>
              <a:t>50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4201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Reading Packet Correctly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915" y="2320024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Calibri"/>
              </a:rPr>
              <a:t>Version number (4 bits)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Indicates the version of the IP protocol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Necessary to know what other fields to expect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Typically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4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(for IPv4), and sometimes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6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(for IPv6)</a:t>
            </a:r>
          </a:p>
          <a:p>
            <a:r>
              <a:rPr lang="en-US" dirty="0">
                <a:latin typeface="Calibri"/>
              </a:rPr>
              <a:t>Header length (4 bits)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Number of 32-bit words in the header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Typically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5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(for a 20-byte IPv4 header)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Can be more when IP </a:t>
            </a:r>
            <a:r>
              <a:rPr lang="en-US" dirty="0">
                <a:solidFill>
                  <a:srgbClr val="F47A00"/>
                </a:solidFill>
                <a:latin typeface="Calibri"/>
                <a:ea typeface="Calibri"/>
                <a:cs typeface="Calibri"/>
              </a:rPr>
              <a:t>options </a:t>
            </a:r>
            <a:r>
              <a:rPr lang="en-US" dirty="0">
                <a:latin typeface="Calibri"/>
                <a:ea typeface="Calibri"/>
                <a:cs typeface="Calibri"/>
              </a:rPr>
              <a:t>are </a:t>
            </a:r>
            <a:r>
              <a:rPr lang="en-US" dirty="0" smtClean="0">
                <a:latin typeface="Calibri"/>
                <a:ea typeface="Calibri"/>
                <a:cs typeface="Calibri"/>
              </a:rPr>
              <a:t>used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</a:rPr>
              <a:t>Total length (16 bits)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/>
                <a:ea typeface="Calibri"/>
                <a:cs typeface="Calibri"/>
              </a:rPr>
              <a:t>Number of bytes in the packet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/>
                <a:ea typeface="Calibri"/>
                <a:cs typeface="Calibri"/>
              </a:rPr>
              <a:t>Maximum size is 65,535 bytes (2</a:t>
            </a:r>
            <a:r>
              <a:rPr lang="en-US" baseline="30000" dirty="0" smtClean="0">
                <a:latin typeface="Calibri"/>
                <a:ea typeface="Calibri"/>
                <a:cs typeface="Calibri"/>
              </a:rPr>
              <a:t>16</a:t>
            </a:r>
            <a:r>
              <a:rPr lang="en-US" dirty="0" smtClean="0">
                <a:latin typeface="Calibri"/>
                <a:ea typeface="Calibri"/>
                <a:cs typeface="Calibri"/>
              </a:rPr>
              <a:t> -1)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/>
                <a:ea typeface="Calibri"/>
                <a:cs typeface="Calibri"/>
              </a:rPr>
              <a:t>… though underlying links may impose smaller limits</a:t>
            </a:r>
            <a:br>
              <a:rPr lang="en-US" dirty="0" smtClean="0">
                <a:latin typeface="Calibri"/>
                <a:ea typeface="Calibri"/>
                <a:cs typeface="Calibri"/>
              </a:rPr>
            </a:br>
            <a:endParaRPr lang="en-US" dirty="0" smtClean="0">
              <a:latin typeface="Calibri"/>
              <a:ea typeface="Calibri"/>
              <a:cs typeface="Calibri"/>
            </a:endParaRPr>
          </a:p>
          <a:p>
            <a:endParaRPr lang="en-US" dirty="0">
              <a:latin typeface="Calibri"/>
              <a:ea typeface="Calibri"/>
              <a:cs typeface="Calibri"/>
            </a:endParaRPr>
          </a:p>
          <a:p>
            <a:pPr lvl="1"/>
            <a:endParaRPr lang="en-US" dirty="0">
              <a:latin typeface="Calibri"/>
              <a:ea typeface="Calibri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10271" y="130138"/>
            <a:ext cx="3140260" cy="2369746"/>
            <a:chOff x="5910271" y="130138"/>
            <a:chExt cx="3140260" cy="236974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5795825" y="74184"/>
            <a:ext cx="1027542" cy="491760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normAutofit lnSpcReduction="10000"/>
          </a:bodyPr>
          <a:lstStyle/>
          <a:p>
            <a:endParaRPr lang="en-US"/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7455700" y="74184"/>
            <a:ext cx="1620354" cy="491760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79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build="p"/>
      <p:bldP spid="32" grpId="0" uiExpand="1" animBg="1"/>
      <p:bldP spid="3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4430486" cy="685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Getting Packet to Destination and Back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Two IP addresses</a:t>
            </a:r>
          </a:p>
          <a:p>
            <a:pPr lvl="1"/>
            <a:r>
              <a:rPr lang="en-US" dirty="0" smtClean="0"/>
              <a:t>Source IP address (32 bits)</a:t>
            </a:r>
          </a:p>
          <a:p>
            <a:pPr lvl="1"/>
            <a:r>
              <a:rPr lang="en-US" dirty="0" smtClean="0"/>
              <a:t>Destination IP address (32 bits)</a:t>
            </a:r>
          </a:p>
          <a:p>
            <a:r>
              <a:rPr lang="en-US" dirty="0" smtClean="0"/>
              <a:t>Destination address</a:t>
            </a:r>
          </a:p>
          <a:p>
            <a:pPr lvl="1"/>
            <a:r>
              <a:rPr lang="en-US" dirty="0" smtClean="0"/>
              <a:t>Unique identifier/locator for the receiving host</a:t>
            </a:r>
          </a:p>
          <a:p>
            <a:pPr lvl="1"/>
            <a:r>
              <a:rPr lang="en-US" dirty="0" smtClean="0"/>
              <a:t>Allows each node to make forwarding decisions</a:t>
            </a:r>
          </a:p>
          <a:p>
            <a:r>
              <a:rPr lang="en-US" dirty="0" smtClean="0"/>
              <a:t>Source address</a:t>
            </a:r>
          </a:p>
          <a:p>
            <a:pPr lvl="1"/>
            <a:r>
              <a:rPr lang="en-US" dirty="0" smtClean="0"/>
              <a:t>Unique identifier/locator for the sending host</a:t>
            </a:r>
          </a:p>
          <a:p>
            <a:pPr lvl="1"/>
            <a:r>
              <a:rPr lang="en-US" dirty="0" smtClean="0"/>
              <a:t>Recipient can decide whether to accept packet</a:t>
            </a:r>
          </a:p>
          <a:p>
            <a:pPr lvl="1"/>
            <a:r>
              <a:rPr lang="en-US" dirty="0" smtClean="0"/>
              <a:t>Enables recipient to send a reply back to source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48D89-58AB-BC45-AE0C-6A5235B6E242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10271" y="130138"/>
            <a:ext cx="3140260" cy="2369746"/>
            <a:chOff x="5910271" y="130138"/>
            <a:chExt cx="3140260" cy="2369746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5" name="Oval 30"/>
          <p:cNvSpPr>
            <a:spLocks noChangeArrowheads="1"/>
          </p:cNvSpPr>
          <p:nvPr/>
        </p:nvSpPr>
        <p:spPr bwMode="auto">
          <a:xfrm>
            <a:off x="5598159" y="1162518"/>
            <a:ext cx="3545841" cy="611548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43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4BF9926-CE1C-3E44-AF15-3D5CF34E20DD}" type="slidenum">
              <a:rPr lang="en-US" sz="1400" b="0">
                <a:latin typeface="Times New Roman" charset="0"/>
              </a:rPr>
              <a:pPr eaLnBrk="1" hangingPunct="1"/>
              <a:t>52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Telling Host How to Handle Packet</a:t>
            </a:r>
            <a:endParaRPr lang="en-US" sz="3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59450"/>
            <a:ext cx="8458200" cy="28622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/>
              </a:rPr>
              <a:t>Protocol (8 bits)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Identifies the higher-level </a:t>
            </a:r>
            <a:r>
              <a:rPr lang="en-US" dirty="0" smtClean="0">
                <a:latin typeface="Calibri"/>
                <a:ea typeface="Calibri"/>
                <a:cs typeface="Calibri"/>
              </a:rPr>
              <a:t>protocol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Important for </a:t>
            </a:r>
            <a:r>
              <a:rPr lang="en-US" dirty="0" err="1">
                <a:latin typeface="Calibri"/>
                <a:ea typeface="Calibri"/>
                <a:cs typeface="Calibri"/>
              </a:rPr>
              <a:t>demultiplexing</a:t>
            </a:r>
            <a:r>
              <a:rPr lang="en-US" dirty="0">
                <a:latin typeface="Calibri"/>
                <a:ea typeface="Calibri"/>
                <a:cs typeface="Calibri"/>
              </a:rPr>
              <a:t> at receiving </a:t>
            </a:r>
            <a:r>
              <a:rPr lang="en-US" dirty="0" smtClean="0">
                <a:latin typeface="Calibri"/>
                <a:ea typeface="Calibri"/>
                <a:cs typeface="Calibri"/>
              </a:rPr>
              <a:t>host</a:t>
            </a:r>
          </a:p>
          <a:p>
            <a:r>
              <a:rPr lang="en-US" dirty="0" smtClean="0">
                <a:latin typeface="Calibri"/>
                <a:ea typeface="Calibri"/>
                <a:cs typeface="Calibri"/>
              </a:rPr>
              <a:t>Most common examples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E.g.,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6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for the Transmission Control Protocol (TCP)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E.g.,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17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for the User Datagram Protocol (UDP</a:t>
            </a:r>
            <a:r>
              <a:rPr lang="en-US" altLang="ja-JP" dirty="0" smtClean="0">
                <a:latin typeface="Calibri"/>
                <a:ea typeface="Calibri"/>
                <a:cs typeface="Calibri"/>
              </a:rPr>
              <a:t>)</a:t>
            </a:r>
            <a:endParaRPr lang="en-US" altLang="ja-JP" dirty="0">
              <a:latin typeface="Calibri"/>
              <a:ea typeface="Calibri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68475" y="5142706"/>
            <a:ext cx="5607050" cy="2427288"/>
            <a:chOff x="1806575" y="4343400"/>
            <a:chExt cx="5607050" cy="2427288"/>
          </a:xfrm>
        </p:grpSpPr>
        <p:sp>
          <p:nvSpPr>
            <p:cNvPr id="82948" name="Text Box 4"/>
            <p:cNvSpPr txBox="1">
              <a:spLocks noChangeArrowheads="1"/>
            </p:cNvSpPr>
            <p:nvPr/>
          </p:nvSpPr>
          <p:spPr bwMode="auto">
            <a:xfrm>
              <a:off x="1806575" y="4811713"/>
              <a:ext cx="1958975" cy="396875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IP header</a:t>
              </a:r>
            </a:p>
          </p:txBody>
        </p:sp>
        <p:sp>
          <p:nvSpPr>
            <p:cNvPr id="82949" name="Text Box 5"/>
            <p:cNvSpPr txBox="1">
              <a:spLocks noChangeArrowheads="1"/>
            </p:cNvSpPr>
            <p:nvPr/>
          </p:nvSpPr>
          <p:spPr bwMode="auto">
            <a:xfrm>
              <a:off x="5378450" y="4811713"/>
              <a:ext cx="2035175" cy="396875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IP header</a:t>
              </a:r>
            </a:p>
          </p:txBody>
        </p:sp>
        <p:sp>
          <p:nvSpPr>
            <p:cNvPr id="82950" name="Text Box 6"/>
            <p:cNvSpPr txBox="1">
              <a:spLocks noChangeArrowheads="1"/>
            </p:cNvSpPr>
            <p:nvPr/>
          </p:nvSpPr>
          <p:spPr bwMode="auto">
            <a:xfrm>
              <a:off x="1806575" y="5195888"/>
              <a:ext cx="1957388" cy="39687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TCP header</a:t>
              </a:r>
            </a:p>
          </p:txBody>
        </p:sp>
        <p:sp>
          <p:nvSpPr>
            <p:cNvPr id="82951" name="Text Box 7"/>
            <p:cNvSpPr txBox="1">
              <a:spLocks noChangeArrowheads="1"/>
            </p:cNvSpPr>
            <p:nvPr/>
          </p:nvSpPr>
          <p:spPr bwMode="auto">
            <a:xfrm>
              <a:off x="5378450" y="5195888"/>
              <a:ext cx="2033588" cy="39687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UDP header</a:t>
              </a:r>
            </a:p>
          </p:txBody>
        </p:sp>
        <p:sp>
          <p:nvSpPr>
            <p:cNvPr id="82952" name="Rectangle 8"/>
            <p:cNvSpPr>
              <a:spLocks noChangeArrowheads="1"/>
            </p:cNvSpPr>
            <p:nvPr/>
          </p:nvSpPr>
          <p:spPr bwMode="auto">
            <a:xfrm>
              <a:off x="1806575" y="5580063"/>
              <a:ext cx="1958975" cy="119062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3" name="Rectangle 9"/>
            <p:cNvSpPr>
              <a:spLocks noChangeArrowheads="1"/>
            </p:cNvSpPr>
            <p:nvPr/>
          </p:nvSpPr>
          <p:spPr bwMode="auto">
            <a:xfrm>
              <a:off x="5340350" y="5580063"/>
              <a:ext cx="2073275" cy="119062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4" name="Text Box 10"/>
            <p:cNvSpPr txBox="1">
              <a:spLocks noChangeArrowheads="1"/>
            </p:cNvSpPr>
            <p:nvPr/>
          </p:nvSpPr>
          <p:spPr bwMode="auto">
            <a:xfrm>
              <a:off x="1949450" y="4343400"/>
              <a:ext cx="170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/>
                <a:t>protocol=6</a:t>
              </a:r>
            </a:p>
          </p:txBody>
        </p:sp>
        <p:sp>
          <p:nvSpPr>
            <p:cNvPr id="82955" name="Text Box 11"/>
            <p:cNvSpPr txBox="1">
              <a:spLocks noChangeArrowheads="1"/>
            </p:cNvSpPr>
            <p:nvPr/>
          </p:nvSpPr>
          <p:spPr bwMode="auto">
            <a:xfrm>
              <a:off x="5410200" y="4343400"/>
              <a:ext cx="18605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/>
                <a:t>protocol=17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10271" y="130138"/>
            <a:ext cx="3140260" cy="2369746"/>
            <a:chOff x="5910271" y="130138"/>
            <a:chExt cx="3140260" cy="2369746"/>
          </a:xfrm>
        </p:grpSpPr>
        <p:sp>
          <p:nvSpPr>
            <p:cNvPr id="15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8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0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3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34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5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6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7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9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0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41" name="Oval 30"/>
          <p:cNvSpPr>
            <a:spLocks noChangeArrowheads="1"/>
          </p:cNvSpPr>
          <p:nvPr/>
        </p:nvSpPr>
        <p:spPr bwMode="auto">
          <a:xfrm>
            <a:off x="6736091" y="853592"/>
            <a:ext cx="716256" cy="295529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2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  <p:bldP spid="4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1A642F3-BDC5-284F-AEE1-BE056EB78D9A}" type="slidenum">
              <a:rPr lang="en-US" sz="1400" b="0">
                <a:latin typeface="Times New Roman" charset="0"/>
              </a:rPr>
              <a:pPr eaLnBrk="1" hangingPunct="1"/>
              <a:t>53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Special Handling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Calibri"/>
              </a:rPr>
              <a:t>Type</a:t>
            </a:r>
            <a:r>
              <a:rPr lang="en-US" dirty="0">
                <a:latin typeface="Calibri"/>
              </a:rPr>
              <a:t>-of-Service (8 bits)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Allow packets to be treated differently based on needs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E.g., low delay for audio, high bandwidth for bulk </a:t>
            </a:r>
            <a:r>
              <a:rPr lang="en-US" dirty="0" smtClean="0">
                <a:latin typeface="Calibri"/>
                <a:ea typeface="Calibri"/>
                <a:cs typeface="Calibri"/>
              </a:rPr>
              <a:t>transfer</a:t>
            </a:r>
          </a:p>
          <a:p>
            <a:pPr lvl="1"/>
            <a:r>
              <a:rPr lang="en-US" dirty="0" smtClean="0">
                <a:latin typeface="Calibri"/>
                <a:ea typeface="Calibri"/>
                <a:cs typeface="Calibri"/>
              </a:rPr>
              <a:t>Has been redefined several times</a:t>
            </a:r>
          </a:p>
          <a:p>
            <a:r>
              <a:rPr lang="en-US" dirty="0" smtClean="0">
                <a:latin typeface="Calibri"/>
                <a:ea typeface="Calibri"/>
                <a:cs typeface="Calibri"/>
              </a:rPr>
              <a:t>Options</a:t>
            </a:r>
          </a:p>
          <a:p>
            <a:pPr lvl="1"/>
            <a:endParaRPr lang="en-US" dirty="0">
              <a:latin typeface="Calibri"/>
              <a:ea typeface="Calibri"/>
              <a:cs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910271" y="130138"/>
            <a:ext cx="3140260" cy="2369746"/>
            <a:chOff x="5910271" y="130138"/>
            <a:chExt cx="3140260" cy="236974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6717153" y="135911"/>
            <a:ext cx="745133" cy="363835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5787571" y="1651001"/>
            <a:ext cx="3262960" cy="544286"/>
          </a:xfrm>
          <a:prstGeom prst="ellipse">
            <a:avLst/>
          </a:prstGeom>
          <a:noFill/>
          <a:ln w="31750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build="p"/>
      <p:bldP spid="32" grpId="0" animBg="1"/>
      <p:bldP spid="3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Header Corrupted: </a:t>
            </a:r>
            <a:r>
              <a:rPr lang="en-US" b="1" dirty="0" smtClean="0">
                <a:solidFill>
                  <a:srgbClr val="F47A00"/>
                </a:solidFill>
              </a:rPr>
              <a:t>Checksum</a:t>
            </a:r>
          </a:p>
          <a:p>
            <a:pPr lvl="1"/>
            <a:endParaRPr lang="en-US" b="1" dirty="0" smtClean="0">
              <a:solidFill>
                <a:srgbClr val="F47A00"/>
              </a:solidFill>
            </a:endParaRPr>
          </a:p>
          <a:p>
            <a:r>
              <a:rPr lang="en-US" dirty="0"/>
              <a:t>Loop: </a:t>
            </a:r>
            <a:r>
              <a:rPr lang="en-US" b="1" dirty="0">
                <a:solidFill>
                  <a:schemeClr val="accent1"/>
                </a:solidFill>
              </a:rPr>
              <a:t>TTL</a:t>
            </a:r>
          </a:p>
          <a:p>
            <a:pPr lvl="1"/>
            <a:endParaRPr lang="en-US" dirty="0"/>
          </a:p>
          <a:p>
            <a:r>
              <a:rPr lang="en-US" dirty="0" smtClean="0"/>
              <a:t>Packet too large: </a:t>
            </a:r>
            <a:r>
              <a:rPr lang="en-US" b="1" dirty="0" smtClean="0">
                <a:solidFill>
                  <a:srgbClr val="F47A00"/>
                </a:solidFill>
              </a:rPr>
              <a:t>Fragmentation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48D89-58AB-BC45-AE0C-6A5235B6E242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58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Header Corruption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988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Checksum (16 bits)</a:t>
            </a:r>
          </a:p>
          <a:p>
            <a:pPr lvl="1"/>
            <a:r>
              <a:rPr lang="en-US" dirty="0"/>
              <a:t>Particular form of checksum over packet </a:t>
            </a:r>
            <a:r>
              <a:rPr lang="en-US" dirty="0" smtClean="0"/>
              <a:t>header</a:t>
            </a:r>
          </a:p>
          <a:p>
            <a:pPr lvl="1"/>
            <a:endParaRPr lang="en-US" dirty="0"/>
          </a:p>
          <a:p>
            <a:r>
              <a:rPr lang="en-US" dirty="0"/>
              <a:t>If not correct, router discards packets</a:t>
            </a:r>
          </a:p>
          <a:p>
            <a:pPr lvl="1"/>
            <a:r>
              <a:rPr lang="en-US" dirty="0"/>
              <a:t>So it doesn’t act on bogus </a:t>
            </a:r>
            <a:r>
              <a:rPr lang="en-US" dirty="0" smtClean="0"/>
              <a:t>information</a:t>
            </a:r>
          </a:p>
          <a:p>
            <a:pPr lvl="1"/>
            <a:endParaRPr lang="en-US" dirty="0"/>
          </a:p>
          <a:p>
            <a:r>
              <a:rPr lang="en-US" dirty="0"/>
              <a:t>Checksum recalculated at every router</a:t>
            </a:r>
          </a:p>
          <a:p>
            <a:pPr lvl="1"/>
            <a:r>
              <a:rPr lang="en-US" b="1" dirty="0">
                <a:solidFill>
                  <a:srgbClr val="F47A00"/>
                </a:solidFill>
              </a:rPr>
              <a:t>Why?</a:t>
            </a:r>
          </a:p>
          <a:p>
            <a:pPr lvl="1"/>
            <a:r>
              <a:rPr lang="en-US" b="1" dirty="0">
                <a:solidFill>
                  <a:srgbClr val="F47A00"/>
                </a:solidFill>
              </a:rPr>
              <a:t>Why include TTL?</a:t>
            </a:r>
          </a:p>
          <a:p>
            <a:pPr lvl="1"/>
            <a:r>
              <a:rPr lang="en-US" b="1" dirty="0">
                <a:solidFill>
                  <a:srgbClr val="F47A00"/>
                </a:solidFill>
              </a:rPr>
              <a:t>Why only header?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48D89-58AB-BC45-AE0C-6A5235B6E242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910271" y="130138"/>
            <a:ext cx="3140260" cy="2369746"/>
            <a:chOff x="5910271" y="130138"/>
            <a:chExt cx="3140260" cy="2369746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34" name="Oval 31"/>
          <p:cNvSpPr>
            <a:spLocks noChangeArrowheads="1"/>
          </p:cNvSpPr>
          <p:nvPr/>
        </p:nvSpPr>
        <p:spPr bwMode="auto">
          <a:xfrm>
            <a:off x="7459816" y="833890"/>
            <a:ext cx="1580833" cy="328628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3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6A1FB5E-DA7A-E942-B2E2-412B142BC0C7}" type="slidenum">
              <a:rPr lang="en-US" sz="1400" b="0">
                <a:latin typeface="Times New Roman" charset="0"/>
              </a:rPr>
              <a:pPr eaLnBrk="1" hangingPunct="1"/>
              <a:t>56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/>
          </a:bodyPr>
          <a:lstStyle/>
          <a:p>
            <a:r>
              <a:rPr lang="en-US" sz="5400" baseline="-25000" dirty="0" smtClean="0">
                <a:latin typeface="Helvetica" charset="0"/>
                <a:ea typeface="ＭＳ Ｐゴシック" charset="0"/>
                <a:cs typeface="ＭＳ Ｐゴシック" charset="0"/>
              </a:rPr>
              <a:t>Preventing Loops</a:t>
            </a:r>
            <a:br>
              <a:rPr lang="en-US" sz="5400" baseline="-25000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700" baseline="-25000" dirty="0" smtClean="0">
                <a:latin typeface="Helvetica" charset="0"/>
                <a:ea typeface="ＭＳ Ｐゴシック" charset="0"/>
                <a:cs typeface="ＭＳ Ｐゴシック" charset="0"/>
              </a:rPr>
              <a:t>(aka</a:t>
            </a:r>
            <a:r>
              <a:rPr lang="en-US" sz="27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700" baseline="-25000" dirty="0">
                <a:latin typeface="Helvetica" charset="0"/>
                <a:ea typeface="ＭＳ Ｐゴシック" charset="0"/>
                <a:cs typeface="ＭＳ Ｐゴシック" charset="0"/>
              </a:rPr>
              <a:t>Internet Zombie plan</a:t>
            </a:r>
            <a:r>
              <a:rPr lang="en-US" sz="2700" baseline="-25000" dirty="0" smtClean="0">
                <a:latin typeface="Helvetica" charset="0"/>
                <a:ea typeface="ＭＳ Ｐゴシック" charset="0"/>
                <a:cs typeface="ＭＳ Ｐゴシック" charset="0"/>
              </a:rPr>
              <a:t>)</a:t>
            </a:r>
            <a:endParaRPr lang="en-US" sz="2700" baseline="-250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65636" name="Picture 4"/>
          <p:cNvPicPr>
            <a:picLocks noChangeArrowheads="1"/>
          </p:cNvPicPr>
          <p:nvPr/>
        </p:nvPicPr>
        <p:blipFill>
          <a:blip r:embed="rId3">
            <a:lum bright="6000" contras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3697270"/>
            <a:ext cx="6096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5637" name="Picture 5"/>
          <p:cNvPicPr>
            <a:picLocks noChangeArrowheads="1"/>
          </p:cNvPicPr>
          <p:nvPr/>
        </p:nvPicPr>
        <p:blipFill>
          <a:blip r:embed="rId3">
            <a:lum bright="6000" contras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3697270"/>
            <a:ext cx="6096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5638" name="Picture 6"/>
          <p:cNvPicPr>
            <a:picLocks noChangeArrowheads="1"/>
          </p:cNvPicPr>
          <p:nvPr/>
        </p:nvPicPr>
        <p:blipFill>
          <a:blip r:embed="rId3">
            <a:lum bright="6000" contras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3697270"/>
            <a:ext cx="6096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5639" name="Line 7"/>
          <p:cNvSpPr>
            <a:spLocks noChangeShapeType="1"/>
          </p:cNvSpPr>
          <p:nvPr/>
        </p:nvSpPr>
        <p:spPr bwMode="auto">
          <a:xfrm>
            <a:off x="885825" y="3851257"/>
            <a:ext cx="1228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5640" name="Line 8"/>
          <p:cNvSpPr>
            <a:spLocks noChangeShapeType="1"/>
          </p:cNvSpPr>
          <p:nvPr/>
        </p:nvSpPr>
        <p:spPr bwMode="auto">
          <a:xfrm>
            <a:off x="2574925" y="3851257"/>
            <a:ext cx="1882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5641" name="Line 9"/>
          <p:cNvSpPr>
            <a:spLocks noChangeShapeType="1"/>
          </p:cNvSpPr>
          <p:nvPr/>
        </p:nvSpPr>
        <p:spPr bwMode="auto">
          <a:xfrm flipV="1">
            <a:off x="4840288" y="3851257"/>
            <a:ext cx="17684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5642" name="Line 10"/>
          <p:cNvSpPr>
            <a:spLocks noChangeShapeType="1"/>
          </p:cNvSpPr>
          <p:nvPr/>
        </p:nvSpPr>
        <p:spPr bwMode="auto">
          <a:xfrm>
            <a:off x="7069138" y="3851257"/>
            <a:ext cx="1228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5643" name="Freeform 11"/>
          <p:cNvSpPr>
            <a:spLocks/>
          </p:cNvSpPr>
          <p:nvPr/>
        </p:nvSpPr>
        <p:spPr bwMode="auto">
          <a:xfrm>
            <a:off x="923925" y="4187807"/>
            <a:ext cx="3973513" cy="620713"/>
          </a:xfrm>
          <a:custGeom>
            <a:avLst/>
            <a:gdLst>
              <a:gd name="T0" fmla="*/ 0 w 2503"/>
              <a:gd name="T1" fmla="*/ 60483799 h 391"/>
              <a:gd name="T2" fmla="*/ 2147483647 w 2503"/>
              <a:gd name="T3" fmla="*/ 120967597 h 391"/>
              <a:gd name="T4" fmla="*/ 2147483647 w 2503"/>
              <a:gd name="T5" fmla="*/ 791329700 h 391"/>
              <a:gd name="T6" fmla="*/ 2147483647 w 2503"/>
              <a:gd name="T7" fmla="*/ 914818249 h 391"/>
              <a:gd name="T8" fmla="*/ 2147483647 w 2503"/>
              <a:gd name="T9" fmla="*/ 365423744 h 391"/>
              <a:gd name="T10" fmla="*/ 2147483647 w 2503"/>
              <a:gd name="T11" fmla="*/ 365423744 h 3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03"/>
              <a:gd name="T19" fmla="*/ 0 h 391"/>
              <a:gd name="T20" fmla="*/ 2503 w 2503"/>
              <a:gd name="T21" fmla="*/ 391 h 39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03" h="391">
                <a:moveTo>
                  <a:pt x="0" y="24"/>
                </a:moveTo>
                <a:cubicBezTo>
                  <a:pt x="925" y="12"/>
                  <a:pt x="1851" y="0"/>
                  <a:pt x="2177" y="48"/>
                </a:cubicBezTo>
                <a:cubicBezTo>
                  <a:pt x="2503" y="96"/>
                  <a:pt x="2132" y="262"/>
                  <a:pt x="1959" y="314"/>
                </a:cubicBezTo>
                <a:cubicBezTo>
                  <a:pt x="1786" y="366"/>
                  <a:pt x="1274" y="391"/>
                  <a:pt x="1137" y="363"/>
                </a:cubicBezTo>
                <a:cubicBezTo>
                  <a:pt x="1000" y="335"/>
                  <a:pt x="1056" y="181"/>
                  <a:pt x="1137" y="145"/>
                </a:cubicBezTo>
                <a:cubicBezTo>
                  <a:pt x="1218" y="109"/>
                  <a:pt x="1419" y="127"/>
                  <a:pt x="1621" y="145"/>
                </a:cubicBezTo>
              </a:path>
            </a:pathLst>
          </a:custGeom>
          <a:noFill/>
          <a:ln w="6350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5644" name="Line 12"/>
          <p:cNvSpPr>
            <a:spLocks noChangeShapeType="1"/>
          </p:cNvSpPr>
          <p:nvPr/>
        </p:nvSpPr>
        <p:spPr bwMode="auto">
          <a:xfrm>
            <a:off x="2152650" y="3381357"/>
            <a:ext cx="1036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5645" name="Line 13"/>
          <p:cNvSpPr>
            <a:spLocks noChangeShapeType="1"/>
          </p:cNvSpPr>
          <p:nvPr/>
        </p:nvSpPr>
        <p:spPr bwMode="auto">
          <a:xfrm flipH="1">
            <a:off x="3535363" y="3381357"/>
            <a:ext cx="1036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981391" y="28538"/>
            <a:ext cx="3140260" cy="2369746"/>
            <a:chOff x="5910271" y="130138"/>
            <a:chExt cx="3140260" cy="2369746"/>
          </a:xfrm>
        </p:grpSpPr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1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4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6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7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8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9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40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1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42" name="Oval 31"/>
          <p:cNvSpPr>
            <a:spLocks noChangeArrowheads="1"/>
          </p:cNvSpPr>
          <p:nvPr/>
        </p:nvSpPr>
        <p:spPr bwMode="auto">
          <a:xfrm>
            <a:off x="6032439" y="731865"/>
            <a:ext cx="769832" cy="329053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71040"/>
            <a:ext cx="8458200" cy="48869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en-US" dirty="0" smtClean="0"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  <a:ea typeface="Calibri"/>
                <a:cs typeface="Calibri"/>
              </a:rPr>
              <a:t>Forwarding </a:t>
            </a:r>
            <a:r>
              <a:rPr lang="en-US" dirty="0">
                <a:latin typeface="Calibri"/>
                <a:ea typeface="Calibri"/>
                <a:cs typeface="Calibri"/>
              </a:rPr>
              <a:t>loops </a:t>
            </a:r>
            <a:r>
              <a:rPr lang="en-US" dirty="0" smtClean="0">
                <a:latin typeface="Calibri"/>
                <a:ea typeface="Calibri"/>
                <a:cs typeface="Calibri"/>
              </a:rPr>
              <a:t>cause </a:t>
            </a:r>
            <a:r>
              <a:rPr lang="en-US" dirty="0">
                <a:latin typeface="Calibri"/>
                <a:ea typeface="Calibri"/>
                <a:cs typeface="Calibri"/>
              </a:rPr>
              <a:t>packets to cycle forever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As these accumulate, eventually consume </a:t>
            </a:r>
            <a:r>
              <a:rPr lang="en-US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all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smtClean="0">
                <a:latin typeface="Calibri"/>
                <a:ea typeface="Calibri"/>
                <a:cs typeface="Calibri"/>
              </a:rPr>
              <a:t>capacity</a:t>
            </a:r>
          </a:p>
          <a:p>
            <a:pPr>
              <a:lnSpc>
                <a:spcPct val="90000"/>
              </a:lnSpc>
            </a:pPr>
            <a:endParaRPr lang="en-US" dirty="0">
              <a:latin typeface="Calibri"/>
            </a:endParaRPr>
          </a:p>
          <a:p>
            <a:pPr>
              <a:lnSpc>
                <a:spcPct val="90000"/>
              </a:lnSpc>
            </a:pPr>
            <a:endParaRPr lang="en-US" dirty="0">
              <a:latin typeface="Calibri"/>
            </a:endParaRPr>
          </a:p>
          <a:p>
            <a:pPr>
              <a:lnSpc>
                <a:spcPct val="90000"/>
              </a:lnSpc>
            </a:pPr>
            <a:endParaRPr lang="en-US" dirty="0">
              <a:latin typeface="Calibri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</a:rPr>
              <a:t>Time-to-Live (TTL) Field  (8 bits)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/>
                <a:ea typeface="Calibri"/>
                <a:cs typeface="Calibri"/>
              </a:rPr>
              <a:t>Decremented </a:t>
            </a:r>
            <a:r>
              <a:rPr lang="en-US" dirty="0">
                <a:latin typeface="Calibri"/>
                <a:ea typeface="Calibri"/>
                <a:cs typeface="Calibri"/>
              </a:rPr>
              <a:t>at each hop, packet discarded if reaches 0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…and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time exceeded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message is sent to the source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Using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ICMP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control message; basis for </a:t>
            </a:r>
            <a:r>
              <a:rPr lang="en-US" altLang="ja-JP" b="1" dirty="0" err="1">
                <a:latin typeface="Calibri"/>
                <a:ea typeface="Calibri"/>
                <a:cs typeface="Calibri"/>
              </a:rPr>
              <a:t>traceroute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7392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9" grpId="0" uiExpand="1" animBg="1"/>
      <p:bldP spid="965640" grpId="0" uiExpand="1" animBg="1"/>
      <p:bldP spid="965641" grpId="0" uiExpand="1" animBg="1"/>
      <p:bldP spid="965642" grpId="0" uiExpand="1" animBg="1"/>
      <p:bldP spid="965643" grpId="0" uiExpand="1" animBg="1"/>
      <p:bldP spid="965644" grpId="0" uiExpand="1" animBg="1"/>
      <p:bldP spid="965645" grpId="0" uiExpand="1" animBg="1"/>
      <p:bldP spid="4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75E5A25-7D9B-2444-8F10-B56487359E93}" type="slidenum">
              <a:rPr lang="en-US" sz="1400" b="0">
                <a:latin typeface="Times New Roman" charset="0"/>
              </a:rPr>
              <a:pPr eaLnBrk="1" hangingPunct="1"/>
              <a:t>57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Fragmentation</a:t>
            </a:r>
            <a:b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000" dirty="0" smtClean="0">
                <a:latin typeface="Helvetica" charset="0"/>
                <a:ea typeface="ＭＳ Ｐゴシック" charset="0"/>
                <a:cs typeface="ＭＳ Ｐゴシック" charset="0"/>
              </a:rPr>
              <a:t>(some assembly required)</a:t>
            </a:r>
            <a:endParaRPr lang="en-US" sz="20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</a:rPr>
              <a:t>Fragmentation</a:t>
            </a:r>
            <a:r>
              <a:rPr lang="en-US" dirty="0">
                <a:latin typeface="Calibri"/>
              </a:rPr>
              <a:t>: when forwarding a packet, an Internet router can </a:t>
            </a:r>
            <a:r>
              <a:rPr lang="en-US" dirty="0">
                <a:solidFill>
                  <a:srgbClr val="F47A00"/>
                </a:solidFill>
                <a:latin typeface="Calibri"/>
              </a:rPr>
              <a:t>split </a:t>
            </a:r>
            <a:r>
              <a:rPr lang="en-US" dirty="0">
                <a:latin typeface="Calibri"/>
              </a:rPr>
              <a:t>it into multiple pieces (</a:t>
            </a:r>
            <a:r>
              <a:rPr lang="ja-JP" altLang="en-US" dirty="0">
                <a:latin typeface="Calibri"/>
              </a:rPr>
              <a:t>“</a:t>
            </a:r>
            <a:r>
              <a:rPr lang="en-US" altLang="ja-JP" dirty="0">
                <a:latin typeface="Calibri"/>
              </a:rPr>
              <a:t>fragments</a:t>
            </a:r>
            <a:r>
              <a:rPr lang="ja-JP" altLang="en-US" dirty="0">
                <a:latin typeface="Calibri"/>
              </a:rPr>
              <a:t>”</a:t>
            </a:r>
            <a:r>
              <a:rPr lang="en-US" altLang="ja-JP" dirty="0">
                <a:latin typeface="Calibri"/>
              </a:rPr>
              <a:t>) if too big for next hop link</a:t>
            </a:r>
            <a:br>
              <a:rPr lang="en-US" altLang="ja-JP" dirty="0">
                <a:latin typeface="Calibri"/>
              </a:rPr>
            </a:br>
            <a:endParaRPr lang="en-US" altLang="ja-JP" dirty="0"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</a:rPr>
              <a:t>Must </a:t>
            </a:r>
            <a:r>
              <a:rPr lang="en-US" dirty="0">
                <a:solidFill>
                  <a:srgbClr val="F47A00"/>
                </a:solidFill>
                <a:latin typeface="Calibri"/>
              </a:rPr>
              <a:t>reassemble </a:t>
            </a:r>
            <a:r>
              <a:rPr lang="en-US" dirty="0">
                <a:latin typeface="Calibri"/>
              </a:rPr>
              <a:t>to recover original packet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Need fragmentation information (32 bits)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Packet </a:t>
            </a:r>
            <a:r>
              <a:rPr lang="en-US" dirty="0">
                <a:solidFill>
                  <a:srgbClr val="F47A00"/>
                </a:solidFill>
                <a:latin typeface="Calibri"/>
                <a:ea typeface="Calibri"/>
                <a:cs typeface="Calibri"/>
              </a:rPr>
              <a:t>identifier</a:t>
            </a:r>
            <a:r>
              <a:rPr lang="en-US" dirty="0">
                <a:latin typeface="Calibri"/>
                <a:ea typeface="Calibri"/>
                <a:cs typeface="Calibri"/>
              </a:rPr>
              <a:t>, </a:t>
            </a:r>
            <a:r>
              <a:rPr lang="en-US" dirty="0">
                <a:solidFill>
                  <a:srgbClr val="F47A00"/>
                </a:solidFill>
                <a:latin typeface="Calibri"/>
                <a:ea typeface="Calibri"/>
                <a:cs typeface="Calibri"/>
              </a:rPr>
              <a:t>flags</a:t>
            </a:r>
            <a:r>
              <a:rPr lang="en-US" dirty="0">
                <a:latin typeface="Calibri"/>
                <a:ea typeface="Calibri"/>
                <a:cs typeface="Calibri"/>
              </a:rPr>
              <a:t>, and fragment </a:t>
            </a:r>
            <a:r>
              <a:rPr lang="en-US" dirty="0">
                <a:solidFill>
                  <a:srgbClr val="F47A00"/>
                </a:solidFill>
                <a:latin typeface="Calibri"/>
                <a:ea typeface="Calibri"/>
                <a:cs typeface="Calibri"/>
              </a:rPr>
              <a:t>offset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981391" y="28538"/>
            <a:ext cx="3140260" cy="2369746"/>
            <a:chOff x="5910271" y="130138"/>
            <a:chExt cx="3140260" cy="236974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5995387" y="381815"/>
            <a:ext cx="3126263" cy="370177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0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7203" grpId="0" build="p"/>
      <p:bldP spid="3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Calibri"/>
              </a:rPr>
              <a:t>4-</a:t>
            </a:r>
            <a:fld id="{9A646788-3512-CA4A-B922-8759E90CC86C}" type="slidenum">
              <a:rPr lang="en-US" sz="1400">
                <a:latin typeface="Calibri"/>
              </a:rPr>
              <a:pPr/>
              <a:t>58</a:t>
            </a:fld>
            <a:endParaRPr lang="en-US" sz="1400" dirty="0">
              <a:latin typeface="Calibri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alibri"/>
                <a:ea typeface="ＭＳ Ｐゴシック" charset="0"/>
                <a:cs typeface="ＭＳ Ｐゴシック" charset="0"/>
              </a:rPr>
              <a:t>IP Fragmentation &amp; Reassembly</a:t>
            </a:r>
            <a:endParaRPr lang="en-US" dirty="0"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6225" y="1304925"/>
            <a:ext cx="3810000" cy="4648200"/>
          </a:xfrm>
        </p:spPr>
        <p:txBody>
          <a:bodyPr/>
          <a:lstStyle/>
          <a:p>
            <a:r>
              <a:rPr lang="en-US" sz="1800" dirty="0">
                <a:latin typeface="Calibri"/>
                <a:ea typeface="ＭＳ Ｐゴシック" charset="0"/>
                <a:cs typeface="ＭＳ Ｐゴシック" charset="0"/>
              </a:rPr>
              <a:t>network links have MTU (</a:t>
            </a:r>
            <a:r>
              <a:rPr lang="en-US" sz="1800" dirty="0" err="1">
                <a:latin typeface="Calibri"/>
                <a:ea typeface="ＭＳ Ｐゴシック" charset="0"/>
                <a:cs typeface="ＭＳ Ｐゴシック" charset="0"/>
              </a:rPr>
              <a:t>max.transfer</a:t>
            </a:r>
            <a:r>
              <a:rPr lang="en-US" sz="1800" dirty="0">
                <a:latin typeface="Calibri"/>
                <a:ea typeface="ＭＳ Ｐゴシック" charset="0"/>
                <a:cs typeface="ＭＳ Ｐゴシック" charset="0"/>
              </a:rPr>
              <a:t> size) - largest possible link-level frame.</a:t>
            </a:r>
            <a:endParaRPr lang="en-US" sz="2000" dirty="0">
              <a:latin typeface="Calibri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800" dirty="0">
                <a:latin typeface="Calibri"/>
                <a:ea typeface="ＭＳ Ｐゴシック" charset="0"/>
              </a:rPr>
              <a:t>different link types, different MTUs </a:t>
            </a:r>
          </a:p>
          <a:p>
            <a:r>
              <a:rPr lang="en-US" sz="1800" dirty="0">
                <a:latin typeface="Calibri"/>
                <a:ea typeface="ＭＳ Ｐゴシック" charset="0"/>
                <a:cs typeface="ＭＳ Ｐゴシック" charset="0"/>
              </a:rPr>
              <a:t>large IP datagram divided (</a:t>
            </a:r>
            <a:r>
              <a:rPr lang="ja-JP" altLang="en-US" sz="1800" dirty="0">
                <a:latin typeface="Calibri"/>
                <a:ea typeface="ＭＳ Ｐゴシック" charset="0"/>
                <a:cs typeface="ＭＳ Ｐゴシック" charset="0"/>
              </a:rPr>
              <a:t>“</a:t>
            </a:r>
            <a:r>
              <a:rPr lang="en-US" sz="1800" dirty="0">
                <a:latin typeface="Calibri"/>
                <a:ea typeface="ＭＳ Ｐゴシック" charset="0"/>
                <a:cs typeface="ＭＳ Ｐゴシック" charset="0"/>
              </a:rPr>
              <a:t>fragmented</a:t>
            </a:r>
            <a:r>
              <a:rPr lang="ja-JP" altLang="en-US" sz="1800" dirty="0">
                <a:latin typeface="Calibri"/>
                <a:ea typeface="ＭＳ Ｐゴシック" charset="0"/>
                <a:cs typeface="ＭＳ Ｐゴシック" charset="0"/>
              </a:rPr>
              <a:t>”</a:t>
            </a:r>
            <a:r>
              <a:rPr lang="en-US" sz="1800" dirty="0">
                <a:latin typeface="Calibri"/>
                <a:ea typeface="ＭＳ Ｐゴシック" charset="0"/>
                <a:cs typeface="ＭＳ Ｐゴシック" charset="0"/>
              </a:rPr>
              <a:t>) within net</a:t>
            </a:r>
          </a:p>
          <a:p>
            <a:pPr lvl="1"/>
            <a:r>
              <a:rPr lang="en-US" sz="1800" dirty="0">
                <a:latin typeface="Calibri"/>
                <a:ea typeface="ＭＳ Ｐゴシック" charset="0"/>
              </a:rPr>
              <a:t>one datagram becomes several datagrams</a:t>
            </a:r>
            <a:endParaRPr lang="en-US" sz="1600" dirty="0">
              <a:latin typeface="Calibri"/>
              <a:ea typeface="ＭＳ Ｐゴシック" charset="0"/>
            </a:endParaRPr>
          </a:p>
          <a:p>
            <a:pPr lvl="1"/>
            <a:r>
              <a:rPr lang="ja-JP" altLang="en-US" sz="1800" dirty="0">
                <a:latin typeface="Calibri"/>
                <a:ea typeface="ＭＳ Ｐゴシック" charset="0"/>
              </a:rPr>
              <a:t>“</a:t>
            </a:r>
            <a:r>
              <a:rPr lang="en-US" sz="1800" dirty="0">
                <a:latin typeface="Calibri"/>
                <a:ea typeface="ＭＳ Ｐゴシック" charset="0"/>
              </a:rPr>
              <a:t>reassembled</a:t>
            </a:r>
            <a:r>
              <a:rPr lang="ja-JP" altLang="en-US" sz="1800" dirty="0">
                <a:latin typeface="Calibri"/>
                <a:ea typeface="ＭＳ Ｐゴシック" charset="0"/>
              </a:rPr>
              <a:t>”</a:t>
            </a:r>
            <a:r>
              <a:rPr lang="en-US" sz="1800" dirty="0">
                <a:latin typeface="Calibri"/>
                <a:ea typeface="ＭＳ Ｐゴシック" charset="0"/>
              </a:rPr>
              <a:t> only at final destination</a:t>
            </a:r>
          </a:p>
          <a:p>
            <a:pPr lvl="1"/>
            <a:r>
              <a:rPr lang="en-US" sz="1800" dirty="0">
                <a:latin typeface="Calibri"/>
                <a:ea typeface="ＭＳ Ｐゴシック" charset="0"/>
              </a:rPr>
              <a:t>IP header bits used to identify, order related </a:t>
            </a:r>
            <a:r>
              <a:rPr lang="en-US" sz="1800" dirty="0" smtClean="0">
                <a:latin typeface="Calibri"/>
                <a:ea typeface="ＭＳ Ｐゴシック" charset="0"/>
              </a:rPr>
              <a:t>fragments</a:t>
            </a:r>
          </a:p>
          <a:p>
            <a:r>
              <a:rPr lang="en-US" sz="2200" dirty="0" smtClean="0">
                <a:latin typeface="Calibri"/>
                <a:ea typeface="ＭＳ Ｐゴシック" charset="0"/>
              </a:rPr>
              <a:t>IPv6 does things differently</a:t>
            </a:r>
            <a:endParaRPr lang="en-US" sz="2200" dirty="0">
              <a:latin typeface="Calibri"/>
              <a:ea typeface="ＭＳ Ｐゴシック" charset="0"/>
            </a:endParaRPr>
          </a:p>
        </p:txBody>
      </p:sp>
      <p:sp>
        <p:nvSpPr>
          <p:cNvPr id="51206" name="Freeform 4"/>
          <p:cNvSpPr>
            <a:spLocks/>
          </p:cNvSpPr>
          <p:nvPr/>
        </p:nvSpPr>
        <p:spPr bwMode="auto">
          <a:xfrm>
            <a:off x="4597400" y="1628775"/>
            <a:ext cx="2436813" cy="2255838"/>
          </a:xfrm>
          <a:custGeom>
            <a:avLst/>
            <a:gdLst>
              <a:gd name="T0" fmla="*/ 850193116 w 1292"/>
              <a:gd name="T1" fmla="*/ 22615899 h 1255"/>
              <a:gd name="T2" fmla="*/ 124505678 w 1292"/>
              <a:gd name="T3" fmla="*/ 507256181 h 1255"/>
              <a:gd name="T4" fmla="*/ 103160932 w 1292"/>
              <a:gd name="T5" fmla="*/ 1689779043 h 1255"/>
              <a:gd name="T6" fmla="*/ 188536146 w 1292"/>
              <a:gd name="T7" fmla="*/ 2147483647 h 1255"/>
              <a:gd name="T8" fmla="*/ 87153597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1437766887 h 1255"/>
              <a:gd name="T18" fmla="*/ 2147483647 w 1292"/>
              <a:gd name="T19" fmla="*/ 681726826 h 1255"/>
              <a:gd name="T20" fmla="*/ 2147483647 w 1292"/>
              <a:gd name="T21" fmla="*/ 371557190 h 1255"/>
              <a:gd name="T22" fmla="*/ 850193116 w 1292"/>
              <a:gd name="T23" fmla="*/ 22615899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51207" name="Freeform 5"/>
          <p:cNvSpPr>
            <a:spLocks/>
          </p:cNvSpPr>
          <p:nvPr/>
        </p:nvSpPr>
        <p:spPr bwMode="auto">
          <a:xfrm>
            <a:off x="4597400" y="4030663"/>
            <a:ext cx="1976438" cy="1987550"/>
          </a:xfrm>
          <a:custGeom>
            <a:avLst/>
            <a:gdLst>
              <a:gd name="T0" fmla="*/ 10251216 w 873"/>
              <a:gd name="T1" fmla="*/ 1810653821 h 940"/>
              <a:gd name="T2" fmla="*/ 1178869424 w 873"/>
              <a:gd name="T3" fmla="*/ 290598840 h 940"/>
              <a:gd name="T4" fmla="*/ 2147483647 w 873"/>
              <a:gd name="T5" fmla="*/ 98356238 h 940"/>
              <a:gd name="T6" fmla="*/ 2147483647 w 873"/>
              <a:gd name="T7" fmla="*/ 880738380 h 940"/>
              <a:gd name="T8" fmla="*/ 2147483647 w 873"/>
              <a:gd name="T9" fmla="*/ 1551350436 h 940"/>
              <a:gd name="T10" fmla="*/ 2147483647 w 873"/>
              <a:gd name="T11" fmla="*/ 2147483647 h 940"/>
              <a:gd name="T12" fmla="*/ 2147483647 w 873"/>
              <a:gd name="T13" fmla="*/ 2147483647 h 940"/>
              <a:gd name="T14" fmla="*/ 2147483647 w 873"/>
              <a:gd name="T15" fmla="*/ 2147483647 h 940"/>
              <a:gd name="T16" fmla="*/ 2142467848 w 873"/>
              <a:gd name="T17" fmla="*/ 2147483647 h 940"/>
              <a:gd name="T18" fmla="*/ 712448168 w 873"/>
              <a:gd name="T19" fmla="*/ 2147483647 h 940"/>
              <a:gd name="T20" fmla="*/ 10251216 w 873"/>
              <a:gd name="T21" fmla="*/ 1810653821 h 9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3"/>
              <a:gd name="T34" fmla="*/ 0 h 940"/>
              <a:gd name="T35" fmla="*/ 873 w 873"/>
              <a:gd name="T36" fmla="*/ 940 h 9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3" h="940">
                <a:moveTo>
                  <a:pt x="2" y="405"/>
                </a:moveTo>
                <a:cubicBezTo>
                  <a:pt x="17" y="290"/>
                  <a:pt x="138" y="129"/>
                  <a:pt x="230" y="65"/>
                </a:cubicBezTo>
                <a:cubicBezTo>
                  <a:pt x="322" y="1"/>
                  <a:pt x="460" y="0"/>
                  <a:pt x="555" y="22"/>
                </a:cubicBezTo>
                <a:cubicBezTo>
                  <a:pt x="650" y="44"/>
                  <a:pt x="748" y="143"/>
                  <a:pt x="800" y="197"/>
                </a:cubicBezTo>
                <a:cubicBezTo>
                  <a:pt x="852" y="251"/>
                  <a:pt x="859" y="292"/>
                  <a:pt x="866" y="347"/>
                </a:cubicBezTo>
                <a:cubicBezTo>
                  <a:pt x="873" y="402"/>
                  <a:pt x="855" y="457"/>
                  <a:pt x="842" y="527"/>
                </a:cubicBezTo>
                <a:cubicBezTo>
                  <a:pt x="829" y="597"/>
                  <a:pt x="827" y="714"/>
                  <a:pt x="788" y="767"/>
                </a:cubicBezTo>
                <a:cubicBezTo>
                  <a:pt x="749" y="820"/>
                  <a:pt x="670" y="819"/>
                  <a:pt x="608" y="845"/>
                </a:cubicBezTo>
                <a:cubicBezTo>
                  <a:pt x="546" y="871"/>
                  <a:pt x="496" y="940"/>
                  <a:pt x="418" y="925"/>
                </a:cubicBezTo>
                <a:cubicBezTo>
                  <a:pt x="340" y="910"/>
                  <a:pt x="208" y="840"/>
                  <a:pt x="139" y="754"/>
                </a:cubicBezTo>
                <a:cubicBezTo>
                  <a:pt x="69" y="667"/>
                  <a:pt x="0" y="546"/>
                  <a:pt x="2" y="405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grpSp>
        <p:nvGrpSpPr>
          <p:cNvPr id="51208" name="Group 6"/>
          <p:cNvGrpSpPr>
            <a:grpSpLocks/>
          </p:cNvGrpSpPr>
          <p:nvPr/>
        </p:nvGrpSpPr>
        <p:grpSpPr bwMode="auto">
          <a:xfrm>
            <a:off x="4191000" y="2008188"/>
            <a:ext cx="649288" cy="1247775"/>
            <a:chOff x="3314" y="1248"/>
            <a:chExt cx="344" cy="694"/>
          </a:xfrm>
        </p:grpSpPr>
        <p:sp>
          <p:nvSpPr>
            <p:cNvPr id="51349" name="Line 8"/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0" name="Line 10"/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351" name="Group 11"/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51353" name="Oval 12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51354" name="Oval 13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51355" name="Oval 14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</p:grpSp>
        <p:sp>
          <p:nvSpPr>
            <p:cNvPr id="51352" name="Line 15"/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09" name="Line 16"/>
          <p:cNvSpPr>
            <a:spLocks noChangeShapeType="1"/>
          </p:cNvSpPr>
          <p:nvPr/>
        </p:nvSpPr>
        <p:spPr bwMode="auto">
          <a:xfrm flipV="1">
            <a:off x="4670425" y="2584450"/>
            <a:ext cx="1270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Line 17"/>
          <p:cNvSpPr>
            <a:spLocks noChangeShapeType="1"/>
          </p:cNvSpPr>
          <p:nvPr/>
        </p:nvSpPr>
        <p:spPr bwMode="auto">
          <a:xfrm>
            <a:off x="5246688" y="1909763"/>
            <a:ext cx="658812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Line 18"/>
          <p:cNvSpPr>
            <a:spLocks noChangeShapeType="1"/>
          </p:cNvSpPr>
          <p:nvPr/>
        </p:nvSpPr>
        <p:spPr bwMode="auto">
          <a:xfrm>
            <a:off x="6092825" y="2246313"/>
            <a:ext cx="196850" cy="669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Line 19"/>
          <p:cNvSpPr>
            <a:spLocks noChangeShapeType="1"/>
          </p:cNvSpPr>
          <p:nvPr/>
        </p:nvSpPr>
        <p:spPr bwMode="auto">
          <a:xfrm>
            <a:off x="4995863" y="2022475"/>
            <a:ext cx="1587" cy="582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Line 20"/>
          <p:cNvSpPr>
            <a:spLocks noChangeShapeType="1"/>
          </p:cNvSpPr>
          <p:nvPr/>
        </p:nvSpPr>
        <p:spPr bwMode="auto">
          <a:xfrm>
            <a:off x="5021263" y="2670175"/>
            <a:ext cx="971550" cy="401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Line 21"/>
          <p:cNvSpPr>
            <a:spLocks noChangeShapeType="1"/>
          </p:cNvSpPr>
          <p:nvPr/>
        </p:nvSpPr>
        <p:spPr bwMode="auto">
          <a:xfrm flipH="1" flipV="1">
            <a:off x="6548438" y="3162300"/>
            <a:ext cx="476250" cy="687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Line 22"/>
          <p:cNvSpPr>
            <a:spLocks noChangeShapeType="1"/>
          </p:cNvSpPr>
          <p:nvPr/>
        </p:nvSpPr>
        <p:spPr bwMode="auto">
          <a:xfrm flipH="1">
            <a:off x="5254625" y="2214563"/>
            <a:ext cx="758825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Line 23"/>
          <p:cNvSpPr>
            <a:spLocks noChangeShapeType="1"/>
          </p:cNvSpPr>
          <p:nvPr/>
        </p:nvSpPr>
        <p:spPr bwMode="auto">
          <a:xfrm flipH="1">
            <a:off x="5264150" y="1654175"/>
            <a:ext cx="47625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7" name="Line 24"/>
          <p:cNvSpPr>
            <a:spLocks noChangeShapeType="1"/>
          </p:cNvSpPr>
          <p:nvPr/>
        </p:nvSpPr>
        <p:spPr bwMode="auto">
          <a:xfrm flipH="1">
            <a:off x="5981700" y="1830388"/>
            <a:ext cx="273050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18" name="Group 25"/>
          <p:cNvGrpSpPr>
            <a:grpSpLocks/>
          </p:cNvGrpSpPr>
          <p:nvPr/>
        </p:nvGrpSpPr>
        <p:grpSpPr bwMode="auto">
          <a:xfrm>
            <a:off x="4745038" y="1793875"/>
            <a:ext cx="679450" cy="314325"/>
            <a:chOff x="3600" y="219"/>
            <a:chExt cx="360" cy="175"/>
          </a:xfrm>
        </p:grpSpPr>
        <p:sp>
          <p:nvSpPr>
            <p:cNvPr id="51336" name="Oval 2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337" name="Line 2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8" name="Line 2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9" name="Rectangle 2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charset="0"/>
              </a:endParaRPr>
            </a:p>
          </p:txBody>
        </p:sp>
        <p:sp>
          <p:nvSpPr>
            <p:cNvPr id="51340" name="Oval 3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grpSp>
          <p:nvGrpSpPr>
            <p:cNvPr id="51341" name="Group 3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346" name="Line 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47" name="Line 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48" name="Line 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342" name="Group 3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343" name="Line 3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44" name="Line 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45" name="Line 3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219" name="Group 39"/>
          <p:cNvGrpSpPr>
            <a:grpSpLocks/>
          </p:cNvGrpSpPr>
          <p:nvPr/>
        </p:nvGrpSpPr>
        <p:grpSpPr bwMode="auto">
          <a:xfrm>
            <a:off x="4762500" y="2451100"/>
            <a:ext cx="679450" cy="314325"/>
            <a:chOff x="3600" y="219"/>
            <a:chExt cx="360" cy="175"/>
          </a:xfrm>
        </p:grpSpPr>
        <p:sp>
          <p:nvSpPr>
            <p:cNvPr id="51323" name="Oval 4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324" name="Line 4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5" name="Line 4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6" name="Rectangle 4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charset="0"/>
              </a:endParaRPr>
            </a:p>
          </p:txBody>
        </p:sp>
        <p:sp>
          <p:nvSpPr>
            <p:cNvPr id="51327" name="Oval 4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grpSp>
          <p:nvGrpSpPr>
            <p:cNvPr id="51328" name="Group 4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333" name="Line 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4" name="Line 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5" name="Line 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329" name="Group 4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330" name="Line 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1" name="Line 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2" name="Line 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220" name="Group 53"/>
          <p:cNvGrpSpPr>
            <a:grpSpLocks/>
          </p:cNvGrpSpPr>
          <p:nvPr/>
        </p:nvGrpSpPr>
        <p:grpSpPr bwMode="auto">
          <a:xfrm>
            <a:off x="5732463" y="2001838"/>
            <a:ext cx="676275" cy="314325"/>
            <a:chOff x="3600" y="219"/>
            <a:chExt cx="360" cy="175"/>
          </a:xfrm>
        </p:grpSpPr>
        <p:sp>
          <p:nvSpPr>
            <p:cNvPr id="51310" name="Oval 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311" name="Line 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2" name="Line 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3" name="Rectangle 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charset="0"/>
              </a:endParaRPr>
            </a:p>
          </p:txBody>
        </p:sp>
        <p:sp>
          <p:nvSpPr>
            <p:cNvPr id="51314" name="Oval 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grpSp>
          <p:nvGrpSpPr>
            <p:cNvPr id="51315" name="Group 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320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21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22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316" name="Group 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317" name="Line 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18" name="Line 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19" name="Line 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221" name="Group 67"/>
          <p:cNvGrpSpPr>
            <a:grpSpLocks/>
          </p:cNvGrpSpPr>
          <p:nvPr/>
        </p:nvGrpSpPr>
        <p:grpSpPr bwMode="auto">
          <a:xfrm>
            <a:off x="5976938" y="2908300"/>
            <a:ext cx="679450" cy="314325"/>
            <a:chOff x="3600" y="219"/>
            <a:chExt cx="360" cy="175"/>
          </a:xfrm>
        </p:grpSpPr>
        <p:sp>
          <p:nvSpPr>
            <p:cNvPr id="51297" name="Oval 6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98" name="Line 6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9" name="Line 7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0" name="Rectangle 7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charset="0"/>
              </a:endParaRPr>
            </a:p>
          </p:txBody>
        </p:sp>
        <p:sp>
          <p:nvSpPr>
            <p:cNvPr id="51301" name="Oval 7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grpSp>
          <p:nvGrpSpPr>
            <p:cNvPr id="51302" name="Group 7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307" name="Line 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8" name="Line 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9" name="Line 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303" name="Group 7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304" name="Line 7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5" name="Line 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6" name="Line 8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222" name="Group 81"/>
          <p:cNvGrpSpPr>
            <a:grpSpLocks/>
          </p:cNvGrpSpPr>
          <p:nvPr/>
        </p:nvGrpSpPr>
        <p:grpSpPr bwMode="auto">
          <a:xfrm>
            <a:off x="5745163" y="4900613"/>
            <a:ext cx="715962" cy="311150"/>
            <a:chOff x="3600" y="219"/>
            <a:chExt cx="360" cy="175"/>
          </a:xfrm>
        </p:grpSpPr>
        <p:sp>
          <p:nvSpPr>
            <p:cNvPr id="51284" name="Oval 8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85" name="Line 8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6" name="Line 8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7" name="Rectangle 8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charset="0"/>
              </a:endParaRPr>
            </a:p>
          </p:txBody>
        </p:sp>
        <p:sp>
          <p:nvSpPr>
            <p:cNvPr id="51288" name="Oval 8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grpSp>
          <p:nvGrpSpPr>
            <p:cNvPr id="51289" name="Group 8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294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95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96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290" name="Group 9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291" name="Line 9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92" name="Line 9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93" name="Line 9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223" name="Group 95"/>
          <p:cNvGrpSpPr>
            <a:grpSpLocks/>
          </p:cNvGrpSpPr>
          <p:nvPr/>
        </p:nvGrpSpPr>
        <p:grpSpPr bwMode="auto">
          <a:xfrm>
            <a:off x="6738938" y="3889375"/>
            <a:ext cx="679450" cy="314325"/>
            <a:chOff x="3600" y="219"/>
            <a:chExt cx="360" cy="175"/>
          </a:xfrm>
        </p:grpSpPr>
        <p:sp>
          <p:nvSpPr>
            <p:cNvPr id="51271" name="Oval 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72" name="Line 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3" name="Line 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4" name="Rectangle 9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charset="0"/>
              </a:endParaRPr>
            </a:p>
          </p:txBody>
        </p:sp>
        <p:sp>
          <p:nvSpPr>
            <p:cNvPr id="51275" name="Oval 1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grpSp>
          <p:nvGrpSpPr>
            <p:cNvPr id="51276" name="Group 1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281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82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83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277" name="Group 1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278" name="Line 1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79" name="Line 1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80" name="Line 1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512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4392613"/>
            <a:ext cx="56356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5" name="Line 110"/>
          <p:cNvSpPr>
            <a:spLocks noChangeShapeType="1"/>
          </p:cNvSpPr>
          <p:nvPr/>
        </p:nvSpPr>
        <p:spPr bwMode="auto">
          <a:xfrm>
            <a:off x="5249863" y="4721225"/>
            <a:ext cx="3143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5191125"/>
            <a:ext cx="5635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7" name="Line 112"/>
          <p:cNvSpPr>
            <a:spLocks noChangeShapeType="1"/>
          </p:cNvSpPr>
          <p:nvPr/>
        </p:nvSpPr>
        <p:spPr bwMode="auto">
          <a:xfrm flipV="1">
            <a:off x="5465763" y="5529263"/>
            <a:ext cx="984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28" name="Group 113"/>
          <p:cNvGrpSpPr>
            <a:grpSpLocks/>
          </p:cNvGrpSpPr>
          <p:nvPr/>
        </p:nvGrpSpPr>
        <p:grpSpPr bwMode="auto">
          <a:xfrm>
            <a:off x="5084763" y="4849813"/>
            <a:ext cx="96837" cy="300037"/>
            <a:chOff x="3842" y="406"/>
            <a:chExt cx="51" cy="167"/>
          </a:xfrm>
        </p:grpSpPr>
        <p:sp>
          <p:nvSpPr>
            <p:cNvPr id="51268" name="Oval 114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69" name="Oval 115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70" name="Oval 116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sp>
        <p:nvSpPr>
          <p:cNvPr id="51229" name="Line 117"/>
          <p:cNvSpPr>
            <a:spLocks noChangeShapeType="1"/>
          </p:cNvSpPr>
          <p:nvPr/>
        </p:nvSpPr>
        <p:spPr bwMode="auto">
          <a:xfrm>
            <a:off x="5556250" y="4718050"/>
            <a:ext cx="0" cy="809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0" name="Line 118"/>
          <p:cNvSpPr>
            <a:spLocks noChangeShapeType="1"/>
          </p:cNvSpPr>
          <p:nvPr/>
        </p:nvSpPr>
        <p:spPr bwMode="auto">
          <a:xfrm>
            <a:off x="5556250" y="5067300"/>
            <a:ext cx="18732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1" name="Line 119"/>
          <p:cNvSpPr>
            <a:spLocks noChangeShapeType="1"/>
          </p:cNvSpPr>
          <p:nvPr/>
        </p:nvSpPr>
        <p:spPr bwMode="auto">
          <a:xfrm flipH="1">
            <a:off x="6461125" y="4206875"/>
            <a:ext cx="636588" cy="877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32" name="Group 120"/>
          <p:cNvGrpSpPr>
            <a:grpSpLocks/>
          </p:cNvGrpSpPr>
          <p:nvPr/>
        </p:nvGrpSpPr>
        <p:grpSpPr bwMode="auto">
          <a:xfrm rot="1433392">
            <a:off x="5003800" y="2955925"/>
            <a:ext cx="1028700" cy="171450"/>
            <a:chOff x="4712" y="1742"/>
            <a:chExt cx="648" cy="108"/>
          </a:xfrm>
        </p:grpSpPr>
        <p:sp>
          <p:nvSpPr>
            <p:cNvPr id="51266" name="Rectangle 121"/>
            <p:cNvSpPr>
              <a:spLocks noChangeArrowheads="1"/>
            </p:cNvSpPr>
            <p:nvPr/>
          </p:nvSpPr>
          <p:spPr bwMode="auto">
            <a:xfrm>
              <a:off x="4712" y="1742"/>
              <a:ext cx="648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67" name="Rectangle 122"/>
            <p:cNvSpPr>
              <a:spLocks noChangeArrowheads="1"/>
            </p:cNvSpPr>
            <p:nvPr/>
          </p:nvSpPr>
          <p:spPr bwMode="auto">
            <a:xfrm>
              <a:off x="4712" y="1742"/>
              <a:ext cx="534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51233" name="Group 123"/>
          <p:cNvGrpSpPr>
            <a:grpSpLocks/>
          </p:cNvGrpSpPr>
          <p:nvPr/>
        </p:nvGrpSpPr>
        <p:grpSpPr bwMode="auto">
          <a:xfrm rot="3346875">
            <a:off x="6283325" y="3241676"/>
            <a:ext cx="447675" cy="171450"/>
            <a:chOff x="5078" y="1860"/>
            <a:chExt cx="282" cy="108"/>
          </a:xfrm>
        </p:grpSpPr>
        <p:sp>
          <p:nvSpPr>
            <p:cNvPr id="51264" name="Rectangle 124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65" name="Rectangle 125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51234" name="Group 126"/>
          <p:cNvGrpSpPr>
            <a:grpSpLocks/>
          </p:cNvGrpSpPr>
          <p:nvPr/>
        </p:nvGrpSpPr>
        <p:grpSpPr bwMode="auto">
          <a:xfrm rot="3215306">
            <a:off x="6600825" y="3346451"/>
            <a:ext cx="447675" cy="171450"/>
            <a:chOff x="5078" y="1860"/>
            <a:chExt cx="282" cy="108"/>
          </a:xfrm>
        </p:grpSpPr>
        <p:sp>
          <p:nvSpPr>
            <p:cNvPr id="51262" name="Rectangle 127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63" name="Rectangle 128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51235" name="Group 129"/>
          <p:cNvGrpSpPr>
            <a:grpSpLocks/>
          </p:cNvGrpSpPr>
          <p:nvPr/>
        </p:nvGrpSpPr>
        <p:grpSpPr bwMode="auto">
          <a:xfrm rot="3051000">
            <a:off x="6953250" y="3467101"/>
            <a:ext cx="447675" cy="171450"/>
            <a:chOff x="5078" y="1860"/>
            <a:chExt cx="282" cy="108"/>
          </a:xfrm>
        </p:grpSpPr>
        <p:sp>
          <p:nvSpPr>
            <p:cNvPr id="51260" name="Rectangle 130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61" name="Rectangle 131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sp>
        <p:nvSpPr>
          <p:cNvPr id="51236" name="Line 132"/>
          <p:cNvSpPr>
            <a:spLocks noChangeShapeType="1"/>
          </p:cNvSpPr>
          <p:nvPr/>
        </p:nvSpPr>
        <p:spPr bwMode="auto">
          <a:xfrm>
            <a:off x="6007100" y="3276600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7" name="Line 133"/>
          <p:cNvSpPr>
            <a:spLocks noChangeShapeType="1"/>
          </p:cNvSpPr>
          <p:nvPr/>
        </p:nvSpPr>
        <p:spPr bwMode="auto">
          <a:xfrm>
            <a:off x="6642100" y="3517900"/>
            <a:ext cx="13335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8" name="Line 134"/>
          <p:cNvSpPr>
            <a:spLocks noChangeShapeType="1"/>
          </p:cNvSpPr>
          <p:nvPr/>
        </p:nvSpPr>
        <p:spPr bwMode="auto">
          <a:xfrm>
            <a:off x="6965950" y="3616325"/>
            <a:ext cx="117475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9" name="Line 135"/>
          <p:cNvSpPr>
            <a:spLocks noChangeShapeType="1"/>
          </p:cNvSpPr>
          <p:nvPr/>
        </p:nvSpPr>
        <p:spPr bwMode="auto">
          <a:xfrm>
            <a:off x="7334250" y="3730625"/>
            <a:ext cx="101600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0" name="Text Box 136"/>
          <p:cNvSpPr txBox="1">
            <a:spLocks noChangeArrowheads="1"/>
          </p:cNvSpPr>
          <p:nvPr/>
        </p:nvSpPr>
        <p:spPr bwMode="auto">
          <a:xfrm>
            <a:off x="6615113" y="2246313"/>
            <a:ext cx="22621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fragmentation: </a:t>
            </a:r>
          </a:p>
          <a:p>
            <a:r>
              <a:rPr lang="en-US" sz="1600" dirty="0">
                <a:solidFill>
                  <a:schemeClr val="accent2"/>
                </a:solidFill>
                <a:latin typeface="Calibri"/>
              </a:rPr>
              <a:t>in:</a:t>
            </a:r>
            <a:r>
              <a:rPr lang="en-US" sz="1600" dirty="0">
                <a:latin typeface="Calibri"/>
              </a:rPr>
              <a:t> one large datagram</a:t>
            </a:r>
          </a:p>
          <a:p>
            <a:r>
              <a:rPr lang="en-US" sz="1600" dirty="0">
                <a:solidFill>
                  <a:schemeClr val="accent2"/>
                </a:solidFill>
                <a:latin typeface="Calibri"/>
              </a:rPr>
              <a:t>out:</a:t>
            </a:r>
            <a:r>
              <a:rPr lang="en-US" sz="1600" dirty="0">
                <a:latin typeface="Calibri"/>
              </a:rPr>
              <a:t> 3 smaller datagrams</a:t>
            </a:r>
            <a:endParaRPr lang="en-US" sz="1800" dirty="0">
              <a:latin typeface="Calibri"/>
            </a:endParaRPr>
          </a:p>
        </p:txBody>
      </p:sp>
      <p:grpSp>
        <p:nvGrpSpPr>
          <p:cNvPr id="51241" name="Group 137"/>
          <p:cNvGrpSpPr>
            <a:grpSpLocks/>
          </p:cNvGrpSpPr>
          <p:nvPr/>
        </p:nvGrpSpPr>
        <p:grpSpPr bwMode="auto">
          <a:xfrm rot="-10773343">
            <a:off x="5610225" y="4352925"/>
            <a:ext cx="447675" cy="171450"/>
            <a:chOff x="5078" y="1860"/>
            <a:chExt cx="282" cy="108"/>
          </a:xfrm>
        </p:grpSpPr>
        <p:sp>
          <p:nvSpPr>
            <p:cNvPr id="51258" name="Rectangle 138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59" name="Rectangle 139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51242" name="Group 140"/>
          <p:cNvGrpSpPr>
            <a:grpSpLocks/>
          </p:cNvGrpSpPr>
          <p:nvPr/>
        </p:nvGrpSpPr>
        <p:grpSpPr bwMode="auto">
          <a:xfrm rot="-10773343">
            <a:off x="5613400" y="4546600"/>
            <a:ext cx="447675" cy="171450"/>
            <a:chOff x="5078" y="1860"/>
            <a:chExt cx="282" cy="108"/>
          </a:xfrm>
        </p:grpSpPr>
        <p:sp>
          <p:nvSpPr>
            <p:cNvPr id="51256" name="Rectangle 141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57" name="Rectangle 142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51243" name="Group 143"/>
          <p:cNvGrpSpPr>
            <a:grpSpLocks/>
          </p:cNvGrpSpPr>
          <p:nvPr/>
        </p:nvGrpSpPr>
        <p:grpSpPr bwMode="auto">
          <a:xfrm rot="-10773343">
            <a:off x="5616575" y="4740275"/>
            <a:ext cx="447675" cy="171450"/>
            <a:chOff x="5078" y="1860"/>
            <a:chExt cx="282" cy="108"/>
          </a:xfrm>
        </p:grpSpPr>
        <p:sp>
          <p:nvSpPr>
            <p:cNvPr id="51254" name="Rectangle 144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55" name="Rectangle 145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sp>
        <p:nvSpPr>
          <p:cNvPr id="51244" name="Line 146"/>
          <p:cNvSpPr>
            <a:spLocks noChangeShapeType="1"/>
          </p:cNvSpPr>
          <p:nvPr/>
        </p:nvSpPr>
        <p:spPr bwMode="auto">
          <a:xfrm rot="9691848">
            <a:off x="5365750" y="4410075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5" name="Line 147"/>
          <p:cNvSpPr>
            <a:spLocks noChangeShapeType="1"/>
          </p:cNvSpPr>
          <p:nvPr/>
        </p:nvSpPr>
        <p:spPr bwMode="auto">
          <a:xfrm rot="9691848">
            <a:off x="5356225" y="4584700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6" name="Line 148"/>
          <p:cNvSpPr>
            <a:spLocks noChangeShapeType="1"/>
          </p:cNvSpPr>
          <p:nvPr/>
        </p:nvSpPr>
        <p:spPr bwMode="auto">
          <a:xfrm rot="9691848">
            <a:off x="5359400" y="4791075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47" name="Group 149"/>
          <p:cNvGrpSpPr>
            <a:grpSpLocks/>
          </p:cNvGrpSpPr>
          <p:nvPr/>
        </p:nvGrpSpPr>
        <p:grpSpPr bwMode="auto">
          <a:xfrm rot="10793026">
            <a:off x="4281488" y="4189413"/>
            <a:ext cx="1030287" cy="173037"/>
            <a:chOff x="4712" y="1742"/>
            <a:chExt cx="648" cy="108"/>
          </a:xfrm>
        </p:grpSpPr>
        <p:sp>
          <p:nvSpPr>
            <p:cNvPr id="51252" name="Rectangle 150"/>
            <p:cNvSpPr>
              <a:spLocks noChangeArrowheads="1"/>
            </p:cNvSpPr>
            <p:nvPr/>
          </p:nvSpPr>
          <p:spPr bwMode="auto">
            <a:xfrm>
              <a:off x="4712" y="1742"/>
              <a:ext cx="648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53" name="Rectangle 151"/>
            <p:cNvSpPr>
              <a:spLocks noChangeArrowheads="1"/>
            </p:cNvSpPr>
            <p:nvPr/>
          </p:nvSpPr>
          <p:spPr bwMode="auto">
            <a:xfrm>
              <a:off x="4712" y="1742"/>
              <a:ext cx="534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sp>
        <p:nvSpPr>
          <p:cNvPr id="51248" name="Line 152"/>
          <p:cNvSpPr>
            <a:spLocks noChangeShapeType="1"/>
          </p:cNvSpPr>
          <p:nvPr/>
        </p:nvSpPr>
        <p:spPr bwMode="auto">
          <a:xfrm rot="9691848">
            <a:off x="4032250" y="4232275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9" name="Text Box 153"/>
          <p:cNvSpPr txBox="1">
            <a:spLocks noChangeArrowheads="1"/>
          </p:cNvSpPr>
          <p:nvPr/>
        </p:nvSpPr>
        <p:spPr bwMode="auto">
          <a:xfrm>
            <a:off x="4672013" y="3843338"/>
            <a:ext cx="11336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reassembly</a:t>
            </a:r>
            <a:endParaRPr lang="en-US" sz="1800" dirty="0">
              <a:latin typeface="Calibri"/>
            </a:endParaRPr>
          </a:p>
        </p:txBody>
      </p:sp>
      <p:pic>
        <p:nvPicPr>
          <p:cNvPr id="512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08188"/>
            <a:ext cx="56356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09875"/>
            <a:ext cx="5635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197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Calibri"/>
              </a:rPr>
              <a:t>4-</a:t>
            </a:r>
            <a:fld id="{E73B6D41-D51D-E84F-8C8E-4D2658D19843}" type="slidenum">
              <a:rPr lang="en-US" sz="1400">
                <a:latin typeface="Calibri"/>
              </a:rPr>
              <a:pPr/>
              <a:t>59</a:t>
            </a:fld>
            <a:endParaRPr lang="en-US" sz="1400" dirty="0">
              <a:latin typeface="Calibri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alibri"/>
                <a:ea typeface="ＭＳ Ｐゴシック" charset="0"/>
                <a:cs typeface="ＭＳ Ｐゴシック" charset="0"/>
              </a:rPr>
              <a:t>IP Fragmentation and Reassembly</a:t>
            </a:r>
            <a:endParaRPr lang="en-US" dirty="0">
              <a:latin typeface="Calibri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2229" name="Group 3"/>
          <p:cNvGrpSpPr>
            <a:grpSpLocks/>
          </p:cNvGrpSpPr>
          <p:nvPr/>
        </p:nvGrpSpPr>
        <p:grpSpPr bwMode="auto">
          <a:xfrm>
            <a:off x="3606800" y="1498600"/>
            <a:ext cx="4800600" cy="4046538"/>
            <a:chOff x="1218" y="944"/>
            <a:chExt cx="3024" cy="2549"/>
          </a:xfrm>
        </p:grpSpPr>
        <p:grpSp>
          <p:nvGrpSpPr>
            <p:cNvPr id="52235" name="Group 4"/>
            <p:cNvGrpSpPr>
              <a:grpSpLocks/>
            </p:cNvGrpSpPr>
            <p:nvPr/>
          </p:nvGrpSpPr>
          <p:grpSpPr bwMode="auto">
            <a:xfrm>
              <a:off x="1218" y="944"/>
              <a:ext cx="2676" cy="419"/>
              <a:chOff x="3006" y="1208"/>
              <a:chExt cx="2676" cy="419"/>
            </a:xfrm>
          </p:grpSpPr>
          <p:sp>
            <p:nvSpPr>
              <p:cNvPr id="52279" name="Rectangle 5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/>
              </a:p>
            </p:txBody>
          </p:sp>
          <p:sp>
            <p:nvSpPr>
              <p:cNvPr id="52280" name="Rectangle 6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52281" name="Text Box 7"/>
              <p:cNvSpPr txBox="1">
                <a:spLocks noChangeArrowheads="1"/>
              </p:cNvSpPr>
              <p:nvPr/>
            </p:nvSpPr>
            <p:spPr bwMode="auto">
              <a:xfrm>
                <a:off x="3734" y="1208"/>
                <a:ext cx="25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ID</a:t>
                </a:r>
              </a:p>
              <a:p>
                <a:r>
                  <a:rPr lang="en-US" sz="1800" dirty="0">
                    <a:latin typeface="Calibri"/>
                  </a:rPr>
                  <a:t>=x</a:t>
                </a:r>
              </a:p>
            </p:txBody>
          </p:sp>
          <p:sp>
            <p:nvSpPr>
              <p:cNvPr id="52282" name="Text Box 8"/>
              <p:cNvSpPr txBox="1">
                <a:spLocks noChangeArrowheads="1"/>
              </p:cNvSpPr>
              <p:nvPr/>
            </p:nvSpPr>
            <p:spPr bwMode="auto">
              <a:xfrm>
                <a:off x="4655" y="1220"/>
                <a:ext cx="45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offset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=0</a:t>
                </a:r>
              </a:p>
            </p:txBody>
          </p:sp>
          <p:sp>
            <p:nvSpPr>
              <p:cNvPr id="52283" name="Text Box 9"/>
              <p:cNvSpPr txBox="1">
                <a:spLocks noChangeArrowheads="1"/>
              </p:cNvSpPr>
              <p:nvPr/>
            </p:nvSpPr>
            <p:spPr bwMode="auto">
              <a:xfrm>
                <a:off x="4033" y="1220"/>
                <a:ext cx="565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 err="1">
                    <a:latin typeface="Calibri"/>
                  </a:rPr>
                  <a:t>fragflag</a:t>
                </a:r>
                <a:endParaRPr lang="en-US" sz="1800" dirty="0">
                  <a:latin typeface="Calibri"/>
                </a:endParaRPr>
              </a:p>
              <a:p>
                <a:pPr algn="ctr"/>
                <a:r>
                  <a:rPr lang="en-US" sz="1800" dirty="0">
                    <a:latin typeface="Calibri"/>
                  </a:rPr>
                  <a:t>=0</a:t>
                </a:r>
              </a:p>
            </p:txBody>
          </p:sp>
          <p:sp>
            <p:nvSpPr>
              <p:cNvPr id="52284" name="Text Box 10"/>
              <p:cNvSpPr txBox="1">
                <a:spLocks noChangeArrowheads="1"/>
              </p:cNvSpPr>
              <p:nvPr/>
            </p:nvSpPr>
            <p:spPr bwMode="auto">
              <a:xfrm>
                <a:off x="3230" y="1208"/>
                <a:ext cx="49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length</a:t>
                </a:r>
              </a:p>
              <a:p>
                <a:r>
                  <a:rPr lang="en-US" sz="1800" dirty="0">
                    <a:latin typeface="Calibri"/>
                  </a:rPr>
                  <a:t>=4000</a:t>
                </a:r>
              </a:p>
            </p:txBody>
          </p:sp>
          <p:sp>
            <p:nvSpPr>
              <p:cNvPr id="52285" name="Line 11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86" name="Line 12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87" name="Line 13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88" name="Line 14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89" name="Line 15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90" name="Rectangle 16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</p:grpSp>
        <p:grpSp>
          <p:nvGrpSpPr>
            <p:cNvPr id="52236" name="Group 17"/>
            <p:cNvGrpSpPr>
              <a:grpSpLocks/>
            </p:cNvGrpSpPr>
            <p:nvPr/>
          </p:nvGrpSpPr>
          <p:grpSpPr bwMode="auto">
            <a:xfrm>
              <a:off x="1566" y="2048"/>
              <a:ext cx="2676" cy="419"/>
              <a:chOff x="3006" y="1208"/>
              <a:chExt cx="2676" cy="419"/>
            </a:xfrm>
          </p:grpSpPr>
          <p:sp>
            <p:nvSpPr>
              <p:cNvPr id="52267" name="Rectangle 18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/>
              </a:p>
            </p:txBody>
          </p:sp>
          <p:sp>
            <p:nvSpPr>
              <p:cNvPr id="52268" name="Rectangle 19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52269" name="Text Box 20"/>
              <p:cNvSpPr txBox="1">
                <a:spLocks noChangeArrowheads="1"/>
              </p:cNvSpPr>
              <p:nvPr/>
            </p:nvSpPr>
            <p:spPr bwMode="auto">
              <a:xfrm>
                <a:off x="3734" y="1208"/>
                <a:ext cx="25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ID</a:t>
                </a:r>
              </a:p>
              <a:p>
                <a:r>
                  <a:rPr lang="en-US" sz="1800" dirty="0">
                    <a:latin typeface="Calibri"/>
                  </a:rPr>
                  <a:t>=x</a:t>
                </a:r>
              </a:p>
            </p:txBody>
          </p:sp>
          <p:sp>
            <p:nvSpPr>
              <p:cNvPr id="52270" name="Text Box 21"/>
              <p:cNvSpPr txBox="1">
                <a:spLocks noChangeArrowheads="1"/>
              </p:cNvSpPr>
              <p:nvPr/>
            </p:nvSpPr>
            <p:spPr bwMode="auto">
              <a:xfrm>
                <a:off x="4655" y="1220"/>
                <a:ext cx="45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offset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=0</a:t>
                </a:r>
              </a:p>
            </p:txBody>
          </p:sp>
          <p:sp>
            <p:nvSpPr>
              <p:cNvPr id="52271" name="Text Box 22"/>
              <p:cNvSpPr txBox="1">
                <a:spLocks noChangeArrowheads="1"/>
              </p:cNvSpPr>
              <p:nvPr/>
            </p:nvSpPr>
            <p:spPr bwMode="auto">
              <a:xfrm>
                <a:off x="4033" y="1220"/>
                <a:ext cx="565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 err="1">
                    <a:latin typeface="Calibri"/>
                  </a:rPr>
                  <a:t>fragflag</a:t>
                </a:r>
                <a:endParaRPr lang="en-US" sz="1800" dirty="0">
                  <a:latin typeface="Calibri"/>
                </a:endParaRPr>
              </a:p>
              <a:p>
                <a:pPr algn="ctr"/>
                <a:r>
                  <a:rPr lang="en-US" sz="1800" dirty="0">
                    <a:latin typeface="Calibri"/>
                  </a:rPr>
                  <a:t>=1</a:t>
                </a:r>
              </a:p>
            </p:txBody>
          </p:sp>
          <p:sp>
            <p:nvSpPr>
              <p:cNvPr id="52272" name="Text Box 23"/>
              <p:cNvSpPr txBox="1">
                <a:spLocks noChangeArrowheads="1"/>
              </p:cNvSpPr>
              <p:nvPr/>
            </p:nvSpPr>
            <p:spPr bwMode="auto">
              <a:xfrm>
                <a:off x="3230" y="1208"/>
                <a:ext cx="49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length</a:t>
                </a:r>
              </a:p>
              <a:p>
                <a:r>
                  <a:rPr lang="en-US" sz="1800" dirty="0">
                    <a:latin typeface="Calibri"/>
                  </a:rPr>
                  <a:t>=1500</a:t>
                </a:r>
              </a:p>
            </p:txBody>
          </p:sp>
          <p:sp>
            <p:nvSpPr>
              <p:cNvPr id="52273" name="Line 24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4" name="Line 25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5" name="Line 26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6" name="Line 27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7" name="Line 28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8" name="Rectangle 29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</p:grpSp>
        <p:grpSp>
          <p:nvGrpSpPr>
            <p:cNvPr id="52237" name="Group 30"/>
            <p:cNvGrpSpPr>
              <a:grpSpLocks/>
            </p:cNvGrpSpPr>
            <p:nvPr/>
          </p:nvGrpSpPr>
          <p:grpSpPr bwMode="auto">
            <a:xfrm>
              <a:off x="1566" y="2552"/>
              <a:ext cx="2676" cy="419"/>
              <a:chOff x="3006" y="1208"/>
              <a:chExt cx="2676" cy="419"/>
            </a:xfrm>
          </p:grpSpPr>
          <p:sp>
            <p:nvSpPr>
              <p:cNvPr id="52255" name="Rectangle 31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/>
              </a:p>
            </p:txBody>
          </p:sp>
          <p:sp>
            <p:nvSpPr>
              <p:cNvPr id="52256" name="Rectangle 32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52257" name="Text Box 33"/>
              <p:cNvSpPr txBox="1">
                <a:spLocks noChangeArrowheads="1"/>
              </p:cNvSpPr>
              <p:nvPr/>
            </p:nvSpPr>
            <p:spPr bwMode="auto">
              <a:xfrm>
                <a:off x="3734" y="1208"/>
                <a:ext cx="25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ID</a:t>
                </a:r>
              </a:p>
              <a:p>
                <a:r>
                  <a:rPr lang="en-US" sz="1800" dirty="0">
                    <a:latin typeface="Calibri"/>
                  </a:rPr>
                  <a:t>=x</a:t>
                </a:r>
              </a:p>
            </p:txBody>
          </p:sp>
          <p:sp>
            <p:nvSpPr>
              <p:cNvPr id="52258" name="Text Box 34"/>
              <p:cNvSpPr txBox="1">
                <a:spLocks noChangeArrowheads="1"/>
              </p:cNvSpPr>
              <p:nvPr/>
            </p:nvSpPr>
            <p:spPr bwMode="auto">
              <a:xfrm>
                <a:off x="4655" y="1220"/>
                <a:ext cx="45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offset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=185</a:t>
                </a:r>
              </a:p>
            </p:txBody>
          </p:sp>
          <p:sp>
            <p:nvSpPr>
              <p:cNvPr id="52259" name="Text Box 35"/>
              <p:cNvSpPr txBox="1">
                <a:spLocks noChangeArrowheads="1"/>
              </p:cNvSpPr>
              <p:nvPr/>
            </p:nvSpPr>
            <p:spPr bwMode="auto">
              <a:xfrm>
                <a:off x="4033" y="1220"/>
                <a:ext cx="565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 err="1">
                    <a:latin typeface="Calibri"/>
                  </a:rPr>
                  <a:t>fragflag</a:t>
                </a:r>
                <a:endParaRPr lang="en-US" sz="1800" dirty="0">
                  <a:latin typeface="Calibri"/>
                </a:endParaRPr>
              </a:p>
              <a:p>
                <a:pPr algn="ctr"/>
                <a:r>
                  <a:rPr lang="en-US" sz="1800" dirty="0">
                    <a:latin typeface="Calibri"/>
                  </a:rPr>
                  <a:t>=1</a:t>
                </a:r>
              </a:p>
            </p:txBody>
          </p:sp>
          <p:sp>
            <p:nvSpPr>
              <p:cNvPr id="52260" name="Text Box 36"/>
              <p:cNvSpPr txBox="1">
                <a:spLocks noChangeArrowheads="1"/>
              </p:cNvSpPr>
              <p:nvPr/>
            </p:nvSpPr>
            <p:spPr bwMode="auto">
              <a:xfrm>
                <a:off x="3230" y="1208"/>
                <a:ext cx="49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length</a:t>
                </a:r>
              </a:p>
              <a:p>
                <a:r>
                  <a:rPr lang="en-US" sz="1800" dirty="0">
                    <a:latin typeface="Calibri"/>
                  </a:rPr>
                  <a:t>=1500</a:t>
                </a:r>
              </a:p>
            </p:txBody>
          </p:sp>
          <p:sp>
            <p:nvSpPr>
              <p:cNvPr id="52261" name="Line 37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2" name="Line 38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3" name="Line 39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4" name="Line 40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5" name="Line 41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6" name="Rectangle 42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</p:grpSp>
        <p:grpSp>
          <p:nvGrpSpPr>
            <p:cNvPr id="52238" name="Group 43"/>
            <p:cNvGrpSpPr>
              <a:grpSpLocks/>
            </p:cNvGrpSpPr>
            <p:nvPr/>
          </p:nvGrpSpPr>
          <p:grpSpPr bwMode="auto">
            <a:xfrm>
              <a:off x="1560" y="3074"/>
              <a:ext cx="2676" cy="419"/>
              <a:chOff x="3006" y="1208"/>
              <a:chExt cx="2676" cy="419"/>
            </a:xfrm>
          </p:grpSpPr>
          <p:sp>
            <p:nvSpPr>
              <p:cNvPr id="52243" name="Rectangle 44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/>
              </a:p>
            </p:txBody>
          </p:sp>
          <p:sp>
            <p:nvSpPr>
              <p:cNvPr id="52244" name="Rectangle 45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52245" name="Text Box 46"/>
              <p:cNvSpPr txBox="1">
                <a:spLocks noChangeArrowheads="1"/>
              </p:cNvSpPr>
              <p:nvPr/>
            </p:nvSpPr>
            <p:spPr bwMode="auto">
              <a:xfrm>
                <a:off x="3734" y="1208"/>
                <a:ext cx="25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ID</a:t>
                </a:r>
              </a:p>
              <a:p>
                <a:r>
                  <a:rPr lang="en-US" sz="1800" dirty="0">
                    <a:latin typeface="Calibri"/>
                  </a:rPr>
                  <a:t>=x</a:t>
                </a:r>
              </a:p>
            </p:txBody>
          </p:sp>
          <p:sp>
            <p:nvSpPr>
              <p:cNvPr id="52246" name="Text Box 47"/>
              <p:cNvSpPr txBox="1">
                <a:spLocks noChangeArrowheads="1"/>
              </p:cNvSpPr>
              <p:nvPr/>
            </p:nvSpPr>
            <p:spPr bwMode="auto">
              <a:xfrm>
                <a:off x="4654" y="1220"/>
                <a:ext cx="457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offset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=370</a:t>
                </a:r>
              </a:p>
            </p:txBody>
          </p:sp>
          <p:sp>
            <p:nvSpPr>
              <p:cNvPr id="52247" name="Text Box 48"/>
              <p:cNvSpPr txBox="1">
                <a:spLocks noChangeArrowheads="1"/>
              </p:cNvSpPr>
              <p:nvPr/>
            </p:nvSpPr>
            <p:spPr bwMode="auto">
              <a:xfrm>
                <a:off x="4033" y="1220"/>
                <a:ext cx="565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 err="1">
                    <a:latin typeface="Calibri"/>
                  </a:rPr>
                  <a:t>fragflag</a:t>
                </a:r>
                <a:endParaRPr lang="en-US" sz="1800" dirty="0">
                  <a:latin typeface="Calibri"/>
                </a:endParaRPr>
              </a:p>
              <a:p>
                <a:pPr algn="ctr"/>
                <a:r>
                  <a:rPr lang="en-US" sz="1800" dirty="0">
                    <a:latin typeface="Calibri"/>
                  </a:rPr>
                  <a:t>=0</a:t>
                </a:r>
              </a:p>
            </p:txBody>
          </p:sp>
          <p:sp>
            <p:nvSpPr>
              <p:cNvPr id="52248" name="Text Box 49"/>
              <p:cNvSpPr txBox="1">
                <a:spLocks noChangeArrowheads="1"/>
              </p:cNvSpPr>
              <p:nvPr/>
            </p:nvSpPr>
            <p:spPr bwMode="auto">
              <a:xfrm>
                <a:off x="3230" y="1208"/>
                <a:ext cx="49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length</a:t>
                </a:r>
              </a:p>
              <a:p>
                <a:r>
                  <a:rPr lang="en-US" sz="1800" dirty="0">
                    <a:latin typeface="Calibri"/>
                  </a:rPr>
                  <a:t>=1040</a:t>
                </a:r>
              </a:p>
            </p:txBody>
          </p:sp>
          <p:sp>
            <p:nvSpPr>
              <p:cNvPr id="52249" name="Line 50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0" name="Line 51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1" name="Line 52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2" name="Line 53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3" name="Line 54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4" name="Rectangle 55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</p:grpSp>
        <p:sp>
          <p:nvSpPr>
            <p:cNvPr id="52239" name="Freeform 56"/>
            <p:cNvSpPr>
              <a:spLocks/>
            </p:cNvSpPr>
            <p:nvPr/>
          </p:nvSpPr>
          <p:spPr bwMode="auto">
            <a:xfrm>
              <a:off x="1290" y="1422"/>
              <a:ext cx="210" cy="1362"/>
            </a:xfrm>
            <a:custGeom>
              <a:avLst/>
              <a:gdLst>
                <a:gd name="T0" fmla="*/ 0 w 210"/>
                <a:gd name="T1" fmla="*/ 0 h 1362"/>
                <a:gd name="T2" fmla="*/ 0 w 210"/>
                <a:gd name="T3" fmla="*/ 1362 h 1362"/>
                <a:gd name="T4" fmla="*/ 210 w 210"/>
                <a:gd name="T5" fmla="*/ 858 h 1362"/>
                <a:gd name="T6" fmla="*/ 0 60000 65536"/>
                <a:gd name="T7" fmla="*/ 0 60000 65536"/>
                <a:gd name="T8" fmla="*/ 0 60000 65536"/>
                <a:gd name="T9" fmla="*/ 0 w 210"/>
                <a:gd name="T10" fmla="*/ 0 h 1362"/>
                <a:gd name="T11" fmla="*/ 210 w 210"/>
                <a:gd name="T12" fmla="*/ 1362 h 1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1362">
                  <a:moveTo>
                    <a:pt x="0" y="0"/>
                  </a:moveTo>
                  <a:lnTo>
                    <a:pt x="0" y="1362"/>
                  </a:lnTo>
                  <a:lnTo>
                    <a:pt x="210" y="858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2240" name="Line 57"/>
            <p:cNvSpPr>
              <a:spLocks noChangeShapeType="1"/>
            </p:cNvSpPr>
            <p:nvPr/>
          </p:nvSpPr>
          <p:spPr bwMode="auto">
            <a:xfrm>
              <a:off x="1290" y="2766"/>
              <a:ext cx="22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1" name="Line 58"/>
            <p:cNvSpPr>
              <a:spLocks noChangeShapeType="1"/>
            </p:cNvSpPr>
            <p:nvPr/>
          </p:nvSpPr>
          <p:spPr bwMode="auto">
            <a:xfrm>
              <a:off x="1296" y="2772"/>
              <a:ext cx="210" cy="49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2" name="Text Box 59"/>
            <p:cNvSpPr txBox="1">
              <a:spLocks noChangeArrowheads="1"/>
            </p:cNvSpPr>
            <p:nvPr/>
          </p:nvSpPr>
          <p:spPr bwMode="auto">
            <a:xfrm>
              <a:off x="1274" y="1472"/>
              <a:ext cx="188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One large datagram becomes</a:t>
              </a:r>
            </a:p>
            <a:p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several smaller datagrams</a:t>
              </a:r>
              <a:endParaRPr lang="en-US" sz="1800" dirty="0">
                <a:latin typeface="Calibri"/>
              </a:endParaRPr>
            </a:p>
          </p:txBody>
        </p:sp>
      </p:grpSp>
      <p:sp>
        <p:nvSpPr>
          <p:cNvPr id="52230" name="Rectangle 60"/>
          <p:cNvSpPr>
            <a:spLocks noChangeArrowheads="1"/>
          </p:cNvSpPr>
          <p:nvPr/>
        </p:nvSpPr>
        <p:spPr bwMode="auto">
          <a:xfrm>
            <a:off x="331788" y="1801813"/>
            <a:ext cx="2830512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000" u="sng">
                <a:solidFill>
                  <a:srgbClr val="FF0000"/>
                </a:solidFill>
              </a:rPr>
              <a:t>Example</a:t>
            </a:r>
            <a:endParaRPr lang="en-US" sz="200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r>
              <a:rPr lang="en-US" sz="2000"/>
              <a:t>4000 byte datagram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r>
              <a:rPr lang="en-US" sz="2000"/>
              <a:t>MTU = 1500 bytes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endParaRPr lang="en-US" sz="2000"/>
          </a:p>
        </p:txBody>
      </p:sp>
      <p:sp>
        <p:nvSpPr>
          <p:cNvPr id="52231" name="Text Box 61"/>
          <p:cNvSpPr txBox="1">
            <a:spLocks noChangeArrowheads="1"/>
          </p:cNvSpPr>
          <p:nvPr/>
        </p:nvSpPr>
        <p:spPr bwMode="auto">
          <a:xfrm>
            <a:off x="463550" y="3756025"/>
            <a:ext cx="14394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1480 bytes in </a:t>
            </a:r>
            <a:br>
              <a:rPr lang="en-US" sz="1800" dirty="0">
                <a:latin typeface="Calibri"/>
              </a:rPr>
            </a:br>
            <a:r>
              <a:rPr lang="en-US" sz="1800" dirty="0">
                <a:latin typeface="Calibri"/>
              </a:rPr>
              <a:t>data field</a:t>
            </a:r>
          </a:p>
        </p:txBody>
      </p:sp>
      <p:sp>
        <p:nvSpPr>
          <p:cNvPr id="52232" name="Line 62"/>
          <p:cNvSpPr>
            <a:spLocks noChangeShapeType="1"/>
          </p:cNvSpPr>
          <p:nvPr/>
        </p:nvSpPr>
        <p:spPr bwMode="auto">
          <a:xfrm flipV="1">
            <a:off x="2085975" y="3592513"/>
            <a:ext cx="2536825" cy="581025"/>
          </a:xfrm>
          <a:prstGeom prst="line">
            <a:avLst/>
          </a:prstGeom>
          <a:noFill/>
          <a:ln w="19050">
            <a:solidFill>
              <a:srgbClr val="008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33" name="Text Box 63"/>
          <p:cNvSpPr txBox="1">
            <a:spLocks noChangeArrowheads="1"/>
          </p:cNvSpPr>
          <p:nvPr/>
        </p:nvSpPr>
        <p:spPr bwMode="auto">
          <a:xfrm>
            <a:off x="1839913" y="4567238"/>
            <a:ext cx="8906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offset =</a:t>
            </a:r>
          </a:p>
          <a:p>
            <a:r>
              <a:rPr lang="en-US" sz="1800" dirty="0">
                <a:latin typeface="Calibri"/>
              </a:rPr>
              <a:t>1480/8 </a:t>
            </a:r>
          </a:p>
        </p:txBody>
      </p:sp>
      <p:sp>
        <p:nvSpPr>
          <p:cNvPr id="52234" name="Line 64"/>
          <p:cNvSpPr>
            <a:spLocks noChangeShapeType="1"/>
          </p:cNvSpPr>
          <p:nvPr/>
        </p:nvSpPr>
        <p:spPr bwMode="auto">
          <a:xfrm flipV="1">
            <a:off x="2870200" y="4440238"/>
            <a:ext cx="4032250" cy="412750"/>
          </a:xfrm>
          <a:prstGeom prst="line">
            <a:avLst/>
          </a:prstGeom>
          <a:noFill/>
          <a:ln w="19050">
            <a:solidFill>
              <a:srgbClr val="008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1788" y="5872480"/>
            <a:ext cx="779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 quiz question: What happens when a fragment is lost?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9402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Packets (at a conceptual level)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packet headers contain:</a:t>
            </a:r>
          </a:p>
          <a:p>
            <a:pPr lvl="1"/>
            <a:r>
              <a:rPr lang="en-US" dirty="0" smtClean="0"/>
              <a:t>Source ID, Destination ID, and perhaps other information</a:t>
            </a:r>
          </a:p>
          <a:p>
            <a:pPr lvl="1"/>
            <a:endParaRPr lang="en-US" dirty="0"/>
          </a:p>
          <a:p>
            <a:pPr marL="339725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124200" y="2819400"/>
            <a:ext cx="2667000" cy="3047999"/>
            <a:chOff x="5486400" y="1828800"/>
            <a:chExt cx="2667000" cy="3047999"/>
          </a:xfrm>
        </p:grpSpPr>
        <p:sp>
          <p:nvSpPr>
            <p:cNvPr id="6" name="TextBox 5"/>
            <p:cNvSpPr txBox="1"/>
            <p:nvPr/>
          </p:nvSpPr>
          <p:spPr>
            <a:xfrm>
              <a:off x="5486400" y="1828800"/>
              <a:ext cx="2667000" cy="830997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Destination</a:t>
              </a:r>
            </a:p>
            <a:p>
              <a:pPr algn="ctr"/>
              <a:r>
                <a:rPr lang="en-US" sz="2400" dirty="0" smtClean="0"/>
                <a:t>Identifier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2667000"/>
              <a:ext cx="2667000" cy="830997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Source</a:t>
              </a:r>
            </a:p>
            <a:p>
              <a:pPr algn="ctr"/>
              <a:r>
                <a:rPr lang="en-US" sz="2400" dirty="0" smtClean="0"/>
                <a:t>Identifier</a:t>
              </a:r>
              <a:endParaRPr lang="en-US" sz="2400" dirty="0"/>
            </a:p>
          </p:txBody>
        </p:sp>
        <p:sp>
          <p:nvSpPr>
            <p:cNvPr id="8" name="TextBox 7"/>
            <p:cNvSpPr txBox="1">
              <a:spLocks/>
            </p:cNvSpPr>
            <p:nvPr/>
          </p:nvSpPr>
          <p:spPr>
            <a:xfrm>
              <a:off x="5486400" y="3505199"/>
              <a:ext cx="2657856" cy="13716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 smtClean="0"/>
            </a:p>
            <a:p>
              <a:pPr algn="ctr"/>
              <a:r>
                <a:rPr lang="en-US" sz="2400" dirty="0" smtClean="0"/>
                <a:t>Payload</a:t>
              </a:r>
              <a:endParaRPr lang="en-US" sz="2400" dirty="0"/>
            </a:p>
          </p:txBody>
        </p:sp>
      </p:grpSp>
      <p:sp>
        <p:nvSpPr>
          <p:cNvPr id="9" name="Rounded Rectangular Callout 8"/>
          <p:cNvSpPr/>
          <p:nvPr/>
        </p:nvSpPr>
        <p:spPr bwMode="auto">
          <a:xfrm>
            <a:off x="6553200" y="2971800"/>
            <a:ext cx="2133600" cy="1143000"/>
          </a:xfrm>
          <a:prstGeom prst="wedgeRoundRectCallout">
            <a:avLst>
              <a:gd name="adj1" fmla="val -86904"/>
              <a:gd name="adj2" fmla="val 3879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cs typeface="Calibri"/>
              </a:rPr>
              <a:t>Why include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0" dirty="0" smtClean="0">
                <a:solidFill>
                  <a:schemeClr val="accent1"/>
                </a:solidFill>
                <a:latin typeface="Calibri"/>
                <a:cs typeface="Calibri"/>
              </a:rPr>
              <a:t>this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cs typeface="Calibri"/>
              </a:rPr>
              <a:t>?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3413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981391" y="28538"/>
            <a:ext cx="3140260" cy="2369746"/>
            <a:chOff x="5910271" y="130138"/>
            <a:chExt cx="3140260" cy="236974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6451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E55268E-759B-0C40-BAB8-3C7A10001CE2}" type="slidenum">
              <a:rPr lang="en-US" sz="1400" b="0">
                <a:latin typeface="Times New Roman" charset="0"/>
              </a:rPr>
              <a:pPr eaLnBrk="1" hangingPunct="1"/>
              <a:t>60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3512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Fragmentation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Details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520" y="239828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Calibri"/>
              </a:rPr>
              <a:t>Identifier (16 bits): used to tell which fragments belong together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</a:rPr>
              <a:t>Flags (3 bits):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Reserved </a:t>
            </a:r>
            <a:r>
              <a:rPr lang="en-US" b="1" dirty="0">
                <a:latin typeface="Calibri"/>
                <a:ea typeface="Calibri"/>
                <a:cs typeface="Calibri"/>
              </a:rPr>
              <a:t>(RF):</a:t>
            </a:r>
            <a:r>
              <a:rPr lang="en-US" dirty="0">
                <a:latin typeface="Calibri"/>
                <a:ea typeface="Calibri"/>
                <a:cs typeface="Calibri"/>
              </a:rPr>
              <a:t> unused bit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Don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’</a:t>
            </a:r>
            <a:r>
              <a:rPr lang="en-US" altLang="ja-JP" dirty="0">
                <a:latin typeface="Calibri"/>
                <a:ea typeface="Calibri"/>
                <a:cs typeface="Calibri"/>
              </a:rPr>
              <a:t>t Fragment </a:t>
            </a:r>
            <a:r>
              <a:rPr lang="en-US" altLang="ja-JP" b="1" dirty="0">
                <a:latin typeface="Calibri"/>
                <a:ea typeface="Calibri"/>
                <a:cs typeface="Calibri"/>
              </a:rPr>
              <a:t>(DF):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instruct routers to </a:t>
            </a:r>
            <a:r>
              <a:rPr lang="en-US" altLang="ja-JP" b="1" dirty="0">
                <a:latin typeface="Calibri"/>
                <a:ea typeface="Calibri"/>
                <a:cs typeface="Calibri"/>
              </a:rPr>
              <a:t>not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fragment the packet even if it won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’</a:t>
            </a:r>
            <a:r>
              <a:rPr lang="en-US" altLang="ja-JP" dirty="0">
                <a:latin typeface="Calibri"/>
                <a:ea typeface="Calibri"/>
                <a:cs typeface="Calibri"/>
              </a:rPr>
              <a:t>t fit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Instead, they </a:t>
            </a:r>
            <a:r>
              <a:rPr lang="en-US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drop</a:t>
            </a:r>
            <a:r>
              <a:rPr lang="en-US" dirty="0">
                <a:latin typeface="Calibri"/>
                <a:ea typeface="Calibri"/>
                <a:cs typeface="Calibri"/>
              </a:rPr>
              <a:t> the packet and send back a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Too Large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ICMP control message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Forms the basis for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Path MTU Discovery</a:t>
            </a:r>
            <a:r>
              <a:rPr lang="ja-JP" altLang="en-US" dirty="0" smtClean="0">
                <a:latin typeface="Calibri"/>
                <a:ea typeface="Calibri"/>
                <a:cs typeface="Calibri"/>
              </a:rPr>
              <a:t>”</a:t>
            </a:r>
            <a:endParaRPr lang="en-US" altLang="ja-JP" dirty="0" smtClean="0">
              <a:latin typeface="Calibri"/>
              <a:ea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/>
                <a:ea typeface="Calibri"/>
                <a:cs typeface="Calibri"/>
              </a:rPr>
              <a:t>More (</a:t>
            </a:r>
            <a:r>
              <a:rPr lang="en-US" b="1" dirty="0" smtClean="0">
                <a:latin typeface="Calibri"/>
                <a:ea typeface="Calibri"/>
                <a:cs typeface="Calibri"/>
              </a:rPr>
              <a:t>MF</a:t>
            </a:r>
            <a:r>
              <a:rPr lang="en-US" dirty="0" smtClean="0">
                <a:latin typeface="Calibri"/>
                <a:ea typeface="Calibri"/>
                <a:cs typeface="Calibri"/>
              </a:rPr>
              <a:t>): this fragment is not the last one</a:t>
            </a:r>
            <a:endParaRPr lang="en-US" b="1" dirty="0" smtClean="0">
              <a:solidFill>
                <a:srgbClr val="0000FF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</a:rPr>
              <a:t>Offset </a:t>
            </a:r>
            <a:r>
              <a:rPr lang="en-US" dirty="0">
                <a:latin typeface="Calibri"/>
              </a:rPr>
              <a:t>(13 bits): what part of datagram this fragment covers </a:t>
            </a:r>
            <a:r>
              <a:rPr lang="en-US" dirty="0">
                <a:solidFill>
                  <a:srgbClr val="F47A00"/>
                </a:solidFill>
                <a:latin typeface="Calibri"/>
              </a:rPr>
              <a:t>in 8-byte units </a:t>
            </a:r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5995387" y="381815"/>
            <a:ext cx="3126263" cy="370177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78918" y="6372259"/>
            <a:ext cx="762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 quiz question: Why do frags use offset and not a frag number?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445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Options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476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End of Options List</a:t>
            </a:r>
          </a:p>
          <a:p>
            <a:r>
              <a:rPr lang="en-US" dirty="0" smtClean="0"/>
              <a:t>No Operation (padding between options)</a:t>
            </a:r>
          </a:p>
          <a:p>
            <a:r>
              <a:rPr lang="en-US" dirty="0" smtClean="0"/>
              <a:t>Record Route</a:t>
            </a:r>
          </a:p>
          <a:p>
            <a:r>
              <a:rPr lang="en-US" dirty="0" smtClean="0"/>
              <a:t>Strict Source Route</a:t>
            </a:r>
          </a:p>
          <a:p>
            <a:r>
              <a:rPr lang="en-US" dirty="0" smtClean="0"/>
              <a:t>Loose Source Route</a:t>
            </a:r>
          </a:p>
          <a:p>
            <a:r>
              <a:rPr lang="en-US" dirty="0" smtClean="0"/>
              <a:t>Timestamp</a:t>
            </a:r>
          </a:p>
          <a:p>
            <a:r>
              <a:rPr lang="en-US" dirty="0" err="1" smtClean="0"/>
              <a:t>Traceroute</a:t>
            </a:r>
            <a:endParaRPr lang="en-US" dirty="0" smtClean="0"/>
          </a:p>
          <a:p>
            <a:r>
              <a:rPr lang="en-US" dirty="0" smtClean="0"/>
              <a:t>Router Alert</a:t>
            </a:r>
          </a:p>
          <a:p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48D89-58AB-BC45-AE0C-6A5235B6E242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981391" y="28538"/>
            <a:ext cx="3140260" cy="2369746"/>
            <a:chOff x="5910271" y="130138"/>
            <a:chExt cx="3140260" cy="236974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5954732" y="1667737"/>
            <a:ext cx="3076862" cy="325391"/>
          </a:xfrm>
          <a:prstGeom prst="ellipse">
            <a:avLst/>
          </a:prstGeom>
          <a:noFill/>
          <a:ln w="31750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02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DB48-E8EA-514F-A1E5-C5BFB955F753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IP Addressing: introduction</a:t>
            </a:r>
            <a:endParaRPr lang="en-US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33500"/>
            <a:ext cx="3695700" cy="4648200"/>
          </a:xfrm>
        </p:spPr>
        <p:txBody>
          <a:bodyPr/>
          <a:lstStyle/>
          <a:p>
            <a:r>
              <a:rPr lang="en-US" sz="2400" dirty="0">
                <a:solidFill>
                  <a:schemeClr val="accent2"/>
                </a:solidFill>
              </a:rPr>
              <a:t>IP address:</a:t>
            </a:r>
            <a:r>
              <a:rPr lang="en-US" sz="2400" dirty="0"/>
              <a:t> 32-bit identifier for host, router </a:t>
            </a:r>
            <a:r>
              <a:rPr lang="en-US" sz="2400" i="1" dirty="0"/>
              <a:t>interface</a:t>
            </a:r>
            <a:r>
              <a:rPr lang="en-US" sz="2400" dirty="0"/>
              <a:t> </a:t>
            </a:r>
          </a:p>
          <a:p>
            <a:r>
              <a:rPr lang="en-US" sz="2400" i="1" dirty="0">
                <a:solidFill>
                  <a:schemeClr val="accent2"/>
                </a:solidFill>
              </a:rPr>
              <a:t>interface:</a:t>
            </a:r>
            <a:r>
              <a:rPr lang="en-US" sz="2400" dirty="0"/>
              <a:t> connection between host/router and physical link</a:t>
            </a:r>
          </a:p>
          <a:p>
            <a:pPr lvl="1"/>
            <a:r>
              <a:rPr lang="en-US" sz="2000" dirty="0"/>
              <a:t>router</a:t>
            </a:r>
            <a:r>
              <a:rPr lang="ja-JP" altLang="en-US" sz="2000" dirty="0">
                <a:latin typeface="Calibri"/>
              </a:rPr>
              <a:t>’</a:t>
            </a:r>
            <a:r>
              <a:rPr lang="en-US" sz="2000" dirty="0"/>
              <a:t>s typically have multiple interfaces</a:t>
            </a:r>
          </a:p>
          <a:p>
            <a:pPr lvl="1"/>
            <a:r>
              <a:rPr lang="en-US" sz="2000" dirty="0"/>
              <a:t>host typically has one interface</a:t>
            </a:r>
          </a:p>
          <a:p>
            <a:pPr lvl="1"/>
            <a:r>
              <a:rPr lang="en-US" sz="2000" dirty="0"/>
              <a:t>IP addresses associated with each interface</a:t>
            </a:r>
          </a:p>
        </p:txBody>
      </p:sp>
      <p:graphicFrame>
        <p:nvGraphicFramePr>
          <p:cNvPr id="162820" name="Object 4"/>
          <p:cNvGraphicFramePr>
            <a:graphicFrameLocks noChangeAspect="1"/>
          </p:cNvGraphicFramePr>
          <p:nvPr/>
        </p:nvGraphicFramePr>
        <p:xfrm>
          <a:off x="4456113" y="126523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93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126523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21" name="Line 5"/>
          <p:cNvSpPr>
            <a:spLocks noChangeShapeType="1"/>
          </p:cNvSpPr>
          <p:nvPr/>
        </p:nvSpPr>
        <p:spPr bwMode="auto">
          <a:xfrm>
            <a:off x="5016500" y="1638300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2" name="Line 6"/>
          <p:cNvSpPr>
            <a:spLocks noChangeShapeType="1"/>
          </p:cNvSpPr>
          <p:nvPr/>
        </p:nvSpPr>
        <p:spPr bwMode="auto">
          <a:xfrm flipH="1">
            <a:off x="5307013" y="1624013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3" name="Line 7"/>
          <p:cNvSpPr>
            <a:spLocks noChangeShapeType="1"/>
          </p:cNvSpPr>
          <p:nvPr/>
        </p:nvSpPr>
        <p:spPr bwMode="auto">
          <a:xfrm flipV="1">
            <a:off x="5016500" y="2282825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4" name="Line 8"/>
          <p:cNvSpPr>
            <a:spLocks noChangeShapeType="1"/>
          </p:cNvSpPr>
          <p:nvPr/>
        </p:nvSpPr>
        <p:spPr bwMode="auto">
          <a:xfrm>
            <a:off x="5026025" y="2909888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2825" name="Object 9"/>
          <p:cNvGraphicFramePr>
            <a:graphicFrameLocks noChangeAspect="1"/>
          </p:cNvGraphicFramePr>
          <p:nvPr/>
        </p:nvGraphicFramePr>
        <p:xfrm>
          <a:off x="4456113" y="19319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94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193198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6" name="Object 10"/>
          <p:cNvGraphicFramePr>
            <a:graphicFrameLocks noChangeAspect="1"/>
          </p:cNvGraphicFramePr>
          <p:nvPr/>
        </p:nvGraphicFramePr>
        <p:xfrm>
          <a:off x="4456113" y="25415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95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254158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27" name="Line 11"/>
          <p:cNvSpPr>
            <a:spLocks noChangeShapeType="1"/>
          </p:cNvSpPr>
          <p:nvPr/>
        </p:nvSpPr>
        <p:spPr bwMode="auto">
          <a:xfrm>
            <a:off x="5307013" y="2481263"/>
            <a:ext cx="10350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2828" name="Group 12"/>
          <p:cNvGrpSpPr>
            <a:grpSpLocks/>
          </p:cNvGrpSpPr>
          <p:nvPr/>
        </p:nvGrpSpPr>
        <p:grpSpPr bwMode="auto">
          <a:xfrm>
            <a:off x="6249988" y="2446338"/>
            <a:ext cx="711200" cy="381000"/>
            <a:chOff x="3600" y="219"/>
            <a:chExt cx="360" cy="175"/>
          </a:xfrm>
        </p:grpSpPr>
        <p:sp>
          <p:nvSpPr>
            <p:cNvPr id="162829" name="Oval 1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0" name="Line 1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1" name="Line 1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2" name="Rectangle 1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62833" name="Oval 1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2834" name="Group 1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2835" name="Line 1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836" name="Line 2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837" name="Line 2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2838" name="Group 2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2839" name="Line 2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840" name="Line 2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841" name="Line 2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2842" name="Text Box 26"/>
          <p:cNvSpPr txBox="1">
            <a:spLocks noChangeArrowheads="1"/>
          </p:cNvSpPr>
          <p:nvPr/>
        </p:nvSpPr>
        <p:spPr bwMode="auto">
          <a:xfrm>
            <a:off x="4975225" y="1312863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223.1.1.1</a:t>
            </a:r>
            <a:endParaRPr lang="en-US" dirty="0"/>
          </a:p>
        </p:txBody>
      </p:sp>
      <p:grpSp>
        <p:nvGrpSpPr>
          <p:cNvPr id="162843" name="Group 27"/>
          <p:cNvGrpSpPr>
            <a:grpSpLocks/>
          </p:cNvGrpSpPr>
          <p:nvPr/>
        </p:nvGrpSpPr>
        <p:grpSpPr bwMode="auto">
          <a:xfrm>
            <a:off x="4975228" y="1955801"/>
            <a:ext cx="963613" cy="338138"/>
            <a:chOff x="3251" y="608"/>
            <a:chExt cx="607" cy="213"/>
          </a:xfrm>
        </p:grpSpPr>
        <p:sp>
          <p:nvSpPr>
            <p:cNvPr id="162844" name="Rectangle 28"/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45" name="Text Box 29"/>
            <p:cNvSpPr txBox="1">
              <a:spLocks noChangeArrowheads="1"/>
            </p:cNvSpPr>
            <p:nvPr/>
          </p:nvSpPr>
          <p:spPr bwMode="auto">
            <a:xfrm>
              <a:off x="3251" y="608"/>
              <a:ext cx="60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alibri"/>
                </a:rPr>
                <a:t>223.1.1.2</a:t>
              </a:r>
              <a:endParaRPr lang="en-US" dirty="0"/>
            </a:p>
          </p:txBody>
        </p:sp>
      </p:grpSp>
      <p:sp>
        <p:nvSpPr>
          <p:cNvPr id="162846" name="Text Box 30"/>
          <p:cNvSpPr txBox="1">
            <a:spLocks noChangeArrowheads="1"/>
          </p:cNvSpPr>
          <p:nvPr/>
        </p:nvSpPr>
        <p:spPr bwMode="auto">
          <a:xfrm>
            <a:off x="4860925" y="2894013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223.1.1.3</a:t>
            </a:r>
            <a:endParaRPr lang="en-US" dirty="0"/>
          </a:p>
        </p:txBody>
      </p:sp>
      <p:sp>
        <p:nvSpPr>
          <p:cNvPr id="162847" name="Text Box 31"/>
          <p:cNvSpPr txBox="1">
            <a:spLocks noChangeArrowheads="1"/>
          </p:cNvSpPr>
          <p:nvPr/>
        </p:nvSpPr>
        <p:spPr bwMode="auto">
          <a:xfrm>
            <a:off x="5651500" y="2222500"/>
            <a:ext cx="9669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223.1.1.4</a:t>
            </a:r>
            <a:endParaRPr lang="en-US" dirty="0"/>
          </a:p>
        </p:txBody>
      </p:sp>
      <p:sp>
        <p:nvSpPr>
          <p:cNvPr id="162848" name="Line 32"/>
          <p:cNvSpPr>
            <a:spLocks noChangeShapeType="1"/>
          </p:cNvSpPr>
          <p:nvPr/>
        </p:nvSpPr>
        <p:spPr bwMode="auto">
          <a:xfrm>
            <a:off x="6854825" y="2490788"/>
            <a:ext cx="1016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9" name="Text Box 33"/>
          <p:cNvSpPr txBox="1">
            <a:spLocks noChangeArrowheads="1"/>
          </p:cNvSpPr>
          <p:nvPr/>
        </p:nvSpPr>
        <p:spPr bwMode="auto">
          <a:xfrm>
            <a:off x="6727825" y="2212975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223.1.2.9</a:t>
            </a:r>
            <a:endParaRPr lang="en-US" dirty="0"/>
          </a:p>
        </p:txBody>
      </p:sp>
      <p:sp>
        <p:nvSpPr>
          <p:cNvPr id="162850" name="Line 34"/>
          <p:cNvSpPr>
            <a:spLocks noChangeShapeType="1"/>
          </p:cNvSpPr>
          <p:nvPr/>
        </p:nvSpPr>
        <p:spPr bwMode="auto">
          <a:xfrm flipH="1">
            <a:off x="7878763" y="1795463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2851" name="Object 35"/>
          <p:cNvGraphicFramePr>
            <a:graphicFrameLocks noChangeAspect="1"/>
          </p:cNvGraphicFramePr>
          <p:nvPr/>
        </p:nvGraphicFramePr>
        <p:xfrm>
          <a:off x="8056563" y="15033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96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15033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52" name="Line 36"/>
          <p:cNvSpPr>
            <a:spLocks noChangeShapeType="1"/>
          </p:cNvSpPr>
          <p:nvPr/>
        </p:nvSpPr>
        <p:spPr bwMode="auto">
          <a:xfrm>
            <a:off x="7878763" y="18002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2853" name="Object 37"/>
          <p:cNvGraphicFramePr>
            <a:graphicFrameLocks noChangeAspect="1"/>
          </p:cNvGraphicFramePr>
          <p:nvPr/>
        </p:nvGraphicFramePr>
        <p:xfrm>
          <a:off x="8061325" y="28844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97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1325" y="288448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54" name="Line 38"/>
          <p:cNvSpPr>
            <a:spLocks noChangeShapeType="1"/>
          </p:cNvSpPr>
          <p:nvPr/>
        </p:nvSpPr>
        <p:spPr bwMode="auto">
          <a:xfrm>
            <a:off x="7878763" y="30718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2855" name="Group 39"/>
          <p:cNvGrpSpPr>
            <a:grpSpLocks/>
          </p:cNvGrpSpPr>
          <p:nvPr/>
        </p:nvGrpSpPr>
        <p:grpSpPr bwMode="auto">
          <a:xfrm>
            <a:off x="7189792" y="2732091"/>
            <a:ext cx="963613" cy="338138"/>
            <a:chOff x="4532" y="1229"/>
            <a:chExt cx="607" cy="213"/>
          </a:xfrm>
        </p:grpSpPr>
        <p:sp>
          <p:nvSpPr>
            <p:cNvPr id="162856" name="Rectangle 40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7" name="Text Box 41"/>
            <p:cNvSpPr txBox="1">
              <a:spLocks noChangeArrowheads="1"/>
            </p:cNvSpPr>
            <p:nvPr/>
          </p:nvSpPr>
          <p:spPr bwMode="auto">
            <a:xfrm>
              <a:off x="4532" y="1229"/>
              <a:ext cx="60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alibri"/>
                </a:rPr>
                <a:t>223.1.2.2</a:t>
              </a:r>
              <a:endParaRPr lang="en-US" dirty="0"/>
            </a:p>
          </p:txBody>
        </p:sp>
      </p:grpSp>
      <p:grpSp>
        <p:nvGrpSpPr>
          <p:cNvPr id="162858" name="Group 42"/>
          <p:cNvGrpSpPr>
            <a:grpSpLocks/>
          </p:cNvGrpSpPr>
          <p:nvPr/>
        </p:nvGrpSpPr>
        <p:grpSpPr bwMode="auto">
          <a:xfrm>
            <a:off x="7151692" y="1760541"/>
            <a:ext cx="963613" cy="338138"/>
            <a:chOff x="4532" y="1229"/>
            <a:chExt cx="607" cy="213"/>
          </a:xfrm>
        </p:grpSpPr>
        <p:sp>
          <p:nvSpPr>
            <p:cNvPr id="162859" name="Rectangle 43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60" name="Text Box 44"/>
            <p:cNvSpPr txBox="1">
              <a:spLocks noChangeArrowheads="1"/>
            </p:cNvSpPr>
            <p:nvPr/>
          </p:nvSpPr>
          <p:spPr bwMode="auto">
            <a:xfrm>
              <a:off x="4532" y="1229"/>
              <a:ext cx="60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alibri"/>
                </a:rPr>
                <a:t>223.1.2.1</a:t>
              </a:r>
              <a:endParaRPr lang="en-US" dirty="0"/>
            </a:p>
          </p:txBody>
        </p:sp>
      </p:grpSp>
      <p:sp>
        <p:nvSpPr>
          <p:cNvPr id="162861" name="Line 45"/>
          <p:cNvSpPr>
            <a:spLocks noChangeShapeType="1"/>
          </p:cNvSpPr>
          <p:nvPr/>
        </p:nvSpPr>
        <p:spPr bwMode="auto">
          <a:xfrm flipH="1">
            <a:off x="6616700" y="2828925"/>
            <a:ext cx="0" cy="129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2" name="Line 46"/>
          <p:cNvSpPr>
            <a:spLocks noChangeShapeType="1"/>
          </p:cNvSpPr>
          <p:nvPr/>
        </p:nvSpPr>
        <p:spPr bwMode="auto">
          <a:xfrm flipH="1">
            <a:off x="6007100" y="4110038"/>
            <a:ext cx="11858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3" name="Line 47"/>
          <p:cNvSpPr>
            <a:spLocks noChangeShapeType="1"/>
          </p:cNvSpPr>
          <p:nvPr/>
        </p:nvSpPr>
        <p:spPr bwMode="auto">
          <a:xfrm flipH="1" flipV="1">
            <a:off x="6003925" y="41021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4" name="Line 48"/>
          <p:cNvSpPr>
            <a:spLocks noChangeShapeType="1"/>
          </p:cNvSpPr>
          <p:nvPr/>
        </p:nvSpPr>
        <p:spPr bwMode="auto">
          <a:xfrm flipH="1" flipV="1">
            <a:off x="7180263" y="41068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2865" name="Object 49"/>
          <p:cNvGraphicFramePr>
            <a:graphicFrameLocks noChangeAspect="1"/>
          </p:cNvGraphicFramePr>
          <p:nvPr/>
        </p:nvGraphicFramePr>
        <p:xfrm>
          <a:off x="6965950" y="42656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98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950" y="426561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66" name="Object 50"/>
          <p:cNvGraphicFramePr>
            <a:graphicFrameLocks noChangeAspect="1"/>
          </p:cNvGraphicFramePr>
          <p:nvPr/>
        </p:nvGraphicFramePr>
        <p:xfrm>
          <a:off x="5708650" y="4279900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99" name="Clip" r:id="rId10" imgW="1305000" imgH="1085760" progId="MS_ClipArt_Gallery.2">
                  <p:embed/>
                </p:oleObj>
              </mc:Choice>
              <mc:Fallback>
                <p:oleObj name="Clip" r:id="rId10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4279900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2867" name="Group 51"/>
          <p:cNvGrpSpPr>
            <a:grpSpLocks/>
          </p:cNvGrpSpPr>
          <p:nvPr/>
        </p:nvGrpSpPr>
        <p:grpSpPr bwMode="auto">
          <a:xfrm>
            <a:off x="7151692" y="3984628"/>
            <a:ext cx="963613" cy="338138"/>
            <a:chOff x="4532" y="1229"/>
            <a:chExt cx="607" cy="213"/>
          </a:xfrm>
        </p:grpSpPr>
        <p:sp>
          <p:nvSpPr>
            <p:cNvPr id="162868" name="Rectangle 52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69" name="Text Box 53"/>
            <p:cNvSpPr txBox="1">
              <a:spLocks noChangeArrowheads="1"/>
            </p:cNvSpPr>
            <p:nvPr/>
          </p:nvSpPr>
          <p:spPr bwMode="auto">
            <a:xfrm>
              <a:off x="4532" y="1229"/>
              <a:ext cx="60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alibri"/>
                </a:rPr>
                <a:t>223.1.3.2</a:t>
              </a:r>
              <a:endParaRPr lang="en-US" dirty="0"/>
            </a:p>
          </p:txBody>
        </p:sp>
      </p:grpSp>
      <p:grpSp>
        <p:nvGrpSpPr>
          <p:cNvPr id="162870" name="Group 54"/>
          <p:cNvGrpSpPr>
            <a:grpSpLocks/>
          </p:cNvGrpSpPr>
          <p:nvPr/>
        </p:nvGrpSpPr>
        <p:grpSpPr bwMode="auto">
          <a:xfrm>
            <a:off x="5003804" y="4013203"/>
            <a:ext cx="963613" cy="338138"/>
            <a:chOff x="4532" y="1229"/>
            <a:chExt cx="607" cy="213"/>
          </a:xfrm>
        </p:grpSpPr>
        <p:sp>
          <p:nvSpPr>
            <p:cNvPr id="162871" name="Rectangle 55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72" name="Text Box 56"/>
            <p:cNvSpPr txBox="1">
              <a:spLocks noChangeArrowheads="1"/>
            </p:cNvSpPr>
            <p:nvPr/>
          </p:nvSpPr>
          <p:spPr bwMode="auto">
            <a:xfrm>
              <a:off x="4532" y="1229"/>
              <a:ext cx="60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alibri"/>
                </a:rPr>
                <a:t>223.1.3.1</a:t>
              </a:r>
              <a:endParaRPr lang="en-US" dirty="0"/>
            </a:p>
          </p:txBody>
        </p:sp>
      </p:grpSp>
      <p:grpSp>
        <p:nvGrpSpPr>
          <p:cNvPr id="162873" name="Group 57"/>
          <p:cNvGrpSpPr>
            <a:grpSpLocks/>
          </p:cNvGrpSpPr>
          <p:nvPr/>
        </p:nvGrpSpPr>
        <p:grpSpPr bwMode="auto">
          <a:xfrm>
            <a:off x="6003922" y="2874966"/>
            <a:ext cx="1069975" cy="338138"/>
            <a:chOff x="4532" y="1229"/>
            <a:chExt cx="674" cy="213"/>
          </a:xfrm>
        </p:grpSpPr>
        <p:sp>
          <p:nvSpPr>
            <p:cNvPr id="162874" name="Rectangle 58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75" name="Text Box 59"/>
            <p:cNvSpPr txBox="1">
              <a:spLocks noChangeArrowheads="1"/>
            </p:cNvSpPr>
            <p:nvPr/>
          </p:nvSpPr>
          <p:spPr bwMode="auto">
            <a:xfrm>
              <a:off x="4532" y="1229"/>
              <a:ext cx="67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alibri"/>
                </a:rPr>
                <a:t>223.1.3.27</a:t>
              </a:r>
              <a:endParaRPr lang="en-US" dirty="0"/>
            </a:p>
          </p:txBody>
        </p:sp>
      </p:grpSp>
      <p:sp>
        <p:nvSpPr>
          <p:cNvPr id="162876" name="Text Box 60"/>
          <p:cNvSpPr txBox="1">
            <a:spLocks noChangeArrowheads="1"/>
          </p:cNvSpPr>
          <p:nvPr/>
        </p:nvSpPr>
        <p:spPr bwMode="auto">
          <a:xfrm>
            <a:off x="3984625" y="5341938"/>
            <a:ext cx="4625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223.1.1.1 = 11011111 00000001 00000001 00000001</a:t>
            </a:r>
            <a:endParaRPr lang="en-US" dirty="0"/>
          </a:p>
        </p:txBody>
      </p:sp>
      <p:sp>
        <p:nvSpPr>
          <p:cNvPr id="162877" name="Freeform 61"/>
          <p:cNvSpPr>
            <a:spLocks/>
          </p:cNvSpPr>
          <p:nvPr/>
        </p:nvSpPr>
        <p:spPr bwMode="auto">
          <a:xfrm>
            <a:off x="5083352" y="5597525"/>
            <a:ext cx="766379" cy="82967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58 h 58"/>
              <a:gd name="T4" fmla="*/ 562 w 562"/>
              <a:gd name="T5" fmla="*/ 58 h 58"/>
              <a:gd name="T6" fmla="*/ 562 w 562"/>
              <a:gd name="T7" fmla="*/ 1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1" name="Text Box 65"/>
          <p:cNvSpPr txBox="1">
            <a:spLocks noChangeArrowheads="1"/>
          </p:cNvSpPr>
          <p:nvPr/>
        </p:nvSpPr>
        <p:spPr bwMode="auto">
          <a:xfrm>
            <a:off x="5212000" y="5818188"/>
            <a:ext cx="4966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</a:t>
            </a:r>
            <a:endParaRPr lang="en-US" dirty="0"/>
          </a:p>
        </p:txBody>
      </p:sp>
      <p:sp>
        <p:nvSpPr>
          <p:cNvPr id="162882" name="Text Box 66"/>
          <p:cNvSpPr txBox="1">
            <a:spLocks noChangeArrowheads="1"/>
          </p:cNvSpPr>
          <p:nvPr/>
        </p:nvSpPr>
        <p:spPr bwMode="auto">
          <a:xfrm>
            <a:off x="6210935" y="582771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1</a:t>
            </a:r>
            <a:endParaRPr lang="en-US" dirty="0"/>
          </a:p>
        </p:txBody>
      </p:sp>
      <p:sp>
        <p:nvSpPr>
          <p:cNvPr id="162883" name="Text Box 67"/>
          <p:cNvSpPr txBox="1">
            <a:spLocks noChangeArrowheads="1"/>
          </p:cNvSpPr>
          <p:nvPr/>
        </p:nvSpPr>
        <p:spPr bwMode="auto">
          <a:xfrm>
            <a:off x="7938299" y="581342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1</a:t>
            </a:r>
            <a:endParaRPr lang="en-US" dirty="0"/>
          </a:p>
        </p:txBody>
      </p:sp>
      <p:sp>
        <p:nvSpPr>
          <p:cNvPr id="162884" name="Text Box 68"/>
          <p:cNvSpPr txBox="1">
            <a:spLocks noChangeArrowheads="1"/>
          </p:cNvSpPr>
          <p:nvPr/>
        </p:nvSpPr>
        <p:spPr bwMode="auto">
          <a:xfrm>
            <a:off x="7128674" y="582771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1</a:t>
            </a:r>
            <a:endParaRPr lang="en-US" dirty="0"/>
          </a:p>
        </p:txBody>
      </p:sp>
      <p:sp>
        <p:nvSpPr>
          <p:cNvPr id="71" name="Freeform 61"/>
          <p:cNvSpPr>
            <a:spLocks/>
          </p:cNvSpPr>
          <p:nvPr/>
        </p:nvSpPr>
        <p:spPr bwMode="auto">
          <a:xfrm>
            <a:off x="5924596" y="5597525"/>
            <a:ext cx="766379" cy="82967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58 h 58"/>
              <a:gd name="T4" fmla="*/ 562 w 562"/>
              <a:gd name="T5" fmla="*/ 58 h 58"/>
              <a:gd name="T6" fmla="*/ 562 w 562"/>
              <a:gd name="T7" fmla="*/ 1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Freeform 61"/>
          <p:cNvSpPr>
            <a:spLocks/>
          </p:cNvSpPr>
          <p:nvPr/>
        </p:nvSpPr>
        <p:spPr bwMode="auto">
          <a:xfrm>
            <a:off x="6800248" y="5597525"/>
            <a:ext cx="766379" cy="82967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58 h 58"/>
              <a:gd name="T4" fmla="*/ 562 w 562"/>
              <a:gd name="T5" fmla="*/ 58 h 58"/>
              <a:gd name="T6" fmla="*/ 562 w 562"/>
              <a:gd name="T7" fmla="*/ 1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Freeform 61"/>
          <p:cNvSpPr>
            <a:spLocks/>
          </p:cNvSpPr>
          <p:nvPr/>
        </p:nvSpPr>
        <p:spPr bwMode="auto">
          <a:xfrm>
            <a:off x="7670773" y="5597525"/>
            <a:ext cx="766379" cy="82967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58 h 58"/>
              <a:gd name="T4" fmla="*/ 562 w 562"/>
              <a:gd name="T5" fmla="*/ 58 h 58"/>
              <a:gd name="T6" fmla="*/ 562 w 562"/>
              <a:gd name="T7" fmla="*/ 1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44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1247"/>
            <a:ext cx="2133600" cy="365125"/>
          </a:xfrm>
        </p:spPr>
        <p:txBody>
          <a:bodyPr/>
          <a:lstStyle/>
          <a:p>
            <a:fld id="{BA237927-860B-D746-8FC1-BE2254EB66FB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163842" name="Freeform 2"/>
          <p:cNvSpPr>
            <a:spLocks/>
          </p:cNvSpPr>
          <p:nvPr/>
        </p:nvSpPr>
        <p:spPr bwMode="auto">
          <a:xfrm>
            <a:off x="4378325" y="1392238"/>
            <a:ext cx="1941513" cy="2049462"/>
          </a:xfrm>
          <a:custGeom>
            <a:avLst/>
            <a:gdLst>
              <a:gd name="T0" fmla="*/ 1201 w 1223"/>
              <a:gd name="T1" fmla="*/ 756 h 1291"/>
              <a:gd name="T2" fmla="*/ 702 w 1223"/>
              <a:gd name="T3" fmla="*/ 670 h 1291"/>
              <a:gd name="T4" fmla="*/ 608 w 1223"/>
              <a:gd name="T5" fmla="*/ 103 h 1291"/>
              <a:gd name="T6" fmla="*/ 335 w 1223"/>
              <a:gd name="T7" fmla="*/ 52 h 1291"/>
              <a:gd name="T8" fmla="*/ 65 w 1223"/>
              <a:gd name="T9" fmla="*/ 82 h 1291"/>
              <a:gd name="T10" fmla="*/ 41 w 1223"/>
              <a:gd name="T11" fmla="*/ 544 h 1291"/>
              <a:gd name="T12" fmla="*/ 38 w 1223"/>
              <a:gd name="T13" fmla="*/ 751 h 1291"/>
              <a:gd name="T14" fmla="*/ 23 w 1223"/>
              <a:gd name="T15" fmla="*/ 940 h 1291"/>
              <a:gd name="T16" fmla="*/ 17 w 1223"/>
              <a:gd name="T17" fmla="*/ 1114 h 1291"/>
              <a:gd name="T18" fmla="*/ 128 w 1223"/>
              <a:gd name="T19" fmla="*/ 1219 h 1291"/>
              <a:gd name="T20" fmla="*/ 602 w 1223"/>
              <a:gd name="T21" fmla="*/ 1243 h 1291"/>
              <a:gd name="T22" fmla="*/ 686 w 1223"/>
              <a:gd name="T23" fmla="*/ 930 h 1291"/>
              <a:gd name="T24" fmla="*/ 1177 w 1223"/>
              <a:gd name="T25" fmla="*/ 916 h 1291"/>
              <a:gd name="T26" fmla="*/ 1201 w 1223"/>
              <a:gd name="T27" fmla="*/ 756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43" name="Freeform 3"/>
          <p:cNvSpPr>
            <a:spLocks/>
          </p:cNvSpPr>
          <p:nvPr/>
        </p:nvSpPr>
        <p:spPr bwMode="auto">
          <a:xfrm>
            <a:off x="6894513" y="1679575"/>
            <a:ext cx="1906587" cy="1958975"/>
          </a:xfrm>
          <a:custGeom>
            <a:avLst/>
            <a:gdLst>
              <a:gd name="T0" fmla="*/ 25 w 1201"/>
              <a:gd name="T1" fmla="*/ 709 h 1234"/>
              <a:gd name="T2" fmla="*/ 526 w 1201"/>
              <a:gd name="T3" fmla="*/ 780 h 1234"/>
              <a:gd name="T4" fmla="*/ 613 w 1201"/>
              <a:gd name="T5" fmla="*/ 1134 h 1234"/>
              <a:gd name="T6" fmla="*/ 946 w 1201"/>
              <a:gd name="T7" fmla="*/ 1230 h 1234"/>
              <a:gd name="T8" fmla="*/ 1171 w 1201"/>
              <a:gd name="T9" fmla="*/ 1107 h 1234"/>
              <a:gd name="T10" fmla="*/ 1126 w 1201"/>
              <a:gd name="T11" fmla="*/ 894 h 1234"/>
              <a:gd name="T12" fmla="*/ 1114 w 1201"/>
              <a:gd name="T13" fmla="*/ 693 h 1234"/>
              <a:gd name="T14" fmla="*/ 1099 w 1201"/>
              <a:gd name="T15" fmla="*/ 423 h 1234"/>
              <a:gd name="T16" fmla="*/ 1141 w 1201"/>
              <a:gd name="T17" fmla="*/ 216 h 1234"/>
              <a:gd name="T18" fmla="*/ 1102 w 1201"/>
              <a:gd name="T19" fmla="*/ 33 h 1234"/>
              <a:gd name="T20" fmla="*/ 646 w 1201"/>
              <a:gd name="T21" fmla="*/ 81 h 1234"/>
              <a:gd name="T22" fmla="*/ 535 w 1201"/>
              <a:gd name="T23" fmla="*/ 519 h 1234"/>
              <a:gd name="T24" fmla="*/ 44 w 1201"/>
              <a:gd name="T25" fmla="*/ 548 h 1234"/>
              <a:gd name="T26" fmla="*/ 25 w 1201"/>
              <a:gd name="T27" fmla="*/ 709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44" name="Freeform 4"/>
          <p:cNvSpPr>
            <a:spLocks/>
          </p:cNvSpPr>
          <p:nvPr/>
        </p:nvSpPr>
        <p:spPr bwMode="auto">
          <a:xfrm>
            <a:off x="5578475" y="3113088"/>
            <a:ext cx="2041525" cy="1979612"/>
          </a:xfrm>
          <a:custGeom>
            <a:avLst/>
            <a:gdLst>
              <a:gd name="T0" fmla="*/ 587 w 1286"/>
              <a:gd name="T1" fmla="*/ 30 h 1247"/>
              <a:gd name="T2" fmla="*/ 509 w 1286"/>
              <a:gd name="T3" fmla="*/ 618 h 1247"/>
              <a:gd name="T4" fmla="*/ 77 w 1286"/>
              <a:gd name="T5" fmla="*/ 909 h 1247"/>
              <a:gd name="T6" fmla="*/ 47 w 1286"/>
              <a:gd name="T7" fmla="*/ 1095 h 1247"/>
              <a:gd name="T8" fmla="*/ 140 w 1286"/>
              <a:gd name="T9" fmla="*/ 1224 h 1247"/>
              <a:gd name="T10" fmla="*/ 461 w 1286"/>
              <a:gd name="T11" fmla="*/ 1209 h 1247"/>
              <a:gd name="T12" fmla="*/ 692 w 1286"/>
              <a:gd name="T13" fmla="*/ 1209 h 1247"/>
              <a:gd name="T14" fmla="*/ 1190 w 1286"/>
              <a:gd name="T15" fmla="*/ 1227 h 1247"/>
              <a:gd name="T16" fmla="*/ 1271 w 1286"/>
              <a:gd name="T17" fmla="*/ 1089 h 1247"/>
              <a:gd name="T18" fmla="*/ 1139 w 1286"/>
              <a:gd name="T19" fmla="*/ 741 h 1247"/>
              <a:gd name="T20" fmla="*/ 800 w 1286"/>
              <a:gd name="T21" fmla="*/ 627 h 1247"/>
              <a:gd name="T22" fmla="*/ 749 w 1286"/>
              <a:gd name="T23" fmla="*/ 42 h 1247"/>
              <a:gd name="T24" fmla="*/ 587 w 1286"/>
              <a:gd name="T25" fmla="*/ 30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title"/>
          </p:nvPr>
        </p:nvSpPr>
        <p:spPr>
          <a:xfrm>
            <a:off x="3041650" y="24321"/>
            <a:ext cx="5645149" cy="1143000"/>
          </a:xfrm>
        </p:spPr>
        <p:txBody>
          <a:bodyPr/>
          <a:lstStyle/>
          <a:p>
            <a:r>
              <a:rPr lang="en-US" dirty="0"/>
              <a:t>Subnets</a:t>
            </a:r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90714" y="830263"/>
            <a:ext cx="4081236" cy="4648200"/>
          </a:xfrm>
        </p:spPr>
        <p:txBody>
          <a:bodyPr/>
          <a:lstStyle/>
          <a:p>
            <a:r>
              <a:rPr lang="en-US" sz="2400" dirty="0">
                <a:solidFill>
                  <a:schemeClr val="accent2"/>
                </a:solidFill>
              </a:rPr>
              <a:t>IP address: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subnet part (high order bits)</a:t>
            </a:r>
          </a:p>
          <a:p>
            <a:pPr lvl="1"/>
            <a:r>
              <a:rPr lang="en-US" sz="2000" dirty="0"/>
              <a:t>host part (low order bits) </a:t>
            </a:r>
          </a:p>
          <a:p>
            <a:r>
              <a:rPr lang="en-US" sz="2400" i="1" dirty="0">
                <a:solidFill>
                  <a:schemeClr val="accent2"/>
                </a:solidFill>
              </a:rPr>
              <a:t>What</a:t>
            </a:r>
            <a:r>
              <a:rPr lang="ja-JP" altLang="en-US" sz="2400" i="1" dirty="0">
                <a:solidFill>
                  <a:schemeClr val="accent2"/>
                </a:solidFill>
                <a:latin typeface="Calibri"/>
              </a:rPr>
              <a:t>’</a:t>
            </a:r>
            <a:r>
              <a:rPr lang="en-US" sz="2400" i="1" dirty="0">
                <a:solidFill>
                  <a:schemeClr val="accent2"/>
                </a:solidFill>
              </a:rPr>
              <a:t>s a subnet ?</a:t>
            </a:r>
          </a:p>
          <a:p>
            <a:pPr lvl="1"/>
            <a:r>
              <a:rPr lang="en-US" sz="2000" dirty="0"/>
              <a:t>device interfaces with same subnet part of IP address</a:t>
            </a:r>
          </a:p>
          <a:p>
            <a:pPr lvl="1"/>
            <a:r>
              <a:rPr lang="en-US" sz="2000" dirty="0"/>
              <a:t>can physically reach each other without intervening router</a:t>
            </a:r>
          </a:p>
        </p:txBody>
      </p:sp>
      <p:graphicFrame>
        <p:nvGraphicFramePr>
          <p:cNvPr id="1638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28103"/>
              </p:ext>
            </p:extLst>
          </p:nvPr>
        </p:nvGraphicFramePr>
        <p:xfrm>
          <a:off x="4456113" y="14970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1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149701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48" name="Line 8"/>
          <p:cNvSpPr>
            <a:spLocks noChangeShapeType="1"/>
          </p:cNvSpPr>
          <p:nvPr/>
        </p:nvSpPr>
        <p:spPr bwMode="auto">
          <a:xfrm>
            <a:off x="5016500" y="1870075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49" name="Line 9"/>
          <p:cNvSpPr>
            <a:spLocks noChangeShapeType="1"/>
          </p:cNvSpPr>
          <p:nvPr/>
        </p:nvSpPr>
        <p:spPr bwMode="auto">
          <a:xfrm flipH="1">
            <a:off x="5307013" y="1855788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50" name="Line 10"/>
          <p:cNvSpPr>
            <a:spLocks noChangeShapeType="1"/>
          </p:cNvSpPr>
          <p:nvPr/>
        </p:nvSpPr>
        <p:spPr bwMode="auto">
          <a:xfrm flipV="1">
            <a:off x="5016500" y="2514600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51" name="Line 11"/>
          <p:cNvSpPr>
            <a:spLocks noChangeShapeType="1"/>
          </p:cNvSpPr>
          <p:nvPr/>
        </p:nvSpPr>
        <p:spPr bwMode="auto">
          <a:xfrm>
            <a:off x="5026025" y="3141663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38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456696"/>
              </p:ext>
            </p:extLst>
          </p:nvPr>
        </p:nvGraphicFramePr>
        <p:xfrm>
          <a:off x="4456113" y="21637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2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21637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006130"/>
              </p:ext>
            </p:extLst>
          </p:nvPr>
        </p:nvGraphicFramePr>
        <p:xfrm>
          <a:off x="4456113" y="27733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3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27733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54" name="Line 14"/>
          <p:cNvSpPr>
            <a:spLocks noChangeShapeType="1"/>
          </p:cNvSpPr>
          <p:nvPr/>
        </p:nvSpPr>
        <p:spPr bwMode="auto">
          <a:xfrm>
            <a:off x="5307013" y="2713038"/>
            <a:ext cx="10350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3855" name="Group 15"/>
          <p:cNvGrpSpPr>
            <a:grpSpLocks/>
          </p:cNvGrpSpPr>
          <p:nvPr/>
        </p:nvGrpSpPr>
        <p:grpSpPr bwMode="auto">
          <a:xfrm>
            <a:off x="6249988" y="2678113"/>
            <a:ext cx="711200" cy="381000"/>
            <a:chOff x="3600" y="219"/>
            <a:chExt cx="360" cy="175"/>
          </a:xfrm>
        </p:grpSpPr>
        <p:sp>
          <p:nvSpPr>
            <p:cNvPr id="163856" name="Oval 1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7" name="Line 1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8" name="Line 1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9" name="Rectangle 1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63860" name="Oval 2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861" name="Group 2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3862" name="Line 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63" name="Line 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64" name="Line 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3865" name="Group 2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3866" name="Line 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67" name="Line 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68" name="Line 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3869" name="Text Box 29"/>
          <p:cNvSpPr txBox="1">
            <a:spLocks noChangeArrowheads="1"/>
          </p:cNvSpPr>
          <p:nvPr/>
        </p:nvSpPr>
        <p:spPr bwMode="auto">
          <a:xfrm>
            <a:off x="4975225" y="1544638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223.1.1.1</a:t>
            </a:r>
            <a:endParaRPr lang="en-US" dirty="0"/>
          </a:p>
        </p:txBody>
      </p:sp>
      <p:sp>
        <p:nvSpPr>
          <p:cNvPr id="163870" name="Rectangle 30"/>
          <p:cNvSpPr>
            <a:spLocks noChangeArrowheads="1"/>
          </p:cNvSpPr>
          <p:nvPr/>
        </p:nvSpPr>
        <p:spPr bwMode="auto">
          <a:xfrm>
            <a:off x="5062538" y="2265363"/>
            <a:ext cx="309562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1" name="Text Box 31"/>
          <p:cNvSpPr txBox="1">
            <a:spLocks noChangeArrowheads="1"/>
          </p:cNvSpPr>
          <p:nvPr/>
        </p:nvSpPr>
        <p:spPr bwMode="auto">
          <a:xfrm>
            <a:off x="4976813" y="2173288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223.1.1.2</a:t>
            </a:r>
            <a:endParaRPr lang="en-US" dirty="0"/>
          </a:p>
        </p:txBody>
      </p:sp>
      <p:sp>
        <p:nvSpPr>
          <p:cNvPr id="163872" name="Text Box 32"/>
          <p:cNvSpPr txBox="1">
            <a:spLocks noChangeArrowheads="1"/>
          </p:cNvSpPr>
          <p:nvPr/>
        </p:nvSpPr>
        <p:spPr bwMode="auto">
          <a:xfrm>
            <a:off x="4860925" y="3125788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223.1.1.3</a:t>
            </a:r>
            <a:endParaRPr lang="en-US" dirty="0"/>
          </a:p>
        </p:txBody>
      </p:sp>
      <p:sp>
        <p:nvSpPr>
          <p:cNvPr id="163873" name="Text Box 33"/>
          <p:cNvSpPr txBox="1">
            <a:spLocks noChangeArrowheads="1"/>
          </p:cNvSpPr>
          <p:nvPr/>
        </p:nvSpPr>
        <p:spPr bwMode="auto">
          <a:xfrm>
            <a:off x="5651500" y="2454275"/>
            <a:ext cx="9669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223.1.1.4</a:t>
            </a:r>
            <a:endParaRPr lang="en-US" dirty="0"/>
          </a:p>
        </p:txBody>
      </p:sp>
      <p:sp>
        <p:nvSpPr>
          <p:cNvPr id="163874" name="Line 34"/>
          <p:cNvSpPr>
            <a:spLocks noChangeShapeType="1"/>
          </p:cNvSpPr>
          <p:nvPr/>
        </p:nvSpPr>
        <p:spPr bwMode="auto">
          <a:xfrm>
            <a:off x="6854825" y="2722563"/>
            <a:ext cx="1016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5" name="Text Box 35"/>
          <p:cNvSpPr txBox="1">
            <a:spLocks noChangeArrowheads="1"/>
          </p:cNvSpPr>
          <p:nvPr/>
        </p:nvSpPr>
        <p:spPr bwMode="auto">
          <a:xfrm>
            <a:off x="6727825" y="2444750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223.1.2.9</a:t>
            </a:r>
            <a:endParaRPr lang="en-US" dirty="0"/>
          </a:p>
        </p:txBody>
      </p:sp>
      <p:sp>
        <p:nvSpPr>
          <p:cNvPr id="163876" name="Line 36"/>
          <p:cNvSpPr>
            <a:spLocks noChangeShapeType="1"/>
          </p:cNvSpPr>
          <p:nvPr/>
        </p:nvSpPr>
        <p:spPr bwMode="auto">
          <a:xfrm flipH="1">
            <a:off x="7878763" y="2027238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3877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003110"/>
              </p:ext>
            </p:extLst>
          </p:nvPr>
        </p:nvGraphicFramePr>
        <p:xfrm>
          <a:off x="8056563" y="173513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4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173513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8" name="Line 38"/>
          <p:cNvSpPr>
            <a:spLocks noChangeShapeType="1"/>
          </p:cNvSpPr>
          <p:nvPr/>
        </p:nvSpPr>
        <p:spPr bwMode="auto">
          <a:xfrm>
            <a:off x="7878763" y="203200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3879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125944"/>
              </p:ext>
            </p:extLst>
          </p:nvPr>
        </p:nvGraphicFramePr>
        <p:xfrm>
          <a:off x="8061325" y="31162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5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1325" y="31162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0" name="Line 40"/>
          <p:cNvSpPr>
            <a:spLocks noChangeShapeType="1"/>
          </p:cNvSpPr>
          <p:nvPr/>
        </p:nvSpPr>
        <p:spPr bwMode="auto">
          <a:xfrm>
            <a:off x="7878763" y="3303588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1" name="Rectangle 41"/>
          <p:cNvSpPr>
            <a:spLocks noChangeArrowheads="1"/>
          </p:cNvSpPr>
          <p:nvPr/>
        </p:nvSpPr>
        <p:spPr bwMode="auto">
          <a:xfrm>
            <a:off x="7824788" y="3051175"/>
            <a:ext cx="171450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2" name="Text Box 42"/>
          <p:cNvSpPr txBox="1">
            <a:spLocks noChangeArrowheads="1"/>
          </p:cNvSpPr>
          <p:nvPr/>
        </p:nvSpPr>
        <p:spPr bwMode="auto">
          <a:xfrm>
            <a:off x="7251700" y="2989263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223.1.2.2</a:t>
            </a:r>
            <a:endParaRPr lang="en-US" dirty="0"/>
          </a:p>
        </p:txBody>
      </p:sp>
      <p:sp>
        <p:nvSpPr>
          <p:cNvPr id="163883" name="Rectangle 43"/>
          <p:cNvSpPr>
            <a:spLocks noChangeArrowheads="1"/>
          </p:cNvSpPr>
          <p:nvPr/>
        </p:nvSpPr>
        <p:spPr bwMode="auto">
          <a:xfrm>
            <a:off x="7839075" y="2079625"/>
            <a:ext cx="247650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4" name="Text Box 44"/>
          <p:cNvSpPr txBox="1">
            <a:spLocks noChangeArrowheads="1"/>
          </p:cNvSpPr>
          <p:nvPr/>
        </p:nvSpPr>
        <p:spPr bwMode="auto">
          <a:xfrm>
            <a:off x="7061200" y="1982788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223.1.2.1</a:t>
            </a:r>
            <a:endParaRPr lang="en-US" dirty="0"/>
          </a:p>
        </p:txBody>
      </p:sp>
      <p:sp>
        <p:nvSpPr>
          <p:cNvPr id="163885" name="Line 45"/>
          <p:cNvSpPr>
            <a:spLocks noChangeShapeType="1"/>
          </p:cNvSpPr>
          <p:nvPr/>
        </p:nvSpPr>
        <p:spPr bwMode="auto">
          <a:xfrm flipH="1">
            <a:off x="6616700" y="3060700"/>
            <a:ext cx="0" cy="129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6" name="Line 46"/>
          <p:cNvSpPr>
            <a:spLocks noChangeShapeType="1"/>
          </p:cNvSpPr>
          <p:nvPr/>
        </p:nvSpPr>
        <p:spPr bwMode="auto">
          <a:xfrm flipH="1">
            <a:off x="6007100" y="4341813"/>
            <a:ext cx="11858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7" name="Line 47"/>
          <p:cNvSpPr>
            <a:spLocks noChangeShapeType="1"/>
          </p:cNvSpPr>
          <p:nvPr/>
        </p:nvSpPr>
        <p:spPr bwMode="auto">
          <a:xfrm flipH="1" flipV="1">
            <a:off x="6003925" y="4333875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8" name="Line 48"/>
          <p:cNvSpPr>
            <a:spLocks noChangeShapeType="1"/>
          </p:cNvSpPr>
          <p:nvPr/>
        </p:nvSpPr>
        <p:spPr bwMode="auto">
          <a:xfrm flipH="1" flipV="1">
            <a:off x="7180263" y="43386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3889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375817"/>
              </p:ext>
            </p:extLst>
          </p:nvPr>
        </p:nvGraphicFramePr>
        <p:xfrm>
          <a:off x="6965950" y="44973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6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950" y="449738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0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617116"/>
              </p:ext>
            </p:extLst>
          </p:nvPr>
        </p:nvGraphicFramePr>
        <p:xfrm>
          <a:off x="5708650" y="4511675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7" name="Clip" r:id="rId10" imgW="1305000" imgH="1085760" progId="MS_ClipArt_Gallery.2">
                  <p:embed/>
                </p:oleObj>
              </mc:Choice>
              <mc:Fallback>
                <p:oleObj name="Clip" r:id="rId10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4511675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1" name="Text Box 51"/>
          <p:cNvSpPr txBox="1">
            <a:spLocks noChangeArrowheads="1"/>
          </p:cNvSpPr>
          <p:nvPr/>
        </p:nvSpPr>
        <p:spPr bwMode="auto">
          <a:xfrm>
            <a:off x="7185025" y="4187825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223.1.3.2</a:t>
            </a:r>
            <a:endParaRPr lang="en-US" dirty="0"/>
          </a:p>
        </p:txBody>
      </p:sp>
      <p:sp>
        <p:nvSpPr>
          <p:cNvPr id="163892" name="Rectangle 52"/>
          <p:cNvSpPr>
            <a:spLocks noChangeArrowheads="1"/>
          </p:cNvSpPr>
          <p:nvPr/>
        </p:nvSpPr>
        <p:spPr bwMode="auto">
          <a:xfrm>
            <a:off x="4848225" y="4060825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3" name="Text Box 53"/>
          <p:cNvSpPr txBox="1">
            <a:spLocks noChangeArrowheads="1"/>
          </p:cNvSpPr>
          <p:nvPr/>
        </p:nvSpPr>
        <p:spPr bwMode="auto">
          <a:xfrm>
            <a:off x="5008563" y="4225925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223.1.3.1</a:t>
            </a:r>
            <a:endParaRPr lang="en-US" dirty="0"/>
          </a:p>
        </p:txBody>
      </p:sp>
      <p:sp>
        <p:nvSpPr>
          <p:cNvPr id="163894" name="Rectangle 54"/>
          <p:cNvSpPr>
            <a:spLocks noChangeArrowheads="1"/>
          </p:cNvSpPr>
          <p:nvPr/>
        </p:nvSpPr>
        <p:spPr bwMode="auto">
          <a:xfrm>
            <a:off x="6553200" y="3194050"/>
            <a:ext cx="128588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5" name="Text Box 55"/>
          <p:cNvSpPr txBox="1">
            <a:spLocks noChangeArrowheads="1"/>
          </p:cNvSpPr>
          <p:nvPr/>
        </p:nvSpPr>
        <p:spPr bwMode="auto">
          <a:xfrm>
            <a:off x="6115050" y="3154363"/>
            <a:ext cx="10695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223.1.3.27</a:t>
            </a:r>
            <a:endParaRPr lang="en-US" dirty="0"/>
          </a:p>
        </p:txBody>
      </p:sp>
      <p:sp>
        <p:nvSpPr>
          <p:cNvPr id="163896" name="Text Box 56"/>
          <p:cNvSpPr txBox="1">
            <a:spLocks noChangeArrowheads="1"/>
          </p:cNvSpPr>
          <p:nvPr/>
        </p:nvSpPr>
        <p:spPr bwMode="auto">
          <a:xfrm>
            <a:off x="4744872" y="6111170"/>
            <a:ext cx="3579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network consisting of 3 subnets</a:t>
            </a:r>
          </a:p>
        </p:txBody>
      </p:sp>
      <p:sp>
        <p:nvSpPr>
          <p:cNvPr id="163897" name="Text Box 57"/>
          <p:cNvSpPr txBox="1">
            <a:spLocks noChangeArrowheads="1"/>
          </p:cNvSpPr>
          <p:nvPr/>
        </p:nvSpPr>
        <p:spPr bwMode="auto">
          <a:xfrm>
            <a:off x="6842125" y="3663950"/>
            <a:ext cx="901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subnet</a:t>
            </a:r>
          </a:p>
        </p:txBody>
      </p:sp>
      <p:sp>
        <p:nvSpPr>
          <p:cNvPr id="163898" name="Line 58"/>
          <p:cNvSpPr>
            <a:spLocks noChangeShapeType="1"/>
          </p:cNvSpPr>
          <p:nvPr/>
        </p:nvSpPr>
        <p:spPr bwMode="auto">
          <a:xfrm flipH="1">
            <a:off x="6705600" y="3927475"/>
            <a:ext cx="17145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33"/>
          <p:cNvSpPr txBox="1">
            <a:spLocks noChangeArrowheads="1"/>
          </p:cNvSpPr>
          <p:nvPr/>
        </p:nvSpPr>
        <p:spPr bwMode="auto">
          <a:xfrm>
            <a:off x="5347114" y="1227137"/>
            <a:ext cx="13188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660066"/>
                </a:solidFill>
                <a:latin typeface="Calibri"/>
              </a:rPr>
              <a:t>223.1.1.0/24</a:t>
            </a:r>
            <a:endParaRPr lang="en-US" b="1" i="1" dirty="0">
              <a:solidFill>
                <a:srgbClr val="660066"/>
              </a:solidFill>
            </a:endParaRPr>
          </a:p>
        </p:txBody>
      </p:sp>
      <p:sp>
        <p:nvSpPr>
          <p:cNvPr id="62" name="Text Box 35"/>
          <p:cNvSpPr txBox="1">
            <a:spLocks noChangeArrowheads="1"/>
          </p:cNvSpPr>
          <p:nvPr/>
        </p:nvSpPr>
        <p:spPr bwMode="auto">
          <a:xfrm>
            <a:off x="7523576" y="1311275"/>
            <a:ext cx="13188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660066"/>
                </a:solidFill>
                <a:latin typeface="Calibri"/>
              </a:rPr>
              <a:t>223.1.2.0/24</a:t>
            </a:r>
            <a:endParaRPr lang="en-US" b="1" i="1" dirty="0">
              <a:solidFill>
                <a:srgbClr val="660066"/>
              </a:solidFill>
            </a:endParaRPr>
          </a:p>
        </p:txBody>
      </p:sp>
      <p:sp>
        <p:nvSpPr>
          <p:cNvPr id="63" name="Text Box 51"/>
          <p:cNvSpPr txBox="1">
            <a:spLocks noChangeArrowheads="1"/>
          </p:cNvSpPr>
          <p:nvPr/>
        </p:nvSpPr>
        <p:spPr bwMode="auto">
          <a:xfrm>
            <a:off x="6064251" y="5028629"/>
            <a:ext cx="13188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660066"/>
                </a:solidFill>
                <a:latin typeface="Calibri"/>
              </a:rPr>
              <a:t>223.1.3.0/24</a:t>
            </a:r>
            <a:endParaRPr lang="en-US" b="1" i="1" dirty="0">
              <a:solidFill>
                <a:srgbClr val="660066"/>
              </a:solidFill>
            </a:endParaRPr>
          </a:p>
        </p:txBody>
      </p:sp>
      <p:sp>
        <p:nvSpPr>
          <p:cNvPr id="64" name="Text Box 61"/>
          <p:cNvSpPr txBox="1">
            <a:spLocks noChangeArrowheads="1"/>
          </p:cNvSpPr>
          <p:nvPr/>
        </p:nvSpPr>
        <p:spPr bwMode="auto">
          <a:xfrm>
            <a:off x="5541963" y="5465646"/>
            <a:ext cx="270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Subnet mask: /24</a:t>
            </a:r>
          </a:p>
        </p:txBody>
      </p:sp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199949" y="4945178"/>
            <a:ext cx="3287788" cy="29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normAutofit fontScale="62500" lnSpcReduction="20000"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Calibri"/>
              </a:rPr>
              <a:t>11011111  00000001</a:t>
            </a:r>
            <a:r>
              <a:rPr lang="en-US" sz="2400" dirty="0" smtClean="0">
                <a:latin typeface="Calibri"/>
              </a:rPr>
              <a:t>  </a:t>
            </a:r>
            <a:r>
              <a:rPr lang="en-US" sz="2400" dirty="0" smtClean="0">
                <a:solidFill>
                  <a:schemeClr val="accent2"/>
                </a:solidFill>
                <a:latin typeface="Calibri"/>
              </a:rPr>
              <a:t>00000011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>
                <a:latin typeface="Calibri"/>
              </a:rPr>
              <a:t>00000000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67" name="Text Box 6"/>
          <p:cNvSpPr txBox="1">
            <a:spLocks noChangeArrowheads="1"/>
          </p:cNvSpPr>
          <p:nvPr/>
        </p:nvSpPr>
        <p:spPr bwMode="auto">
          <a:xfrm>
            <a:off x="1167439" y="4604009"/>
            <a:ext cx="529927" cy="4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normAutofit fontScale="70000" lnSpcReduction="20000"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subnet</a:t>
            </a:r>
          </a:p>
          <a:p>
            <a:pPr algn="ctr"/>
            <a:r>
              <a:rPr lang="en-US">
                <a:solidFill>
                  <a:schemeClr val="accent2"/>
                </a:solidFill>
              </a:rPr>
              <a:t>part</a:t>
            </a:r>
            <a:endParaRPr lang="en-US"/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3191781" y="4580689"/>
            <a:ext cx="385317" cy="4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normAutofit fontScale="70000" lnSpcReduction="20000"/>
          </a:bodyPr>
          <a:lstStyle/>
          <a:p>
            <a:pPr algn="ctr"/>
            <a:r>
              <a:rPr lang="en-US"/>
              <a:t>host</a:t>
            </a:r>
          </a:p>
          <a:p>
            <a:pPr algn="ctr"/>
            <a:r>
              <a:rPr lang="en-US"/>
              <a:t>part</a:t>
            </a:r>
          </a:p>
        </p:txBody>
      </p:sp>
      <p:sp>
        <p:nvSpPr>
          <p:cNvPr id="69" name="Line 8"/>
          <p:cNvSpPr>
            <a:spLocks noChangeShapeType="1"/>
          </p:cNvSpPr>
          <p:nvPr/>
        </p:nvSpPr>
        <p:spPr bwMode="auto">
          <a:xfrm>
            <a:off x="1768272" y="4805772"/>
            <a:ext cx="1038193" cy="9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70" name="Line 9"/>
          <p:cNvSpPr>
            <a:spLocks noChangeShapeType="1"/>
          </p:cNvSpPr>
          <p:nvPr/>
        </p:nvSpPr>
        <p:spPr bwMode="auto">
          <a:xfrm flipH="1">
            <a:off x="264324" y="4802731"/>
            <a:ext cx="862065" cy="709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71" name="Line 10"/>
          <p:cNvSpPr>
            <a:spLocks noChangeShapeType="1"/>
          </p:cNvSpPr>
          <p:nvPr/>
        </p:nvSpPr>
        <p:spPr bwMode="auto">
          <a:xfrm flipH="1" flipV="1">
            <a:off x="2806465" y="4807801"/>
            <a:ext cx="406775" cy="709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72" name="Line 11"/>
          <p:cNvSpPr>
            <a:spLocks noChangeShapeType="1"/>
          </p:cNvSpPr>
          <p:nvPr/>
        </p:nvSpPr>
        <p:spPr bwMode="auto">
          <a:xfrm flipV="1">
            <a:off x="3481002" y="4805773"/>
            <a:ext cx="34986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73" name="Text Box 12"/>
          <p:cNvSpPr txBox="1">
            <a:spLocks noChangeArrowheads="1"/>
          </p:cNvSpPr>
          <p:nvPr/>
        </p:nvSpPr>
        <p:spPr bwMode="auto">
          <a:xfrm>
            <a:off x="1338173" y="5326914"/>
            <a:ext cx="1396657" cy="29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normAutofit fontScale="62500" lnSpcReduction="20000"/>
          </a:bodyPr>
          <a:lstStyle/>
          <a:p>
            <a:r>
              <a:rPr lang="en-US" sz="2400" b="1" i="1" dirty="0" smtClean="0">
                <a:solidFill>
                  <a:srgbClr val="660066"/>
                </a:solidFill>
              </a:rPr>
              <a:t>223.1.3.0</a:t>
            </a:r>
            <a:r>
              <a:rPr lang="en-US" sz="2400" b="1" i="1" dirty="0">
                <a:solidFill>
                  <a:srgbClr val="660066"/>
                </a:solidFill>
              </a:rPr>
              <a:t>/</a:t>
            </a:r>
            <a:r>
              <a:rPr lang="en-US" sz="2400" b="1" i="1" dirty="0" smtClean="0">
                <a:solidFill>
                  <a:srgbClr val="660066"/>
                </a:solidFill>
              </a:rPr>
              <a:t>24</a:t>
            </a:r>
            <a:endParaRPr lang="en-US" b="1" i="1" dirty="0">
              <a:solidFill>
                <a:srgbClr val="660066"/>
              </a:solidFill>
            </a:endParaRPr>
          </a:p>
        </p:txBody>
      </p:sp>
      <p:sp>
        <p:nvSpPr>
          <p:cNvPr id="74" name="Rectangle 3"/>
          <p:cNvSpPr txBox="1">
            <a:spLocks noChangeArrowheads="1"/>
          </p:cNvSpPr>
          <p:nvPr/>
        </p:nvSpPr>
        <p:spPr>
          <a:xfrm>
            <a:off x="-20637" y="5552845"/>
            <a:ext cx="4647066" cy="1306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Dingbats" charset="0"/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CIDR: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C</a:t>
            </a:r>
            <a:r>
              <a:rPr lang="en-US" sz="1800" dirty="0" smtClean="0"/>
              <a:t>lassless </a:t>
            </a:r>
            <a:r>
              <a:rPr lang="en-US" sz="1800" dirty="0" err="1" smtClean="0">
                <a:solidFill>
                  <a:srgbClr val="FF0000"/>
                </a:solidFill>
              </a:rPr>
              <a:t>I</a:t>
            </a:r>
            <a:r>
              <a:rPr lang="en-US" sz="1800" dirty="0" err="1" smtClean="0"/>
              <a:t>nter</a:t>
            </a:r>
            <a:r>
              <a:rPr lang="en-US" sz="1800" dirty="0" err="1" smtClean="0">
                <a:solidFill>
                  <a:srgbClr val="FF0000"/>
                </a:solidFill>
              </a:rPr>
              <a:t>D</a:t>
            </a:r>
            <a:r>
              <a:rPr lang="en-US" sz="1800" dirty="0" err="1" smtClean="0"/>
              <a:t>omain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R</a:t>
            </a:r>
            <a:r>
              <a:rPr lang="en-US" sz="1800" dirty="0" smtClean="0"/>
              <a:t>outing</a:t>
            </a:r>
          </a:p>
          <a:p>
            <a:pPr lvl="1"/>
            <a:r>
              <a:rPr lang="en-US" sz="1400" dirty="0" smtClean="0"/>
              <a:t>subnet portion of address of arbitrary length</a:t>
            </a:r>
          </a:p>
          <a:p>
            <a:pPr lvl="1"/>
            <a:r>
              <a:rPr lang="en-US" sz="1400" dirty="0" smtClean="0"/>
              <a:t>address format: </a:t>
            </a:r>
            <a:r>
              <a:rPr lang="en-US" sz="1400" dirty="0" err="1" smtClean="0">
                <a:solidFill>
                  <a:srgbClr val="FF0000"/>
                </a:solidFill>
              </a:rPr>
              <a:t>a.b.c.d</a:t>
            </a:r>
            <a:r>
              <a:rPr lang="en-US" sz="1400" dirty="0" smtClean="0">
                <a:solidFill>
                  <a:srgbClr val="FF0000"/>
                </a:solidFill>
              </a:rPr>
              <a:t>/x</a:t>
            </a:r>
            <a:r>
              <a:rPr lang="en-US" sz="1400" dirty="0" smtClean="0"/>
              <a:t>, where x is # bits in subnet portion of address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83770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73" grpId="0"/>
      <p:bldP spid="7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D8B18-FF53-A64F-839A-E947FDBBE7EC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IP addresses: how to get one?</a:t>
            </a:r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687513"/>
            <a:ext cx="8034338" cy="3359150"/>
          </a:xfrm>
        </p:spPr>
        <p:txBody>
          <a:bodyPr>
            <a:normAutofit fontScale="92500" lnSpcReduction="20000"/>
          </a:bodyPr>
          <a:lstStyle/>
          <a:p>
            <a:pPr>
              <a:buFont typeface="ZapfDingbats" charset="0"/>
              <a:buNone/>
            </a:pPr>
            <a:r>
              <a:rPr lang="en-US" u="sng" dirty="0">
                <a:solidFill>
                  <a:srgbClr val="FF0000"/>
                </a:solidFill>
              </a:rPr>
              <a:t>Q:</a:t>
            </a:r>
            <a:r>
              <a:rPr lang="en-US" dirty="0"/>
              <a:t> How does a </a:t>
            </a:r>
            <a:r>
              <a:rPr lang="en-US" i="1" dirty="0"/>
              <a:t>host</a:t>
            </a:r>
            <a:r>
              <a:rPr lang="en-US" dirty="0"/>
              <a:t> get IP address?</a:t>
            </a:r>
          </a:p>
          <a:p>
            <a:pPr>
              <a:buFont typeface="ZapfDingbats" charset="0"/>
              <a:buNone/>
            </a:pPr>
            <a:endParaRPr lang="en-US" dirty="0"/>
          </a:p>
          <a:p>
            <a:r>
              <a:rPr lang="en-US" sz="2400" dirty="0"/>
              <a:t>hard-coded by system admin in a file</a:t>
            </a:r>
          </a:p>
          <a:p>
            <a:pPr lvl="1"/>
            <a:r>
              <a:rPr lang="en-US" dirty="0"/>
              <a:t>Windows: control-panel-&gt;network-&gt;configuration-&gt;</a:t>
            </a:r>
            <a:r>
              <a:rPr lang="en-US" dirty="0" err="1"/>
              <a:t>tcp</a:t>
            </a:r>
            <a:r>
              <a:rPr lang="en-US" dirty="0"/>
              <a:t>/</a:t>
            </a:r>
            <a:r>
              <a:rPr lang="en-US" dirty="0" err="1"/>
              <a:t>ip</a:t>
            </a:r>
            <a:r>
              <a:rPr lang="en-US" dirty="0"/>
              <a:t>-&gt;properties</a:t>
            </a:r>
          </a:p>
          <a:p>
            <a:pPr lvl="1"/>
            <a:r>
              <a:rPr lang="en-US" dirty="0"/>
              <a:t>UNIX: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rc.config</a:t>
            </a:r>
            <a:endParaRPr lang="en-US" dirty="0"/>
          </a:p>
          <a:p>
            <a:r>
              <a:rPr lang="en-US" sz="2400" dirty="0">
                <a:solidFill>
                  <a:srgbClr val="FF0000"/>
                </a:solidFill>
              </a:rPr>
              <a:t>DHCP: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D</a:t>
            </a:r>
            <a:r>
              <a:rPr lang="en-US" sz="2400" dirty="0"/>
              <a:t>ynamic </a:t>
            </a:r>
            <a:r>
              <a:rPr lang="en-US" sz="2400" dirty="0">
                <a:solidFill>
                  <a:srgbClr val="FF0000"/>
                </a:solidFill>
              </a:rPr>
              <a:t>H</a:t>
            </a:r>
            <a:r>
              <a:rPr lang="en-US" sz="2400" dirty="0"/>
              <a:t>ost </a:t>
            </a:r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dirty="0"/>
              <a:t>onfiguration 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/>
              <a:t>rotocol: dynamically get address from as server</a:t>
            </a:r>
          </a:p>
          <a:p>
            <a:pPr lvl="1"/>
            <a:r>
              <a:rPr lang="ja-JP" altLang="en-US" dirty="0">
                <a:latin typeface="Calibri"/>
              </a:rPr>
              <a:t>“</a:t>
            </a:r>
            <a:r>
              <a:rPr lang="en-US" dirty="0"/>
              <a:t>plug-and-play</a:t>
            </a:r>
            <a:r>
              <a:rPr lang="ja-JP" altLang="en-US" dirty="0">
                <a:latin typeface="Calibri"/>
              </a:rPr>
              <a:t>”</a:t>
            </a:r>
            <a:r>
              <a:rPr lang="en-US" dirty="0"/>
              <a:t> </a:t>
            </a:r>
          </a:p>
          <a:p>
            <a:pPr>
              <a:buFont typeface="ZapfDingbats" charset="0"/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3242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8960-F37B-114D-A8F9-49A40732560E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7938"/>
            <a:ext cx="7772400" cy="1143000"/>
          </a:xfrm>
        </p:spPr>
        <p:txBody>
          <a:bodyPr/>
          <a:lstStyle/>
          <a:p>
            <a:r>
              <a:rPr lang="en-US" sz="3600" dirty="0"/>
              <a:t>DHCP client-server scenario</a:t>
            </a:r>
          </a:p>
        </p:txBody>
      </p:sp>
      <p:sp>
        <p:nvSpPr>
          <p:cNvPr id="635907" name="Rectangle 3"/>
          <p:cNvSpPr>
            <a:spLocks noChangeArrowheads="1"/>
          </p:cNvSpPr>
          <p:nvPr/>
        </p:nvSpPr>
        <p:spPr bwMode="auto">
          <a:xfrm>
            <a:off x="2408238" y="6037263"/>
            <a:ext cx="4978400" cy="319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67" name="Rectangle 63"/>
          <p:cNvSpPr>
            <a:spLocks noChangeArrowheads="1"/>
          </p:cNvSpPr>
          <p:nvPr/>
        </p:nvSpPr>
        <p:spPr bwMode="auto">
          <a:xfrm>
            <a:off x="6210300" y="677068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21153" y="4066876"/>
            <a:ext cx="3887769" cy="2654599"/>
            <a:chOff x="1712913" y="2103438"/>
            <a:chExt cx="5232400" cy="3154362"/>
          </a:xfrm>
        </p:grpSpPr>
        <p:sp>
          <p:nvSpPr>
            <p:cNvPr id="635908" name="Freeform 4"/>
            <p:cNvSpPr>
              <a:spLocks/>
            </p:cNvSpPr>
            <p:nvPr/>
          </p:nvSpPr>
          <p:spPr bwMode="auto">
            <a:xfrm>
              <a:off x="1712913" y="2103438"/>
              <a:ext cx="1941512" cy="2049462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 sz="1600"/>
            </a:p>
          </p:txBody>
        </p:sp>
        <p:sp>
          <p:nvSpPr>
            <p:cNvPr id="635909" name="Freeform 5"/>
            <p:cNvSpPr>
              <a:spLocks/>
            </p:cNvSpPr>
            <p:nvPr/>
          </p:nvSpPr>
          <p:spPr bwMode="auto">
            <a:xfrm>
              <a:off x="4229100" y="2390775"/>
              <a:ext cx="1906588" cy="1958975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 sz="1600"/>
            </a:p>
          </p:txBody>
        </p:sp>
        <p:sp>
          <p:nvSpPr>
            <p:cNvPr id="635910" name="Freeform 6"/>
            <p:cNvSpPr>
              <a:spLocks/>
            </p:cNvSpPr>
            <p:nvPr/>
          </p:nvSpPr>
          <p:spPr bwMode="auto">
            <a:xfrm>
              <a:off x="2921000" y="3767138"/>
              <a:ext cx="2055813" cy="1490662"/>
            </a:xfrm>
            <a:custGeom>
              <a:avLst/>
              <a:gdLst>
                <a:gd name="T0" fmla="*/ 600 w 1295"/>
                <a:gd name="T1" fmla="*/ 30 h 939"/>
                <a:gd name="T2" fmla="*/ 525 w 1295"/>
                <a:gd name="T3" fmla="*/ 393 h 939"/>
                <a:gd name="T4" fmla="*/ 81 w 1295"/>
                <a:gd name="T5" fmla="*/ 471 h 939"/>
                <a:gd name="T6" fmla="*/ 39 w 1295"/>
                <a:gd name="T7" fmla="*/ 855 h 939"/>
                <a:gd name="T8" fmla="*/ 207 w 1295"/>
                <a:gd name="T9" fmla="*/ 927 h 939"/>
                <a:gd name="T10" fmla="*/ 429 w 1295"/>
                <a:gd name="T11" fmla="*/ 927 h 939"/>
                <a:gd name="T12" fmla="*/ 705 w 1295"/>
                <a:gd name="T13" fmla="*/ 891 h 939"/>
                <a:gd name="T14" fmla="*/ 1227 w 1295"/>
                <a:gd name="T15" fmla="*/ 849 h 939"/>
                <a:gd name="T16" fmla="*/ 1113 w 1295"/>
                <a:gd name="T17" fmla="*/ 459 h 939"/>
                <a:gd name="T18" fmla="*/ 777 w 1295"/>
                <a:gd name="T19" fmla="*/ 363 h 939"/>
                <a:gd name="T20" fmla="*/ 762 w 1295"/>
                <a:gd name="T21" fmla="*/ 42 h 939"/>
                <a:gd name="T22" fmla="*/ 600 w 1295"/>
                <a:gd name="T23" fmla="*/ 30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5" h="939">
                  <a:moveTo>
                    <a:pt x="600" y="30"/>
                  </a:moveTo>
                  <a:cubicBezTo>
                    <a:pt x="486" y="60"/>
                    <a:pt x="610" y="247"/>
                    <a:pt x="525" y="393"/>
                  </a:cubicBezTo>
                  <a:cubicBezTo>
                    <a:pt x="439" y="467"/>
                    <a:pt x="162" y="394"/>
                    <a:pt x="81" y="471"/>
                  </a:cubicBezTo>
                  <a:cubicBezTo>
                    <a:pt x="0" y="548"/>
                    <a:pt x="18" y="779"/>
                    <a:pt x="39" y="855"/>
                  </a:cubicBezTo>
                  <a:cubicBezTo>
                    <a:pt x="60" y="931"/>
                    <a:pt x="142" y="915"/>
                    <a:pt x="207" y="927"/>
                  </a:cubicBezTo>
                  <a:cubicBezTo>
                    <a:pt x="272" y="939"/>
                    <a:pt x="346" y="933"/>
                    <a:pt x="429" y="927"/>
                  </a:cubicBezTo>
                  <a:cubicBezTo>
                    <a:pt x="512" y="921"/>
                    <a:pt x="572" y="904"/>
                    <a:pt x="705" y="891"/>
                  </a:cubicBezTo>
                  <a:cubicBezTo>
                    <a:pt x="838" y="878"/>
                    <a:pt x="1159" y="921"/>
                    <a:pt x="1227" y="849"/>
                  </a:cubicBezTo>
                  <a:cubicBezTo>
                    <a:pt x="1295" y="777"/>
                    <a:pt x="1188" y="540"/>
                    <a:pt x="1113" y="459"/>
                  </a:cubicBezTo>
                  <a:cubicBezTo>
                    <a:pt x="1038" y="378"/>
                    <a:pt x="835" y="432"/>
                    <a:pt x="777" y="363"/>
                  </a:cubicBezTo>
                  <a:cubicBezTo>
                    <a:pt x="719" y="294"/>
                    <a:pt x="791" y="97"/>
                    <a:pt x="762" y="42"/>
                  </a:cubicBezTo>
                  <a:cubicBezTo>
                    <a:pt x="708" y="15"/>
                    <a:pt x="714" y="0"/>
                    <a:pt x="600" y="3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 sz="1600"/>
            </a:p>
          </p:txBody>
        </p:sp>
        <p:graphicFrame>
          <p:nvGraphicFramePr>
            <p:cNvPr id="635911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6842000"/>
                </p:ext>
              </p:extLst>
            </p:nvPr>
          </p:nvGraphicFramePr>
          <p:xfrm>
            <a:off x="1790700" y="2208213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101" name="Clip" r:id="rId4" imgW="1305000" imgH="1085760" progId="MS_ClipArt_Gallery.2">
                    <p:embed/>
                  </p:oleObj>
                </mc:Choice>
                <mc:Fallback>
                  <p:oleObj name="Clip" r:id="rId4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0700" y="2208213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912" name="Line 8"/>
            <p:cNvSpPr>
              <a:spLocks noChangeShapeType="1"/>
            </p:cNvSpPr>
            <p:nvPr/>
          </p:nvSpPr>
          <p:spPr bwMode="auto">
            <a:xfrm>
              <a:off x="2351088" y="2581275"/>
              <a:ext cx="277812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13" name="Line 9"/>
            <p:cNvSpPr>
              <a:spLocks noChangeShapeType="1"/>
            </p:cNvSpPr>
            <p:nvPr/>
          </p:nvSpPr>
          <p:spPr bwMode="auto">
            <a:xfrm flipH="1">
              <a:off x="2641600" y="2566988"/>
              <a:ext cx="0" cy="12906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14" name="Line 10"/>
            <p:cNvSpPr>
              <a:spLocks noChangeShapeType="1"/>
            </p:cNvSpPr>
            <p:nvPr/>
          </p:nvSpPr>
          <p:spPr bwMode="auto">
            <a:xfrm flipV="1">
              <a:off x="2351088" y="3225800"/>
              <a:ext cx="277812" cy="3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15" name="Line 11"/>
            <p:cNvSpPr>
              <a:spLocks noChangeShapeType="1"/>
            </p:cNvSpPr>
            <p:nvPr/>
          </p:nvSpPr>
          <p:spPr bwMode="auto">
            <a:xfrm>
              <a:off x="2360613" y="3852863"/>
              <a:ext cx="273050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graphicFrame>
          <p:nvGraphicFramePr>
            <p:cNvPr id="635916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6396147"/>
                </p:ext>
              </p:extLst>
            </p:nvPr>
          </p:nvGraphicFramePr>
          <p:xfrm>
            <a:off x="1790700" y="2874963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102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0700" y="2874963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917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7290242"/>
                </p:ext>
              </p:extLst>
            </p:nvPr>
          </p:nvGraphicFramePr>
          <p:xfrm>
            <a:off x="1790700" y="3484563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103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0700" y="3484563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918" name="Line 14"/>
            <p:cNvSpPr>
              <a:spLocks noChangeShapeType="1"/>
            </p:cNvSpPr>
            <p:nvPr/>
          </p:nvSpPr>
          <p:spPr bwMode="auto">
            <a:xfrm>
              <a:off x="2641600" y="3424238"/>
              <a:ext cx="1035050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grpSp>
          <p:nvGrpSpPr>
            <p:cNvPr id="635919" name="Group 15"/>
            <p:cNvGrpSpPr>
              <a:grpSpLocks/>
            </p:cNvGrpSpPr>
            <p:nvPr/>
          </p:nvGrpSpPr>
          <p:grpSpPr bwMode="auto">
            <a:xfrm>
              <a:off x="3584575" y="3389313"/>
              <a:ext cx="711200" cy="381000"/>
              <a:chOff x="3600" y="219"/>
              <a:chExt cx="360" cy="175"/>
            </a:xfrm>
          </p:grpSpPr>
          <p:sp>
            <p:nvSpPr>
              <p:cNvPr id="635920" name="Oval 1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US" sz="400"/>
              </a:p>
            </p:txBody>
          </p:sp>
          <p:sp>
            <p:nvSpPr>
              <p:cNvPr id="635921" name="Line 1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US" sz="400"/>
              </a:p>
            </p:txBody>
          </p:sp>
          <p:sp>
            <p:nvSpPr>
              <p:cNvPr id="635922" name="Line 1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US" sz="400"/>
              </a:p>
            </p:txBody>
          </p:sp>
          <p:sp>
            <p:nvSpPr>
              <p:cNvPr id="635923" name="Rectangle 1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ctr"/>
                <a:endParaRPr lang="en-US" sz="500">
                  <a:latin typeface="Times New Roman" charset="0"/>
                </a:endParaRPr>
              </a:p>
            </p:txBody>
          </p:sp>
          <p:sp>
            <p:nvSpPr>
              <p:cNvPr id="635924" name="Oval 2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US" sz="400"/>
              </a:p>
            </p:txBody>
          </p:sp>
          <p:grpSp>
            <p:nvGrpSpPr>
              <p:cNvPr id="635925" name="Group 2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35926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Autofit/>
                </a:bodyPr>
                <a:lstStyle/>
                <a:p>
                  <a:endParaRPr lang="en-US" sz="400"/>
                </a:p>
              </p:txBody>
            </p:sp>
            <p:sp>
              <p:nvSpPr>
                <p:cNvPr id="635927" name="Line 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Autofit/>
                </a:bodyPr>
                <a:lstStyle/>
                <a:p>
                  <a:endParaRPr lang="en-US" sz="400"/>
                </a:p>
              </p:txBody>
            </p:sp>
            <p:sp>
              <p:nvSpPr>
                <p:cNvPr id="635928" name="Line 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Autofit/>
                </a:bodyPr>
                <a:lstStyle/>
                <a:p>
                  <a:endParaRPr lang="en-US" sz="400"/>
                </a:p>
              </p:txBody>
            </p:sp>
          </p:grpSp>
          <p:grpSp>
            <p:nvGrpSpPr>
              <p:cNvPr id="635929" name="Group 2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35930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Autofit/>
                </a:bodyPr>
                <a:lstStyle/>
                <a:p>
                  <a:endParaRPr lang="en-US" sz="400"/>
                </a:p>
              </p:txBody>
            </p:sp>
            <p:sp>
              <p:nvSpPr>
                <p:cNvPr id="635931" name="Line 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Autofit/>
                </a:bodyPr>
                <a:lstStyle/>
                <a:p>
                  <a:endParaRPr lang="en-US" sz="400"/>
                </a:p>
              </p:txBody>
            </p:sp>
            <p:sp>
              <p:nvSpPr>
                <p:cNvPr id="635932" name="Line 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Autofit/>
                </a:bodyPr>
                <a:lstStyle/>
                <a:p>
                  <a:endParaRPr lang="en-US" sz="400"/>
                </a:p>
              </p:txBody>
            </p:sp>
          </p:grpSp>
        </p:grpSp>
        <p:sp>
          <p:nvSpPr>
            <p:cNvPr id="635933" name="Text Box 29"/>
            <p:cNvSpPr txBox="1">
              <a:spLocks noChangeArrowheads="1"/>
            </p:cNvSpPr>
            <p:nvPr/>
          </p:nvSpPr>
          <p:spPr bwMode="auto">
            <a:xfrm>
              <a:off x="2309813" y="2255838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223.1.1.1</a:t>
              </a:r>
              <a:endParaRPr lang="en-US" sz="1600" dirty="0"/>
            </a:p>
          </p:txBody>
        </p:sp>
        <p:sp>
          <p:nvSpPr>
            <p:cNvPr id="635934" name="Rectangle 30"/>
            <p:cNvSpPr>
              <a:spLocks noChangeArrowheads="1"/>
            </p:cNvSpPr>
            <p:nvPr/>
          </p:nvSpPr>
          <p:spPr bwMode="auto">
            <a:xfrm>
              <a:off x="2397125" y="2976563"/>
              <a:ext cx="309563" cy="180975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35" name="Text Box 31"/>
            <p:cNvSpPr txBox="1">
              <a:spLocks noChangeArrowheads="1"/>
            </p:cNvSpPr>
            <p:nvPr/>
          </p:nvSpPr>
          <p:spPr bwMode="auto">
            <a:xfrm>
              <a:off x="2387600" y="2884488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223.1.1.2</a:t>
              </a:r>
              <a:endParaRPr lang="en-US" sz="1600" dirty="0"/>
            </a:p>
          </p:txBody>
        </p:sp>
        <p:sp>
          <p:nvSpPr>
            <p:cNvPr id="635936" name="Text Box 32"/>
            <p:cNvSpPr txBox="1">
              <a:spLocks noChangeArrowheads="1"/>
            </p:cNvSpPr>
            <p:nvPr/>
          </p:nvSpPr>
          <p:spPr bwMode="auto">
            <a:xfrm>
              <a:off x="2195513" y="3836988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223.1.1.3</a:t>
              </a:r>
              <a:endParaRPr lang="en-US" sz="1600" dirty="0"/>
            </a:p>
          </p:txBody>
        </p:sp>
        <p:sp>
          <p:nvSpPr>
            <p:cNvPr id="635937" name="Text Box 33"/>
            <p:cNvSpPr txBox="1">
              <a:spLocks noChangeArrowheads="1"/>
            </p:cNvSpPr>
            <p:nvPr/>
          </p:nvSpPr>
          <p:spPr bwMode="auto">
            <a:xfrm>
              <a:off x="2986088" y="3165475"/>
              <a:ext cx="96693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223.1.1.4</a:t>
              </a:r>
              <a:endParaRPr lang="en-US" sz="1600" dirty="0"/>
            </a:p>
          </p:txBody>
        </p:sp>
        <p:sp>
          <p:nvSpPr>
            <p:cNvPr id="635938" name="Line 34"/>
            <p:cNvSpPr>
              <a:spLocks noChangeShapeType="1"/>
            </p:cNvSpPr>
            <p:nvPr/>
          </p:nvSpPr>
          <p:spPr bwMode="auto">
            <a:xfrm>
              <a:off x="4189413" y="3433763"/>
              <a:ext cx="1016000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39" name="Text Box 35"/>
            <p:cNvSpPr txBox="1">
              <a:spLocks noChangeArrowheads="1"/>
            </p:cNvSpPr>
            <p:nvPr/>
          </p:nvSpPr>
          <p:spPr bwMode="auto">
            <a:xfrm>
              <a:off x="4062413" y="3155950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223.1.2.9</a:t>
              </a:r>
              <a:endParaRPr lang="en-US" sz="1600" dirty="0"/>
            </a:p>
          </p:txBody>
        </p:sp>
        <p:sp>
          <p:nvSpPr>
            <p:cNvPr id="635940" name="Line 36"/>
            <p:cNvSpPr>
              <a:spLocks noChangeShapeType="1"/>
            </p:cNvSpPr>
            <p:nvPr/>
          </p:nvSpPr>
          <p:spPr bwMode="auto">
            <a:xfrm flipH="1">
              <a:off x="5213350" y="2738438"/>
              <a:ext cx="0" cy="12906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graphicFrame>
          <p:nvGraphicFramePr>
            <p:cNvPr id="635941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3866932"/>
                </p:ext>
              </p:extLst>
            </p:nvPr>
          </p:nvGraphicFramePr>
          <p:xfrm>
            <a:off x="5391150" y="2446338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104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1150" y="2446338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942" name="Line 38"/>
            <p:cNvSpPr>
              <a:spLocks noChangeShapeType="1"/>
            </p:cNvSpPr>
            <p:nvPr/>
          </p:nvSpPr>
          <p:spPr bwMode="auto">
            <a:xfrm>
              <a:off x="5213350" y="2743200"/>
              <a:ext cx="234950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graphicFrame>
          <p:nvGraphicFramePr>
            <p:cNvPr id="635943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9765972"/>
                </p:ext>
              </p:extLst>
            </p:nvPr>
          </p:nvGraphicFramePr>
          <p:xfrm>
            <a:off x="5395913" y="3827463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105" name="Clip" r:id="rId9" imgW="1305000" imgH="1085760" progId="MS_ClipArt_Gallery.2">
                    <p:embed/>
                  </p:oleObj>
                </mc:Choice>
                <mc:Fallback>
                  <p:oleObj name="Clip" r:id="rId9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5913" y="3827463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944" name="Line 40"/>
            <p:cNvSpPr>
              <a:spLocks noChangeShapeType="1"/>
            </p:cNvSpPr>
            <p:nvPr/>
          </p:nvSpPr>
          <p:spPr bwMode="auto">
            <a:xfrm>
              <a:off x="5213350" y="4014788"/>
              <a:ext cx="234950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45" name="Rectangle 41"/>
            <p:cNvSpPr>
              <a:spLocks noChangeArrowheads="1"/>
            </p:cNvSpPr>
            <p:nvPr/>
          </p:nvSpPr>
          <p:spPr bwMode="auto">
            <a:xfrm>
              <a:off x="5159375" y="3749675"/>
              <a:ext cx="171450" cy="180975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46" name="Text Box 42"/>
            <p:cNvSpPr txBox="1">
              <a:spLocks noChangeArrowheads="1"/>
            </p:cNvSpPr>
            <p:nvPr/>
          </p:nvSpPr>
          <p:spPr bwMode="auto">
            <a:xfrm>
              <a:off x="4573588" y="3636963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223.1.2.2</a:t>
              </a:r>
              <a:endParaRPr lang="en-US" sz="1600" dirty="0"/>
            </a:p>
          </p:txBody>
        </p:sp>
        <p:sp>
          <p:nvSpPr>
            <p:cNvPr id="635947" name="Text Box 43"/>
            <p:cNvSpPr txBox="1">
              <a:spLocks noChangeArrowheads="1"/>
            </p:cNvSpPr>
            <p:nvPr/>
          </p:nvSpPr>
          <p:spPr bwMode="auto">
            <a:xfrm>
              <a:off x="5297488" y="2144713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223.1.2.1</a:t>
              </a:r>
              <a:endParaRPr lang="en-US" sz="1600" dirty="0"/>
            </a:p>
          </p:txBody>
        </p:sp>
        <p:sp>
          <p:nvSpPr>
            <p:cNvPr id="635948" name="Line 44"/>
            <p:cNvSpPr>
              <a:spLocks noChangeShapeType="1"/>
            </p:cNvSpPr>
            <p:nvPr/>
          </p:nvSpPr>
          <p:spPr bwMode="auto">
            <a:xfrm flipH="1">
              <a:off x="3951288" y="3771900"/>
              <a:ext cx="0" cy="7191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49" name="Line 45"/>
            <p:cNvSpPr>
              <a:spLocks noChangeShapeType="1"/>
            </p:cNvSpPr>
            <p:nvPr/>
          </p:nvSpPr>
          <p:spPr bwMode="auto">
            <a:xfrm flipH="1">
              <a:off x="3294063" y="4491038"/>
              <a:ext cx="11858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50" name="Line 46"/>
            <p:cNvSpPr>
              <a:spLocks noChangeShapeType="1"/>
            </p:cNvSpPr>
            <p:nvPr/>
          </p:nvSpPr>
          <p:spPr bwMode="auto">
            <a:xfrm flipH="1" flipV="1">
              <a:off x="3290888" y="4483100"/>
              <a:ext cx="3175" cy="2413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51" name="Line 47"/>
            <p:cNvSpPr>
              <a:spLocks noChangeShapeType="1"/>
            </p:cNvSpPr>
            <p:nvPr/>
          </p:nvSpPr>
          <p:spPr bwMode="auto">
            <a:xfrm flipH="1" flipV="1">
              <a:off x="4467225" y="4487863"/>
              <a:ext cx="3175" cy="2413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graphicFrame>
          <p:nvGraphicFramePr>
            <p:cNvPr id="635952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3886019"/>
                </p:ext>
              </p:extLst>
            </p:nvPr>
          </p:nvGraphicFramePr>
          <p:xfrm>
            <a:off x="4252913" y="4646613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106" name="Clip" r:id="rId10" imgW="1305000" imgH="1085760" progId="MS_ClipArt_Gallery.2">
                    <p:embed/>
                  </p:oleObj>
                </mc:Choice>
                <mc:Fallback>
                  <p:oleObj name="Clip" r:id="rId10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2913" y="4646613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953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7273383"/>
                </p:ext>
              </p:extLst>
            </p:nvPr>
          </p:nvGraphicFramePr>
          <p:xfrm>
            <a:off x="2995613" y="4660900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107" name="Clip" r:id="rId11" imgW="1305000" imgH="1085760" progId="MS_ClipArt_Gallery.2">
                    <p:embed/>
                  </p:oleObj>
                </mc:Choice>
                <mc:Fallback>
                  <p:oleObj name="Clip" r:id="rId11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5613" y="4660900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954" name="Text Box 50"/>
            <p:cNvSpPr txBox="1">
              <a:spLocks noChangeArrowheads="1"/>
            </p:cNvSpPr>
            <p:nvPr/>
          </p:nvSpPr>
          <p:spPr bwMode="auto">
            <a:xfrm>
              <a:off x="4471988" y="4337050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223.1.3.2</a:t>
              </a:r>
              <a:endParaRPr lang="en-US" sz="1600" dirty="0"/>
            </a:p>
          </p:txBody>
        </p:sp>
        <p:sp>
          <p:nvSpPr>
            <p:cNvPr id="635955" name="Text Box 51"/>
            <p:cNvSpPr txBox="1">
              <a:spLocks noChangeArrowheads="1"/>
            </p:cNvSpPr>
            <p:nvPr/>
          </p:nvSpPr>
          <p:spPr bwMode="auto">
            <a:xfrm>
              <a:off x="2295525" y="4375150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223.1.3.1</a:t>
              </a:r>
              <a:endParaRPr lang="en-US" sz="1600" dirty="0"/>
            </a:p>
          </p:txBody>
        </p:sp>
        <p:sp>
          <p:nvSpPr>
            <p:cNvPr id="635956" name="Rectangle 52"/>
            <p:cNvSpPr>
              <a:spLocks noChangeArrowheads="1"/>
            </p:cNvSpPr>
            <p:nvPr/>
          </p:nvSpPr>
          <p:spPr bwMode="auto">
            <a:xfrm>
              <a:off x="3887788" y="3905250"/>
              <a:ext cx="128587" cy="180975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57" name="Text Box 53"/>
            <p:cNvSpPr txBox="1">
              <a:spLocks noChangeArrowheads="1"/>
            </p:cNvSpPr>
            <p:nvPr/>
          </p:nvSpPr>
          <p:spPr bwMode="auto">
            <a:xfrm>
              <a:off x="3322638" y="3840163"/>
              <a:ext cx="106952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223.1.3.27</a:t>
              </a:r>
              <a:endParaRPr lang="en-US" sz="1600" dirty="0"/>
            </a:p>
          </p:txBody>
        </p:sp>
        <p:grpSp>
          <p:nvGrpSpPr>
            <p:cNvPr id="635958" name="Group 54"/>
            <p:cNvGrpSpPr>
              <a:grpSpLocks/>
            </p:cNvGrpSpPr>
            <p:nvPr/>
          </p:nvGrpSpPr>
          <p:grpSpPr bwMode="auto">
            <a:xfrm>
              <a:off x="1890713" y="2170113"/>
              <a:ext cx="369887" cy="396875"/>
              <a:chOff x="2822" y="1181"/>
              <a:chExt cx="233" cy="250"/>
            </a:xfrm>
          </p:grpSpPr>
          <p:sp>
            <p:nvSpPr>
              <p:cNvPr id="635959" name="Rectangle 55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US" sz="900"/>
              </a:p>
            </p:txBody>
          </p:sp>
          <p:sp>
            <p:nvSpPr>
              <p:cNvPr id="635960" name="Text Box 56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3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normAutofit fontScale="92500" lnSpcReduction="10000"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A</a:t>
                </a:r>
                <a:endParaRPr lang="en-US" sz="16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635961" name="Group 57"/>
            <p:cNvGrpSpPr>
              <a:grpSpLocks/>
            </p:cNvGrpSpPr>
            <p:nvPr/>
          </p:nvGrpSpPr>
          <p:grpSpPr bwMode="auto">
            <a:xfrm>
              <a:off x="1881188" y="3408363"/>
              <a:ext cx="344487" cy="396875"/>
              <a:chOff x="2822" y="1181"/>
              <a:chExt cx="217" cy="250"/>
            </a:xfrm>
          </p:grpSpPr>
          <p:sp>
            <p:nvSpPr>
              <p:cNvPr id="635962" name="Rectangle 58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US" sz="900"/>
              </a:p>
            </p:txBody>
          </p:sp>
          <p:sp>
            <p:nvSpPr>
              <p:cNvPr id="635963" name="Text Box 59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normAutofit fontScale="92500" lnSpcReduction="10000"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B</a:t>
                </a:r>
                <a:endParaRPr lang="en-US" sz="16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635964" name="Group 60"/>
            <p:cNvGrpSpPr>
              <a:grpSpLocks/>
            </p:cNvGrpSpPr>
            <p:nvPr/>
          </p:nvGrpSpPr>
          <p:grpSpPr bwMode="auto">
            <a:xfrm>
              <a:off x="5491163" y="3770313"/>
              <a:ext cx="342900" cy="396875"/>
              <a:chOff x="2822" y="1181"/>
              <a:chExt cx="216" cy="250"/>
            </a:xfrm>
          </p:grpSpPr>
          <p:sp>
            <p:nvSpPr>
              <p:cNvPr id="635965" name="Rectangle 61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US" sz="900"/>
              </a:p>
            </p:txBody>
          </p:sp>
          <p:sp>
            <p:nvSpPr>
              <p:cNvPr id="635966" name="Text Box 62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normAutofit fontScale="92500" lnSpcReduction="10000"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E</a:t>
                </a:r>
                <a:endParaRPr lang="en-US" sz="16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35968" name="Line 64"/>
            <p:cNvSpPr>
              <a:spLocks noChangeShapeType="1"/>
            </p:cNvSpPr>
            <p:nvPr/>
          </p:nvSpPr>
          <p:spPr bwMode="auto">
            <a:xfrm>
              <a:off x="4851400" y="2908300"/>
              <a:ext cx="334963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69" name="Freeform 65"/>
            <p:cNvSpPr>
              <a:spLocks/>
            </p:cNvSpPr>
            <p:nvPr/>
          </p:nvSpPr>
          <p:spPr bwMode="auto">
            <a:xfrm>
              <a:off x="4664075" y="2781300"/>
              <a:ext cx="361950" cy="180975"/>
            </a:xfrm>
            <a:custGeom>
              <a:avLst/>
              <a:gdLst>
                <a:gd name="T0" fmla="*/ 88 w 228"/>
                <a:gd name="T1" fmla="*/ 0 h 114"/>
                <a:gd name="T2" fmla="*/ 0 w 228"/>
                <a:gd name="T3" fmla="*/ 114 h 114"/>
                <a:gd name="T4" fmla="*/ 139 w 228"/>
                <a:gd name="T5" fmla="*/ 114 h 114"/>
                <a:gd name="T6" fmla="*/ 228 w 228"/>
                <a:gd name="T7" fmla="*/ 0 h 114"/>
                <a:gd name="T8" fmla="*/ 88 w 228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14">
                  <a:moveTo>
                    <a:pt x="88" y="0"/>
                  </a:moveTo>
                  <a:lnTo>
                    <a:pt x="0" y="114"/>
                  </a:lnTo>
                  <a:lnTo>
                    <a:pt x="139" y="114"/>
                  </a:lnTo>
                  <a:lnTo>
                    <a:pt x="22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70" name="Rectangle 66"/>
            <p:cNvSpPr>
              <a:spLocks noChangeArrowheads="1"/>
            </p:cNvSpPr>
            <p:nvPr/>
          </p:nvSpPr>
          <p:spPr bwMode="auto">
            <a:xfrm>
              <a:off x="4848225" y="2189163"/>
              <a:ext cx="166688" cy="598487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/>
            </a:bodyPr>
            <a:lstStyle/>
            <a:p>
              <a:endParaRPr lang="en-US" sz="1600"/>
            </a:p>
          </p:txBody>
        </p:sp>
        <p:sp>
          <p:nvSpPr>
            <p:cNvPr id="635971" name="Rectangle 67"/>
            <p:cNvSpPr>
              <a:spLocks noChangeArrowheads="1"/>
            </p:cNvSpPr>
            <p:nvPr/>
          </p:nvSpPr>
          <p:spPr bwMode="auto">
            <a:xfrm>
              <a:off x="4664075" y="2360613"/>
              <a:ext cx="231775" cy="598487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/>
            </a:bodyPr>
            <a:lstStyle/>
            <a:p>
              <a:endParaRPr lang="en-US" sz="1600"/>
            </a:p>
          </p:txBody>
        </p:sp>
        <p:sp>
          <p:nvSpPr>
            <p:cNvPr id="635972" name="Rectangle 68"/>
            <p:cNvSpPr>
              <a:spLocks noChangeArrowheads="1"/>
            </p:cNvSpPr>
            <p:nvPr/>
          </p:nvSpPr>
          <p:spPr bwMode="auto">
            <a:xfrm>
              <a:off x="4652963" y="2360613"/>
              <a:ext cx="231775" cy="598487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rmAutofit/>
            </a:bodyPr>
            <a:lstStyle/>
            <a:p>
              <a:endParaRPr lang="en-US" sz="1600"/>
            </a:p>
          </p:txBody>
        </p:sp>
        <p:sp>
          <p:nvSpPr>
            <p:cNvPr id="635973" name="Freeform 69"/>
            <p:cNvSpPr>
              <a:spLocks/>
            </p:cNvSpPr>
            <p:nvPr/>
          </p:nvSpPr>
          <p:spPr bwMode="auto">
            <a:xfrm>
              <a:off x="4664075" y="2181225"/>
              <a:ext cx="361950" cy="182563"/>
            </a:xfrm>
            <a:custGeom>
              <a:avLst/>
              <a:gdLst>
                <a:gd name="T0" fmla="*/ 88 w 228"/>
                <a:gd name="T1" fmla="*/ 0 h 115"/>
                <a:gd name="T2" fmla="*/ 0 w 228"/>
                <a:gd name="T3" fmla="*/ 115 h 115"/>
                <a:gd name="T4" fmla="*/ 139 w 228"/>
                <a:gd name="T5" fmla="*/ 115 h 115"/>
                <a:gd name="T6" fmla="*/ 228 w 228"/>
                <a:gd name="T7" fmla="*/ 0 h 115"/>
                <a:gd name="T8" fmla="*/ 88 w 228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15">
                  <a:moveTo>
                    <a:pt x="88" y="0"/>
                  </a:moveTo>
                  <a:lnTo>
                    <a:pt x="0" y="115"/>
                  </a:lnTo>
                  <a:lnTo>
                    <a:pt x="139" y="115"/>
                  </a:lnTo>
                  <a:lnTo>
                    <a:pt x="22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rmAutofit/>
            </a:bodyPr>
            <a:lstStyle/>
            <a:p>
              <a:endParaRPr lang="en-US" sz="400"/>
            </a:p>
          </p:txBody>
        </p:sp>
        <p:sp>
          <p:nvSpPr>
            <p:cNvPr id="635974" name="Freeform 70"/>
            <p:cNvSpPr>
              <a:spLocks/>
            </p:cNvSpPr>
            <p:nvPr/>
          </p:nvSpPr>
          <p:spPr bwMode="auto">
            <a:xfrm>
              <a:off x="4664075" y="2181225"/>
              <a:ext cx="361950" cy="182563"/>
            </a:xfrm>
            <a:custGeom>
              <a:avLst/>
              <a:gdLst>
                <a:gd name="T0" fmla="*/ 88 w 228"/>
                <a:gd name="T1" fmla="*/ 0 h 115"/>
                <a:gd name="T2" fmla="*/ 0 w 228"/>
                <a:gd name="T3" fmla="*/ 115 h 115"/>
                <a:gd name="T4" fmla="*/ 139 w 228"/>
                <a:gd name="T5" fmla="*/ 115 h 115"/>
                <a:gd name="T6" fmla="*/ 228 w 228"/>
                <a:gd name="T7" fmla="*/ 0 h 115"/>
                <a:gd name="T8" fmla="*/ 88 w 228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15">
                  <a:moveTo>
                    <a:pt x="88" y="0"/>
                  </a:moveTo>
                  <a:lnTo>
                    <a:pt x="0" y="115"/>
                  </a:lnTo>
                  <a:lnTo>
                    <a:pt x="139" y="115"/>
                  </a:lnTo>
                  <a:lnTo>
                    <a:pt x="228" y="0"/>
                  </a:lnTo>
                  <a:lnTo>
                    <a:pt x="88" y="0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rmAutofit/>
            </a:bodyPr>
            <a:lstStyle/>
            <a:p>
              <a:endParaRPr lang="en-US" sz="400"/>
            </a:p>
          </p:txBody>
        </p:sp>
        <p:sp>
          <p:nvSpPr>
            <p:cNvPr id="635975" name="Line 71"/>
            <p:cNvSpPr>
              <a:spLocks noChangeShapeType="1"/>
            </p:cNvSpPr>
            <p:nvPr/>
          </p:nvSpPr>
          <p:spPr bwMode="auto">
            <a:xfrm>
              <a:off x="5026025" y="2195513"/>
              <a:ext cx="1588" cy="5857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76" name="Line 72"/>
            <p:cNvSpPr>
              <a:spLocks noChangeShapeType="1"/>
            </p:cNvSpPr>
            <p:nvPr/>
          </p:nvSpPr>
          <p:spPr bwMode="auto">
            <a:xfrm flipH="1">
              <a:off x="4895850" y="2781300"/>
              <a:ext cx="130175" cy="17780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77" name="Rectangle 73"/>
            <p:cNvSpPr>
              <a:spLocks noChangeArrowheads="1"/>
            </p:cNvSpPr>
            <p:nvPr/>
          </p:nvSpPr>
          <p:spPr bwMode="auto">
            <a:xfrm>
              <a:off x="4694238" y="2438400"/>
              <a:ext cx="153987" cy="3429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1400"/>
            </a:p>
          </p:txBody>
        </p:sp>
        <p:sp>
          <p:nvSpPr>
            <p:cNvPr id="635978" name="Rectangle 74"/>
            <p:cNvSpPr>
              <a:spLocks noChangeArrowheads="1"/>
            </p:cNvSpPr>
            <p:nvPr/>
          </p:nvSpPr>
          <p:spPr bwMode="auto">
            <a:xfrm>
              <a:off x="4694238" y="2438400"/>
              <a:ext cx="153987" cy="342900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/>
            <a:p>
              <a:endParaRPr lang="en-US" sz="1400"/>
            </a:p>
          </p:txBody>
        </p:sp>
        <p:sp>
          <p:nvSpPr>
            <p:cNvPr id="635979" name="Rectangle 75"/>
            <p:cNvSpPr>
              <a:spLocks noChangeArrowheads="1"/>
            </p:cNvSpPr>
            <p:nvPr/>
          </p:nvSpPr>
          <p:spPr bwMode="auto">
            <a:xfrm>
              <a:off x="4714875" y="2541588"/>
              <a:ext cx="115888" cy="123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80" name="Rectangle 76"/>
            <p:cNvSpPr>
              <a:spLocks noChangeArrowheads="1"/>
            </p:cNvSpPr>
            <p:nvPr/>
          </p:nvSpPr>
          <p:spPr bwMode="auto">
            <a:xfrm>
              <a:off x="3952875" y="2193925"/>
              <a:ext cx="52816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/>
                </a:rPr>
                <a:t>DHCP 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635981" name="Rectangle 77"/>
            <p:cNvSpPr>
              <a:spLocks noChangeArrowheads="1"/>
            </p:cNvSpPr>
            <p:nvPr/>
          </p:nvSpPr>
          <p:spPr bwMode="auto">
            <a:xfrm>
              <a:off x="4664075" y="2193925"/>
              <a:ext cx="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alibri"/>
                </a:rPr>
                <a:t> </a:t>
              </a:r>
              <a:endParaRPr lang="en-US" sz="1600" dirty="0"/>
            </a:p>
          </p:txBody>
        </p:sp>
        <p:sp>
          <p:nvSpPr>
            <p:cNvPr id="635982" name="Rectangle 78"/>
            <p:cNvSpPr>
              <a:spLocks noChangeArrowheads="1"/>
            </p:cNvSpPr>
            <p:nvPr/>
          </p:nvSpPr>
          <p:spPr bwMode="auto">
            <a:xfrm>
              <a:off x="3952875" y="2459038"/>
              <a:ext cx="5851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/>
                </a:rPr>
                <a:t>server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635983" name="Rectangle 79"/>
            <p:cNvSpPr>
              <a:spLocks noChangeArrowheads="1"/>
            </p:cNvSpPr>
            <p:nvPr/>
          </p:nvSpPr>
          <p:spPr bwMode="auto">
            <a:xfrm>
              <a:off x="4584700" y="2459038"/>
              <a:ext cx="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alibri"/>
                </a:rPr>
                <a:t> </a:t>
              </a:r>
              <a:endParaRPr lang="en-US" sz="1600" dirty="0"/>
            </a:p>
          </p:txBody>
        </p:sp>
        <p:sp>
          <p:nvSpPr>
            <p:cNvPr id="635984" name="Rectangle 80"/>
            <p:cNvSpPr>
              <a:spLocks noChangeArrowheads="1"/>
            </p:cNvSpPr>
            <p:nvPr/>
          </p:nvSpPr>
          <p:spPr bwMode="auto">
            <a:xfrm>
              <a:off x="4541838" y="4017963"/>
              <a:ext cx="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alibri"/>
                </a:rPr>
                <a:t> </a:t>
              </a:r>
              <a:endParaRPr lang="en-US" sz="1600" dirty="0"/>
            </a:p>
          </p:txBody>
        </p:sp>
        <p:sp>
          <p:nvSpPr>
            <p:cNvPr id="635985" name="Freeform 81"/>
            <p:cNvSpPr>
              <a:spLocks/>
            </p:cNvSpPr>
            <p:nvPr/>
          </p:nvSpPr>
          <p:spPr bwMode="auto">
            <a:xfrm>
              <a:off x="6142038" y="5005388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2 w 2"/>
                <a:gd name="T13" fmla="*/ 0 h 2"/>
                <a:gd name="T14" fmla="*/ 2 w 2"/>
                <a:gd name="T15" fmla="*/ 0 h 2"/>
                <a:gd name="T16" fmla="*/ 2 w 2"/>
                <a:gd name="T17" fmla="*/ 0 h 2"/>
                <a:gd name="T18" fmla="*/ 2 w 2"/>
                <a:gd name="T19" fmla="*/ 0 h 2"/>
                <a:gd name="T20" fmla="*/ 2 w 2"/>
                <a:gd name="T21" fmla="*/ 0 h 2"/>
                <a:gd name="T22" fmla="*/ 2 w 2"/>
                <a:gd name="T23" fmla="*/ 0 h 2"/>
                <a:gd name="T24" fmla="*/ 2 w 2"/>
                <a:gd name="T25" fmla="*/ 0 h 2"/>
                <a:gd name="T26" fmla="*/ 0 w 2"/>
                <a:gd name="T27" fmla="*/ 0 h 2"/>
                <a:gd name="T28" fmla="*/ 0 w 2"/>
                <a:gd name="T29" fmla="*/ 0 h 2"/>
                <a:gd name="T30" fmla="*/ 0 w 2"/>
                <a:gd name="T31" fmla="*/ 0 h 2"/>
                <a:gd name="T32" fmla="*/ 0 w 2"/>
                <a:gd name="T33" fmla="*/ 0 h 2"/>
                <a:gd name="T34" fmla="*/ 0 w 2"/>
                <a:gd name="T3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86" name="Freeform 82"/>
            <p:cNvSpPr>
              <a:spLocks/>
            </p:cNvSpPr>
            <p:nvPr/>
          </p:nvSpPr>
          <p:spPr bwMode="auto">
            <a:xfrm>
              <a:off x="6154738" y="4999038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2 w 2"/>
                <a:gd name="T13" fmla="*/ 2 h 2"/>
                <a:gd name="T14" fmla="*/ 2 w 2"/>
                <a:gd name="T15" fmla="*/ 2 h 2"/>
                <a:gd name="T16" fmla="*/ 2 w 2"/>
                <a:gd name="T17" fmla="*/ 2 h 2"/>
                <a:gd name="T18" fmla="*/ 2 w 2"/>
                <a:gd name="T19" fmla="*/ 0 h 2"/>
                <a:gd name="T20" fmla="*/ 2 w 2"/>
                <a:gd name="T21" fmla="*/ 0 h 2"/>
                <a:gd name="T22" fmla="*/ 2 w 2"/>
                <a:gd name="T23" fmla="*/ 0 h 2"/>
                <a:gd name="T24" fmla="*/ 2 w 2"/>
                <a:gd name="T25" fmla="*/ 0 h 2"/>
                <a:gd name="T26" fmla="*/ 0 w 2"/>
                <a:gd name="T27" fmla="*/ 0 h 2"/>
                <a:gd name="T28" fmla="*/ 0 w 2"/>
                <a:gd name="T29" fmla="*/ 0 h 2"/>
                <a:gd name="T30" fmla="*/ 0 w 2"/>
                <a:gd name="T31" fmla="*/ 0 h 2"/>
                <a:gd name="T32" fmla="*/ 0 w 2"/>
                <a:gd name="T33" fmla="*/ 2 h 2"/>
                <a:gd name="T34" fmla="*/ 0 w 2"/>
                <a:gd name="T3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87" name="Freeform 83"/>
            <p:cNvSpPr>
              <a:spLocks/>
            </p:cNvSpPr>
            <p:nvPr/>
          </p:nvSpPr>
          <p:spPr bwMode="auto">
            <a:xfrm>
              <a:off x="6172200" y="4995863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0 h 2"/>
                <a:gd name="T14" fmla="*/ 2 w 2"/>
                <a:gd name="T15" fmla="*/ 0 h 2"/>
                <a:gd name="T16" fmla="*/ 2 w 2"/>
                <a:gd name="T17" fmla="*/ 0 h 2"/>
                <a:gd name="T18" fmla="*/ 2 w 2"/>
                <a:gd name="T19" fmla="*/ 0 h 2"/>
                <a:gd name="T20" fmla="*/ 0 w 2"/>
                <a:gd name="T21" fmla="*/ 0 h 2"/>
                <a:gd name="T22" fmla="*/ 0 w 2"/>
                <a:gd name="T23" fmla="*/ 0 h 2"/>
                <a:gd name="T24" fmla="*/ 0 w 2"/>
                <a:gd name="T25" fmla="*/ 0 h 2"/>
                <a:gd name="T26" fmla="*/ 0 w 2"/>
                <a:gd name="T27" fmla="*/ 0 h 2"/>
                <a:gd name="T28" fmla="*/ 0 w 2"/>
                <a:gd name="T29" fmla="*/ 0 h 2"/>
                <a:gd name="T30" fmla="*/ 0 w 2"/>
                <a:gd name="T31" fmla="*/ 0 h 2"/>
                <a:gd name="T32" fmla="*/ 0 w 2"/>
                <a:gd name="T33" fmla="*/ 0 h 2"/>
                <a:gd name="T34" fmla="*/ 0 w 2"/>
                <a:gd name="T3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88" name="Freeform 84"/>
            <p:cNvSpPr>
              <a:spLocks/>
            </p:cNvSpPr>
            <p:nvPr/>
          </p:nvSpPr>
          <p:spPr bwMode="auto">
            <a:xfrm>
              <a:off x="6165850" y="5008563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89" name="Freeform 85"/>
            <p:cNvSpPr>
              <a:spLocks/>
            </p:cNvSpPr>
            <p:nvPr/>
          </p:nvSpPr>
          <p:spPr bwMode="auto">
            <a:xfrm>
              <a:off x="6151563" y="5013325"/>
              <a:ext cx="1587" cy="3175"/>
            </a:xfrm>
            <a:custGeom>
              <a:avLst/>
              <a:gdLst>
                <a:gd name="T0" fmla="*/ 2 h 2"/>
                <a:gd name="T1" fmla="*/ 2 h 2"/>
                <a:gd name="T2" fmla="*/ 2 h 2"/>
                <a:gd name="T3" fmla="*/ 2 h 2"/>
                <a:gd name="T4" fmla="*/ 2 h 2"/>
                <a:gd name="T5" fmla="*/ 2 h 2"/>
                <a:gd name="T6" fmla="*/ 2 h 2"/>
                <a:gd name="T7" fmla="*/ 2 h 2"/>
                <a:gd name="T8" fmla="*/ 2 h 2"/>
                <a:gd name="T9" fmla="*/ 2 h 2"/>
                <a:gd name="T10" fmla="*/ 2 h 2"/>
                <a:gd name="T11" fmla="*/ 0 h 2"/>
                <a:gd name="T12" fmla="*/ 0 h 2"/>
                <a:gd name="T13" fmla="*/ 0 h 2"/>
                <a:gd name="T14" fmla="*/ 2 h 2"/>
                <a:gd name="T15" fmla="*/ 2 h 2"/>
                <a:gd name="T16" fmla="*/ 2 h 2"/>
                <a:gd name="T17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90" name="Freeform 86"/>
            <p:cNvSpPr>
              <a:spLocks/>
            </p:cNvSpPr>
            <p:nvPr/>
          </p:nvSpPr>
          <p:spPr bwMode="auto">
            <a:xfrm>
              <a:off x="6059488" y="4883150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0 w 2"/>
                <a:gd name="T7" fmla="*/ 2 h 2"/>
                <a:gd name="T8" fmla="*/ 0 w 2"/>
                <a:gd name="T9" fmla="*/ 2 h 2"/>
                <a:gd name="T10" fmla="*/ 2 w 2"/>
                <a:gd name="T11" fmla="*/ 2 h 2"/>
                <a:gd name="T12" fmla="*/ 2 w 2"/>
                <a:gd name="T13" fmla="*/ 2 h 2"/>
                <a:gd name="T14" fmla="*/ 2 w 2"/>
                <a:gd name="T15" fmla="*/ 2 h 2"/>
                <a:gd name="T16" fmla="*/ 2 w 2"/>
                <a:gd name="T17" fmla="*/ 0 h 2"/>
                <a:gd name="T18" fmla="*/ 2 w 2"/>
                <a:gd name="T19" fmla="*/ 0 h 2"/>
                <a:gd name="T20" fmla="*/ 2 w 2"/>
                <a:gd name="T21" fmla="*/ 0 h 2"/>
                <a:gd name="T22" fmla="*/ 2 w 2"/>
                <a:gd name="T23" fmla="*/ 0 h 2"/>
                <a:gd name="T24" fmla="*/ 0 w 2"/>
                <a:gd name="T25" fmla="*/ 0 h 2"/>
                <a:gd name="T26" fmla="*/ 0 w 2"/>
                <a:gd name="T27" fmla="*/ 0 h 2"/>
                <a:gd name="T28" fmla="*/ 0 w 2"/>
                <a:gd name="T29" fmla="*/ 0 h 2"/>
                <a:gd name="T30" fmla="*/ 0 w 2"/>
                <a:gd name="T31" fmla="*/ 0 h 2"/>
                <a:gd name="T32" fmla="*/ 0 w 2"/>
                <a:gd name="T33" fmla="*/ 0 h 2"/>
                <a:gd name="T34" fmla="*/ 0 w 2"/>
                <a:gd name="T3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91" name="Freeform 87"/>
            <p:cNvSpPr>
              <a:spLocks/>
            </p:cNvSpPr>
            <p:nvPr/>
          </p:nvSpPr>
          <p:spPr bwMode="auto">
            <a:xfrm>
              <a:off x="6073775" y="4878388"/>
              <a:ext cx="3175" cy="4762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3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3 h 3"/>
                <a:gd name="T16" fmla="*/ 2 w 2"/>
                <a:gd name="T17" fmla="*/ 3 h 3"/>
                <a:gd name="T18" fmla="*/ 2 w 2"/>
                <a:gd name="T19" fmla="*/ 0 h 3"/>
                <a:gd name="T20" fmla="*/ 2 w 2"/>
                <a:gd name="T21" fmla="*/ 0 h 3"/>
                <a:gd name="T22" fmla="*/ 2 w 2"/>
                <a:gd name="T23" fmla="*/ 0 h 3"/>
                <a:gd name="T24" fmla="*/ 2 w 2"/>
                <a:gd name="T25" fmla="*/ 0 h 3"/>
                <a:gd name="T26" fmla="*/ 2 w 2"/>
                <a:gd name="T27" fmla="*/ 0 h 3"/>
                <a:gd name="T28" fmla="*/ 0 w 2"/>
                <a:gd name="T29" fmla="*/ 0 h 3"/>
                <a:gd name="T30" fmla="*/ 0 w 2"/>
                <a:gd name="T31" fmla="*/ 0 h 3"/>
                <a:gd name="T32" fmla="*/ 0 w 2"/>
                <a:gd name="T33" fmla="*/ 3 h 3"/>
                <a:gd name="T34" fmla="*/ 0 w 2"/>
                <a:gd name="T3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92" name="Freeform 88"/>
            <p:cNvSpPr>
              <a:spLocks/>
            </p:cNvSpPr>
            <p:nvPr/>
          </p:nvSpPr>
          <p:spPr bwMode="auto">
            <a:xfrm>
              <a:off x="6086475" y="4875213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0 w 2"/>
                <a:gd name="T7" fmla="*/ 2 h 2"/>
                <a:gd name="T8" fmla="*/ 0 w 2"/>
                <a:gd name="T9" fmla="*/ 2 h 2"/>
                <a:gd name="T10" fmla="*/ 2 w 2"/>
                <a:gd name="T11" fmla="*/ 2 h 2"/>
                <a:gd name="T12" fmla="*/ 2 w 2"/>
                <a:gd name="T13" fmla="*/ 2 h 2"/>
                <a:gd name="T14" fmla="*/ 2 w 2"/>
                <a:gd name="T15" fmla="*/ 2 h 2"/>
                <a:gd name="T16" fmla="*/ 2 w 2"/>
                <a:gd name="T17" fmla="*/ 2 h 2"/>
                <a:gd name="T18" fmla="*/ 2 w 2"/>
                <a:gd name="T19" fmla="*/ 2 h 2"/>
                <a:gd name="T20" fmla="*/ 2 w 2"/>
                <a:gd name="T21" fmla="*/ 2 h 2"/>
                <a:gd name="T22" fmla="*/ 2 w 2"/>
                <a:gd name="T23" fmla="*/ 0 h 2"/>
                <a:gd name="T24" fmla="*/ 0 w 2"/>
                <a:gd name="T25" fmla="*/ 0 h 2"/>
                <a:gd name="T26" fmla="*/ 0 w 2"/>
                <a:gd name="T27" fmla="*/ 0 h 2"/>
                <a:gd name="T28" fmla="*/ 0 w 2"/>
                <a:gd name="T29" fmla="*/ 2 h 2"/>
                <a:gd name="T30" fmla="*/ 0 w 2"/>
                <a:gd name="T31" fmla="*/ 2 h 2"/>
                <a:gd name="T32" fmla="*/ 0 w 2"/>
                <a:gd name="T33" fmla="*/ 2 h 2"/>
                <a:gd name="T34" fmla="*/ 0 w 2"/>
                <a:gd name="T3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93" name="Freeform 89"/>
            <p:cNvSpPr>
              <a:spLocks/>
            </p:cNvSpPr>
            <p:nvPr/>
          </p:nvSpPr>
          <p:spPr bwMode="auto">
            <a:xfrm>
              <a:off x="6089650" y="4883150"/>
              <a:ext cx="7938" cy="3175"/>
            </a:xfrm>
            <a:custGeom>
              <a:avLst/>
              <a:gdLst>
                <a:gd name="T0" fmla="*/ 0 w 5"/>
                <a:gd name="T1" fmla="*/ 2 h 2"/>
                <a:gd name="T2" fmla="*/ 0 w 5"/>
                <a:gd name="T3" fmla="*/ 2 h 2"/>
                <a:gd name="T4" fmla="*/ 0 w 5"/>
                <a:gd name="T5" fmla="*/ 2 h 2"/>
                <a:gd name="T6" fmla="*/ 3 w 5"/>
                <a:gd name="T7" fmla="*/ 2 h 2"/>
                <a:gd name="T8" fmla="*/ 3 w 5"/>
                <a:gd name="T9" fmla="*/ 2 h 2"/>
                <a:gd name="T10" fmla="*/ 3 w 5"/>
                <a:gd name="T11" fmla="*/ 2 h 2"/>
                <a:gd name="T12" fmla="*/ 3 w 5"/>
                <a:gd name="T13" fmla="*/ 2 h 2"/>
                <a:gd name="T14" fmla="*/ 5 w 5"/>
                <a:gd name="T15" fmla="*/ 2 h 2"/>
                <a:gd name="T16" fmla="*/ 5 w 5"/>
                <a:gd name="T17" fmla="*/ 2 h 2"/>
                <a:gd name="T18" fmla="*/ 5 w 5"/>
                <a:gd name="T19" fmla="*/ 0 h 2"/>
                <a:gd name="T20" fmla="*/ 3 w 5"/>
                <a:gd name="T21" fmla="*/ 0 h 2"/>
                <a:gd name="T22" fmla="*/ 3 w 5"/>
                <a:gd name="T23" fmla="*/ 0 h 2"/>
                <a:gd name="T24" fmla="*/ 3 w 5"/>
                <a:gd name="T25" fmla="*/ 0 h 2"/>
                <a:gd name="T26" fmla="*/ 3 w 5"/>
                <a:gd name="T27" fmla="*/ 0 h 2"/>
                <a:gd name="T28" fmla="*/ 0 w 5"/>
                <a:gd name="T29" fmla="*/ 0 h 2"/>
                <a:gd name="T30" fmla="*/ 0 w 5"/>
                <a:gd name="T31" fmla="*/ 0 h 2"/>
                <a:gd name="T32" fmla="*/ 0 w 5"/>
                <a:gd name="T33" fmla="*/ 2 h 2"/>
                <a:gd name="T34" fmla="*/ 0 w 5"/>
                <a:gd name="T3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94" name="Freeform 90"/>
            <p:cNvSpPr>
              <a:spLocks/>
            </p:cNvSpPr>
            <p:nvPr/>
          </p:nvSpPr>
          <p:spPr bwMode="auto">
            <a:xfrm>
              <a:off x="6076950" y="4889500"/>
              <a:ext cx="3175" cy="1588"/>
            </a:xfrm>
            <a:custGeom>
              <a:avLst/>
              <a:gdLst>
                <a:gd name="T0" fmla="*/ 0 w 2"/>
                <a:gd name="T1" fmla="*/ 0 w 2"/>
                <a:gd name="T2" fmla="*/ 0 w 2"/>
                <a:gd name="T3" fmla="*/ 0 w 2"/>
                <a:gd name="T4" fmla="*/ 2 w 2"/>
                <a:gd name="T5" fmla="*/ 2 w 2"/>
                <a:gd name="T6" fmla="*/ 2 w 2"/>
                <a:gd name="T7" fmla="*/ 2 w 2"/>
                <a:gd name="T8" fmla="*/ 2 w 2"/>
                <a:gd name="T9" fmla="*/ 2 w 2"/>
                <a:gd name="T10" fmla="*/ 2 w 2"/>
                <a:gd name="T11" fmla="*/ 2 w 2"/>
                <a:gd name="T12" fmla="*/ 2 w 2"/>
                <a:gd name="T13" fmla="*/ 0 w 2"/>
                <a:gd name="T14" fmla="*/ 0 w 2"/>
                <a:gd name="T15" fmla="*/ 0 w 2"/>
                <a:gd name="T16" fmla="*/ 0 w 2"/>
                <a:gd name="T17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grpSp>
          <p:nvGrpSpPr>
            <p:cNvPr id="635995" name="Group 91"/>
            <p:cNvGrpSpPr>
              <a:grpSpLocks/>
            </p:cNvGrpSpPr>
            <p:nvPr/>
          </p:nvGrpSpPr>
          <p:grpSpPr bwMode="auto">
            <a:xfrm>
              <a:off x="6269038" y="2998788"/>
              <a:ext cx="676275" cy="674687"/>
              <a:chOff x="2870" y="1518"/>
              <a:chExt cx="292" cy="320"/>
            </a:xfrm>
          </p:grpSpPr>
          <p:graphicFrame>
            <p:nvGraphicFramePr>
              <p:cNvPr id="635996" name="Object 9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1108" name="Clip" r:id="rId12" imgW="819000" imgH="847800" progId="MS_ClipArt_Gallery.2">
                      <p:embed/>
                    </p:oleObj>
                  </mc:Choice>
                  <mc:Fallback>
                    <p:oleObj name="Clip" r:id="rId12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5997" name="Object 9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1109" name="Clip" r:id="rId14" imgW="1266840" imgH="1200240" progId="MS_ClipArt_Gallery.2">
                      <p:embed/>
                    </p:oleObj>
                  </mc:Choice>
                  <mc:Fallback>
                    <p:oleObj name="Clip" r:id="rId14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35999" name="Freeform 95"/>
            <p:cNvSpPr>
              <a:spLocks noEditPoints="1"/>
            </p:cNvSpPr>
            <p:nvPr/>
          </p:nvSpPr>
          <p:spPr bwMode="auto">
            <a:xfrm>
              <a:off x="5629275" y="3259138"/>
              <a:ext cx="706438" cy="171450"/>
            </a:xfrm>
            <a:custGeom>
              <a:avLst/>
              <a:gdLst>
                <a:gd name="T0" fmla="*/ 439 w 445"/>
                <a:gd name="T1" fmla="*/ 63 h 108"/>
                <a:gd name="T2" fmla="*/ 88 w 445"/>
                <a:gd name="T3" fmla="*/ 63 h 108"/>
                <a:gd name="T4" fmla="*/ 86 w 445"/>
                <a:gd name="T5" fmla="*/ 60 h 108"/>
                <a:gd name="T6" fmla="*/ 84 w 445"/>
                <a:gd name="T7" fmla="*/ 60 h 108"/>
                <a:gd name="T8" fmla="*/ 82 w 445"/>
                <a:gd name="T9" fmla="*/ 58 h 108"/>
                <a:gd name="T10" fmla="*/ 82 w 445"/>
                <a:gd name="T11" fmla="*/ 54 h 108"/>
                <a:gd name="T12" fmla="*/ 82 w 445"/>
                <a:gd name="T13" fmla="*/ 52 h 108"/>
                <a:gd name="T14" fmla="*/ 84 w 445"/>
                <a:gd name="T15" fmla="*/ 50 h 108"/>
                <a:gd name="T16" fmla="*/ 86 w 445"/>
                <a:gd name="T17" fmla="*/ 50 h 108"/>
                <a:gd name="T18" fmla="*/ 88 w 445"/>
                <a:gd name="T19" fmla="*/ 48 h 108"/>
                <a:gd name="T20" fmla="*/ 439 w 445"/>
                <a:gd name="T21" fmla="*/ 48 h 108"/>
                <a:gd name="T22" fmla="*/ 441 w 445"/>
                <a:gd name="T23" fmla="*/ 50 h 108"/>
                <a:gd name="T24" fmla="*/ 443 w 445"/>
                <a:gd name="T25" fmla="*/ 50 h 108"/>
                <a:gd name="T26" fmla="*/ 445 w 445"/>
                <a:gd name="T27" fmla="*/ 52 h 108"/>
                <a:gd name="T28" fmla="*/ 445 w 445"/>
                <a:gd name="T29" fmla="*/ 54 h 108"/>
                <a:gd name="T30" fmla="*/ 445 w 445"/>
                <a:gd name="T31" fmla="*/ 58 h 108"/>
                <a:gd name="T32" fmla="*/ 443 w 445"/>
                <a:gd name="T33" fmla="*/ 60 h 108"/>
                <a:gd name="T34" fmla="*/ 441 w 445"/>
                <a:gd name="T35" fmla="*/ 60 h 108"/>
                <a:gd name="T36" fmla="*/ 439 w 445"/>
                <a:gd name="T37" fmla="*/ 63 h 108"/>
                <a:gd name="T38" fmla="*/ 439 w 445"/>
                <a:gd name="T39" fmla="*/ 63 h 108"/>
                <a:gd name="T40" fmla="*/ 107 w 445"/>
                <a:gd name="T41" fmla="*/ 108 h 108"/>
                <a:gd name="T42" fmla="*/ 0 w 445"/>
                <a:gd name="T43" fmla="*/ 54 h 108"/>
                <a:gd name="T44" fmla="*/ 107 w 445"/>
                <a:gd name="T45" fmla="*/ 0 h 108"/>
                <a:gd name="T46" fmla="*/ 107 w 445"/>
                <a:gd name="T4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5" h="108">
                  <a:moveTo>
                    <a:pt x="439" y="63"/>
                  </a:moveTo>
                  <a:lnTo>
                    <a:pt x="88" y="63"/>
                  </a:lnTo>
                  <a:lnTo>
                    <a:pt x="86" y="60"/>
                  </a:lnTo>
                  <a:lnTo>
                    <a:pt x="84" y="60"/>
                  </a:lnTo>
                  <a:lnTo>
                    <a:pt x="82" y="58"/>
                  </a:lnTo>
                  <a:lnTo>
                    <a:pt x="82" y="54"/>
                  </a:lnTo>
                  <a:lnTo>
                    <a:pt x="82" y="52"/>
                  </a:lnTo>
                  <a:lnTo>
                    <a:pt x="84" y="50"/>
                  </a:lnTo>
                  <a:lnTo>
                    <a:pt x="86" y="50"/>
                  </a:lnTo>
                  <a:lnTo>
                    <a:pt x="88" y="48"/>
                  </a:lnTo>
                  <a:lnTo>
                    <a:pt x="439" y="48"/>
                  </a:lnTo>
                  <a:lnTo>
                    <a:pt x="441" y="50"/>
                  </a:lnTo>
                  <a:lnTo>
                    <a:pt x="443" y="50"/>
                  </a:lnTo>
                  <a:lnTo>
                    <a:pt x="445" y="52"/>
                  </a:lnTo>
                  <a:lnTo>
                    <a:pt x="445" y="54"/>
                  </a:lnTo>
                  <a:lnTo>
                    <a:pt x="445" y="58"/>
                  </a:lnTo>
                  <a:lnTo>
                    <a:pt x="443" y="60"/>
                  </a:lnTo>
                  <a:lnTo>
                    <a:pt x="441" y="60"/>
                  </a:lnTo>
                  <a:lnTo>
                    <a:pt x="439" y="63"/>
                  </a:lnTo>
                  <a:lnTo>
                    <a:pt x="439" y="63"/>
                  </a:lnTo>
                  <a:close/>
                  <a:moveTo>
                    <a:pt x="107" y="108"/>
                  </a:moveTo>
                  <a:lnTo>
                    <a:pt x="0" y="54"/>
                  </a:lnTo>
                  <a:lnTo>
                    <a:pt x="107" y="0"/>
                  </a:lnTo>
                  <a:lnTo>
                    <a:pt x="107" y="108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40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475846" y="1338891"/>
            <a:ext cx="4625198" cy="4728708"/>
            <a:chOff x="2089426" y="995363"/>
            <a:chExt cx="5569052" cy="5200650"/>
          </a:xfrm>
        </p:grpSpPr>
        <p:grpSp>
          <p:nvGrpSpPr>
            <p:cNvPr id="99" name="Group 4"/>
            <p:cNvGrpSpPr>
              <a:grpSpLocks/>
            </p:cNvGrpSpPr>
            <p:nvPr/>
          </p:nvGrpSpPr>
          <p:grpSpPr bwMode="auto">
            <a:xfrm>
              <a:off x="6938963" y="1550988"/>
              <a:ext cx="460375" cy="492125"/>
              <a:chOff x="2870" y="1518"/>
              <a:chExt cx="292" cy="320"/>
            </a:xfrm>
          </p:grpSpPr>
          <p:graphicFrame>
            <p:nvGraphicFramePr>
              <p:cNvPr id="128" name="Object 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1110" r:id="rId16" imgW="827508" imgH="841085" progId="">
                      <p:embed/>
                    </p:oleObj>
                  </mc:Choice>
                  <mc:Fallback>
                    <p:oleObj r:id="rId16" imgW="827508" imgH="84108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9" name="Object 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1111" r:id="rId18" imgW="1268977" imgH="1200107" progId="">
                      <p:embed/>
                    </p:oleObj>
                  </mc:Choice>
                  <mc:Fallback>
                    <p:oleObj r:id="rId18" imgW="1268977" imgH="1200107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0" name="Text Box 7"/>
            <p:cNvSpPr txBox="1">
              <a:spLocks noChangeArrowheads="1"/>
            </p:cNvSpPr>
            <p:nvPr/>
          </p:nvSpPr>
          <p:spPr bwMode="auto">
            <a:xfrm>
              <a:off x="2089426" y="1025866"/>
              <a:ext cx="16221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/>
                <a:t>DHCP server: 223.1.2.5</a:t>
              </a:r>
            </a:p>
          </p:txBody>
        </p:sp>
        <p:sp>
          <p:nvSpPr>
            <p:cNvPr id="101" name="Text Box 8"/>
            <p:cNvSpPr txBox="1">
              <a:spLocks noChangeArrowheads="1"/>
            </p:cNvSpPr>
            <p:nvPr/>
          </p:nvSpPr>
          <p:spPr bwMode="auto">
            <a:xfrm>
              <a:off x="6876903" y="995363"/>
              <a:ext cx="65910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/>
                <a:t>arriving</a:t>
              </a:r>
            </a:p>
            <a:p>
              <a:pPr algn="ctr"/>
              <a:r>
                <a:rPr lang="en-US" sz="1200"/>
                <a:t> client</a:t>
              </a:r>
              <a:endParaRPr lang="en-US" sz="1400"/>
            </a:p>
          </p:txBody>
        </p:sp>
        <p:sp>
          <p:nvSpPr>
            <p:cNvPr id="102" name="Line 9"/>
            <p:cNvSpPr>
              <a:spLocks noChangeShapeType="1"/>
            </p:cNvSpPr>
            <p:nvPr/>
          </p:nvSpPr>
          <p:spPr bwMode="auto">
            <a:xfrm flipH="1">
              <a:off x="2562225" y="2019300"/>
              <a:ext cx="4395788" cy="5365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3" name="Line 10"/>
            <p:cNvSpPr>
              <a:spLocks noChangeShapeType="1"/>
            </p:cNvSpPr>
            <p:nvPr/>
          </p:nvSpPr>
          <p:spPr bwMode="auto">
            <a:xfrm>
              <a:off x="2528888" y="1974850"/>
              <a:ext cx="0" cy="376078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4" name="Line 11"/>
            <p:cNvSpPr>
              <a:spLocks noChangeShapeType="1"/>
            </p:cNvSpPr>
            <p:nvPr/>
          </p:nvSpPr>
          <p:spPr bwMode="auto">
            <a:xfrm>
              <a:off x="7054850" y="2051050"/>
              <a:ext cx="0" cy="376237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5" name="Line 12"/>
            <p:cNvSpPr>
              <a:spLocks noChangeShapeType="1"/>
            </p:cNvSpPr>
            <p:nvPr/>
          </p:nvSpPr>
          <p:spPr bwMode="auto">
            <a:xfrm>
              <a:off x="7254340" y="2663240"/>
              <a:ext cx="0" cy="1906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6" name="Text Box 13"/>
            <p:cNvSpPr txBox="1">
              <a:spLocks noChangeArrowheads="1"/>
            </p:cNvSpPr>
            <p:nvPr/>
          </p:nvSpPr>
          <p:spPr bwMode="auto">
            <a:xfrm>
              <a:off x="7098090" y="4618038"/>
              <a:ext cx="560388" cy="393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000" dirty="0"/>
                <a:t>time</a:t>
              </a:r>
              <a:endParaRPr lang="en-US" sz="1400" dirty="0"/>
            </a:p>
          </p:txBody>
        </p:sp>
        <p:grpSp>
          <p:nvGrpSpPr>
            <p:cNvPr id="107" name="Group 14"/>
            <p:cNvGrpSpPr>
              <a:grpSpLocks/>
            </p:cNvGrpSpPr>
            <p:nvPr/>
          </p:nvGrpSpPr>
          <p:grpSpPr bwMode="auto">
            <a:xfrm>
              <a:off x="2466975" y="1541463"/>
              <a:ext cx="182563" cy="400050"/>
              <a:chOff x="4180" y="783"/>
              <a:chExt cx="150" cy="307"/>
            </a:xfrm>
          </p:grpSpPr>
          <p:sp>
            <p:nvSpPr>
              <p:cNvPr id="120" name="AutoShape 1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21" name="Rectangle 1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22" name="Rectangle 1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23" name="AutoShape 1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24" name="Line 1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25" name="Line 2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26" name="Rectangle 2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27" name="Rectangle 2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</p:grpSp>
        <p:grpSp>
          <p:nvGrpSpPr>
            <p:cNvPr id="108" name="Group 23"/>
            <p:cNvGrpSpPr>
              <a:grpSpLocks/>
            </p:cNvGrpSpPr>
            <p:nvPr/>
          </p:nvGrpSpPr>
          <p:grpSpPr bwMode="auto">
            <a:xfrm>
              <a:off x="4090988" y="1154113"/>
              <a:ext cx="2673350" cy="1116012"/>
              <a:chOff x="11865" y="3885"/>
              <a:chExt cx="3720" cy="1260"/>
            </a:xfrm>
          </p:grpSpPr>
          <p:sp>
            <p:nvSpPr>
              <p:cNvPr id="118" name="Text Box 24"/>
              <p:cNvSpPr txBox="1">
                <a:spLocks noChangeArrowheads="1"/>
              </p:cNvSpPr>
              <p:nvPr/>
            </p:nvSpPr>
            <p:spPr bwMode="auto">
              <a:xfrm>
                <a:off x="11865" y="3885"/>
                <a:ext cx="2062" cy="4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050" b="1" dirty="0">
                    <a:latin typeface="Calibri"/>
                  </a:rPr>
                  <a:t>DHCP discover</a:t>
                </a:r>
                <a:endParaRPr lang="en-US" sz="1050" b="1" dirty="0"/>
              </a:p>
            </p:txBody>
          </p:sp>
          <p:sp>
            <p:nvSpPr>
              <p:cNvPr id="119" name="Text Box 25"/>
              <p:cNvSpPr txBox="1">
                <a:spLocks noChangeArrowheads="1"/>
              </p:cNvSpPr>
              <p:nvPr/>
            </p:nvSpPr>
            <p:spPr bwMode="auto">
              <a:xfrm>
                <a:off x="12015" y="4231"/>
                <a:ext cx="3570" cy="9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050" dirty="0" err="1">
                    <a:latin typeface="Calibri"/>
                  </a:rPr>
                  <a:t>src</a:t>
                </a:r>
                <a:r>
                  <a:rPr lang="en-US" sz="1050" dirty="0">
                    <a:latin typeface="Calibri"/>
                  </a:rPr>
                  <a:t> : 0.0.0.0, 68     </a:t>
                </a:r>
              </a:p>
              <a:p>
                <a:r>
                  <a:rPr lang="en-US" sz="1050" dirty="0" err="1">
                    <a:latin typeface="Calibri"/>
                  </a:rPr>
                  <a:t>dest</a:t>
                </a:r>
                <a:r>
                  <a:rPr lang="en-US" sz="1050" dirty="0">
                    <a:latin typeface="Calibri"/>
                  </a:rPr>
                  <a:t>.: 255.255.255.255,67</a:t>
                </a:r>
              </a:p>
              <a:p>
                <a:r>
                  <a:rPr lang="en-US" sz="1050" dirty="0" err="1">
                    <a:latin typeface="Calibri"/>
                  </a:rPr>
                  <a:t>yiaddr</a:t>
                </a:r>
                <a:r>
                  <a:rPr lang="en-US" sz="1050" dirty="0">
                    <a:latin typeface="Calibri"/>
                  </a:rPr>
                  <a:t>:    0.0.0.0</a:t>
                </a:r>
              </a:p>
              <a:p>
                <a:r>
                  <a:rPr lang="en-US" sz="1050" dirty="0">
                    <a:latin typeface="Calibri"/>
                  </a:rPr>
                  <a:t>transaction ID: 654</a:t>
                </a:r>
                <a:endParaRPr lang="en-US" sz="1400" dirty="0"/>
              </a:p>
            </p:txBody>
          </p:sp>
        </p:grpSp>
        <p:sp>
          <p:nvSpPr>
            <p:cNvPr id="109" name="Line 26"/>
            <p:cNvSpPr>
              <a:spLocks noChangeShapeType="1"/>
            </p:cNvSpPr>
            <p:nvPr/>
          </p:nvSpPr>
          <p:spPr bwMode="auto">
            <a:xfrm>
              <a:off x="2605088" y="3005138"/>
              <a:ext cx="4395787" cy="538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10" name="Text Box 27"/>
            <p:cNvSpPr txBox="1">
              <a:spLocks noChangeArrowheads="1"/>
            </p:cNvSpPr>
            <p:nvPr/>
          </p:nvSpPr>
          <p:spPr bwMode="auto">
            <a:xfrm>
              <a:off x="4264025" y="2390775"/>
              <a:ext cx="1379538" cy="33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050" b="1" dirty="0">
                  <a:latin typeface="Calibri"/>
                </a:rPr>
                <a:t>DHCP offer</a:t>
              </a:r>
              <a:endParaRPr lang="en-US" sz="1400" dirty="0"/>
            </a:p>
          </p:txBody>
        </p:sp>
        <p:sp>
          <p:nvSpPr>
            <p:cNvPr id="111" name="Text Box 28"/>
            <p:cNvSpPr txBox="1">
              <a:spLocks noChangeArrowheads="1"/>
            </p:cNvSpPr>
            <p:nvPr/>
          </p:nvSpPr>
          <p:spPr bwMode="auto">
            <a:xfrm>
              <a:off x="4360863" y="2643188"/>
              <a:ext cx="2424112" cy="965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50" dirty="0" err="1">
                  <a:latin typeface="Calibri"/>
                </a:rPr>
                <a:t>src</a:t>
              </a:r>
              <a:r>
                <a:rPr lang="en-US" sz="1050" dirty="0">
                  <a:latin typeface="Calibri"/>
                </a:rPr>
                <a:t>: 223.1.2.5, 67      </a:t>
              </a:r>
            </a:p>
            <a:p>
              <a:r>
                <a:rPr lang="en-US" sz="1050" dirty="0" err="1">
                  <a:latin typeface="Calibri"/>
                </a:rPr>
                <a:t>dest</a:t>
              </a:r>
              <a:r>
                <a:rPr lang="en-US" sz="1050" dirty="0">
                  <a:latin typeface="Calibri"/>
                </a:rPr>
                <a:t>:  255.255.255.255, 68</a:t>
              </a:r>
            </a:p>
            <a:p>
              <a:r>
                <a:rPr lang="en-US" sz="1050" dirty="0" err="1">
                  <a:latin typeface="Calibri"/>
                </a:rPr>
                <a:t>yiaddrr</a:t>
              </a:r>
              <a:r>
                <a:rPr lang="en-US" sz="1050" dirty="0">
                  <a:latin typeface="Calibri"/>
                </a:rPr>
                <a:t>: 223.1.2.4</a:t>
              </a:r>
            </a:p>
            <a:p>
              <a:r>
                <a:rPr lang="en-US" sz="1050" dirty="0">
                  <a:latin typeface="Calibri"/>
                </a:rPr>
                <a:t>transaction ID: 654</a:t>
              </a:r>
            </a:p>
            <a:p>
              <a:r>
                <a:rPr lang="en-US" sz="1050" dirty="0">
                  <a:latin typeface="Calibri"/>
                </a:rPr>
                <a:t>Lifetime: 3600 </a:t>
              </a:r>
              <a:r>
                <a:rPr lang="en-US" sz="1050" dirty="0" err="1">
                  <a:latin typeface="Calibri"/>
                </a:rPr>
                <a:t>secs</a:t>
              </a:r>
              <a:endParaRPr lang="en-US" sz="600" dirty="0"/>
            </a:p>
          </p:txBody>
        </p:sp>
        <p:sp>
          <p:nvSpPr>
            <p:cNvPr id="112" name="Line 29"/>
            <p:cNvSpPr>
              <a:spLocks noChangeShapeType="1"/>
            </p:cNvSpPr>
            <p:nvPr/>
          </p:nvSpPr>
          <p:spPr bwMode="auto">
            <a:xfrm flipH="1">
              <a:off x="2497138" y="4233863"/>
              <a:ext cx="4395787" cy="5365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13" name="Text Box 30"/>
            <p:cNvSpPr txBox="1">
              <a:spLocks noChangeArrowheads="1"/>
            </p:cNvSpPr>
            <p:nvPr/>
          </p:nvSpPr>
          <p:spPr bwMode="auto">
            <a:xfrm>
              <a:off x="2668588" y="3576638"/>
              <a:ext cx="1379537" cy="3286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050" b="1" dirty="0">
                  <a:latin typeface="Calibri"/>
                </a:rPr>
                <a:t>DHCP request</a:t>
              </a:r>
              <a:endParaRPr lang="en-US" sz="1400" dirty="0"/>
            </a:p>
          </p:txBody>
        </p:sp>
        <p:sp>
          <p:nvSpPr>
            <p:cNvPr id="114" name="Text Box 31"/>
            <p:cNvSpPr txBox="1">
              <a:spLocks noChangeArrowheads="1"/>
            </p:cNvSpPr>
            <p:nvPr/>
          </p:nvSpPr>
          <p:spPr bwMode="auto">
            <a:xfrm>
              <a:off x="2798763" y="3838575"/>
              <a:ext cx="2757487" cy="9429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50" dirty="0" err="1">
                  <a:latin typeface="Calibri"/>
                </a:rPr>
                <a:t>src</a:t>
              </a:r>
              <a:r>
                <a:rPr lang="en-US" sz="1050" dirty="0">
                  <a:latin typeface="Calibri"/>
                </a:rPr>
                <a:t>:  0.0.0.0, 68     </a:t>
              </a:r>
            </a:p>
            <a:p>
              <a:r>
                <a:rPr lang="en-US" sz="1050" dirty="0" err="1">
                  <a:latin typeface="Calibri"/>
                </a:rPr>
                <a:t>dest</a:t>
              </a:r>
              <a:r>
                <a:rPr lang="en-US" sz="1050" dirty="0">
                  <a:latin typeface="Calibri"/>
                </a:rPr>
                <a:t>::  255.255.255.255, 67</a:t>
              </a:r>
            </a:p>
            <a:p>
              <a:r>
                <a:rPr lang="en-US" sz="1050" dirty="0" err="1">
                  <a:latin typeface="Calibri"/>
                </a:rPr>
                <a:t>yiaddrr</a:t>
              </a:r>
              <a:r>
                <a:rPr lang="en-US" sz="1050" dirty="0">
                  <a:latin typeface="Calibri"/>
                </a:rPr>
                <a:t>: 223.1.2.4</a:t>
              </a:r>
            </a:p>
            <a:p>
              <a:r>
                <a:rPr lang="en-US" sz="1050" dirty="0">
                  <a:latin typeface="Calibri"/>
                </a:rPr>
                <a:t>transaction ID: 655</a:t>
              </a:r>
            </a:p>
            <a:p>
              <a:r>
                <a:rPr lang="en-US" sz="1050" dirty="0">
                  <a:latin typeface="Calibri"/>
                </a:rPr>
                <a:t>Lifetime: 3600 </a:t>
              </a:r>
              <a:r>
                <a:rPr lang="en-US" sz="1050" dirty="0" err="1">
                  <a:latin typeface="Calibri"/>
                </a:rPr>
                <a:t>secs</a:t>
              </a:r>
              <a:endParaRPr lang="en-US" sz="1400" dirty="0"/>
            </a:p>
          </p:txBody>
        </p:sp>
        <p:sp>
          <p:nvSpPr>
            <p:cNvPr id="115" name="Line 32"/>
            <p:cNvSpPr>
              <a:spLocks noChangeShapeType="1"/>
            </p:cNvSpPr>
            <p:nvPr/>
          </p:nvSpPr>
          <p:spPr bwMode="auto">
            <a:xfrm>
              <a:off x="2582863" y="5264150"/>
              <a:ext cx="4395787" cy="5381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16" name="Text Box 33"/>
            <p:cNvSpPr txBox="1">
              <a:spLocks noChangeArrowheads="1"/>
            </p:cNvSpPr>
            <p:nvPr/>
          </p:nvSpPr>
          <p:spPr bwMode="auto">
            <a:xfrm>
              <a:off x="4221163" y="4979988"/>
              <a:ext cx="1379537" cy="3286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050" b="1" dirty="0">
                  <a:latin typeface="Calibri"/>
                </a:rPr>
                <a:t>DHCP ACK</a:t>
              </a:r>
              <a:endParaRPr lang="en-US" sz="1400" dirty="0"/>
            </a:p>
          </p:txBody>
        </p:sp>
        <p:sp>
          <p:nvSpPr>
            <p:cNvPr id="117" name="Text Box 34"/>
            <p:cNvSpPr txBox="1">
              <a:spLocks noChangeArrowheads="1"/>
            </p:cNvSpPr>
            <p:nvPr/>
          </p:nvSpPr>
          <p:spPr bwMode="auto">
            <a:xfrm>
              <a:off x="4318000" y="5232400"/>
              <a:ext cx="2413000" cy="9636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50" dirty="0" err="1">
                  <a:latin typeface="Calibri"/>
                </a:rPr>
                <a:t>src</a:t>
              </a:r>
              <a:r>
                <a:rPr lang="en-US" sz="1050" dirty="0">
                  <a:latin typeface="Calibri"/>
                </a:rPr>
                <a:t>: 223.1.2.5, 67      </a:t>
              </a:r>
            </a:p>
            <a:p>
              <a:r>
                <a:rPr lang="en-US" sz="1050" dirty="0" err="1">
                  <a:latin typeface="Calibri"/>
                </a:rPr>
                <a:t>dest</a:t>
              </a:r>
              <a:r>
                <a:rPr lang="en-US" sz="1050" dirty="0">
                  <a:latin typeface="Calibri"/>
                </a:rPr>
                <a:t>:  255.255.255.255, 68</a:t>
              </a:r>
            </a:p>
            <a:p>
              <a:r>
                <a:rPr lang="en-US" sz="1050" dirty="0" err="1">
                  <a:latin typeface="Calibri"/>
                </a:rPr>
                <a:t>yiaddrr</a:t>
              </a:r>
              <a:r>
                <a:rPr lang="en-US" sz="1050" dirty="0">
                  <a:latin typeface="Calibri"/>
                </a:rPr>
                <a:t>: 223.1.2.4</a:t>
              </a:r>
            </a:p>
            <a:p>
              <a:r>
                <a:rPr lang="en-US" sz="1050" dirty="0">
                  <a:latin typeface="Calibri"/>
                </a:rPr>
                <a:t>transaction ID: 655</a:t>
              </a:r>
            </a:p>
            <a:p>
              <a:r>
                <a:rPr lang="en-US" sz="1050" dirty="0">
                  <a:latin typeface="Calibri"/>
                </a:rPr>
                <a:t>Lifetime: 3600 </a:t>
              </a:r>
              <a:r>
                <a:rPr lang="en-US" sz="1050" dirty="0" err="1">
                  <a:latin typeface="Calibri"/>
                </a:rPr>
                <a:t>secs</a:t>
              </a:r>
              <a:endParaRPr lang="en-US" sz="800" dirty="0"/>
            </a:p>
          </p:txBody>
        </p:sp>
      </p:grpSp>
      <p:sp>
        <p:nvSpPr>
          <p:cNvPr id="130" name="Rectangle 94"/>
          <p:cNvSpPr>
            <a:spLocks noChangeArrowheads="1"/>
          </p:cNvSpPr>
          <p:nvPr/>
        </p:nvSpPr>
        <p:spPr bwMode="auto">
          <a:xfrm>
            <a:off x="3473149" y="5417164"/>
            <a:ext cx="1002697" cy="9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 lnSpcReduction="10000"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/>
              </a:rPr>
              <a:t>arriving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DHCP </a:t>
            </a:r>
          </a:p>
          <a:p>
            <a:r>
              <a:rPr lang="en-US" sz="1600" dirty="0">
                <a:solidFill>
                  <a:srgbClr val="FF0000"/>
                </a:solidFill>
                <a:latin typeface="Calibri"/>
              </a:rPr>
              <a:t>client</a:t>
            </a:r>
            <a:r>
              <a:rPr lang="en-US" sz="1600" dirty="0">
                <a:solidFill>
                  <a:srgbClr val="000000"/>
                </a:solidFill>
                <a:latin typeface="Calibri"/>
              </a:rPr>
              <a:t> needs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/>
              </a:rPr>
              <a:t>address in this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/>
              </a:rPr>
              <a:t>network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119664" y="1238068"/>
            <a:ext cx="457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ZapfDingbats" charset="0"/>
              <a:buNone/>
            </a:pPr>
            <a:r>
              <a:rPr lang="en-US" sz="2400" u="sng" dirty="0">
                <a:solidFill>
                  <a:srgbClr val="FF0000"/>
                </a:solidFill>
              </a:rPr>
              <a:t>Goal:</a:t>
            </a:r>
            <a:r>
              <a:rPr lang="en-US" sz="2400" dirty="0"/>
              <a:t> allow host to </a:t>
            </a:r>
            <a:r>
              <a:rPr lang="en-US" sz="2400" i="1" dirty="0"/>
              <a:t>dynamically </a:t>
            </a:r>
            <a:r>
              <a:rPr lang="en-US" sz="2400" dirty="0"/>
              <a:t>obtain its IP address from network server when it joins network</a:t>
            </a:r>
          </a:p>
          <a:p>
            <a:pPr lvl="1">
              <a:buFont typeface="ZapfDingbats" charset="0"/>
              <a:buNone/>
            </a:pPr>
            <a:r>
              <a:rPr lang="en-US" sz="2000" dirty="0"/>
              <a:t>Can renew its lease on address in use</a:t>
            </a:r>
          </a:p>
          <a:p>
            <a:pPr lvl="1">
              <a:buFont typeface="ZapfDingbats" charset="0"/>
              <a:buNone/>
            </a:pPr>
            <a:r>
              <a:rPr lang="en-US" sz="2000" dirty="0"/>
              <a:t>Allows reuse of addresses (only hold address while connected an </a:t>
            </a:r>
            <a:r>
              <a:rPr lang="ja-JP" altLang="en-US" sz="2000" dirty="0"/>
              <a:t>“</a:t>
            </a:r>
            <a:r>
              <a:rPr lang="en-US" sz="2000" dirty="0"/>
              <a:t>on</a:t>
            </a:r>
            <a:r>
              <a:rPr lang="ja-JP" altLang="en-US" sz="2000" dirty="0"/>
              <a:t>”</a:t>
            </a:r>
            <a:r>
              <a:rPr lang="en-US" sz="2000" dirty="0"/>
              <a:t>)</a:t>
            </a:r>
          </a:p>
          <a:p>
            <a:pPr lvl="1">
              <a:buFont typeface="ZapfDingbats" charset="0"/>
              <a:buNone/>
            </a:pPr>
            <a:r>
              <a:rPr lang="en-US" sz="2000" dirty="0"/>
              <a:t>Support for mobile users who want to join network (more shortly)</a:t>
            </a:r>
          </a:p>
        </p:txBody>
      </p:sp>
    </p:spTree>
    <p:extLst>
      <p:ext uri="{BB962C8B-B14F-4D97-AF65-F5344CB8AC3E}">
        <p14:creationId xmlns:p14="http://schemas.microsoft.com/office/powerpoint/2010/main" val="262500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59B1-BFD5-B945-8E3B-5F1A82155649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228600"/>
            <a:ext cx="7772400" cy="1143000"/>
          </a:xfrm>
        </p:spPr>
        <p:txBody>
          <a:bodyPr/>
          <a:lstStyle/>
          <a:p>
            <a:r>
              <a:rPr lang="en-US" sz="3600"/>
              <a:t>IP addresses: how to get one?</a:t>
            </a:r>
            <a:endParaRPr lang="en-US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343025"/>
            <a:ext cx="8077200" cy="1809750"/>
          </a:xfrm>
        </p:spPr>
        <p:txBody>
          <a:bodyPr>
            <a:normAutofit fontScale="92500"/>
          </a:bodyPr>
          <a:lstStyle/>
          <a:p>
            <a:pPr>
              <a:buFont typeface="ZapfDingbats" charset="0"/>
              <a:buNone/>
            </a:pPr>
            <a:r>
              <a:rPr lang="en-US" u="sng" dirty="0">
                <a:solidFill>
                  <a:srgbClr val="FF0000"/>
                </a:solidFill>
              </a:rPr>
              <a:t>Q:</a:t>
            </a:r>
            <a:r>
              <a:rPr lang="en-US" dirty="0"/>
              <a:t> How does </a:t>
            </a:r>
            <a:r>
              <a:rPr lang="en-US" i="1" dirty="0"/>
              <a:t>network</a:t>
            </a:r>
            <a:r>
              <a:rPr lang="en-US" dirty="0"/>
              <a:t> get subnet part of IP </a:t>
            </a:r>
            <a:r>
              <a:rPr lang="en-US" dirty="0" err="1"/>
              <a:t>addr</a:t>
            </a:r>
            <a:r>
              <a:rPr lang="en-US" dirty="0"/>
              <a:t>?</a:t>
            </a:r>
          </a:p>
          <a:p>
            <a:pPr>
              <a:buFont typeface="ZapfDingbats" charset="0"/>
              <a:buNone/>
            </a:pPr>
            <a:r>
              <a:rPr lang="en-US" u="sng" dirty="0">
                <a:solidFill>
                  <a:srgbClr val="FF0000"/>
                </a:solidFill>
              </a:rPr>
              <a:t>A:</a:t>
            </a:r>
            <a:r>
              <a:rPr lang="en-US" dirty="0"/>
              <a:t> gets allocated portion of its provider ISP</a:t>
            </a:r>
            <a:r>
              <a:rPr lang="ja-JP" altLang="en-US" dirty="0">
                <a:latin typeface="Calibri"/>
              </a:rPr>
              <a:t>’</a:t>
            </a:r>
            <a:r>
              <a:rPr lang="en-US" dirty="0"/>
              <a:t>s address space</a:t>
            </a:r>
            <a:endParaRPr lang="en-US" sz="2400" dirty="0"/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592138" y="3514725"/>
            <a:ext cx="8551862" cy="23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alibri"/>
              </a:rPr>
              <a:t>ISP's block          </a:t>
            </a:r>
            <a:r>
              <a:rPr lang="en-US" u="sng" dirty="0">
                <a:solidFill>
                  <a:schemeClr val="accent2"/>
                </a:solidFill>
                <a:latin typeface="Calibri"/>
              </a:rPr>
              <a:t>11001000  00010111  0001</a:t>
            </a:r>
            <a:r>
              <a:rPr lang="en-US" dirty="0">
                <a:solidFill>
                  <a:schemeClr val="accent2"/>
                </a:solidFill>
                <a:latin typeface="Calibri"/>
              </a:rPr>
              <a:t>0000  00000000    200.23.16.0/20 </a:t>
            </a:r>
          </a:p>
          <a:p>
            <a:endParaRPr lang="en-US" dirty="0">
              <a:latin typeface="Calibri"/>
            </a:endParaRPr>
          </a:p>
          <a:p>
            <a:r>
              <a:rPr lang="en-US" dirty="0">
                <a:latin typeface="Calibri"/>
              </a:rPr>
              <a:t>Organization 0    </a:t>
            </a:r>
            <a:r>
              <a:rPr lang="en-US" u="sng" dirty="0">
                <a:latin typeface="Calibri"/>
              </a:rPr>
              <a:t>11001000  00010111  0001000</a:t>
            </a:r>
            <a:r>
              <a:rPr lang="en-US" dirty="0">
                <a:latin typeface="Calibri"/>
              </a:rPr>
              <a:t>0  00000000    200.23.16.0/23 </a:t>
            </a:r>
          </a:p>
          <a:p>
            <a:r>
              <a:rPr lang="en-US" dirty="0">
                <a:latin typeface="Calibri"/>
              </a:rPr>
              <a:t>Organization 1    </a:t>
            </a:r>
            <a:r>
              <a:rPr lang="en-US" u="sng" dirty="0">
                <a:latin typeface="Calibri"/>
              </a:rPr>
              <a:t>11001000  00010111  0001001</a:t>
            </a:r>
            <a:r>
              <a:rPr lang="en-US" dirty="0">
                <a:latin typeface="Calibri"/>
              </a:rPr>
              <a:t>0  00000000    200.23.18.0/23 </a:t>
            </a:r>
          </a:p>
          <a:p>
            <a:r>
              <a:rPr lang="en-US" dirty="0">
                <a:latin typeface="Calibri"/>
              </a:rPr>
              <a:t>Organization 2    </a:t>
            </a:r>
            <a:r>
              <a:rPr lang="en-US" u="sng" dirty="0">
                <a:latin typeface="Calibri"/>
              </a:rPr>
              <a:t>11001000  00010111  0001010</a:t>
            </a:r>
            <a:r>
              <a:rPr lang="en-US" dirty="0">
                <a:latin typeface="Calibri"/>
              </a:rPr>
              <a:t>0  00000000    200.23.20.0/23 </a:t>
            </a:r>
          </a:p>
          <a:p>
            <a:r>
              <a:rPr lang="en-US" dirty="0">
                <a:latin typeface="Calibri"/>
              </a:rPr>
              <a:t>   ...                                          …..                                   ….                ….</a:t>
            </a:r>
          </a:p>
          <a:p>
            <a:r>
              <a:rPr lang="en-US" dirty="0">
                <a:latin typeface="Calibri"/>
              </a:rPr>
              <a:t>Organization 7    </a:t>
            </a:r>
            <a:r>
              <a:rPr lang="en-US" u="sng" dirty="0">
                <a:latin typeface="Calibri"/>
              </a:rPr>
              <a:t>11001000  00010111  0001111</a:t>
            </a:r>
            <a:r>
              <a:rPr lang="en-US" dirty="0">
                <a:latin typeface="Calibri"/>
              </a:rPr>
              <a:t>0  00000000    200.23.30.0/23</a:t>
            </a:r>
            <a:r>
              <a:rPr lang="en-US" sz="2400" dirty="0">
                <a:latin typeface="Times New Roman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83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EC9D-BD12-7B49-A96C-4CD5F223B8E9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16913" cy="1143000"/>
          </a:xfrm>
        </p:spPr>
        <p:txBody>
          <a:bodyPr/>
          <a:lstStyle/>
          <a:p>
            <a:r>
              <a:rPr lang="en-US" sz="3200"/>
              <a:t>Hierarchical addressing: route aggregation</a:t>
            </a:r>
            <a:endParaRPr lang="en-US"/>
          </a:p>
        </p:txBody>
      </p:sp>
      <p:sp>
        <p:nvSpPr>
          <p:cNvPr id="169987" name="Freeform 3"/>
          <p:cNvSpPr>
            <a:spLocks/>
          </p:cNvSpPr>
          <p:nvPr/>
        </p:nvSpPr>
        <p:spPr bwMode="auto">
          <a:xfrm>
            <a:off x="5175250" y="4121150"/>
            <a:ext cx="2019300" cy="295275"/>
          </a:xfrm>
          <a:custGeom>
            <a:avLst/>
            <a:gdLst>
              <a:gd name="T0" fmla="*/ 0 w 1272"/>
              <a:gd name="T1" fmla="*/ 0 h 186"/>
              <a:gd name="T2" fmla="*/ 1272 w 1272"/>
              <a:gd name="T3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8" name="Line 4"/>
          <p:cNvSpPr>
            <a:spLocks noChangeShapeType="1"/>
          </p:cNvSpPr>
          <p:nvPr/>
        </p:nvSpPr>
        <p:spPr bwMode="auto">
          <a:xfrm flipV="1">
            <a:off x="2832100" y="4397375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9" name="Line 5"/>
          <p:cNvSpPr>
            <a:spLocks noChangeShapeType="1"/>
          </p:cNvSpPr>
          <p:nvPr/>
        </p:nvSpPr>
        <p:spPr bwMode="auto">
          <a:xfrm>
            <a:off x="2860675" y="3768725"/>
            <a:ext cx="7524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0" name="Line 6"/>
          <p:cNvSpPr>
            <a:spLocks noChangeShapeType="1"/>
          </p:cNvSpPr>
          <p:nvPr/>
        </p:nvSpPr>
        <p:spPr bwMode="auto">
          <a:xfrm>
            <a:off x="2927350" y="2987675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1" name="Freeform 7"/>
          <p:cNvSpPr>
            <a:spLocks/>
          </p:cNvSpPr>
          <p:nvPr/>
        </p:nvSpPr>
        <p:spPr bwMode="auto">
          <a:xfrm>
            <a:off x="3573463" y="3567113"/>
            <a:ext cx="1773237" cy="979487"/>
          </a:xfrm>
          <a:custGeom>
            <a:avLst/>
            <a:gdLst>
              <a:gd name="T0" fmla="*/ 439 w 1117"/>
              <a:gd name="T1" fmla="*/ 97 h 617"/>
              <a:gd name="T2" fmla="*/ 205 w 1117"/>
              <a:gd name="T3" fmla="*/ 19 h 617"/>
              <a:gd name="T4" fmla="*/ 55 w 1117"/>
              <a:gd name="T5" fmla="*/ 73 h 617"/>
              <a:gd name="T6" fmla="*/ 4 w 1117"/>
              <a:gd name="T7" fmla="*/ 456 h 617"/>
              <a:gd name="T8" fmla="*/ 77 w 1117"/>
              <a:gd name="T9" fmla="*/ 582 h 617"/>
              <a:gd name="T10" fmla="*/ 451 w 1117"/>
              <a:gd name="T11" fmla="*/ 587 h 617"/>
              <a:gd name="T12" fmla="*/ 685 w 1117"/>
              <a:gd name="T13" fmla="*/ 613 h 617"/>
              <a:gd name="T14" fmla="*/ 925 w 1117"/>
              <a:gd name="T15" fmla="*/ 565 h 617"/>
              <a:gd name="T16" fmla="*/ 1099 w 1117"/>
              <a:gd name="T17" fmla="*/ 330 h 617"/>
              <a:gd name="T18" fmla="*/ 1036 w 1117"/>
              <a:gd name="T19" fmla="*/ 138 h 617"/>
              <a:gd name="T20" fmla="*/ 691 w 1117"/>
              <a:gd name="T21" fmla="*/ 91 h 617"/>
              <a:gd name="T22" fmla="*/ 439 w 1117"/>
              <a:gd name="T23" fmla="*/ 9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5407025" y="3297238"/>
            <a:ext cx="15849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Calibri"/>
              </a:rPr>
              <a:t>“</a:t>
            </a:r>
            <a:r>
              <a:rPr lang="en-US" sz="1400" dirty="0"/>
              <a:t>Send me anything</a:t>
            </a:r>
          </a:p>
          <a:p>
            <a:r>
              <a:rPr lang="en-US" sz="1400" dirty="0"/>
              <a:t>with addresses </a:t>
            </a:r>
          </a:p>
          <a:p>
            <a:r>
              <a:rPr lang="en-US" sz="1400" dirty="0"/>
              <a:t>beginning </a:t>
            </a:r>
          </a:p>
          <a:p>
            <a:r>
              <a:rPr lang="en-US" sz="1400" dirty="0"/>
              <a:t>200.23.16.0/20</a:t>
            </a:r>
            <a:r>
              <a:rPr lang="ja-JP" altLang="en-US" sz="1400" dirty="0">
                <a:latin typeface="Calibri"/>
              </a:rPr>
              <a:t>”</a:t>
            </a:r>
            <a:endParaRPr lang="en-US" sz="1400" dirty="0"/>
          </a:p>
        </p:txBody>
      </p:sp>
      <p:grpSp>
        <p:nvGrpSpPr>
          <p:cNvPr id="169993" name="Group 9"/>
          <p:cNvGrpSpPr>
            <a:grpSpLocks/>
          </p:cNvGrpSpPr>
          <p:nvPr/>
        </p:nvGrpSpPr>
        <p:grpSpPr bwMode="auto">
          <a:xfrm>
            <a:off x="758825" y="2760663"/>
            <a:ext cx="2338388" cy="404812"/>
            <a:chOff x="1004" y="1639"/>
            <a:chExt cx="1473" cy="255"/>
          </a:xfrm>
        </p:grpSpPr>
        <p:sp>
          <p:nvSpPr>
            <p:cNvPr id="169994" name="Freeform 10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995" name="Text Box 11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200.23.16.0/23</a:t>
              </a:r>
              <a:endParaRPr lang="en-US"/>
            </a:p>
          </p:txBody>
        </p:sp>
      </p:grpSp>
      <p:grpSp>
        <p:nvGrpSpPr>
          <p:cNvPr id="169996" name="Group 12"/>
          <p:cNvGrpSpPr>
            <a:grpSpLocks/>
          </p:cNvGrpSpPr>
          <p:nvPr/>
        </p:nvGrpSpPr>
        <p:grpSpPr bwMode="auto">
          <a:xfrm>
            <a:off x="787400" y="3351213"/>
            <a:ext cx="2338388" cy="404812"/>
            <a:chOff x="1004" y="1639"/>
            <a:chExt cx="1473" cy="255"/>
          </a:xfrm>
        </p:grpSpPr>
        <p:sp>
          <p:nvSpPr>
            <p:cNvPr id="169997" name="Freeform 13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998" name="Text Box 14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200.23.18.0/23</a:t>
              </a:r>
              <a:endParaRPr lang="en-US"/>
            </a:p>
          </p:txBody>
        </p:sp>
      </p:grpSp>
      <p:grpSp>
        <p:nvGrpSpPr>
          <p:cNvPr id="169999" name="Group 15"/>
          <p:cNvGrpSpPr>
            <a:grpSpLocks/>
          </p:cNvGrpSpPr>
          <p:nvPr/>
        </p:nvGrpSpPr>
        <p:grpSpPr bwMode="auto">
          <a:xfrm>
            <a:off x="701675" y="4770438"/>
            <a:ext cx="2338388" cy="404812"/>
            <a:chOff x="1004" y="1639"/>
            <a:chExt cx="1473" cy="255"/>
          </a:xfrm>
        </p:grpSpPr>
        <p:sp>
          <p:nvSpPr>
            <p:cNvPr id="170000" name="Freeform 16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01" name="Text Box 17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200.23.30.0/23</a:t>
              </a:r>
              <a:endParaRPr lang="en-US"/>
            </a:p>
          </p:txBody>
        </p:sp>
      </p:grpSp>
      <p:sp>
        <p:nvSpPr>
          <p:cNvPr id="170002" name="Text Box 18"/>
          <p:cNvSpPr txBox="1">
            <a:spLocks noChangeArrowheads="1"/>
          </p:cNvSpPr>
          <p:nvPr/>
        </p:nvSpPr>
        <p:spPr bwMode="auto">
          <a:xfrm>
            <a:off x="3606800" y="4002088"/>
            <a:ext cx="1646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Fly-By-Night-ISP</a:t>
            </a:r>
            <a:endParaRPr lang="en-US"/>
          </a:p>
        </p:txBody>
      </p:sp>
      <p:sp>
        <p:nvSpPr>
          <p:cNvPr id="170003" name="Freeform 19"/>
          <p:cNvSpPr>
            <a:spLocks/>
          </p:cNvSpPr>
          <p:nvPr/>
        </p:nvSpPr>
        <p:spPr bwMode="auto">
          <a:xfrm>
            <a:off x="7169150" y="3184525"/>
            <a:ext cx="730250" cy="2535238"/>
          </a:xfrm>
          <a:custGeom>
            <a:avLst/>
            <a:gdLst>
              <a:gd name="T0" fmla="*/ 328 w 460"/>
              <a:gd name="T1" fmla="*/ 56 h 1597"/>
              <a:gd name="T2" fmla="*/ 208 w 460"/>
              <a:gd name="T3" fmla="*/ 218 h 1597"/>
              <a:gd name="T4" fmla="*/ 58 w 460"/>
              <a:gd name="T5" fmla="*/ 536 h 1597"/>
              <a:gd name="T6" fmla="*/ 7 w 460"/>
              <a:gd name="T7" fmla="*/ 919 h 1597"/>
              <a:gd name="T8" fmla="*/ 100 w 460"/>
              <a:gd name="T9" fmla="*/ 1118 h 1597"/>
              <a:gd name="T10" fmla="*/ 220 w 460"/>
              <a:gd name="T11" fmla="*/ 1352 h 1597"/>
              <a:gd name="T12" fmla="*/ 424 w 460"/>
              <a:gd name="T13" fmla="*/ 1562 h 1597"/>
              <a:gd name="T14" fmla="*/ 436 w 460"/>
              <a:gd name="T15" fmla="*/ 1142 h 1597"/>
              <a:gd name="T16" fmla="*/ 424 w 460"/>
              <a:gd name="T17" fmla="*/ 1046 h 1597"/>
              <a:gd name="T18" fmla="*/ 346 w 460"/>
              <a:gd name="T19" fmla="*/ 854 h 1597"/>
              <a:gd name="T20" fmla="*/ 310 w 460"/>
              <a:gd name="T21" fmla="*/ 602 h 1597"/>
              <a:gd name="T22" fmla="*/ 328 w 460"/>
              <a:gd name="T23" fmla="*/ 56 h 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4" name="Text Box 20"/>
          <p:cNvSpPr txBox="1">
            <a:spLocks noChangeArrowheads="1"/>
          </p:cNvSpPr>
          <p:nvPr/>
        </p:nvSpPr>
        <p:spPr bwMode="auto">
          <a:xfrm>
            <a:off x="758825" y="2506663"/>
            <a:ext cx="1404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0</a:t>
            </a:r>
          </a:p>
        </p:txBody>
      </p:sp>
      <p:sp>
        <p:nvSpPr>
          <p:cNvPr id="170005" name="Text Box 21"/>
          <p:cNvSpPr txBox="1">
            <a:spLocks noChangeArrowheads="1"/>
          </p:cNvSpPr>
          <p:nvPr/>
        </p:nvSpPr>
        <p:spPr bwMode="auto">
          <a:xfrm>
            <a:off x="787400" y="4516438"/>
            <a:ext cx="1404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7</a:t>
            </a:r>
          </a:p>
        </p:txBody>
      </p:sp>
      <p:sp>
        <p:nvSpPr>
          <p:cNvPr id="170006" name="Text Box 22"/>
          <p:cNvSpPr txBox="1">
            <a:spLocks noChangeArrowheads="1"/>
          </p:cNvSpPr>
          <p:nvPr/>
        </p:nvSpPr>
        <p:spPr bwMode="auto">
          <a:xfrm>
            <a:off x="7407275" y="4325938"/>
            <a:ext cx="915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Internet</a:t>
            </a:r>
          </a:p>
        </p:txBody>
      </p:sp>
      <p:sp>
        <p:nvSpPr>
          <p:cNvPr id="170007" name="Text Box 23"/>
          <p:cNvSpPr txBox="1">
            <a:spLocks noChangeArrowheads="1"/>
          </p:cNvSpPr>
          <p:nvPr/>
        </p:nvSpPr>
        <p:spPr bwMode="auto">
          <a:xfrm>
            <a:off x="768350" y="3154363"/>
            <a:ext cx="1376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1</a:t>
            </a:r>
          </a:p>
        </p:txBody>
      </p:sp>
      <p:sp>
        <p:nvSpPr>
          <p:cNvPr id="170008" name="Freeform 24"/>
          <p:cNvSpPr>
            <a:spLocks/>
          </p:cNvSpPr>
          <p:nvPr/>
        </p:nvSpPr>
        <p:spPr bwMode="auto">
          <a:xfrm>
            <a:off x="3516313" y="4881563"/>
            <a:ext cx="1773237" cy="979487"/>
          </a:xfrm>
          <a:custGeom>
            <a:avLst/>
            <a:gdLst>
              <a:gd name="T0" fmla="*/ 439 w 1117"/>
              <a:gd name="T1" fmla="*/ 97 h 617"/>
              <a:gd name="T2" fmla="*/ 205 w 1117"/>
              <a:gd name="T3" fmla="*/ 19 h 617"/>
              <a:gd name="T4" fmla="*/ 55 w 1117"/>
              <a:gd name="T5" fmla="*/ 73 h 617"/>
              <a:gd name="T6" fmla="*/ 4 w 1117"/>
              <a:gd name="T7" fmla="*/ 456 h 617"/>
              <a:gd name="T8" fmla="*/ 77 w 1117"/>
              <a:gd name="T9" fmla="*/ 582 h 617"/>
              <a:gd name="T10" fmla="*/ 451 w 1117"/>
              <a:gd name="T11" fmla="*/ 587 h 617"/>
              <a:gd name="T12" fmla="*/ 685 w 1117"/>
              <a:gd name="T13" fmla="*/ 613 h 617"/>
              <a:gd name="T14" fmla="*/ 925 w 1117"/>
              <a:gd name="T15" fmla="*/ 565 h 617"/>
              <a:gd name="T16" fmla="*/ 1099 w 1117"/>
              <a:gd name="T17" fmla="*/ 330 h 617"/>
              <a:gd name="T18" fmla="*/ 1036 w 1117"/>
              <a:gd name="T19" fmla="*/ 138 h 617"/>
              <a:gd name="T20" fmla="*/ 691 w 1117"/>
              <a:gd name="T21" fmla="*/ 91 h 617"/>
              <a:gd name="T22" fmla="*/ 439 w 1117"/>
              <a:gd name="T23" fmla="*/ 9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9" name="Text Box 25"/>
          <p:cNvSpPr txBox="1">
            <a:spLocks noChangeArrowheads="1"/>
          </p:cNvSpPr>
          <p:nvPr/>
        </p:nvSpPr>
        <p:spPr bwMode="auto">
          <a:xfrm>
            <a:off x="3816350" y="5259388"/>
            <a:ext cx="1063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ISPs-R-Us</a:t>
            </a:r>
            <a:endParaRPr lang="en-US"/>
          </a:p>
        </p:txBody>
      </p:sp>
      <p:sp>
        <p:nvSpPr>
          <p:cNvPr id="170010" name="Freeform 26"/>
          <p:cNvSpPr>
            <a:spLocks/>
          </p:cNvSpPr>
          <p:nvPr/>
        </p:nvSpPr>
        <p:spPr bwMode="auto">
          <a:xfrm flipV="1">
            <a:off x="5241925" y="4902200"/>
            <a:ext cx="2019300" cy="295275"/>
          </a:xfrm>
          <a:custGeom>
            <a:avLst/>
            <a:gdLst>
              <a:gd name="T0" fmla="*/ 0 w 1272"/>
              <a:gd name="T1" fmla="*/ 0 h 186"/>
              <a:gd name="T2" fmla="*/ 1272 w 1272"/>
              <a:gd name="T3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11" name="Line 27"/>
          <p:cNvSpPr>
            <a:spLocks noChangeShapeType="1"/>
          </p:cNvSpPr>
          <p:nvPr/>
        </p:nvSpPr>
        <p:spPr bwMode="auto">
          <a:xfrm>
            <a:off x="3032125" y="5445125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12" name="Line 28"/>
          <p:cNvSpPr>
            <a:spLocks noChangeShapeType="1"/>
          </p:cNvSpPr>
          <p:nvPr/>
        </p:nvSpPr>
        <p:spPr bwMode="auto">
          <a:xfrm flipV="1">
            <a:off x="2879725" y="5511800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13" name="Line 29"/>
          <p:cNvSpPr>
            <a:spLocks noChangeShapeType="1"/>
          </p:cNvSpPr>
          <p:nvPr/>
        </p:nvSpPr>
        <p:spPr bwMode="auto">
          <a:xfrm flipV="1">
            <a:off x="3317875" y="5759450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14" name="Text Box 30"/>
          <p:cNvSpPr txBox="1">
            <a:spLocks noChangeArrowheads="1"/>
          </p:cNvSpPr>
          <p:nvPr/>
        </p:nvSpPr>
        <p:spPr bwMode="auto">
          <a:xfrm>
            <a:off x="5530850" y="5154613"/>
            <a:ext cx="15849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Calibri"/>
              </a:rPr>
              <a:t>“</a:t>
            </a:r>
            <a:r>
              <a:rPr lang="en-US" sz="1400" dirty="0"/>
              <a:t>Send me anything</a:t>
            </a:r>
          </a:p>
          <a:p>
            <a:r>
              <a:rPr lang="en-US" sz="1400" dirty="0"/>
              <a:t>with addresses </a:t>
            </a:r>
          </a:p>
          <a:p>
            <a:r>
              <a:rPr lang="en-US" sz="1400" dirty="0"/>
              <a:t>beginning </a:t>
            </a:r>
          </a:p>
          <a:p>
            <a:r>
              <a:rPr lang="en-US" sz="1400" dirty="0"/>
              <a:t>199.31.0.0/16</a:t>
            </a:r>
            <a:r>
              <a:rPr lang="ja-JP" altLang="en-US" sz="1400" dirty="0">
                <a:latin typeface="Calibri"/>
              </a:rPr>
              <a:t>”</a:t>
            </a:r>
            <a:endParaRPr lang="en-US" sz="1400" dirty="0"/>
          </a:p>
        </p:txBody>
      </p:sp>
      <p:grpSp>
        <p:nvGrpSpPr>
          <p:cNvPr id="170015" name="Group 31"/>
          <p:cNvGrpSpPr>
            <a:grpSpLocks/>
          </p:cNvGrpSpPr>
          <p:nvPr/>
        </p:nvGrpSpPr>
        <p:grpSpPr bwMode="auto">
          <a:xfrm>
            <a:off x="806450" y="3941763"/>
            <a:ext cx="2338388" cy="404812"/>
            <a:chOff x="1004" y="1639"/>
            <a:chExt cx="1473" cy="255"/>
          </a:xfrm>
        </p:grpSpPr>
        <p:sp>
          <p:nvSpPr>
            <p:cNvPr id="170016" name="Freeform 32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17" name="Text Box 33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200.23.20.0/23</a:t>
              </a:r>
              <a:endParaRPr lang="en-US"/>
            </a:p>
          </p:txBody>
        </p:sp>
      </p:grpSp>
      <p:sp>
        <p:nvSpPr>
          <p:cNvPr id="170018" name="Text Box 34"/>
          <p:cNvSpPr txBox="1">
            <a:spLocks noChangeArrowheads="1"/>
          </p:cNvSpPr>
          <p:nvPr/>
        </p:nvSpPr>
        <p:spPr bwMode="auto">
          <a:xfrm>
            <a:off x="787400" y="3744913"/>
            <a:ext cx="1404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2</a:t>
            </a:r>
          </a:p>
        </p:txBody>
      </p:sp>
      <p:grpSp>
        <p:nvGrpSpPr>
          <p:cNvPr id="170019" name="Group 35"/>
          <p:cNvGrpSpPr>
            <a:grpSpLocks/>
          </p:cNvGrpSpPr>
          <p:nvPr/>
        </p:nvGrpSpPr>
        <p:grpSpPr bwMode="auto">
          <a:xfrm>
            <a:off x="2155825" y="4205288"/>
            <a:ext cx="296863" cy="663575"/>
            <a:chOff x="870" y="2945"/>
            <a:chExt cx="187" cy="418"/>
          </a:xfrm>
        </p:grpSpPr>
        <p:sp>
          <p:nvSpPr>
            <p:cNvPr id="170020" name="Text Box 36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0021" name="Text Box 37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0022" name="Text Box 38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</p:grpSp>
      <p:grpSp>
        <p:nvGrpSpPr>
          <p:cNvPr id="170023" name="Group 39"/>
          <p:cNvGrpSpPr>
            <a:grpSpLocks/>
          </p:cNvGrpSpPr>
          <p:nvPr/>
        </p:nvGrpSpPr>
        <p:grpSpPr bwMode="auto">
          <a:xfrm>
            <a:off x="3184525" y="3910013"/>
            <a:ext cx="296863" cy="663575"/>
            <a:chOff x="870" y="2945"/>
            <a:chExt cx="187" cy="418"/>
          </a:xfrm>
        </p:grpSpPr>
        <p:sp>
          <p:nvSpPr>
            <p:cNvPr id="170024" name="Text Box 40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0025" name="Text Box 41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0026" name="Text Box 42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</p:grpSp>
      <p:sp>
        <p:nvSpPr>
          <p:cNvPr id="170027" name="Text Box 43"/>
          <p:cNvSpPr txBox="1">
            <a:spLocks noChangeArrowheads="1"/>
          </p:cNvSpPr>
          <p:nvPr/>
        </p:nvSpPr>
        <p:spPr bwMode="auto">
          <a:xfrm>
            <a:off x="933450" y="1431925"/>
            <a:ext cx="723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Hierarchical addressing allows efficient advertisement of routing </a:t>
            </a:r>
          </a:p>
          <a:p>
            <a:r>
              <a:rPr lang="en-US"/>
              <a:t>information:</a:t>
            </a:r>
          </a:p>
        </p:txBody>
      </p:sp>
    </p:spTree>
    <p:extLst>
      <p:ext uri="{BB962C8B-B14F-4D97-AF65-F5344CB8AC3E}">
        <p14:creationId xmlns:p14="http://schemas.microsoft.com/office/powerpoint/2010/main" val="48555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905-B660-CD4C-A6AE-5D7E46C6BC51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374650"/>
            <a:ext cx="8316912" cy="1143000"/>
          </a:xfrm>
        </p:spPr>
        <p:txBody>
          <a:bodyPr/>
          <a:lstStyle/>
          <a:p>
            <a:r>
              <a:rPr lang="en-US" sz="3200"/>
              <a:t>Hierarchical addressing: more specific routes</a:t>
            </a:r>
            <a:endParaRPr lang="en-US"/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660400" y="1739900"/>
            <a:ext cx="5983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ISPs-R-Us has a more specific route to Organization 1</a:t>
            </a:r>
          </a:p>
        </p:txBody>
      </p:sp>
      <p:sp>
        <p:nvSpPr>
          <p:cNvPr id="171012" name="Freeform 4"/>
          <p:cNvSpPr>
            <a:spLocks/>
          </p:cNvSpPr>
          <p:nvPr/>
        </p:nvSpPr>
        <p:spPr bwMode="auto">
          <a:xfrm>
            <a:off x="5164138" y="3836988"/>
            <a:ext cx="2019300" cy="295275"/>
          </a:xfrm>
          <a:custGeom>
            <a:avLst/>
            <a:gdLst>
              <a:gd name="T0" fmla="*/ 0 w 1272"/>
              <a:gd name="T1" fmla="*/ 0 h 186"/>
              <a:gd name="T2" fmla="*/ 1272 w 1272"/>
              <a:gd name="T3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3" name="Line 5"/>
          <p:cNvSpPr>
            <a:spLocks noChangeShapeType="1"/>
          </p:cNvSpPr>
          <p:nvPr/>
        </p:nvSpPr>
        <p:spPr bwMode="auto">
          <a:xfrm flipV="1">
            <a:off x="2820988" y="4113213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4" name="Line 6"/>
          <p:cNvSpPr>
            <a:spLocks noChangeShapeType="1"/>
          </p:cNvSpPr>
          <p:nvPr/>
        </p:nvSpPr>
        <p:spPr bwMode="auto">
          <a:xfrm flipV="1">
            <a:off x="3182938" y="5389563"/>
            <a:ext cx="333375" cy="24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5" name="Line 7"/>
          <p:cNvSpPr>
            <a:spLocks noChangeShapeType="1"/>
          </p:cNvSpPr>
          <p:nvPr/>
        </p:nvSpPr>
        <p:spPr bwMode="auto">
          <a:xfrm>
            <a:off x="2916238" y="2703513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6" name="Freeform 8"/>
          <p:cNvSpPr>
            <a:spLocks/>
          </p:cNvSpPr>
          <p:nvPr/>
        </p:nvSpPr>
        <p:spPr bwMode="auto">
          <a:xfrm>
            <a:off x="3562350" y="3282950"/>
            <a:ext cx="1773238" cy="979488"/>
          </a:xfrm>
          <a:custGeom>
            <a:avLst/>
            <a:gdLst>
              <a:gd name="T0" fmla="*/ 439 w 1117"/>
              <a:gd name="T1" fmla="*/ 97 h 617"/>
              <a:gd name="T2" fmla="*/ 205 w 1117"/>
              <a:gd name="T3" fmla="*/ 19 h 617"/>
              <a:gd name="T4" fmla="*/ 55 w 1117"/>
              <a:gd name="T5" fmla="*/ 73 h 617"/>
              <a:gd name="T6" fmla="*/ 4 w 1117"/>
              <a:gd name="T7" fmla="*/ 456 h 617"/>
              <a:gd name="T8" fmla="*/ 77 w 1117"/>
              <a:gd name="T9" fmla="*/ 582 h 617"/>
              <a:gd name="T10" fmla="*/ 451 w 1117"/>
              <a:gd name="T11" fmla="*/ 587 h 617"/>
              <a:gd name="T12" fmla="*/ 685 w 1117"/>
              <a:gd name="T13" fmla="*/ 613 h 617"/>
              <a:gd name="T14" fmla="*/ 925 w 1117"/>
              <a:gd name="T15" fmla="*/ 565 h 617"/>
              <a:gd name="T16" fmla="*/ 1099 w 1117"/>
              <a:gd name="T17" fmla="*/ 330 h 617"/>
              <a:gd name="T18" fmla="*/ 1036 w 1117"/>
              <a:gd name="T19" fmla="*/ 138 h 617"/>
              <a:gd name="T20" fmla="*/ 691 w 1117"/>
              <a:gd name="T21" fmla="*/ 91 h 617"/>
              <a:gd name="T22" fmla="*/ 439 w 1117"/>
              <a:gd name="T23" fmla="*/ 9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7" name="Text Box 9"/>
          <p:cNvSpPr txBox="1">
            <a:spLocks noChangeArrowheads="1"/>
          </p:cNvSpPr>
          <p:nvPr/>
        </p:nvSpPr>
        <p:spPr bwMode="auto">
          <a:xfrm>
            <a:off x="5395913" y="3013075"/>
            <a:ext cx="15849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Calibri"/>
              </a:rPr>
              <a:t>“</a:t>
            </a:r>
            <a:r>
              <a:rPr lang="en-US" sz="1400" dirty="0"/>
              <a:t>Send me anything</a:t>
            </a:r>
          </a:p>
          <a:p>
            <a:r>
              <a:rPr lang="en-US" sz="1400" dirty="0"/>
              <a:t>with addresses </a:t>
            </a:r>
          </a:p>
          <a:p>
            <a:r>
              <a:rPr lang="en-US" sz="1400" dirty="0"/>
              <a:t>beginning </a:t>
            </a:r>
          </a:p>
          <a:p>
            <a:r>
              <a:rPr lang="en-US" sz="1400" dirty="0"/>
              <a:t>200.23.16.0/20</a:t>
            </a:r>
            <a:r>
              <a:rPr lang="ja-JP" altLang="en-US" sz="1400" dirty="0">
                <a:latin typeface="Calibri"/>
              </a:rPr>
              <a:t>”</a:t>
            </a:r>
            <a:endParaRPr lang="en-US" sz="1400" dirty="0"/>
          </a:p>
        </p:txBody>
      </p:sp>
      <p:grpSp>
        <p:nvGrpSpPr>
          <p:cNvPr id="171018" name="Group 10"/>
          <p:cNvGrpSpPr>
            <a:grpSpLocks/>
          </p:cNvGrpSpPr>
          <p:nvPr/>
        </p:nvGrpSpPr>
        <p:grpSpPr bwMode="auto">
          <a:xfrm>
            <a:off x="747713" y="2476500"/>
            <a:ext cx="2338387" cy="404813"/>
            <a:chOff x="1004" y="1639"/>
            <a:chExt cx="1473" cy="255"/>
          </a:xfrm>
        </p:grpSpPr>
        <p:sp>
          <p:nvSpPr>
            <p:cNvPr id="171019" name="Freeform 11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0" name="Text Box 12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200.23.16.0/23</a:t>
              </a:r>
              <a:endParaRPr lang="en-US"/>
            </a:p>
          </p:txBody>
        </p:sp>
      </p:grpSp>
      <p:grpSp>
        <p:nvGrpSpPr>
          <p:cNvPr id="171021" name="Group 13"/>
          <p:cNvGrpSpPr>
            <a:grpSpLocks/>
          </p:cNvGrpSpPr>
          <p:nvPr/>
        </p:nvGrpSpPr>
        <p:grpSpPr bwMode="auto">
          <a:xfrm>
            <a:off x="957263" y="5553075"/>
            <a:ext cx="2338387" cy="404813"/>
            <a:chOff x="1004" y="1639"/>
            <a:chExt cx="1473" cy="255"/>
          </a:xfrm>
        </p:grpSpPr>
        <p:sp>
          <p:nvSpPr>
            <p:cNvPr id="171022" name="Freeform 14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3" name="Text Box 15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200.23.18.0/23</a:t>
              </a:r>
              <a:endParaRPr lang="en-US"/>
            </a:p>
          </p:txBody>
        </p:sp>
      </p:grpSp>
      <p:grpSp>
        <p:nvGrpSpPr>
          <p:cNvPr id="171024" name="Group 16"/>
          <p:cNvGrpSpPr>
            <a:grpSpLocks/>
          </p:cNvGrpSpPr>
          <p:nvPr/>
        </p:nvGrpSpPr>
        <p:grpSpPr bwMode="auto">
          <a:xfrm>
            <a:off x="690563" y="4486275"/>
            <a:ext cx="2338387" cy="404813"/>
            <a:chOff x="1004" y="1639"/>
            <a:chExt cx="1473" cy="255"/>
          </a:xfrm>
        </p:grpSpPr>
        <p:sp>
          <p:nvSpPr>
            <p:cNvPr id="171025" name="Freeform 17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6" name="Text Box 18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200.23.30.0/23</a:t>
              </a:r>
              <a:endParaRPr lang="en-US"/>
            </a:p>
          </p:txBody>
        </p:sp>
      </p:grpSp>
      <p:sp>
        <p:nvSpPr>
          <p:cNvPr id="171027" name="Text Box 19"/>
          <p:cNvSpPr txBox="1">
            <a:spLocks noChangeArrowheads="1"/>
          </p:cNvSpPr>
          <p:nvPr/>
        </p:nvSpPr>
        <p:spPr bwMode="auto">
          <a:xfrm>
            <a:off x="3595688" y="3717925"/>
            <a:ext cx="164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Fly-By-Night-ISP</a:t>
            </a:r>
            <a:endParaRPr lang="en-US"/>
          </a:p>
        </p:txBody>
      </p:sp>
      <p:sp>
        <p:nvSpPr>
          <p:cNvPr id="171028" name="Freeform 20"/>
          <p:cNvSpPr>
            <a:spLocks/>
          </p:cNvSpPr>
          <p:nvPr/>
        </p:nvSpPr>
        <p:spPr bwMode="auto">
          <a:xfrm>
            <a:off x="7158038" y="2900363"/>
            <a:ext cx="730250" cy="2535237"/>
          </a:xfrm>
          <a:custGeom>
            <a:avLst/>
            <a:gdLst>
              <a:gd name="T0" fmla="*/ 328 w 460"/>
              <a:gd name="T1" fmla="*/ 56 h 1597"/>
              <a:gd name="T2" fmla="*/ 208 w 460"/>
              <a:gd name="T3" fmla="*/ 218 h 1597"/>
              <a:gd name="T4" fmla="*/ 58 w 460"/>
              <a:gd name="T5" fmla="*/ 536 h 1597"/>
              <a:gd name="T6" fmla="*/ 7 w 460"/>
              <a:gd name="T7" fmla="*/ 919 h 1597"/>
              <a:gd name="T8" fmla="*/ 100 w 460"/>
              <a:gd name="T9" fmla="*/ 1118 h 1597"/>
              <a:gd name="T10" fmla="*/ 220 w 460"/>
              <a:gd name="T11" fmla="*/ 1352 h 1597"/>
              <a:gd name="T12" fmla="*/ 424 w 460"/>
              <a:gd name="T13" fmla="*/ 1562 h 1597"/>
              <a:gd name="T14" fmla="*/ 436 w 460"/>
              <a:gd name="T15" fmla="*/ 1142 h 1597"/>
              <a:gd name="T16" fmla="*/ 424 w 460"/>
              <a:gd name="T17" fmla="*/ 1046 h 1597"/>
              <a:gd name="T18" fmla="*/ 346 w 460"/>
              <a:gd name="T19" fmla="*/ 854 h 1597"/>
              <a:gd name="T20" fmla="*/ 310 w 460"/>
              <a:gd name="T21" fmla="*/ 602 h 1597"/>
              <a:gd name="T22" fmla="*/ 328 w 460"/>
              <a:gd name="T23" fmla="*/ 56 h 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9" name="Text Box 21"/>
          <p:cNvSpPr txBox="1">
            <a:spLocks noChangeArrowheads="1"/>
          </p:cNvSpPr>
          <p:nvPr/>
        </p:nvSpPr>
        <p:spPr bwMode="auto">
          <a:xfrm>
            <a:off x="747713" y="2222500"/>
            <a:ext cx="1404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0</a:t>
            </a:r>
          </a:p>
        </p:txBody>
      </p:sp>
      <p:sp>
        <p:nvSpPr>
          <p:cNvPr id="171030" name="Text Box 22"/>
          <p:cNvSpPr txBox="1">
            <a:spLocks noChangeArrowheads="1"/>
          </p:cNvSpPr>
          <p:nvPr/>
        </p:nvSpPr>
        <p:spPr bwMode="auto">
          <a:xfrm>
            <a:off x="776288" y="4232275"/>
            <a:ext cx="1404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7</a:t>
            </a:r>
          </a:p>
        </p:txBody>
      </p:sp>
      <p:sp>
        <p:nvSpPr>
          <p:cNvPr id="171031" name="Text Box 23"/>
          <p:cNvSpPr txBox="1">
            <a:spLocks noChangeArrowheads="1"/>
          </p:cNvSpPr>
          <p:nvPr/>
        </p:nvSpPr>
        <p:spPr bwMode="auto">
          <a:xfrm>
            <a:off x="7396163" y="4041775"/>
            <a:ext cx="915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Internet</a:t>
            </a:r>
          </a:p>
        </p:txBody>
      </p:sp>
      <p:sp>
        <p:nvSpPr>
          <p:cNvPr id="171032" name="Text Box 24"/>
          <p:cNvSpPr txBox="1">
            <a:spLocks noChangeArrowheads="1"/>
          </p:cNvSpPr>
          <p:nvPr/>
        </p:nvSpPr>
        <p:spPr bwMode="auto">
          <a:xfrm>
            <a:off x="938213" y="5356225"/>
            <a:ext cx="1376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1</a:t>
            </a:r>
          </a:p>
        </p:txBody>
      </p:sp>
      <p:sp>
        <p:nvSpPr>
          <p:cNvPr id="171033" name="Freeform 25"/>
          <p:cNvSpPr>
            <a:spLocks/>
          </p:cNvSpPr>
          <p:nvPr/>
        </p:nvSpPr>
        <p:spPr bwMode="auto">
          <a:xfrm>
            <a:off x="3505200" y="4597400"/>
            <a:ext cx="1773238" cy="979488"/>
          </a:xfrm>
          <a:custGeom>
            <a:avLst/>
            <a:gdLst>
              <a:gd name="T0" fmla="*/ 439 w 1117"/>
              <a:gd name="T1" fmla="*/ 97 h 617"/>
              <a:gd name="T2" fmla="*/ 205 w 1117"/>
              <a:gd name="T3" fmla="*/ 19 h 617"/>
              <a:gd name="T4" fmla="*/ 55 w 1117"/>
              <a:gd name="T5" fmla="*/ 73 h 617"/>
              <a:gd name="T6" fmla="*/ 4 w 1117"/>
              <a:gd name="T7" fmla="*/ 456 h 617"/>
              <a:gd name="T8" fmla="*/ 77 w 1117"/>
              <a:gd name="T9" fmla="*/ 582 h 617"/>
              <a:gd name="T10" fmla="*/ 451 w 1117"/>
              <a:gd name="T11" fmla="*/ 587 h 617"/>
              <a:gd name="T12" fmla="*/ 685 w 1117"/>
              <a:gd name="T13" fmla="*/ 613 h 617"/>
              <a:gd name="T14" fmla="*/ 925 w 1117"/>
              <a:gd name="T15" fmla="*/ 565 h 617"/>
              <a:gd name="T16" fmla="*/ 1099 w 1117"/>
              <a:gd name="T17" fmla="*/ 330 h 617"/>
              <a:gd name="T18" fmla="*/ 1036 w 1117"/>
              <a:gd name="T19" fmla="*/ 138 h 617"/>
              <a:gd name="T20" fmla="*/ 691 w 1117"/>
              <a:gd name="T21" fmla="*/ 91 h 617"/>
              <a:gd name="T22" fmla="*/ 439 w 1117"/>
              <a:gd name="T23" fmla="*/ 9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4" name="Text Box 26"/>
          <p:cNvSpPr txBox="1">
            <a:spLocks noChangeArrowheads="1"/>
          </p:cNvSpPr>
          <p:nvPr/>
        </p:nvSpPr>
        <p:spPr bwMode="auto">
          <a:xfrm>
            <a:off x="3805238" y="4975225"/>
            <a:ext cx="1063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ISPs-R-Us</a:t>
            </a:r>
            <a:endParaRPr lang="en-US"/>
          </a:p>
        </p:txBody>
      </p:sp>
      <p:sp>
        <p:nvSpPr>
          <p:cNvPr id="171035" name="Freeform 27"/>
          <p:cNvSpPr>
            <a:spLocks/>
          </p:cNvSpPr>
          <p:nvPr/>
        </p:nvSpPr>
        <p:spPr bwMode="auto">
          <a:xfrm flipV="1">
            <a:off x="5230813" y="4618038"/>
            <a:ext cx="2019300" cy="295275"/>
          </a:xfrm>
          <a:custGeom>
            <a:avLst/>
            <a:gdLst>
              <a:gd name="T0" fmla="*/ 0 w 1272"/>
              <a:gd name="T1" fmla="*/ 0 h 186"/>
              <a:gd name="T2" fmla="*/ 1272 w 1272"/>
              <a:gd name="T3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6" name="Line 28"/>
          <p:cNvSpPr>
            <a:spLocks noChangeShapeType="1"/>
          </p:cNvSpPr>
          <p:nvPr/>
        </p:nvSpPr>
        <p:spPr bwMode="auto">
          <a:xfrm>
            <a:off x="3021013" y="5160963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7" name="Line 29"/>
          <p:cNvSpPr>
            <a:spLocks noChangeShapeType="1"/>
          </p:cNvSpPr>
          <p:nvPr/>
        </p:nvSpPr>
        <p:spPr bwMode="auto">
          <a:xfrm flipV="1">
            <a:off x="2868613" y="5227638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8" name="Line 30"/>
          <p:cNvSpPr>
            <a:spLocks noChangeShapeType="1"/>
          </p:cNvSpPr>
          <p:nvPr/>
        </p:nvSpPr>
        <p:spPr bwMode="auto">
          <a:xfrm flipV="1">
            <a:off x="3306763" y="5475288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9" name="Text Box 31"/>
          <p:cNvSpPr txBox="1">
            <a:spLocks noChangeArrowheads="1"/>
          </p:cNvSpPr>
          <p:nvPr/>
        </p:nvSpPr>
        <p:spPr bwMode="auto">
          <a:xfrm>
            <a:off x="5519738" y="4870450"/>
            <a:ext cx="196758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Calibri"/>
              </a:rPr>
              <a:t>“</a:t>
            </a:r>
            <a:r>
              <a:rPr lang="en-US" sz="1400" dirty="0"/>
              <a:t>Send me anything</a:t>
            </a:r>
          </a:p>
          <a:p>
            <a:r>
              <a:rPr lang="en-US" sz="1400" dirty="0"/>
              <a:t>with addresses </a:t>
            </a:r>
          </a:p>
          <a:p>
            <a:r>
              <a:rPr lang="en-US" sz="1400" dirty="0"/>
              <a:t>beginning 199.31.0.0/16</a:t>
            </a:r>
          </a:p>
          <a:p>
            <a:r>
              <a:rPr lang="en-US" sz="1400" dirty="0"/>
              <a:t>or 200.23.18.0/23</a:t>
            </a:r>
            <a:r>
              <a:rPr lang="ja-JP" altLang="en-US" sz="1400" dirty="0">
                <a:latin typeface="Calibri"/>
              </a:rPr>
              <a:t>”</a:t>
            </a:r>
            <a:endParaRPr lang="en-US" sz="1400" dirty="0"/>
          </a:p>
        </p:txBody>
      </p:sp>
      <p:grpSp>
        <p:nvGrpSpPr>
          <p:cNvPr id="171040" name="Group 32"/>
          <p:cNvGrpSpPr>
            <a:grpSpLocks/>
          </p:cNvGrpSpPr>
          <p:nvPr/>
        </p:nvGrpSpPr>
        <p:grpSpPr bwMode="auto">
          <a:xfrm>
            <a:off x="795338" y="3657600"/>
            <a:ext cx="2338387" cy="404813"/>
            <a:chOff x="1004" y="1639"/>
            <a:chExt cx="1473" cy="255"/>
          </a:xfrm>
        </p:grpSpPr>
        <p:sp>
          <p:nvSpPr>
            <p:cNvPr id="171041" name="Freeform 33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2" name="Text Box 34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200.23.20.0/23</a:t>
              </a:r>
              <a:endParaRPr lang="en-US"/>
            </a:p>
          </p:txBody>
        </p:sp>
      </p:grpSp>
      <p:sp>
        <p:nvSpPr>
          <p:cNvPr id="171043" name="Text Box 35"/>
          <p:cNvSpPr txBox="1">
            <a:spLocks noChangeArrowheads="1"/>
          </p:cNvSpPr>
          <p:nvPr/>
        </p:nvSpPr>
        <p:spPr bwMode="auto">
          <a:xfrm>
            <a:off x="776288" y="3460750"/>
            <a:ext cx="1404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2</a:t>
            </a:r>
          </a:p>
        </p:txBody>
      </p:sp>
      <p:grpSp>
        <p:nvGrpSpPr>
          <p:cNvPr id="171044" name="Group 36"/>
          <p:cNvGrpSpPr>
            <a:grpSpLocks/>
          </p:cNvGrpSpPr>
          <p:nvPr/>
        </p:nvGrpSpPr>
        <p:grpSpPr bwMode="auto">
          <a:xfrm>
            <a:off x="2144713" y="3921125"/>
            <a:ext cx="296862" cy="663575"/>
            <a:chOff x="870" y="2945"/>
            <a:chExt cx="187" cy="418"/>
          </a:xfrm>
        </p:grpSpPr>
        <p:sp>
          <p:nvSpPr>
            <p:cNvPr id="171045" name="Text Box 37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1046" name="Text Box 38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1047" name="Text Box 39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</p:grpSp>
      <p:grpSp>
        <p:nvGrpSpPr>
          <p:cNvPr id="171048" name="Group 40"/>
          <p:cNvGrpSpPr>
            <a:grpSpLocks/>
          </p:cNvGrpSpPr>
          <p:nvPr/>
        </p:nvGrpSpPr>
        <p:grpSpPr bwMode="auto">
          <a:xfrm>
            <a:off x="3173413" y="3625850"/>
            <a:ext cx="296862" cy="663575"/>
            <a:chOff x="870" y="2945"/>
            <a:chExt cx="187" cy="418"/>
          </a:xfrm>
        </p:grpSpPr>
        <p:sp>
          <p:nvSpPr>
            <p:cNvPr id="171049" name="Text Box 41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1050" name="Text Box 42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1051" name="Text Box 43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1805561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183C-C930-ED41-B489-409409366800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IP addressing: the last word...</a:t>
            </a:r>
            <a:endParaRPr lang="en-US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u="sng">
                <a:solidFill>
                  <a:schemeClr val="accent2"/>
                </a:solidFill>
              </a:rPr>
              <a:t>Q:</a:t>
            </a:r>
            <a:r>
              <a:rPr lang="en-US"/>
              <a:t> How does an ISP get block of addresses?</a:t>
            </a:r>
          </a:p>
          <a:p>
            <a:pPr>
              <a:buFont typeface="ZapfDingbats" charset="0"/>
              <a:buNone/>
            </a:pPr>
            <a:r>
              <a:rPr lang="en-US" u="sng">
                <a:solidFill>
                  <a:schemeClr val="accent2"/>
                </a:solidFill>
              </a:rPr>
              <a:t>A:</a:t>
            </a:r>
            <a:r>
              <a:rPr lang="en-US" sz="2400">
                <a:solidFill>
                  <a:srgbClr val="FF0000"/>
                </a:solidFill>
              </a:rPr>
              <a:t> ICANN</a:t>
            </a:r>
            <a:r>
              <a:rPr lang="en-US" sz="2400"/>
              <a:t>: </a:t>
            </a:r>
            <a:r>
              <a:rPr lang="en-US" sz="2400">
                <a:solidFill>
                  <a:srgbClr val="FF0000"/>
                </a:solidFill>
              </a:rPr>
              <a:t>I</a:t>
            </a:r>
            <a:r>
              <a:rPr lang="en-US" sz="2400"/>
              <a:t>nternet </a:t>
            </a:r>
            <a:r>
              <a:rPr lang="en-US" sz="2400">
                <a:solidFill>
                  <a:srgbClr val="FF0000"/>
                </a:solidFill>
              </a:rPr>
              <a:t>C</a:t>
            </a:r>
            <a:r>
              <a:rPr lang="en-US" sz="2400"/>
              <a:t>orporation for </a:t>
            </a:r>
            <a:r>
              <a:rPr lang="en-US" sz="2400">
                <a:solidFill>
                  <a:srgbClr val="FF0000"/>
                </a:solidFill>
              </a:rPr>
              <a:t>A</a:t>
            </a:r>
            <a:r>
              <a:rPr lang="en-US" sz="2400"/>
              <a:t>ssigned </a:t>
            </a:r>
          </a:p>
          <a:p>
            <a:pPr>
              <a:buFont typeface="ZapfDingbats" charset="0"/>
              <a:buNone/>
            </a:pPr>
            <a:r>
              <a:rPr lang="en-US" sz="2400"/>
              <a:t>     </a:t>
            </a:r>
            <a:r>
              <a:rPr lang="en-US" sz="2400">
                <a:solidFill>
                  <a:srgbClr val="FF0000"/>
                </a:solidFill>
              </a:rPr>
              <a:t>N</a:t>
            </a:r>
            <a:r>
              <a:rPr lang="en-US" sz="2400"/>
              <a:t>ames and </a:t>
            </a:r>
            <a:r>
              <a:rPr lang="en-US" sz="2400">
                <a:solidFill>
                  <a:srgbClr val="FF0000"/>
                </a:solidFill>
              </a:rPr>
              <a:t>N</a:t>
            </a:r>
            <a:r>
              <a:rPr lang="en-US" sz="2400"/>
              <a:t>umbers</a:t>
            </a:r>
          </a:p>
          <a:p>
            <a:pPr lvl="1"/>
            <a:r>
              <a:rPr lang="en-US"/>
              <a:t>allocates addresses</a:t>
            </a:r>
          </a:p>
          <a:p>
            <a:pPr lvl="1"/>
            <a:r>
              <a:rPr lang="en-US"/>
              <a:t>manages DNS</a:t>
            </a:r>
          </a:p>
          <a:p>
            <a:pPr lvl="1"/>
            <a:r>
              <a:rPr lang="en-US"/>
              <a:t>assigns domain names, resolves disputes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219410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Switches/Routers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Multiple ports (attached to other switches or hosts)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Ports are typically duplex (incoming</a:t>
            </a:r>
            <a:r>
              <a:rPr lang="en-US" dirty="0"/>
              <a:t> </a:t>
            </a:r>
            <a:r>
              <a:rPr lang="en-US" dirty="0" smtClean="0"/>
              <a:t>and outgoing)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24000" y="2138363"/>
            <a:ext cx="5480050" cy="3195637"/>
            <a:chOff x="1825625" y="2357438"/>
            <a:chExt cx="5480050" cy="3195637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5554663" y="4867275"/>
              <a:ext cx="1751012" cy="304800"/>
              <a:chOff x="1056" y="1872"/>
              <a:chExt cx="1104" cy="192"/>
            </a:xfrm>
          </p:grpSpPr>
          <p:sp>
            <p:nvSpPr>
              <p:cNvPr id="31" name="Oval 3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2" name="Rectangle 4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33" name="Oval 5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5554663" y="3954463"/>
              <a:ext cx="1751012" cy="304800"/>
              <a:chOff x="1056" y="1872"/>
              <a:chExt cx="1104" cy="192"/>
            </a:xfrm>
          </p:grpSpPr>
          <p:sp>
            <p:nvSpPr>
              <p:cNvPr id="28" name="Oval 7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30" name="Oval 9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5554663" y="2967038"/>
              <a:ext cx="1751012" cy="303212"/>
              <a:chOff x="1056" y="1872"/>
              <a:chExt cx="1104" cy="192"/>
            </a:xfrm>
          </p:grpSpPr>
          <p:sp>
            <p:nvSpPr>
              <p:cNvPr id="25" name="Oval 11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6" name="Rectangle 12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7" name="Oval 13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3579813" y="2889250"/>
              <a:ext cx="2127250" cy="2663825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grpSp>
          <p:nvGrpSpPr>
            <p:cNvPr id="10" name="Group 17"/>
            <p:cNvGrpSpPr>
              <a:grpSpLocks/>
            </p:cNvGrpSpPr>
            <p:nvPr/>
          </p:nvGrpSpPr>
          <p:grpSpPr bwMode="auto">
            <a:xfrm>
              <a:off x="1825625" y="2967038"/>
              <a:ext cx="1751013" cy="303212"/>
              <a:chOff x="1056" y="1872"/>
              <a:chExt cx="1104" cy="192"/>
            </a:xfrm>
          </p:grpSpPr>
          <p:sp>
            <p:nvSpPr>
              <p:cNvPr id="22" name="Oval 18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4" name="Oval 20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11" name="Group 21"/>
            <p:cNvGrpSpPr>
              <a:grpSpLocks/>
            </p:cNvGrpSpPr>
            <p:nvPr/>
          </p:nvGrpSpPr>
          <p:grpSpPr bwMode="auto">
            <a:xfrm>
              <a:off x="1825625" y="3954463"/>
              <a:ext cx="1751013" cy="304800"/>
              <a:chOff x="1056" y="1872"/>
              <a:chExt cx="1104" cy="192"/>
            </a:xfrm>
          </p:grpSpPr>
          <p:sp>
            <p:nvSpPr>
              <p:cNvPr id="19" name="Oval 22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0" name="Rectangle 23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1" name="Oval 24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12" name="Group 25"/>
            <p:cNvGrpSpPr>
              <a:grpSpLocks/>
            </p:cNvGrpSpPr>
            <p:nvPr/>
          </p:nvGrpSpPr>
          <p:grpSpPr bwMode="auto">
            <a:xfrm>
              <a:off x="1825625" y="4867275"/>
              <a:ext cx="1751013" cy="304800"/>
              <a:chOff x="1056" y="1872"/>
              <a:chExt cx="1104" cy="192"/>
            </a:xfrm>
          </p:grpSpPr>
          <p:sp>
            <p:nvSpPr>
              <p:cNvPr id="16" name="Oval 26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7" name="Rectangle 27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8" name="Oval 28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sp>
          <p:nvSpPr>
            <p:cNvPr id="13" name="Rectangle 29"/>
            <p:cNvSpPr>
              <a:spLocks noChangeArrowheads="1"/>
            </p:cNvSpPr>
            <p:nvPr/>
          </p:nvSpPr>
          <p:spPr bwMode="auto">
            <a:xfrm>
              <a:off x="1951618" y="2387600"/>
              <a:ext cx="13355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2813" eaLnBrk="0" hangingPunct="0"/>
              <a:r>
                <a:rPr lang="en-US" sz="1800" b="0" dirty="0">
                  <a:solidFill>
                    <a:srgbClr val="000000"/>
                  </a:solidFill>
                  <a:latin typeface="Calibri"/>
                </a:rPr>
                <a:t>incoming links</a:t>
              </a:r>
              <a:endParaRPr lang="en-US" sz="1800" b="0" dirty="0">
                <a:latin typeface="Calibri"/>
              </a:endParaRPr>
            </a:p>
          </p:txBody>
        </p:sp>
        <p:sp>
          <p:nvSpPr>
            <p:cNvPr id="14" name="Rectangle 30"/>
            <p:cNvSpPr>
              <a:spLocks noChangeArrowheads="1"/>
            </p:cNvSpPr>
            <p:nvPr/>
          </p:nvSpPr>
          <p:spPr bwMode="auto">
            <a:xfrm>
              <a:off x="5706200" y="2387600"/>
              <a:ext cx="13082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2813" eaLnBrk="0" hangingPunct="0"/>
              <a:r>
                <a:rPr lang="en-US" sz="1800" b="0" dirty="0">
                  <a:solidFill>
                    <a:srgbClr val="000000"/>
                  </a:solidFill>
                  <a:latin typeface="Calibri"/>
                </a:rPr>
                <a:t>outgoing links</a:t>
              </a:r>
              <a:endParaRPr lang="en-US" sz="1800" b="0" dirty="0">
                <a:latin typeface="Calibri"/>
              </a:endParaRPr>
            </a:p>
          </p:txBody>
        </p:sp>
        <p:sp>
          <p:nvSpPr>
            <p:cNvPr id="15" name="Rectangle 35"/>
            <p:cNvSpPr>
              <a:spLocks noChangeArrowheads="1"/>
            </p:cNvSpPr>
            <p:nvPr/>
          </p:nvSpPr>
          <p:spPr bwMode="auto">
            <a:xfrm>
              <a:off x="4071376" y="2357438"/>
              <a:ext cx="6202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2813" eaLnBrk="0" hangingPunct="0"/>
              <a:r>
                <a:rPr lang="en-US" sz="1800" b="0" dirty="0" smtClean="0">
                  <a:solidFill>
                    <a:srgbClr val="000000"/>
                  </a:solidFill>
                  <a:latin typeface="Calibri"/>
                </a:rPr>
                <a:t>Switch</a:t>
              </a:r>
              <a:endParaRPr lang="en-US" sz="1800" b="0" dirty="0"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8400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31314-8CBB-B94F-B234-E043E198856F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245840" name="Freeform 80"/>
          <p:cNvSpPr>
            <a:spLocks/>
          </p:cNvSpPr>
          <p:nvPr/>
        </p:nvSpPr>
        <p:spPr bwMode="auto">
          <a:xfrm>
            <a:off x="4152900" y="1871663"/>
            <a:ext cx="3738563" cy="2697162"/>
          </a:xfrm>
          <a:custGeom>
            <a:avLst/>
            <a:gdLst>
              <a:gd name="T0" fmla="*/ 349 w 2355"/>
              <a:gd name="T1" fmla="*/ 761 h 1699"/>
              <a:gd name="T2" fmla="*/ 1651 w 2355"/>
              <a:gd name="T3" fmla="*/ 732 h 1699"/>
              <a:gd name="T4" fmla="*/ 1773 w 2355"/>
              <a:gd name="T5" fmla="*/ 230 h 1699"/>
              <a:gd name="T6" fmla="*/ 2029 w 2355"/>
              <a:gd name="T7" fmla="*/ 8 h 1699"/>
              <a:gd name="T8" fmla="*/ 2267 w 2355"/>
              <a:gd name="T9" fmla="*/ 183 h 1699"/>
              <a:gd name="T10" fmla="*/ 2355 w 2355"/>
              <a:gd name="T11" fmla="*/ 942 h 1699"/>
              <a:gd name="T12" fmla="*/ 2267 w 2355"/>
              <a:gd name="T13" fmla="*/ 1592 h 1699"/>
              <a:gd name="T14" fmla="*/ 1840 w 2355"/>
              <a:gd name="T15" fmla="*/ 1586 h 1699"/>
              <a:gd name="T16" fmla="*/ 1670 w 2355"/>
              <a:gd name="T17" fmla="*/ 1025 h 1699"/>
              <a:gd name="T18" fmla="*/ 220 w 2355"/>
              <a:gd name="T19" fmla="*/ 923 h 1699"/>
              <a:gd name="T20" fmla="*/ 349 w 2355"/>
              <a:gd name="T21" fmla="*/ 761 h 1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1488" cy="1143000"/>
          </a:xfrm>
        </p:spPr>
        <p:txBody>
          <a:bodyPr/>
          <a:lstStyle/>
          <a:p>
            <a:r>
              <a:rPr lang="en-US" sz="3600"/>
              <a:t>NAT: Network Address Translation</a:t>
            </a:r>
          </a:p>
        </p:txBody>
      </p:sp>
      <p:sp>
        <p:nvSpPr>
          <p:cNvPr id="245764" name="Freeform 4"/>
          <p:cNvSpPr>
            <a:spLocks/>
          </p:cNvSpPr>
          <p:nvPr/>
        </p:nvSpPr>
        <p:spPr bwMode="auto">
          <a:xfrm>
            <a:off x="0" y="2638425"/>
            <a:ext cx="3825875" cy="1355725"/>
          </a:xfrm>
          <a:custGeom>
            <a:avLst/>
            <a:gdLst>
              <a:gd name="T0" fmla="*/ 1888 w 2269"/>
              <a:gd name="T1" fmla="*/ 285 h 854"/>
              <a:gd name="T2" fmla="*/ 418 w 2269"/>
              <a:gd name="T3" fmla="*/ 283 h 854"/>
              <a:gd name="T4" fmla="*/ 60 w 2269"/>
              <a:gd name="T5" fmla="*/ 83 h 854"/>
              <a:gd name="T6" fmla="*/ 60 w 2269"/>
              <a:gd name="T7" fmla="*/ 781 h 854"/>
              <a:gd name="T8" fmla="*/ 374 w 2269"/>
              <a:gd name="T9" fmla="*/ 519 h 854"/>
              <a:gd name="T10" fmla="*/ 2017 w 2269"/>
              <a:gd name="T11" fmla="*/ 447 h 854"/>
              <a:gd name="T12" fmla="*/ 1888 w 2269"/>
              <a:gd name="T13" fmla="*/ 285 h 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5765" name="Object 5"/>
          <p:cNvGraphicFramePr>
            <a:graphicFrameLocks noChangeAspect="1"/>
          </p:cNvGraphicFramePr>
          <p:nvPr/>
        </p:nvGraphicFramePr>
        <p:xfrm>
          <a:off x="7181850" y="2182813"/>
          <a:ext cx="555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57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850" y="2182813"/>
                        <a:ext cx="5556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6" name="Object 6"/>
          <p:cNvGraphicFramePr>
            <a:graphicFrameLocks noChangeAspect="1"/>
          </p:cNvGraphicFramePr>
          <p:nvPr/>
        </p:nvGraphicFramePr>
        <p:xfrm>
          <a:off x="7231063" y="2971800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58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1063" y="2971800"/>
                        <a:ext cx="5794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7" name="Object 7"/>
          <p:cNvGraphicFramePr>
            <a:graphicFrameLocks noChangeAspect="1"/>
          </p:cNvGraphicFramePr>
          <p:nvPr/>
        </p:nvGraphicFramePr>
        <p:xfrm>
          <a:off x="7202488" y="3736975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59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2488" y="3736975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68" name="Line 8"/>
          <p:cNvSpPr>
            <a:spLocks noChangeShapeType="1"/>
          </p:cNvSpPr>
          <p:nvPr/>
        </p:nvSpPr>
        <p:spPr bwMode="auto">
          <a:xfrm>
            <a:off x="4267200" y="31940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769" name="Line 9"/>
          <p:cNvSpPr>
            <a:spLocks noChangeShapeType="1"/>
          </p:cNvSpPr>
          <p:nvPr/>
        </p:nvSpPr>
        <p:spPr bwMode="auto">
          <a:xfrm flipH="1">
            <a:off x="7102475" y="2451100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770" name="Line 10"/>
          <p:cNvSpPr>
            <a:spLocks noChangeShapeType="1"/>
          </p:cNvSpPr>
          <p:nvPr/>
        </p:nvSpPr>
        <p:spPr bwMode="auto">
          <a:xfrm>
            <a:off x="7107238" y="2446338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771" name="Line 11"/>
          <p:cNvSpPr>
            <a:spLocks noChangeShapeType="1"/>
          </p:cNvSpPr>
          <p:nvPr/>
        </p:nvSpPr>
        <p:spPr bwMode="auto">
          <a:xfrm flipV="1">
            <a:off x="7113588" y="3951288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772" name="Text Box 12"/>
          <p:cNvSpPr txBox="1">
            <a:spLocks noChangeArrowheads="1"/>
          </p:cNvSpPr>
          <p:nvPr/>
        </p:nvSpPr>
        <p:spPr bwMode="auto">
          <a:xfrm>
            <a:off x="7732713" y="2181225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10.0.0.1</a:t>
            </a:r>
          </a:p>
        </p:txBody>
      </p:sp>
      <p:sp>
        <p:nvSpPr>
          <p:cNvPr id="245773" name="Text Box 13"/>
          <p:cNvSpPr txBox="1">
            <a:spLocks noChangeArrowheads="1"/>
          </p:cNvSpPr>
          <p:nvPr/>
        </p:nvSpPr>
        <p:spPr bwMode="auto">
          <a:xfrm>
            <a:off x="7859713" y="2949575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10.0.0.2</a:t>
            </a:r>
          </a:p>
        </p:txBody>
      </p:sp>
      <p:sp>
        <p:nvSpPr>
          <p:cNvPr id="245774" name="Text Box 14"/>
          <p:cNvSpPr txBox="1">
            <a:spLocks noChangeArrowheads="1"/>
          </p:cNvSpPr>
          <p:nvPr/>
        </p:nvSpPr>
        <p:spPr bwMode="auto">
          <a:xfrm>
            <a:off x="7821613" y="3844925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10.0.0.3</a:t>
            </a:r>
          </a:p>
        </p:txBody>
      </p:sp>
      <p:sp>
        <p:nvSpPr>
          <p:cNvPr id="245775" name="Text Box 15"/>
          <p:cNvSpPr txBox="1">
            <a:spLocks noChangeArrowheads="1"/>
          </p:cNvSpPr>
          <p:nvPr/>
        </p:nvSpPr>
        <p:spPr bwMode="auto">
          <a:xfrm>
            <a:off x="4217988" y="2771775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10.0.0.4</a:t>
            </a:r>
          </a:p>
        </p:txBody>
      </p:sp>
      <p:sp>
        <p:nvSpPr>
          <p:cNvPr id="245776" name="Line 16"/>
          <p:cNvSpPr>
            <a:spLocks noChangeShapeType="1"/>
          </p:cNvSpPr>
          <p:nvPr/>
        </p:nvSpPr>
        <p:spPr bwMode="auto">
          <a:xfrm flipH="1">
            <a:off x="4341813" y="302260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777" name="Text Box 17"/>
          <p:cNvSpPr txBox="1">
            <a:spLocks noChangeArrowheads="1"/>
          </p:cNvSpPr>
          <p:nvPr/>
        </p:nvSpPr>
        <p:spPr bwMode="auto">
          <a:xfrm>
            <a:off x="2379663" y="3328988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138.76.29.7</a:t>
            </a:r>
          </a:p>
        </p:txBody>
      </p:sp>
      <p:sp>
        <p:nvSpPr>
          <p:cNvPr id="245778" name="Line 18"/>
          <p:cNvSpPr>
            <a:spLocks noChangeShapeType="1"/>
          </p:cNvSpPr>
          <p:nvPr/>
        </p:nvSpPr>
        <p:spPr bwMode="auto">
          <a:xfrm flipH="1">
            <a:off x="3602038" y="32607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45779" name="Group 19"/>
          <p:cNvGrpSpPr>
            <a:grpSpLocks/>
          </p:cNvGrpSpPr>
          <p:nvPr/>
        </p:nvGrpSpPr>
        <p:grpSpPr bwMode="auto">
          <a:xfrm>
            <a:off x="3746500" y="3054350"/>
            <a:ext cx="555625" cy="307975"/>
            <a:chOff x="3600" y="219"/>
            <a:chExt cx="360" cy="175"/>
          </a:xfrm>
        </p:grpSpPr>
        <p:sp>
          <p:nvSpPr>
            <p:cNvPr id="245780" name="Oval 2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1" name="Line 2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2" name="Line 2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3" name="Rectangle 2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245784" name="Oval 2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5785" name="Group 2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5786" name="Line 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87" name="Line 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88" name="Line 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5789" name="Group 2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5790" name="Line 3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91" name="Line 3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92" name="Line 3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5839" name="Line 79"/>
          <p:cNvSpPr>
            <a:spLocks noChangeShapeType="1"/>
          </p:cNvSpPr>
          <p:nvPr/>
        </p:nvSpPr>
        <p:spPr bwMode="auto">
          <a:xfrm>
            <a:off x="706438" y="322262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1" name="Text Box 81"/>
          <p:cNvSpPr txBox="1">
            <a:spLocks noChangeArrowheads="1"/>
          </p:cNvSpPr>
          <p:nvPr/>
        </p:nvSpPr>
        <p:spPr bwMode="auto">
          <a:xfrm>
            <a:off x="4691063" y="1679575"/>
            <a:ext cx="23320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local network</a:t>
            </a:r>
          </a:p>
          <a:p>
            <a:pPr algn="ctr"/>
            <a:r>
              <a:rPr lang="en-US"/>
              <a:t>(e.g., home network)</a:t>
            </a:r>
          </a:p>
          <a:p>
            <a:pPr algn="ctr"/>
            <a:r>
              <a:rPr lang="en-US"/>
              <a:t>10.0.0/24</a:t>
            </a:r>
          </a:p>
        </p:txBody>
      </p:sp>
      <p:sp>
        <p:nvSpPr>
          <p:cNvPr id="245842" name="Line 82"/>
          <p:cNvSpPr>
            <a:spLocks noChangeShapeType="1"/>
          </p:cNvSpPr>
          <p:nvPr/>
        </p:nvSpPr>
        <p:spPr bwMode="auto">
          <a:xfrm>
            <a:off x="69850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3" name="Line 83"/>
          <p:cNvSpPr>
            <a:spLocks noChangeShapeType="1"/>
          </p:cNvSpPr>
          <p:nvPr/>
        </p:nvSpPr>
        <p:spPr bwMode="auto">
          <a:xfrm>
            <a:off x="4033838" y="1760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4" name="Line 84"/>
          <p:cNvSpPr>
            <a:spLocks noChangeShapeType="1"/>
          </p:cNvSpPr>
          <p:nvPr/>
        </p:nvSpPr>
        <p:spPr bwMode="auto">
          <a:xfrm flipH="1" flipV="1">
            <a:off x="4173538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6" name="Line 86"/>
          <p:cNvSpPr>
            <a:spLocks noChangeShapeType="1"/>
          </p:cNvSpPr>
          <p:nvPr/>
        </p:nvSpPr>
        <p:spPr bwMode="auto">
          <a:xfrm>
            <a:off x="25781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7" name="Line 87"/>
          <p:cNvSpPr>
            <a:spLocks noChangeShapeType="1"/>
          </p:cNvSpPr>
          <p:nvPr/>
        </p:nvSpPr>
        <p:spPr bwMode="auto">
          <a:xfrm flipH="1" flipV="1">
            <a:off x="766763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8" name="Text Box 88"/>
          <p:cNvSpPr txBox="1">
            <a:spLocks noChangeArrowheads="1"/>
          </p:cNvSpPr>
          <p:nvPr/>
        </p:nvSpPr>
        <p:spPr bwMode="auto">
          <a:xfrm>
            <a:off x="1571625" y="1666875"/>
            <a:ext cx="112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rest of</a:t>
            </a:r>
          </a:p>
          <a:p>
            <a:pPr algn="ctr"/>
            <a:r>
              <a:rPr lang="en-US"/>
              <a:t>Internet</a:t>
            </a:r>
          </a:p>
        </p:txBody>
      </p:sp>
      <p:sp>
        <p:nvSpPr>
          <p:cNvPr id="245849" name="Line 89"/>
          <p:cNvSpPr>
            <a:spLocks noChangeShapeType="1"/>
          </p:cNvSpPr>
          <p:nvPr/>
        </p:nvSpPr>
        <p:spPr bwMode="auto">
          <a:xfrm flipH="1" flipV="1">
            <a:off x="2819400" y="3644900"/>
            <a:ext cx="11113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50" name="Text Box 90"/>
          <p:cNvSpPr txBox="1">
            <a:spLocks noChangeArrowheads="1"/>
          </p:cNvSpPr>
          <p:nvPr/>
        </p:nvSpPr>
        <p:spPr bwMode="auto">
          <a:xfrm>
            <a:off x="4478338" y="4414838"/>
            <a:ext cx="36163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/>
              <a:t>Datagrams with source or </a:t>
            </a:r>
          </a:p>
          <a:p>
            <a:pPr algn="ctr"/>
            <a:r>
              <a:rPr lang="en-US" sz="2000"/>
              <a:t>destination in this network</a:t>
            </a:r>
          </a:p>
          <a:p>
            <a:pPr algn="ctr"/>
            <a:r>
              <a:rPr lang="en-US" sz="2000"/>
              <a:t>have 10.0.0/24 address for </a:t>
            </a:r>
          </a:p>
          <a:p>
            <a:pPr algn="ctr"/>
            <a:r>
              <a:rPr lang="en-US" sz="2000"/>
              <a:t>source, destination (as usual)</a:t>
            </a:r>
          </a:p>
        </p:txBody>
      </p:sp>
      <p:sp>
        <p:nvSpPr>
          <p:cNvPr id="245851" name="Line 91"/>
          <p:cNvSpPr>
            <a:spLocks noChangeShapeType="1"/>
          </p:cNvSpPr>
          <p:nvPr/>
        </p:nvSpPr>
        <p:spPr bwMode="auto">
          <a:xfrm flipH="1" flipV="1">
            <a:off x="5838825" y="3451225"/>
            <a:ext cx="11113" cy="996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52" name="Text Box 92"/>
          <p:cNvSpPr txBox="1">
            <a:spLocks noChangeArrowheads="1"/>
          </p:cNvSpPr>
          <p:nvPr/>
        </p:nvSpPr>
        <p:spPr bwMode="auto">
          <a:xfrm>
            <a:off x="0" y="4424363"/>
            <a:ext cx="44989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i="1">
                <a:solidFill>
                  <a:srgbClr val="FF0000"/>
                </a:solidFill>
              </a:rPr>
              <a:t>All</a:t>
            </a:r>
            <a:r>
              <a:rPr lang="en-US" sz="2000"/>
              <a:t> datagrams </a:t>
            </a:r>
            <a:r>
              <a:rPr lang="en-US" sz="2000" i="1">
                <a:solidFill>
                  <a:srgbClr val="FF0000"/>
                </a:solidFill>
              </a:rPr>
              <a:t>leaving</a:t>
            </a:r>
            <a:r>
              <a:rPr lang="en-US" sz="2000"/>
              <a:t> local</a:t>
            </a:r>
          </a:p>
          <a:p>
            <a:pPr algn="ctr"/>
            <a:r>
              <a:rPr lang="en-US" sz="2000"/>
              <a:t>network have </a:t>
            </a:r>
            <a:r>
              <a:rPr lang="en-US" sz="2000">
                <a:solidFill>
                  <a:srgbClr val="FF0000"/>
                </a:solidFill>
              </a:rPr>
              <a:t>same</a:t>
            </a:r>
            <a:r>
              <a:rPr lang="en-US" sz="2000"/>
              <a:t> single source NAT IP address: 138.76.29.7,</a:t>
            </a:r>
          </a:p>
          <a:p>
            <a:pPr algn="ctr"/>
            <a:r>
              <a:rPr lang="en-US" sz="2000"/>
              <a:t>different source port numbers</a:t>
            </a:r>
          </a:p>
        </p:txBody>
      </p:sp>
    </p:spTree>
    <p:extLst>
      <p:ext uri="{BB962C8B-B14F-4D97-AF65-F5344CB8AC3E}">
        <p14:creationId xmlns:p14="http://schemas.microsoft.com/office/powerpoint/2010/main" val="829830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6047F-EBE1-AD45-B595-7FF8EA68D175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66075" cy="1143000"/>
          </a:xfrm>
        </p:spPr>
        <p:txBody>
          <a:bodyPr/>
          <a:lstStyle/>
          <a:p>
            <a:r>
              <a:rPr lang="en-US" sz="3600"/>
              <a:t>NAT: Network Address Translation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75675" cy="46482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Motivation:</a:t>
            </a:r>
            <a:r>
              <a:rPr lang="en-US" sz="2400" dirty="0"/>
              <a:t> local network uses just one IP address as far as outside world is concerned:</a:t>
            </a:r>
          </a:p>
          <a:p>
            <a:pPr lvl="1"/>
            <a:r>
              <a:rPr lang="en-US" dirty="0"/>
              <a:t>range of addresses not needed from ISP:  just one IP address for all devices</a:t>
            </a:r>
          </a:p>
          <a:p>
            <a:pPr lvl="1"/>
            <a:r>
              <a:rPr lang="en-US" dirty="0"/>
              <a:t>can change addresses of devices in local network without notifying outside world</a:t>
            </a:r>
          </a:p>
          <a:p>
            <a:pPr lvl="1"/>
            <a:r>
              <a:rPr lang="en-US" dirty="0"/>
              <a:t>can change ISP without changing addresses of devices in local network</a:t>
            </a:r>
          </a:p>
          <a:p>
            <a:pPr lvl="1"/>
            <a:r>
              <a:rPr lang="en-US" dirty="0"/>
              <a:t>devices inside local net not explicitly addressable, visible by outside world (a security plus)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62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E670-8DEB-774B-8F0C-89B9E582571E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66075" cy="1143000"/>
          </a:xfrm>
        </p:spPr>
        <p:txBody>
          <a:bodyPr/>
          <a:lstStyle/>
          <a:p>
            <a:r>
              <a:rPr lang="en-US" sz="3600"/>
              <a:t>NAT: Network Address Translation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82700"/>
            <a:ext cx="8575675" cy="4648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ZapfDingbats" charset="0"/>
              <a:buNone/>
            </a:pPr>
            <a:r>
              <a:rPr lang="en-US" sz="2400">
                <a:solidFill>
                  <a:srgbClr val="FF0000"/>
                </a:solidFill>
              </a:rPr>
              <a:t>Implementation:</a:t>
            </a:r>
            <a:r>
              <a:rPr lang="en-US" sz="2400"/>
              <a:t> NAT router must:</a:t>
            </a:r>
            <a:br>
              <a:rPr lang="en-US" sz="2400"/>
            </a:br>
            <a:endParaRPr lang="en-US" sz="2400"/>
          </a:p>
          <a:p>
            <a:pPr lvl="1">
              <a:lnSpc>
                <a:spcPct val="80000"/>
              </a:lnSpc>
            </a:pPr>
            <a:r>
              <a:rPr lang="en-US" i="1">
                <a:solidFill>
                  <a:schemeClr val="accent2"/>
                </a:solidFill>
              </a:rPr>
              <a:t>outgoing datagrams: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 i="1">
                <a:solidFill>
                  <a:schemeClr val="accent2"/>
                </a:solidFill>
              </a:rPr>
              <a:t>replace</a:t>
            </a:r>
            <a:r>
              <a:rPr lang="en-US"/>
              <a:t> (source IP address, port #) of every outgoing datagram to (NAT IP address, new port #)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400"/>
              <a:t>. . . remote clients/servers will respond using (NAT IP address, new port #) as destination addr.</a:t>
            </a:r>
            <a:br>
              <a:rPr lang="en-US" sz="2400"/>
            </a:br>
            <a:endParaRPr lang="en-US" sz="2400"/>
          </a:p>
          <a:p>
            <a:pPr lvl="1">
              <a:lnSpc>
                <a:spcPct val="80000"/>
              </a:lnSpc>
            </a:pPr>
            <a:r>
              <a:rPr lang="en-US" i="1">
                <a:solidFill>
                  <a:schemeClr val="accent2"/>
                </a:solidFill>
              </a:rPr>
              <a:t>remember (in NAT translation table) </a:t>
            </a:r>
            <a:r>
              <a:rPr lang="en-US"/>
              <a:t>every (source IP address, port #)  to (NAT IP address, new port #) translation pair</a:t>
            </a:r>
            <a:br>
              <a:rPr lang="en-US"/>
            </a:br>
            <a:endParaRPr lang="en-US"/>
          </a:p>
          <a:p>
            <a:pPr lvl="1">
              <a:lnSpc>
                <a:spcPct val="80000"/>
              </a:lnSpc>
            </a:pPr>
            <a:r>
              <a:rPr lang="en-US" i="1">
                <a:solidFill>
                  <a:schemeClr val="accent2"/>
                </a:solidFill>
              </a:rPr>
              <a:t>incoming datagrams: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 i="1">
                <a:solidFill>
                  <a:schemeClr val="accent2"/>
                </a:solidFill>
              </a:rPr>
              <a:t>replace</a:t>
            </a:r>
            <a:r>
              <a:rPr lang="en-US"/>
              <a:t> (NAT IP address, new port #) in dest fields of every incoming datagram with corresponding (source IP address, port #) stored in NAT table</a:t>
            </a:r>
          </a:p>
          <a:p>
            <a:pPr lvl="1">
              <a:lnSpc>
                <a:spcPct val="8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42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FC06-3228-024B-8B68-BC1FD18C6AFA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233611" name="Freeform 139"/>
          <p:cNvSpPr>
            <a:spLocks/>
          </p:cNvSpPr>
          <p:nvPr/>
        </p:nvSpPr>
        <p:spPr bwMode="auto">
          <a:xfrm>
            <a:off x="179388" y="3651250"/>
            <a:ext cx="4089400" cy="1355725"/>
          </a:xfrm>
          <a:custGeom>
            <a:avLst/>
            <a:gdLst>
              <a:gd name="T0" fmla="*/ 1888 w 2269"/>
              <a:gd name="T1" fmla="*/ 285 h 854"/>
              <a:gd name="T2" fmla="*/ 418 w 2269"/>
              <a:gd name="T3" fmla="*/ 283 h 854"/>
              <a:gd name="T4" fmla="*/ 60 w 2269"/>
              <a:gd name="T5" fmla="*/ 83 h 854"/>
              <a:gd name="T6" fmla="*/ 60 w 2269"/>
              <a:gd name="T7" fmla="*/ 781 h 854"/>
              <a:gd name="T8" fmla="*/ 374 w 2269"/>
              <a:gd name="T9" fmla="*/ 519 h 854"/>
              <a:gd name="T10" fmla="*/ 2017 w 2269"/>
              <a:gd name="T11" fmla="*/ 447 h 854"/>
              <a:gd name="T12" fmla="*/ 1888 w 2269"/>
              <a:gd name="T13" fmla="*/ 285 h 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NAT: Network Address Translation</a:t>
            </a:r>
          </a:p>
        </p:txBody>
      </p:sp>
      <p:sp>
        <p:nvSpPr>
          <p:cNvPr id="233501" name="Freeform 29"/>
          <p:cNvSpPr>
            <a:spLocks/>
          </p:cNvSpPr>
          <p:nvPr/>
        </p:nvSpPr>
        <p:spPr bwMode="auto">
          <a:xfrm>
            <a:off x="4468813" y="2922588"/>
            <a:ext cx="3738562" cy="2697162"/>
          </a:xfrm>
          <a:custGeom>
            <a:avLst/>
            <a:gdLst>
              <a:gd name="T0" fmla="*/ 349 w 2355"/>
              <a:gd name="T1" fmla="*/ 761 h 1699"/>
              <a:gd name="T2" fmla="*/ 1651 w 2355"/>
              <a:gd name="T3" fmla="*/ 732 h 1699"/>
              <a:gd name="T4" fmla="*/ 1773 w 2355"/>
              <a:gd name="T5" fmla="*/ 230 h 1699"/>
              <a:gd name="T6" fmla="*/ 2029 w 2355"/>
              <a:gd name="T7" fmla="*/ 8 h 1699"/>
              <a:gd name="T8" fmla="*/ 2267 w 2355"/>
              <a:gd name="T9" fmla="*/ 183 h 1699"/>
              <a:gd name="T10" fmla="*/ 2355 w 2355"/>
              <a:gd name="T11" fmla="*/ 942 h 1699"/>
              <a:gd name="T12" fmla="*/ 2267 w 2355"/>
              <a:gd name="T13" fmla="*/ 1592 h 1699"/>
              <a:gd name="T14" fmla="*/ 1840 w 2355"/>
              <a:gd name="T15" fmla="*/ 1586 h 1699"/>
              <a:gd name="T16" fmla="*/ 1670 w 2355"/>
              <a:gd name="T17" fmla="*/ 1025 h 1699"/>
              <a:gd name="T18" fmla="*/ 220 w 2355"/>
              <a:gd name="T19" fmla="*/ 923 h 1699"/>
              <a:gd name="T20" fmla="*/ 349 w 2355"/>
              <a:gd name="T21" fmla="*/ 761 h 1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33499" name="Object 27"/>
          <p:cNvGraphicFramePr>
            <a:graphicFrameLocks noGrp="1" noChangeAspect="1"/>
          </p:cNvGraphicFramePr>
          <p:nvPr>
            <p:ph sz="half" idx="2"/>
          </p:nvPr>
        </p:nvGraphicFramePr>
        <p:xfrm>
          <a:off x="7497763" y="3233738"/>
          <a:ext cx="555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29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7763" y="3233738"/>
                        <a:ext cx="5556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502" name="Object 30"/>
          <p:cNvGraphicFramePr>
            <a:graphicFrameLocks noChangeAspect="1"/>
          </p:cNvGraphicFramePr>
          <p:nvPr/>
        </p:nvGraphicFramePr>
        <p:xfrm>
          <a:off x="7546975" y="4022725"/>
          <a:ext cx="5794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30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6975" y="4022725"/>
                        <a:ext cx="57943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503" name="Object 31"/>
          <p:cNvGraphicFramePr>
            <a:graphicFrameLocks noChangeAspect="1"/>
          </p:cNvGraphicFramePr>
          <p:nvPr/>
        </p:nvGraphicFramePr>
        <p:xfrm>
          <a:off x="7518400" y="4787900"/>
          <a:ext cx="5635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31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4787900"/>
                        <a:ext cx="5635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504" name="Line 32"/>
          <p:cNvSpPr>
            <a:spLocks noChangeShapeType="1"/>
          </p:cNvSpPr>
          <p:nvPr/>
        </p:nvSpPr>
        <p:spPr bwMode="auto">
          <a:xfrm>
            <a:off x="4583113" y="424497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05" name="Line 33"/>
          <p:cNvSpPr>
            <a:spLocks noChangeShapeType="1"/>
          </p:cNvSpPr>
          <p:nvPr/>
        </p:nvSpPr>
        <p:spPr bwMode="auto">
          <a:xfrm flipH="1">
            <a:off x="7418388" y="3502025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06" name="Line 34"/>
          <p:cNvSpPr>
            <a:spLocks noChangeShapeType="1"/>
          </p:cNvSpPr>
          <p:nvPr/>
        </p:nvSpPr>
        <p:spPr bwMode="auto">
          <a:xfrm>
            <a:off x="7423150" y="3497263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07" name="Line 35"/>
          <p:cNvSpPr>
            <a:spLocks noChangeShapeType="1"/>
          </p:cNvSpPr>
          <p:nvPr/>
        </p:nvSpPr>
        <p:spPr bwMode="auto">
          <a:xfrm flipV="1">
            <a:off x="7429500" y="5002213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08" name="Text Box 36"/>
          <p:cNvSpPr txBox="1">
            <a:spLocks noChangeArrowheads="1"/>
          </p:cNvSpPr>
          <p:nvPr/>
        </p:nvSpPr>
        <p:spPr bwMode="auto">
          <a:xfrm>
            <a:off x="8048625" y="3232150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10.0.0.1</a:t>
            </a:r>
          </a:p>
        </p:txBody>
      </p:sp>
      <p:sp>
        <p:nvSpPr>
          <p:cNvPr id="233509" name="Text Box 37"/>
          <p:cNvSpPr txBox="1">
            <a:spLocks noChangeArrowheads="1"/>
          </p:cNvSpPr>
          <p:nvPr/>
        </p:nvSpPr>
        <p:spPr bwMode="auto">
          <a:xfrm>
            <a:off x="8175625" y="4000500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10.0.0.2</a:t>
            </a:r>
          </a:p>
        </p:txBody>
      </p:sp>
      <p:sp>
        <p:nvSpPr>
          <p:cNvPr id="233510" name="Text Box 38"/>
          <p:cNvSpPr txBox="1">
            <a:spLocks noChangeArrowheads="1"/>
          </p:cNvSpPr>
          <p:nvPr/>
        </p:nvSpPr>
        <p:spPr bwMode="auto">
          <a:xfrm>
            <a:off x="8137525" y="4895850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10.0.0.3</a:t>
            </a:r>
          </a:p>
        </p:txBody>
      </p:sp>
      <p:grpSp>
        <p:nvGrpSpPr>
          <p:cNvPr id="233560" name="Group 88"/>
          <p:cNvGrpSpPr>
            <a:grpSpLocks/>
          </p:cNvGrpSpPr>
          <p:nvPr/>
        </p:nvGrpSpPr>
        <p:grpSpPr bwMode="auto">
          <a:xfrm>
            <a:off x="5635625" y="2860675"/>
            <a:ext cx="1871663" cy="1033463"/>
            <a:chOff x="3550" y="2055"/>
            <a:chExt cx="1179" cy="651"/>
          </a:xfrm>
        </p:grpSpPr>
        <p:grpSp>
          <p:nvGrpSpPr>
            <p:cNvPr id="233522" name="Group 50"/>
            <p:cNvGrpSpPr>
              <a:grpSpLocks/>
            </p:cNvGrpSpPr>
            <p:nvPr/>
          </p:nvGrpSpPr>
          <p:grpSpPr bwMode="auto">
            <a:xfrm>
              <a:off x="3550" y="2055"/>
              <a:ext cx="1179" cy="357"/>
              <a:chOff x="4381" y="786"/>
              <a:chExt cx="1108" cy="357"/>
            </a:xfrm>
          </p:grpSpPr>
          <p:sp>
            <p:nvSpPr>
              <p:cNvPr id="233512" name="Rectangle 40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11" name="Text Box 39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200"/>
                  <a:t>S: 10.0.0.1, 3345</a:t>
                </a:r>
              </a:p>
              <a:p>
                <a:r>
                  <a:rPr lang="en-US" sz="1200"/>
                  <a:t>D: 128.119.40.186, 80</a:t>
                </a:r>
              </a:p>
            </p:txBody>
          </p:sp>
          <p:grpSp>
            <p:nvGrpSpPr>
              <p:cNvPr id="233516" name="Group 44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233515" name="Freeform 43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13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14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33517" name="Group 4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233518" name="Freeform 4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19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20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33523" name="Freeform 51"/>
            <p:cNvSpPr>
              <a:spLocks/>
            </p:cNvSpPr>
            <p:nvPr/>
          </p:nvSpPr>
          <p:spPr bwMode="auto">
            <a:xfrm>
              <a:off x="3573" y="2364"/>
              <a:ext cx="564" cy="342"/>
            </a:xfrm>
            <a:custGeom>
              <a:avLst/>
              <a:gdLst>
                <a:gd name="T0" fmla="*/ 0 w 417"/>
                <a:gd name="T1" fmla="*/ 264 h 264"/>
                <a:gd name="T2" fmla="*/ 417 w 417"/>
                <a:gd name="T3" fmla="*/ 264 h 264"/>
                <a:gd name="T4" fmla="*/ 417 w 417"/>
                <a:gd name="T5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33559" name="Group 87"/>
            <p:cNvGrpSpPr>
              <a:grpSpLocks/>
            </p:cNvGrpSpPr>
            <p:nvPr/>
          </p:nvGrpSpPr>
          <p:grpSpPr bwMode="auto">
            <a:xfrm>
              <a:off x="4032" y="2419"/>
              <a:ext cx="218" cy="231"/>
              <a:chOff x="5140" y="403"/>
              <a:chExt cx="218" cy="231"/>
            </a:xfrm>
          </p:grpSpPr>
          <p:sp>
            <p:nvSpPr>
              <p:cNvPr id="233558" name="Oval 8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24" name="Text Box 52"/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</p:grpSp>
      <p:sp>
        <p:nvSpPr>
          <p:cNvPr id="233526" name="Text Box 54"/>
          <p:cNvSpPr txBox="1">
            <a:spLocks noChangeArrowheads="1"/>
          </p:cNvSpPr>
          <p:nvPr/>
        </p:nvSpPr>
        <p:spPr bwMode="auto">
          <a:xfrm>
            <a:off x="4533900" y="3822700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10.0.0.4</a:t>
            </a:r>
          </a:p>
        </p:txBody>
      </p:sp>
      <p:sp>
        <p:nvSpPr>
          <p:cNvPr id="233527" name="Line 55"/>
          <p:cNvSpPr>
            <a:spLocks noChangeShapeType="1"/>
          </p:cNvSpPr>
          <p:nvPr/>
        </p:nvSpPr>
        <p:spPr bwMode="auto">
          <a:xfrm flipH="1">
            <a:off x="4657725" y="40735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28" name="Text Box 56"/>
          <p:cNvSpPr txBox="1">
            <a:spLocks noChangeArrowheads="1"/>
          </p:cNvSpPr>
          <p:nvPr/>
        </p:nvSpPr>
        <p:spPr bwMode="auto">
          <a:xfrm>
            <a:off x="2695575" y="4379913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138.76.29.7</a:t>
            </a:r>
          </a:p>
        </p:txBody>
      </p:sp>
      <p:sp>
        <p:nvSpPr>
          <p:cNvPr id="233529" name="Line 57"/>
          <p:cNvSpPr>
            <a:spLocks noChangeShapeType="1"/>
          </p:cNvSpPr>
          <p:nvPr/>
        </p:nvSpPr>
        <p:spPr bwMode="auto">
          <a:xfrm flipH="1">
            <a:off x="3917950" y="431165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33531" name="Group 59"/>
          <p:cNvGrpSpPr>
            <a:grpSpLocks/>
          </p:cNvGrpSpPr>
          <p:nvPr/>
        </p:nvGrpSpPr>
        <p:grpSpPr bwMode="auto">
          <a:xfrm>
            <a:off x="6469063" y="1541463"/>
            <a:ext cx="2503487" cy="1417637"/>
            <a:chOff x="3944" y="971"/>
            <a:chExt cx="1577" cy="893"/>
          </a:xfrm>
        </p:grpSpPr>
        <p:sp>
          <p:nvSpPr>
            <p:cNvPr id="233525" name="Text Box 53"/>
            <p:cNvSpPr txBox="1">
              <a:spLocks noChangeArrowheads="1"/>
            </p:cNvSpPr>
            <p:nvPr/>
          </p:nvSpPr>
          <p:spPr bwMode="auto">
            <a:xfrm>
              <a:off x="4121" y="971"/>
              <a:ext cx="140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u="sng">
                  <a:solidFill>
                    <a:srgbClr val="FF0000"/>
                  </a:solidFill>
                </a:rPr>
                <a:t>1:</a:t>
              </a:r>
              <a:r>
                <a:rPr lang="en-US">
                  <a:solidFill>
                    <a:srgbClr val="FF0000"/>
                  </a:solidFill>
                </a:rPr>
                <a:t> host 10.0.0.1 </a:t>
              </a:r>
            </a:p>
            <a:p>
              <a:r>
                <a:rPr lang="en-US">
                  <a:solidFill>
                    <a:srgbClr val="FF0000"/>
                  </a:solidFill>
                </a:rPr>
                <a:t>sends datagram to </a:t>
              </a:r>
            </a:p>
            <a:p>
              <a:r>
                <a:rPr lang="en-US">
                  <a:solidFill>
                    <a:srgbClr val="FF0000"/>
                  </a:solidFill>
                </a:rPr>
                <a:t>128.119.40.186, 80</a:t>
              </a:r>
            </a:p>
          </p:txBody>
        </p:sp>
        <p:sp>
          <p:nvSpPr>
            <p:cNvPr id="233530" name="Line 58"/>
            <p:cNvSpPr>
              <a:spLocks noChangeShapeType="1"/>
            </p:cNvSpPr>
            <p:nvPr/>
          </p:nvSpPr>
          <p:spPr bwMode="auto">
            <a:xfrm flipH="1">
              <a:off x="3944" y="1105"/>
              <a:ext cx="197" cy="75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33539" name="Freeform 67"/>
          <p:cNvSpPr>
            <a:spLocks/>
          </p:cNvSpPr>
          <p:nvPr/>
        </p:nvSpPr>
        <p:spPr bwMode="auto">
          <a:xfrm>
            <a:off x="2344738" y="2627313"/>
            <a:ext cx="3862387" cy="1531937"/>
          </a:xfrm>
          <a:custGeom>
            <a:avLst/>
            <a:gdLst>
              <a:gd name="T0" fmla="*/ 0 w 2433"/>
              <a:gd name="T1" fmla="*/ 64 h 965"/>
              <a:gd name="T2" fmla="*/ 2352 w 2433"/>
              <a:gd name="T3" fmla="*/ 64 h 965"/>
              <a:gd name="T4" fmla="*/ 1640 w 2433"/>
              <a:gd name="T5" fmla="*/ 450 h 965"/>
              <a:gd name="T6" fmla="*/ 1308 w 2433"/>
              <a:gd name="T7" fmla="*/ 965 h 965"/>
              <a:gd name="T8" fmla="*/ 1159 w 2433"/>
              <a:gd name="T9" fmla="*/ 965 h 965"/>
              <a:gd name="T10" fmla="*/ 820 w 2433"/>
              <a:gd name="T11" fmla="*/ 396 h 965"/>
              <a:gd name="T12" fmla="*/ 0 w 2433"/>
              <a:gd name="T13" fmla="*/ 64 h 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3175" cap="flat" cmpd="sng">
            <a:solidFill>
              <a:schemeClr val="hlink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34" name="Rectangle 62"/>
          <p:cNvSpPr>
            <a:spLocks noChangeArrowheads="1"/>
          </p:cNvSpPr>
          <p:nvPr/>
        </p:nvSpPr>
        <p:spPr bwMode="auto">
          <a:xfrm>
            <a:off x="2344738" y="1374775"/>
            <a:ext cx="3784600" cy="1354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532" name="Text Box 60"/>
          <p:cNvSpPr txBox="1">
            <a:spLocks noChangeArrowheads="1"/>
          </p:cNvSpPr>
          <p:nvPr/>
        </p:nvSpPr>
        <p:spPr bwMode="auto">
          <a:xfrm>
            <a:off x="2260600" y="1423988"/>
            <a:ext cx="3929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NAT translation table</a:t>
            </a:r>
          </a:p>
          <a:p>
            <a:pPr algn="ctr"/>
            <a:r>
              <a:rPr lang="en-US"/>
              <a:t>WAN side addr        LAN side addr</a:t>
            </a:r>
          </a:p>
        </p:txBody>
      </p:sp>
      <p:sp>
        <p:nvSpPr>
          <p:cNvPr id="233535" name="Line 63"/>
          <p:cNvSpPr>
            <a:spLocks noChangeShapeType="1"/>
          </p:cNvSpPr>
          <p:nvPr/>
        </p:nvSpPr>
        <p:spPr bwMode="auto">
          <a:xfrm flipV="1">
            <a:off x="2344738" y="1747838"/>
            <a:ext cx="37909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36" name="Line 64"/>
          <p:cNvSpPr>
            <a:spLocks noChangeShapeType="1"/>
          </p:cNvSpPr>
          <p:nvPr/>
        </p:nvSpPr>
        <p:spPr bwMode="auto">
          <a:xfrm flipV="1">
            <a:off x="2359025" y="2025650"/>
            <a:ext cx="37496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37" name="Line 65"/>
          <p:cNvSpPr>
            <a:spLocks noChangeShapeType="1"/>
          </p:cNvSpPr>
          <p:nvPr/>
        </p:nvSpPr>
        <p:spPr bwMode="auto">
          <a:xfrm>
            <a:off x="4468813" y="1770063"/>
            <a:ext cx="3175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33482" name="Group 10"/>
          <p:cNvGrpSpPr>
            <a:grpSpLocks/>
          </p:cNvGrpSpPr>
          <p:nvPr/>
        </p:nvGrpSpPr>
        <p:grpSpPr bwMode="auto">
          <a:xfrm>
            <a:off x="4062413" y="4105275"/>
            <a:ext cx="555625" cy="307975"/>
            <a:chOff x="3600" y="219"/>
            <a:chExt cx="360" cy="175"/>
          </a:xfrm>
        </p:grpSpPr>
        <p:sp>
          <p:nvSpPr>
            <p:cNvPr id="233483" name="Oval 1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4" name="Line 1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5" name="Line 1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6" name="Rectangle 1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233487" name="Oval 1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3488" name="Group 1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3489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490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491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3492" name="Group 2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3493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494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495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3533" name="Text Box 61"/>
          <p:cNvSpPr txBox="1">
            <a:spLocks noChangeArrowheads="1"/>
          </p:cNvSpPr>
          <p:nvPr/>
        </p:nvSpPr>
        <p:spPr bwMode="auto">
          <a:xfrm>
            <a:off x="2362200" y="2049463"/>
            <a:ext cx="37830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138.76.29.7, 5001   10.0.0.1, 3345</a:t>
            </a:r>
          </a:p>
          <a:p>
            <a:pPr algn="ctr"/>
            <a:r>
              <a:rPr lang="en-US"/>
              <a:t>……                                         ……</a:t>
            </a:r>
          </a:p>
        </p:txBody>
      </p:sp>
      <p:grpSp>
        <p:nvGrpSpPr>
          <p:cNvPr id="233607" name="Group 135"/>
          <p:cNvGrpSpPr>
            <a:grpSpLocks/>
          </p:cNvGrpSpPr>
          <p:nvPr/>
        </p:nvGrpSpPr>
        <p:grpSpPr bwMode="auto">
          <a:xfrm>
            <a:off x="4765675" y="3435350"/>
            <a:ext cx="2784475" cy="1631950"/>
            <a:chOff x="3002" y="2417"/>
            <a:chExt cx="1754" cy="1028"/>
          </a:xfrm>
        </p:grpSpPr>
        <p:sp>
          <p:nvSpPr>
            <p:cNvPr id="233563" name="Rectangle 91"/>
            <p:cNvSpPr>
              <a:spLocks noChangeArrowheads="1"/>
            </p:cNvSpPr>
            <p:nvPr/>
          </p:nvSpPr>
          <p:spPr bwMode="auto">
            <a:xfrm>
              <a:off x="3002" y="3051"/>
              <a:ext cx="1175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564" name="Text Box 92"/>
            <p:cNvSpPr txBox="1">
              <a:spLocks noChangeArrowheads="1"/>
            </p:cNvSpPr>
            <p:nvPr/>
          </p:nvSpPr>
          <p:spPr bwMode="auto">
            <a:xfrm>
              <a:off x="3104" y="3042"/>
              <a:ext cx="1112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/>
                <a:t>S: 128.119.40.186, 80 </a:t>
              </a:r>
            </a:p>
            <a:p>
              <a:r>
                <a:rPr lang="en-US" sz="1200"/>
                <a:t>D: 10.0.0.1, 3345</a:t>
              </a:r>
            </a:p>
            <a:p>
              <a:endParaRPr lang="en-US" sz="1200"/>
            </a:p>
          </p:txBody>
        </p:sp>
        <p:grpSp>
          <p:nvGrpSpPr>
            <p:cNvPr id="233565" name="Group 93"/>
            <p:cNvGrpSpPr>
              <a:grpSpLocks/>
            </p:cNvGrpSpPr>
            <p:nvPr/>
          </p:nvGrpSpPr>
          <p:grpSpPr bwMode="auto">
            <a:xfrm>
              <a:off x="3054" y="3007"/>
              <a:ext cx="51" cy="99"/>
              <a:chOff x="5508" y="1599"/>
              <a:chExt cx="48" cy="99"/>
            </a:xfrm>
          </p:grpSpPr>
          <p:sp>
            <p:nvSpPr>
              <p:cNvPr id="233566" name="Freeform 94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67" name="Line 95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68" name="Line 96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33569" name="Group 97"/>
            <p:cNvGrpSpPr>
              <a:grpSpLocks/>
            </p:cNvGrpSpPr>
            <p:nvPr/>
          </p:nvGrpSpPr>
          <p:grpSpPr bwMode="auto">
            <a:xfrm>
              <a:off x="3059" y="3248"/>
              <a:ext cx="51" cy="99"/>
              <a:chOff x="5508" y="1599"/>
              <a:chExt cx="48" cy="99"/>
            </a:xfrm>
          </p:grpSpPr>
          <p:sp>
            <p:nvSpPr>
              <p:cNvPr id="233570" name="Freeform 9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71" name="Line 9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72" name="Line 10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33573" name="Freeform 101"/>
            <p:cNvSpPr>
              <a:spLocks/>
            </p:cNvSpPr>
            <p:nvPr/>
          </p:nvSpPr>
          <p:spPr bwMode="auto">
            <a:xfrm>
              <a:off x="4179" y="2417"/>
              <a:ext cx="577" cy="768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33574" name="Group 102"/>
            <p:cNvGrpSpPr>
              <a:grpSpLocks/>
            </p:cNvGrpSpPr>
            <p:nvPr/>
          </p:nvGrpSpPr>
          <p:grpSpPr bwMode="auto">
            <a:xfrm>
              <a:off x="4240" y="3064"/>
              <a:ext cx="218" cy="231"/>
              <a:chOff x="5140" y="403"/>
              <a:chExt cx="218" cy="231"/>
            </a:xfrm>
          </p:grpSpPr>
          <p:sp>
            <p:nvSpPr>
              <p:cNvPr id="233575" name="Oval 103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6" name="Text Box 104"/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33580" name="Group 108"/>
          <p:cNvGrpSpPr>
            <a:grpSpLocks/>
          </p:cNvGrpSpPr>
          <p:nvPr/>
        </p:nvGrpSpPr>
        <p:grpSpPr bwMode="auto">
          <a:xfrm>
            <a:off x="1531938" y="3641725"/>
            <a:ext cx="2497137" cy="566738"/>
            <a:chOff x="1026" y="3559"/>
            <a:chExt cx="1573" cy="357"/>
          </a:xfrm>
        </p:grpSpPr>
        <p:grpSp>
          <p:nvGrpSpPr>
            <p:cNvPr id="233540" name="Group 68"/>
            <p:cNvGrpSpPr>
              <a:grpSpLocks/>
            </p:cNvGrpSpPr>
            <p:nvPr/>
          </p:nvGrpSpPr>
          <p:grpSpPr bwMode="auto">
            <a:xfrm>
              <a:off x="1412" y="3559"/>
              <a:ext cx="1187" cy="357"/>
              <a:chOff x="4381" y="786"/>
              <a:chExt cx="1108" cy="357"/>
            </a:xfrm>
          </p:grpSpPr>
          <p:sp>
            <p:nvSpPr>
              <p:cNvPr id="233541" name="Rectangle 69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42" name="Text Box 70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200"/>
                  <a:t>S: 138.76.29.7, 5001</a:t>
                </a:r>
              </a:p>
              <a:p>
                <a:r>
                  <a:rPr lang="en-US" sz="1200"/>
                  <a:t>D: 128.119.40.186, 80</a:t>
                </a:r>
              </a:p>
            </p:txBody>
          </p:sp>
          <p:grpSp>
            <p:nvGrpSpPr>
              <p:cNvPr id="233543" name="Group 71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233544" name="Freeform 72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45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46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33547" name="Group 7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233548" name="Freeform 7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49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50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33551" name="Line 79"/>
            <p:cNvSpPr>
              <a:spLocks noChangeShapeType="1"/>
            </p:cNvSpPr>
            <p:nvPr/>
          </p:nvSpPr>
          <p:spPr bwMode="auto">
            <a:xfrm flipH="1">
              <a:off x="1026" y="3729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33577" name="Group 105"/>
            <p:cNvGrpSpPr>
              <a:grpSpLocks/>
            </p:cNvGrpSpPr>
            <p:nvPr/>
          </p:nvGrpSpPr>
          <p:grpSpPr bwMode="auto">
            <a:xfrm>
              <a:off x="1143" y="3616"/>
              <a:ext cx="218" cy="231"/>
              <a:chOff x="5140" y="403"/>
              <a:chExt cx="218" cy="231"/>
            </a:xfrm>
          </p:grpSpPr>
          <p:sp>
            <p:nvSpPr>
              <p:cNvPr id="233578" name="Oval 10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9" name="Text Box 107"/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33584" name="Group 112"/>
          <p:cNvGrpSpPr>
            <a:grpSpLocks/>
          </p:cNvGrpSpPr>
          <p:nvPr/>
        </p:nvGrpSpPr>
        <p:grpSpPr bwMode="auto">
          <a:xfrm>
            <a:off x="0" y="1643063"/>
            <a:ext cx="5154613" cy="2081212"/>
            <a:chOff x="0" y="1288"/>
            <a:chExt cx="3247" cy="1311"/>
          </a:xfrm>
        </p:grpSpPr>
        <p:sp>
          <p:nvSpPr>
            <p:cNvPr id="233554" name="Text Box 82"/>
            <p:cNvSpPr txBox="1">
              <a:spLocks noChangeArrowheads="1"/>
            </p:cNvSpPr>
            <p:nvPr/>
          </p:nvSpPr>
          <p:spPr bwMode="auto">
            <a:xfrm>
              <a:off x="0" y="1288"/>
              <a:ext cx="1357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u="sng">
                  <a:solidFill>
                    <a:srgbClr val="FF0000"/>
                  </a:solidFill>
                </a:rPr>
                <a:t>2:</a:t>
              </a:r>
              <a:r>
                <a:rPr lang="en-US">
                  <a:solidFill>
                    <a:srgbClr val="FF0000"/>
                  </a:solidFill>
                </a:rPr>
                <a:t> NAT router</a:t>
              </a:r>
            </a:p>
            <a:p>
              <a:r>
                <a:rPr lang="en-US">
                  <a:solidFill>
                    <a:srgbClr val="FF0000"/>
                  </a:solidFill>
                </a:rPr>
                <a:t>changes datagram</a:t>
              </a:r>
            </a:p>
            <a:p>
              <a:r>
                <a:rPr lang="en-US">
                  <a:solidFill>
                    <a:srgbClr val="FF0000"/>
                  </a:solidFill>
                </a:rPr>
                <a:t>source addr from</a:t>
              </a:r>
            </a:p>
            <a:p>
              <a:r>
                <a:rPr lang="en-US">
                  <a:solidFill>
                    <a:srgbClr val="FF0000"/>
                  </a:solidFill>
                </a:rPr>
                <a:t>10.0.0.1, 3345 to</a:t>
              </a:r>
            </a:p>
            <a:p>
              <a:r>
                <a:rPr lang="en-US">
                  <a:solidFill>
                    <a:srgbClr val="FF0000"/>
                  </a:solidFill>
                </a:rPr>
                <a:t>138.76.29.7, 5001,</a:t>
              </a:r>
            </a:p>
            <a:p>
              <a:r>
                <a:rPr lang="en-US">
                  <a:solidFill>
                    <a:srgbClr val="FF0000"/>
                  </a:solidFill>
                </a:rPr>
                <a:t>updates table</a:t>
              </a:r>
            </a:p>
          </p:txBody>
        </p:sp>
        <p:sp>
          <p:nvSpPr>
            <p:cNvPr id="233555" name="Line 83"/>
            <p:cNvSpPr>
              <a:spLocks noChangeShapeType="1"/>
            </p:cNvSpPr>
            <p:nvPr/>
          </p:nvSpPr>
          <p:spPr bwMode="auto">
            <a:xfrm>
              <a:off x="1285" y="2243"/>
              <a:ext cx="147" cy="3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3582" name="Line 110"/>
            <p:cNvSpPr>
              <a:spLocks noChangeShapeType="1"/>
            </p:cNvSpPr>
            <p:nvPr/>
          </p:nvSpPr>
          <p:spPr bwMode="auto">
            <a:xfrm flipV="1">
              <a:off x="1275" y="1788"/>
              <a:ext cx="663" cy="45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3583" name="Line 111"/>
            <p:cNvSpPr>
              <a:spLocks noChangeShapeType="1"/>
            </p:cNvSpPr>
            <p:nvPr/>
          </p:nvSpPr>
          <p:spPr bwMode="auto">
            <a:xfrm flipV="1">
              <a:off x="1275" y="1751"/>
              <a:ext cx="1972" cy="4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3601" name="Group 129"/>
          <p:cNvGrpSpPr>
            <a:grpSpLocks/>
          </p:cNvGrpSpPr>
          <p:nvPr/>
        </p:nvGrpSpPr>
        <p:grpSpPr bwMode="auto">
          <a:xfrm>
            <a:off x="1360488" y="4681538"/>
            <a:ext cx="2471737" cy="696912"/>
            <a:chOff x="1163" y="3752"/>
            <a:chExt cx="1557" cy="439"/>
          </a:xfrm>
        </p:grpSpPr>
        <p:sp>
          <p:nvSpPr>
            <p:cNvPr id="233587" name="Rectangle 115"/>
            <p:cNvSpPr>
              <a:spLocks noChangeArrowheads="1"/>
            </p:cNvSpPr>
            <p:nvPr/>
          </p:nvSpPr>
          <p:spPr bwMode="auto">
            <a:xfrm>
              <a:off x="1163" y="3796"/>
              <a:ext cx="1183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588" name="Text Box 116"/>
            <p:cNvSpPr txBox="1">
              <a:spLocks noChangeArrowheads="1"/>
            </p:cNvSpPr>
            <p:nvPr/>
          </p:nvSpPr>
          <p:spPr bwMode="auto">
            <a:xfrm>
              <a:off x="1281" y="3788"/>
              <a:ext cx="112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/>
                <a:t>S: 128.119.40.186, 80 </a:t>
              </a:r>
            </a:p>
            <a:p>
              <a:r>
                <a:rPr lang="en-US" sz="1200"/>
                <a:t>D: 138.76.29.7, 5001</a:t>
              </a:r>
            </a:p>
            <a:p>
              <a:endParaRPr lang="en-US" sz="1200"/>
            </a:p>
          </p:txBody>
        </p:sp>
        <p:grpSp>
          <p:nvGrpSpPr>
            <p:cNvPr id="233589" name="Group 117"/>
            <p:cNvGrpSpPr>
              <a:grpSpLocks/>
            </p:cNvGrpSpPr>
            <p:nvPr/>
          </p:nvGrpSpPr>
          <p:grpSpPr bwMode="auto">
            <a:xfrm>
              <a:off x="1214" y="3752"/>
              <a:ext cx="52" cy="99"/>
              <a:chOff x="5508" y="1599"/>
              <a:chExt cx="48" cy="99"/>
            </a:xfrm>
          </p:grpSpPr>
          <p:sp>
            <p:nvSpPr>
              <p:cNvPr id="233590" name="Freeform 11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91" name="Line 11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92" name="Line 12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33593" name="Group 121"/>
            <p:cNvGrpSpPr>
              <a:grpSpLocks/>
            </p:cNvGrpSpPr>
            <p:nvPr/>
          </p:nvGrpSpPr>
          <p:grpSpPr bwMode="auto">
            <a:xfrm>
              <a:off x="1193" y="3984"/>
              <a:ext cx="52" cy="99"/>
              <a:chOff x="5508" y="1599"/>
              <a:chExt cx="48" cy="99"/>
            </a:xfrm>
          </p:grpSpPr>
          <p:sp>
            <p:nvSpPr>
              <p:cNvPr id="233594" name="Freeform 122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95" name="Line 123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96" name="Line 124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33597" name="Line 125"/>
            <p:cNvSpPr>
              <a:spLocks noChangeShapeType="1"/>
            </p:cNvSpPr>
            <p:nvPr/>
          </p:nvSpPr>
          <p:spPr bwMode="auto">
            <a:xfrm flipH="1">
              <a:off x="2344" y="3931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33598" name="Group 126"/>
            <p:cNvGrpSpPr>
              <a:grpSpLocks/>
            </p:cNvGrpSpPr>
            <p:nvPr/>
          </p:nvGrpSpPr>
          <p:grpSpPr bwMode="auto">
            <a:xfrm>
              <a:off x="2409" y="3818"/>
              <a:ext cx="218" cy="231"/>
              <a:chOff x="5140" y="403"/>
              <a:chExt cx="218" cy="231"/>
            </a:xfrm>
          </p:grpSpPr>
          <p:sp>
            <p:nvSpPr>
              <p:cNvPr id="233599" name="Oval 127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00" name="Text Box 128"/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</p:grpSp>
      <p:sp>
        <p:nvSpPr>
          <p:cNvPr id="233603" name="Text Box 131"/>
          <p:cNvSpPr txBox="1">
            <a:spLocks noChangeArrowheads="1"/>
          </p:cNvSpPr>
          <p:nvPr/>
        </p:nvSpPr>
        <p:spPr bwMode="auto">
          <a:xfrm>
            <a:off x="1317625" y="5141913"/>
            <a:ext cx="21590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FF0000"/>
                </a:solidFill>
              </a:rPr>
              <a:t>3:</a:t>
            </a:r>
            <a:r>
              <a:rPr lang="en-US">
                <a:solidFill>
                  <a:srgbClr val="FF0000"/>
                </a:solidFill>
              </a:rPr>
              <a:t> Reply arrives</a:t>
            </a:r>
          </a:p>
          <a:p>
            <a:r>
              <a:rPr lang="en-US">
                <a:solidFill>
                  <a:srgbClr val="FF0000"/>
                </a:solidFill>
              </a:rPr>
              <a:t> dest. address:</a:t>
            </a:r>
          </a:p>
          <a:p>
            <a:r>
              <a:rPr lang="en-US">
                <a:solidFill>
                  <a:srgbClr val="FF0000"/>
                </a:solidFill>
              </a:rPr>
              <a:t> 138.76.29.7, 5001</a:t>
            </a:r>
          </a:p>
        </p:txBody>
      </p:sp>
      <p:sp>
        <p:nvSpPr>
          <p:cNvPr id="233608" name="Text Box 136"/>
          <p:cNvSpPr txBox="1">
            <a:spLocks noChangeArrowheads="1"/>
          </p:cNvSpPr>
          <p:nvPr/>
        </p:nvSpPr>
        <p:spPr bwMode="auto">
          <a:xfrm>
            <a:off x="4741863" y="4976813"/>
            <a:ext cx="4011612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FF0000"/>
                </a:solidFill>
              </a:rPr>
              <a:t>4:</a:t>
            </a:r>
            <a:r>
              <a:rPr lang="en-US">
                <a:solidFill>
                  <a:srgbClr val="FF0000"/>
                </a:solidFill>
              </a:rPr>
              <a:t> NAT router</a:t>
            </a:r>
          </a:p>
          <a:p>
            <a:r>
              <a:rPr lang="en-US">
                <a:solidFill>
                  <a:srgbClr val="FF0000"/>
                </a:solidFill>
              </a:rPr>
              <a:t>changes datagram</a:t>
            </a:r>
          </a:p>
          <a:p>
            <a:r>
              <a:rPr lang="en-US">
                <a:solidFill>
                  <a:srgbClr val="FF0000"/>
                </a:solidFill>
              </a:rPr>
              <a:t>dest addr from</a:t>
            </a:r>
          </a:p>
          <a:p>
            <a:r>
              <a:rPr lang="en-US">
                <a:solidFill>
                  <a:srgbClr val="FF0000"/>
                </a:solidFill>
              </a:rPr>
              <a:t>138.76.29.7, 5001 to 10.0.0.1, 3345</a:t>
            </a:r>
            <a:r>
              <a:rPr lang="en-US"/>
              <a:t> </a:t>
            </a:r>
            <a:endParaRPr lang="en-US">
              <a:solidFill>
                <a:srgbClr val="FF0000"/>
              </a:solidFill>
            </a:endParaRPr>
          </a:p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33610" name="Line 138"/>
          <p:cNvSpPr>
            <a:spLocks noChangeShapeType="1"/>
          </p:cNvSpPr>
          <p:nvPr/>
        </p:nvSpPr>
        <p:spPr bwMode="auto">
          <a:xfrm>
            <a:off x="1022350" y="42735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3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3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3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3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33" grpId="0"/>
      <p:bldP spid="233603" grpId="0"/>
      <p:bldP spid="23360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8C6D-78D6-034E-A203-CCF13FC56D51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NAT: Network Address Translation</a:t>
            </a:r>
            <a:endParaRPr lang="en-US"/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16-bit port-number field: </a:t>
            </a:r>
          </a:p>
          <a:p>
            <a:pPr lvl="1"/>
            <a:r>
              <a:rPr lang="en-US"/>
              <a:t>60,000 simultaneous connections with a single LAN-side address!</a:t>
            </a:r>
          </a:p>
          <a:p>
            <a:r>
              <a:rPr lang="en-US"/>
              <a:t>NAT is controversial:</a:t>
            </a:r>
          </a:p>
          <a:p>
            <a:pPr lvl="1"/>
            <a:r>
              <a:rPr lang="en-US"/>
              <a:t>routers should only process up to layer 3</a:t>
            </a:r>
          </a:p>
          <a:p>
            <a:pPr lvl="1"/>
            <a:r>
              <a:rPr lang="en-US"/>
              <a:t>violates end-to-end argument</a:t>
            </a:r>
          </a:p>
          <a:p>
            <a:pPr lvl="2"/>
            <a:r>
              <a:rPr lang="en-US"/>
              <a:t>NAT possibility must be taken into account by app designers, eg, P2P applications</a:t>
            </a:r>
          </a:p>
          <a:p>
            <a:pPr lvl="1"/>
            <a:r>
              <a:rPr lang="en-US"/>
              <a:t>address shortage should instead be solved by IPv6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39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152E-1BD5-C34F-BA4F-782939143C3B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 traversal problem</a:t>
            </a:r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4559300" cy="5159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client wants to connect to server with address 10.0.0.1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server address 10.0.0.1 local to LAN (client can</a:t>
            </a:r>
            <a:r>
              <a:rPr lang="ja-JP" altLang="en-US" sz="2000" dirty="0">
                <a:latin typeface="Calibri"/>
              </a:rPr>
              <a:t>’</a:t>
            </a:r>
            <a:r>
              <a:rPr lang="en-US" sz="2000" dirty="0"/>
              <a:t>t use it as destination </a:t>
            </a:r>
            <a:r>
              <a:rPr lang="en-US" sz="2000" dirty="0" err="1"/>
              <a:t>addr</a:t>
            </a:r>
            <a:r>
              <a:rPr lang="en-US" sz="20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only one externally visible </a:t>
            </a:r>
            <a:r>
              <a:rPr lang="en-US" sz="2000" dirty="0" err="1"/>
              <a:t>NATted</a:t>
            </a:r>
            <a:r>
              <a:rPr lang="en-US" sz="2000" dirty="0"/>
              <a:t> address: 138.76.29.7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solution 1: statically configure NAT to forward incoming connection requests at given port to server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e.g., (123.76.29.7, port 2500) always forwarded to 10.0.0.1 port 25000</a:t>
            </a:r>
          </a:p>
        </p:txBody>
      </p:sp>
      <p:sp>
        <p:nvSpPr>
          <p:cNvPr id="640029" name="Freeform 29"/>
          <p:cNvSpPr>
            <a:spLocks/>
          </p:cNvSpPr>
          <p:nvPr/>
        </p:nvSpPr>
        <p:spPr bwMode="auto">
          <a:xfrm>
            <a:off x="7115175" y="2185988"/>
            <a:ext cx="1676400" cy="2487612"/>
          </a:xfrm>
          <a:custGeom>
            <a:avLst/>
            <a:gdLst>
              <a:gd name="T0" fmla="*/ 109 w 1056"/>
              <a:gd name="T1" fmla="*/ 676 h 1567"/>
              <a:gd name="T2" fmla="*/ 598 w 1056"/>
              <a:gd name="T3" fmla="*/ 647 h 1567"/>
              <a:gd name="T4" fmla="*/ 533 w 1056"/>
              <a:gd name="T5" fmla="*/ 614 h 1567"/>
              <a:gd name="T6" fmla="*/ 566 w 1056"/>
              <a:gd name="T7" fmla="*/ 169 h 1567"/>
              <a:gd name="T8" fmla="*/ 795 w 1056"/>
              <a:gd name="T9" fmla="*/ 38 h 1567"/>
              <a:gd name="T10" fmla="*/ 1013 w 1056"/>
              <a:gd name="T11" fmla="*/ 90 h 1567"/>
              <a:gd name="T12" fmla="*/ 987 w 1056"/>
              <a:gd name="T13" fmla="*/ 579 h 1567"/>
              <a:gd name="T14" fmla="*/ 1005 w 1056"/>
              <a:gd name="T15" fmla="*/ 875 h 1567"/>
              <a:gd name="T16" fmla="*/ 987 w 1056"/>
              <a:gd name="T17" fmla="*/ 1451 h 1567"/>
              <a:gd name="T18" fmla="*/ 592 w 1056"/>
              <a:gd name="T19" fmla="*/ 1478 h 1567"/>
              <a:gd name="T20" fmla="*/ 473 w 1056"/>
              <a:gd name="T21" fmla="*/ 919 h 1567"/>
              <a:gd name="T22" fmla="*/ 61 w 1056"/>
              <a:gd name="T23" fmla="*/ 838 h 1567"/>
              <a:gd name="T24" fmla="*/ 109 w 1056"/>
              <a:gd name="T25" fmla="*/ 676 h 1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56" h="1567">
                <a:moveTo>
                  <a:pt x="109" y="676"/>
                </a:moveTo>
                <a:cubicBezTo>
                  <a:pt x="199" y="644"/>
                  <a:pt x="527" y="657"/>
                  <a:pt x="598" y="647"/>
                </a:cubicBezTo>
                <a:cubicBezTo>
                  <a:pt x="669" y="637"/>
                  <a:pt x="538" y="694"/>
                  <a:pt x="533" y="614"/>
                </a:cubicBezTo>
                <a:cubicBezTo>
                  <a:pt x="527" y="534"/>
                  <a:pt x="522" y="265"/>
                  <a:pt x="566" y="169"/>
                </a:cubicBezTo>
                <a:cubicBezTo>
                  <a:pt x="610" y="73"/>
                  <a:pt x="721" y="51"/>
                  <a:pt x="795" y="38"/>
                </a:cubicBezTo>
                <a:cubicBezTo>
                  <a:pt x="869" y="25"/>
                  <a:pt x="981" y="0"/>
                  <a:pt x="1013" y="90"/>
                </a:cubicBezTo>
                <a:cubicBezTo>
                  <a:pt x="1045" y="180"/>
                  <a:pt x="988" y="448"/>
                  <a:pt x="987" y="579"/>
                </a:cubicBezTo>
                <a:cubicBezTo>
                  <a:pt x="986" y="710"/>
                  <a:pt x="1005" y="730"/>
                  <a:pt x="1005" y="875"/>
                </a:cubicBezTo>
                <a:cubicBezTo>
                  <a:pt x="1005" y="1020"/>
                  <a:pt x="1056" y="1351"/>
                  <a:pt x="987" y="1451"/>
                </a:cubicBezTo>
                <a:cubicBezTo>
                  <a:pt x="918" y="1551"/>
                  <a:pt x="678" y="1567"/>
                  <a:pt x="592" y="1478"/>
                </a:cubicBezTo>
                <a:cubicBezTo>
                  <a:pt x="506" y="1389"/>
                  <a:pt x="562" y="1026"/>
                  <a:pt x="473" y="919"/>
                </a:cubicBezTo>
                <a:cubicBezTo>
                  <a:pt x="384" y="812"/>
                  <a:pt x="122" y="878"/>
                  <a:pt x="61" y="838"/>
                </a:cubicBezTo>
                <a:cubicBezTo>
                  <a:pt x="0" y="798"/>
                  <a:pt x="26" y="710"/>
                  <a:pt x="109" y="67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40031" name="Object 31"/>
          <p:cNvGraphicFramePr>
            <a:graphicFrameLocks noChangeAspect="1"/>
          </p:cNvGraphicFramePr>
          <p:nvPr/>
        </p:nvGraphicFramePr>
        <p:xfrm>
          <a:off x="8151813" y="3138488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7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1813" y="3138488"/>
                        <a:ext cx="5794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0032" name="Object 32"/>
          <p:cNvGraphicFramePr>
            <a:graphicFrameLocks noChangeAspect="1"/>
          </p:cNvGraphicFramePr>
          <p:nvPr/>
        </p:nvGraphicFramePr>
        <p:xfrm>
          <a:off x="8123238" y="3903663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8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3238" y="3903663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033" name="Line 33"/>
          <p:cNvSpPr>
            <a:spLocks noChangeShapeType="1"/>
          </p:cNvSpPr>
          <p:nvPr/>
        </p:nvSpPr>
        <p:spPr bwMode="auto">
          <a:xfrm flipV="1">
            <a:off x="7183438" y="3352800"/>
            <a:ext cx="1073150" cy="2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0034" name="Line 34"/>
          <p:cNvSpPr>
            <a:spLocks noChangeShapeType="1"/>
          </p:cNvSpPr>
          <p:nvPr/>
        </p:nvSpPr>
        <p:spPr bwMode="auto">
          <a:xfrm flipH="1">
            <a:off x="8023225" y="2617788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0035" name="Line 35"/>
          <p:cNvSpPr>
            <a:spLocks noChangeShapeType="1"/>
          </p:cNvSpPr>
          <p:nvPr/>
        </p:nvSpPr>
        <p:spPr bwMode="auto">
          <a:xfrm>
            <a:off x="8027988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0036" name="Line 36"/>
          <p:cNvSpPr>
            <a:spLocks noChangeShapeType="1"/>
          </p:cNvSpPr>
          <p:nvPr/>
        </p:nvSpPr>
        <p:spPr bwMode="auto">
          <a:xfrm flipV="1">
            <a:off x="8034338" y="4117975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0037" name="Text Box 37"/>
          <p:cNvSpPr txBox="1">
            <a:spLocks noChangeArrowheads="1"/>
          </p:cNvSpPr>
          <p:nvPr/>
        </p:nvSpPr>
        <p:spPr bwMode="auto">
          <a:xfrm>
            <a:off x="7905750" y="2001838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10.0.0.1</a:t>
            </a:r>
          </a:p>
        </p:txBody>
      </p:sp>
      <p:sp>
        <p:nvSpPr>
          <p:cNvPr id="640056" name="Text Box 56"/>
          <p:cNvSpPr txBox="1">
            <a:spLocks noChangeArrowheads="1"/>
          </p:cNvSpPr>
          <p:nvPr/>
        </p:nvSpPr>
        <p:spPr bwMode="auto">
          <a:xfrm>
            <a:off x="7134225" y="2951163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10.0.0.4</a:t>
            </a:r>
          </a:p>
        </p:txBody>
      </p:sp>
      <p:sp>
        <p:nvSpPr>
          <p:cNvPr id="640057" name="Line 57"/>
          <p:cNvSpPr>
            <a:spLocks noChangeShapeType="1"/>
          </p:cNvSpPr>
          <p:nvPr/>
        </p:nvSpPr>
        <p:spPr bwMode="auto">
          <a:xfrm flipH="1">
            <a:off x="7258050" y="320198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0058" name="Line 58"/>
          <p:cNvSpPr>
            <a:spLocks noChangeShapeType="1"/>
          </p:cNvSpPr>
          <p:nvPr/>
        </p:nvSpPr>
        <p:spPr bwMode="auto">
          <a:xfrm flipH="1">
            <a:off x="6518275" y="34401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0088" name="Text Box 88"/>
          <p:cNvSpPr txBox="1">
            <a:spLocks noChangeArrowheads="1"/>
          </p:cNvSpPr>
          <p:nvPr/>
        </p:nvSpPr>
        <p:spPr bwMode="auto">
          <a:xfrm>
            <a:off x="6565900" y="3522663"/>
            <a:ext cx="876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NAT 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router</a:t>
            </a:r>
          </a:p>
        </p:txBody>
      </p:sp>
      <p:sp>
        <p:nvSpPr>
          <p:cNvPr id="640089" name="Text Box 89"/>
          <p:cNvSpPr txBox="1">
            <a:spLocks noChangeArrowheads="1"/>
          </p:cNvSpPr>
          <p:nvPr/>
        </p:nvSpPr>
        <p:spPr bwMode="auto">
          <a:xfrm>
            <a:off x="5295900" y="3508375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138.76.29.7</a:t>
            </a:r>
          </a:p>
        </p:txBody>
      </p:sp>
      <p:grpSp>
        <p:nvGrpSpPr>
          <p:cNvPr id="640091" name="Group 91"/>
          <p:cNvGrpSpPr>
            <a:grpSpLocks/>
          </p:cNvGrpSpPr>
          <p:nvPr/>
        </p:nvGrpSpPr>
        <p:grpSpPr bwMode="auto">
          <a:xfrm>
            <a:off x="8205788" y="2274888"/>
            <a:ext cx="331787" cy="755650"/>
            <a:chOff x="4180" y="783"/>
            <a:chExt cx="150" cy="307"/>
          </a:xfrm>
        </p:grpSpPr>
        <p:sp>
          <p:nvSpPr>
            <p:cNvPr id="640092" name="AutoShape 9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93" name="Rectangle 9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94" name="Rectangle 9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95" name="AutoShape 9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96" name="Line 9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97" name="Line 9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98" name="Rectangle 9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99" name="Rectangle 9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0100" name="Line 100"/>
          <p:cNvSpPr>
            <a:spLocks noChangeShapeType="1"/>
          </p:cNvSpPr>
          <p:nvPr/>
        </p:nvSpPr>
        <p:spPr bwMode="auto">
          <a:xfrm>
            <a:off x="6345238" y="342265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40059" name="Group 59"/>
          <p:cNvGrpSpPr>
            <a:grpSpLocks/>
          </p:cNvGrpSpPr>
          <p:nvPr/>
        </p:nvGrpSpPr>
        <p:grpSpPr bwMode="auto">
          <a:xfrm>
            <a:off x="6662738" y="3233738"/>
            <a:ext cx="555625" cy="307975"/>
            <a:chOff x="3600" y="219"/>
            <a:chExt cx="360" cy="175"/>
          </a:xfrm>
        </p:grpSpPr>
        <p:sp>
          <p:nvSpPr>
            <p:cNvPr id="640060" name="Oval 6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61" name="Line 6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62" name="Line 6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63" name="Rectangle 6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640064" name="Oval 6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0065" name="Group 6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40066" name="Line 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067" name="Line 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068" name="Line 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0069" name="Group 6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40070" name="Line 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071" name="Line 7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072" name="Line 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640101" name="Object 101"/>
          <p:cNvGraphicFramePr>
            <a:graphicFrameLocks noChangeAspect="1"/>
          </p:cNvGraphicFramePr>
          <p:nvPr/>
        </p:nvGraphicFramePr>
        <p:xfrm>
          <a:off x="5172075" y="2559050"/>
          <a:ext cx="5635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9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075" y="2559050"/>
                        <a:ext cx="5635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102" name="Text Box 102"/>
          <p:cNvSpPr txBox="1">
            <a:spLocks noChangeArrowheads="1"/>
          </p:cNvSpPr>
          <p:nvPr/>
        </p:nvSpPr>
        <p:spPr bwMode="auto">
          <a:xfrm>
            <a:off x="5046663" y="2187575"/>
            <a:ext cx="800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Client</a:t>
            </a:r>
          </a:p>
        </p:txBody>
      </p:sp>
      <p:sp>
        <p:nvSpPr>
          <p:cNvPr id="640103" name="Text Box 103"/>
          <p:cNvSpPr txBox="1">
            <a:spLocks noChangeArrowheads="1"/>
          </p:cNvSpPr>
          <p:nvPr/>
        </p:nvSpPr>
        <p:spPr bwMode="auto">
          <a:xfrm>
            <a:off x="5781675" y="2268538"/>
            <a:ext cx="3968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?</a:t>
            </a:r>
          </a:p>
        </p:txBody>
      </p:sp>
      <p:sp>
        <p:nvSpPr>
          <p:cNvPr id="640104" name="Line 104"/>
          <p:cNvSpPr>
            <a:spLocks noChangeShapeType="1"/>
          </p:cNvSpPr>
          <p:nvPr/>
        </p:nvSpPr>
        <p:spPr bwMode="auto">
          <a:xfrm>
            <a:off x="5653088" y="3019425"/>
            <a:ext cx="401637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54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5C14-1711-7940-B664-7D6C13AD06DA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 traversal problem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5003800" cy="5159375"/>
          </a:xfrm>
        </p:spPr>
        <p:txBody>
          <a:bodyPr/>
          <a:lstStyle/>
          <a:p>
            <a:r>
              <a:rPr lang="en-US" sz="2400"/>
              <a:t>solution 2: Universal Plug and Play (UPnP) Internet Gateway Device (IGD) Protocol.  Allows NATted host to:</a:t>
            </a:r>
          </a:p>
          <a:p>
            <a:pPr lvl="1">
              <a:spcBef>
                <a:spcPct val="0"/>
              </a:spcBef>
              <a:buFont typeface="Wingdings" charset="0"/>
              <a:buChar char="v"/>
            </a:pPr>
            <a:r>
              <a:rPr lang="en-US"/>
              <a:t>learn public IP address (138.76.29.7)</a:t>
            </a:r>
          </a:p>
          <a:p>
            <a:pPr lvl="1">
              <a:spcBef>
                <a:spcPct val="0"/>
              </a:spcBef>
              <a:buFont typeface="Wingdings" charset="0"/>
              <a:buChar char="v"/>
            </a:pPr>
            <a:r>
              <a:rPr lang="en-US"/>
              <a:t>add/remove port mappings (with lease times)</a:t>
            </a:r>
          </a:p>
          <a:p>
            <a:pPr lvl="1">
              <a:spcBef>
                <a:spcPct val="0"/>
              </a:spcBef>
              <a:buFont typeface="Wingdings" charset="0"/>
              <a:buChar char="v"/>
            </a:pPr>
            <a:endParaRPr lang="en-US"/>
          </a:p>
          <a:p>
            <a:pPr lvl="1">
              <a:spcBef>
                <a:spcPct val="0"/>
              </a:spcBef>
              <a:buFont typeface="Wingdings" charset="0"/>
              <a:buNone/>
            </a:pPr>
            <a:r>
              <a:rPr lang="en-US"/>
              <a:t>i.e., automate static NAT port map configuration</a:t>
            </a:r>
          </a:p>
        </p:txBody>
      </p:sp>
      <p:sp>
        <p:nvSpPr>
          <p:cNvPr id="645171" name="Freeform 51"/>
          <p:cNvSpPr>
            <a:spLocks/>
          </p:cNvSpPr>
          <p:nvPr/>
        </p:nvSpPr>
        <p:spPr bwMode="auto">
          <a:xfrm>
            <a:off x="7115175" y="2185988"/>
            <a:ext cx="1676400" cy="2487612"/>
          </a:xfrm>
          <a:custGeom>
            <a:avLst/>
            <a:gdLst>
              <a:gd name="T0" fmla="*/ 109 w 1056"/>
              <a:gd name="T1" fmla="*/ 676 h 1567"/>
              <a:gd name="T2" fmla="*/ 598 w 1056"/>
              <a:gd name="T3" fmla="*/ 647 h 1567"/>
              <a:gd name="T4" fmla="*/ 533 w 1056"/>
              <a:gd name="T5" fmla="*/ 614 h 1567"/>
              <a:gd name="T6" fmla="*/ 566 w 1056"/>
              <a:gd name="T7" fmla="*/ 169 h 1567"/>
              <a:gd name="T8" fmla="*/ 795 w 1056"/>
              <a:gd name="T9" fmla="*/ 38 h 1567"/>
              <a:gd name="T10" fmla="*/ 1013 w 1056"/>
              <a:gd name="T11" fmla="*/ 90 h 1567"/>
              <a:gd name="T12" fmla="*/ 987 w 1056"/>
              <a:gd name="T13" fmla="*/ 579 h 1567"/>
              <a:gd name="T14" fmla="*/ 1005 w 1056"/>
              <a:gd name="T15" fmla="*/ 875 h 1567"/>
              <a:gd name="T16" fmla="*/ 987 w 1056"/>
              <a:gd name="T17" fmla="*/ 1451 h 1567"/>
              <a:gd name="T18" fmla="*/ 592 w 1056"/>
              <a:gd name="T19" fmla="*/ 1478 h 1567"/>
              <a:gd name="T20" fmla="*/ 473 w 1056"/>
              <a:gd name="T21" fmla="*/ 919 h 1567"/>
              <a:gd name="T22" fmla="*/ 61 w 1056"/>
              <a:gd name="T23" fmla="*/ 838 h 1567"/>
              <a:gd name="T24" fmla="*/ 109 w 1056"/>
              <a:gd name="T25" fmla="*/ 676 h 1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56" h="1567">
                <a:moveTo>
                  <a:pt x="109" y="676"/>
                </a:moveTo>
                <a:cubicBezTo>
                  <a:pt x="199" y="644"/>
                  <a:pt x="527" y="657"/>
                  <a:pt x="598" y="647"/>
                </a:cubicBezTo>
                <a:cubicBezTo>
                  <a:pt x="669" y="637"/>
                  <a:pt x="538" y="694"/>
                  <a:pt x="533" y="614"/>
                </a:cubicBezTo>
                <a:cubicBezTo>
                  <a:pt x="527" y="534"/>
                  <a:pt x="522" y="265"/>
                  <a:pt x="566" y="169"/>
                </a:cubicBezTo>
                <a:cubicBezTo>
                  <a:pt x="610" y="73"/>
                  <a:pt x="721" y="51"/>
                  <a:pt x="795" y="38"/>
                </a:cubicBezTo>
                <a:cubicBezTo>
                  <a:pt x="869" y="25"/>
                  <a:pt x="981" y="0"/>
                  <a:pt x="1013" y="90"/>
                </a:cubicBezTo>
                <a:cubicBezTo>
                  <a:pt x="1045" y="180"/>
                  <a:pt x="988" y="448"/>
                  <a:pt x="987" y="579"/>
                </a:cubicBezTo>
                <a:cubicBezTo>
                  <a:pt x="986" y="710"/>
                  <a:pt x="1005" y="730"/>
                  <a:pt x="1005" y="875"/>
                </a:cubicBezTo>
                <a:cubicBezTo>
                  <a:pt x="1005" y="1020"/>
                  <a:pt x="1056" y="1351"/>
                  <a:pt x="987" y="1451"/>
                </a:cubicBezTo>
                <a:cubicBezTo>
                  <a:pt x="918" y="1551"/>
                  <a:pt x="678" y="1567"/>
                  <a:pt x="592" y="1478"/>
                </a:cubicBezTo>
                <a:cubicBezTo>
                  <a:pt x="506" y="1389"/>
                  <a:pt x="562" y="1026"/>
                  <a:pt x="473" y="919"/>
                </a:cubicBezTo>
                <a:cubicBezTo>
                  <a:pt x="384" y="812"/>
                  <a:pt x="122" y="878"/>
                  <a:pt x="61" y="838"/>
                </a:cubicBezTo>
                <a:cubicBezTo>
                  <a:pt x="0" y="798"/>
                  <a:pt x="26" y="710"/>
                  <a:pt x="109" y="67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45172" name="Object 52"/>
          <p:cNvGraphicFramePr>
            <a:graphicFrameLocks noChangeAspect="1"/>
          </p:cNvGraphicFramePr>
          <p:nvPr/>
        </p:nvGraphicFramePr>
        <p:xfrm>
          <a:off x="8151813" y="3138488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71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1813" y="3138488"/>
                        <a:ext cx="5794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3" name="Object 53"/>
          <p:cNvGraphicFramePr>
            <a:graphicFrameLocks noChangeAspect="1"/>
          </p:cNvGraphicFramePr>
          <p:nvPr/>
        </p:nvGraphicFramePr>
        <p:xfrm>
          <a:off x="8123238" y="3903663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72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3238" y="3903663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74" name="Line 54"/>
          <p:cNvSpPr>
            <a:spLocks noChangeShapeType="1"/>
          </p:cNvSpPr>
          <p:nvPr/>
        </p:nvSpPr>
        <p:spPr bwMode="auto">
          <a:xfrm flipV="1">
            <a:off x="7183438" y="3352800"/>
            <a:ext cx="1073150" cy="2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175" name="Line 55"/>
          <p:cNvSpPr>
            <a:spLocks noChangeShapeType="1"/>
          </p:cNvSpPr>
          <p:nvPr/>
        </p:nvSpPr>
        <p:spPr bwMode="auto">
          <a:xfrm flipH="1">
            <a:off x="8023225" y="2617788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176" name="Line 56"/>
          <p:cNvSpPr>
            <a:spLocks noChangeShapeType="1"/>
          </p:cNvSpPr>
          <p:nvPr/>
        </p:nvSpPr>
        <p:spPr bwMode="auto">
          <a:xfrm>
            <a:off x="8027988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177" name="Line 57"/>
          <p:cNvSpPr>
            <a:spLocks noChangeShapeType="1"/>
          </p:cNvSpPr>
          <p:nvPr/>
        </p:nvSpPr>
        <p:spPr bwMode="auto">
          <a:xfrm flipV="1">
            <a:off x="8034338" y="4117975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178" name="Text Box 58"/>
          <p:cNvSpPr txBox="1">
            <a:spLocks noChangeArrowheads="1"/>
          </p:cNvSpPr>
          <p:nvPr/>
        </p:nvSpPr>
        <p:spPr bwMode="auto">
          <a:xfrm>
            <a:off x="7905750" y="2001838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10.0.0.1</a:t>
            </a:r>
          </a:p>
        </p:txBody>
      </p:sp>
      <p:sp>
        <p:nvSpPr>
          <p:cNvPr id="645179" name="Text Box 59"/>
          <p:cNvSpPr txBox="1">
            <a:spLocks noChangeArrowheads="1"/>
          </p:cNvSpPr>
          <p:nvPr/>
        </p:nvSpPr>
        <p:spPr bwMode="auto">
          <a:xfrm>
            <a:off x="7134225" y="2951163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10.0.0.4</a:t>
            </a:r>
          </a:p>
        </p:txBody>
      </p:sp>
      <p:sp>
        <p:nvSpPr>
          <p:cNvPr id="645180" name="Line 60"/>
          <p:cNvSpPr>
            <a:spLocks noChangeShapeType="1"/>
          </p:cNvSpPr>
          <p:nvPr/>
        </p:nvSpPr>
        <p:spPr bwMode="auto">
          <a:xfrm flipH="1">
            <a:off x="7258050" y="320198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181" name="Line 61"/>
          <p:cNvSpPr>
            <a:spLocks noChangeShapeType="1"/>
          </p:cNvSpPr>
          <p:nvPr/>
        </p:nvSpPr>
        <p:spPr bwMode="auto">
          <a:xfrm flipH="1">
            <a:off x="6518275" y="34401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182" name="Text Box 62"/>
          <p:cNvSpPr txBox="1">
            <a:spLocks noChangeArrowheads="1"/>
          </p:cNvSpPr>
          <p:nvPr/>
        </p:nvSpPr>
        <p:spPr bwMode="auto">
          <a:xfrm>
            <a:off x="6565900" y="3522663"/>
            <a:ext cx="876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NAT </a:t>
            </a:r>
          </a:p>
          <a:p>
            <a:pPr algn="ctr"/>
            <a:r>
              <a:rPr lang="en-US"/>
              <a:t>router</a:t>
            </a:r>
          </a:p>
        </p:txBody>
      </p:sp>
      <p:sp>
        <p:nvSpPr>
          <p:cNvPr id="645183" name="Text Box 63"/>
          <p:cNvSpPr txBox="1">
            <a:spLocks noChangeArrowheads="1"/>
          </p:cNvSpPr>
          <p:nvPr/>
        </p:nvSpPr>
        <p:spPr bwMode="auto">
          <a:xfrm>
            <a:off x="5295900" y="3508375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138.76.29.7</a:t>
            </a:r>
          </a:p>
        </p:txBody>
      </p:sp>
      <p:grpSp>
        <p:nvGrpSpPr>
          <p:cNvPr id="645184" name="Group 64"/>
          <p:cNvGrpSpPr>
            <a:grpSpLocks/>
          </p:cNvGrpSpPr>
          <p:nvPr/>
        </p:nvGrpSpPr>
        <p:grpSpPr bwMode="auto">
          <a:xfrm>
            <a:off x="8205788" y="2274888"/>
            <a:ext cx="331787" cy="755650"/>
            <a:chOff x="4180" y="783"/>
            <a:chExt cx="150" cy="307"/>
          </a:xfrm>
        </p:grpSpPr>
        <p:sp>
          <p:nvSpPr>
            <p:cNvPr id="645185" name="AutoShape 6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86" name="Rectangle 6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87" name="Rectangle 6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88" name="AutoShape 6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89" name="Line 6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0" name="Line 7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1" name="Rectangle 7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2" name="Rectangle 7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5193" name="Line 73"/>
          <p:cNvSpPr>
            <a:spLocks noChangeShapeType="1"/>
          </p:cNvSpPr>
          <p:nvPr/>
        </p:nvSpPr>
        <p:spPr bwMode="auto">
          <a:xfrm>
            <a:off x="6345238" y="342265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45194" name="Group 74"/>
          <p:cNvGrpSpPr>
            <a:grpSpLocks/>
          </p:cNvGrpSpPr>
          <p:nvPr/>
        </p:nvGrpSpPr>
        <p:grpSpPr bwMode="auto">
          <a:xfrm>
            <a:off x="6662738" y="3233738"/>
            <a:ext cx="555625" cy="307975"/>
            <a:chOff x="3600" y="219"/>
            <a:chExt cx="360" cy="175"/>
          </a:xfrm>
        </p:grpSpPr>
        <p:sp>
          <p:nvSpPr>
            <p:cNvPr id="645195" name="Oval 7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6" name="Line 7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7" name="Line 7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8" name="Rectangle 7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645199" name="Oval 7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5200" name="Group 8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45201" name="Line 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02" name="Line 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03" name="Line 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5204" name="Group 8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45205" name="Line 8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06" name="Line 8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07" name="Line 8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45212" name="Freeform 92"/>
          <p:cNvSpPr>
            <a:spLocks/>
          </p:cNvSpPr>
          <p:nvPr/>
        </p:nvSpPr>
        <p:spPr bwMode="auto">
          <a:xfrm>
            <a:off x="7245350" y="2339975"/>
            <a:ext cx="1166813" cy="1079500"/>
          </a:xfrm>
          <a:custGeom>
            <a:avLst/>
            <a:gdLst>
              <a:gd name="T0" fmla="*/ 0 w 735"/>
              <a:gd name="T1" fmla="*/ 715 h 742"/>
              <a:gd name="T2" fmla="*/ 398 w 735"/>
              <a:gd name="T3" fmla="*/ 670 h 742"/>
              <a:gd name="T4" fmla="*/ 416 w 735"/>
              <a:gd name="T5" fmla="*/ 281 h 742"/>
              <a:gd name="T6" fmla="*/ 452 w 735"/>
              <a:gd name="T7" fmla="*/ 41 h 742"/>
              <a:gd name="T8" fmla="*/ 735 w 735"/>
              <a:gd name="T9" fmla="*/ 32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5" h="742">
                <a:moveTo>
                  <a:pt x="0" y="715"/>
                </a:moveTo>
                <a:cubicBezTo>
                  <a:pt x="66" y="708"/>
                  <a:pt x="329" y="742"/>
                  <a:pt x="398" y="670"/>
                </a:cubicBezTo>
                <a:cubicBezTo>
                  <a:pt x="467" y="598"/>
                  <a:pt x="407" y="386"/>
                  <a:pt x="416" y="281"/>
                </a:cubicBezTo>
                <a:cubicBezTo>
                  <a:pt x="425" y="176"/>
                  <a:pt x="399" y="82"/>
                  <a:pt x="452" y="41"/>
                </a:cubicBezTo>
                <a:cubicBezTo>
                  <a:pt x="505" y="0"/>
                  <a:pt x="676" y="34"/>
                  <a:pt x="735" y="3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213" name="Text Box 93"/>
          <p:cNvSpPr txBox="1">
            <a:spLocks noChangeArrowheads="1"/>
          </p:cNvSpPr>
          <p:nvPr/>
        </p:nvSpPr>
        <p:spPr bwMode="auto">
          <a:xfrm>
            <a:off x="7321550" y="2495550"/>
            <a:ext cx="630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IGD</a:t>
            </a:r>
          </a:p>
        </p:txBody>
      </p:sp>
    </p:spTree>
    <p:extLst>
      <p:ext uri="{BB962C8B-B14F-4D97-AF65-F5344CB8AC3E}">
        <p14:creationId xmlns:p14="http://schemas.microsoft.com/office/powerpoint/2010/main" val="3611480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D51B-398E-0349-A0EB-BA4E18018677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 traversal problem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7675563" cy="5159375"/>
          </a:xfrm>
        </p:spPr>
        <p:txBody>
          <a:bodyPr/>
          <a:lstStyle/>
          <a:p>
            <a:r>
              <a:rPr lang="en-US" sz="2400"/>
              <a:t>solution 3: relaying (used in Skype)</a:t>
            </a:r>
          </a:p>
          <a:p>
            <a:pPr lvl="1"/>
            <a:r>
              <a:rPr lang="en-US"/>
              <a:t>NATed client establishes connection to relay</a:t>
            </a:r>
          </a:p>
          <a:p>
            <a:pPr lvl="1"/>
            <a:r>
              <a:rPr lang="en-US"/>
              <a:t>External client connects to relay</a:t>
            </a:r>
          </a:p>
          <a:p>
            <a:pPr lvl="1"/>
            <a:r>
              <a:rPr lang="en-US"/>
              <a:t>relay bridges packets between to connections</a:t>
            </a:r>
          </a:p>
          <a:p>
            <a:pPr>
              <a:buFont typeface="ZapfDingbats" charset="0"/>
              <a:buNone/>
            </a:pPr>
            <a:endParaRPr lang="en-US" sz="2400"/>
          </a:p>
        </p:txBody>
      </p:sp>
      <p:sp>
        <p:nvSpPr>
          <p:cNvPr id="644112" name="Text Box 16"/>
          <p:cNvSpPr txBox="1">
            <a:spLocks noChangeArrowheads="1"/>
          </p:cNvSpPr>
          <p:nvPr/>
        </p:nvSpPr>
        <p:spPr bwMode="auto">
          <a:xfrm>
            <a:off x="4879975" y="5100638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138.76.29.7</a:t>
            </a:r>
          </a:p>
        </p:txBody>
      </p:sp>
      <p:graphicFrame>
        <p:nvGraphicFramePr>
          <p:cNvPr id="644137" name="Object 41"/>
          <p:cNvGraphicFramePr>
            <a:graphicFrameLocks noChangeAspect="1"/>
          </p:cNvGraphicFramePr>
          <p:nvPr/>
        </p:nvGraphicFramePr>
        <p:xfrm>
          <a:off x="401638" y="4316413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55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4316413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4138" name="Text Box 42"/>
          <p:cNvSpPr txBox="1">
            <a:spLocks noChangeArrowheads="1"/>
          </p:cNvSpPr>
          <p:nvPr/>
        </p:nvSpPr>
        <p:spPr bwMode="auto">
          <a:xfrm>
            <a:off x="260350" y="4722813"/>
            <a:ext cx="800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Client</a:t>
            </a:r>
          </a:p>
        </p:txBody>
      </p:sp>
      <p:grpSp>
        <p:nvGrpSpPr>
          <p:cNvPr id="644160" name="Group 64"/>
          <p:cNvGrpSpPr>
            <a:grpSpLocks/>
          </p:cNvGrpSpPr>
          <p:nvPr/>
        </p:nvGrpSpPr>
        <p:grpSpPr bwMode="auto">
          <a:xfrm>
            <a:off x="5929313" y="3625850"/>
            <a:ext cx="2508250" cy="2640013"/>
            <a:chOff x="3735" y="2284"/>
            <a:chExt cx="1580" cy="1663"/>
          </a:xfrm>
        </p:grpSpPr>
        <p:sp>
          <p:nvSpPr>
            <p:cNvPr id="644100" name="Freeform 4"/>
            <p:cNvSpPr>
              <a:spLocks/>
            </p:cNvSpPr>
            <p:nvPr/>
          </p:nvSpPr>
          <p:spPr bwMode="auto">
            <a:xfrm>
              <a:off x="4220" y="2380"/>
              <a:ext cx="1056" cy="1567"/>
            </a:xfrm>
            <a:custGeom>
              <a:avLst/>
              <a:gdLst>
                <a:gd name="T0" fmla="*/ 109 w 1056"/>
                <a:gd name="T1" fmla="*/ 676 h 1567"/>
                <a:gd name="T2" fmla="*/ 598 w 1056"/>
                <a:gd name="T3" fmla="*/ 647 h 1567"/>
                <a:gd name="T4" fmla="*/ 533 w 1056"/>
                <a:gd name="T5" fmla="*/ 614 h 1567"/>
                <a:gd name="T6" fmla="*/ 566 w 1056"/>
                <a:gd name="T7" fmla="*/ 169 h 1567"/>
                <a:gd name="T8" fmla="*/ 795 w 1056"/>
                <a:gd name="T9" fmla="*/ 38 h 1567"/>
                <a:gd name="T10" fmla="*/ 1013 w 1056"/>
                <a:gd name="T11" fmla="*/ 90 h 1567"/>
                <a:gd name="T12" fmla="*/ 987 w 1056"/>
                <a:gd name="T13" fmla="*/ 579 h 1567"/>
                <a:gd name="T14" fmla="*/ 1005 w 1056"/>
                <a:gd name="T15" fmla="*/ 875 h 1567"/>
                <a:gd name="T16" fmla="*/ 987 w 1056"/>
                <a:gd name="T17" fmla="*/ 1451 h 1567"/>
                <a:gd name="T18" fmla="*/ 592 w 1056"/>
                <a:gd name="T19" fmla="*/ 1478 h 1567"/>
                <a:gd name="T20" fmla="*/ 473 w 1056"/>
                <a:gd name="T21" fmla="*/ 919 h 1567"/>
                <a:gd name="T22" fmla="*/ 61 w 1056"/>
                <a:gd name="T23" fmla="*/ 838 h 1567"/>
                <a:gd name="T24" fmla="*/ 109 w 1056"/>
                <a:gd name="T25" fmla="*/ 676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6" h="1567">
                  <a:moveTo>
                    <a:pt x="109" y="676"/>
                  </a:moveTo>
                  <a:cubicBezTo>
                    <a:pt x="199" y="644"/>
                    <a:pt x="527" y="657"/>
                    <a:pt x="598" y="647"/>
                  </a:cubicBezTo>
                  <a:cubicBezTo>
                    <a:pt x="669" y="637"/>
                    <a:pt x="538" y="694"/>
                    <a:pt x="533" y="614"/>
                  </a:cubicBezTo>
                  <a:cubicBezTo>
                    <a:pt x="527" y="534"/>
                    <a:pt x="522" y="265"/>
                    <a:pt x="566" y="169"/>
                  </a:cubicBezTo>
                  <a:cubicBezTo>
                    <a:pt x="610" y="73"/>
                    <a:pt x="721" y="51"/>
                    <a:pt x="795" y="38"/>
                  </a:cubicBezTo>
                  <a:cubicBezTo>
                    <a:pt x="869" y="25"/>
                    <a:pt x="981" y="0"/>
                    <a:pt x="1013" y="90"/>
                  </a:cubicBezTo>
                  <a:cubicBezTo>
                    <a:pt x="1045" y="180"/>
                    <a:pt x="988" y="448"/>
                    <a:pt x="987" y="579"/>
                  </a:cubicBezTo>
                  <a:cubicBezTo>
                    <a:pt x="986" y="710"/>
                    <a:pt x="1005" y="730"/>
                    <a:pt x="1005" y="875"/>
                  </a:cubicBezTo>
                  <a:cubicBezTo>
                    <a:pt x="1005" y="1020"/>
                    <a:pt x="1056" y="1351"/>
                    <a:pt x="987" y="1451"/>
                  </a:cubicBezTo>
                  <a:cubicBezTo>
                    <a:pt x="918" y="1551"/>
                    <a:pt x="678" y="1567"/>
                    <a:pt x="592" y="1478"/>
                  </a:cubicBezTo>
                  <a:cubicBezTo>
                    <a:pt x="506" y="1389"/>
                    <a:pt x="562" y="1026"/>
                    <a:pt x="473" y="919"/>
                  </a:cubicBezTo>
                  <a:cubicBezTo>
                    <a:pt x="384" y="812"/>
                    <a:pt x="122" y="878"/>
                    <a:pt x="61" y="838"/>
                  </a:cubicBezTo>
                  <a:cubicBezTo>
                    <a:pt x="0" y="798"/>
                    <a:pt x="26" y="710"/>
                    <a:pt x="109" y="67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44101" name="Object 5"/>
            <p:cNvGraphicFramePr>
              <a:graphicFrameLocks noChangeAspect="1"/>
            </p:cNvGraphicFramePr>
            <p:nvPr/>
          </p:nvGraphicFramePr>
          <p:xfrm>
            <a:off x="4873" y="2980"/>
            <a:ext cx="365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256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3" y="2980"/>
                          <a:ext cx="365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4102" name="Object 6"/>
            <p:cNvGraphicFramePr>
              <a:graphicFrameLocks noChangeAspect="1"/>
            </p:cNvGraphicFramePr>
            <p:nvPr/>
          </p:nvGraphicFramePr>
          <p:xfrm>
            <a:off x="4855" y="3462"/>
            <a:ext cx="355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257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5" y="3462"/>
                          <a:ext cx="355" cy="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4103" name="Line 7"/>
            <p:cNvSpPr>
              <a:spLocks noChangeShapeType="1"/>
            </p:cNvSpPr>
            <p:nvPr/>
          </p:nvSpPr>
          <p:spPr bwMode="auto">
            <a:xfrm flipV="1">
              <a:off x="4263" y="3115"/>
              <a:ext cx="676" cy="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4104" name="Line 8"/>
            <p:cNvSpPr>
              <a:spLocks noChangeShapeType="1"/>
            </p:cNvSpPr>
            <p:nvPr/>
          </p:nvSpPr>
          <p:spPr bwMode="auto">
            <a:xfrm flipH="1">
              <a:off x="4792" y="2652"/>
              <a:ext cx="6" cy="9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4105" name="Line 9"/>
            <p:cNvSpPr>
              <a:spLocks noChangeShapeType="1"/>
            </p:cNvSpPr>
            <p:nvPr/>
          </p:nvSpPr>
          <p:spPr bwMode="auto">
            <a:xfrm>
              <a:off x="4795" y="2649"/>
              <a:ext cx="8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4106" name="Line 10"/>
            <p:cNvSpPr>
              <a:spLocks noChangeShapeType="1"/>
            </p:cNvSpPr>
            <p:nvPr/>
          </p:nvSpPr>
          <p:spPr bwMode="auto">
            <a:xfrm flipV="1">
              <a:off x="4799" y="3597"/>
              <a:ext cx="1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4107" name="Text Box 11"/>
            <p:cNvSpPr txBox="1">
              <a:spLocks noChangeArrowheads="1"/>
            </p:cNvSpPr>
            <p:nvPr/>
          </p:nvSpPr>
          <p:spPr bwMode="auto">
            <a:xfrm>
              <a:off x="4753" y="2726"/>
              <a:ext cx="5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10.0.0.1</a:t>
              </a:r>
            </a:p>
          </p:txBody>
        </p:sp>
        <p:sp>
          <p:nvSpPr>
            <p:cNvPr id="644110" name="Line 14"/>
            <p:cNvSpPr>
              <a:spLocks noChangeShapeType="1"/>
            </p:cNvSpPr>
            <p:nvPr/>
          </p:nvSpPr>
          <p:spPr bwMode="auto">
            <a:xfrm flipH="1">
              <a:off x="3844" y="3170"/>
              <a:ext cx="54" cy="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4111" name="Text Box 15"/>
            <p:cNvSpPr txBox="1">
              <a:spLocks noChangeArrowheads="1"/>
            </p:cNvSpPr>
            <p:nvPr/>
          </p:nvSpPr>
          <p:spPr bwMode="auto">
            <a:xfrm>
              <a:off x="3874" y="3222"/>
              <a:ext cx="55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NAT </a:t>
              </a:r>
            </a:p>
            <a:p>
              <a:pPr algn="ctr"/>
              <a:r>
                <a:rPr lang="en-US"/>
                <a:t>router</a:t>
              </a:r>
            </a:p>
          </p:txBody>
        </p:sp>
        <p:sp>
          <p:nvSpPr>
            <p:cNvPr id="644122" name="Line 26"/>
            <p:cNvSpPr>
              <a:spLocks noChangeShapeType="1"/>
            </p:cNvSpPr>
            <p:nvPr/>
          </p:nvSpPr>
          <p:spPr bwMode="auto">
            <a:xfrm>
              <a:off x="3735" y="3159"/>
              <a:ext cx="2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44123" name="Group 27"/>
            <p:cNvGrpSpPr>
              <a:grpSpLocks/>
            </p:cNvGrpSpPr>
            <p:nvPr/>
          </p:nvGrpSpPr>
          <p:grpSpPr bwMode="auto">
            <a:xfrm>
              <a:off x="3935" y="3040"/>
              <a:ext cx="350" cy="194"/>
              <a:chOff x="3600" y="219"/>
              <a:chExt cx="360" cy="175"/>
            </a:xfrm>
          </p:grpSpPr>
          <p:sp>
            <p:nvSpPr>
              <p:cNvPr id="644124" name="Oval 2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125" name="Line 2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126" name="Line 3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127" name="Rectangle 3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44128" name="Oval 3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44129" name="Group 3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44130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31" name="Line 3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32" name="Line 3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44133" name="Group 3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44134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35" name="Line 3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36" name="Line 4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aphicFrame>
          <p:nvGraphicFramePr>
            <p:cNvPr id="644143" name="Object 47"/>
            <p:cNvGraphicFramePr>
              <a:graphicFrameLocks noChangeAspect="1"/>
            </p:cNvGraphicFramePr>
            <p:nvPr/>
          </p:nvGraphicFramePr>
          <p:xfrm>
            <a:off x="4804" y="2483"/>
            <a:ext cx="365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258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4" y="2483"/>
                          <a:ext cx="365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44141" name="Picture 45" descr="kw_skype_log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7" y="2284"/>
              <a:ext cx="464" cy="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4144" name="Group 48"/>
          <p:cNvGrpSpPr>
            <a:grpSpLocks/>
          </p:cNvGrpSpPr>
          <p:nvPr/>
        </p:nvGrpSpPr>
        <p:grpSpPr bwMode="auto">
          <a:xfrm>
            <a:off x="3252788" y="3370263"/>
            <a:ext cx="331787" cy="755650"/>
            <a:chOff x="4180" y="783"/>
            <a:chExt cx="150" cy="307"/>
          </a:xfrm>
        </p:grpSpPr>
        <p:sp>
          <p:nvSpPr>
            <p:cNvPr id="644145" name="AutoShape 4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46" name="Rectangle 5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47" name="Rectangle 5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48" name="AutoShape 5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49" name="Line 5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50" name="Line 5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51" name="Rectangle 5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52" name="Rectangle 5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44142" name="Picture 46" descr="kw_skype_rela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3328988"/>
            <a:ext cx="825500" cy="8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4153" name="Picture 57" descr="kw_skype_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3973513"/>
            <a:ext cx="7366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4154" name="Freeform 58"/>
          <p:cNvSpPr>
            <a:spLocks/>
          </p:cNvSpPr>
          <p:nvPr/>
        </p:nvSpPr>
        <p:spPr bwMode="auto">
          <a:xfrm>
            <a:off x="4141788" y="3948113"/>
            <a:ext cx="3714750" cy="1039812"/>
          </a:xfrm>
          <a:custGeom>
            <a:avLst/>
            <a:gdLst>
              <a:gd name="T0" fmla="*/ 1597 w 1597"/>
              <a:gd name="T1" fmla="*/ 61 h 655"/>
              <a:gd name="T2" fmla="*/ 1376 w 1597"/>
              <a:gd name="T3" fmla="*/ 78 h 655"/>
              <a:gd name="T4" fmla="*/ 1303 w 1597"/>
              <a:gd name="T5" fmla="*/ 531 h 655"/>
              <a:gd name="T6" fmla="*/ 408 w 1597"/>
              <a:gd name="T7" fmla="*/ 572 h 655"/>
              <a:gd name="T8" fmla="*/ 0 w 1597"/>
              <a:gd name="T9" fmla="*/ 36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7" h="655">
                <a:moveTo>
                  <a:pt x="1597" y="61"/>
                </a:moveTo>
                <a:cubicBezTo>
                  <a:pt x="1562" y="64"/>
                  <a:pt x="1425" y="0"/>
                  <a:pt x="1376" y="78"/>
                </a:cubicBezTo>
                <a:cubicBezTo>
                  <a:pt x="1327" y="156"/>
                  <a:pt x="1464" y="449"/>
                  <a:pt x="1303" y="531"/>
                </a:cubicBezTo>
                <a:cubicBezTo>
                  <a:pt x="1142" y="613"/>
                  <a:pt x="625" y="655"/>
                  <a:pt x="408" y="572"/>
                </a:cubicBezTo>
                <a:cubicBezTo>
                  <a:pt x="190" y="490"/>
                  <a:pt x="94" y="263"/>
                  <a:pt x="0" y="3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4155" name="Text Box 59"/>
          <p:cNvSpPr txBox="1">
            <a:spLocks noChangeArrowheads="1"/>
          </p:cNvSpPr>
          <p:nvPr/>
        </p:nvSpPr>
        <p:spPr bwMode="auto">
          <a:xfrm>
            <a:off x="5118100" y="3867150"/>
            <a:ext cx="19462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1.</a:t>
            </a:r>
            <a:r>
              <a:rPr lang="en-US"/>
              <a:t> connection to</a:t>
            </a:r>
          </a:p>
          <a:p>
            <a:r>
              <a:rPr lang="en-US"/>
              <a:t>relay initiated</a:t>
            </a:r>
          </a:p>
          <a:p>
            <a:r>
              <a:rPr lang="en-US"/>
              <a:t>by NATted host</a:t>
            </a:r>
          </a:p>
        </p:txBody>
      </p:sp>
      <p:sp>
        <p:nvSpPr>
          <p:cNvPr id="644156" name="Text Box 60"/>
          <p:cNvSpPr txBox="1">
            <a:spLocks noChangeArrowheads="1"/>
          </p:cNvSpPr>
          <p:nvPr/>
        </p:nvSpPr>
        <p:spPr bwMode="auto">
          <a:xfrm>
            <a:off x="914400" y="3603625"/>
            <a:ext cx="19462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2.</a:t>
            </a:r>
            <a:r>
              <a:rPr lang="en-US"/>
              <a:t> connection to</a:t>
            </a:r>
          </a:p>
          <a:p>
            <a:r>
              <a:rPr lang="en-US"/>
              <a:t>relay initiated</a:t>
            </a:r>
          </a:p>
          <a:p>
            <a:r>
              <a:rPr lang="en-US"/>
              <a:t>by client</a:t>
            </a:r>
          </a:p>
        </p:txBody>
      </p:sp>
      <p:sp>
        <p:nvSpPr>
          <p:cNvPr id="644157" name="Freeform 61"/>
          <p:cNvSpPr>
            <a:spLocks/>
          </p:cNvSpPr>
          <p:nvPr/>
        </p:nvSpPr>
        <p:spPr bwMode="auto">
          <a:xfrm>
            <a:off x="1033463" y="4073525"/>
            <a:ext cx="2798762" cy="511175"/>
          </a:xfrm>
          <a:custGeom>
            <a:avLst/>
            <a:gdLst>
              <a:gd name="T0" fmla="*/ 0 w 1763"/>
              <a:gd name="T1" fmla="*/ 305 h 322"/>
              <a:gd name="T2" fmla="*/ 1091 w 1763"/>
              <a:gd name="T3" fmla="*/ 305 h 322"/>
              <a:gd name="T4" fmla="*/ 1597 w 1763"/>
              <a:gd name="T5" fmla="*/ 201 h 322"/>
              <a:gd name="T6" fmla="*/ 1763 w 1763"/>
              <a:gd name="T7" fmla="*/ 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63" h="322">
                <a:moveTo>
                  <a:pt x="0" y="305"/>
                </a:moveTo>
                <a:cubicBezTo>
                  <a:pt x="412" y="313"/>
                  <a:pt x="825" y="322"/>
                  <a:pt x="1091" y="305"/>
                </a:cubicBezTo>
                <a:cubicBezTo>
                  <a:pt x="1357" y="288"/>
                  <a:pt x="1485" y="252"/>
                  <a:pt x="1597" y="201"/>
                </a:cubicBezTo>
                <a:cubicBezTo>
                  <a:pt x="1709" y="150"/>
                  <a:pt x="1736" y="75"/>
                  <a:pt x="1763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4158" name="Freeform 62"/>
          <p:cNvSpPr>
            <a:spLocks/>
          </p:cNvSpPr>
          <p:nvPr/>
        </p:nvSpPr>
        <p:spPr bwMode="auto">
          <a:xfrm>
            <a:off x="3805238" y="3697288"/>
            <a:ext cx="360362" cy="420687"/>
          </a:xfrm>
          <a:custGeom>
            <a:avLst/>
            <a:gdLst>
              <a:gd name="T0" fmla="*/ 0 w 227"/>
              <a:gd name="T1" fmla="*/ 265 h 265"/>
              <a:gd name="T2" fmla="*/ 105 w 227"/>
              <a:gd name="T3" fmla="*/ 3 h 265"/>
              <a:gd name="T4" fmla="*/ 227 w 227"/>
              <a:gd name="T5" fmla="*/ 247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265">
                <a:moveTo>
                  <a:pt x="0" y="265"/>
                </a:moveTo>
                <a:cubicBezTo>
                  <a:pt x="33" y="135"/>
                  <a:pt x="67" y="6"/>
                  <a:pt x="105" y="3"/>
                </a:cubicBezTo>
                <a:cubicBezTo>
                  <a:pt x="143" y="0"/>
                  <a:pt x="185" y="123"/>
                  <a:pt x="227" y="24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4159" name="Text Box 63"/>
          <p:cNvSpPr txBox="1">
            <a:spLocks noChangeArrowheads="1"/>
          </p:cNvSpPr>
          <p:nvPr/>
        </p:nvSpPr>
        <p:spPr bwMode="auto">
          <a:xfrm>
            <a:off x="3186113" y="4584700"/>
            <a:ext cx="1946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3.</a:t>
            </a:r>
            <a:r>
              <a:rPr lang="en-US"/>
              <a:t> relaying </a:t>
            </a:r>
          </a:p>
          <a:p>
            <a:r>
              <a:rPr lang="en-US"/>
              <a:t>established</a:t>
            </a:r>
          </a:p>
        </p:txBody>
      </p:sp>
    </p:spTree>
    <p:extLst>
      <p:ext uri="{BB962C8B-B14F-4D97-AF65-F5344CB8AC3E}">
        <p14:creationId xmlns:p14="http://schemas.microsoft.com/office/powerpoint/2010/main" val="400153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4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4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64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154" grpId="0" animBg="1"/>
      <p:bldP spid="644155" grpId="0"/>
      <p:bldP spid="644156" grpId="0"/>
      <p:bldP spid="644157" grpId="0" animBg="1"/>
      <p:bldP spid="644158" grpId="0" animBg="1"/>
      <p:bldP spid="644159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D1A2-157E-CA4E-BF6A-BC68585CC5E5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4825" cy="1143000"/>
          </a:xfrm>
        </p:spPr>
        <p:txBody>
          <a:bodyPr/>
          <a:lstStyle/>
          <a:p>
            <a:r>
              <a:rPr lang="en-US" sz="3200"/>
              <a:t>ICMP: Internet Control Message Protocol</a:t>
            </a:r>
            <a:endParaRPr lang="en-U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1800" dirty="0"/>
              <a:t>used by hosts &amp; routers to communicate network-level information</a:t>
            </a:r>
          </a:p>
          <a:p>
            <a:pPr lvl="1"/>
            <a:r>
              <a:rPr lang="en-US" sz="1800" dirty="0"/>
              <a:t>error reporting: unreachable host, network, port, protocol</a:t>
            </a:r>
          </a:p>
          <a:p>
            <a:pPr lvl="1"/>
            <a:r>
              <a:rPr lang="en-US" sz="1800" dirty="0"/>
              <a:t>echo request/reply (used by ping)</a:t>
            </a:r>
          </a:p>
          <a:p>
            <a:r>
              <a:rPr lang="en-US" sz="1800" dirty="0"/>
              <a:t>network-layer </a:t>
            </a:r>
            <a:r>
              <a:rPr lang="ja-JP" altLang="en-US" sz="1800" dirty="0">
                <a:latin typeface="Calibri"/>
              </a:rPr>
              <a:t>“</a:t>
            </a:r>
            <a:r>
              <a:rPr lang="en-US" sz="1800" dirty="0"/>
              <a:t>above</a:t>
            </a:r>
            <a:r>
              <a:rPr lang="ja-JP" altLang="en-US" sz="1800" dirty="0">
                <a:latin typeface="Calibri"/>
              </a:rPr>
              <a:t>”</a:t>
            </a:r>
            <a:r>
              <a:rPr lang="en-US" sz="1800" dirty="0"/>
              <a:t> IP:</a:t>
            </a:r>
          </a:p>
          <a:p>
            <a:pPr lvl="1"/>
            <a:r>
              <a:rPr lang="en-US" sz="1800" dirty="0"/>
              <a:t>ICMP </a:t>
            </a:r>
            <a:r>
              <a:rPr lang="en-US" sz="1800" dirty="0" err="1"/>
              <a:t>msgs</a:t>
            </a:r>
            <a:r>
              <a:rPr lang="en-US" sz="1800" dirty="0"/>
              <a:t> carried in IP datagrams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ICMP message:</a:t>
            </a:r>
            <a:r>
              <a:rPr lang="en-US" sz="1800" dirty="0"/>
              <a:t> type, code plus first 8 bytes of IP datagram causing error</a:t>
            </a: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4584700" y="1760538"/>
            <a:ext cx="3829970" cy="452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 dirty="0">
                <a:latin typeface="Calibri"/>
              </a:rPr>
              <a:t>Type</a:t>
            </a:r>
            <a:r>
              <a:rPr lang="en-US" dirty="0">
                <a:latin typeface="Calibri"/>
              </a:rPr>
              <a:t>  </a:t>
            </a:r>
            <a:r>
              <a:rPr lang="en-US" u="sng" dirty="0">
                <a:latin typeface="Calibri"/>
              </a:rPr>
              <a:t>Code</a:t>
            </a:r>
            <a:r>
              <a:rPr lang="en-US" dirty="0">
                <a:latin typeface="Calibri"/>
              </a:rPr>
              <a:t>  </a:t>
            </a:r>
            <a:r>
              <a:rPr lang="en-US" u="sng" dirty="0">
                <a:latin typeface="Calibri"/>
              </a:rPr>
              <a:t>description</a:t>
            </a:r>
            <a:endParaRPr lang="en-US" dirty="0">
              <a:latin typeface="Calibri"/>
            </a:endParaRPr>
          </a:p>
          <a:p>
            <a:r>
              <a:rPr lang="en-US" dirty="0">
                <a:latin typeface="Calibri"/>
              </a:rPr>
              <a:t>0        0         echo reply (ping)</a:t>
            </a:r>
          </a:p>
          <a:p>
            <a:r>
              <a:rPr lang="en-US" dirty="0">
                <a:latin typeface="Calibri"/>
              </a:rPr>
              <a:t>3        0         </a:t>
            </a:r>
            <a:r>
              <a:rPr lang="en-US" dirty="0" err="1">
                <a:latin typeface="Calibri"/>
              </a:rPr>
              <a:t>dest</a:t>
            </a:r>
            <a:r>
              <a:rPr lang="en-US" dirty="0">
                <a:latin typeface="Calibri"/>
              </a:rPr>
              <a:t>. network unreachable</a:t>
            </a:r>
          </a:p>
          <a:p>
            <a:r>
              <a:rPr lang="en-US" dirty="0">
                <a:latin typeface="Calibri"/>
              </a:rPr>
              <a:t>3        1         </a:t>
            </a:r>
            <a:r>
              <a:rPr lang="en-US" dirty="0" err="1">
                <a:latin typeface="Calibri"/>
              </a:rPr>
              <a:t>dest</a:t>
            </a:r>
            <a:r>
              <a:rPr lang="en-US" dirty="0">
                <a:latin typeface="Calibri"/>
              </a:rPr>
              <a:t> host unreachable</a:t>
            </a:r>
          </a:p>
          <a:p>
            <a:r>
              <a:rPr lang="en-US" dirty="0">
                <a:latin typeface="Calibri"/>
              </a:rPr>
              <a:t>3        2         </a:t>
            </a:r>
            <a:r>
              <a:rPr lang="en-US" dirty="0" err="1">
                <a:latin typeface="Calibri"/>
              </a:rPr>
              <a:t>dest</a:t>
            </a:r>
            <a:r>
              <a:rPr lang="en-US" dirty="0">
                <a:latin typeface="Calibri"/>
              </a:rPr>
              <a:t> protocol unreachable</a:t>
            </a:r>
          </a:p>
          <a:p>
            <a:r>
              <a:rPr lang="en-US" dirty="0">
                <a:latin typeface="Calibri"/>
              </a:rPr>
              <a:t>3        3         </a:t>
            </a:r>
            <a:r>
              <a:rPr lang="en-US" dirty="0" err="1">
                <a:latin typeface="Calibri"/>
              </a:rPr>
              <a:t>dest</a:t>
            </a:r>
            <a:r>
              <a:rPr lang="en-US" dirty="0">
                <a:latin typeface="Calibri"/>
              </a:rPr>
              <a:t> port unreachable</a:t>
            </a:r>
          </a:p>
          <a:p>
            <a:r>
              <a:rPr lang="en-US" dirty="0">
                <a:latin typeface="Calibri"/>
              </a:rPr>
              <a:t>3        6         </a:t>
            </a:r>
            <a:r>
              <a:rPr lang="en-US" dirty="0" err="1">
                <a:latin typeface="Calibri"/>
              </a:rPr>
              <a:t>dest</a:t>
            </a:r>
            <a:r>
              <a:rPr lang="en-US" dirty="0">
                <a:latin typeface="Calibri"/>
              </a:rPr>
              <a:t> network unknown</a:t>
            </a:r>
          </a:p>
          <a:p>
            <a:r>
              <a:rPr lang="en-US" dirty="0">
                <a:latin typeface="Calibri"/>
              </a:rPr>
              <a:t>3        7         </a:t>
            </a:r>
            <a:r>
              <a:rPr lang="en-US" dirty="0" err="1">
                <a:latin typeface="Calibri"/>
              </a:rPr>
              <a:t>dest</a:t>
            </a:r>
            <a:r>
              <a:rPr lang="en-US" dirty="0">
                <a:latin typeface="Calibri"/>
              </a:rPr>
              <a:t> host unknown</a:t>
            </a:r>
          </a:p>
          <a:p>
            <a:r>
              <a:rPr lang="en-US" dirty="0">
                <a:latin typeface="Calibri"/>
              </a:rPr>
              <a:t>4        0         source quench (congestion</a:t>
            </a:r>
          </a:p>
          <a:p>
            <a:r>
              <a:rPr lang="en-US" dirty="0">
                <a:latin typeface="Calibri"/>
              </a:rPr>
              <a:t>                     control - not used)</a:t>
            </a:r>
          </a:p>
          <a:p>
            <a:r>
              <a:rPr lang="en-US" dirty="0">
                <a:latin typeface="Calibri"/>
              </a:rPr>
              <a:t>8        0         echo request (ping)</a:t>
            </a:r>
          </a:p>
          <a:p>
            <a:r>
              <a:rPr lang="en-US" dirty="0">
                <a:latin typeface="Calibri"/>
              </a:rPr>
              <a:t>9        0         route advertisement</a:t>
            </a:r>
          </a:p>
          <a:p>
            <a:r>
              <a:rPr lang="en-US" dirty="0">
                <a:latin typeface="Calibri"/>
              </a:rPr>
              <a:t>10      0         router discovery</a:t>
            </a:r>
          </a:p>
          <a:p>
            <a:r>
              <a:rPr lang="en-US" dirty="0">
                <a:latin typeface="Calibri"/>
              </a:rPr>
              <a:t>11      0         TTL expired</a:t>
            </a:r>
          </a:p>
          <a:p>
            <a:r>
              <a:rPr lang="en-US" dirty="0">
                <a:latin typeface="Calibri"/>
              </a:rPr>
              <a:t>12      0         bad IP header</a:t>
            </a:r>
          </a:p>
          <a:p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9298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608E-B6B5-1541-936D-825029CBD2E1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Traceroute and ICMP</a:t>
            </a:r>
          </a:p>
        </p:txBody>
      </p:sp>
      <p:sp>
        <p:nvSpPr>
          <p:cNvPr id="45158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/>
              <a:t>Source sends series of UDP segments to dest</a:t>
            </a:r>
          </a:p>
          <a:p>
            <a:pPr lvl="1"/>
            <a:r>
              <a:rPr lang="en-US" sz="1800"/>
              <a:t>First has TTL =1</a:t>
            </a:r>
          </a:p>
          <a:p>
            <a:pPr lvl="1"/>
            <a:r>
              <a:rPr lang="en-US" sz="1800"/>
              <a:t>Second has TTL=2, etc.</a:t>
            </a:r>
          </a:p>
          <a:p>
            <a:pPr lvl="1"/>
            <a:r>
              <a:rPr lang="en-US" sz="1800"/>
              <a:t>Unlikely port number</a:t>
            </a:r>
          </a:p>
          <a:p>
            <a:r>
              <a:rPr lang="en-US" sz="2000"/>
              <a:t>When nth datagram arrives to nth router:</a:t>
            </a:r>
          </a:p>
          <a:p>
            <a:pPr lvl="1"/>
            <a:r>
              <a:rPr lang="en-US" sz="1800"/>
              <a:t>Router discards datagram</a:t>
            </a:r>
          </a:p>
          <a:p>
            <a:pPr lvl="1"/>
            <a:r>
              <a:rPr lang="en-US" sz="1800"/>
              <a:t>And sends to source an ICMP message (type 11, code 0)</a:t>
            </a:r>
          </a:p>
          <a:p>
            <a:pPr lvl="1"/>
            <a:r>
              <a:rPr lang="en-US" sz="1800"/>
              <a:t>Message includes name of router&amp; IP address</a:t>
            </a:r>
          </a:p>
        </p:txBody>
      </p:sp>
      <p:sp>
        <p:nvSpPr>
          <p:cNvPr id="45158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/>
              <a:t>When ICMP message arrives, source calculates RTT</a:t>
            </a:r>
          </a:p>
          <a:p>
            <a:r>
              <a:rPr lang="en-US" sz="2000" dirty="0" err="1"/>
              <a:t>Traceroute</a:t>
            </a:r>
            <a:r>
              <a:rPr lang="en-US" sz="2000" dirty="0"/>
              <a:t> does this 3 times</a:t>
            </a:r>
          </a:p>
          <a:p>
            <a:pPr>
              <a:buFont typeface="ZapfDingbats" charset="0"/>
              <a:buNone/>
            </a:pPr>
            <a:r>
              <a:rPr lang="en-US" sz="2000" u="sng" dirty="0">
                <a:solidFill>
                  <a:srgbClr val="FF0000"/>
                </a:solidFill>
              </a:rPr>
              <a:t>Stopping criterion</a:t>
            </a:r>
          </a:p>
          <a:p>
            <a:r>
              <a:rPr lang="en-US" sz="2000" dirty="0"/>
              <a:t>UDP segment eventually arrives at destination host</a:t>
            </a:r>
          </a:p>
          <a:p>
            <a:r>
              <a:rPr lang="en-US" sz="2000" dirty="0"/>
              <a:t>Destination returns ICMP </a:t>
            </a:r>
            <a:r>
              <a:rPr lang="ja-JP" altLang="en-US" sz="2000" dirty="0">
                <a:latin typeface="Calibri"/>
              </a:rPr>
              <a:t>“</a:t>
            </a:r>
            <a:r>
              <a:rPr lang="en-US" sz="2000" dirty="0"/>
              <a:t>host unreachable</a:t>
            </a:r>
            <a:r>
              <a:rPr lang="ja-JP" altLang="en-US" sz="2000" dirty="0">
                <a:latin typeface="Calibri"/>
              </a:rPr>
              <a:t>”</a:t>
            </a:r>
            <a:r>
              <a:rPr lang="en-US" sz="2000" dirty="0"/>
              <a:t> packet (type 3, code 3)</a:t>
            </a:r>
          </a:p>
          <a:p>
            <a:r>
              <a:rPr lang="en-US" sz="2000" dirty="0"/>
              <a:t>When source gets this ICMP, stops.</a:t>
            </a:r>
          </a:p>
        </p:txBody>
      </p:sp>
    </p:spTree>
    <p:extLst>
      <p:ext uri="{BB962C8B-B14F-4D97-AF65-F5344CB8AC3E}">
        <p14:creationId xmlns:p14="http://schemas.microsoft.com/office/powerpoint/2010/main" val="2777683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Network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1828800" y="1828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4343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5181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57800" y="4419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1958882" y="1958882"/>
            <a:ext cx="5557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1295400" y="1958882"/>
            <a:ext cx="555718" cy="1012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6" idx="5"/>
            <a:endCxn id="13" idx="1"/>
          </p:cNvCxnSpPr>
          <p:nvPr/>
        </p:nvCxnSpPr>
        <p:spPr bwMode="auto">
          <a:xfrm>
            <a:off x="1349282" y="3101882"/>
            <a:ext cx="349436" cy="15686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2590800" y="3200400"/>
            <a:ext cx="327118" cy="5557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4" idx="5"/>
          </p:cNvCxnSpPr>
          <p:nvPr/>
        </p:nvCxnSpPr>
        <p:spPr bwMode="auto">
          <a:xfrm>
            <a:off x="3940082" y="3406682"/>
            <a:ext cx="1362354" cy="105755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endCxn id="14" idx="7"/>
          </p:cNvCxnSpPr>
          <p:nvPr/>
        </p:nvCxnSpPr>
        <p:spPr bwMode="auto">
          <a:xfrm flipH="1">
            <a:off x="3940082" y="2133600"/>
            <a:ext cx="985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4038600" y="2057400"/>
            <a:ext cx="182880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5334000" y="3048000"/>
            <a:ext cx="5334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1752600" y="4648200"/>
            <a:ext cx="9144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2971800" y="3733800"/>
            <a:ext cx="1012918" cy="7396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4092482" y="4419600"/>
            <a:ext cx="1241518" cy="538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3886200" y="3276600"/>
            <a:ext cx="985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9" idx="0"/>
          </p:cNvCxnSpPr>
          <p:nvPr/>
        </p:nvCxnSpPr>
        <p:spPr bwMode="auto">
          <a:xfrm flipH="1">
            <a:off x="2743200" y="3810000"/>
            <a:ext cx="2286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0" idx="6"/>
            <a:endCxn id="14" idx="1"/>
          </p:cNvCxnSpPr>
          <p:nvPr/>
        </p:nvCxnSpPr>
        <p:spPr bwMode="auto">
          <a:xfrm>
            <a:off x="2590800" y="3200400"/>
            <a:ext cx="1241518" cy="985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6" idx="6"/>
            <a:endCxn id="10" idx="2"/>
          </p:cNvCxnSpPr>
          <p:nvPr/>
        </p:nvCxnSpPr>
        <p:spPr bwMode="auto">
          <a:xfrm>
            <a:off x="1371600" y="3048000"/>
            <a:ext cx="10668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13" idx="0"/>
            <a:endCxn id="12" idx="3"/>
          </p:cNvCxnSpPr>
          <p:nvPr/>
        </p:nvCxnSpPr>
        <p:spPr bwMode="auto">
          <a:xfrm flipV="1">
            <a:off x="1752600" y="3863882"/>
            <a:ext cx="1165318" cy="784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9" idx="7"/>
            <a:endCxn id="8" idx="3"/>
          </p:cNvCxnSpPr>
          <p:nvPr/>
        </p:nvCxnSpPr>
        <p:spPr bwMode="auto">
          <a:xfrm flipV="1">
            <a:off x="2797082" y="4473482"/>
            <a:ext cx="1187636" cy="7304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stCxn id="13" idx="0"/>
            <a:endCxn id="10" idx="3"/>
          </p:cNvCxnSpPr>
          <p:nvPr/>
        </p:nvCxnSpPr>
        <p:spPr bwMode="auto">
          <a:xfrm flipV="1">
            <a:off x="1752600" y="3254282"/>
            <a:ext cx="708118" cy="1393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12" idx="0"/>
            <a:endCxn id="14" idx="2"/>
          </p:cNvCxnSpPr>
          <p:nvPr/>
        </p:nvCxnSpPr>
        <p:spPr bwMode="auto">
          <a:xfrm flipV="1">
            <a:off x="2971800" y="3352800"/>
            <a:ext cx="8382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14" idx="7"/>
            <a:endCxn id="11" idx="5"/>
          </p:cNvCxnSpPr>
          <p:nvPr/>
        </p:nvCxnSpPr>
        <p:spPr bwMode="auto">
          <a:xfrm flipV="1">
            <a:off x="3940082" y="3025682"/>
            <a:ext cx="1981200" cy="2732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5" idx="7"/>
            <a:endCxn id="7" idx="2"/>
          </p:cNvCxnSpPr>
          <p:nvPr/>
        </p:nvCxnSpPr>
        <p:spPr bwMode="auto">
          <a:xfrm>
            <a:off x="1958882" y="1851118"/>
            <a:ext cx="2003518" cy="2824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>
            <a:stCxn id="10" idx="7"/>
            <a:endCxn id="7" idx="0"/>
          </p:cNvCxnSpPr>
          <p:nvPr/>
        </p:nvCxnSpPr>
        <p:spPr bwMode="auto">
          <a:xfrm flipV="1">
            <a:off x="2568482" y="2057400"/>
            <a:ext cx="14701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AutoShape 11"/>
          <p:cNvSpPr>
            <a:spLocks noChangeArrowheads="1"/>
          </p:cNvSpPr>
          <p:nvPr/>
        </p:nvSpPr>
        <p:spPr bwMode="auto">
          <a:xfrm>
            <a:off x="3733800" y="1219200"/>
            <a:ext cx="5181600" cy="685800"/>
          </a:xfrm>
          <a:prstGeom prst="wedgeRoundRectCallout">
            <a:avLst>
              <a:gd name="adj1" fmla="val -45684"/>
              <a:gd name="adj2" fmla="val 245830"/>
              <a:gd name="adj3" fmla="val 16667"/>
            </a:avLst>
          </a:prstGeom>
          <a:solidFill>
            <a:srgbClr val="FFCC99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latin typeface="+mn-lt"/>
              </a:rPr>
              <a:t>Six ports, incoming/outgoing</a:t>
            </a:r>
            <a:endParaRPr lang="en-US" sz="2800" dirty="0">
              <a:latin typeface="+mn-lt"/>
            </a:endParaRPr>
          </a:p>
        </p:txBody>
      </p:sp>
      <p:sp>
        <p:nvSpPr>
          <p:cNvPr id="84" name="AutoShape 11"/>
          <p:cNvSpPr>
            <a:spLocks noChangeArrowheads="1"/>
          </p:cNvSpPr>
          <p:nvPr/>
        </p:nvSpPr>
        <p:spPr bwMode="auto">
          <a:xfrm>
            <a:off x="3048000" y="5562600"/>
            <a:ext cx="5410200" cy="685800"/>
          </a:xfrm>
          <a:prstGeom prst="wedgeRoundRectCallout">
            <a:avLst>
              <a:gd name="adj1" fmla="val -31389"/>
              <a:gd name="adj2" fmla="val -207873"/>
              <a:gd name="adj3" fmla="val 16667"/>
            </a:avLst>
          </a:prstGeom>
          <a:solidFill>
            <a:srgbClr val="FFCC99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latin typeface="+mn-lt"/>
              </a:rPr>
              <a:t>Four ports, incoming/outgoing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4121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24960" cy="1143000"/>
          </a:xfrm>
        </p:spPr>
        <p:txBody>
          <a:bodyPr/>
          <a:lstStyle/>
          <a:p>
            <a:r>
              <a:rPr lang="en-US" dirty="0" smtClean="0"/>
              <a:t>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Motivated (prematurely) by address exhaustion</a:t>
            </a:r>
          </a:p>
          <a:p>
            <a:pPr lvl="1"/>
            <a:r>
              <a:rPr lang="en-US" dirty="0" smtClean="0"/>
              <a:t>Addresses </a:t>
            </a:r>
            <a:r>
              <a:rPr lang="en-US" b="1" i="1" dirty="0" smtClean="0">
                <a:solidFill>
                  <a:srgbClr val="F47A00"/>
                </a:solidFill>
              </a:rPr>
              <a:t>four</a:t>
            </a:r>
            <a:r>
              <a:rPr lang="en-US" dirty="0" smtClean="0"/>
              <a:t> times as big</a:t>
            </a:r>
          </a:p>
          <a:p>
            <a:pPr lvl="1"/>
            <a:endParaRPr lang="en-US" dirty="0"/>
          </a:p>
          <a:p>
            <a:r>
              <a:rPr lang="en-US" dirty="0" smtClean="0"/>
              <a:t>Steve </a:t>
            </a:r>
            <a:r>
              <a:rPr lang="en-US" dirty="0" err="1" smtClean="0"/>
              <a:t>Deering</a:t>
            </a:r>
            <a:r>
              <a:rPr lang="en-US" dirty="0" smtClean="0"/>
              <a:t> focused on simplifying IP</a:t>
            </a:r>
          </a:p>
          <a:p>
            <a:pPr lvl="1"/>
            <a:r>
              <a:rPr lang="en-US" dirty="0" smtClean="0"/>
              <a:t>Got rid of all fields that were not absolutely necessary</a:t>
            </a:r>
          </a:p>
          <a:p>
            <a:pPr lvl="1"/>
            <a:r>
              <a:rPr lang="en-US" dirty="0" smtClean="0"/>
              <a:t>“Spring Cleaning” for IP</a:t>
            </a:r>
          </a:p>
          <a:p>
            <a:pPr lvl="1"/>
            <a:endParaRPr lang="en-US" dirty="0"/>
          </a:p>
          <a:p>
            <a:r>
              <a:rPr lang="en-US" dirty="0" smtClean="0"/>
              <a:t>Result is an elegant, if unambitious, 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48D89-58AB-BC45-AE0C-6A5235B6E242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pic>
        <p:nvPicPr>
          <p:cNvPr id="5" name="Picture 4" descr="IPv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467" y="26670"/>
            <a:ext cx="4369533" cy="139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72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376238" y="309563"/>
            <a:ext cx="8605837" cy="671512"/>
          </a:xfrm>
        </p:spPr>
        <p:txBody>
          <a:bodyPr>
            <a:normAutofit fontScale="90000"/>
          </a:bodyPr>
          <a:lstStyle/>
          <a:p>
            <a:r>
              <a:rPr lang="en-GB">
                <a:latin typeface="Helvetica" charset="0"/>
                <a:ea typeface="ＭＳ Ｐゴシック" charset="0"/>
                <a:cs typeface="ＭＳ Ｐゴシック" charset="0"/>
              </a:rPr>
              <a:t>IPv4 and IPv6 Header Comparison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481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970694"/>
              </p:ext>
            </p:extLst>
          </p:nvPr>
        </p:nvGraphicFramePr>
        <p:xfrm>
          <a:off x="90488" y="1905000"/>
          <a:ext cx="4557711" cy="3276599"/>
        </p:xfrm>
        <a:graphic>
          <a:graphicData uri="http://schemas.openxmlformats.org/drawingml/2006/table">
            <a:tbl>
              <a:tblPr/>
              <a:tblGrid>
                <a:gridCol w="778839"/>
                <a:gridCol w="478000"/>
                <a:gridCol w="1215055"/>
                <a:gridCol w="717000"/>
                <a:gridCol w="212258"/>
                <a:gridCol w="1156559"/>
              </a:tblGrid>
              <a:tr h="680556"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Version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IHL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Type of Service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Length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0556"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Identification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Flags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Fragment Offset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2625">
                <a:tc gridSpan="2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to Live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Protocol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Header Checksum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4055">
                <a:tc gridSpan="6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 Address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986">
                <a:tc gridSpan="6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Destination Address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6821">
                <a:tc gridSpan="5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Options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Padding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34869" name="Rectangle 53"/>
          <p:cNvSpPr>
            <a:spLocks noChangeArrowheads="1"/>
          </p:cNvSpPr>
          <p:nvPr/>
        </p:nvSpPr>
        <p:spPr bwMode="gray">
          <a:xfrm>
            <a:off x="1752600" y="1447800"/>
            <a:ext cx="76358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spAutoFit/>
          </a:bodyPr>
          <a:lstStyle/>
          <a:p>
            <a:pPr algn="ctr">
              <a:defRPr/>
            </a:pPr>
            <a:r>
              <a:rPr lang="en-US" sz="2400" b="0" dirty="0">
                <a:latin typeface="+mn-lt"/>
                <a:ea typeface="+mn-ea"/>
                <a:cs typeface="+mn-cs"/>
              </a:rPr>
              <a:t>IPv4</a:t>
            </a:r>
          </a:p>
        </p:txBody>
      </p:sp>
      <p:sp>
        <p:nvSpPr>
          <p:cNvPr id="34870" name="Rectangle 54"/>
          <p:cNvSpPr>
            <a:spLocks noChangeArrowheads="1"/>
          </p:cNvSpPr>
          <p:nvPr/>
        </p:nvSpPr>
        <p:spPr bwMode="gray">
          <a:xfrm>
            <a:off x="5334000" y="1371600"/>
            <a:ext cx="25146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algn="ctr">
              <a:defRPr/>
            </a:pPr>
            <a:r>
              <a:rPr lang="en-US" sz="2400" b="0" dirty="0">
                <a:latin typeface="Calibri"/>
                <a:cs typeface="Calibri"/>
              </a:rPr>
              <a:t>IPv6</a:t>
            </a:r>
            <a:endParaRPr lang="en-US" sz="2400" b="0" dirty="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4871" name="AutoShape 55"/>
          <p:cNvSpPr>
            <a:spLocks noChangeArrowheads="1"/>
          </p:cNvSpPr>
          <p:nvPr/>
        </p:nvSpPr>
        <p:spPr bwMode="auto">
          <a:xfrm>
            <a:off x="381000" y="5334000"/>
            <a:ext cx="328613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80808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124" tIns="41061" rIns="82124" bIns="41061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4872" name="AutoShape 56"/>
          <p:cNvSpPr>
            <a:spLocks noChangeArrowheads="1"/>
          </p:cNvSpPr>
          <p:nvPr/>
        </p:nvSpPr>
        <p:spPr bwMode="auto">
          <a:xfrm>
            <a:off x="381000" y="5715000"/>
            <a:ext cx="328613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6600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80808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124" tIns="41061" rIns="82124" bIns="41061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4873" name="AutoShape 57"/>
          <p:cNvSpPr>
            <a:spLocks noChangeArrowheads="1"/>
          </p:cNvSpPr>
          <p:nvPr/>
        </p:nvSpPr>
        <p:spPr bwMode="auto">
          <a:xfrm>
            <a:off x="381000" y="6019800"/>
            <a:ext cx="328613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CC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80808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124" tIns="41061" rIns="82124" bIns="41061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4874" name="AutoShape 58"/>
          <p:cNvSpPr>
            <a:spLocks noChangeArrowheads="1"/>
          </p:cNvSpPr>
          <p:nvPr/>
        </p:nvSpPr>
        <p:spPr bwMode="auto">
          <a:xfrm>
            <a:off x="381000" y="6324600"/>
            <a:ext cx="328613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8000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80808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124" tIns="41061" rIns="82124" bIns="41061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92218" name="Text Box 59"/>
          <p:cNvSpPr txBox="1">
            <a:spLocks noChangeArrowheads="1"/>
          </p:cNvSpPr>
          <p:nvPr/>
        </p:nvSpPr>
        <p:spPr bwMode="auto">
          <a:xfrm>
            <a:off x="-76200" y="5326063"/>
            <a:ext cx="4724400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US" sz="1400" dirty="0">
                <a:latin typeface="Calibri"/>
              </a:rPr>
              <a:t>Field </a:t>
            </a:r>
            <a:r>
              <a:rPr lang="en-GB" sz="1400" dirty="0">
                <a:latin typeface="Calibri"/>
              </a:rPr>
              <a:t>name </a:t>
            </a:r>
            <a:r>
              <a:rPr lang="en-US" sz="1400" dirty="0">
                <a:latin typeface="Calibri"/>
              </a:rPr>
              <a:t>kept from IPv4 to IPv6</a:t>
            </a: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US" sz="1400" dirty="0">
                <a:latin typeface="Calibri"/>
              </a:rPr>
              <a:t>Fields not kept in IPv6</a:t>
            </a: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GB" sz="1400" dirty="0">
                <a:latin typeface="Calibri"/>
              </a:rPr>
              <a:t>Name &amp; position changed in IPv6</a:t>
            </a: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GB" sz="1400" dirty="0">
                <a:latin typeface="Calibri"/>
              </a:rPr>
              <a:t>New field in IPv6</a:t>
            </a:r>
            <a:endParaRPr lang="en-US" sz="1400" dirty="0">
              <a:latin typeface="Calibri"/>
            </a:endParaRPr>
          </a:p>
        </p:txBody>
      </p:sp>
      <p:graphicFrame>
        <p:nvGraphicFramePr>
          <p:cNvPr id="13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748576"/>
              </p:ext>
            </p:extLst>
          </p:nvPr>
        </p:nvGraphicFramePr>
        <p:xfrm>
          <a:off x="4724400" y="1905000"/>
          <a:ext cx="4343400" cy="4572001"/>
        </p:xfrm>
        <a:graphic>
          <a:graphicData uri="http://schemas.openxmlformats.org/drawingml/2006/table">
            <a:tbl>
              <a:tblPr/>
              <a:tblGrid>
                <a:gridCol w="741363"/>
                <a:gridCol w="1231900"/>
                <a:gridCol w="166687"/>
                <a:gridCol w="1101725"/>
                <a:gridCol w="1101725"/>
              </a:tblGrid>
              <a:tr h="885825"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Version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Traffic Class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Flow Label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80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1688"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Payload Length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Next Header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Hop Limit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1427163">
                <a:tc gridSpan="5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Source Address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57325">
                <a:tc gridSpan="5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Destination Address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9604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Summary of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/>
              </a:rPr>
              <a:t>Eliminated </a:t>
            </a:r>
            <a:r>
              <a:rPr lang="en-US" dirty="0" smtClean="0">
                <a:latin typeface="Calibri"/>
              </a:rPr>
              <a:t>fragmentation </a:t>
            </a:r>
            <a:r>
              <a:rPr lang="en-US" b="1" i="1" dirty="0" smtClean="0">
                <a:solidFill>
                  <a:srgbClr val="F47A00"/>
                </a:solidFill>
                <a:latin typeface="Calibri"/>
              </a:rPr>
              <a:t>(why?)</a:t>
            </a:r>
            <a:endParaRPr lang="en-US" b="1" i="1" dirty="0">
              <a:solidFill>
                <a:srgbClr val="F47A00"/>
              </a:solidFill>
              <a:latin typeface="Calibri"/>
            </a:endParaRPr>
          </a:p>
          <a:p>
            <a:r>
              <a:rPr lang="en-US" dirty="0">
                <a:latin typeface="Calibri"/>
              </a:rPr>
              <a:t>Eliminated header </a:t>
            </a:r>
            <a:r>
              <a:rPr lang="en-US" dirty="0" smtClean="0">
                <a:latin typeface="Calibri"/>
              </a:rPr>
              <a:t>length </a:t>
            </a:r>
            <a:r>
              <a:rPr lang="en-US" b="1" i="1" dirty="0">
                <a:solidFill>
                  <a:srgbClr val="F47A00"/>
                </a:solidFill>
                <a:latin typeface="Calibri"/>
              </a:rPr>
              <a:t>(why?</a:t>
            </a:r>
            <a:r>
              <a:rPr lang="en-US" b="1" i="1" dirty="0" smtClean="0">
                <a:solidFill>
                  <a:srgbClr val="F47A00"/>
                </a:solidFill>
                <a:latin typeface="Calibri"/>
              </a:rPr>
              <a:t>)</a:t>
            </a:r>
            <a:endParaRPr lang="en-US" dirty="0">
              <a:latin typeface="Calibri"/>
            </a:endParaRPr>
          </a:p>
          <a:p>
            <a:r>
              <a:rPr lang="en-US" dirty="0">
                <a:latin typeface="Calibri"/>
              </a:rPr>
              <a:t>Eliminated </a:t>
            </a:r>
            <a:r>
              <a:rPr lang="en-US" dirty="0" smtClean="0">
                <a:latin typeface="Calibri"/>
              </a:rPr>
              <a:t>checksum </a:t>
            </a:r>
            <a:r>
              <a:rPr lang="en-US" b="1" i="1" dirty="0">
                <a:solidFill>
                  <a:srgbClr val="F47A00"/>
                </a:solidFill>
                <a:latin typeface="Calibri"/>
              </a:rPr>
              <a:t>(why?</a:t>
            </a:r>
            <a:r>
              <a:rPr lang="en-US" b="1" i="1" dirty="0" smtClean="0">
                <a:solidFill>
                  <a:srgbClr val="F47A00"/>
                </a:solidFill>
                <a:latin typeface="Calibri"/>
              </a:rPr>
              <a:t>)</a:t>
            </a:r>
            <a:endParaRPr lang="en-US" dirty="0">
              <a:latin typeface="Calibri"/>
            </a:endParaRPr>
          </a:p>
          <a:p>
            <a:r>
              <a:rPr lang="en-US" dirty="0">
                <a:latin typeface="Calibri"/>
              </a:rPr>
              <a:t>New options mechanism (next header</a:t>
            </a:r>
            <a:r>
              <a:rPr lang="en-US" dirty="0" smtClean="0">
                <a:latin typeface="Calibri"/>
              </a:rPr>
              <a:t>) </a:t>
            </a:r>
            <a:r>
              <a:rPr lang="en-US" b="1" i="1" dirty="0">
                <a:solidFill>
                  <a:srgbClr val="F47A00"/>
                </a:solidFill>
                <a:latin typeface="Calibri"/>
              </a:rPr>
              <a:t>(why?</a:t>
            </a:r>
            <a:r>
              <a:rPr lang="en-US" b="1" i="1" dirty="0" smtClean="0">
                <a:solidFill>
                  <a:srgbClr val="F47A00"/>
                </a:solidFill>
                <a:latin typeface="Calibri"/>
              </a:rPr>
              <a:t>)</a:t>
            </a:r>
            <a:endParaRPr lang="en-US" dirty="0">
              <a:latin typeface="Calibri"/>
            </a:endParaRPr>
          </a:p>
          <a:p>
            <a:r>
              <a:rPr lang="en-US" dirty="0">
                <a:latin typeface="Calibri"/>
              </a:rPr>
              <a:t>Expanded </a:t>
            </a:r>
            <a:r>
              <a:rPr lang="en-US" dirty="0" smtClean="0">
                <a:latin typeface="Calibri"/>
              </a:rPr>
              <a:t>addresses </a:t>
            </a:r>
            <a:r>
              <a:rPr lang="en-US" b="1" i="1" dirty="0">
                <a:solidFill>
                  <a:srgbClr val="F47A00"/>
                </a:solidFill>
                <a:latin typeface="Calibri"/>
              </a:rPr>
              <a:t>(why?</a:t>
            </a:r>
            <a:r>
              <a:rPr lang="en-US" b="1" i="1" dirty="0" smtClean="0">
                <a:solidFill>
                  <a:srgbClr val="F47A00"/>
                </a:solidFill>
                <a:latin typeface="Calibri"/>
              </a:rPr>
              <a:t>)</a:t>
            </a:r>
            <a:endParaRPr lang="en-US" dirty="0">
              <a:latin typeface="Calibri"/>
            </a:endParaRPr>
          </a:p>
          <a:p>
            <a:r>
              <a:rPr lang="en-US" dirty="0">
                <a:latin typeface="Calibri"/>
              </a:rPr>
              <a:t>Added Flow </a:t>
            </a:r>
            <a:r>
              <a:rPr lang="en-US" dirty="0" smtClean="0">
                <a:latin typeface="Calibri"/>
              </a:rPr>
              <a:t>Label </a:t>
            </a:r>
            <a:r>
              <a:rPr lang="en-US" b="1" i="1" dirty="0">
                <a:solidFill>
                  <a:srgbClr val="F47A00"/>
                </a:solidFill>
                <a:latin typeface="Calibri"/>
              </a:rPr>
              <a:t>(why?</a:t>
            </a:r>
            <a:r>
              <a:rPr lang="en-US" b="1" i="1" dirty="0" smtClean="0">
                <a:solidFill>
                  <a:srgbClr val="F47A00"/>
                </a:solidFill>
                <a:latin typeface="Calibri"/>
              </a:rPr>
              <a:t>)</a:t>
            </a:r>
            <a:endParaRPr lang="en-US" b="1" i="1" dirty="0">
              <a:solidFill>
                <a:srgbClr val="F47A00"/>
              </a:solidFill>
              <a:latin typeface="Calibri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3BB2DA1-7B39-4F44-8F88-2CAC73319E5C}" type="slidenum">
              <a:rPr lang="en-US" sz="1400" b="0">
                <a:latin typeface="Times New Roman" charset="0"/>
              </a:rPr>
              <a:pPr eaLnBrk="1" hangingPunct="1"/>
              <a:t>82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697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376238" y="309563"/>
            <a:ext cx="8605837" cy="671512"/>
          </a:xfrm>
        </p:spPr>
        <p:txBody>
          <a:bodyPr>
            <a:normAutofit fontScale="90000"/>
          </a:bodyPr>
          <a:lstStyle/>
          <a:p>
            <a:r>
              <a:rPr lang="en-GB">
                <a:latin typeface="Helvetica" charset="0"/>
                <a:ea typeface="ＭＳ Ｐゴシック" charset="0"/>
                <a:cs typeface="ＭＳ Ｐゴシック" charset="0"/>
              </a:rPr>
              <a:t>IPv4 and IPv6 Header Comparison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481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276844"/>
              </p:ext>
            </p:extLst>
          </p:nvPr>
        </p:nvGraphicFramePr>
        <p:xfrm>
          <a:off x="90488" y="1905000"/>
          <a:ext cx="4557711" cy="3276599"/>
        </p:xfrm>
        <a:graphic>
          <a:graphicData uri="http://schemas.openxmlformats.org/drawingml/2006/table">
            <a:tbl>
              <a:tblPr/>
              <a:tblGrid>
                <a:gridCol w="778839"/>
                <a:gridCol w="478000"/>
                <a:gridCol w="1215055"/>
                <a:gridCol w="717000"/>
                <a:gridCol w="212258"/>
                <a:gridCol w="1156559"/>
              </a:tblGrid>
              <a:tr h="680556"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Version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IHL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Type of Service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Length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0556"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Identification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Flags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Fragment Offset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2625">
                <a:tc gridSpan="2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to Live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Protocol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Header Checksum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4055">
                <a:tc gridSpan="6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 Address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986">
                <a:tc gridSpan="6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Destination Address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6821">
                <a:tc gridSpan="5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Options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Padding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3484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881024"/>
              </p:ext>
            </p:extLst>
          </p:nvPr>
        </p:nvGraphicFramePr>
        <p:xfrm>
          <a:off x="4724400" y="1905000"/>
          <a:ext cx="4343400" cy="4572001"/>
        </p:xfrm>
        <a:graphic>
          <a:graphicData uri="http://schemas.openxmlformats.org/drawingml/2006/table">
            <a:tbl>
              <a:tblPr/>
              <a:tblGrid>
                <a:gridCol w="741363"/>
                <a:gridCol w="1231900"/>
                <a:gridCol w="166687"/>
                <a:gridCol w="1101725"/>
                <a:gridCol w="1101725"/>
              </a:tblGrid>
              <a:tr h="885825"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Version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Traffic Class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Flow Label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80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1688"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Payload Length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Next Header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Hop Limit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1427163">
                <a:tc gridSpan="5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 Address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57325">
                <a:tc gridSpan="5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Destination Address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869" name="Rectangle 53"/>
          <p:cNvSpPr>
            <a:spLocks noChangeArrowheads="1"/>
          </p:cNvSpPr>
          <p:nvPr/>
        </p:nvSpPr>
        <p:spPr bwMode="gray">
          <a:xfrm>
            <a:off x="1752600" y="1447800"/>
            <a:ext cx="76358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spAutoFit/>
          </a:bodyPr>
          <a:lstStyle/>
          <a:p>
            <a:pPr algn="ctr">
              <a:defRPr/>
            </a:pPr>
            <a:r>
              <a:rPr lang="en-US" sz="2400" b="0" dirty="0">
                <a:latin typeface="+mn-lt"/>
                <a:ea typeface="+mn-ea"/>
                <a:cs typeface="+mn-cs"/>
              </a:rPr>
              <a:t>IPv4</a:t>
            </a:r>
          </a:p>
        </p:txBody>
      </p:sp>
      <p:sp>
        <p:nvSpPr>
          <p:cNvPr id="34870" name="Rectangle 54"/>
          <p:cNvSpPr>
            <a:spLocks noChangeArrowheads="1"/>
          </p:cNvSpPr>
          <p:nvPr/>
        </p:nvSpPr>
        <p:spPr bwMode="gray">
          <a:xfrm>
            <a:off x="5334000" y="1371600"/>
            <a:ext cx="25146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algn="ctr">
              <a:defRPr/>
            </a:pPr>
            <a:r>
              <a:rPr lang="en-US" sz="2400" b="0" dirty="0">
                <a:latin typeface="Calibri"/>
                <a:cs typeface="Calibri"/>
              </a:rPr>
              <a:t>IPv6</a:t>
            </a:r>
            <a:endParaRPr lang="en-US" sz="2400" b="0" dirty="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4871" name="AutoShape 55"/>
          <p:cNvSpPr>
            <a:spLocks noChangeArrowheads="1"/>
          </p:cNvSpPr>
          <p:nvPr/>
        </p:nvSpPr>
        <p:spPr bwMode="auto">
          <a:xfrm>
            <a:off x="381000" y="5334000"/>
            <a:ext cx="328613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80808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124" tIns="41061" rIns="82124" bIns="41061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4872" name="AutoShape 56"/>
          <p:cNvSpPr>
            <a:spLocks noChangeArrowheads="1"/>
          </p:cNvSpPr>
          <p:nvPr/>
        </p:nvSpPr>
        <p:spPr bwMode="auto">
          <a:xfrm>
            <a:off x="381000" y="5715000"/>
            <a:ext cx="328613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6600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80808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124" tIns="41061" rIns="82124" bIns="41061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4873" name="AutoShape 57"/>
          <p:cNvSpPr>
            <a:spLocks noChangeArrowheads="1"/>
          </p:cNvSpPr>
          <p:nvPr/>
        </p:nvSpPr>
        <p:spPr bwMode="auto">
          <a:xfrm>
            <a:off x="381000" y="6019800"/>
            <a:ext cx="328613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CC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80808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124" tIns="41061" rIns="82124" bIns="41061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4874" name="AutoShape 58"/>
          <p:cNvSpPr>
            <a:spLocks noChangeArrowheads="1"/>
          </p:cNvSpPr>
          <p:nvPr/>
        </p:nvSpPr>
        <p:spPr bwMode="auto">
          <a:xfrm>
            <a:off x="381000" y="6324600"/>
            <a:ext cx="328613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8000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80808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124" tIns="41061" rIns="82124" bIns="41061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92218" name="Text Box 59"/>
          <p:cNvSpPr txBox="1">
            <a:spLocks noChangeArrowheads="1"/>
          </p:cNvSpPr>
          <p:nvPr/>
        </p:nvSpPr>
        <p:spPr bwMode="auto">
          <a:xfrm>
            <a:off x="-76200" y="5326063"/>
            <a:ext cx="4724400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US" sz="1400" dirty="0">
                <a:latin typeface="Calibri"/>
              </a:rPr>
              <a:t>Field </a:t>
            </a:r>
            <a:r>
              <a:rPr lang="en-GB" sz="1400" dirty="0">
                <a:latin typeface="Calibri"/>
              </a:rPr>
              <a:t>name </a:t>
            </a:r>
            <a:r>
              <a:rPr lang="en-US" sz="1400" dirty="0">
                <a:latin typeface="Calibri"/>
              </a:rPr>
              <a:t>kept from IPv4 to IPv6</a:t>
            </a: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US" sz="1400" dirty="0">
                <a:latin typeface="Calibri"/>
              </a:rPr>
              <a:t>Fields not kept in IPv6</a:t>
            </a: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GB" sz="1400" dirty="0">
                <a:latin typeface="Calibri"/>
              </a:rPr>
              <a:t>Name &amp; position changed in IPv6</a:t>
            </a: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GB" sz="1400" dirty="0">
                <a:latin typeface="Calibri"/>
              </a:rPr>
              <a:t>New field in IPv6</a:t>
            </a:r>
            <a:endParaRPr lang="en-US" sz="1400" dirty="0"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929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Philosophy of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libri"/>
              </a:rPr>
              <a:t>Don’t deal with problems: leave to ends</a:t>
            </a:r>
          </a:p>
          <a:p>
            <a:pPr lvl="1"/>
            <a:r>
              <a:rPr lang="en-US" dirty="0" smtClean="0">
                <a:latin typeface="Calibri"/>
              </a:rPr>
              <a:t>Eliminated </a:t>
            </a:r>
            <a:r>
              <a:rPr lang="en-US" dirty="0">
                <a:latin typeface="Calibri"/>
              </a:rPr>
              <a:t>fragmentation</a:t>
            </a:r>
          </a:p>
          <a:p>
            <a:pPr lvl="1"/>
            <a:r>
              <a:rPr lang="en-US" dirty="0" smtClean="0">
                <a:latin typeface="Calibri"/>
              </a:rPr>
              <a:t>Eliminated checksum</a:t>
            </a:r>
          </a:p>
          <a:p>
            <a:pPr lvl="1"/>
            <a:r>
              <a:rPr lang="en-US" b="1" i="1" dirty="0" smtClean="0">
                <a:solidFill>
                  <a:srgbClr val="F47A00"/>
                </a:solidFill>
                <a:latin typeface="Calibri"/>
              </a:rPr>
              <a:t>Why retain TTL?</a:t>
            </a:r>
            <a:endParaRPr lang="en-US" b="1" i="1" dirty="0">
              <a:solidFill>
                <a:srgbClr val="F47A00"/>
              </a:solidFill>
              <a:latin typeface="Calibri"/>
            </a:endParaRPr>
          </a:p>
          <a:p>
            <a:r>
              <a:rPr lang="en-US" dirty="0" smtClean="0">
                <a:latin typeface="Calibri"/>
              </a:rPr>
              <a:t>Simplify handling:</a:t>
            </a:r>
          </a:p>
          <a:p>
            <a:pPr lvl="1"/>
            <a:r>
              <a:rPr lang="en-US" dirty="0" smtClean="0">
                <a:latin typeface="Calibri"/>
              </a:rPr>
              <a:t>New </a:t>
            </a:r>
            <a:r>
              <a:rPr lang="en-US" dirty="0">
                <a:latin typeface="Calibri"/>
              </a:rPr>
              <a:t>options mechanism </a:t>
            </a:r>
            <a:r>
              <a:rPr lang="en-US" dirty="0" smtClean="0">
                <a:latin typeface="Calibri"/>
              </a:rPr>
              <a:t>(uses next header approach)</a:t>
            </a:r>
          </a:p>
          <a:p>
            <a:pPr lvl="1"/>
            <a:r>
              <a:rPr lang="en-US" dirty="0" smtClean="0">
                <a:latin typeface="Calibri"/>
              </a:rPr>
              <a:t>Eliminated header length</a:t>
            </a:r>
          </a:p>
          <a:p>
            <a:pPr lvl="2"/>
            <a:r>
              <a:rPr lang="en-US" b="1" i="1" dirty="0" smtClean="0">
                <a:solidFill>
                  <a:srgbClr val="F47A00"/>
                </a:solidFill>
                <a:latin typeface="Calibri"/>
              </a:rPr>
              <a:t>Why couldn’t IPv4 do this?</a:t>
            </a:r>
          </a:p>
          <a:p>
            <a:r>
              <a:rPr lang="en-US" dirty="0" smtClean="0">
                <a:latin typeface="Calibri"/>
              </a:rPr>
              <a:t>Provide general flow label for packet</a:t>
            </a:r>
          </a:p>
          <a:p>
            <a:pPr lvl="1"/>
            <a:r>
              <a:rPr lang="en-US" dirty="0">
                <a:latin typeface="Calibri"/>
              </a:rPr>
              <a:t>N</a:t>
            </a:r>
            <a:r>
              <a:rPr lang="en-US" dirty="0" smtClean="0">
                <a:latin typeface="Calibri"/>
              </a:rPr>
              <a:t>ot tied to semantics</a:t>
            </a:r>
          </a:p>
          <a:p>
            <a:pPr lvl="1"/>
            <a:r>
              <a:rPr lang="en-US" dirty="0" smtClean="0">
                <a:latin typeface="Calibri"/>
              </a:rPr>
              <a:t>Provides great flexibility</a:t>
            </a: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3BB2DA1-7B39-4F44-8F88-2CAC73319E5C}" type="slidenum">
              <a:rPr lang="en-US" sz="1400" b="0">
                <a:latin typeface="Times New Roman" charset="0"/>
              </a:rPr>
              <a:pPr eaLnBrk="1" hangingPunct="1"/>
              <a:t>84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02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376238" y="309563"/>
            <a:ext cx="8605837" cy="67151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Helvetica" charset="0"/>
                <a:ea typeface="ＭＳ Ｐゴシック" charset="0"/>
                <a:cs typeface="ＭＳ Ｐゴシック" charset="0"/>
              </a:rPr>
              <a:t>Comparison of Design Philosophy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481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736269"/>
              </p:ext>
            </p:extLst>
          </p:nvPr>
        </p:nvGraphicFramePr>
        <p:xfrm>
          <a:off x="90488" y="1905000"/>
          <a:ext cx="4557711" cy="3276599"/>
        </p:xfrm>
        <a:graphic>
          <a:graphicData uri="http://schemas.openxmlformats.org/drawingml/2006/table">
            <a:tbl>
              <a:tblPr/>
              <a:tblGrid>
                <a:gridCol w="778839"/>
                <a:gridCol w="478000"/>
                <a:gridCol w="1215055"/>
                <a:gridCol w="717000"/>
                <a:gridCol w="212258"/>
                <a:gridCol w="1156559"/>
              </a:tblGrid>
              <a:tr h="680556"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Version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IHL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Type of Service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Length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0556"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Identification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Flags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Fragment Offset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2625">
                <a:tc gridSpan="2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to Live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Protocol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Header Checksum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4055">
                <a:tc gridSpan="6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 Address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986">
                <a:tc gridSpan="6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Destination Address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6821">
                <a:tc gridSpan="5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Options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Padding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84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460186"/>
              </p:ext>
            </p:extLst>
          </p:nvPr>
        </p:nvGraphicFramePr>
        <p:xfrm>
          <a:off x="4724400" y="1905000"/>
          <a:ext cx="4343400" cy="4572001"/>
        </p:xfrm>
        <a:graphic>
          <a:graphicData uri="http://schemas.openxmlformats.org/drawingml/2006/table">
            <a:tbl>
              <a:tblPr/>
              <a:tblGrid>
                <a:gridCol w="741363"/>
                <a:gridCol w="1231900"/>
                <a:gridCol w="166687"/>
                <a:gridCol w="1101725"/>
                <a:gridCol w="1101725"/>
              </a:tblGrid>
              <a:tr h="885825"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Version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Traffic Class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Flow Label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1688"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Payload Length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Next Header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Hop Limit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1427163">
                <a:tc gridSpan="5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 Address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57325">
                <a:tc gridSpan="5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Destination Address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869" name="Rectangle 53"/>
          <p:cNvSpPr>
            <a:spLocks noChangeArrowheads="1"/>
          </p:cNvSpPr>
          <p:nvPr/>
        </p:nvSpPr>
        <p:spPr bwMode="gray">
          <a:xfrm>
            <a:off x="1752600" y="1447800"/>
            <a:ext cx="76358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spAutoFit/>
          </a:bodyPr>
          <a:lstStyle/>
          <a:p>
            <a:pPr algn="ctr">
              <a:defRPr/>
            </a:pPr>
            <a:r>
              <a:rPr lang="en-US" sz="2400" b="0" dirty="0">
                <a:latin typeface="+mn-lt"/>
                <a:ea typeface="+mn-ea"/>
                <a:cs typeface="+mn-cs"/>
              </a:rPr>
              <a:t>IPv4</a:t>
            </a:r>
          </a:p>
        </p:txBody>
      </p:sp>
      <p:sp>
        <p:nvSpPr>
          <p:cNvPr id="34870" name="Rectangle 54"/>
          <p:cNvSpPr>
            <a:spLocks noChangeArrowheads="1"/>
          </p:cNvSpPr>
          <p:nvPr/>
        </p:nvSpPr>
        <p:spPr bwMode="gray">
          <a:xfrm>
            <a:off x="5334000" y="1371600"/>
            <a:ext cx="25146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algn="ctr">
              <a:defRPr/>
            </a:pPr>
            <a:r>
              <a:rPr lang="en-US" sz="2400" b="0" dirty="0">
                <a:latin typeface="Calibri"/>
                <a:cs typeface="Calibri"/>
              </a:rPr>
              <a:t>IPv6</a:t>
            </a:r>
            <a:endParaRPr lang="en-US" sz="2400" b="0" dirty="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4871" name="AutoShape 55"/>
          <p:cNvSpPr>
            <a:spLocks noChangeArrowheads="1"/>
          </p:cNvSpPr>
          <p:nvPr/>
        </p:nvSpPr>
        <p:spPr bwMode="auto">
          <a:xfrm>
            <a:off x="381000" y="5334000"/>
            <a:ext cx="328613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80808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124" tIns="41061" rIns="82124" bIns="41061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4872" name="AutoShape 56"/>
          <p:cNvSpPr>
            <a:spLocks noChangeArrowheads="1"/>
          </p:cNvSpPr>
          <p:nvPr/>
        </p:nvSpPr>
        <p:spPr bwMode="auto">
          <a:xfrm>
            <a:off x="381000" y="5715000"/>
            <a:ext cx="328613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6600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80808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124" tIns="41061" rIns="82124" bIns="41061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4873" name="AutoShape 57"/>
          <p:cNvSpPr>
            <a:spLocks noChangeArrowheads="1"/>
          </p:cNvSpPr>
          <p:nvPr/>
        </p:nvSpPr>
        <p:spPr bwMode="auto">
          <a:xfrm>
            <a:off x="381000" y="6019800"/>
            <a:ext cx="328613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CC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80808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124" tIns="41061" rIns="82124" bIns="41061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4874" name="AutoShape 58"/>
          <p:cNvSpPr>
            <a:spLocks noChangeArrowheads="1"/>
          </p:cNvSpPr>
          <p:nvPr/>
        </p:nvSpPr>
        <p:spPr bwMode="auto">
          <a:xfrm>
            <a:off x="381000" y="6324600"/>
            <a:ext cx="328613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8000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80808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124" tIns="41061" rIns="82124" bIns="41061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3" name="Text Box 59"/>
          <p:cNvSpPr txBox="1">
            <a:spLocks noChangeArrowheads="1"/>
          </p:cNvSpPr>
          <p:nvPr/>
        </p:nvSpPr>
        <p:spPr bwMode="auto">
          <a:xfrm>
            <a:off x="533400" y="5326063"/>
            <a:ext cx="3657600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24" tIns="41061" rIns="82124" bIns="41061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US" sz="1400" dirty="0">
                <a:latin typeface="Calibri"/>
              </a:rPr>
              <a:t>T</a:t>
            </a:r>
            <a:r>
              <a:rPr lang="en-US" sz="1400" dirty="0" smtClean="0">
                <a:latin typeface="Calibri"/>
              </a:rPr>
              <a:t>o Destination and Back (expanded)</a:t>
            </a:r>
            <a:endParaRPr lang="en-US" sz="1400" dirty="0">
              <a:latin typeface="Calibri"/>
            </a:endParaRP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US" sz="1400" dirty="0" smtClean="0">
                <a:latin typeface="Calibri"/>
              </a:rPr>
              <a:t>Deal with Problems (greatly reduced)</a:t>
            </a:r>
            <a:endParaRPr lang="en-US" sz="1400" dirty="0">
              <a:latin typeface="Calibri"/>
            </a:endParaRP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GB" sz="1400" dirty="0" smtClean="0">
                <a:latin typeface="Calibri"/>
              </a:rPr>
              <a:t>Read Correctly (reduced)</a:t>
            </a:r>
            <a:endParaRPr lang="en-GB" sz="1400" dirty="0">
              <a:latin typeface="Calibri"/>
            </a:endParaRP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GB" sz="1400" dirty="0" smtClean="0">
                <a:latin typeface="Calibri"/>
              </a:rPr>
              <a:t>Special Handling (similar)</a:t>
            </a:r>
            <a:endParaRPr lang="en-US" sz="1400" dirty="0"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561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2D80-2175-9946-9882-76A4A64A335A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Transition From IPv4 To IPv6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56588" cy="4238625"/>
          </a:xfrm>
        </p:spPr>
        <p:txBody>
          <a:bodyPr/>
          <a:lstStyle/>
          <a:p>
            <a:r>
              <a:rPr lang="en-US" dirty="0"/>
              <a:t>Not all routers can be upgraded simultaneous</a:t>
            </a:r>
          </a:p>
          <a:p>
            <a:pPr lvl="1"/>
            <a:r>
              <a:rPr lang="en-US" dirty="0"/>
              <a:t>no </a:t>
            </a:r>
            <a:r>
              <a:rPr lang="ja-JP" altLang="en-US" dirty="0">
                <a:latin typeface="Calibri"/>
              </a:rPr>
              <a:t>“</a:t>
            </a:r>
            <a:r>
              <a:rPr lang="en-US" dirty="0"/>
              <a:t>flag days</a:t>
            </a:r>
            <a:r>
              <a:rPr lang="ja-JP" altLang="en-US" dirty="0">
                <a:latin typeface="Calibri"/>
              </a:rPr>
              <a:t>”</a:t>
            </a:r>
            <a:endParaRPr lang="en-US" dirty="0"/>
          </a:p>
          <a:p>
            <a:pPr lvl="1"/>
            <a:r>
              <a:rPr lang="en-US" dirty="0"/>
              <a:t>How will the network operate with mixed IPv4 and IPv6 routers? </a:t>
            </a:r>
          </a:p>
          <a:p>
            <a:r>
              <a:rPr lang="en-US" i="1" dirty="0">
                <a:solidFill>
                  <a:srgbClr val="FF0000"/>
                </a:solidFill>
              </a:rPr>
              <a:t>Tunneling:</a:t>
            </a:r>
            <a:r>
              <a:rPr lang="en-US" dirty="0"/>
              <a:t> IPv6 carried as payload in IPv4 datagram among IPv4 routers</a:t>
            </a:r>
          </a:p>
        </p:txBody>
      </p:sp>
    </p:spTree>
    <p:extLst>
      <p:ext uri="{BB962C8B-B14F-4D97-AF65-F5344CB8AC3E}">
        <p14:creationId xmlns:p14="http://schemas.microsoft.com/office/powerpoint/2010/main" val="2437316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80CF-D76B-D548-9D1C-F4D32FEB4AF7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214313"/>
            <a:ext cx="7772400" cy="990600"/>
          </a:xfrm>
        </p:spPr>
        <p:txBody>
          <a:bodyPr/>
          <a:lstStyle/>
          <a:p>
            <a:r>
              <a:rPr lang="en-US"/>
              <a:t>Tunneling</a:t>
            </a:r>
          </a:p>
        </p:txBody>
      </p:sp>
      <p:grpSp>
        <p:nvGrpSpPr>
          <p:cNvPr id="619761" name="Group 241"/>
          <p:cNvGrpSpPr>
            <a:grpSpLocks/>
          </p:cNvGrpSpPr>
          <p:nvPr/>
        </p:nvGrpSpPr>
        <p:grpSpPr bwMode="auto">
          <a:xfrm>
            <a:off x="414338" y="1106488"/>
            <a:ext cx="7497762" cy="958850"/>
            <a:chOff x="261" y="697"/>
            <a:chExt cx="4723" cy="604"/>
          </a:xfrm>
        </p:grpSpPr>
        <p:grpSp>
          <p:nvGrpSpPr>
            <p:cNvPr id="619523" name="Group 3"/>
            <p:cNvGrpSpPr>
              <a:grpSpLocks/>
            </p:cNvGrpSpPr>
            <p:nvPr/>
          </p:nvGrpSpPr>
          <p:grpSpPr bwMode="auto">
            <a:xfrm>
              <a:off x="1356" y="707"/>
              <a:ext cx="446" cy="402"/>
              <a:chOff x="1898" y="728"/>
              <a:chExt cx="446" cy="402"/>
            </a:xfrm>
          </p:grpSpPr>
          <p:grpSp>
            <p:nvGrpSpPr>
              <p:cNvPr id="619524" name="Group 4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619525" name="Oval 5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526" name="Line 6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527" name="Line 7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528" name="Rectangle 8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619529" name="Oval 9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19530" name="Group 10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619531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3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33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9534" name="Group 14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619535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36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37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9538" name="Text Box 18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A</a:t>
                </a:r>
              </a:p>
            </p:txBody>
          </p:sp>
        </p:grpSp>
        <p:grpSp>
          <p:nvGrpSpPr>
            <p:cNvPr id="619539" name="Group 19"/>
            <p:cNvGrpSpPr>
              <a:grpSpLocks/>
            </p:cNvGrpSpPr>
            <p:nvPr/>
          </p:nvGrpSpPr>
          <p:grpSpPr bwMode="auto">
            <a:xfrm>
              <a:off x="2015" y="710"/>
              <a:ext cx="446" cy="402"/>
              <a:chOff x="1898" y="728"/>
              <a:chExt cx="446" cy="402"/>
            </a:xfrm>
          </p:grpSpPr>
          <p:grpSp>
            <p:nvGrpSpPr>
              <p:cNvPr id="619540" name="Group 20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619541" name="Oval 21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542" name="Line 22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543" name="Line 23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544" name="Rectangle 24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619545" name="Oval 25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19546" name="Group 26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619547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48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49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9550" name="Group 30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619551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5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53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9554" name="Text Box 34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B</a:t>
                </a:r>
              </a:p>
            </p:txBody>
          </p:sp>
        </p:grpSp>
        <p:grpSp>
          <p:nvGrpSpPr>
            <p:cNvPr id="619555" name="Group 35"/>
            <p:cNvGrpSpPr>
              <a:grpSpLocks/>
            </p:cNvGrpSpPr>
            <p:nvPr/>
          </p:nvGrpSpPr>
          <p:grpSpPr bwMode="auto">
            <a:xfrm>
              <a:off x="3914" y="704"/>
              <a:ext cx="446" cy="402"/>
              <a:chOff x="1898" y="728"/>
              <a:chExt cx="446" cy="402"/>
            </a:xfrm>
          </p:grpSpPr>
          <p:grpSp>
            <p:nvGrpSpPr>
              <p:cNvPr id="619556" name="Group 36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619557" name="Oval 37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558" name="Line 38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559" name="Line 39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560" name="Rectangle 40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619561" name="Oval 41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19562" name="Group 42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619563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64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65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9566" name="Group 46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619567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68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69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9570" name="Text Box 50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0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E</a:t>
                </a:r>
              </a:p>
            </p:txBody>
          </p:sp>
        </p:grpSp>
        <p:grpSp>
          <p:nvGrpSpPr>
            <p:cNvPr id="619571" name="Group 51"/>
            <p:cNvGrpSpPr>
              <a:grpSpLocks/>
            </p:cNvGrpSpPr>
            <p:nvPr/>
          </p:nvGrpSpPr>
          <p:grpSpPr bwMode="auto">
            <a:xfrm>
              <a:off x="4538" y="697"/>
              <a:ext cx="446" cy="402"/>
              <a:chOff x="1898" y="728"/>
              <a:chExt cx="446" cy="402"/>
            </a:xfrm>
          </p:grpSpPr>
          <p:grpSp>
            <p:nvGrpSpPr>
              <p:cNvPr id="619572" name="Group 52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619573" name="Oval 53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574" name="Line 54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575" name="Line 55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576" name="Rectangle 56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619577" name="Oval 57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19578" name="Group 58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619579" name="Line 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80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81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9582" name="Group 62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619583" name="Line 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84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85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9586" name="Text Box 66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F</a:t>
                </a:r>
              </a:p>
            </p:txBody>
          </p:sp>
        </p:grpSp>
        <p:sp>
          <p:nvSpPr>
            <p:cNvPr id="619587" name="Rectangle 67"/>
            <p:cNvSpPr>
              <a:spLocks noChangeArrowheads="1"/>
            </p:cNvSpPr>
            <p:nvPr/>
          </p:nvSpPr>
          <p:spPr bwMode="auto">
            <a:xfrm>
              <a:off x="2460" y="1001"/>
              <a:ext cx="1437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588" name="Line 68"/>
            <p:cNvSpPr>
              <a:spLocks noChangeShapeType="1"/>
            </p:cNvSpPr>
            <p:nvPr/>
          </p:nvSpPr>
          <p:spPr bwMode="auto">
            <a:xfrm flipV="1">
              <a:off x="1809" y="1016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9589" name="Line 69"/>
            <p:cNvSpPr>
              <a:spLocks noChangeShapeType="1"/>
            </p:cNvSpPr>
            <p:nvPr/>
          </p:nvSpPr>
          <p:spPr bwMode="auto">
            <a:xfrm flipV="1">
              <a:off x="4358" y="1004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9590" name="Text Box 70"/>
            <p:cNvSpPr txBox="1">
              <a:spLocks noChangeArrowheads="1"/>
            </p:cNvSpPr>
            <p:nvPr/>
          </p:nvSpPr>
          <p:spPr bwMode="auto">
            <a:xfrm>
              <a:off x="1392" y="1088"/>
              <a:ext cx="3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IPv6</a:t>
              </a:r>
            </a:p>
          </p:txBody>
        </p:sp>
        <p:sp>
          <p:nvSpPr>
            <p:cNvPr id="619591" name="Text Box 71"/>
            <p:cNvSpPr txBox="1">
              <a:spLocks noChangeArrowheads="1"/>
            </p:cNvSpPr>
            <p:nvPr/>
          </p:nvSpPr>
          <p:spPr bwMode="auto">
            <a:xfrm>
              <a:off x="2051" y="1089"/>
              <a:ext cx="3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IPv6</a:t>
              </a:r>
            </a:p>
          </p:txBody>
        </p:sp>
        <p:sp>
          <p:nvSpPr>
            <p:cNvPr id="619592" name="Text Box 72"/>
            <p:cNvSpPr txBox="1">
              <a:spLocks noChangeArrowheads="1"/>
            </p:cNvSpPr>
            <p:nvPr/>
          </p:nvSpPr>
          <p:spPr bwMode="auto">
            <a:xfrm>
              <a:off x="3957" y="1084"/>
              <a:ext cx="3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IPv6</a:t>
              </a:r>
            </a:p>
          </p:txBody>
        </p:sp>
        <p:sp>
          <p:nvSpPr>
            <p:cNvPr id="619593" name="Text Box 73"/>
            <p:cNvSpPr txBox="1">
              <a:spLocks noChangeArrowheads="1"/>
            </p:cNvSpPr>
            <p:nvPr/>
          </p:nvSpPr>
          <p:spPr bwMode="auto">
            <a:xfrm>
              <a:off x="4575" y="1086"/>
              <a:ext cx="3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IPv6</a:t>
              </a:r>
            </a:p>
          </p:txBody>
        </p:sp>
        <p:sp>
          <p:nvSpPr>
            <p:cNvPr id="619594" name="Text Box 74"/>
            <p:cNvSpPr txBox="1">
              <a:spLocks noChangeArrowheads="1"/>
            </p:cNvSpPr>
            <p:nvPr/>
          </p:nvSpPr>
          <p:spPr bwMode="auto">
            <a:xfrm>
              <a:off x="2940" y="786"/>
              <a:ext cx="4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tunnel</a:t>
              </a:r>
            </a:p>
          </p:txBody>
        </p:sp>
        <p:sp>
          <p:nvSpPr>
            <p:cNvPr id="619595" name="Text Box 75"/>
            <p:cNvSpPr txBox="1">
              <a:spLocks noChangeArrowheads="1"/>
            </p:cNvSpPr>
            <p:nvPr/>
          </p:nvSpPr>
          <p:spPr bwMode="auto">
            <a:xfrm>
              <a:off x="261" y="828"/>
              <a:ext cx="9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Logical view:</a:t>
              </a:r>
            </a:p>
          </p:txBody>
        </p:sp>
      </p:grpSp>
      <p:grpSp>
        <p:nvGrpSpPr>
          <p:cNvPr id="619760" name="Group 240"/>
          <p:cNvGrpSpPr>
            <a:grpSpLocks/>
          </p:cNvGrpSpPr>
          <p:nvPr/>
        </p:nvGrpSpPr>
        <p:grpSpPr bwMode="auto">
          <a:xfrm>
            <a:off x="309563" y="2238375"/>
            <a:ext cx="7593012" cy="963613"/>
            <a:chOff x="195" y="1410"/>
            <a:chExt cx="4783" cy="607"/>
          </a:xfrm>
        </p:grpSpPr>
        <p:sp>
          <p:nvSpPr>
            <p:cNvPr id="619596" name="Text Box 76"/>
            <p:cNvSpPr txBox="1">
              <a:spLocks noChangeArrowheads="1"/>
            </p:cNvSpPr>
            <p:nvPr/>
          </p:nvSpPr>
          <p:spPr bwMode="auto">
            <a:xfrm>
              <a:off x="195" y="1555"/>
              <a:ext cx="10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Physical view:</a:t>
              </a:r>
            </a:p>
          </p:txBody>
        </p:sp>
        <p:grpSp>
          <p:nvGrpSpPr>
            <p:cNvPr id="619597" name="Group 77"/>
            <p:cNvGrpSpPr>
              <a:grpSpLocks/>
            </p:cNvGrpSpPr>
            <p:nvPr/>
          </p:nvGrpSpPr>
          <p:grpSpPr bwMode="auto">
            <a:xfrm>
              <a:off x="1350" y="1420"/>
              <a:ext cx="446" cy="402"/>
              <a:chOff x="1898" y="728"/>
              <a:chExt cx="446" cy="402"/>
            </a:xfrm>
          </p:grpSpPr>
          <p:grpSp>
            <p:nvGrpSpPr>
              <p:cNvPr id="619598" name="Group 78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619599" name="Oval 79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600" name="Line 80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601" name="Line 81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602" name="Rectangle 82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619603" name="Oval 83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19604" name="Group 84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619605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06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07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9608" name="Group 88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619609" name="Line 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10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11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9612" name="Text Box 92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A</a:t>
                </a:r>
              </a:p>
            </p:txBody>
          </p:sp>
        </p:grpSp>
        <p:grpSp>
          <p:nvGrpSpPr>
            <p:cNvPr id="619613" name="Group 93"/>
            <p:cNvGrpSpPr>
              <a:grpSpLocks/>
            </p:cNvGrpSpPr>
            <p:nvPr/>
          </p:nvGrpSpPr>
          <p:grpSpPr bwMode="auto">
            <a:xfrm>
              <a:off x="2009" y="1423"/>
              <a:ext cx="446" cy="402"/>
              <a:chOff x="1898" y="728"/>
              <a:chExt cx="446" cy="402"/>
            </a:xfrm>
          </p:grpSpPr>
          <p:grpSp>
            <p:nvGrpSpPr>
              <p:cNvPr id="619614" name="Group 94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619615" name="Oval 95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616" name="Line 96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617" name="Line 97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618" name="Rectangle 98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619619" name="Oval 99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19620" name="Group 100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619621" name="Line 1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22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23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9624" name="Group 104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619625" name="Line 1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26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27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9628" name="Text Box 108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B</a:t>
                </a:r>
              </a:p>
            </p:txBody>
          </p:sp>
        </p:grpSp>
        <p:grpSp>
          <p:nvGrpSpPr>
            <p:cNvPr id="619629" name="Group 109"/>
            <p:cNvGrpSpPr>
              <a:grpSpLocks/>
            </p:cNvGrpSpPr>
            <p:nvPr/>
          </p:nvGrpSpPr>
          <p:grpSpPr bwMode="auto">
            <a:xfrm>
              <a:off x="3908" y="1417"/>
              <a:ext cx="446" cy="402"/>
              <a:chOff x="1898" y="728"/>
              <a:chExt cx="446" cy="402"/>
            </a:xfrm>
          </p:grpSpPr>
          <p:grpSp>
            <p:nvGrpSpPr>
              <p:cNvPr id="619630" name="Group 110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619631" name="Oval 111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632" name="Line 112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633" name="Line 113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634" name="Rectangle 114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619635" name="Oval 115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19636" name="Group 116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619637" name="Line 1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38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39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9640" name="Group 120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619641" name="Line 1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42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43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9644" name="Text Box 124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0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E</a:t>
                </a:r>
              </a:p>
            </p:txBody>
          </p:sp>
        </p:grpSp>
        <p:grpSp>
          <p:nvGrpSpPr>
            <p:cNvPr id="619645" name="Group 125"/>
            <p:cNvGrpSpPr>
              <a:grpSpLocks/>
            </p:cNvGrpSpPr>
            <p:nvPr/>
          </p:nvGrpSpPr>
          <p:grpSpPr bwMode="auto">
            <a:xfrm>
              <a:off x="4532" y="1410"/>
              <a:ext cx="446" cy="402"/>
              <a:chOff x="1898" y="728"/>
              <a:chExt cx="446" cy="402"/>
            </a:xfrm>
          </p:grpSpPr>
          <p:grpSp>
            <p:nvGrpSpPr>
              <p:cNvPr id="619646" name="Group 126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619647" name="Oval 127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648" name="Line 128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649" name="Line 129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650" name="Rectangle 130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619651" name="Oval 131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19652" name="Group 132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619653" name="Line 1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54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55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9656" name="Group 136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619657" name="Line 1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58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59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9660" name="Text Box 140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F</a:t>
                </a:r>
              </a:p>
            </p:txBody>
          </p:sp>
        </p:grpSp>
        <p:sp>
          <p:nvSpPr>
            <p:cNvPr id="619661" name="Line 141"/>
            <p:cNvSpPr>
              <a:spLocks noChangeShapeType="1"/>
            </p:cNvSpPr>
            <p:nvPr/>
          </p:nvSpPr>
          <p:spPr bwMode="auto">
            <a:xfrm flipV="1">
              <a:off x="1803" y="1729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9662" name="Line 142"/>
            <p:cNvSpPr>
              <a:spLocks noChangeShapeType="1"/>
            </p:cNvSpPr>
            <p:nvPr/>
          </p:nvSpPr>
          <p:spPr bwMode="auto">
            <a:xfrm flipV="1">
              <a:off x="4352" y="1717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9663" name="Text Box 143"/>
            <p:cNvSpPr txBox="1">
              <a:spLocks noChangeArrowheads="1"/>
            </p:cNvSpPr>
            <p:nvPr/>
          </p:nvSpPr>
          <p:spPr bwMode="auto">
            <a:xfrm>
              <a:off x="1386" y="1801"/>
              <a:ext cx="3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IPv6</a:t>
              </a:r>
            </a:p>
          </p:txBody>
        </p:sp>
        <p:sp>
          <p:nvSpPr>
            <p:cNvPr id="619664" name="Text Box 144"/>
            <p:cNvSpPr txBox="1">
              <a:spLocks noChangeArrowheads="1"/>
            </p:cNvSpPr>
            <p:nvPr/>
          </p:nvSpPr>
          <p:spPr bwMode="auto">
            <a:xfrm>
              <a:off x="2045" y="1802"/>
              <a:ext cx="3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IPv6</a:t>
              </a:r>
            </a:p>
          </p:txBody>
        </p:sp>
        <p:sp>
          <p:nvSpPr>
            <p:cNvPr id="619665" name="Text Box 145"/>
            <p:cNvSpPr txBox="1">
              <a:spLocks noChangeArrowheads="1"/>
            </p:cNvSpPr>
            <p:nvPr/>
          </p:nvSpPr>
          <p:spPr bwMode="auto">
            <a:xfrm>
              <a:off x="3951" y="1797"/>
              <a:ext cx="3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IPv6</a:t>
              </a:r>
            </a:p>
          </p:txBody>
        </p:sp>
        <p:sp>
          <p:nvSpPr>
            <p:cNvPr id="619666" name="Text Box 146"/>
            <p:cNvSpPr txBox="1">
              <a:spLocks noChangeArrowheads="1"/>
            </p:cNvSpPr>
            <p:nvPr/>
          </p:nvSpPr>
          <p:spPr bwMode="auto">
            <a:xfrm>
              <a:off x="4569" y="1799"/>
              <a:ext cx="3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IPv6</a:t>
              </a:r>
            </a:p>
          </p:txBody>
        </p:sp>
        <p:sp>
          <p:nvSpPr>
            <p:cNvPr id="619667" name="Line 147"/>
            <p:cNvSpPr>
              <a:spLocks noChangeShapeType="1"/>
            </p:cNvSpPr>
            <p:nvPr/>
          </p:nvSpPr>
          <p:spPr bwMode="auto">
            <a:xfrm flipV="1">
              <a:off x="2454" y="1723"/>
              <a:ext cx="146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9700" name="Text Box 180"/>
            <p:cNvSpPr txBox="1">
              <a:spLocks noChangeArrowheads="1"/>
            </p:cNvSpPr>
            <p:nvPr/>
          </p:nvSpPr>
          <p:spPr bwMode="auto">
            <a:xfrm>
              <a:off x="2663" y="1804"/>
              <a:ext cx="3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IPv4</a:t>
              </a:r>
            </a:p>
          </p:txBody>
        </p:sp>
        <p:sp>
          <p:nvSpPr>
            <p:cNvPr id="619701" name="Text Box 181"/>
            <p:cNvSpPr txBox="1">
              <a:spLocks noChangeArrowheads="1"/>
            </p:cNvSpPr>
            <p:nvPr/>
          </p:nvSpPr>
          <p:spPr bwMode="auto">
            <a:xfrm>
              <a:off x="3289" y="1805"/>
              <a:ext cx="3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IPv4</a:t>
              </a:r>
            </a:p>
          </p:txBody>
        </p:sp>
        <p:grpSp>
          <p:nvGrpSpPr>
            <p:cNvPr id="619732" name="Group 212"/>
            <p:cNvGrpSpPr>
              <a:grpSpLocks/>
            </p:cNvGrpSpPr>
            <p:nvPr/>
          </p:nvGrpSpPr>
          <p:grpSpPr bwMode="auto">
            <a:xfrm>
              <a:off x="2621" y="1586"/>
              <a:ext cx="446" cy="212"/>
              <a:chOff x="1510" y="1569"/>
              <a:chExt cx="446" cy="212"/>
            </a:xfrm>
          </p:grpSpPr>
          <p:sp>
            <p:nvSpPr>
              <p:cNvPr id="619733" name="Oval 213"/>
              <p:cNvSpPr>
                <a:spLocks noChangeArrowheads="1"/>
              </p:cNvSpPr>
              <p:nvPr/>
            </p:nvSpPr>
            <p:spPr bwMode="auto">
              <a:xfrm>
                <a:off x="1513" y="1635"/>
                <a:ext cx="443" cy="14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734" name="Line 214"/>
              <p:cNvSpPr>
                <a:spLocks noChangeShapeType="1"/>
              </p:cNvSpPr>
              <p:nvPr/>
            </p:nvSpPr>
            <p:spPr bwMode="auto">
              <a:xfrm>
                <a:off x="1513" y="1628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735" name="Line 215"/>
              <p:cNvSpPr>
                <a:spLocks noChangeShapeType="1"/>
              </p:cNvSpPr>
              <p:nvPr/>
            </p:nvSpPr>
            <p:spPr bwMode="auto">
              <a:xfrm>
                <a:off x="1860" y="1635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736" name="Rectangle 216"/>
              <p:cNvSpPr>
                <a:spLocks noChangeArrowheads="1"/>
              </p:cNvSpPr>
              <p:nvPr/>
            </p:nvSpPr>
            <p:spPr bwMode="auto">
              <a:xfrm>
                <a:off x="1513" y="1628"/>
                <a:ext cx="439" cy="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19737" name="Oval 217"/>
              <p:cNvSpPr>
                <a:spLocks noChangeArrowheads="1"/>
              </p:cNvSpPr>
              <p:nvPr/>
            </p:nvSpPr>
            <p:spPr bwMode="auto">
              <a:xfrm>
                <a:off x="1510" y="1569"/>
                <a:ext cx="443" cy="14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19738" name="Group 218"/>
              <p:cNvGrpSpPr>
                <a:grpSpLocks/>
              </p:cNvGrpSpPr>
              <p:nvPr/>
            </p:nvGrpSpPr>
            <p:grpSpPr bwMode="auto">
              <a:xfrm>
                <a:off x="1619" y="1597"/>
                <a:ext cx="221" cy="85"/>
                <a:chOff x="2848" y="848"/>
                <a:chExt cx="140" cy="98"/>
              </a:xfrm>
            </p:grpSpPr>
            <p:sp>
              <p:nvSpPr>
                <p:cNvPr id="619739" name="Line 2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740" name="Line 2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741" name="Line 2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9742" name="Group 222"/>
              <p:cNvGrpSpPr>
                <a:grpSpLocks/>
              </p:cNvGrpSpPr>
              <p:nvPr/>
            </p:nvGrpSpPr>
            <p:grpSpPr bwMode="auto">
              <a:xfrm flipV="1">
                <a:off x="1619" y="1596"/>
                <a:ext cx="221" cy="87"/>
                <a:chOff x="2848" y="848"/>
                <a:chExt cx="140" cy="98"/>
              </a:xfrm>
            </p:grpSpPr>
            <p:sp>
              <p:nvSpPr>
                <p:cNvPr id="619743" name="Line 2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744" name="Line 2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745" name="Line 2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19746" name="Group 226"/>
            <p:cNvGrpSpPr>
              <a:grpSpLocks/>
            </p:cNvGrpSpPr>
            <p:nvPr/>
          </p:nvGrpSpPr>
          <p:grpSpPr bwMode="auto">
            <a:xfrm>
              <a:off x="3235" y="1591"/>
              <a:ext cx="446" cy="212"/>
              <a:chOff x="1510" y="1569"/>
              <a:chExt cx="446" cy="212"/>
            </a:xfrm>
          </p:grpSpPr>
          <p:sp>
            <p:nvSpPr>
              <p:cNvPr id="619747" name="Oval 227"/>
              <p:cNvSpPr>
                <a:spLocks noChangeArrowheads="1"/>
              </p:cNvSpPr>
              <p:nvPr/>
            </p:nvSpPr>
            <p:spPr bwMode="auto">
              <a:xfrm>
                <a:off x="1513" y="1635"/>
                <a:ext cx="443" cy="14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748" name="Line 228"/>
              <p:cNvSpPr>
                <a:spLocks noChangeShapeType="1"/>
              </p:cNvSpPr>
              <p:nvPr/>
            </p:nvSpPr>
            <p:spPr bwMode="auto">
              <a:xfrm>
                <a:off x="1513" y="1628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749" name="Line 229"/>
              <p:cNvSpPr>
                <a:spLocks noChangeShapeType="1"/>
              </p:cNvSpPr>
              <p:nvPr/>
            </p:nvSpPr>
            <p:spPr bwMode="auto">
              <a:xfrm>
                <a:off x="1860" y="1635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750" name="Rectangle 230"/>
              <p:cNvSpPr>
                <a:spLocks noChangeArrowheads="1"/>
              </p:cNvSpPr>
              <p:nvPr/>
            </p:nvSpPr>
            <p:spPr bwMode="auto">
              <a:xfrm>
                <a:off x="1513" y="1628"/>
                <a:ext cx="439" cy="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19751" name="Oval 231"/>
              <p:cNvSpPr>
                <a:spLocks noChangeArrowheads="1"/>
              </p:cNvSpPr>
              <p:nvPr/>
            </p:nvSpPr>
            <p:spPr bwMode="auto">
              <a:xfrm>
                <a:off x="1510" y="1569"/>
                <a:ext cx="443" cy="14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19752" name="Group 232"/>
              <p:cNvGrpSpPr>
                <a:grpSpLocks/>
              </p:cNvGrpSpPr>
              <p:nvPr/>
            </p:nvGrpSpPr>
            <p:grpSpPr bwMode="auto">
              <a:xfrm>
                <a:off x="1619" y="1597"/>
                <a:ext cx="221" cy="85"/>
                <a:chOff x="2848" y="848"/>
                <a:chExt cx="140" cy="98"/>
              </a:xfrm>
            </p:grpSpPr>
            <p:sp>
              <p:nvSpPr>
                <p:cNvPr id="619753" name="Line 2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754" name="Line 2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755" name="Line 2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9756" name="Group 236"/>
              <p:cNvGrpSpPr>
                <a:grpSpLocks/>
              </p:cNvGrpSpPr>
              <p:nvPr/>
            </p:nvGrpSpPr>
            <p:grpSpPr bwMode="auto">
              <a:xfrm flipV="1">
                <a:off x="1619" y="1596"/>
                <a:ext cx="221" cy="87"/>
                <a:chOff x="2848" y="848"/>
                <a:chExt cx="140" cy="98"/>
              </a:xfrm>
            </p:grpSpPr>
            <p:sp>
              <p:nvSpPr>
                <p:cNvPr id="619757" name="Line 2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758" name="Line 2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759" name="Line 2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94796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5E6E-F82D-F843-BFFF-3691A39C5010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214313"/>
            <a:ext cx="7772400" cy="990600"/>
          </a:xfrm>
        </p:spPr>
        <p:txBody>
          <a:bodyPr/>
          <a:lstStyle/>
          <a:p>
            <a:r>
              <a:rPr lang="en-US"/>
              <a:t>Tunneling</a:t>
            </a:r>
          </a:p>
        </p:txBody>
      </p:sp>
      <p:grpSp>
        <p:nvGrpSpPr>
          <p:cNvPr id="620547" name="Group 3"/>
          <p:cNvGrpSpPr>
            <a:grpSpLocks/>
          </p:cNvGrpSpPr>
          <p:nvPr/>
        </p:nvGrpSpPr>
        <p:grpSpPr bwMode="auto">
          <a:xfrm>
            <a:off x="2152650" y="1122363"/>
            <a:ext cx="708025" cy="638175"/>
            <a:chOff x="1898" y="728"/>
            <a:chExt cx="446" cy="402"/>
          </a:xfrm>
        </p:grpSpPr>
        <p:grpSp>
          <p:nvGrpSpPr>
            <p:cNvPr id="620548" name="Group 4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620549" name="Oval 5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550" name="Line 6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551" name="Line 7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552" name="Rectangle 8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20553" name="Oval 9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0554" name="Group 10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62055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556" name="Line 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557" name="Line 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0558" name="Group 14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62055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560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561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0562" name="Text Box 18"/>
            <p:cNvSpPr txBox="1">
              <a:spLocks noChangeArrowheads="1"/>
            </p:cNvSpPr>
            <p:nvPr/>
          </p:nvSpPr>
          <p:spPr bwMode="auto">
            <a:xfrm>
              <a:off x="2010" y="72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</p:grpSp>
      <p:grpSp>
        <p:nvGrpSpPr>
          <p:cNvPr id="620563" name="Group 19"/>
          <p:cNvGrpSpPr>
            <a:grpSpLocks/>
          </p:cNvGrpSpPr>
          <p:nvPr/>
        </p:nvGrpSpPr>
        <p:grpSpPr bwMode="auto">
          <a:xfrm>
            <a:off x="3198813" y="1127125"/>
            <a:ext cx="708025" cy="638175"/>
            <a:chOff x="1898" y="728"/>
            <a:chExt cx="446" cy="402"/>
          </a:xfrm>
        </p:grpSpPr>
        <p:grpSp>
          <p:nvGrpSpPr>
            <p:cNvPr id="620564" name="Group 20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620565" name="Oval 21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566" name="Line 22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567" name="Line 23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568" name="Rectangle 24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20569" name="Oval 25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0570" name="Group 26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62057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572" name="Line 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573" name="Line 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0574" name="Group 30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620575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576" name="Line 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577" name="Line 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0578" name="Text Box 34"/>
            <p:cNvSpPr txBox="1">
              <a:spLocks noChangeArrowheads="1"/>
            </p:cNvSpPr>
            <p:nvPr/>
          </p:nvSpPr>
          <p:spPr bwMode="auto">
            <a:xfrm>
              <a:off x="2010" y="728"/>
              <a:ext cx="2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</p:grpSp>
      <p:grpSp>
        <p:nvGrpSpPr>
          <p:cNvPr id="620579" name="Group 35"/>
          <p:cNvGrpSpPr>
            <a:grpSpLocks/>
          </p:cNvGrpSpPr>
          <p:nvPr/>
        </p:nvGrpSpPr>
        <p:grpSpPr bwMode="auto">
          <a:xfrm>
            <a:off x="6213475" y="1117600"/>
            <a:ext cx="708025" cy="638175"/>
            <a:chOff x="1898" y="728"/>
            <a:chExt cx="446" cy="402"/>
          </a:xfrm>
        </p:grpSpPr>
        <p:grpSp>
          <p:nvGrpSpPr>
            <p:cNvPr id="620580" name="Group 36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620581" name="Oval 37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582" name="Line 38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583" name="Line 39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584" name="Rectangle 40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20585" name="Oval 41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0586" name="Group 42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620587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588" name="Line 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589" name="Line 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0590" name="Group 46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620591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592" name="Line 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593" name="Line 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0594" name="Text Box 50"/>
            <p:cNvSpPr txBox="1">
              <a:spLocks noChangeArrowheads="1"/>
            </p:cNvSpPr>
            <p:nvPr/>
          </p:nvSpPr>
          <p:spPr bwMode="auto">
            <a:xfrm>
              <a:off x="2010" y="728"/>
              <a:ext cx="2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E</a:t>
              </a:r>
            </a:p>
          </p:txBody>
        </p:sp>
      </p:grpSp>
      <p:grpSp>
        <p:nvGrpSpPr>
          <p:cNvPr id="620595" name="Group 51"/>
          <p:cNvGrpSpPr>
            <a:grpSpLocks/>
          </p:cNvGrpSpPr>
          <p:nvPr/>
        </p:nvGrpSpPr>
        <p:grpSpPr bwMode="auto">
          <a:xfrm>
            <a:off x="7204075" y="1106488"/>
            <a:ext cx="708025" cy="638175"/>
            <a:chOff x="1898" y="728"/>
            <a:chExt cx="446" cy="402"/>
          </a:xfrm>
        </p:grpSpPr>
        <p:grpSp>
          <p:nvGrpSpPr>
            <p:cNvPr id="620596" name="Group 52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620597" name="Oval 53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598" name="Line 54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599" name="Line 55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00" name="Rectangle 56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20601" name="Oval 57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0602" name="Group 58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62060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0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0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0606" name="Group 62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620607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08" name="Line 6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09" name="Line 6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0610" name="Text Box 66"/>
            <p:cNvSpPr txBox="1">
              <a:spLocks noChangeArrowheads="1"/>
            </p:cNvSpPr>
            <p:nvPr/>
          </p:nvSpPr>
          <p:spPr bwMode="auto">
            <a:xfrm>
              <a:off x="2010" y="728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sp>
        <p:nvSpPr>
          <p:cNvPr id="620611" name="Rectangle 67"/>
          <p:cNvSpPr>
            <a:spLocks noChangeArrowheads="1"/>
          </p:cNvSpPr>
          <p:nvPr/>
        </p:nvSpPr>
        <p:spPr bwMode="auto">
          <a:xfrm>
            <a:off x="3905250" y="1589088"/>
            <a:ext cx="2281238" cy="666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0612" name="Line 68"/>
          <p:cNvSpPr>
            <a:spLocks noChangeShapeType="1"/>
          </p:cNvSpPr>
          <p:nvPr/>
        </p:nvSpPr>
        <p:spPr bwMode="auto">
          <a:xfrm flipV="1">
            <a:off x="2871788" y="1612900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0613" name="Line 69"/>
          <p:cNvSpPr>
            <a:spLocks noChangeShapeType="1"/>
          </p:cNvSpPr>
          <p:nvPr/>
        </p:nvSpPr>
        <p:spPr bwMode="auto">
          <a:xfrm flipV="1">
            <a:off x="6918325" y="1593850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0614" name="Text Box 70"/>
          <p:cNvSpPr txBox="1">
            <a:spLocks noChangeArrowheads="1"/>
          </p:cNvSpPr>
          <p:nvPr/>
        </p:nvSpPr>
        <p:spPr bwMode="auto">
          <a:xfrm>
            <a:off x="2209800" y="1727200"/>
            <a:ext cx="62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IPv6</a:t>
            </a:r>
          </a:p>
        </p:txBody>
      </p:sp>
      <p:sp>
        <p:nvSpPr>
          <p:cNvPr id="620615" name="Text Box 71"/>
          <p:cNvSpPr txBox="1">
            <a:spLocks noChangeArrowheads="1"/>
          </p:cNvSpPr>
          <p:nvPr/>
        </p:nvSpPr>
        <p:spPr bwMode="auto">
          <a:xfrm>
            <a:off x="3255963" y="1728788"/>
            <a:ext cx="62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IPv6</a:t>
            </a:r>
          </a:p>
        </p:txBody>
      </p:sp>
      <p:sp>
        <p:nvSpPr>
          <p:cNvPr id="620616" name="Text Box 72"/>
          <p:cNvSpPr txBox="1">
            <a:spLocks noChangeArrowheads="1"/>
          </p:cNvSpPr>
          <p:nvPr/>
        </p:nvSpPr>
        <p:spPr bwMode="auto">
          <a:xfrm>
            <a:off x="6281738" y="1720850"/>
            <a:ext cx="62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IPv6</a:t>
            </a:r>
          </a:p>
        </p:txBody>
      </p:sp>
      <p:sp>
        <p:nvSpPr>
          <p:cNvPr id="620617" name="Text Box 73"/>
          <p:cNvSpPr txBox="1">
            <a:spLocks noChangeArrowheads="1"/>
          </p:cNvSpPr>
          <p:nvPr/>
        </p:nvSpPr>
        <p:spPr bwMode="auto">
          <a:xfrm>
            <a:off x="7262813" y="1724025"/>
            <a:ext cx="62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IPv6</a:t>
            </a:r>
          </a:p>
        </p:txBody>
      </p:sp>
      <p:sp>
        <p:nvSpPr>
          <p:cNvPr id="620618" name="Text Box 74"/>
          <p:cNvSpPr txBox="1">
            <a:spLocks noChangeArrowheads="1"/>
          </p:cNvSpPr>
          <p:nvPr/>
        </p:nvSpPr>
        <p:spPr bwMode="auto">
          <a:xfrm>
            <a:off x="4667250" y="1247775"/>
            <a:ext cx="765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tunnel</a:t>
            </a:r>
          </a:p>
        </p:txBody>
      </p:sp>
      <p:sp>
        <p:nvSpPr>
          <p:cNvPr id="620619" name="Text Box 75"/>
          <p:cNvSpPr txBox="1">
            <a:spLocks noChangeArrowheads="1"/>
          </p:cNvSpPr>
          <p:nvPr/>
        </p:nvSpPr>
        <p:spPr bwMode="auto">
          <a:xfrm>
            <a:off x="414338" y="1314450"/>
            <a:ext cx="150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Logical view:</a:t>
            </a:r>
          </a:p>
        </p:txBody>
      </p:sp>
      <p:sp>
        <p:nvSpPr>
          <p:cNvPr id="620620" name="Text Box 76"/>
          <p:cNvSpPr txBox="1">
            <a:spLocks noChangeArrowheads="1"/>
          </p:cNvSpPr>
          <p:nvPr/>
        </p:nvSpPr>
        <p:spPr bwMode="auto">
          <a:xfrm>
            <a:off x="309563" y="2468563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Physical view:</a:t>
            </a:r>
          </a:p>
        </p:txBody>
      </p:sp>
      <p:grpSp>
        <p:nvGrpSpPr>
          <p:cNvPr id="620621" name="Group 77"/>
          <p:cNvGrpSpPr>
            <a:grpSpLocks/>
          </p:cNvGrpSpPr>
          <p:nvPr/>
        </p:nvGrpSpPr>
        <p:grpSpPr bwMode="auto">
          <a:xfrm>
            <a:off x="2143125" y="2254250"/>
            <a:ext cx="708025" cy="638175"/>
            <a:chOff x="1898" y="728"/>
            <a:chExt cx="446" cy="402"/>
          </a:xfrm>
        </p:grpSpPr>
        <p:grpSp>
          <p:nvGrpSpPr>
            <p:cNvPr id="620622" name="Group 78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620623" name="Oval 79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24" name="Line 80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25" name="Line 81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26" name="Rectangle 82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20627" name="Oval 83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0628" name="Group 84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620629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30" name="Line 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31" name="Line 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0632" name="Group 88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620633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34" name="Line 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35" name="Line 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0636" name="Text Box 92"/>
            <p:cNvSpPr txBox="1">
              <a:spLocks noChangeArrowheads="1"/>
            </p:cNvSpPr>
            <p:nvPr/>
          </p:nvSpPr>
          <p:spPr bwMode="auto">
            <a:xfrm>
              <a:off x="2010" y="72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</p:grpSp>
      <p:grpSp>
        <p:nvGrpSpPr>
          <p:cNvPr id="620637" name="Group 93"/>
          <p:cNvGrpSpPr>
            <a:grpSpLocks/>
          </p:cNvGrpSpPr>
          <p:nvPr/>
        </p:nvGrpSpPr>
        <p:grpSpPr bwMode="auto">
          <a:xfrm>
            <a:off x="3189288" y="2259013"/>
            <a:ext cx="708025" cy="638175"/>
            <a:chOff x="1898" y="728"/>
            <a:chExt cx="446" cy="402"/>
          </a:xfrm>
        </p:grpSpPr>
        <p:grpSp>
          <p:nvGrpSpPr>
            <p:cNvPr id="620638" name="Group 94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620639" name="Oval 95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40" name="Line 96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41" name="Line 97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42" name="Rectangle 98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20643" name="Oval 99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0644" name="Group 100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620645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46" name="Line 1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47" name="Line 1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0648" name="Group 104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620649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50" name="Line 1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51" name="Line 1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0652" name="Text Box 108"/>
            <p:cNvSpPr txBox="1">
              <a:spLocks noChangeArrowheads="1"/>
            </p:cNvSpPr>
            <p:nvPr/>
          </p:nvSpPr>
          <p:spPr bwMode="auto">
            <a:xfrm>
              <a:off x="2010" y="728"/>
              <a:ext cx="2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</p:grpSp>
      <p:grpSp>
        <p:nvGrpSpPr>
          <p:cNvPr id="620653" name="Group 109"/>
          <p:cNvGrpSpPr>
            <a:grpSpLocks/>
          </p:cNvGrpSpPr>
          <p:nvPr/>
        </p:nvGrpSpPr>
        <p:grpSpPr bwMode="auto">
          <a:xfrm>
            <a:off x="6203950" y="2249488"/>
            <a:ext cx="708025" cy="638175"/>
            <a:chOff x="1898" y="728"/>
            <a:chExt cx="446" cy="402"/>
          </a:xfrm>
        </p:grpSpPr>
        <p:grpSp>
          <p:nvGrpSpPr>
            <p:cNvPr id="620654" name="Group 110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620655" name="Oval 111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56" name="Line 112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57" name="Line 113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58" name="Rectangle 114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20659" name="Oval 115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0660" name="Group 116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620661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62" name="Line 1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63" name="Line 1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0664" name="Group 120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620665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66" name="Line 1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67" name="Line 1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0668" name="Text Box 124"/>
            <p:cNvSpPr txBox="1">
              <a:spLocks noChangeArrowheads="1"/>
            </p:cNvSpPr>
            <p:nvPr/>
          </p:nvSpPr>
          <p:spPr bwMode="auto">
            <a:xfrm>
              <a:off x="2010" y="728"/>
              <a:ext cx="2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E</a:t>
              </a:r>
            </a:p>
          </p:txBody>
        </p:sp>
      </p:grpSp>
      <p:grpSp>
        <p:nvGrpSpPr>
          <p:cNvPr id="620669" name="Group 125"/>
          <p:cNvGrpSpPr>
            <a:grpSpLocks/>
          </p:cNvGrpSpPr>
          <p:nvPr/>
        </p:nvGrpSpPr>
        <p:grpSpPr bwMode="auto">
          <a:xfrm>
            <a:off x="7194550" y="2238375"/>
            <a:ext cx="708025" cy="638175"/>
            <a:chOff x="1898" y="728"/>
            <a:chExt cx="446" cy="402"/>
          </a:xfrm>
        </p:grpSpPr>
        <p:grpSp>
          <p:nvGrpSpPr>
            <p:cNvPr id="620670" name="Group 126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620671" name="Oval 127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72" name="Line 128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73" name="Line 129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74" name="Rectangle 130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20675" name="Oval 131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0676" name="Group 132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620677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78" name="Line 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79" name="Line 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0680" name="Group 136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620681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82" name="Line 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83" name="Line 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0684" name="Text Box 140"/>
            <p:cNvSpPr txBox="1">
              <a:spLocks noChangeArrowheads="1"/>
            </p:cNvSpPr>
            <p:nvPr/>
          </p:nvSpPr>
          <p:spPr bwMode="auto">
            <a:xfrm>
              <a:off x="2010" y="728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sp>
        <p:nvSpPr>
          <p:cNvPr id="620685" name="Line 141"/>
          <p:cNvSpPr>
            <a:spLocks noChangeShapeType="1"/>
          </p:cNvSpPr>
          <p:nvPr/>
        </p:nvSpPr>
        <p:spPr bwMode="auto">
          <a:xfrm flipV="1">
            <a:off x="2862263" y="2744788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0686" name="Line 142"/>
          <p:cNvSpPr>
            <a:spLocks noChangeShapeType="1"/>
          </p:cNvSpPr>
          <p:nvPr/>
        </p:nvSpPr>
        <p:spPr bwMode="auto">
          <a:xfrm flipV="1">
            <a:off x="6908800" y="2725738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0687" name="Text Box 143"/>
          <p:cNvSpPr txBox="1">
            <a:spLocks noChangeArrowheads="1"/>
          </p:cNvSpPr>
          <p:nvPr/>
        </p:nvSpPr>
        <p:spPr bwMode="auto">
          <a:xfrm>
            <a:off x="2200275" y="2859088"/>
            <a:ext cx="62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IPv6</a:t>
            </a:r>
          </a:p>
        </p:txBody>
      </p:sp>
      <p:sp>
        <p:nvSpPr>
          <p:cNvPr id="620688" name="Text Box 144"/>
          <p:cNvSpPr txBox="1">
            <a:spLocks noChangeArrowheads="1"/>
          </p:cNvSpPr>
          <p:nvPr/>
        </p:nvSpPr>
        <p:spPr bwMode="auto">
          <a:xfrm>
            <a:off x="3246438" y="2860675"/>
            <a:ext cx="62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IPv6</a:t>
            </a:r>
          </a:p>
        </p:txBody>
      </p:sp>
      <p:sp>
        <p:nvSpPr>
          <p:cNvPr id="620689" name="Text Box 145"/>
          <p:cNvSpPr txBox="1">
            <a:spLocks noChangeArrowheads="1"/>
          </p:cNvSpPr>
          <p:nvPr/>
        </p:nvSpPr>
        <p:spPr bwMode="auto">
          <a:xfrm>
            <a:off x="6272213" y="2852738"/>
            <a:ext cx="62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IPv6</a:t>
            </a:r>
          </a:p>
        </p:txBody>
      </p:sp>
      <p:sp>
        <p:nvSpPr>
          <p:cNvPr id="620690" name="Text Box 146"/>
          <p:cNvSpPr txBox="1">
            <a:spLocks noChangeArrowheads="1"/>
          </p:cNvSpPr>
          <p:nvPr/>
        </p:nvSpPr>
        <p:spPr bwMode="auto">
          <a:xfrm>
            <a:off x="7253288" y="2855913"/>
            <a:ext cx="62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IPv6</a:t>
            </a:r>
          </a:p>
        </p:txBody>
      </p:sp>
      <p:sp>
        <p:nvSpPr>
          <p:cNvPr id="620691" name="Line 147"/>
          <p:cNvSpPr>
            <a:spLocks noChangeShapeType="1"/>
          </p:cNvSpPr>
          <p:nvPr/>
        </p:nvSpPr>
        <p:spPr bwMode="auto">
          <a:xfrm flipV="1">
            <a:off x="3895725" y="2735263"/>
            <a:ext cx="2325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20692" name="Group 148"/>
          <p:cNvGrpSpPr>
            <a:grpSpLocks/>
          </p:cNvGrpSpPr>
          <p:nvPr/>
        </p:nvGrpSpPr>
        <p:grpSpPr bwMode="auto">
          <a:xfrm>
            <a:off x="4183063" y="2262188"/>
            <a:ext cx="708025" cy="638175"/>
            <a:chOff x="1898" y="728"/>
            <a:chExt cx="446" cy="402"/>
          </a:xfrm>
        </p:grpSpPr>
        <p:grpSp>
          <p:nvGrpSpPr>
            <p:cNvPr id="620693" name="Group 149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620694" name="Oval 150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95" name="Line 151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96" name="Line 152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97" name="Rectangle 153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20698" name="Oval 154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0699" name="Group 155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620700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701" name="Line 15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702" name="Line 1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0703" name="Group 159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620704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705" name="Line 1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706" name="Line 16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0707" name="Text Box 163"/>
            <p:cNvSpPr txBox="1">
              <a:spLocks noChangeArrowheads="1"/>
            </p:cNvSpPr>
            <p:nvPr/>
          </p:nvSpPr>
          <p:spPr bwMode="auto">
            <a:xfrm>
              <a:off x="2010" y="728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C</a:t>
              </a:r>
            </a:p>
          </p:txBody>
        </p:sp>
      </p:grpSp>
      <p:grpSp>
        <p:nvGrpSpPr>
          <p:cNvPr id="620708" name="Group 164"/>
          <p:cNvGrpSpPr>
            <a:grpSpLocks/>
          </p:cNvGrpSpPr>
          <p:nvPr/>
        </p:nvGrpSpPr>
        <p:grpSpPr bwMode="auto">
          <a:xfrm>
            <a:off x="5172075" y="2252663"/>
            <a:ext cx="708025" cy="638175"/>
            <a:chOff x="1898" y="728"/>
            <a:chExt cx="446" cy="402"/>
          </a:xfrm>
        </p:grpSpPr>
        <p:grpSp>
          <p:nvGrpSpPr>
            <p:cNvPr id="620709" name="Group 165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620710" name="Oval 166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711" name="Line 167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712" name="Line 168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713" name="Rectangle 169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20714" name="Oval 170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0715" name="Group 171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620716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717" name="Line 17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718" name="Line 17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0719" name="Group 175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620720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721" name="Line 17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722" name="Line 17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0723" name="Text Box 179"/>
            <p:cNvSpPr txBox="1">
              <a:spLocks noChangeArrowheads="1"/>
            </p:cNvSpPr>
            <p:nvPr/>
          </p:nvSpPr>
          <p:spPr bwMode="auto">
            <a:xfrm>
              <a:off x="2010" y="728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D</a:t>
              </a:r>
            </a:p>
          </p:txBody>
        </p:sp>
      </p:grpSp>
      <p:sp>
        <p:nvSpPr>
          <p:cNvPr id="620724" name="Text Box 180"/>
          <p:cNvSpPr txBox="1">
            <a:spLocks noChangeArrowheads="1"/>
          </p:cNvSpPr>
          <p:nvPr/>
        </p:nvSpPr>
        <p:spPr bwMode="auto">
          <a:xfrm>
            <a:off x="4227513" y="2863850"/>
            <a:ext cx="62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IPv4</a:t>
            </a:r>
          </a:p>
        </p:txBody>
      </p:sp>
      <p:sp>
        <p:nvSpPr>
          <p:cNvPr id="620725" name="Text Box 181"/>
          <p:cNvSpPr txBox="1">
            <a:spLocks noChangeArrowheads="1"/>
          </p:cNvSpPr>
          <p:nvPr/>
        </p:nvSpPr>
        <p:spPr bwMode="auto">
          <a:xfrm>
            <a:off x="5221288" y="2865438"/>
            <a:ext cx="62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IPv4</a:t>
            </a:r>
          </a:p>
        </p:txBody>
      </p:sp>
      <p:grpSp>
        <p:nvGrpSpPr>
          <p:cNvPr id="620726" name="Group 182"/>
          <p:cNvGrpSpPr>
            <a:grpSpLocks/>
          </p:cNvGrpSpPr>
          <p:nvPr/>
        </p:nvGrpSpPr>
        <p:grpSpPr bwMode="auto">
          <a:xfrm>
            <a:off x="2557463" y="3259138"/>
            <a:ext cx="793750" cy="1441450"/>
            <a:chOff x="4869" y="143"/>
            <a:chExt cx="500" cy="908"/>
          </a:xfrm>
        </p:grpSpPr>
        <p:sp>
          <p:nvSpPr>
            <p:cNvPr id="620727" name="Rectangle 183"/>
            <p:cNvSpPr>
              <a:spLocks noChangeArrowheads="1"/>
            </p:cNvSpPr>
            <p:nvPr/>
          </p:nvSpPr>
          <p:spPr bwMode="auto">
            <a:xfrm>
              <a:off x="4893" y="143"/>
              <a:ext cx="462" cy="9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728" name="Text Box 184"/>
            <p:cNvSpPr txBox="1">
              <a:spLocks noChangeArrowheads="1"/>
            </p:cNvSpPr>
            <p:nvPr/>
          </p:nvSpPr>
          <p:spPr bwMode="auto">
            <a:xfrm>
              <a:off x="4869" y="163"/>
              <a:ext cx="500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Flow: X</a:t>
              </a:r>
            </a:p>
            <a:p>
              <a:r>
                <a:rPr lang="en-US" sz="1400"/>
                <a:t>Src: A</a:t>
              </a:r>
            </a:p>
            <a:p>
              <a:r>
                <a:rPr lang="en-US" sz="1400"/>
                <a:t>Dest: F</a:t>
              </a:r>
            </a:p>
            <a:p>
              <a:endParaRPr lang="en-US" sz="1400"/>
            </a:p>
            <a:p>
              <a:endParaRPr lang="en-US" sz="1400"/>
            </a:p>
            <a:p>
              <a:r>
                <a:rPr lang="en-US" sz="1400"/>
                <a:t>data</a:t>
              </a:r>
            </a:p>
          </p:txBody>
        </p:sp>
      </p:grpSp>
      <p:grpSp>
        <p:nvGrpSpPr>
          <p:cNvPr id="620729" name="Group 185"/>
          <p:cNvGrpSpPr>
            <a:grpSpLocks/>
          </p:cNvGrpSpPr>
          <p:nvPr/>
        </p:nvGrpSpPr>
        <p:grpSpPr bwMode="auto">
          <a:xfrm>
            <a:off x="6710363" y="3271838"/>
            <a:ext cx="793750" cy="1441450"/>
            <a:chOff x="4869" y="143"/>
            <a:chExt cx="500" cy="908"/>
          </a:xfrm>
        </p:grpSpPr>
        <p:sp>
          <p:nvSpPr>
            <p:cNvPr id="620730" name="Rectangle 186"/>
            <p:cNvSpPr>
              <a:spLocks noChangeArrowheads="1"/>
            </p:cNvSpPr>
            <p:nvPr/>
          </p:nvSpPr>
          <p:spPr bwMode="auto">
            <a:xfrm>
              <a:off x="4893" y="143"/>
              <a:ext cx="462" cy="9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731" name="Text Box 187"/>
            <p:cNvSpPr txBox="1">
              <a:spLocks noChangeArrowheads="1"/>
            </p:cNvSpPr>
            <p:nvPr/>
          </p:nvSpPr>
          <p:spPr bwMode="auto">
            <a:xfrm>
              <a:off x="4869" y="163"/>
              <a:ext cx="500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Flow: X</a:t>
              </a:r>
            </a:p>
            <a:p>
              <a:r>
                <a:rPr lang="en-US" sz="1400"/>
                <a:t>Src: A</a:t>
              </a:r>
            </a:p>
            <a:p>
              <a:r>
                <a:rPr lang="en-US" sz="1400"/>
                <a:t>Dest: F</a:t>
              </a:r>
            </a:p>
            <a:p>
              <a:endParaRPr lang="en-US" sz="1400"/>
            </a:p>
            <a:p>
              <a:endParaRPr lang="en-US" sz="1400"/>
            </a:p>
            <a:p>
              <a:r>
                <a:rPr lang="en-US" sz="1400"/>
                <a:t>data</a:t>
              </a:r>
            </a:p>
          </p:txBody>
        </p:sp>
      </p:grpSp>
      <p:grpSp>
        <p:nvGrpSpPr>
          <p:cNvPr id="620732" name="Group 188"/>
          <p:cNvGrpSpPr>
            <a:grpSpLocks/>
          </p:cNvGrpSpPr>
          <p:nvPr/>
        </p:nvGrpSpPr>
        <p:grpSpPr bwMode="auto">
          <a:xfrm>
            <a:off x="3598863" y="3254375"/>
            <a:ext cx="984250" cy="2198688"/>
            <a:chOff x="4943" y="2152"/>
            <a:chExt cx="620" cy="1385"/>
          </a:xfrm>
        </p:grpSpPr>
        <p:sp>
          <p:nvSpPr>
            <p:cNvPr id="620733" name="Rectangle 189"/>
            <p:cNvSpPr>
              <a:spLocks noChangeArrowheads="1"/>
            </p:cNvSpPr>
            <p:nvPr/>
          </p:nvSpPr>
          <p:spPr bwMode="auto">
            <a:xfrm>
              <a:off x="4980" y="2155"/>
              <a:ext cx="583" cy="138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0734" name="Group 190"/>
            <p:cNvGrpSpPr>
              <a:grpSpLocks/>
            </p:cNvGrpSpPr>
            <p:nvPr/>
          </p:nvGrpSpPr>
          <p:grpSpPr bwMode="auto">
            <a:xfrm>
              <a:off x="5001" y="2538"/>
              <a:ext cx="500" cy="908"/>
              <a:chOff x="4869" y="143"/>
              <a:chExt cx="500" cy="908"/>
            </a:xfrm>
          </p:grpSpPr>
          <p:sp>
            <p:nvSpPr>
              <p:cNvPr id="620735" name="Rectangle 191"/>
              <p:cNvSpPr>
                <a:spLocks noChangeArrowheads="1"/>
              </p:cNvSpPr>
              <p:nvPr/>
            </p:nvSpPr>
            <p:spPr bwMode="auto">
              <a:xfrm>
                <a:off x="4893" y="143"/>
                <a:ext cx="462" cy="9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736" name="Text Box 192"/>
              <p:cNvSpPr txBox="1">
                <a:spLocks noChangeArrowheads="1"/>
              </p:cNvSpPr>
              <p:nvPr/>
            </p:nvSpPr>
            <p:spPr bwMode="auto">
              <a:xfrm>
                <a:off x="4869" y="163"/>
                <a:ext cx="500" cy="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Flow: X</a:t>
                </a:r>
              </a:p>
              <a:p>
                <a:r>
                  <a:rPr lang="en-US" sz="1400"/>
                  <a:t>Src: A</a:t>
                </a:r>
              </a:p>
              <a:p>
                <a:r>
                  <a:rPr lang="en-US" sz="1400"/>
                  <a:t>Dest: F</a:t>
                </a:r>
              </a:p>
              <a:p>
                <a:endParaRPr lang="en-US" sz="1400"/>
              </a:p>
              <a:p>
                <a:endParaRPr lang="en-US" sz="1400"/>
              </a:p>
              <a:p>
                <a:r>
                  <a:rPr lang="en-US" sz="1400"/>
                  <a:t>data</a:t>
                </a:r>
              </a:p>
            </p:txBody>
          </p:sp>
        </p:grpSp>
        <p:sp>
          <p:nvSpPr>
            <p:cNvPr id="620737" name="Text Box 193"/>
            <p:cNvSpPr txBox="1">
              <a:spLocks noChangeArrowheads="1"/>
            </p:cNvSpPr>
            <p:nvPr/>
          </p:nvSpPr>
          <p:spPr bwMode="auto">
            <a:xfrm>
              <a:off x="4943" y="2152"/>
              <a:ext cx="61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Src:B</a:t>
              </a:r>
            </a:p>
            <a:p>
              <a:r>
                <a:rPr lang="en-US">
                  <a:solidFill>
                    <a:schemeClr val="bg1"/>
                  </a:solidFill>
                </a:rPr>
                <a:t>Dest: E</a:t>
              </a:r>
            </a:p>
          </p:txBody>
        </p:sp>
      </p:grpSp>
      <p:sp>
        <p:nvSpPr>
          <p:cNvPr id="620738" name="Line 194"/>
          <p:cNvSpPr>
            <a:spLocks noChangeShapeType="1"/>
          </p:cNvSpPr>
          <p:nvPr/>
        </p:nvSpPr>
        <p:spPr bwMode="auto">
          <a:xfrm>
            <a:off x="2603500" y="3162300"/>
            <a:ext cx="688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0739" name="Line 195"/>
          <p:cNvSpPr>
            <a:spLocks noChangeShapeType="1"/>
          </p:cNvSpPr>
          <p:nvPr/>
        </p:nvSpPr>
        <p:spPr bwMode="auto">
          <a:xfrm>
            <a:off x="3722688" y="3165475"/>
            <a:ext cx="688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0740" name="Line 196"/>
          <p:cNvSpPr>
            <a:spLocks noChangeShapeType="1"/>
          </p:cNvSpPr>
          <p:nvPr/>
        </p:nvSpPr>
        <p:spPr bwMode="auto">
          <a:xfrm>
            <a:off x="5757863" y="3167063"/>
            <a:ext cx="688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0741" name="Line 197"/>
          <p:cNvSpPr>
            <a:spLocks noChangeShapeType="1"/>
          </p:cNvSpPr>
          <p:nvPr/>
        </p:nvSpPr>
        <p:spPr bwMode="auto">
          <a:xfrm>
            <a:off x="6813550" y="3168650"/>
            <a:ext cx="688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20742" name="Group 198"/>
          <p:cNvGrpSpPr>
            <a:grpSpLocks/>
          </p:cNvGrpSpPr>
          <p:nvPr/>
        </p:nvGrpSpPr>
        <p:grpSpPr bwMode="auto">
          <a:xfrm>
            <a:off x="5611813" y="3257550"/>
            <a:ext cx="984250" cy="2198688"/>
            <a:chOff x="4943" y="2152"/>
            <a:chExt cx="620" cy="1385"/>
          </a:xfrm>
        </p:grpSpPr>
        <p:sp>
          <p:nvSpPr>
            <p:cNvPr id="620743" name="Rectangle 199"/>
            <p:cNvSpPr>
              <a:spLocks noChangeArrowheads="1"/>
            </p:cNvSpPr>
            <p:nvPr/>
          </p:nvSpPr>
          <p:spPr bwMode="auto">
            <a:xfrm>
              <a:off x="4980" y="2155"/>
              <a:ext cx="583" cy="138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0744" name="Group 200"/>
            <p:cNvGrpSpPr>
              <a:grpSpLocks/>
            </p:cNvGrpSpPr>
            <p:nvPr/>
          </p:nvGrpSpPr>
          <p:grpSpPr bwMode="auto">
            <a:xfrm>
              <a:off x="5001" y="2538"/>
              <a:ext cx="500" cy="908"/>
              <a:chOff x="4869" y="143"/>
              <a:chExt cx="500" cy="908"/>
            </a:xfrm>
          </p:grpSpPr>
          <p:sp>
            <p:nvSpPr>
              <p:cNvPr id="620745" name="Rectangle 201"/>
              <p:cNvSpPr>
                <a:spLocks noChangeArrowheads="1"/>
              </p:cNvSpPr>
              <p:nvPr/>
            </p:nvSpPr>
            <p:spPr bwMode="auto">
              <a:xfrm>
                <a:off x="4893" y="143"/>
                <a:ext cx="462" cy="9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746" name="Text Box 202"/>
              <p:cNvSpPr txBox="1">
                <a:spLocks noChangeArrowheads="1"/>
              </p:cNvSpPr>
              <p:nvPr/>
            </p:nvSpPr>
            <p:spPr bwMode="auto">
              <a:xfrm>
                <a:off x="4869" y="163"/>
                <a:ext cx="500" cy="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Flow: X</a:t>
                </a:r>
              </a:p>
              <a:p>
                <a:r>
                  <a:rPr lang="en-US" sz="1400"/>
                  <a:t>Src: A</a:t>
                </a:r>
              </a:p>
              <a:p>
                <a:r>
                  <a:rPr lang="en-US" sz="1400"/>
                  <a:t>Dest: F</a:t>
                </a:r>
              </a:p>
              <a:p>
                <a:endParaRPr lang="en-US" sz="1400"/>
              </a:p>
              <a:p>
                <a:endParaRPr lang="en-US" sz="1400"/>
              </a:p>
              <a:p>
                <a:r>
                  <a:rPr lang="en-US" sz="1400"/>
                  <a:t>data</a:t>
                </a:r>
              </a:p>
            </p:txBody>
          </p:sp>
        </p:grpSp>
        <p:sp>
          <p:nvSpPr>
            <p:cNvPr id="620747" name="Text Box 203"/>
            <p:cNvSpPr txBox="1">
              <a:spLocks noChangeArrowheads="1"/>
            </p:cNvSpPr>
            <p:nvPr/>
          </p:nvSpPr>
          <p:spPr bwMode="auto">
            <a:xfrm>
              <a:off x="4943" y="2152"/>
              <a:ext cx="61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Src:B</a:t>
              </a:r>
            </a:p>
            <a:p>
              <a:r>
                <a:rPr lang="en-US">
                  <a:solidFill>
                    <a:schemeClr val="bg1"/>
                  </a:solidFill>
                </a:rPr>
                <a:t>Dest: E</a:t>
              </a:r>
            </a:p>
          </p:txBody>
        </p:sp>
      </p:grpSp>
      <p:sp>
        <p:nvSpPr>
          <p:cNvPr id="620748" name="Text Box 204"/>
          <p:cNvSpPr txBox="1">
            <a:spLocks noChangeArrowheads="1"/>
          </p:cNvSpPr>
          <p:nvPr/>
        </p:nvSpPr>
        <p:spPr bwMode="auto">
          <a:xfrm>
            <a:off x="2520950" y="5621338"/>
            <a:ext cx="892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A-to-B:</a:t>
            </a:r>
          </a:p>
          <a:p>
            <a:pPr algn="ctr"/>
            <a:r>
              <a:rPr lang="en-US" sz="1600"/>
              <a:t>IPv6</a:t>
            </a:r>
          </a:p>
        </p:txBody>
      </p:sp>
      <p:sp>
        <p:nvSpPr>
          <p:cNvPr id="620749" name="Line 205"/>
          <p:cNvSpPr>
            <a:spLocks noChangeShapeType="1"/>
          </p:cNvSpPr>
          <p:nvPr/>
        </p:nvSpPr>
        <p:spPr bwMode="auto">
          <a:xfrm>
            <a:off x="2946400" y="4916488"/>
            <a:ext cx="0" cy="785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0750" name="Text Box 206"/>
          <p:cNvSpPr txBox="1">
            <a:spLocks noChangeArrowheads="1"/>
          </p:cNvSpPr>
          <p:nvPr/>
        </p:nvSpPr>
        <p:spPr bwMode="auto">
          <a:xfrm>
            <a:off x="6794500" y="5634038"/>
            <a:ext cx="8651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E-to-F:</a:t>
            </a:r>
          </a:p>
          <a:p>
            <a:pPr algn="ctr"/>
            <a:r>
              <a:rPr lang="en-US" sz="1600"/>
              <a:t>IPv6</a:t>
            </a:r>
          </a:p>
        </p:txBody>
      </p:sp>
      <p:sp>
        <p:nvSpPr>
          <p:cNvPr id="620751" name="Line 207"/>
          <p:cNvSpPr>
            <a:spLocks noChangeShapeType="1"/>
          </p:cNvSpPr>
          <p:nvPr/>
        </p:nvSpPr>
        <p:spPr bwMode="auto">
          <a:xfrm>
            <a:off x="7207250" y="4929188"/>
            <a:ext cx="0" cy="785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0752" name="Text Box 208"/>
          <p:cNvSpPr txBox="1">
            <a:spLocks noChangeArrowheads="1"/>
          </p:cNvSpPr>
          <p:nvPr/>
        </p:nvSpPr>
        <p:spPr bwMode="auto">
          <a:xfrm>
            <a:off x="3513138" y="5743575"/>
            <a:ext cx="1233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B-to-C:</a:t>
            </a:r>
          </a:p>
          <a:p>
            <a:pPr algn="ctr"/>
            <a:r>
              <a:rPr lang="en-US" sz="1600"/>
              <a:t>IPv6 inside</a:t>
            </a:r>
          </a:p>
          <a:p>
            <a:pPr algn="ctr"/>
            <a:r>
              <a:rPr lang="en-US" sz="1600"/>
              <a:t>IPv4</a:t>
            </a:r>
          </a:p>
        </p:txBody>
      </p:sp>
      <p:sp>
        <p:nvSpPr>
          <p:cNvPr id="620753" name="Line 209"/>
          <p:cNvSpPr>
            <a:spLocks noChangeShapeType="1"/>
          </p:cNvSpPr>
          <p:nvPr/>
        </p:nvSpPr>
        <p:spPr bwMode="auto">
          <a:xfrm>
            <a:off x="4108450" y="5510213"/>
            <a:ext cx="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0754" name="Text Box 210"/>
          <p:cNvSpPr txBox="1">
            <a:spLocks noChangeArrowheads="1"/>
          </p:cNvSpPr>
          <p:nvPr/>
        </p:nvSpPr>
        <p:spPr bwMode="auto">
          <a:xfrm>
            <a:off x="5538788" y="5756275"/>
            <a:ext cx="1233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B-to-C:</a:t>
            </a:r>
          </a:p>
          <a:p>
            <a:pPr algn="ctr"/>
            <a:r>
              <a:rPr lang="en-US" sz="1600"/>
              <a:t>IPv6 inside</a:t>
            </a:r>
          </a:p>
          <a:p>
            <a:pPr algn="ctr"/>
            <a:r>
              <a:rPr lang="en-US" sz="1600"/>
              <a:t>IPv4</a:t>
            </a:r>
          </a:p>
        </p:txBody>
      </p:sp>
      <p:sp>
        <p:nvSpPr>
          <p:cNvPr id="620755" name="Line 211"/>
          <p:cNvSpPr>
            <a:spLocks noChangeShapeType="1"/>
          </p:cNvSpPr>
          <p:nvPr/>
        </p:nvSpPr>
        <p:spPr bwMode="auto">
          <a:xfrm>
            <a:off x="6134100" y="5522913"/>
            <a:ext cx="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23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on IPv4 and IPv6?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Why </a:t>
            </a:r>
            <a:r>
              <a:rPr lang="en-US" dirty="0" smtClean="0"/>
              <a:t>include unverifiable source </a:t>
            </a:r>
            <a:r>
              <a:rPr lang="en-US" dirty="0"/>
              <a:t>address</a:t>
            </a:r>
            <a:r>
              <a:rPr lang="en-US" dirty="0" smtClean="0"/>
              <a:t>? </a:t>
            </a:r>
          </a:p>
          <a:p>
            <a:pPr lvl="1"/>
            <a:r>
              <a:rPr lang="en-US" dirty="0" smtClean="0"/>
              <a:t>Would like accountability </a:t>
            </a:r>
            <a:r>
              <a:rPr lang="en-US" b="1" i="1" dirty="0" smtClean="0"/>
              <a:t>and</a:t>
            </a:r>
            <a:r>
              <a:rPr lang="en-US" dirty="0" smtClean="0"/>
              <a:t> anonymity (now neither)</a:t>
            </a:r>
          </a:p>
          <a:p>
            <a:pPr lvl="1"/>
            <a:r>
              <a:rPr lang="en-US" dirty="0" smtClean="0"/>
              <a:t>Return address can be communicated at higher layer</a:t>
            </a:r>
            <a:endParaRPr lang="en-US" dirty="0"/>
          </a:p>
          <a:p>
            <a:r>
              <a:rPr lang="en-US" dirty="0" smtClean="0"/>
              <a:t>Why packet header used at edge same as core?</a:t>
            </a:r>
          </a:p>
          <a:p>
            <a:pPr lvl="1"/>
            <a:r>
              <a:rPr lang="en-US" dirty="0" smtClean="0"/>
              <a:t>Edge: host tells network what service it wants</a:t>
            </a:r>
          </a:p>
          <a:p>
            <a:pPr lvl="1"/>
            <a:r>
              <a:rPr lang="en-US" dirty="0" smtClean="0"/>
              <a:t>Core: packet tells switch how to handle it</a:t>
            </a:r>
          </a:p>
          <a:p>
            <a:pPr lvl="2"/>
            <a:r>
              <a:rPr lang="en-US" dirty="0" smtClean="0"/>
              <a:t>One is local to host, one is global to network</a:t>
            </a:r>
            <a:endParaRPr lang="en-US" dirty="0"/>
          </a:p>
          <a:p>
            <a:r>
              <a:rPr lang="en-US" dirty="0" smtClean="0"/>
              <a:t>Some kind of payment/responsibility field?</a:t>
            </a:r>
          </a:p>
          <a:p>
            <a:pPr lvl="1"/>
            <a:r>
              <a:rPr lang="en-US" dirty="0" smtClean="0"/>
              <a:t>Who is responsible for paying for packet delivery?</a:t>
            </a:r>
          </a:p>
          <a:p>
            <a:pPr lvl="1"/>
            <a:r>
              <a:rPr lang="en-US" dirty="0" smtClean="0"/>
              <a:t>Source, destination, other?</a:t>
            </a:r>
          </a:p>
          <a:p>
            <a:r>
              <a:rPr lang="en-US" dirty="0" smtClean="0"/>
              <a:t>Other ideas?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7CFE19-E9AE-8742-BA53-04A34F84B71E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5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Variety of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ISPs: carriers</a:t>
            </a:r>
          </a:p>
          <a:p>
            <a:pPr lvl="1"/>
            <a:r>
              <a:rPr lang="en-US" dirty="0" smtClean="0"/>
              <a:t>Backbone</a:t>
            </a:r>
          </a:p>
          <a:p>
            <a:pPr lvl="1"/>
            <a:r>
              <a:rPr lang="en-US" dirty="0" smtClean="0"/>
              <a:t>Edge</a:t>
            </a:r>
          </a:p>
          <a:p>
            <a:pPr lvl="1"/>
            <a:r>
              <a:rPr lang="en-US" dirty="0" smtClean="0"/>
              <a:t>Border (to other ISPs)</a:t>
            </a:r>
          </a:p>
          <a:p>
            <a:r>
              <a:rPr lang="en-US" dirty="0" smtClean="0"/>
              <a:t>Enterprises: companies, universities</a:t>
            </a:r>
          </a:p>
          <a:p>
            <a:pPr lvl="1"/>
            <a:r>
              <a:rPr lang="en-US" dirty="0" smtClean="0"/>
              <a:t>Core</a:t>
            </a:r>
          </a:p>
          <a:p>
            <a:pPr lvl="1"/>
            <a:r>
              <a:rPr lang="en-US" dirty="0" smtClean="0"/>
              <a:t>Edge</a:t>
            </a:r>
          </a:p>
          <a:p>
            <a:pPr lvl="1"/>
            <a:r>
              <a:rPr lang="en-US" dirty="0" smtClean="0"/>
              <a:t>Border (to outside)</a:t>
            </a:r>
          </a:p>
          <a:p>
            <a:r>
              <a:rPr lang="en-US" dirty="0" smtClean="0"/>
              <a:t>Datacenters: massive collections of machines</a:t>
            </a:r>
          </a:p>
          <a:p>
            <a:pPr lvl="1"/>
            <a:r>
              <a:rPr lang="en-US" dirty="0" smtClean="0"/>
              <a:t>Top-of-Rack</a:t>
            </a:r>
          </a:p>
          <a:p>
            <a:pPr lvl="1"/>
            <a:r>
              <a:rPr lang="en-US" dirty="0" smtClean="0"/>
              <a:t>Aggregation and Core</a:t>
            </a:r>
          </a:p>
          <a:p>
            <a:pPr lvl="1"/>
            <a:r>
              <a:rPr lang="en-US" dirty="0" smtClean="0"/>
              <a:t>Border (to outside)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04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2495-FA6F-3941-8186-3858CC452CF6}" type="slidenum">
              <a:rPr lang="en-US" smtClean="0"/>
              <a:pPr/>
              <a:t>90</a:t>
            </a:fld>
            <a:endParaRPr lang="en-US" dirty="0"/>
          </a:p>
        </p:txBody>
      </p:sp>
      <p:grpSp>
        <p:nvGrpSpPr>
          <p:cNvPr id="426150" name="Group 166"/>
          <p:cNvGrpSpPr>
            <a:grpSpLocks/>
          </p:cNvGrpSpPr>
          <p:nvPr/>
        </p:nvGrpSpPr>
        <p:grpSpPr bwMode="auto">
          <a:xfrm>
            <a:off x="1301750" y="1208088"/>
            <a:ext cx="5530850" cy="5245100"/>
            <a:chOff x="398" y="129"/>
            <a:chExt cx="3484" cy="3304"/>
          </a:xfrm>
        </p:grpSpPr>
        <p:sp>
          <p:nvSpPr>
            <p:cNvPr id="425986" name="Freeform 2"/>
            <p:cNvSpPr>
              <a:spLocks/>
            </p:cNvSpPr>
            <p:nvPr/>
          </p:nvSpPr>
          <p:spPr bwMode="auto">
            <a:xfrm>
              <a:off x="2031" y="2058"/>
              <a:ext cx="1794" cy="933"/>
            </a:xfrm>
            <a:custGeom>
              <a:avLst/>
              <a:gdLst>
                <a:gd name="T0" fmla="*/ 6 w 1794"/>
                <a:gd name="T1" fmla="*/ 483 h 933"/>
                <a:gd name="T2" fmla="*/ 108 w 1794"/>
                <a:gd name="T3" fmla="*/ 125 h 933"/>
                <a:gd name="T4" fmla="*/ 559 w 1794"/>
                <a:gd name="T5" fmla="*/ 100 h 933"/>
                <a:gd name="T6" fmla="*/ 1128 w 1794"/>
                <a:gd name="T7" fmla="*/ 29 h 933"/>
                <a:gd name="T8" fmla="*/ 1716 w 1794"/>
                <a:gd name="T9" fmla="*/ 275 h 933"/>
                <a:gd name="T10" fmla="*/ 1596 w 1794"/>
                <a:gd name="T11" fmla="*/ 827 h 933"/>
                <a:gd name="T12" fmla="*/ 1380 w 1794"/>
                <a:gd name="T13" fmla="*/ 911 h 933"/>
                <a:gd name="T14" fmla="*/ 840 w 1794"/>
                <a:gd name="T15" fmla="*/ 929 h 933"/>
                <a:gd name="T16" fmla="*/ 414 w 1794"/>
                <a:gd name="T17" fmla="*/ 911 h 933"/>
                <a:gd name="T18" fmla="*/ 143 w 1794"/>
                <a:gd name="T19" fmla="*/ 832 h 933"/>
                <a:gd name="T20" fmla="*/ 6 w 1794"/>
                <a:gd name="T21" fmla="*/ 48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987" name="Freeform 3"/>
            <p:cNvSpPr>
              <a:spLocks/>
            </p:cNvSpPr>
            <p:nvPr/>
          </p:nvSpPr>
          <p:spPr bwMode="auto">
            <a:xfrm>
              <a:off x="1090" y="1594"/>
              <a:ext cx="1443" cy="816"/>
            </a:xfrm>
            <a:custGeom>
              <a:avLst/>
              <a:gdLst>
                <a:gd name="T0" fmla="*/ 0 w 1443"/>
                <a:gd name="T1" fmla="*/ 0 h 816"/>
                <a:gd name="T2" fmla="*/ 1076 w 1443"/>
                <a:gd name="T3" fmla="*/ 782 h 816"/>
                <a:gd name="T4" fmla="*/ 1320 w 1443"/>
                <a:gd name="T5" fmla="*/ 788 h 816"/>
                <a:gd name="T6" fmla="*/ 1443 w 1443"/>
                <a:gd name="T7" fmla="*/ 5 h 816"/>
                <a:gd name="T8" fmla="*/ 0 w 1443"/>
                <a:gd name="T9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988" name="Rectangle 4"/>
            <p:cNvSpPr>
              <a:spLocks noChangeArrowheads="1"/>
            </p:cNvSpPr>
            <p:nvPr/>
          </p:nvSpPr>
          <p:spPr bwMode="auto">
            <a:xfrm>
              <a:off x="1084" y="129"/>
              <a:ext cx="1460" cy="147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989" name="Oval 5"/>
            <p:cNvSpPr>
              <a:spLocks noChangeArrowheads="1"/>
            </p:cNvSpPr>
            <p:nvPr/>
          </p:nvSpPr>
          <p:spPr bwMode="auto">
            <a:xfrm>
              <a:off x="1163" y="162"/>
              <a:ext cx="1320" cy="3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990" name="Freeform 6"/>
            <p:cNvSpPr>
              <a:spLocks/>
            </p:cNvSpPr>
            <p:nvPr/>
          </p:nvSpPr>
          <p:spPr bwMode="auto">
            <a:xfrm>
              <a:off x="2433" y="22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5991" name="Group 7"/>
            <p:cNvGrpSpPr>
              <a:grpSpLocks/>
            </p:cNvGrpSpPr>
            <p:nvPr/>
          </p:nvGrpSpPr>
          <p:grpSpPr bwMode="auto">
            <a:xfrm>
              <a:off x="2122" y="2359"/>
              <a:ext cx="316" cy="147"/>
              <a:chOff x="3600" y="219"/>
              <a:chExt cx="360" cy="175"/>
            </a:xfrm>
          </p:grpSpPr>
          <p:sp>
            <p:nvSpPr>
              <p:cNvPr id="425992" name="Oval 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993" name="Line 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994" name="Line 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995" name="Rectangle 1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425996" name="Oval 1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5997" name="Group 1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599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5999" name="Line 1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00" name="Line 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6001" name="Group 1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6002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03" name="Line 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04" name="Line 2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26005" name="Group 21"/>
            <p:cNvGrpSpPr>
              <a:grpSpLocks/>
            </p:cNvGrpSpPr>
            <p:nvPr/>
          </p:nvGrpSpPr>
          <p:grpSpPr bwMode="auto">
            <a:xfrm>
              <a:off x="2344" y="2761"/>
              <a:ext cx="316" cy="147"/>
              <a:chOff x="3600" y="219"/>
              <a:chExt cx="360" cy="175"/>
            </a:xfrm>
          </p:grpSpPr>
          <p:sp>
            <p:nvSpPr>
              <p:cNvPr id="426006" name="Oval 2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07" name="Line 2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08" name="Line 2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09" name="Rectangle 2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426010" name="Oval 2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6011" name="Group 2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601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13" name="Line 2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14" name="Line 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6015" name="Group 3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6016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17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18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26019" name="Group 35"/>
            <p:cNvGrpSpPr>
              <a:grpSpLocks/>
            </p:cNvGrpSpPr>
            <p:nvPr/>
          </p:nvGrpSpPr>
          <p:grpSpPr bwMode="auto">
            <a:xfrm>
              <a:off x="2769" y="2167"/>
              <a:ext cx="316" cy="147"/>
              <a:chOff x="3600" y="219"/>
              <a:chExt cx="360" cy="175"/>
            </a:xfrm>
          </p:grpSpPr>
          <p:sp>
            <p:nvSpPr>
              <p:cNvPr id="426020" name="Oval 3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21" name="Line 3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22" name="Line 3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23" name="Rectangle 3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426024" name="Oval 4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6025" name="Group 4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6026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27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28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6029" name="Group 4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6030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31" name="Line 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32" name="Line 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26033" name="Group 49"/>
            <p:cNvGrpSpPr>
              <a:grpSpLocks/>
            </p:cNvGrpSpPr>
            <p:nvPr/>
          </p:nvGrpSpPr>
          <p:grpSpPr bwMode="auto">
            <a:xfrm>
              <a:off x="2720" y="2586"/>
              <a:ext cx="315" cy="147"/>
              <a:chOff x="3600" y="219"/>
              <a:chExt cx="360" cy="175"/>
            </a:xfrm>
          </p:grpSpPr>
          <p:sp>
            <p:nvSpPr>
              <p:cNvPr id="426034" name="Oval 5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35" name="Line 5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36" name="Line 5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37" name="Rectangle 5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426038" name="Oval 5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6039" name="Group 5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6040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41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42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6043" name="Group 5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6044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45" name="Line 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46" name="Line 6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26047" name="Group 63"/>
            <p:cNvGrpSpPr>
              <a:grpSpLocks/>
            </p:cNvGrpSpPr>
            <p:nvPr/>
          </p:nvGrpSpPr>
          <p:grpSpPr bwMode="auto">
            <a:xfrm>
              <a:off x="3120" y="2773"/>
              <a:ext cx="316" cy="147"/>
              <a:chOff x="3600" y="219"/>
              <a:chExt cx="360" cy="175"/>
            </a:xfrm>
          </p:grpSpPr>
          <p:sp>
            <p:nvSpPr>
              <p:cNvPr id="426048" name="Oval 6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49" name="Line 6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50" name="Line 6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51" name="Rectangle 6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426052" name="Oval 6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6053" name="Group 6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6054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55" name="Line 7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56" name="Line 7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6057" name="Group 7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6058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59" name="Line 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60" name="Line 7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26061" name="Group 77"/>
            <p:cNvGrpSpPr>
              <a:grpSpLocks/>
            </p:cNvGrpSpPr>
            <p:nvPr/>
          </p:nvGrpSpPr>
          <p:grpSpPr bwMode="auto">
            <a:xfrm>
              <a:off x="3400" y="2360"/>
              <a:ext cx="316" cy="147"/>
              <a:chOff x="3600" y="219"/>
              <a:chExt cx="360" cy="175"/>
            </a:xfrm>
          </p:grpSpPr>
          <p:sp>
            <p:nvSpPr>
              <p:cNvPr id="426062" name="Oval 7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63" name="Line 7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64" name="Line 8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65" name="Rectangle 8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426066" name="Oval 8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6067" name="Group 8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6068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69" name="Line 8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70" name="Line 8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6071" name="Group 8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6072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73" name="Line 8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074" name="Line 9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26075" name="Freeform 91"/>
            <p:cNvSpPr>
              <a:spLocks/>
            </p:cNvSpPr>
            <p:nvPr/>
          </p:nvSpPr>
          <p:spPr bwMode="auto">
            <a:xfrm>
              <a:off x="3089" y="2245"/>
              <a:ext cx="318" cy="194"/>
            </a:xfrm>
            <a:custGeom>
              <a:avLst/>
              <a:gdLst>
                <a:gd name="T0" fmla="*/ 0 w 318"/>
                <a:gd name="T1" fmla="*/ 0 h 194"/>
                <a:gd name="T2" fmla="*/ 318 w 318"/>
                <a:gd name="T3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076" name="Freeform 92"/>
            <p:cNvSpPr>
              <a:spLocks/>
            </p:cNvSpPr>
            <p:nvPr/>
          </p:nvSpPr>
          <p:spPr bwMode="auto">
            <a:xfrm>
              <a:off x="2418" y="2492"/>
              <a:ext cx="303" cy="150"/>
            </a:xfrm>
            <a:custGeom>
              <a:avLst/>
              <a:gdLst>
                <a:gd name="T0" fmla="*/ 0 w 294"/>
                <a:gd name="T1" fmla="*/ 0 h 174"/>
                <a:gd name="T2" fmla="*/ 294 w 294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077" name="Freeform 93"/>
            <p:cNvSpPr>
              <a:spLocks/>
            </p:cNvSpPr>
            <p:nvPr/>
          </p:nvSpPr>
          <p:spPr bwMode="auto">
            <a:xfrm>
              <a:off x="3015" y="2477"/>
              <a:ext cx="396" cy="156"/>
            </a:xfrm>
            <a:custGeom>
              <a:avLst/>
              <a:gdLst>
                <a:gd name="T0" fmla="*/ 0 w 378"/>
                <a:gd name="T1" fmla="*/ 174 h 174"/>
                <a:gd name="T2" fmla="*/ 378 w 378"/>
                <a:gd name="T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078" name="Freeform 94"/>
            <p:cNvSpPr>
              <a:spLocks/>
            </p:cNvSpPr>
            <p:nvPr/>
          </p:nvSpPr>
          <p:spPr bwMode="auto">
            <a:xfrm>
              <a:off x="3435" y="2511"/>
              <a:ext cx="130" cy="320"/>
            </a:xfrm>
            <a:custGeom>
              <a:avLst/>
              <a:gdLst>
                <a:gd name="T0" fmla="*/ 0 w 118"/>
                <a:gd name="T1" fmla="*/ 500 h 500"/>
                <a:gd name="T2" fmla="*/ 118 w 118"/>
                <a:gd name="T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079" name="Freeform 95"/>
            <p:cNvSpPr>
              <a:spLocks/>
            </p:cNvSpPr>
            <p:nvPr/>
          </p:nvSpPr>
          <p:spPr bwMode="auto">
            <a:xfrm>
              <a:off x="2657" y="2847"/>
              <a:ext cx="464" cy="47"/>
            </a:xfrm>
            <a:custGeom>
              <a:avLst/>
              <a:gdLst>
                <a:gd name="T0" fmla="*/ 370 w 370"/>
                <a:gd name="T1" fmla="*/ 32 h 32"/>
                <a:gd name="T2" fmla="*/ 0 w 370"/>
                <a:gd name="T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080" name="Freeform 96"/>
            <p:cNvSpPr>
              <a:spLocks/>
            </p:cNvSpPr>
            <p:nvPr/>
          </p:nvSpPr>
          <p:spPr bwMode="auto">
            <a:xfrm>
              <a:off x="2319" y="2507"/>
              <a:ext cx="122" cy="268"/>
            </a:xfrm>
            <a:custGeom>
              <a:avLst/>
              <a:gdLst>
                <a:gd name="T0" fmla="*/ 162 w 176"/>
                <a:gd name="T1" fmla="*/ 408 h 412"/>
                <a:gd name="T2" fmla="*/ 176 w 176"/>
                <a:gd name="T3" fmla="*/ 412 h 412"/>
                <a:gd name="T4" fmla="*/ 0 w 176"/>
                <a:gd name="T5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081" name="Rectangle 97"/>
            <p:cNvSpPr>
              <a:spLocks noChangeArrowheads="1"/>
            </p:cNvSpPr>
            <p:nvPr/>
          </p:nvSpPr>
          <p:spPr bwMode="auto">
            <a:xfrm>
              <a:off x="1128" y="2264"/>
              <a:ext cx="728" cy="1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082" name="Rectangle 98"/>
            <p:cNvSpPr>
              <a:spLocks noChangeArrowheads="1"/>
            </p:cNvSpPr>
            <p:nvPr/>
          </p:nvSpPr>
          <p:spPr bwMode="auto">
            <a:xfrm>
              <a:off x="1113" y="2279"/>
              <a:ext cx="723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083" name="Line 99"/>
            <p:cNvSpPr>
              <a:spLocks noChangeShapeType="1"/>
            </p:cNvSpPr>
            <p:nvPr/>
          </p:nvSpPr>
          <p:spPr bwMode="auto">
            <a:xfrm>
              <a:off x="1759" y="2362"/>
              <a:ext cx="26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084" name="Text Box 100"/>
            <p:cNvSpPr txBox="1">
              <a:spLocks noChangeArrowheads="1"/>
            </p:cNvSpPr>
            <p:nvPr/>
          </p:nvSpPr>
          <p:spPr bwMode="auto">
            <a:xfrm>
              <a:off x="2390" y="218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>
                  <a:latin typeface="Calibri"/>
                </a:rPr>
                <a:t>1</a:t>
              </a:r>
            </a:p>
          </p:txBody>
        </p:sp>
        <p:sp>
          <p:nvSpPr>
            <p:cNvPr id="426085" name="Text Box 101"/>
            <p:cNvSpPr txBox="1">
              <a:spLocks noChangeArrowheads="1"/>
            </p:cNvSpPr>
            <p:nvPr/>
          </p:nvSpPr>
          <p:spPr bwMode="auto">
            <a:xfrm>
              <a:off x="2336" y="2459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dirty="0">
                  <a:latin typeface="Calibri"/>
                </a:rPr>
                <a:t>2</a:t>
              </a:r>
            </a:p>
          </p:txBody>
        </p:sp>
        <p:sp>
          <p:nvSpPr>
            <p:cNvPr id="426086" name="Text Box 102"/>
            <p:cNvSpPr txBox="1">
              <a:spLocks noChangeArrowheads="1"/>
            </p:cNvSpPr>
            <p:nvPr/>
          </p:nvSpPr>
          <p:spPr bwMode="auto">
            <a:xfrm>
              <a:off x="2178" y="2505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dirty="0">
                  <a:latin typeface="Calibri"/>
                </a:rPr>
                <a:t>3</a:t>
              </a:r>
            </a:p>
          </p:txBody>
        </p:sp>
        <p:sp>
          <p:nvSpPr>
            <p:cNvPr id="426088" name="Rectangle 104"/>
            <p:cNvSpPr>
              <a:spLocks noChangeArrowheads="1"/>
            </p:cNvSpPr>
            <p:nvPr/>
          </p:nvSpPr>
          <p:spPr bwMode="auto">
            <a:xfrm>
              <a:off x="1509" y="2281"/>
              <a:ext cx="269" cy="1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089" name="Text Box 105"/>
            <p:cNvSpPr txBox="1">
              <a:spLocks noChangeArrowheads="1"/>
            </p:cNvSpPr>
            <p:nvPr/>
          </p:nvSpPr>
          <p:spPr bwMode="auto">
            <a:xfrm>
              <a:off x="1479" y="2264"/>
              <a:ext cx="31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dirty="0">
                  <a:latin typeface="Calibri"/>
                </a:rPr>
                <a:t>0111</a:t>
              </a:r>
            </a:p>
          </p:txBody>
        </p:sp>
        <p:sp>
          <p:nvSpPr>
            <p:cNvPr id="426090" name="Text Box 106"/>
            <p:cNvSpPr txBox="1">
              <a:spLocks noChangeArrowheads="1"/>
            </p:cNvSpPr>
            <p:nvPr/>
          </p:nvSpPr>
          <p:spPr bwMode="auto">
            <a:xfrm>
              <a:off x="398" y="1841"/>
              <a:ext cx="98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dirty="0">
                  <a:latin typeface="Calibri"/>
                </a:rPr>
                <a:t>value in arriving</a:t>
              </a:r>
            </a:p>
            <a:p>
              <a:pPr eaLnBrk="1" hangingPunct="1"/>
              <a:r>
                <a:rPr lang="en-US" sz="1600" dirty="0">
                  <a:latin typeface="Calibri"/>
                </a:rPr>
                <a:t>packet</a:t>
              </a:r>
              <a:r>
                <a:rPr lang="ja-JP" altLang="en-US" sz="1600" dirty="0">
                  <a:latin typeface="Calibri"/>
                </a:rPr>
                <a:t>’</a:t>
              </a:r>
              <a:r>
                <a:rPr lang="en-US" sz="1600" dirty="0">
                  <a:latin typeface="Calibri"/>
                </a:rPr>
                <a:t>s header</a:t>
              </a:r>
            </a:p>
          </p:txBody>
        </p:sp>
        <p:sp>
          <p:nvSpPr>
            <p:cNvPr id="426091" name="Line 107"/>
            <p:cNvSpPr>
              <a:spLocks noChangeShapeType="1"/>
            </p:cNvSpPr>
            <p:nvPr/>
          </p:nvSpPr>
          <p:spPr bwMode="auto">
            <a:xfrm flipH="1">
              <a:off x="1269" y="2444"/>
              <a:ext cx="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092" name="Text Box 108"/>
            <p:cNvSpPr txBox="1">
              <a:spLocks noChangeArrowheads="1"/>
            </p:cNvSpPr>
            <p:nvPr/>
          </p:nvSpPr>
          <p:spPr bwMode="auto">
            <a:xfrm>
              <a:off x="1244" y="261"/>
              <a:ext cx="117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 dirty="0">
                  <a:latin typeface="Calibri"/>
                </a:rPr>
                <a:t>routing algorithm</a:t>
              </a:r>
            </a:p>
          </p:txBody>
        </p:sp>
        <p:sp>
          <p:nvSpPr>
            <p:cNvPr id="426093" name="Rectangle 109"/>
            <p:cNvSpPr>
              <a:spLocks noChangeArrowheads="1"/>
            </p:cNvSpPr>
            <p:nvPr/>
          </p:nvSpPr>
          <p:spPr bwMode="auto">
            <a:xfrm>
              <a:off x="1197" y="732"/>
              <a:ext cx="1263" cy="8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094" name="Text Box 110"/>
            <p:cNvSpPr txBox="1">
              <a:spLocks noChangeArrowheads="1"/>
            </p:cNvSpPr>
            <p:nvPr/>
          </p:nvSpPr>
          <p:spPr bwMode="auto">
            <a:xfrm>
              <a:off x="1248" y="702"/>
              <a:ext cx="112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dirty="0">
                  <a:latin typeface="Calibri"/>
                </a:rPr>
                <a:t>local forwarding table</a:t>
              </a:r>
            </a:p>
          </p:txBody>
        </p:sp>
        <p:sp>
          <p:nvSpPr>
            <p:cNvPr id="426095" name="Text Box 111"/>
            <p:cNvSpPr txBox="1">
              <a:spLocks noChangeArrowheads="1"/>
            </p:cNvSpPr>
            <p:nvPr/>
          </p:nvSpPr>
          <p:spPr bwMode="auto">
            <a:xfrm>
              <a:off x="1174" y="858"/>
              <a:ext cx="7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 dirty="0">
                  <a:latin typeface="Calibri"/>
                </a:rPr>
                <a:t>header value</a:t>
              </a:r>
            </a:p>
          </p:txBody>
        </p:sp>
        <p:sp>
          <p:nvSpPr>
            <p:cNvPr id="426096" name="Text Box 112"/>
            <p:cNvSpPr txBox="1">
              <a:spLocks noChangeArrowheads="1"/>
            </p:cNvSpPr>
            <p:nvPr/>
          </p:nvSpPr>
          <p:spPr bwMode="auto">
            <a:xfrm>
              <a:off x="1846" y="859"/>
              <a:ext cx="6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 dirty="0">
                  <a:latin typeface="Calibri"/>
                </a:rPr>
                <a:t>output link</a:t>
              </a:r>
            </a:p>
          </p:txBody>
        </p:sp>
        <p:sp>
          <p:nvSpPr>
            <p:cNvPr id="426097" name="Line 113"/>
            <p:cNvSpPr>
              <a:spLocks noChangeShapeType="1"/>
            </p:cNvSpPr>
            <p:nvPr/>
          </p:nvSpPr>
          <p:spPr bwMode="auto">
            <a:xfrm>
              <a:off x="1908" y="866"/>
              <a:ext cx="5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098" name="Text Box 114"/>
            <p:cNvSpPr txBox="1">
              <a:spLocks noChangeArrowheads="1"/>
            </p:cNvSpPr>
            <p:nvPr/>
          </p:nvSpPr>
          <p:spPr bwMode="auto">
            <a:xfrm>
              <a:off x="1562" y="1037"/>
              <a:ext cx="35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1200" dirty="0">
                  <a:latin typeface="Calibri"/>
                </a:rPr>
                <a:t>0100</a:t>
              </a:r>
            </a:p>
            <a:p>
              <a:pPr algn="r" eaLnBrk="1" hangingPunct="1"/>
              <a:r>
                <a:rPr lang="en-US" sz="1200" dirty="0">
                  <a:latin typeface="Calibri"/>
                </a:rPr>
                <a:t>0101</a:t>
              </a:r>
            </a:p>
            <a:p>
              <a:pPr algn="r" eaLnBrk="1" hangingPunct="1"/>
              <a:r>
                <a:rPr lang="en-US" sz="1200" dirty="0">
                  <a:latin typeface="Calibri"/>
                </a:rPr>
                <a:t>0111</a:t>
              </a:r>
            </a:p>
            <a:p>
              <a:pPr algn="r" eaLnBrk="1" hangingPunct="1"/>
              <a:r>
                <a:rPr lang="en-US" sz="1200" dirty="0">
                  <a:latin typeface="Calibri"/>
                </a:rPr>
                <a:t>1001</a:t>
              </a:r>
            </a:p>
          </p:txBody>
        </p:sp>
        <p:sp>
          <p:nvSpPr>
            <p:cNvPr id="426099" name="Text Box 115"/>
            <p:cNvSpPr txBox="1">
              <a:spLocks noChangeArrowheads="1"/>
            </p:cNvSpPr>
            <p:nvPr/>
          </p:nvSpPr>
          <p:spPr bwMode="auto">
            <a:xfrm>
              <a:off x="1917" y="1037"/>
              <a:ext cx="17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dirty="0">
                  <a:latin typeface="Calibri"/>
                </a:rPr>
                <a:t>3</a:t>
              </a:r>
            </a:p>
            <a:p>
              <a:pPr algn="ctr" eaLnBrk="1" hangingPunct="1"/>
              <a:r>
                <a:rPr lang="en-US" sz="1200" dirty="0">
                  <a:latin typeface="Calibri"/>
                </a:rPr>
                <a:t>2</a:t>
              </a:r>
            </a:p>
            <a:p>
              <a:pPr algn="ctr" eaLnBrk="1" hangingPunct="1"/>
              <a:r>
                <a:rPr lang="en-US" sz="1200" dirty="0">
                  <a:latin typeface="Calibri"/>
                </a:rPr>
                <a:t>2</a:t>
              </a:r>
            </a:p>
            <a:p>
              <a:pPr algn="ctr" eaLnBrk="1" hangingPunct="1"/>
              <a:r>
                <a:rPr lang="en-US" sz="1200" dirty="0">
                  <a:latin typeface="Calibri"/>
                </a:rPr>
                <a:t>1</a:t>
              </a:r>
            </a:p>
          </p:txBody>
        </p:sp>
        <p:sp>
          <p:nvSpPr>
            <p:cNvPr id="426100" name="Line 116"/>
            <p:cNvSpPr>
              <a:spLocks noChangeShapeType="1"/>
            </p:cNvSpPr>
            <p:nvPr/>
          </p:nvSpPr>
          <p:spPr bwMode="auto">
            <a:xfrm>
              <a:off x="1197" y="1028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101" name="Line 117"/>
            <p:cNvSpPr>
              <a:spLocks noChangeShapeType="1"/>
            </p:cNvSpPr>
            <p:nvPr/>
          </p:nvSpPr>
          <p:spPr bwMode="auto">
            <a:xfrm>
              <a:off x="1192" y="872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102" name="AutoShape 118"/>
            <p:cNvSpPr>
              <a:spLocks noChangeArrowheads="1"/>
            </p:cNvSpPr>
            <p:nvPr/>
          </p:nvSpPr>
          <p:spPr bwMode="auto">
            <a:xfrm rot="5400000">
              <a:off x="1763" y="548"/>
              <a:ext cx="151" cy="172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103" name="Line 119"/>
            <p:cNvSpPr>
              <a:spLocks noChangeShapeType="1"/>
            </p:cNvSpPr>
            <p:nvPr/>
          </p:nvSpPr>
          <p:spPr bwMode="auto">
            <a:xfrm>
              <a:off x="1371" y="2086"/>
              <a:ext cx="229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104" name="Freeform 120"/>
            <p:cNvSpPr>
              <a:spLocks/>
            </p:cNvSpPr>
            <p:nvPr/>
          </p:nvSpPr>
          <p:spPr bwMode="auto">
            <a:xfrm>
              <a:off x="2047" y="2395"/>
              <a:ext cx="554" cy="167"/>
            </a:xfrm>
            <a:custGeom>
              <a:avLst/>
              <a:gdLst>
                <a:gd name="T0" fmla="*/ 0 w 554"/>
                <a:gd name="T1" fmla="*/ 10 h 167"/>
                <a:gd name="T2" fmla="*/ 324 w 554"/>
                <a:gd name="T3" fmla="*/ 26 h 167"/>
                <a:gd name="T4" fmla="*/ 554 w 554"/>
                <a:gd name="T5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105" name="Freeform 121"/>
            <p:cNvSpPr>
              <a:spLocks/>
            </p:cNvSpPr>
            <p:nvPr/>
          </p:nvSpPr>
          <p:spPr bwMode="auto">
            <a:xfrm flipH="1">
              <a:off x="3518" y="2127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1076 w 1443"/>
                <a:gd name="T3" fmla="*/ 782 h 816"/>
                <a:gd name="T4" fmla="*/ 1320 w 1443"/>
                <a:gd name="T5" fmla="*/ 788 h 816"/>
                <a:gd name="T6" fmla="*/ 1443 w 1443"/>
                <a:gd name="T7" fmla="*/ 5 h 816"/>
                <a:gd name="T8" fmla="*/ 0 w 1443"/>
                <a:gd name="T9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106" name="Freeform 122"/>
            <p:cNvSpPr>
              <a:spLocks/>
            </p:cNvSpPr>
            <p:nvPr/>
          </p:nvSpPr>
          <p:spPr bwMode="auto">
            <a:xfrm flipH="1">
              <a:off x="2881" y="1948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1076 w 1443"/>
                <a:gd name="T3" fmla="*/ 782 h 816"/>
                <a:gd name="T4" fmla="*/ 1320 w 1443"/>
                <a:gd name="T5" fmla="*/ 788 h 816"/>
                <a:gd name="T6" fmla="*/ 1443 w 1443"/>
                <a:gd name="T7" fmla="*/ 5 h 816"/>
                <a:gd name="T8" fmla="*/ 0 w 1443"/>
                <a:gd name="T9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107" name="Freeform 123"/>
            <p:cNvSpPr>
              <a:spLocks/>
            </p:cNvSpPr>
            <p:nvPr/>
          </p:nvSpPr>
          <p:spPr bwMode="auto">
            <a:xfrm flipH="1" flipV="1">
              <a:off x="3302" y="292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1076 w 1443"/>
                <a:gd name="T3" fmla="*/ 782 h 816"/>
                <a:gd name="T4" fmla="*/ 1320 w 1443"/>
                <a:gd name="T5" fmla="*/ 788 h 816"/>
                <a:gd name="T6" fmla="*/ 1443 w 1443"/>
                <a:gd name="T7" fmla="*/ 5 h 816"/>
                <a:gd name="T8" fmla="*/ 0 w 1443"/>
                <a:gd name="T9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108" name="Freeform 124"/>
            <p:cNvSpPr>
              <a:spLocks/>
            </p:cNvSpPr>
            <p:nvPr/>
          </p:nvSpPr>
          <p:spPr bwMode="auto">
            <a:xfrm flipH="1" flipV="1">
              <a:off x="2452" y="291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1076 w 1443"/>
                <a:gd name="T3" fmla="*/ 782 h 816"/>
                <a:gd name="T4" fmla="*/ 1320 w 1443"/>
                <a:gd name="T5" fmla="*/ 788 h 816"/>
                <a:gd name="T6" fmla="*/ 1443 w 1443"/>
                <a:gd name="T7" fmla="*/ 5 h 816"/>
                <a:gd name="T8" fmla="*/ 0 w 1443"/>
                <a:gd name="T9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109" name="Freeform 125"/>
            <p:cNvSpPr>
              <a:spLocks/>
            </p:cNvSpPr>
            <p:nvPr/>
          </p:nvSpPr>
          <p:spPr bwMode="auto">
            <a:xfrm flipH="1" flipV="1">
              <a:off x="2855" y="2728"/>
              <a:ext cx="342" cy="285"/>
            </a:xfrm>
            <a:custGeom>
              <a:avLst/>
              <a:gdLst>
                <a:gd name="T0" fmla="*/ 0 w 1443"/>
                <a:gd name="T1" fmla="*/ 0 h 816"/>
                <a:gd name="T2" fmla="*/ 1076 w 1443"/>
                <a:gd name="T3" fmla="*/ 782 h 816"/>
                <a:gd name="T4" fmla="*/ 1320 w 1443"/>
                <a:gd name="T5" fmla="*/ 788 h 816"/>
                <a:gd name="T6" fmla="*/ 1443 w 1443"/>
                <a:gd name="T7" fmla="*/ 5 h 816"/>
                <a:gd name="T8" fmla="*/ 0 w 1443"/>
                <a:gd name="T9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6110" name="Group 126"/>
            <p:cNvGrpSpPr>
              <a:grpSpLocks/>
            </p:cNvGrpSpPr>
            <p:nvPr/>
          </p:nvGrpSpPr>
          <p:grpSpPr bwMode="auto">
            <a:xfrm>
              <a:off x="2886" y="1668"/>
              <a:ext cx="347" cy="285"/>
              <a:chOff x="2886" y="1668"/>
              <a:chExt cx="347" cy="285"/>
            </a:xfrm>
          </p:grpSpPr>
          <p:sp>
            <p:nvSpPr>
              <p:cNvPr id="426111" name="Rectangle 127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112" name="Oval 128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113" name="Rectangle 129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114" name="Line 130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15" name="Line 131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16" name="Line 132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17" name="AutoShape 133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6118" name="Group 134"/>
            <p:cNvGrpSpPr>
              <a:grpSpLocks/>
            </p:cNvGrpSpPr>
            <p:nvPr/>
          </p:nvGrpSpPr>
          <p:grpSpPr bwMode="auto">
            <a:xfrm>
              <a:off x="3524" y="1840"/>
              <a:ext cx="347" cy="285"/>
              <a:chOff x="2886" y="1668"/>
              <a:chExt cx="347" cy="285"/>
            </a:xfrm>
          </p:grpSpPr>
          <p:sp>
            <p:nvSpPr>
              <p:cNvPr id="426119" name="Rectangle 135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120" name="Oval 136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121" name="Rectangle 137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122" name="Line 138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23" name="Line 139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24" name="Line 140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25" name="AutoShape 141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6126" name="Group 142"/>
            <p:cNvGrpSpPr>
              <a:grpSpLocks/>
            </p:cNvGrpSpPr>
            <p:nvPr/>
          </p:nvGrpSpPr>
          <p:grpSpPr bwMode="auto">
            <a:xfrm>
              <a:off x="3291" y="3148"/>
              <a:ext cx="347" cy="285"/>
              <a:chOff x="2886" y="1668"/>
              <a:chExt cx="347" cy="285"/>
            </a:xfrm>
          </p:grpSpPr>
          <p:sp>
            <p:nvSpPr>
              <p:cNvPr id="426127" name="Rectangle 143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128" name="Oval 144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129" name="Rectangle 145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130" name="Line 146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31" name="Line 147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32" name="Line 148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33" name="AutoShape 149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6134" name="Group 150"/>
            <p:cNvGrpSpPr>
              <a:grpSpLocks/>
            </p:cNvGrpSpPr>
            <p:nvPr/>
          </p:nvGrpSpPr>
          <p:grpSpPr bwMode="auto">
            <a:xfrm>
              <a:off x="2853" y="3010"/>
              <a:ext cx="347" cy="285"/>
              <a:chOff x="2886" y="1668"/>
              <a:chExt cx="347" cy="285"/>
            </a:xfrm>
          </p:grpSpPr>
          <p:sp>
            <p:nvSpPr>
              <p:cNvPr id="426135" name="Rectangle 151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136" name="Oval 152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137" name="Rectangle 153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138" name="Line 154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39" name="Line 155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40" name="Line 156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41" name="AutoShape 157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6142" name="Group 158"/>
            <p:cNvGrpSpPr>
              <a:grpSpLocks/>
            </p:cNvGrpSpPr>
            <p:nvPr/>
          </p:nvGrpSpPr>
          <p:grpSpPr bwMode="auto">
            <a:xfrm>
              <a:off x="2440" y="3131"/>
              <a:ext cx="347" cy="285"/>
              <a:chOff x="2886" y="1668"/>
              <a:chExt cx="347" cy="285"/>
            </a:xfrm>
          </p:grpSpPr>
          <p:sp>
            <p:nvSpPr>
              <p:cNvPr id="426143" name="Rectangle 159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144" name="Oval 160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145" name="Rectangle 161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146" name="Line 162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47" name="Line 163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48" name="Line 164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49" name="AutoShape 165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26151" name="Text Box 167"/>
          <p:cNvSpPr txBox="1">
            <a:spLocks noChangeArrowheads="1"/>
          </p:cNvSpPr>
          <p:nvPr/>
        </p:nvSpPr>
        <p:spPr bwMode="auto">
          <a:xfrm>
            <a:off x="501650" y="250825"/>
            <a:ext cx="81486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u="sng">
                <a:solidFill>
                  <a:schemeClr val="accent2"/>
                </a:solidFill>
              </a:rPr>
              <a:t>Interplay between routing and forwarding</a:t>
            </a:r>
          </a:p>
        </p:txBody>
      </p:sp>
    </p:spTree>
    <p:extLst>
      <p:ext uri="{BB962C8B-B14F-4D97-AF65-F5344CB8AC3E}">
        <p14:creationId xmlns:p14="http://schemas.microsoft.com/office/powerpoint/2010/main" val="1100282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“Valid” Routing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lobal routing state is “valid” if it produces forwarding decisions that always deliver packets to their destinations</a:t>
            </a:r>
          </a:p>
          <a:p>
            <a:pPr lvl="1"/>
            <a:r>
              <a:rPr lang="en-US" b="1" i="1" dirty="0" smtClean="0"/>
              <a:t>Valid is not standard terminology</a:t>
            </a:r>
          </a:p>
          <a:p>
            <a:pPr lvl="1"/>
            <a:endParaRPr lang="en-US" dirty="0"/>
          </a:p>
          <a:p>
            <a:r>
              <a:rPr lang="en-US" dirty="0"/>
              <a:t>G</a:t>
            </a:r>
            <a:r>
              <a:rPr lang="en-US" dirty="0" smtClean="0"/>
              <a:t>oal of routing protocols: compute valid state</a:t>
            </a:r>
          </a:p>
          <a:p>
            <a:pPr lvl="1"/>
            <a:r>
              <a:rPr lang="en-US" dirty="0" smtClean="0"/>
              <a:t>But how can you tell if routing state if valid?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31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Necessary and Sufficient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Global routing state is valid </a:t>
            </a:r>
            <a:r>
              <a:rPr lang="en-US" b="1" i="1" dirty="0" smtClean="0"/>
              <a:t>if and only if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There are no dead ends (other than destination)</a:t>
            </a:r>
          </a:p>
          <a:p>
            <a:pPr lvl="1"/>
            <a:r>
              <a:rPr lang="en-US" dirty="0" smtClean="0"/>
              <a:t>There are no loops</a:t>
            </a:r>
          </a:p>
          <a:p>
            <a:pPr lvl="1"/>
            <a:endParaRPr lang="en-US" dirty="0"/>
          </a:p>
          <a:p>
            <a:r>
              <a:rPr lang="en-US" dirty="0" smtClean="0"/>
              <a:t>A dead end is when there is no outgoing port</a:t>
            </a:r>
          </a:p>
          <a:p>
            <a:pPr lvl="1"/>
            <a:r>
              <a:rPr lang="en-US" dirty="0" smtClean="0"/>
              <a:t>A packet arrives, but the forwarding decision does not yield any outgoing port</a:t>
            </a:r>
          </a:p>
          <a:p>
            <a:pPr lvl="1"/>
            <a:endParaRPr lang="en-US" dirty="0"/>
          </a:p>
          <a:p>
            <a:r>
              <a:rPr lang="en-US" dirty="0" smtClean="0"/>
              <a:t>A loop is when a packet cycles around the same set of nodes forever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34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Necessary: Obvious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run into a </a:t>
            </a:r>
            <a:r>
              <a:rPr lang="en-US" dirty="0" err="1" smtClean="0"/>
              <a:t>deadend</a:t>
            </a:r>
            <a:r>
              <a:rPr lang="en-US" dirty="0" smtClean="0"/>
              <a:t> before hitting destination, you’ll never reach the destination</a:t>
            </a:r>
          </a:p>
          <a:p>
            <a:pPr lvl="1"/>
            <a:endParaRPr lang="en-US" dirty="0"/>
          </a:p>
          <a:p>
            <a:r>
              <a:rPr lang="en-US" dirty="0" smtClean="0"/>
              <a:t>If you run into a loop, you’ll never reach destination</a:t>
            </a:r>
          </a:p>
          <a:p>
            <a:pPr lvl="1"/>
            <a:r>
              <a:rPr lang="en-US" dirty="0" smtClean="0"/>
              <a:t>With deterministic forwarding, once you loop, you’ll loop forever (assuming routing state is static)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6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Wandering Packets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1828800" y="1828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4343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5181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57800" y="4419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1958882" y="1958882"/>
            <a:ext cx="5557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1295400" y="1958882"/>
            <a:ext cx="555718" cy="1012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6" idx="5"/>
            <a:endCxn id="13" idx="1"/>
          </p:cNvCxnSpPr>
          <p:nvPr/>
        </p:nvCxnSpPr>
        <p:spPr bwMode="auto">
          <a:xfrm>
            <a:off x="1349282" y="3101882"/>
            <a:ext cx="349436" cy="15686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2590800" y="3200400"/>
            <a:ext cx="327118" cy="5557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4" idx="5"/>
          </p:cNvCxnSpPr>
          <p:nvPr/>
        </p:nvCxnSpPr>
        <p:spPr bwMode="auto">
          <a:xfrm>
            <a:off x="3940082" y="3406682"/>
            <a:ext cx="1362354" cy="105755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endCxn id="14" idx="7"/>
          </p:cNvCxnSpPr>
          <p:nvPr/>
        </p:nvCxnSpPr>
        <p:spPr bwMode="auto">
          <a:xfrm flipH="1">
            <a:off x="3940082" y="2133600"/>
            <a:ext cx="985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4038600" y="2057400"/>
            <a:ext cx="182880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5334000" y="3048000"/>
            <a:ext cx="5334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1752600" y="4648200"/>
            <a:ext cx="9144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2971800" y="3733800"/>
            <a:ext cx="1012918" cy="7396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4092482" y="4419600"/>
            <a:ext cx="1241518" cy="538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3886200" y="3276600"/>
            <a:ext cx="985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9" idx="0"/>
          </p:cNvCxnSpPr>
          <p:nvPr/>
        </p:nvCxnSpPr>
        <p:spPr bwMode="auto">
          <a:xfrm flipH="1">
            <a:off x="2743200" y="3810000"/>
            <a:ext cx="2286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0" idx="6"/>
            <a:endCxn id="14" idx="1"/>
          </p:cNvCxnSpPr>
          <p:nvPr/>
        </p:nvCxnSpPr>
        <p:spPr bwMode="auto">
          <a:xfrm>
            <a:off x="2590800" y="3200400"/>
            <a:ext cx="1241518" cy="985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6" idx="6"/>
            <a:endCxn id="10" idx="2"/>
          </p:cNvCxnSpPr>
          <p:nvPr/>
        </p:nvCxnSpPr>
        <p:spPr bwMode="auto">
          <a:xfrm>
            <a:off x="1371600" y="3048000"/>
            <a:ext cx="10668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13" idx="0"/>
            <a:endCxn id="12" idx="3"/>
          </p:cNvCxnSpPr>
          <p:nvPr/>
        </p:nvCxnSpPr>
        <p:spPr bwMode="auto">
          <a:xfrm flipV="1">
            <a:off x="1752600" y="3863882"/>
            <a:ext cx="1165318" cy="784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9" idx="7"/>
            <a:endCxn id="8" idx="3"/>
          </p:cNvCxnSpPr>
          <p:nvPr/>
        </p:nvCxnSpPr>
        <p:spPr bwMode="auto">
          <a:xfrm flipV="1">
            <a:off x="2797082" y="4473482"/>
            <a:ext cx="1187636" cy="7304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stCxn id="13" idx="0"/>
            <a:endCxn id="10" idx="3"/>
          </p:cNvCxnSpPr>
          <p:nvPr/>
        </p:nvCxnSpPr>
        <p:spPr bwMode="auto">
          <a:xfrm flipV="1">
            <a:off x="1752600" y="3254282"/>
            <a:ext cx="708118" cy="1393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12" idx="0"/>
            <a:endCxn id="14" idx="2"/>
          </p:cNvCxnSpPr>
          <p:nvPr/>
        </p:nvCxnSpPr>
        <p:spPr bwMode="auto">
          <a:xfrm flipV="1">
            <a:off x="2971800" y="3352800"/>
            <a:ext cx="8382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14" idx="7"/>
            <a:endCxn id="11" idx="5"/>
          </p:cNvCxnSpPr>
          <p:nvPr/>
        </p:nvCxnSpPr>
        <p:spPr bwMode="auto">
          <a:xfrm flipV="1">
            <a:off x="3940082" y="3025682"/>
            <a:ext cx="1981200" cy="2732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5" idx="7"/>
            <a:endCxn id="7" idx="2"/>
          </p:cNvCxnSpPr>
          <p:nvPr/>
        </p:nvCxnSpPr>
        <p:spPr bwMode="auto">
          <a:xfrm>
            <a:off x="1958882" y="1851118"/>
            <a:ext cx="2003518" cy="2824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>
            <a:stCxn id="10" idx="7"/>
            <a:endCxn id="7" idx="0"/>
          </p:cNvCxnSpPr>
          <p:nvPr/>
        </p:nvCxnSpPr>
        <p:spPr bwMode="auto">
          <a:xfrm flipV="1">
            <a:off x="2568482" y="2057400"/>
            <a:ext cx="14701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Rectangle 86"/>
          <p:cNvSpPr>
            <a:spLocks noChangeAspect="1"/>
          </p:cNvSpPr>
          <p:nvPr/>
        </p:nvSpPr>
        <p:spPr bwMode="auto">
          <a:xfrm>
            <a:off x="1828800" y="17526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8" name="Rectangle 87"/>
          <p:cNvSpPr>
            <a:spLocks noChangeAspect="1"/>
          </p:cNvSpPr>
          <p:nvPr/>
        </p:nvSpPr>
        <p:spPr bwMode="auto">
          <a:xfrm>
            <a:off x="3962400" y="20574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57200" y="56388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latin typeface="+mn-lt"/>
              </a:rPr>
              <a:t>P</a:t>
            </a:r>
            <a:r>
              <a:rPr lang="en-US" sz="2800" b="0" dirty="0" smtClean="0">
                <a:latin typeface="+mn-lt"/>
              </a:rPr>
              <a:t>acket reaches </a:t>
            </a:r>
            <a:r>
              <a:rPr lang="en-US" sz="2800" b="0" dirty="0" err="1" smtClean="0">
                <a:latin typeface="+mn-lt"/>
              </a:rPr>
              <a:t>deadend</a:t>
            </a:r>
            <a:r>
              <a:rPr lang="en-US" sz="2800" b="0" dirty="0" smtClean="0">
                <a:latin typeface="+mn-lt"/>
              </a:rPr>
              <a:t> and stops</a:t>
            </a:r>
            <a:endParaRPr lang="en-US" sz="2800" b="0" dirty="0">
              <a:latin typeface="+mn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57200" y="609474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latin typeface="+mn-lt"/>
              </a:rPr>
              <a:t>P</a:t>
            </a:r>
            <a:r>
              <a:rPr lang="en-US" sz="2800" b="0" dirty="0" smtClean="0">
                <a:latin typeface="+mn-lt"/>
              </a:rPr>
              <a:t>acket falls into loop and never reaches destination</a:t>
            </a:r>
            <a:endParaRPr lang="en-US" sz="2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13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6 0.00972 -0.00295 0.01597 -0.00972 0.02222 C -0.01076 0.02593 -0.01059 0.03056 -0.0125 0.03333 C -0.01528 0.03681 -0.01806 0.03958 -0.01944 0.04445 C -0.02622 0.06412 -0.01875 0.04838 -0.025 0.06111 C -0.02674 0.06945 -0.02656 0.07269 -0.03194 0.07778 C -0.03247 0.08009 -0.03264 0.08287 -0.03333 0.08519 C -0.0349 0.08912 -0.03785 0.0919 -0.03889 0.0963 C -0.04236 0.10949 -0.0401 0.10394 -0.04444 0.11296 C -0.04618 0.12153 -0.0467 0.125 -0.05139 0.13148 C -0.05521 0.14653 -0.05382 0.13866 -0.05556 0.15556 C -0.05469 0.18588 -0.05573 0.23102 -0.04167 0.25926 C -0.03976 0.27014 -0.03924 0.28148 -0.0375 0.29259 C -0.0349 0.31042 -0.02847 0.3294 -0.02083 0.34445 C -0.01858 0.35695 -0.01701 0.36968 -0.0125 0.38148 C -0.01215 0.38565 -0.01267 0.39051 -0.01111 0.39445 C -0.00903 0.4 -0.00399 0.39375 -0.00278 0.39259 C 0.0033 0.38565 0.01163 0.37732 0.01944 0.37407 C 0.02413 0.36759 0.02309 0.36829 0.02917 0.36296 C 0.03177 0.36019 0.0375 0.35556 0.0375 0.35556 C 0.04201 0.34607 0.04913 0.34375 0.05556 0.33704 C 0.06493 0.32685 0.06615 0.32338 0.075 0.31852 C 0.08524 0.3125 0.07118 0.32361 0.0875 0.30926 C 0.08889 0.30787 0.09167 0.30556 0.09167 0.30556 C 0.09253 0.3037 0.09306 0.30139 0.09444 0.3 C 0.09549 0.29861 0.09757 0.29931 0.09861 0.29815 C 0.10087 0.29491 0.10087 0.28796 0.10417 0.28704 C 0.11163 0.28449 0.1184 0.28333 0.125 0.27778 C 0.13247 0.27917 0.13958 0.28125 0.14722 0.28333 C 0.15573 0.29468 0.15712 0.29884 0.16806 0.3037 C 0.17083 0.30486 0.17361 0.30602 0.17639 0.30741 C 0.17778 0.30787 0.18056 0.30926 0.18056 0.30926 C 0.1849 0.31505 0.1901 0.31875 0.19583 0.32222 C 0.19844 0.32361 0.20156 0.32361 0.20417 0.32593 C 0.20694 0.32824 0.2092 0.33171 0.2125 0.33333 C 0.21701 0.33519 0.225 0.34259 0.225 0.34259 C 0.2316 0.35579 0.22813 0.35046 0.23472 0.35926 C 0.24201 0.35741 0.24618 0.35602 0.25278 0.35185 C 0.30486 0.35278 0.34931 0.35718 0.39861 0.34259 C 0.40295 0.31875 0.40851 0.2956 0.41389 0.27222 C 0.41806 0.25301 0.42049 0.2331 0.42639 0.21482 C 0.42865 0.20695 0.43264 0.20023 0.43472 0.19259 C 0.43681 0.1838 0.43958 0.17431 0.44306 0.16667 C 0.44826 0.15417 0.44722 0.16458 0.44722 0.15185 " pathEditMode="relative" ptsTypes="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98 0.00046 0.02413 -0.00069 0.03611 0.00185 C 0.04201 0.00301 0.04705 0.00857 0.05278 0.01111 C 0.07326 0.02014 0.08958 0.03704 0.10694 0.0537 C 0.11285 0.05926 0.1158 0.06829 0.12222 0.07408 C 0.12639 0.08542 0.12326 0.07986 0.13333 0.08889 C 0.13472 0.09005 0.1375 0.09259 0.1375 0.09259 C 0.14288 0.10347 0.15139 0.10301 0.15833 0.11111 C 0.16111 0.11458 0.16667 0.12222 0.16667 0.12222 C 0.16614 0.13195 0.16597 0.1419 0.16528 0.15185 C 0.16389 0.16829 0.15608 0.18171 0.15139 0.1963 C 0.15017 0.19977 0.14983 0.2037 0.14861 0.20741 C 0.14757 0.20972 0.1467 0.21227 0.14583 0.21482 C 0.14375 0.22801 0.14149 0.24051 0.13889 0.2537 C 0.13559 0.26898 0.13489 0.28449 0.125 0.29445 C 0.12153 0.30324 0.11892 0.31343 0.11389 0.32037 C 0.11337 0.32222 0.11337 0.32454 0.1125 0.32593 C 0.11007 0.32894 0.10417 0.33333 0.10417 0.33333 C 0.10104 0.32778 0.0993 0.3213 0.09583 0.31667 C 0.0934 0.31343 0.0875 0.30926 0.0875 0.30926 C 0.08073 0.29583 0.06944 0.2882 0.05972 0.27963 C 0.05868 0.27778 0.05816 0.27546 0.05694 0.27408 C 0.05434 0.27107 0.04861 0.26667 0.04861 0.26667 C 0.04323 0.25255 0.03611 0.2419 0.02639 0.23333 C 0.02292 0.22639 0.01962 0.22292 0.01389 0.22037 C 0.00312 0.20602 -0.01511 0.20394 -0.02778 0.19259 C -0.03299 0.18218 -0.02778 0.19028 -0.03472 0.18519 C -0.03767 0.18287 -0.04306 0.17778 -0.04306 0.17778 C -0.06285 0.18287 -0.08021 0.19653 -0.1 0.20185 C -0.11615 0.21458 -0.13299 0.22222 -0.15139 0.22593 C -0.1632 0.21806 -0.15191 0.22732 -0.15972 0.21482 C -0.16094 0.21296 -0.16267 0.2125 -0.16389 0.21111 C -0.16545 0.20926 -0.16701 0.20741 -0.16806 0.20556 C -0.17014 0.20185 -0.17257 0.19861 -0.17361 0.19445 C -0.17465 0.19074 -0.17483 0.18658 -0.17639 0.18333 C -0.17917 0.17778 -0.17951 0.17824 -0.18056 0.17222 C -0.18125 0.16898 -0.18125 0.16574 -0.18195 0.16296 C -0.18351 0.15764 -0.18524 0.15255 -0.1875 0.14815 C -0.18941 0.14445 -0.19306 0.13704 -0.19306 0.13704 C -0.19462 0.12269 -0.19774 0.1081 -0.20139 0.09445 C -0.20417 0.08449 -0.20504 0.07315 -0.20972 0.06482 C -0.2125 0.05972 -0.21597 0.05533 -0.21806 0.05 C -0.22882 0.02269 -0.23663 -0.01227 -0.23889 -0.04259 C -0.24653 -0.03588 -0.25243 -0.03148 -0.25833 -0.02222 C -0.25955 -0.0206 -0.26024 -0.01852 -0.26111 -0.01667 C -0.26302 -0.01366 -0.26476 -0.01042 -0.26667 -0.00741 C -0.26979 -0.00301 -0.27396 0.00046 -0.27639 0.00556 C -0.28281 0.01829 -0.29045 0.03033 -0.3 0.03889 C -0.30295 0.0463 -0.30538 0.05139 -0.30972 0.05741 C -0.31233 0.06759 -0.31615 0.07593 -0.31806 0.08704 C -0.31858 0.10232 -0.3184 0.11783 -0.31945 0.13333 C -0.31979 0.13588 -0.3217 0.13796 -0.32222 0.14074 C -0.32344 0.14537 -0.325 0.15556 -0.325 0.15556 C -0.32396 0.17546 -0.3257 0.20741 -0.31528 0.22593 C -0.31302 0.23542 -0.30833 0.24375 -0.30556 0.2537 C -0.29965 0.27546 -0.29323 0.29884 -0.28333 0.31852 C -0.27934 0.32662 -0.27622 0.33681 -0.27361 0.3463 C -0.27274 0.34977 -0.27188 0.3537 -0.27083 0.35741 C -0.27049 0.35926 -0.26945 0.36296 -0.26945 0.36296 C -0.25399 0.33171 -0.23715 0.30185 -0.22222 0.27037 C -0.2184 0.26181 -0.21806 0.25255 -0.21389 0.24445 C -0.2125 0.23681 -0.21111 0.23102 -0.20833 0.22408 C -0.2066 0.21181 -0.20486 0.19861 -0.20139 0.18704 C -0.19879 0.17755 -0.19288 0.17269 -0.19028 0.16296 C -0.19392 0.14884 -0.18872 0.16551 -0.19583 0.1537 C -0.19809 0.15 -0.19844 0.14491 -0.2 0.14074 C -0.20191 0.1287 -0.20521 0.11736 -0.20695 0.10556 C -0.20903 0.09167 -0.2099 0.0757 -0.21389 0.06296 C -0.21458 0.06088 -0.21597 0.05926 -0.21667 0.05741 C -0.21771 0.05486 -0.21875 0.05255 -0.21945 0.05 C -0.22014 0.04745 -0.21997 0.04468 -0.22083 0.04259 C -0.22188 0.04028 -0.22379 0.03889 -0.225 0.03704 C -0.22622 0.03519 -0.22708 0.03333 -0.22778 0.03148 C -0.23021 0.02523 -0.22934 0.01759 -0.23333 0.01296 C -0.23594 0.00995 -0.24167 0.00556 -0.24167 0.00556 C -0.24445 -0.00532 -0.24097 0.00463 -0.24722 -0.0037 C -0.25122 -0.00903 -0.25347 -0.01435 -0.25833 -0.01852 C -0.26215 -0.02616 -0.26372 -0.02755 -0.26945 -0.02222 C -0.27326 -0.01481 -0.27795 -0.00903 -0.28195 -0.00185 C -0.28368 0.00093 -0.28438 0.00463 -0.28611 0.00741 C -0.28733 0.00903 -0.28906 0.00949 -0.29028 0.01111 C -0.29583 0.01713 -0.30469 0.03195 -0.30833 0.04074 C -0.31406 0.0537 -0.31927 0.08102 -0.32778 0.08889 C -0.3309 0.10533 -0.3309 0.12222 -0.33333 0.13889 C -0.33386 0.16111 -0.33472 0.1831 -0.33472 0.20556 C -0.33472 0.23079 -0.3342 0.25602 -0.33333 0.28148 C -0.33247 0.30995 -0.31719 0.33195 -0.30556 0.3537 C -0.30035 0.36343 -0.29653 0.37454 -0.28889 0.38148 C -0.27761 0.37894 -0.27361 0.375 -0.26667 0.36296 C -0.2658 0.35903 -0.26354 0.35556 -0.2625 0.35185 C -0.25573 0.32408 -0.26632 0.35417 -0.25833 0.33333 C -0.25677 0.31759 -0.2533 0.29352 -0.24722 0.27963 C -0.24479 0.27361 -0.2408 0.26898 -0.23889 0.26296 C -0.23403 0.24653 -0.22743 0.23241 -0.21945 0.21852 C -0.21754 0.21019 -0.21372 0.20625 -0.20972 0.2 C -0.20695 0.19514 -0.20139 0.18519 -0.20139 0.18519 C -0.19965 0.17801 -0.19636 0.17732 -0.19445 0.17037 C -0.1967 0.16181 -0.2 0.15695 -0.20417 0.15 C -0.20816 0.13403 -0.21111 0.11574 -0.21806 0.10185 C -0.22014 0.09097 -0.22049 0.07014 -0.225 0.06111 C -0.23663 0.03796 -0.22292 0.07107 -0.23195 0.05 C -0.23629 0.04005 -0.23698 0.02801 -0.24583 0.02408 C -0.25261 0.01505 -0.25347 0.01644 -0.25139 0.0037 C -0.25226 -0.0088 -0.24896 -0.02361 -0.25833 -0.02778 C -0.27118 -0.01088 -0.2809 0.00857 -0.29167 0.02778 C -0.29583 0.03519 -0.30174 0.0412 -0.30417 0.05 C -0.30695 0.05926 -0.30851 0.06945 -0.3125 0.07778 C -0.32205 0.09653 -0.32691 0.1162 -0.32917 0.13889 C -0.32882 0.15185 -0.32951 0.16482 -0.32778 0.17778 C -0.32691 0.18472 -0.31493 0.20857 -0.3125 0.21482 C -0.30573 0.23287 -0.29931 0.25093 -0.29167 0.26852 C -0.28889 0.275 -0.28455 0.28009 -0.28195 0.28704 C -0.27986 0.29259 -0.27899 0.30023 -0.27639 0.30556 C -0.27309 0.31204 -0.27014 0.31597 -0.26806 0.32408 C -0.26771 0.33889 -0.26788 0.3537 -0.26667 0.36852 C -0.26667 0.37037 -0.26597 0.36458 -0.26528 0.36296 C -0.26302 0.35671 -0.26076 0.35046 -0.25833 0.34445 C -0.25365 0.33148 -0.24792 0.31921 -0.24028 0.30926 C -0.23646 0.29329 -0.2316 0.29074 -0.225 0.27778 C -0.21979 0.2669 -0.21667 0.25533 -0.20972 0.2463 C -0.20695 0.23634 -0.20417 0.22639 -0.20139 0.21667 C -0.20052 0.21296 -0.19965 0.20926 -0.19861 0.20556 C -0.19826 0.2037 -0.19722 0.2 -0.19722 0.2 C -0.19566 0.16875 -0.19392 0.16713 -0.19722 0.13333 C -0.19844 0.12199 -0.20573 0.11273 -0.20972 0.1037 C -0.21979 0.08148 -0.22674 0.05139 -0.24028 0.03333 C -0.24219 0.02593 -0.24271 0.01759 -0.24583 0.01111 C -0.25104 0.00093 -0.25347 -0.00694 -0.25556 -0.01852 C -0.26458 -0.01574 -0.26389 -0.01134 -0.26945 -0.0037 C -0.2757 0.0044 -0.27222 -0.00509 -0.27778 0.00556 C -0.2842 0.01736 -0.27656 0.00926 -0.28472 0.01667 C -0.29601 0.03912 -0.30556 0.0625 -0.31389 0.08704 C -0.31719 0.0963 -0.32257 0.10671 -0.325 0.11667 C -0.32813 0.1287 -0.32899 0.14144 -0.33195 0.1537 C -0.33073 0.16806 -0.32917 0.17685 -0.32361 0.18889 C -0.3217 0.19954 -0.31649 0.20695 -0.3125 0.21667 C -0.30417 0.2375 -0.31076 0.22523 -0.30139 0.24074 C -0.29931 0.24908 -0.29549 0.25718 -0.29167 0.26482 C -0.28663 0.2919 -0.28733 0.3213 -0.28056 0.34815 C -0.27969 0.35185 -0.27951 0.35579 -0.27778 0.35926 C -0.27691 0.36111 -0.2757 0.36273 -0.275 0.36482 C -0.27396 0.36829 -0.27222 0.37593 -0.27222 0.37593 C -0.26771 0.35718 -0.26076 0.33935 -0.25417 0.32222 C -0.25 0.31065 -0.2434 0.30046 -0.23889 0.28889 C -0.23386 0.275 -0.23021 0.25995 -0.225 0.2463 C -0.22222 0.23843 -0.21597 0.22986 -0.21389 0.22222 C -0.20938 0.20394 -0.20573 0.18333 -0.19306 0.17222 C -0.19757 0.14583 -0.20486 0.12083 -0.21528 0.09815 C -0.22205 0.08333 -0.22309 0.09236 -0.22778 0.07037 C -0.23004 0.06042 -0.23229 0.05347 -0.23472 0.04445 C -0.23958 0.02755 -0.24115 0.0132 -0.24861 -0.00185 C -0.25 -0.00926 -0.24826 -0.01805 -0.25139 -0.02407 C -0.25261 -0.02616 -0.25521 -0.02292 -0.25695 -0.02222 C -0.26927 -0.00602 -0.25382 -0.02592 -0.26528 -0.01296 C -0.27031 -0.00764 -0.27257 -0.00162 -0.27778 0.0037 C -0.28195 0.02523 -0.29549 0.04491 -0.30278 0.06482 C -0.30868 0.08009 -0.3132 0.10116 -0.32083 0.11482 C -0.32379 0.13033 -0.31979 0.11435 -0.32639 0.12778 C -0.32674 0.12801 -0.33038 0.13843 -0.33056 0.13889 C -0.32847 0.16435 -0.32726 0.2007 -0.3125 0.22037 C -0.31024 0.22963 -0.30729 0.2382 -0.30278 0.2463 C -0.30122 0.25255 -0.29861 0.2588 -0.29583 0.26482 C -0.29427 0.26852 -0.29028 0.27593 -0.29028 0.27593 C -0.28854 0.28588 -0.28472 0.2963 -0.27917 0.3037 C -0.27813 0.31204 -0.27778 0.32338 -0.275 0.33148 C -0.27396 0.33472 -0.27205 0.33727 -0.27083 0.34074 C -0.26979 0.34421 -0.26806 0.35185 -0.26806 0.35185 C -0.26771 0.35671 -0.27031 0.36528 -0.26667 0.36667 C -0.26337 0.36759 -0.26372 0.3581 -0.2625 0.3537 C -0.25903 0.34074 -0.25868 0.32616 -0.25556 0.31296 C -0.24722 0.27639 -0.22691 0.24421 -0.21111 0.21296 L -0.20417 0.19445 C -0.20417 0.19445 -0.20417 0.19445 -0.20417 0.19445 C -0.20035 0.18102 -0.19653 0.16921 -0.18889 0.15926 C -0.19618 0.13056 -0.20851 0.10394 -0.21945 0.07778 C -0.22795 0.05741 -0.2342 0.03634 -0.24306 0.01667 C -0.24462 0.00833 -0.24792 -0.00231 -0.25139 -0.00926 C -0.25313 -0.01852 -0.25573 -0.02361 -0.25695 -0.03333 C -0.26076 -0.02361 -0.26337 -0.01273 -0.26806 -0.0037 C -0.27795 0.01435 -0.28767 0.03195 -0.29722 0.05 C -0.30295 0.06042 -0.30625 0.07315 -0.3125 0.08333 C -0.31511 0.08727 -0.3191 0.08958 -0.32083 0.09445 C -0.32743 0.11158 -0.32361 0.10533 -0.33056 0.11482 C -0.33281 0.12593 -0.33785 0.1375 -0.34167 0.14815 C -0.33663 0.16181 -0.33299 0.17685 -0.32778 0.19074 C -0.32292 0.20394 -0.31701 0.21667 -0.31111 0.22963 C -0.30833 0.23611 -0.30226 0.24445 -0.3 0.25185 C -0.29913 0.25486 -0.29861 0.2581 -0.29722 0.26111 C -0.29636 0.2632 -0.29427 0.26435 -0.29306 0.26667 C -0.28889 0.27546 -0.28681 0.28519 -0.28333 0.29445 C -0.27934 0.30509 -0.27344 0.31273 -0.26806 0.32222 C -0.26528 0.33773 -0.26111 0.35232 -0.26111 0.36852 " pathEditMode="relative" ptsTypes="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25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7" grpId="1" animBg="1"/>
      <p:bldP spid="87" grpId="2" animBg="1"/>
      <p:bldP spid="88" grpId="0" animBg="1"/>
      <p:bldP spid="88" grpId="1" animBg="1"/>
      <p:bldP spid="89" grpId="0"/>
      <p:bldP spid="89" grpId="1"/>
      <p:bldP spid="90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Sufficient: Easy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Assume </a:t>
            </a:r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 err="1" smtClean="0"/>
              <a:t>deadends</a:t>
            </a:r>
            <a:r>
              <a:rPr lang="en-US" dirty="0" smtClean="0"/>
              <a:t>, no loops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Packet must keep wandering, without repeating</a:t>
            </a:r>
          </a:p>
          <a:p>
            <a:pPr lvl="1"/>
            <a:r>
              <a:rPr lang="en-US" dirty="0" smtClean="0"/>
              <a:t>If ever enter same switch from same port, will loop</a:t>
            </a:r>
          </a:p>
          <a:p>
            <a:pPr lvl="1"/>
            <a:r>
              <a:rPr lang="en-US" dirty="0" smtClean="0"/>
              <a:t>Because forwarding decisions are deterministic</a:t>
            </a:r>
          </a:p>
          <a:p>
            <a:pPr lvl="1"/>
            <a:endParaRPr lang="en-US" dirty="0"/>
          </a:p>
          <a:p>
            <a:r>
              <a:rPr lang="en-US" dirty="0"/>
              <a:t>O</a:t>
            </a:r>
            <a:r>
              <a:rPr lang="en-US" dirty="0" smtClean="0"/>
              <a:t>nly a finite number of possible ports for it to visit</a:t>
            </a:r>
          </a:p>
          <a:p>
            <a:pPr lvl="1"/>
            <a:r>
              <a:rPr lang="en-US" dirty="0" smtClean="0"/>
              <a:t>It cannot keep wandering forever without looping</a:t>
            </a:r>
          </a:p>
          <a:p>
            <a:pPr lvl="1"/>
            <a:r>
              <a:rPr lang="en-US" dirty="0" smtClean="0"/>
              <a:t>Must eventually hit destination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75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“Secret” of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Avoiding </a:t>
            </a:r>
            <a:r>
              <a:rPr lang="en-US" dirty="0" err="1" smtClean="0"/>
              <a:t>deadends</a:t>
            </a:r>
            <a:r>
              <a:rPr lang="en-US" dirty="0" smtClean="0"/>
              <a:t> is easy</a:t>
            </a:r>
          </a:p>
          <a:p>
            <a:r>
              <a:rPr lang="en-US" dirty="0" smtClean="0"/>
              <a:t>Avoiding loops is hard</a:t>
            </a:r>
          </a:p>
          <a:p>
            <a:r>
              <a:rPr lang="en-US" dirty="0" smtClean="0"/>
              <a:t>The key difference between routing protocols is how they avoid loops!</a:t>
            </a:r>
          </a:p>
          <a:p>
            <a:pPr lvl="1"/>
            <a:r>
              <a:rPr lang="en-US" dirty="0" smtClean="0"/>
              <a:t>Don’t focus on details of mechanisms</a:t>
            </a:r>
          </a:p>
          <a:p>
            <a:pPr lvl="1"/>
            <a:r>
              <a:rPr lang="en-US" dirty="0" smtClean="0"/>
              <a:t>Just ask “how are loops avoided?”</a:t>
            </a:r>
          </a:p>
          <a:p>
            <a:pPr lvl="1"/>
            <a:endParaRPr lang="en-US" dirty="0"/>
          </a:p>
          <a:p>
            <a:r>
              <a:rPr lang="en-US" dirty="0" smtClean="0"/>
              <a:t>Will return to this later….</a:t>
            </a:r>
            <a:r>
              <a:rPr lang="en-US" dirty="0"/>
              <a:t> </a:t>
            </a:r>
            <a:r>
              <a:rPr lang="en-US" dirty="0" smtClean="0"/>
              <a:t>a little this term</a:t>
            </a:r>
          </a:p>
          <a:p>
            <a:pPr marL="457200" lvl="1" indent="0">
              <a:buNone/>
            </a:pPr>
            <a:r>
              <a:rPr lang="en-US" dirty="0" smtClean="0"/>
              <a:t>a lot more in Part II </a:t>
            </a:r>
            <a:r>
              <a:rPr lang="en-US" i="1" dirty="0" smtClean="0"/>
              <a:t>Principles of Communications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21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Forwarding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Map </a:t>
            </a:r>
            <a:r>
              <a:rPr lang="en-US" dirty="0" err="1" smtClean="0"/>
              <a:t>PacketState+RoutingState</a:t>
            </a:r>
            <a:r>
              <a:rPr lang="en-US" dirty="0" smtClean="0"/>
              <a:t> into </a:t>
            </a:r>
            <a:r>
              <a:rPr lang="en-US" dirty="0" err="1" smtClean="0"/>
              <a:t>OutgoingPort</a:t>
            </a:r>
            <a:endParaRPr lang="en-US" dirty="0" smtClean="0"/>
          </a:p>
          <a:p>
            <a:pPr lvl="1"/>
            <a:r>
              <a:rPr lang="en-US" dirty="0" smtClean="0"/>
              <a:t>At line rates…..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Packet State:</a:t>
            </a:r>
          </a:p>
          <a:p>
            <a:pPr lvl="1"/>
            <a:r>
              <a:rPr lang="en-US" dirty="0" smtClean="0"/>
              <a:t>Destination ID</a:t>
            </a:r>
          </a:p>
          <a:p>
            <a:pPr lvl="1"/>
            <a:r>
              <a:rPr lang="en-US" dirty="0" smtClean="0"/>
              <a:t>Source ID</a:t>
            </a:r>
          </a:p>
          <a:p>
            <a:pPr lvl="1"/>
            <a:r>
              <a:rPr lang="en-US" dirty="0" smtClean="0"/>
              <a:t>Incoming Port </a:t>
            </a:r>
            <a:r>
              <a:rPr lang="en-US" i="1" dirty="0" smtClean="0">
                <a:solidFill>
                  <a:srgbClr val="FF6600"/>
                </a:solidFill>
              </a:rPr>
              <a:t>(from switch, not packet)</a:t>
            </a:r>
          </a:p>
          <a:p>
            <a:pPr lvl="1"/>
            <a:r>
              <a:rPr lang="en-US" dirty="0" smtClean="0"/>
              <a:t>Other packet header information?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Routing State:</a:t>
            </a:r>
          </a:p>
          <a:p>
            <a:pPr lvl="1"/>
            <a:r>
              <a:rPr lang="en-US" dirty="0" smtClean="0"/>
              <a:t>Stored in router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1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Forwarding Decision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i="1" dirty="0">
                <a:solidFill>
                  <a:srgbClr val="FF6600"/>
                </a:solidFill>
              </a:rPr>
              <a:t>M</a:t>
            </a:r>
            <a:r>
              <a:rPr lang="en-US" b="1" i="1" dirty="0" smtClean="0">
                <a:solidFill>
                  <a:srgbClr val="FF6600"/>
                </a:solidFill>
              </a:rPr>
              <a:t>ust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/>
              <a:t>depend on destination</a:t>
            </a:r>
          </a:p>
          <a:p>
            <a:pPr lvl="1"/>
            <a:endParaRPr lang="en-US" dirty="0"/>
          </a:p>
          <a:p>
            <a:r>
              <a:rPr lang="en-US" dirty="0" smtClean="0"/>
              <a:t>Could also depend on :</a:t>
            </a:r>
          </a:p>
          <a:p>
            <a:pPr lvl="1"/>
            <a:r>
              <a:rPr lang="en-US" dirty="0" smtClean="0"/>
              <a:t>Source: requires n</a:t>
            </a:r>
            <a:r>
              <a:rPr lang="en-US" baseline="30000" dirty="0" smtClean="0"/>
              <a:t>2</a:t>
            </a:r>
            <a:r>
              <a:rPr lang="en-US" dirty="0" smtClean="0"/>
              <a:t> state</a:t>
            </a:r>
          </a:p>
          <a:p>
            <a:pPr lvl="1"/>
            <a:r>
              <a:rPr lang="en-US" dirty="0" smtClean="0"/>
              <a:t>Input port: not clear what this buys you</a:t>
            </a:r>
          </a:p>
          <a:p>
            <a:pPr lvl="1"/>
            <a:r>
              <a:rPr lang="en-US" dirty="0" smtClean="0"/>
              <a:t>Other header information: </a:t>
            </a:r>
            <a:r>
              <a:rPr lang="en-US" dirty="0"/>
              <a:t>l</a:t>
            </a:r>
            <a:r>
              <a:rPr lang="en-US" dirty="0" smtClean="0"/>
              <a:t>et’s ignore for now</a:t>
            </a:r>
          </a:p>
          <a:p>
            <a:pPr lvl="1"/>
            <a:endParaRPr lang="en-US" dirty="0"/>
          </a:p>
          <a:p>
            <a:r>
              <a:rPr lang="en-US" dirty="0" smtClean="0"/>
              <a:t>We will focus only on destination-based routing</a:t>
            </a:r>
          </a:p>
          <a:p>
            <a:pPr lvl="1"/>
            <a:r>
              <a:rPr lang="en-US" dirty="0" smtClean="0"/>
              <a:t>But first consider the alternative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63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Source/Destination-Based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1828800" y="1828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4343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5181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57800" y="4419600"/>
            <a:ext cx="152400" cy="1524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solidFill>
                  <a:srgbClr val="008000"/>
                </a:solidFill>
              </a:ln>
              <a:solidFill>
                <a:srgbClr val="008000"/>
              </a:solidFill>
              <a:effectLst/>
              <a:latin typeface="Courier New" charset="0"/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1958882" y="1958882"/>
            <a:ext cx="5557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1295400" y="1958882"/>
            <a:ext cx="555718" cy="1012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6" idx="5"/>
            <a:endCxn id="13" idx="1"/>
          </p:cNvCxnSpPr>
          <p:nvPr/>
        </p:nvCxnSpPr>
        <p:spPr bwMode="auto">
          <a:xfrm>
            <a:off x="1349282" y="3101882"/>
            <a:ext cx="349436" cy="15686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2590800" y="3200400"/>
            <a:ext cx="327118" cy="5557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4" idx="5"/>
          </p:cNvCxnSpPr>
          <p:nvPr/>
        </p:nvCxnSpPr>
        <p:spPr bwMode="auto">
          <a:xfrm>
            <a:off x="3940082" y="3406682"/>
            <a:ext cx="1362354" cy="105755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endCxn id="14" idx="7"/>
          </p:cNvCxnSpPr>
          <p:nvPr/>
        </p:nvCxnSpPr>
        <p:spPr bwMode="auto">
          <a:xfrm flipH="1">
            <a:off x="3940082" y="2133600"/>
            <a:ext cx="985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4038600" y="2057400"/>
            <a:ext cx="182880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5334000" y="3048000"/>
            <a:ext cx="5334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1752600" y="4648200"/>
            <a:ext cx="9144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2971800" y="3733800"/>
            <a:ext cx="1012918" cy="7396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4092482" y="4419600"/>
            <a:ext cx="1241518" cy="538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3886200" y="3276600"/>
            <a:ext cx="985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9" idx="0"/>
          </p:cNvCxnSpPr>
          <p:nvPr/>
        </p:nvCxnSpPr>
        <p:spPr bwMode="auto">
          <a:xfrm flipH="1">
            <a:off x="2743200" y="3810000"/>
            <a:ext cx="2286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0" idx="6"/>
            <a:endCxn id="14" idx="1"/>
          </p:cNvCxnSpPr>
          <p:nvPr/>
        </p:nvCxnSpPr>
        <p:spPr bwMode="auto">
          <a:xfrm>
            <a:off x="2590800" y="3200400"/>
            <a:ext cx="1241518" cy="985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2057400" y="1981200"/>
            <a:ext cx="533400" cy="106680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2667000" y="3124200"/>
            <a:ext cx="1219200" cy="7620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4038600" y="3352800"/>
            <a:ext cx="1219200" cy="99060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2514600" y="3276600"/>
            <a:ext cx="327118" cy="511082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3048000" y="3886200"/>
            <a:ext cx="914400" cy="6858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endCxn id="14" idx="2"/>
          </p:cNvCxnSpPr>
          <p:nvPr/>
        </p:nvCxnSpPr>
        <p:spPr bwMode="auto">
          <a:xfrm flipH="1" flipV="1">
            <a:off x="3810000" y="3352800"/>
            <a:ext cx="76200" cy="9144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>
            <a:endCxn id="7" idx="3"/>
          </p:cNvCxnSpPr>
          <p:nvPr/>
        </p:nvCxnSpPr>
        <p:spPr bwMode="auto">
          <a:xfrm flipV="1">
            <a:off x="3886200" y="2187482"/>
            <a:ext cx="98518" cy="1012918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>
            <a:off x="4191000" y="2232118"/>
            <a:ext cx="1600200" cy="892082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flipH="1">
            <a:off x="5257800" y="3200400"/>
            <a:ext cx="457200" cy="11430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295400" y="5522893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+mn-lt"/>
              </a:rPr>
              <a:t>Paths from two different sources (to same destination) can be very different</a:t>
            </a:r>
            <a:endParaRPr lang="en-US" sz="2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633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14496</TotalTime>
  <Words>7282</Words>
  <Application>Microsoft Macintosh PowerPoint</Application>
  <PresentationFormat>On-screen Show (4:3)</PresentationFormat>
  <Paragraphs>2021</Paragraphs>
  <Slides>131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131</vt:i4>
      </vt:variant>
    </vt:vector>
  </HeadingPairs>
  <TitlesOfParts>
    <vt:vector size="134" baseType="lpstr">
      <vt:lpstr>Office Theme</vt:lpstr>
      <vt:lpstr>Clip</vt:lpstr>
      <vt:lpstr>Equation</vt:lpstr>
      <vt:lpstr>PowerPoint Presentation</vt:lpstr>
      <vt:lpstr>Topic 4: Network Layer</vt:lpstr>
      <vt:lpstr>Network layer</vt:lpstr>
      <vt:lpstr>PowerPoint Presentation</vt:lpstr>
      <vt:lpstr>Addressing (at a conceptual level)</vt:lpstr>
      <vt:lpstr>Packets (at a conceptual level)</vt:lpstr>
      <vt:lpstr>Switches/Routers</vt:lpstr>
      <vt:lpstr>Example of Network Graph</vt:lpstr>
      <vt:lpstr>A Variety of Networks</vt:lpstr>
      <vt:lpstr>ISP networks</vt:lpstr>
      <vt:lpstr>Enterprise Network</vt:lpstr>
      <vt:lpstr>Partial Datacenter Network</vt:lpstr>
      <vt:lpstr>Switches</vt:lpstr>
      <vt:lpstr>Forwarding Decisions</vt:lpstr>
      <vt:lpstr>Forwarding Decisions</vt:lpstr>
      <vt:lpstr>Forwarding vs Routing</vt:lpstr>
      <vt:lpstr>PowerPoint Presentation</vt:lpstr>
      <vt:lpstr>Connection setup</vt:lpstr>
      <vt:lpstr>Network service model</vt:lpstr>
      <vt:lpstr>Network layer service models:</vt:lpstr>
      <vt:lpstr>Network layer connection and connection-less service</vt:lpstr>
      <vt:lpstr>Virtual circuits</vt:lpstr>
      <vt:lpstr>VC implementation</vt:lpstr>
      <vt:lpstr>Forwarding table</vt:lpstr>
      <vt:lpstr>Virtual circuits: signaling protocols</vt:lpstr>
      <vt:lpstr>Datagram networks</vt:lpstr>
      <vt:lpstr>Forwarding tables</vt:lpstr>
      <vt:lpstr>IP addresses as a line</vt:lpstr>
      <vt:lpstr>Longest Prefix Match (LPM)</vt:lpstr>
      <vt:lpstr>Longest Prefix Match (LPM)</vt:lpstr>
      <vt:lpstr>Implementing Longest Prefix Match</vt:lpstr>
      <vt:lpstr>Datagram or VC network: why?</vt:lpstr>
      <vt:lpstr>Router Architecture Overview</vt:lpstr>
      <vt:lpstr>Input Port Functions</vt:lpstr>
      <vt:lpstr>Three types of switching fabrics (comparison criteria: speed, contention, complexity)</vt:lpstr>
      <vt:lpstr>Switching Via Memory</vt:lpstr>
      <vt:lpstr>Switching Via a Bus</vt:lpstr>
      <vt:lpstr>Switching Via An Interconnection Network</vt:lpstr>
      <vt:lpstr>Output Ports</vt:lpstr>
      <vt:lpstr>Output port queueing</vt:lpstr>
      <vt:lpstr>Input Port Queuing</vt:lpstr>
      <vt:lpstr>Buffers in Routers</vt:lpstr>
      <vt:lpstr>Buffer Sizing Story</vt:lpstr>
      <vt:lpstr>PowerPoint Presentation</vt:lpstr>
      <vt:lpstr>Rule-of-thumb – Intuition </vt:lpstr>
      <vt:lpstr>Small Buffers – Intuition </vt:lpstr>
      <vt:lpstr>The Internet version of a Network layer</vt:lpstr>
      <vt:lpstr>IPv4 Packet Structure 20 Bytes of Standard Header, then Options</vt:lpstr>
      <vt:lpstr>(Packet) Network Tasks One-by-One</vt:lpstr>
      <vt:lpstr>Reading Packet Correctly</vt:lpstr>
      <vt:lpstr>Getting Packet to Destination and Back</vt:lpstr>
      <vt:lpstr>Telling Host How to Handle Packet</vt:lpstr>
      <vt:lpstr>Special Handling</vt:lpstr>
      <vt:lpstr>Potential Problems</vt:lpstr>
      <vt:lpstr>Header Corruption</vt:lpstr>
      <vt:lpstr>Preventing Loops (aka Internet Zombie plan)</vt:lpstr>
      <vt:lpstr>Fragmentation (some assembly required)</vt:lpstr>
      <vt:lpstr>IP Fragmentation &amp; Reassembly</vt:lpstr>
      <vt:lpstr>IP Fragmentation and Reassembly</vt:lpstr>
      <vt:lpstr>Fragmentation Details</vt:lpstr>
      <vt:lpstr>Options</vt:lpstr>
      <vt:lpstr>IP Addressing: introduction</vt:lpstr>
      <vt:lpstr>Subnets</vt:lpstr>
      <vt:lpstr>IP addresses: how to get one?</vt:lpstr>
      <vt:lpstr>DHCP client-server scenario</vt:lpstr>
      <vt:lpstr>IP addresses: how to get one?</vt:lpstr>
      <vt:lpstr>Hierarchical addressing: route aggregation</vt:lpstr>
      <vt:lpstr>Hierarchical addressing: more specific routes</vt:lpstr>
      <vt:lpstr>IP addressing: the last word...</vt:lpstr>
      <vt:lpstr>NAT: Network Address Translation</vt:lpstr>
      <vt:lpstr>NAT: Network Address Translation</vt:lpstr>
      <vt:lpstr>NAT: Network Address Translation</vt:lpstr>
      <vt:lpstr>NAT: Network Address Translation</vt:lpstr>
      <vt:lpstr>NAT: Network Address Translation</vt:lpstr>
      <vt:lpstr>NAT traversal problem</vt:lpstr>
      <vt:lpstr>NAT traversal problem</vt:lpstr>
      <vt:lpstr>NAT traversal problem</vt:lpstr>
      <vt:lpstr>ICMP: Internet Control Message Protocol</vt:lpstr>
      <vt:lpstr>Traceroute and ICMP</vt:lpstr>
      <vt:lpstr>IPv6</vt:lpstr>
      <vt:lpstr>IPv4 and IPv6 Header Comparison</vt:lpstr>
      <vt:lpstr>Summary of Changes</vt:lpstr>
      <vt:lpstr>IPv4 and IPv6 Header Comparison</vt:lpstr>
      <vt:lpstr>Philosophy of Changes</vt:lpstr>
      <vt:lpstr>Comparison of Design Philosophy</vt:lpstr>
      <vt:lpstr>Transition From IPv4 To IPv6</vt:lpstr>
      <vt:lpstr>Tunneling</vt:lpstr>
      <vt:lpstr>Tunneling</vt:lpstr>
      <vt:lpstr>Improving on IPv4 and IPv6?</vt:lpstr>
      <vt:lpstr>PowerPoint Presentation</vt:lpstr>
      <vt:lpstr>“Valid” Routing State</vt:lpstr>
      <vt:lpstr>Necessary and Sufficient Condition</vt:lpstr>
      <vt:lpstr>Necessary: Obvious</vt:lpstr>
      <vt:lpstr>Wandering Packets</vt:lpstr>
      <vt:lpstr>Sufficient: Easy</vt:lpstr>
      <vt:lpstr>The “Secret” of Routing</vt:lpstr>
      <vt:lpstr>Making Forwarding Decisions</vt:lpstr>
      <vt:lpstr>Forwarding Decision Dependencies</vt:lpstr>
      <vt:lpstr>Source/Destination-Based Routing</vt:lpstr>
      <vt:lpstr>Destination-Based Routing</vt:lpstr>
      <vt:lpstr>Destination-Based Routing</vt:lpstr>
      <vt:lpstr>A “Delivery Tree” for a Destination</vt:lpstr>
      <vt:lpstr>Checking Validity of Routing State</vt:lpstr>
      <vt:lpstr>Example 1</vt:lpstr>
      <vt:lpstr>Pick Destination</vt:lpstr>
      <vt:lpstr>Put Arrows on Outgoing Ports</vt:lpstr>
      <vt:lpstr>Remove Unused Links</vt:lpstr>
      <vt:lpstr>Second Example</vt:lpstr>
      <vt:lpstr>Second Example</vt:lpstr>
      <vt:lpstr>Lesson….</vt:lpstr>
      <vt:lpstr>Computing Routing State</vt:lpstr>
      <vt:lpstr>Forms of Route Computation</vt:lpstr>
      <vt:lpstr>How Can You Avoid Loops?</vt:lpstr>
      <vt:lpstr>Self-Learning on Spanning Tree</vt:lpstr>
      <vt:lpstr>Easiest Way to Avoid Loops</vt:lpstr>
      <vt:lpstr>Consider previous graph</vt:lpstr>
      <vt:lpstr>A Spanning Tree</vt:lpstr>
      <vt:lpstr>Another Spanning Tree</vt:lpstr>
      <vt:lpstr>Yet Another Spanning Tree</vt:lpstr>
      <vt:lpstr>Flooding on a Spanning Tree</vt:lpstr>
      <vt:lpstr>Flooding on Spanning Tree</vt:lpstr>
      <vt:lpstr>Flooding on Spanning Tree (Again)</vt:lpstr>
      <vt:lpstr>Flooding on a Spanning Tree</vt:lpstr>
      <vt:lpstr>This Enables Learning!</vt:lpstr>
      <vt:lpstr>Learning from Flood Packets</vt:lpstr>
      <vt:lpstr>General Approach</vt:lpstr>
      <vt:lpstr>Self-Learning Switch</vt:lpstr>
      <vt:lpstr>Self Learning: Handling Misses</vt:lpstr>
      <vt:lpstr>General Rule</vt:lpstr>
      <vt:lpstr>Summary of Learning Approach</vt:lpstr>
      <vt:lpstr>Weaknesses of This Approach?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Moore</dc:creator>
  <cp:lastModifiedBy>Andrew Moore</cp:lastModifiedBy>
  <cp:revision>129</cp:revision>
  <cp:lastPrinted>2013-01-21T14:06:48Z</cp:lastPrinted>
  <dcterms:created xsi:type="dcterms:W3CDTF">2012-01-26T21:42:46Z</dcterms:created>
  <dcterms:modified xsi:type="dcterms:W3CDTF">2013-01-21T14:07:00Z</dcterms:modified>
</cp:coreProperties>
</file>