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82" d="100"/>
          <a:sy n="182" d="100"/>
        </p:scale>
        <p:origin x="-120" y="-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5F3CF-DDA5-B741-A918-4587576C2C11}" type="datetimeFigureOut">
              <a:rPr lang="en-US" smtClean="0"/>
              <a:t>19/02/2013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59503-2E65-324F-8E17-EB291EFE4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961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4BC3A-DF5F-3E4C-A69F-15DE2E1CEE5B}" type="datetimeFigureOut">
              <a:rPr lang="en-US" smtClean="0"/>
              <a:t>19/02/2013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F6853-584A-524C-93B7-5A46EB2CD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44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9pPr>
          </a:lstStyle>
          <a:p>
            <a:pPr eaLnBrk="1" hangingPunct="1"/>
            <a:fld id="{DF5F9FEB-C639-43D8-AAF6-551AA21B5011}" type="slidenum">
              <a:rPr lang="en-US" sz="1200" b="0">
                <a:latin typeface="Times New Roman" pitchFamily="18" charset="0"/>
              </a:rPr>
              <a:pPr eaLnBrk="1" hangingPunct="1"/>
              <a:t>1</a:t>
            </a:fld>
            <a:endParaRPr lang="en-US" sz="1200" b="0">
              <a:latin typeface="Times New Roman" pitchFamily="18" charset="0"/>
            </a:endParaRPr>
          </a:p>
        </p:txBody>
      </p:sp>
      <p:sp>
        <p:nvSpPr>
          <p:cNvPr id="132099" name="Rectangle 7"/>
          <p:cNvSpPr txBox="1">
            <a:spLocks noGrp="1" noChangeArrowheads="1"/>
          </p:cNvSpPr>
          <p:nvPr/>
        </p:nvSpPr>
        <p:spPr bwMode="auto">
          <a:xfrm>
            <a:off x="3884415" y="8685895"/>
            <a:ext cx="2972098" cy="456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559" tIns="45279" rIns="90559" bIns="45279" anchor="b"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9pPr>
          </a:lstStyle>
          <a:p>
            <a:pPr eaLnBrk="1" hangingPunct="1"/>
            <a:fld id="{8184A844-FD9B-4A4F-9992-FFF9546EE5AF}" type="slidenum">
              <a:rPr lang="en-US" sz="1200" b="0">
                <a:latin typeface="Times New Roman" pitchFamily="18" charset="0"/>
              </a:rPr>
              <a:pPr eaLnBrk="1" hangingPunct="1"/>
              <a:t>1</a:t>
            </a:fld>
            <a:endParaRPr lang="en-US" sz="1200" b="0">
              <a:latin typeface="Times New Roman" pitchFamily="18" charset="0"/>
            </a:endParaRPr>
          </a:p>
        </p:txBody>
      </p:sp>
      <p:sp>
        <p:nvSpPr>
          <p:cNvPr id="13210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132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2192"/>
            <a:ext cx="5030391" cy="411540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0083" tIns="45041" rIns="90083" bIns="45041"/>
          <a:lstStyle/>
          <a:p>
            <a:endParaRPr lang="en-US" smtClean="0">
              <a:latin typeface="Times New Roman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3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3D1FC-028C-9B4D-B0A9-6A7C328FA71D}" type="datetimeFigureOut">
              <a:rPr lang="en-US" smtClean="0"/>
              <a:t>18/02/2013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7E344-7ACF-714E-B0F5-DB852EC16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2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3D1FC-028C-9B4D-B0A9-6A7C328FA71D}" type="datetimeFigureOut">
              <a:rPr lang="en-US" smtClean="0"/>
              <a:t>18/02/2013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7E344-7ACF-714E-B0F5-DB852EC16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72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3D1FC-028C-9B4D-B0A9-6A7C328FA71D}" type="datetimeFigureOut">
              <a:rPr lang="en-US" smtClean="0"/>
              <a:t>18/02/2013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7E344-7ACF-714E-B0F5-DB852EC16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436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3D1FC-028C-9B4D-B0A9-6A7C328FA71D}" type="datetimeFigureOut">
              <a:rPr lang="en-US" smtClean="0"/>
              <a:t>18/02/2013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7E344-7ACF-714E-B0F5-DB852EC16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458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3D1FC-028C-9B4D-B0A9-6A7C328FA71D}" type="datetimeFigureOut">
              <a:rPr lang="en-US" smtClean="0"/>
              <a:t>18/02/2013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7E344-7ACF-714E-B0F5-DB852EC16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22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3D1FC-028C-9B4D-B0A9-6A7C328FA71D}" type="datetimeFigureOut">
              <a:rPr lang="en-US" smtClean="0"/>
              <a:t>18/02/2013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7E344-7ACF-714E-B0F5-DB852EC16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840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3D1FC-028C-9B4D-B0A9-6A7C328FA71D}" type="datetimeFigureOut">
              <a:rPr lang="en-US" smtClean="0"/>
              <a:t>18/02/2013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7E344-7ACF-714E-B0F5-DB852EC16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0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3D1FC-028C-9B4D-B0A9-6A7C328FA71D}" type="datetimeFigureOut">
              <a:rPr lang="en-US" smtClean="0"/>
              <a:t>18/02/2013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7E344-7ACF-714E-B0F5-DB852EC16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428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3D1FC-028C-9B4D-B0A9-6A7C328FA71D}" type="datetimeFigureOut">
              <a:rPr lang="en-US" smtClean="0"/>
              <a:t>18/02/2013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7E344-7ACF-714E-B0F5-DB852EC16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403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3D1FC-028C-9B4D-B0A9-6A7C328FA71D}" type="datetimeFigureOut">
              <a:rPr lang="en-US" smtClean="0"/>
              <a:t>18/02/2013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7E344-7ACF-714E-B0F5-DB852EC16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61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3D1FC-028C-9B4D-B0A9-6A7C328FA71D}" type="datetimeFigureOut">
              <a:rPr lang="en-US" smtClean="0"/>
              <a:t>18/02/2013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7E344-7ACF-714E-B0F5-DB852EC16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41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3D1FC-028C-9B4D-B0A9-6A7C328FA71D}" type="datetimeFigureOut">
              <a:rPr lang="en-US" smtClean="0"/>
              <a:t>18/02/2013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7E344-7ACF-714E-B0F5-DB852EC16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777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304800"/>
            <a:ext cx="89154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CSMA/</a:t>
            </a:r>
            <a:r>
              <a:rPr lang="en-US" dirty="0" smtClean="0"/>
              <a:t>CA and RTS/CTS</a:t>
            </a:r>
            <a:endParaRPr lang="en-US" dirty="0" smtClean="0"/>
          </a:p>
        </p:txBody>
      </p:sp>
      <p:sp>
        <p:nvSpPr>
          <p:cNvPr id="34821" name="Line 4"/>
          <p:cNvSpPr>
            <a:spLocks noChangeShapeType="1"/>
          </p:cNvSpPr>
          <p:nvPr/>
        </p:nvSpPr>
        <p:spPr bwMode="auto">
          <a:xfrm flipH="1">
            <a:off x="2057400" y="182880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34822" name="Line 5"/>
          <p:cNvSpPr>
            <a:spLocks noChangeShapeType="1"/>
          </p:cNvSpPr>
          <p:nvPr/>
        </p:nvSpPr>
        <p:spPr bwMode="auto">
          <a:xfrm>
            <a:off x="4572000" y="190500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34824" name="Text Box 7"/>
          <p:cNvSpPr txBox="1">
            <a:spLocks noChangeArrowheads="1"/>
          </p:cNvSpPr>
          <p:nvPr/>
        </p:nvSpPr>
        <p:spPr bwMode="auto">
          <a:xfrm>
            <a:off x="1676400" y="1495425"/>
            <a:ext cx="801688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9pPr>
          </a:lstStyle>
          <a:p>
            <a:pPr algn="ctr"/>
            <a:r>
              <a:rPr lang="en-US" sz="1600" b="0"/>
              <a:t>sender</a:t>
            </a:r>
          </a:p>
        </p:txBody>
      </p:sp>
      <p:sp>
        <p:nvSpPr>
          <p:cNvPr id="34825" name="Text Box 8"/>
          <p:cNvSpPr txBox="1">
            <a:spLocks noChangeArrowheads="1"/>
          </p:cNvSpPr>
          <p:nvPr/>
        </p:nvSpPr>
        <p:spPr bwMode="auto">
          <a:xfrm>
            <a:off x="4179888" y="1495425"/>
            <a:ext cx="90328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9pPr>
          </a:lstStyle>
          <a:p>
            <a:pPr algn="ctr"/>
            <a:r>
              <a:rPr lang="en-US" sz="1600" b="0"/>
              <a:t>receiver</a:t>
            </a:r>
          </a:p>
        </p:txBody>
      </p:sp>
      <p:sp>
        <p:nvSpPr>
          <p:cNvPr id="34841" name="Line 12"/>
          <p:cNvSpPr>
            <a:spLocks noChangeShapeType="1"/>
          </p:cNvSpPr>
          <p:nvPr/>
        </p:nvSpPr>
        <p:spPr bwMode="auto">
          <a:xfrm>
            <a:off x="2057400" y="1905000"/>
            <a:ext cx="25146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34842" name="Text Box 13"/>
          <p:cNvSpPr txBox="1">
            <a:spLocks noChangeArrowheads="1"/>
          </p:cNvSpPr>
          <p:nvPr/>
        </p:nvSpPr>
        <p:spPr bwMode="auto">
          <a:xfrm>
            <a:off x="1471613" y="1752600"/>
            <a:ext cx="58737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9pPr>
          </a:lstStyle>
          <a:p>
            <a:pPr algn="ctr"/>
            <a:r>
              <a:rPr lang="en-US" sz="1600" b="0">
                <a:solidFill>
                  <a:srgbClr val="FF0000"/>
                </a:solidFill>
              </a:rPr>
              <a:t>RTS</a:t>
            </a:r>
          </a:p>
        </p:txBody>
      </p:sp>
      <p:sp>
        <p:nvSpPr>
          <p:cNvPr id="34837" name="Line 15"/>
          <p:cNvSpPr>
            <a:spLocks noChangeShapeType="1"/>
          </p:cNvSpPr>
          <p:nvPr/>
        </p:nvSpPr>
        <p:spPr bwMode="auto">
          <a:xfrm flipH="1">
            <a:off x="2057400" y="2819400"/>
            <a:ext cx="2514600" cy="228600"/>
          </a:xfrm>
          <a:prstGeom prst="line">
            <a:avLst/>
          </a:prstGeom>
          <a:noFill/>
          <a:ln w="25400">
            <a:solidFill>
              <a:srgbClr val="00FF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34839" name="Text Box 17"/>
          <p:cNvSpPr txBox="1">
            <a:spLocks noChangeArrowheads="1"/>
          </p:cNvSpPr>
          <p:nvPr/>
        </p:nvSpPr>
        <p:spPr bwMode="auto">
          <a:xfrm>
            <a:off x="1460500" y="2881313"/>
            <a:ext cx="598488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prstDash val="sysDash"/>
                <a:round/>
                <a:headEnd/>
                <a:tailEnd type="triangle" w="med" len="med"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9pPr>
          </a:lstStyle>
          <a:p>
            <a:pPr algn="ctr"/>
            <a:r>
              <a:rPr lang="en-US" sz="1600" b="0">
                <a:solidFill>
                  <a:srgbClr val="66CCFF"/>
                </a:solidFill>
              </a:rPr>
              <a:t>ACK</a:t>
            </a:r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1447800" y="2362200"/>
            <a:ext cx="3124200" cy="381000"/>
            <a:chOff x="912" y="1488"/>
            <a:chExt cx="1968" cy="240"/>
          </a:xfrm>
        </p:grpSpPr>
        <p:sp>
          <p:nvSpPr>
            <p:cNvPr id="34835" name="Line 19"/>
            <p:cNvSpPr>
              <a:spLocks noChangeShapeType="1"/>
            </p:cNvSpPr>
            <p:nvPr/>
          </p:nvSpPr>
          <p:spPr bwMode="auto">
            <a:xfrm>
              <a:off x="1296" y="1536"/>
              <a:ext cx="1584" cy="192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34836" name="Text Box 20"/>
            <p:cNvSpPr txBox="1">
              <a:spLocks noChangeArrowheads="1"/>
            </p:cNvSpPr>
            <p:nvPr/>
          </p:nvSpPr>
          <p:spPr bwMode="auto">
            <a:xfrm>
              <a:off x="912" y="1488"/>
              <a:ext cx="363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sz="1600" b="0">
                  <a:solidFill>
                    <a:schemeClr val="tx2"/>
                  </a:solidFill>
                </a:rPr>
                <a:t>data</a:t>
              </a:r>
            </a:p>
          </p:txBody>
        </p:sp>
      </p:grpSp>
      <p:grpSp>
        <p:nvGrpSpPr>
          <p:cNvPr id="34831" name="Group 22"/>
          <p:cNvGrpSpPr>
            <a:grpSpLocks/>
          </p:cNvGrpSpPr>
          <p:nvPr/>
        </p:nvGrpSpPr>
        <p:grpSpPr bwMode="auto">
          <a:xfrm>
            <a:off x="1447800" y="2133600"/>
            <a:ext cx="3124200" cy="333375"/>
            <a:chOff x="912" y="1344"/>
            <a:chExt cx="1968" cy="210"/>
          </a:xfrm>
        </p:grpSpPr>
        <p:sp>
          <p:nvSpPr>
            <p:cNvPr id="34833" name="Line 23"/>
            <p:cNvSpPr>
              <a:spLocks noChangeShapeType="1"/>
            </p:cNvSpPr>
            <p:nvPr/>
          </p:nvSpPr>
          <p:spPr bwMode="auto">
            <a:xfrm flipH="1">
              <a:off x="1296" y="1440"/>
              <a:ext cx="1584" cy="48"/>
            </a:xfrm>
            <a:prstGeom prst="line">
              <a:avLst/>
            </a:prstGeom>
            <a:noFill/>
            <a:ln w="25400">
              <a:solidFill>
                <a:srgbClr val="33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34834" name="Text Box 24"/>
            <p:cNvSpPr txBox="1">
              <a:spLocks noChangeArrowheads="1"/>
            </p:cNvSpPr>
            <p:nvPr/>
          </p:nvSpPr>
          <p:spPr bwMode="auto">
            <a:xfrm>
              <a:off x="912" y="1344"/>
              <a:ext cx="370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sz="1600" b="0">
                  <a:solidFill>
                    <a:schemeClr val="hlink"/>
                  </a:solidFill>
                </a:rPr>
                <a:t>CTS</a:t>
              </a: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173E1-F880-A64A-B74C-29872619673F}" type="slidenum">
              <a:rPr lang="en-US" smtClean="0"/>
              <a:t>1</a:t>
            </a:fld>
            <a:endParaRPr lang="en-US"/>
          </a:p>
        </p:txBody>
      </p:sp>
      <p:sp>
        <p:nvSpPr>
          <p:cNvPr id="28" name="Line 4"/>
          <p:cNvSpPr>
            <a:spLocks noChangeShapeType="1"/>
          </p:cNvSpPr>
          <p:nvPr/>
        </p:nvSpPr>
        <p:spPr bwMode="auto">
          <a:xfrm flipH="1">
            <a:off x="5889625" y="1845564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>
            <a:off x="8404225" y="1921764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508625" y="1512189"/>
            <a:ext cx="801688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9pPr>
          </a:lstStyle>
          <a:p>
            <a:pPr algn="ctr"/>
            <a:r>
              <a:rPr lang="en-US" sz="1600" b="0"/>
              <a:t>sender</a:t>
            </a:r>
          </a:p>
        </p:txBody>
      </p: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8012113" y="1512189"/>
            <a:ext cx="90328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9pPr>
          </a:lstStyle>
          <a:p>
            <a:pPr algn="ctr"/>
            <a:r>
              <a:rPr lang="en-US" sz="1600" b="0"/>
              <a:t>receiver</a:t>
            </a:r>
          </a:p>
        </p:txBody>
      </p:sp>
      <p:sp>
        <p:nvSpPr>
          <p:cNvPr id="34" name="Line 15"/>
          <p:cNvSpPr>
            <a:spLocks noChangeShapeType="1"/>
          </p:cNvSpPr>
          <p:nvPr/>
        </p:nvSpPr>
        <p:spPr bwMode="auto">
          <a:xfrm flipH="1">
            <a:off x="5889625" y="2328186"/>
            <a:ext cx="2514600" cy="228600"/>
          </a:xfrm>
          <a:prstGeom prst="line">
            <a:avLst/>
          </a:prstGeom>
          <a:noFill/>
          <a:ln w="25400">
            <a:solidFill>
              <a:srgbClr val="00FF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5292725" y="2390099"/>
            <a:ext cx="598488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prstDash val="sysDash"/>
                <a:round/>
                <a:headEnd/>
                <a:tailEnd type="triangle" w="med" len="med"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pitchFamily="49" charset="0"/>
                <a:ea typeface="MS PGothic" pitchFamily="34" charset="-128"/>
              </a:defRPr>
            </a:lvl9pPr>
          </a:lstStyle>
          <a:p>
            <a:pPr algn="ctr"/>
            <a:r>
              <a:rPr lang="en-US" sz="1600" b="0" dirty="0">
                <a:solidFill>
                  <a:srgbClr val="66CCFF"/>
                </a:solidFill>
              </a:rPr>
              <a:t>ACK</a:t>
            </a:r>
          </a:p>
        </p:txBody>
      </p:sp>
      <p:grpSp>
        <p:nvGrpSpPr>
          <p:cNvPr id="36" name="Group 18"/>
          <p:cNvGrpSpPr>
            <a:grpSpLocks/>
          </p:cNvGrpSpPr>
          <p:nvPr/>
        </p:nvGrpSpPr>
        <p:grpSpPr bwMode="auto">
          <a:xfrm>
            <a:off x="5280025" y="1870986"/>
            <a:ext cx="3124200" cy="381000"/>
            <a:chOff x="912" y="1488"/>
            <a:chExt cx="1968" cy="240"/>
          </a:xfrm>
        </p:grpSpPr>
        <p:sp>
          <p:nvSpPr>
            <p:cNvPr id="37" name="Line 19"/>
            <p:cNvSpPr>
              <a:spLocks noChangeShapeType="1"/>
            </p:cNvSpPr>
            <p:nvPr/>
          </p:nvSpPr>
          <p:spPr bwMode="auto">
            <a:xfrm>
              <a:off x="1296" y="1536"/>
              <a:ext cx="1584" cy="192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38" name="Text Box 20"/>
            <p:cNvSpPr txBox="1">
              <a:spLocks noChangeArrowheads="1"/>
            </p:cNvSpPr>
            <p:nvPr/>
          </p:nvSpPr>
          <p:spPr bwMode="auto">
            <a:xfrm>
              <a:off x="912" y="1488"/>
              <a:ext cx="363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pitchFamily="49" charset="0"/>
                  <a:ea typeface="MS PGothic" pitchFamily="34" charset="-128"/>
                </a:defRPr>
              </a:lvl9pPr>
            </a:lstStyle>
            <a:p>
              <a:pPr algn="ctr"/>
              <a:r>
                <a:rPr lang="en-US" sz="1600" b="0">
                  <a:solidFill>
                    <a:schemeClr val="tx2"/>
                  </a:solidFill>
                </a:rPr>
                <a:t>data</a:t>
              </a:r>
            </a:p>
          </p:txBody>
        </p:sp>
      </p:grpSp>
      <p:sp>
        <p:nvSpPr>
          <p:cNvPr id="42" name="Content Placeholder 2"/>
          <p:cNvSpPr txBox="1">
            <a:spLocks/>
          </p:cNvSpPr>
          <p:nvPr/>
        </p:nvSpPr>
        <p:spPr>
          <a:xfrm>
            <a:off x="457199" y="3866444"/>
            <a:ext cx="4625975" cy="225971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 smtClean="0"/>
              <a:t>RTS/CTS</a:t>
            </a:r>
          </a:p>
          <a:p>
            <a:r>
              <a:rPr lang="en-US" sz="2000" dirty="0" smtClean="0"/>
              <a:t>helps with hidden terminal</a:t>
            </a:r>
          </a:p>
          <a:p>
            <a:r>
              <a:rPr lang="en-US" sz="2000" dirty="0" smtClean="0"/>
              <a:t>good for high-traffic Access Points</a:t>
            </a:r>
          </a:p>
          <a:p>
            <a:r>
              <a:rPr lang="en-US" sz="2000" dirty="0" smtClean="0"/>
              <a:t>often turned on/off dynamically</a:t>
            </a:r>
          </a:p>
          <a:p>
            <a:pPr marL="457200" lvl="1" indent="0">
              <a:buNone/>
            </a:pPr>
            <a:endParaRPr lang="en-US" sz="1800" dirty="0" smtClean="0"/>
          </a:p>
          <a:p>
            <a:endParaRPr lang="en-US" sz="2000" dirty="0"/>
          </a:p>
        </p:txBody>
      </p:sp>
      <p:sp>
        <p:nvSpPr>
          <p:cNvPr id="43" name="Content Placeholder 3"/>
          <p:cNvSpPr txBox="1">
            <a:spLocks/>
          </p:cNvSpPr>
          <p:nvPr/>
        </p:nvSpPr>
        <p:spPr>
          <a:xfrm>
            <a:off x="4648200" y="3866444"/>
            <a:ext cx="4038600" cy="225971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W</a:t>
            </a:r>
            <a:r>
              <a:rPr lang="en-US" sz="2000" dirty="0" smtClean="0"/>
              <a:t>ithout RTS/CTS</a:t>
            </a:r>
          </a:p>
          <a:p>
            <a:r>
              <a:rPr lang="en-US" sz="2000" dirty="0" smtClean="0"/>
              <a:t>lower latency -&gt; faster!</a:t>
            </a:r>
          </a:p>
          <a:p>
            <a:r>
              <a:rPr lang="en-US" sz="2000" smtClean="0"/>
              <a:t>reduces wasted </a:t>
            </a:r>
            <a:r>
              <a:rPr lang="en-US" sz="2000" dirty="0" smtClean="0"/>
              <a:t>b/w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if the </a:t>
            </a:r>
            <a:r>
              <a:rPr lang="en-US" sz="2000" i="1" dirty="0" err="1" smtClean="0"/>
              <a:t>Pr</a:t>
            </a:r>
            <a:r>
              <a:rPr lang="en-US" sz="2000" i="1" dirty="0" smtClean="0"/>
              <a:t>(collision) </a:t>
            </a:r>
            <a:r>
              <a:rPr lang="en-US" sz="2000" dirty="0" smtClean="0"/>
              <a:t>is low</a:t>
            </a:r>
          </a:p>
          <a:p>
            <a:r>
              <a:rPr lang="en-US" sz="2000" dirty="0" smtClean="0"/>
              <a:t>good for when net is small and not </a:t>
            </a:r>
            <a:r>
              <a:rPr lang="en-US" sz="2000" i="1" dirty="0" smtClean="0"/>
              <a:t>weird</a:t>
            </a:r>
            <a:endParaRPr lang="en-US" sz="2000" dirty="0"/>
          </a:p>
          <a:p>
            <a:pPr marL="457200" lvl="1" indent="0">
              <a:buNone/>
            </a:pPr>
            <a:r>
              <a:rPr lang="en-US" sz="1800" dirty="0" err="1" smtClean="0"/>
              <a:t>eg</a:t>
            </a:r>
            <a:r>
              <a:rPr lang="en-US" sz="1800" dirty="0" smtClean="0"/>
              <a:t> no hidden/exposed terminals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58988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4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41" grpId="0" animBg="1"/>
      <p:bldP spid="34837" grpId="0" animBg="1"/>
      <p:bldP spid="34839" grpId="0"/>
      <p:bldP spid="34" grpId="0" animBg="1"/>
      <p:bldP spid="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CSMA/CD </a:t>
            </a:r>
            <a:r>
              <a:rPr lang="en-US" dirty="0" err="1" smtClean="0"/>
              <a:t>vs</a:t>
            </a:r>
            <a:r>
              <a:rPr lang="en-US" dirty="0" smtClean="0"/>
              <a:t> CSMA/CA</a:t>
            </a:r>
            <a:br>
              <a:rPr lang="en-US" dirty="0" smtClean="0"/>
            </a:br>
            <a:r>
              <a:rPr lang="en-US" dirty="0" smtClean="0"/>
              <a:t>(without RTS/CTS)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pPr algn="ctr"/>
            <a:r>
              <a:rPr lang="en-US" dirty="0" smtClean="0"/>
              <a:t>CD </a:t>
            </a:r>
            <a:r>
              <a:rPr lang="en-US" b="0" dirty="0" smtClean="0"/>
              <a:t>Collision Detect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50773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wired – listen and talk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Listen for others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Busy? </a:t>
            </a:r>
            <a:r>
              <a:rPr lang="en-US" dirty="0" err="1" smtClean="0"/>
              <a:t>goto</a:t>
            </a:r>
            <a:r>
              <a:rPr lang="en-US" dirty="0" smtClean="0"/>
              <a:t> 1.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Send message (and listen)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Collision?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 smtClean="0"/>
              <a:t>JAM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 smtClean="0"/>
              <a:t>increase your BEB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 smtClean="0"/>
              <a:t>sleep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 err="1" smtClean="0"/>
              <a:t>goto</a:t>
            </a:r>
            <a:r>
              <a:rPr lang="en-US" dirty="0" smtClean="0"/>
              <a:t> 1.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ctr"/>
          <a:lstStyle/>
          <a:p>
            <a:pPr algn="ctr"/>
            <a:r>
              <a:rPr lang="en-US" dirty="0" smtClean="0"/>
              <a:t>CA </a:t>
            </a:r>
            <a:r>
              <a:rPr lang="en-US" b="0" dirty="0" smtClean="0"/>
              <a:t>Collision Avoidance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46831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wireless – talk OR listen</a:t>
            </a:r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Listen for others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Busy?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 smtClean="0"/>
              <a:t>increase your BEB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 smtClean="0"/>
              <a:t>sleep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 err="1" smtClean="0"/>
              <a:t>goto</a:t>
            </a:r>
            <a:r>
              <a:rPr lang="en-US" dirty="0" smtClean="0"/>
              <a:t> 1.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Send message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Wait for ACK (</a:t>
            </a:r>
            <a:r>
              <a:rPr lang="en-US" i="1" dirty="0" smtClean="0"/>
              <a:t>MAC ACK</a:t>
            </a:r>
            <a:r>
              <a:rPr lang="en-US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Got No ACK from MAC?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 smtClean="0"/>
              <a:t>increase your BEB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 smtClean="0"/>
              <a:t>sleep</a:t>
            </a:r>
          </a:p>
          <a:p>
            <a:pPr marL="857250" lvl="1" indent="-457200">
              <a:buFont typeface="+mj-lt"/>
              <a:buAutoNum type="alphaLcPeriod"/>
            </a:pPr>
            <a:r>
              <a:rPr lang="en-US" dirty="0" err="1" smtClean="0"/>
              <a:t>goto</a:t>
            </a:r>
            <a:r>
              <a:rPr lang="en-US" dirty="0" smtClean="0"/>
              <a:t> 1. 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/>
          </a:p>
          <a:p>
            <a:pPr marL="857250" lvl="1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010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2891</TotalTime>
  <Words>138</Words>
  <Application>Microsoft Macintosh PowerPoint</Application>
  <PresentationFormat>On-screen Show (4:3)</PresentationFormat>
  <Paragraphs>51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CSMA/CA and RTS/CTS</vt:lpstr>
      <vt:lpstr>CSMA/CD vs CSMA/CA (without RTS/CTS) 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Moore</dc:creator>
  <cp:lastModifiedBy>Andrew Moore</cp:lastModifiedBy>
  <cp:revision>11</cp:revision>
  <cp:lastPrinted>2013-02-19T21:20:07Z</cp:lastPrinted>
  <dcterms:created xsi:type="dcterms:W3CDTF">2013-02-18T10:32:04Z</dcterms:created>
  <dcterms:modified xsi:type="dcterms:W3CDTF">2013-02-20T10:43:34Z</dcterms:modified>
</cp:coreProperties>
</file>