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41.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26.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80.xml" ContentType="application/vnd.openxmlformats-officedocument.presentationml.notesSlide+xml"/>
  <Override PartName="/ppt/notesSlides/notesSlide81.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82.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83.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84.xml" ContentType="application/vnd.openxmlformats-officedocument.presentationml.notesSlide+xml"/>
  <Override PartName="/ppt/notesSlides/notesSlide85.xml" ContentType="application/vnd.openxmlformats-officedocument.presentationml.notesSlide+xml"/>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86.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6"/>
  </p:notesMasterIdLst>
  <p:handoutMasterIdLst>
    <p:handoutMasterId r:id="rId157"/>
  </p:handoutMasterIdLst>
  <p:sldIdLst>
    <p:sldId id="256" r:id="rId2"/>
    <p:sldId id="269" r:id="rId3"/>
    <p:sldId id="271" r:id="rId4"/>
    <p:sldId id="273" r:id="rId5"/>
    <p:sldId id="274" r:id="rId6"/>
    <p:sldId id="275" r:id="rId7"/>
    <p:sldId id="276" r:id="rId8"/>
    <p:sldId id="573" r:id="rId9"/>
    <p:sldId id="574" r:id="rId10"/>
    <p:sldId id="575" r:id="rId11"/>
    <p:sldId id="576" r:id="rId12"/>
    <p:sldId id="577" r:id="rId13"/>
    <p:sldId id="578" r:id="rId14"/>
    <p:sldId id="579" r:id="rId15"/>
    <p:sldId id="580" r:id="rId16"/>
    <p:sldId id="586" r:id="rId17"/>
    <p:sldId id="588" r:id="rId18"/>
    <p:sldId id="589" r:id="rId19"/>
    <p:sldId id="590" r:id="rId20"/>
    <p:sldId id="591" r:id="rId21"/>
    <p:sldId id="592" r:id="rId22"/>
    <p:sldId id="593" r:id="rId23"/>
    <p:sldId id="594" r:id="rId24"/>
    <p:sldId id="595" r:id="rId25"/>
    <p:sldId id="587" r:id="rId26"/>
    <p:sldId id="413" r:id="rId27"/>
    <p:sldId id="415" r:id="rId28"/>
    <p:sldId id="278" r:id="rId29"/>
    <p:sldId id="419" r:id="rId30"/>
    <p:sldId id="424" r:id="rId31"/>
    <p:sldId id="434" r:id="rId32"/>
    <p:sldId id="435" r:id="rId33"/>
    <p:sldId id="425" r:id="rId34"/>
    <p:sldId id="432" r:id="rId35"/>
    <p:sldId id="433" r:id="rId36"/>
    <p:sldId id="281" r:id="rId37"/>
    <p:sldId id="282" r:id="rId38"/>
    <p:sldId id="443" r:id="rId39"/>
    <p:sldId id="436" r:id="rId40"/>
    <p:sldId id="437" r:id="rId41"/>
    <p:sldId id="440" r:id="rId42"/>
    <p:sldId id="442" r:id="rId43"/>
    <p:sldId id="284" r:id="rId44"/>
    <p:sldId id="285" r:id="rId45"/>
    <p:sldId id="286" r:id="rId46"/>
    <p:sldId id="287" r:id="rId47"/>
    <p:sldId id="288" r:id="rId48"/>
    <p:sldId id="289" r:id="rId49"/>
    <p:sldId id="444" r:id="rId50"/>
    <p:sldId id="445" r:id="rId51"/>
    <p:sldId id="446" r:id="rId52"/>
    <p:sldId id="448" r:id="rId53"/>
    <p:sldId id="449" r:id="rId54"/>
    <p:sldId id="450" r:id="rId55"/>
    <p:sldId id="447" r:id="rId56"/>
    <p:sldId id="290" r:id="rId57"/>
    <p:sldId id="451" r:id="rId58"/>
    <p:sldId id="452" r:id="rId59"/>
    <p:sldId id="453" r:id="rId60"/>
    <p:sldId id="454" r:id="rId61"/>
    <p:sldId id="486" r:id="rId62"/>
    <p:sldId id="487" r:id="rId63"/>
    <p:sldId id="455" r:id="rId64"/>
    <p:sldId id="456" r:id="rId65"/>
    <p:sldId id="457" r:id="rId66"/>
    <p:sldId id="458" r:id="rId67"/>
    <p:sldId id="459" r:id="rId68"/>
    <p:sldId id="460" r:id="rId69"/>
    <p:sldId id="461" r:id="rId70"/>
    <p:sldId id="462" r:id="rId71"/>
    <p:sldId id="463" r:id="rId72"/>
    <p:sldId id="465" r:id="rId73"/>
    <p:sldId id="466" r:id="rId74"/>
    <p:sldId id="467" r:id="rId75"/>
    <p:sldId id="469" r:id="rId76"/>
    <p:sldId id="470" r:id="rId77"/>
    <p:sldId id="471" r:id="rId78"/>
    <p:sldId id="472" r:id="rId79"/>
    <p:sldId id="473" r:id="rId80"/>
    <p:sldId id="474" r:id="rId81"/>
    <p:sldId id="475" r:id="rId82"/>
    <p:sldId id="476" r:id="rId83"/>
    <p:sldId id="477" r:id="rId84"/>
    <p:sldId id="479" r:id="rId85"/>
    <p:sldId id="480" r:id="rId86"/>
    <p:sldId id="481" r:id="rId87"/>
    <p:sldId id="482" r:id="rId88"/>
    <p:sldId id="483" r:id="rId89"/>
    <p:sldId id="484" r:id="rId90"/>
    <p:sldId id="303" r:id="rId91"/>
    <p:sldId id="305" r:id="rId92"/>
    <p:sldId id="307" r:id="rId93"/>
    <p:sldId id="306" r:id="rId94"/>
    <p:sldId id="488" r:id="rId95"/>
    <p:sldId id="489" r:id="rId96"/>
    <p:sldId id="490" r:id="rId97"/>
    <p:sldId id="491" r:id="rId98"/>
    <p:sldId id="492" r:id="rId99"/>
    <p:sldId id="493" r:id="rId100"/>
    <p:sldId id="494" r:id="rId101"/>
    <p:sldId id="495" r:id="rId102"/>
    <p:sldId id="496" r:id="rId103"/>
    <p:sldId id="497" r:id="rId104"/>
    <p:sldId id="324" r:id="rId105"/>
    <p:sldId id="596" r:id="rId106"/>
    <p:sldId id="325" r:id="rId107"/>
    <p:sldId id="326" r:id="rId108"/>
    <p:sldId id="327" r:id="rId109"/>
    <p:sldId id="328" r:id="rId110"/>
    <p:sldId id="329" r:id="rId111"/>
    <p:sldId id="330" r:id="rId112"/>
    <p:sldId id="331" r:id="rId113"/>
    <p:sldId id="547" r:id="rId114"/>
    <p:sldId id="548" r:id="rId115"/>
    <p:sldId id="550" r:id="rId116"/>
    <p:sldId id="551" r:id="rId117"/>
    <p:sldId id="552" r:id="rId118"/>
    <p:sldId id="553" r:id="rId119"/>
    <p:sldId id="554" r:id="rId120"/>
    <p:sldId id="555" r:id="rId121"/>
    <p:sldId id="334" r:id="rId122"/>
    <p:sldId id="533" r:id="rId123"/>
    <p:sldId id="498" r:id="rId124"/>
    <p:sldId id="499" r:id="rId125"/>
    <p:sldId id="501" r:id="rId126"/>
    <p:sldId id="503" r:id="rId127"/>
    <p:sldId id="504" r:id="rId128"/>
    <p:sldId id="505" r:id="rId129"/>
    <p:sldId id="507" r:id="rId130"/>
    <p:sldId id="508" r:id="rId131"/>
    <p:sldId id="509" r:id="rId132"/>
    <p:sldId id="510" r:id="rId133"/>
    <p:sldId id="511" r:id="rId134"/>
    <p:sldId id="512" r:id="rId135"/>
    <p:sldId id="513" r:id="rId136"/>
    <p:sldId id="514" r:id="rId137"/>
    <p:sldId id="515" r:id="rId138"/>
    <p:sldId id="516" r:id="rId139"/>
    <p:sldId id="517" r:id="rId140"/>
    <p:sldId id="518" r:id="rId141"/>
    <p:sldId id="519" r:id="rId142"/>
    <p:sldId id="520" r:id="rId143"/>
    <p:sldId id="521" r:id="rId144"/>
    <p:sldId id="522" r:id="rId145"/>
    <p:sldId id="523" r:id="rId146"/>
    <p:sldId id="524" r:id="rId147"/>
    <p:sldId id="525" r:id="rId148"/>
    <p:sldId id="526" r:id="rId149"/>
    <p:sldId id="527" r:id="rId150"/>
    <p:sldId id="528" r:id="rId151"/>
    <p:sldId id="529" r:id="rId152"/>
    <p:sldId id="532" r:id="rId153"/>
    <p:sldId id="571" r:id="rId154"/>
    <p:sldId id="572" r:id="rId15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6666"/>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2" autoAdjust="0"/>
    <p:restoredTop sz="94660"/>
  </p:normalViewPr>
  <p:slideViewPr>
    <p:cSldViewPr snapToGrid="0" snapToObjects="1">
      <p:cViewPr varScale="1">
        <p:scale>
          <a:sx n="64" d="100"/>
          <a:sy n="64" d="100"/>
        </p:scale>
        <p:origin x="-1128" y="-10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256"/>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notesMaster" Target="notesMasters/notesMaster1.xml"/><Relationship Id="rId157" Type="http://schemas.openxmlformats.org/officeDocument/2006/relationships/handoutMaster" Target="handoutMasters/handoutMaster1.xml"/><Relationship Id="rId158" Type="http://schemas.openxmlformats.org/officeDocument/2006/relationships/printerSettings" Target="printerSettings/printerSettings1.bin"/><Relationship Id="rId15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viewProps" Target="viewProps.xml"/><Relationship Id="rId161" Type="http://schemas.openxmlformats.org/officeDocument/2006/relationships/theme" Target="theme/theme1.xml"/><Relationship Id="rId16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9.wmf"/><Relationship Id="rId3"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8FC2A83-1C48-3C4D-94D5-130F7112DE79}" type="datetime1">
              <a:rPr lang="en-GB" smtClean="0"/>
              <a:t>21/01/2013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Topic 3</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D7F2EC3-477F-6B48-88FD-2505ADF12138}" type="slidenum">
              <a:rPr lang="en-US" smtClean="0"/>
              <a:t>‹#›</a:t>
            </a:fld>
            <a:endParaRPr lang="en-US"/>
          </a:p>
        </p:txBody>
      </p:sp>
    </p:spTree>
    <p:extLst>
      <p:ext uri="{BB962C8B-B14F-4D97-AF65-F5344CB8AC3E}">
        <p14:creationId xmlns:p14="http://schemas.microsoft.com/office/powerpoint/2010/main" val="9791611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Calibri"/>
              </a:defRPr>
            </a:lvl1pPr>
          </a:lstStyle>
          <a:p>
            <a:fld id="{3B72A05E-7FA1-294F-91B8-76EE07B10CC3}" type="datetime1">
              <a:rPr lang="en-GB" smtClean="0"/>
              <a:t>21/01/2013</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Calibri"/>
              </a:defRPr>
            </a:lvl1pPr>
          </a:lstStyle>
          <a:p>
            <a:r>
              <a:rPr lang="en-US" smtClean="0"/>
              <a:t>Topic 3</a:t>
            </a: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Calibri"/>
              </a:defRPr>
            </a:lvl1pPr>
          </a:lstStyle>
          <a:p>
            <a:fld id="{85661043-EA29-374C-A67A-491E0307AB19}" type="slidenum">
              <a:rPr lang="en-US" smtClean="0"/>
              <a:pPr/>
              <a:t>‹#›</a:t>
            </a:fld>
            <a:endParaRPr lang="en-US" dirty="0"/>
          </a:p>
        </p:txBody>
      </p:sp>
    </p:spTree>
    <p:extLst>
      <p:ext uri="{BB962C8B-B14F-4D97-AF65-F5344CB8AC3E}">
        <p14:creationId xmlns:p14="http://schemas.microsoft.com/office/powerpoint/2010/main" val="187341382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04.xml.rels><?xml version="1.0" encoding="UTF-8" standalone="yes"?>
<Relationships xmlns="http://schemas.openxmlformats.org/package/2006/relationships"><Relationship Id="rId11" Type="http://schemas.openxmlformats.org/officeDocument/2006/relationships/hyperlink" Target="http://en.wikipedia.org/wiki/Coupling_loss" TargetMode="External"/><Relationship Id="rId12" Type="http://schemas.openxmlformats.org/officeDocument/2006/relationships/hyperlink" Target="http://en.wikipedia.org/wiki/Absorption_(optics)" TargetMode="External"/><Relationship Id="rId1" Type="http://schemas.openxmlformats.org/officeDocument/2006/relationships/notesMaster" Target="../notesMasters/notesMaster1.xml"/><Relationship Id="rId2" Type="http://schemas.openxmlformats.org/officeDocument/2006/relationships/slide" Target="../slides/slide133.xml"/><Relationship Id="rId3" Type="http://schemas.openxmlformats.org/officeDocument/2006/relationships/hyperlink" Target="http://en.wikipedia.org/wiki/Attenuation_(electromagnetic_radiation)" TargetMode="External"/><Relationship Id="rId4" Type="http://schemas.openxmlformats.org/officeDocument/2006/relationships/hyperlink" Target="http://en.wikipedia.org/wiki/Electromagnetic_wave" TargetMode="External"/><Relationship Id="rId5" Type="http://schemas.openxmlformats.org/officeDocument/2006/relationships/hyperlink" Target="http://en.wikipedia.org/wiki/Free-space_loss" TargetMode="External"/><Relationship Id="rId6" Type="http://schemas.openxmlformats.org/officeDocument/2006/relationships/hyperlink" Target="http://en.wikipedia.org/wiki/Refraction" TargetMode="External"/><Relationship Id="rId7" Type="http://schemas.openxmlformats.org/officeDocument/2006/relationships/hyperlink" Target="http://en.wikipedia.org/wiki/Diffraction" TargetMode="External"/><Relationship Id="rId8" Type="http://schemas.openxmlformats.org/officeDocument/2006/relationships/hyperlink" Target="http://en.wikipedia.org/wiki/Reflection_(physics)" TargetMode="External"/><Relationship Id="rId9" Type="http://schemas.openxmlformats.org/officeDocument/2006/relationships/hyperlink" Target="http://en.wikipedia.org/wiki/Aperture_(antenna)" TargetMode="External"/><Relationship Id="rId10" Type="http://schemas.openxmlformats.org/officeDocument/2006/relationships/hyperlink" Target="http://en.wikipedia.org/wiki/Transmission_medium" TargetMode="Externa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CF42B6B1-E272-1043-BBBC-60A24BE17514}" type="slidenum">
              <a:rPr lang="en-US" sz="1200">
                <a:solidFill>
                  <a:schemeClr val="tx1"/>
                </a:solidFill>
                <a:latin typeface="Calibri"/>
              </a:rPr>
              <a:pPr/>
              <a:t>10</a:t>
            </a:fld>
            <a:endParaRPr lang="en-US" sz="1200" dirty="0">
              <a:solidFill>
                <a:schemeClr val="tx1"/>
              </a:solidFill>
              <a:latin typeface="Calibri"/>
            </a:endParaRPr>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7BE65FE-7FC9-49BC-AF48-4805F9AE9C48}" type="slidenum">
              <a:rPr lang="en-US" sz="1200" b="0">
                <a:latin typeface="Times New Roman" pitchFamily="18" charset="0"/>
              </a:rPr>
              <a:pPr eaLnBrk="1" hangingPunct="1"/>
              <a:t>128</a:t>
            </a:fld>
            <a:endParaRPr lang="en-US" sz="1200" b="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a:p>
            <a:r>
              <a:rPr lang="en-US" smtClean="0">
                <a:latin typeface="Times New Roman" pitchFamily="18" charset="0"/>
              </a:rPr>
              <a:t>Naturally – there exist technologies for longer distances…</a:t>
            </a:r>
          </a:p>
          <a:p>
            <a:r>
              <a:rPr lang="en-US" smtClean="0">
                <a:latin typeface="Times New Roman" pitchFamily="18" charset="0"/>
              </a:rPr>
              <a:t>Also – we already  have affordable off-the-shelf gear for gigabit+  speeds…</a:t>
            </a:r>
          </a:p>
          <a:p>
            <a:endParaRPr lang="en-US" smtClean="0">
              <a:latin typeface="Times New Roman" pitchFamily="18" charset="0"/>
            </a:endParaRPr>
          </a:p>
          <a:p>
            <a:r>
              <a:rPr lang="en-US" smtClean="0">
                <a:latin typeface="Times New Roman" pitchFamily="18" charset="0"/>
              </a:rPr>
              <a:t>Why not use any of the outdoors technologies also indoors – surely it would work…?</a:t>
            </a:r>
          </a:p>
          <a:p>
            <a:endParaRPr lang="en-US" smtClean="0">
              <a:latin typeface="Times New Roman" pitchFamily="18" charset="0"/>
            </a:endParaRPr>
          </a:p>
          <a:p>
            <a:r>
              <a:rPr lang="en-US" smtClean="0">
                <a:latin typeface="Times New Roman" pitchFamily="18" charset="0"/>
              </a:rPr>
              <a:t>802.11n can do much faster today – 600Mbps (4x4 MIMO)…</a:t>
            </a:r>
          </a:p>
          <a:p>
            <a:r>
              <a:rPr lang="en-US" smtClean="0">
                <a:latin typeface="Times New Roman" pitchFamily="18" charset="0"/>
              </a:rPr>
              <a:t>This demonstrates the openness and flexibility of the standard, which mostly deals with link-layer elements while allowing diversity of underlying physical layer technologies.</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What antennas are inside a cell-phone?</a:t>
            </a:r>
          </a:p>
          <a:p>
            <a:endParaRPr lang="en-US" smtClean="0">
              <a:latin typeface="Times New Roman" pitchFamily="18"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F3EEAA1B-C93A-49B2-B8A0-54C4BEEBAD5C}" type="slidenum">
              <a:rPr lang="en-US" sz="1200" b="0">
                <a:latin typeface="Times New Roman" pitchFamily="18" charset="0"/>
              </a:rPr>
              <a:pPr eaLnBrk="1" hangingPunct="1"/>
              <a:t>129</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I used to make calls from 40 miles away  – not anymore…</a:t>
            </a:r>
          </a:p>
          <a:p>
            <a:r>
              <a:rPr lang="en-US" smtClean="0">
                <a:latin typeface="Times New Roman" pitchFamily="18" charset="0"/>
              </a:rPr>
              <a:t>Cellular towers climbed down from the mountain-tops and attempt to reduce/contain their footprint.</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11CD8229-E75F-4944-A43D-2C6BAD2ED1AD}" type="slidenum">
              <a:rPr lang="en-US" sz="1200" b="0">
                <a:latin typeface="Times New Roman" pitchFamily="18" charset="0"/>
              </a:rPr>
              <a:pPr eaLnBrk="1" hangingPunct="1"/>
              <a:t>130</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F19024-D147-44B8-ACC8-CCBF31C890C3}" type="slidenum">
              <a:rPr lang="en-US" sz="1200" b="0">
                <a:latin typeface="Times New Roman" pitchFamily="18" charset="0"/>
              </a:rPr>
              <a:pPr eaLnBrk="1" hangingPunct="1"/>
              <a:t>131</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0154547-31EC-4352-9F8D-CC16E2D088EF}" type="slidenum">
              <a:rPr lang="en-US" sz="1200" b="0">
                <a:latin typeface="Times New Roman" pitchFamily="18" charset="0"/>
              </a:rPr>
              <a:pPr eaLnBrk="1" hangingPunct="1"/>
              <a:t>133</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62B279A8-2BB2-4B52-976F-D43D2310DEDA}" type="slidenum">
              <a:rPr lang="en-US" sz="1200" b="0">
                <a:latin typeface="Times New Roman" pitchFamily="18" charset="0"/>
              </a:rPr>
              <a:pPr eaLnBrk="1" hangingPunct="1"/>
              <a:t>134</a:t>
            </a:fld>
            <a:endParaRPr lang="en-US" sz="1200" b="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74F6E22E-C170-437C-80EE-B2F33DCD4EDE}" type="slidenum">
              <a:rPr lang="en-US" sz="1200" b="0">
                <a:latin typeface="Times New Roman" pitchFamily="18" charset="0"/>
              </a:rPr>
              <a:pPr eaLnBrk="1" hangingPunct="1"/>
              <a:t>135</a:t>
            </a:fld>
            <a:endParaRPr lang="en-US" sz="1200" b="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12358A0-74A4-41CF-909F-90BCE377DD73}" type="slidenum">
              <a:rPr lang="en-US" sz="1200" b="0">
                <a:latin typeface="Times New Roman" pitchFamily="18" charset="0"/>
              </a:rPr>
              <a:pPr eaLnBrk="1" hangingPunct="1"/>
              <a:t>136</a:t>
            </a:fld>
            <a:endParaRPr lang="en-US" sz="1200" b="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2E5BE50-C519-4533-B81A-C7DFE7755C99}" type="slidenum">
              <a:rPr lang="en-US" sz="1200" b="0">
                <a:latin typeface="Times New Roman" pitchFamily="18" charset="0"/>
              </a:rPr>
              <a:pPr eaLnBrk="1" hangingPunct="1"/>
              <a:t>137</a:t>
            </a:fld>
            <a:endParaRPr lang="en-US" sz="1200" b="0">
              <a:latin typeface="Times New Roman" pitchFamily="18" charset="0"/>
            </a:endParaRPr>
          </a:p>
        </p:txBody>
      </p:sp>
      <p:sp>
        <p:nvSpPr>
          <p:cNvPr id="123907"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98D7F45-FA9E-4D23-B062-C9FC55FFA9E5}" type="slidenum">
              <a:rPr lang="en-US" sz="1200" b="0">
                <a:latin typeface="Times New Roman" pitchFamily="18" charset="0"/>
              </a:rPr>
              <a:pPr eaLnBrk="1" hangingPunct="1"/>
              <a:t>137</a:t>
            </a:fld>
            <a:endParaRPr lang="en-US" sz="1200" b="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CAAD5648-7FC9-4624-950A-CFA58F94457D}" type="slidenum">
              <a:rPr lang="en-US" sz="1200" b="0">
                <a:latin typeface="Times New Roman" pitchFamily="18" charset="0"/>
              </a:rPr>
              <a:pPr eaLnBrk="1" hangingPunct="1"/>
              <a:t>139</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1E315-6D16-C746-8F45-189B1A3682CB}" type="slidenum">
              <a:rPr lang="en-US" sz="1200">
                <a:latin typeface="Calibri"/>
              </a:rPr>
              <a:pPr eaLnBrk="1" hangingPunct="1"/>
              <a:t>16</a:t>
            </a:fld>
            <a:endParaRPr lang="en-US" sz="1200" dirty="0">
              <a:latin typeface="Calibri"/>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0E3802D4-2E35-48B9-955E-0ADC37CB6477}" type="slidenum">
              <a:rPr lang="en-US" sz="1200" b="0">
                <a:latin typeface="Times New Roman" pitchFamily="18" charset="0"/>
              </a:rPr>
              <a:pPr eaLnBrk="1" hangingPunct="1"/>
              <a:t>140</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3D2AEB-B995-4232-8DE6-EFF5EE280CD2}" type="slidenum">
              <a:rPr lang="en-US" sz="1200" b="0">
                <a:latin typeface="Times New Roman" pitchFamily="18" charset="0"/>
              </a:rPr>
              <a:pPr eaLnBrk="1" hangingPunct="1"/>
              <a:t>141</a:t>
            </a:fld>
            <a:endParaRPr lang="en-US" sz="1200" b="0">
              <a:latin typeface="Times New Roman" pitchFamily="18" charset="0"/>
            </a:endParaRPr>
          </a:p>
        </p:txBody>
      </p:sp>
      <p:sp>
        <p:nvSpPr>
          <p:cNvPr id="126979"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199303-DC1A-486E-9F80-6FC1E0C8A31E}" type="slidenum">
              <a:rPr lang="en-US" sz="1200" b="0">
                <a:latin typeface="Times New Roman" pitchFamily="18" charset="0"/>
              </a:rPr>
              <a:pPr eaLnBrk="1" hangingPunct="1"/>
              <a:t>141</a:t>
            </a:fld>
            <a:endParaRPr lang="en-US" sz="1200" b="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rPr>
              <a:t>JUST LIKE ETHERNET – not lovely but sufficient</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3E3D2F5-77A0-4E13-93CC-A7909AE18B99}" type="slidenum">
              <a:rPr lang="en-US" sz="1200" b="0">
                <a:latin typeface="Times New Roman" pitchFamily="18" charset="0"/>
              </a:rPr>
              <a:pPr eaLnBrk="1" hangingPunct="1"/>
              <a:t>142</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stopped here 9 mar</a:t>
            </a:r>
            <a:endParaRPr lang="en-US"/>
          </a:p>
        </p:txBody>
      </p:sp>
      <p:sp>
        <p:nvSpPr>
          <p:cNvPr id="4" name="Slide Number Placeholder 3"/>
          <p:cNvSpPr>
            <a:spLocks noGrp="1"/>
          </p:cNvSpPr>
          <p:nvPr>
            <p:ph type="sldNum" sz="quarter" idx="10"/>
          </p:nvPr>
        </p:nvSpPr>
        <p:spPr/>
        <p:txBody>
          <a:bodyPr/>
          <a:lstStyle/>
          <a:p>
            <a:fld id="{85661043-EA29-374C-A67A-491E0307AB19}" type="slidenum">
              <a:rPr lang="en-US" smtClean="0"/>
              <a:pPr/>
              <a:t>143</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018294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077D944-B804-49EC-95C7-35C1653DF461}" type="slidenum">
              <a:rPr lang="en-US" sz="1200" b="0">
                <a:latin typeface="Times New Roman" pitchFamily="18" charset="0"/>
              </a:rPr>
              <a:pPr eaLnBrk="1" hangingPunct="1"/>
              <a:t>144</a:t>
            </a:fld>
            <a:endParaRPr lang="en-US" sz="1200" b="0">
              <a:latin typeface="Times New Roman" pitchFamily="18" charset="0"/>
            </a:endParaRPr>
          </a:p>
        </p:txBody>
      </p:sp>
      <p:sp>
        <p:nvSpPr>
          <p:cNvPr id="129027"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946634E-42B8-4BE2-B243-4879045972D2}" type="slidenum">
              <a:rPr lang="en-US" sz="1200" b="0">
                <a:latin typeface="Times New Roman" pitchFamily="18" charset="0"/>
              </a:rPr>
              <a:pPr eaLnBrk="1" hangingPunct="1"/>
              <a:t>144</a:t>
            </a:fld>
            <a:endParaRPr lang="en-US" sz="1200" b="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A133BEC0-50EE-453C-83EB-0B9DD5B5A822}" type="slidenum">
              <a:rPr lang="en-US" sz="1200" b="0">
                <a:latin typeface="Times New Roman" pitchFamily="18" charset="0"/>
              </a:rPr>
              <a:pPr eaLnBrk="1" hangingPunct="1"/>
              <a:t>145</a:t>
            </a:fld>
            <a:endParaRPr lang="en-US" sz="1200" b="0">
              <a:latin typeface="Times New Roman" pitchFamily="18" charset="0"/>
            </a:endParaRPr>
          </a:p>
        </p:txBody>
      </p:sp>
      <p:sp>
        <p:nvSpPr>
          <p:cNvPr id="130051"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4F6400D-1E6F-4812-9F2B-F6F7C9D159C2}" type="slidenum">
              <a:rPr lang="en-US" sz="1200" b="0">
                <a:latin typeface="Times New Roman" pitchFamily="18" charset="0"/>
              </a:rPr>
              <a:pPr eaLnBrk="1" hangingPunct="1"/>
              <a:t>145</a:t>
            </a:fld>
            <a:endParaRPr lang="en-US" sz="1200" b="0">
              <a:latin typeface="Times New Roman" pitchFamily="18" charset="0"/>
            </a:endParaRPr>
          </a:p>
        </p:txBody>
      </p:sp>
      <p:sp>
        <p:nvSpPr>
          <p:cNvPr id="130052" name="Rectangle 2"/>
          <p:cNvSpPr>
            <a:spLocks noGrp="1" noRot="1" noChangeAspect="1" noChangeArrowheads="1" noTextEdit="1"/>
          </p:cNvSpPr>
          <p:nvPr>
            <p:ph type="sldImg"/>
          </p:nvPr>
        </p:nvSpPr>
        <p:spPr>
          <a:xfrm>
            <a:off x="2857500" y="514350"/>
            <a:ext cx="3430588" cy="2571750"/>
          </a:xfrm>
          <a:ln/>
        </p:spPr>
      </p:sp>
      <p:sp>
        <p:nvSpPr>
          <p:cNvPr id="130053" name="Rectangle 3"/>
          <p:cNvSpPr>
            <a:spLocks noGrp="1" noChangeArrowheads="1"/>
          </p:cNvSpPr>
          <p:nvPr>
            <p:ph type="body" idx="1"/>
          </p:nvPr>
        </p:nvSpPr>
        <p:spPr>
          <a:xfrm>
            <a:off x="1218407" y="3256644"/>
            <a:ext cx="6707188" cy="3086554"/>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Why do we wait?</a:t>
            </a:r>
          </a:p>
          <a:p>
            <a:r>
              <a:rPr lang="en-US" smtClean="0">
                <a:latin typeface="Times New Roman" pitchFamily="18" charset="0"/>
              </a:rPr>
              <a:t> Why not just send right away as medium becomes clear?</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49AA494-5300-4D89-B921-80A5D014678C}" type="slidenum">
              <a:rPr lang="en-US" sz="1200" b="0">
                <a:latin typeface="Times New Roman" pitchFamily="18" charset="0"/>
              </a:rPr>
              <a:pPr eaLnBrk="1" hangingPunct="1"/>
              <a:t>147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148</a:t>
            </a:fld>
            <a:endParaRPr lang="en-US" sz="1200" b="0">
              <a:latin typeface="Times New Roman" pitchFamily="18" charset="0"/>
            </a:endParaRPr>
          </a:p>
        </p:txBody>
      </p:sp>
      <p:sp>
        <p:nvSpPr>
          <p:cNvPr id="132099"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148</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2857500" y="514350"/>
            <a:ext cx="3430588" cy="2571750"/>
          </a:xfrm>
          <a:ln/>
        </p:spPr>
      </p:sp>
      <p:sp>
        <p:nvSpPr>
          <p:cNvPr id="132101" name="Rectangle 3"/>
          <p:cNvSpPr>
            <a:spLocks noGrp="1" noChangeArrowheads="1"/>
          </p:cNvSpPr>
          <p:nvPr>
            <p:ph type="body" idx="1"/>
          </p:nvPr>
        </p:nvSpPr>
        <p:spPr>
          <a:xfrm>
            <a:off x="1218407" y="3256644"/>
            <a:ext cx="6707188" cy="3086554"/>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C268D82-23E5-47F1-8A72-0456B7ED670B}" type="slidenum">
              <a:rPr lang="en-US" sz="1200" b="0">
                <a:latin typeface="Times New Roman" pitchFamily="18" charset="0"/>
              </a:rPr>
              <a:pPr eaLnBrk="1" hangingPunct="1"/>
              <a:t>149</a:t>
            </a:fld>
            <a:endParaRPr lang="en-US" sz="1200" b="0">
              <a:latin typeface="Times New Roman" pitchFamily="18" charset="0"/>
            </a:endParaRPr>
          </a:p>
        </p:txBody>
      </p:sp>
      <p:sp>
        <p:nvSpPr>
          <p:cNvPr id="133123"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CF1CEC9-44DE-4CD6-8910-AB627C649C90}" type="slidenum">
              <a:rPr lang="en-US" sz="1200" b="0">
                <a:latin typeface="Times New Roman" pitchFamily="18" charset="0"/>
              </a:rPr>
              <a:pPr eaLnBrk="1" hangingPunct="1"/>
              <a:t>149</a:t>
            </a:fld>
            <a:endParaRPr lang="en-US" sz="1200" b="0">
              <a:latin typeface="Times New Roman" pitchFamily="18" charset="0"/>
            </a:endParaRPr>
          </a:p>
        </p:txBody>
      </p:sp>
      <p:sp>
        <p:nvSpPr>
          <p:cNvPr id="133124" name="Rectangle 2"/>
          <p:cNvSpPr>
            <a:spLocks noGrp="1" noRot="1" noChangeAspect="1" noChangeArrowheads="1" noTextEdit="1"/>
          </p:cNvSpPr>
          <p:nvPr>
            <p:ph type="sldImg"/>
          </p:nvPr>
        </p:nvSpPr>
        <p:spPr>
          <a:xfrm>
            <a:off x="2857500" y="514350"/>
            <a:ext cx="3430588" cy="2571750"/>
          </a:xfrm>
          <a:ln/>
        </p:spPr>
      </p:sp>
      <p:sp>
        <p:nvSpPr>
          <p:cNvPr id="133125" name="Rectangle 3"/>
          <p:cNvSpPr>
            <a:spLocks noGrp="1" noChangeArrowheads="1"/>
          </p:cNvSpPr>
          <p:nvPr>
            <p:ph type="body" idx="1"/>
          </p:nvPr>
        </p:nvSpPr>
        <p:spPr>
          <a:xfrm>
            <a:off x="1218407" y="3256644"/>
            <a:ext cx="6707188" cy="3086554"/>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E96C951-0C32-4B23-AB0F-B053FBEFCA0B}" type="slidenum">
              <a:rPr lang="en-US" sz="1200" b="0">
                <a:latin typeface="Times New Roman" pitchFamily="18" charset="0"/>
              </a:rPr>
              <a:pPr eaLnBrk="1" hangingPunct="1"/>
              <a:t>150</a:t>
            </a:fld>
            <a:endParaRPr lang="en-US" sz="1200" b="0">
              <a:latin typeface="Times New Roman" pitchFamily="18" charset="0"/>
            </a:endParaRPr>
          </a:p>
        </p:txBody>
      </p:sp>
      <p:sp>
        <p:nvSpPr>
          <p:cNvPr id="134147"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5271FB-ADFC-4E29-BEE7-D833A812A71D}" type="slidenum">
              <a:rPr lang="en-US" sz="1200" b="0">
                <a:latin typeface="Times New Roman" pitchFamily="18" charset="0"/>
              </a:rPr>
              <a:pPr eaLnBrk="1" hangingPunct="1"/>
              <a:t>150</a:t>
            </a:fld>
            <a:endParaRPr lang="en-US" sz="1200" b="0">
              <a:latin typeface="Times New Roman" pitchFamily="18" charset="0"/>
            </a:endParaRPr>
          </a:p>
        </p:txBody>
      </p:sp>
      <p:sp>
        <p:nvSpPr>
          <p:cNvPr id="134148" name="Rectangle 2"/>
          <p:cNvSpPr>
            <a:spLocks noGrp="1" noRot="1" noChangeAspect="1" noChangeArrowheads="1" noTextEdit="1"/>
          </p:cNvSpPr>
          <p:nvPr>
            <p:ph type="sldImg"/>
          </p:nvPr>
        </p:nvSpPr>
        <p:spPr>
          <a:xfrm>
            <a:off x="2857500" y="514350"/>
            <a:ext cx="3430588" cy="2571750"/>
          </a:xfrm>
          <a:ln/>
        </p:spPr>
      </p:sp>
      <p:sp>
        <p:nvSpPr>
          <p:cNvPr id="134149" name="Rectangle 3"/>
          <p:cNvSpPr>
            <a:spLocks noGrp="1" noChangeArrowheads="1"/>
          </p:cNvSpPr>
          <p:nvPr>
            <p:ph type="body" idx="1"/>
          </p:nvPr>
        </p:nvSpPr>
        <p:spPr>
          <a:xfrm>
            <a:off x="1218407" y="3256644"/>
            <a:ext cx="6707188" cy="3086554"/>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(Phase)</a:t>
            </a:r>
          </a:p>
          <a:p>
            <a:r>
              <a:rPr lang="en-US" dirty="0" smtClean="0"/>
              <a:t>weird (electron</a:t>
            </a:r>
            <a:r>
              <a:rPr lang="en-US" baseline="0" dirty="0" smtClean="0"/>
              <a:t> spin)</a:t>
            </a:r>
          </a:p>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9664551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8195C22-9F30-4885-88F4-736E378C2E1C}" type="slidenum">
              <a:rPr lang="en-US" sz="1200" b="0">
                <a:latin typeface="Times New Roman" pitchFamily="18" charset="0"/>
              </a:rPr>
              <a:pPr eaLnBrk="1" hangingPunct="1"/>
              <a:t>151</a:t>
            </a:fld>
            <a:endParaRPr lang="en-US" sz="1200" b="0">
              <a:latin typeface="Times New Roman" pitchFamily="18" charset="0"/>
            </a:endParaRPr>
          </a:p>
        </p:txBody>
      </p:sp>
      <p:sp>
        <p:nvSpPr>
          <p:cNvPr id="135171" name="Rectangle 7"/>
          <p:cNvSpPr txBox="1">
            <a:spLocks noGrp="1" noChangeArrowheads="1"/>
          </p:cNvSpPr>
          <p:nvPr/>
        </p:nvSpPr>
        <p:spPr bwMode="auto">
          <a:xfrm>
            <a:off x="5179219" y="6514421"/>
            <a:ext cx="3962797" cy="34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6B78CC-EB9B-4390-BB87-506E232E5316}" type="slidenum">
              <a:rPr lang="en-US" sz="1200" b="0">
                <a:latin typeface="Times New Roman" pitchFamily="18" charset="0"/>
              </a:rPr>
              <a:pPr eaLnBrk="1" hangingPunct="1"/>
              <a:t>151</a:t>
            </a:fld>
            <a:endParaRPr lang="en-US" sz="1200" b="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62175" indent="-162175">
              <a:buFont typeface="Arial" pitchFamily="34" charset="0"/>
              <a:buChar char="•"/>
              <a:defRPr/>
            </a:pPr>
            <a:r>
              <a:rPr lang="en-US" dirty="0" smtClean="0">
                <a:latin typeface="Times New Roman" pitchFamily="18" charset="0"/>
              </a:rPr>
              <a:t>Does not solve the exposed terminal problem.</a:t>
            </a:r>
          </a:p>
          <a:p>
            <a:pPr marL="162175" indent="-162175">
              <a:buFont typeface="Arial" pitchFamily="34" charset="0"/>
              <a:buChar char="•"/>
              <a:defRPr/>
            </a:pPr>
            <a:r>
              <a:rPr lang="en-US" dirty="0" smtClean="0">
                <a:latin typeface="Times New Roman" pitchFamily="18" charset="0"/>
              </a:rPr>
              <a:t>High overhead and especially increase latency.</a:t>
            </a:r>
          </a:p>
          <a:p>
            <a:pPr marL="162175" indent="-162175">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2E08A7F-7C21-467F-B965-81373AC1FF41}" type="slidenum">
              <a:rPr lang="en-US" sz="1200" b="0">
                <a:latin typeface="Times New Roman" pitchFamily="18" charset="0"/>
              </a:rPr>
              <a:pPr eaLnBrk="1" hangingPunct="1"/>
              <a:t>152</a:t>
            </a:fld>
            <a:endParaRPr lang="en-US" sz="1200" b="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9A9B4D48-61FE-0E4C-B3DD-400A2A787EC9}" type="slidenum">
              <a:rPr lang="en-US" sz="1100">
                <a:latin typeface="Times New Roman" charset="0"/>
              </a:rPr>
              <a:pPr/>
              <a:t>153</a:t>
            </a:fld>
            <a:endParaRPr lang="en-US" sz="11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B911A4EB-1210-1D49-BF54-CC6554E80D3A}" type="slidenum">
              <a:rPr lang="en-US" sz="1100">
                <a:latin typeface="Times New Roman" charset="0"/>
              </a:rPr>
              <a:pPr/>
              <a:t>154</a:t>
            </a:fld>
            <a:endParaRPr lang="en-US" sz="110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CB3F2BB4-F287-8546-8F5D-C1D7C46BB7BE}" type="slidenum">
              <a:rPr lang="en-US" sz="1100">
                <a:latin typeface="Times New Roman" charset="0"/>
              </a:rPr>
              <a:pPr/>
              <a:t>22</a:t>
            </a:fld>
            <a:endParaRPr lang="en-US" sz="11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7418E5C7-3A0A-5A4F-AD2C-714931CBC770}" type="slidenum">
              <a:rPr lang="en-US" sz="1100">
                <a:latin typeface="Times New Roman" charset="0"/>
              </a:rPr>
              <a:pPr/>
              <a:t>23</a:t>
            </a:fld>
            <a:endParaRPr lang="en-US" sz="11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EE5D5C4A-E619-8A40-8581-2AE9A70D580E}" type="slidenum">
              <a:rPr lang="en-US" sz="1100">
                <a:latin typeface="Times New Roman" charset="0"/>
              </a:rPr>
              <a:pPr/>
              <a:t>24</a:t>
            </a:fld>
            <a:endParaRPr lang="en-US" sz="11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41445328-197C-FA40-8D65-40CC4D8DD91C}" type="slidenum">
              <a:rPr lang="en-US" sz="1200">
                <a:solidFill>
                  <a:schemeClr val="tx1"/>
                </a:solidFill>
                <a:latin typeface="Calibri"/>
              </a:rPr>
              <a:pPr/>
              <a:t>26</a:t>
            </a:fld>
            <a:endParaRPr lang="en-US" sz="1200" dirty="0">
              <a:solidFill>
                <a:schemeClr val="tx1"/>
              </a:solidFill>
              <a:latin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66EF19A-AF0B-B548-ABD5-7B0BD95A46C6}" type="slidenum">
              <a:rPr lang="en-US" sz="1200">
                <a:solidFill>
                  <a:schemeClr val="tx1"/>
                </a:solidFill>
                <a:latin typeface="Calibri"/>
              </a:rPr>
              <a:pPr/>
              <a:t>27</a:t>
            </a:fld>
            <a:endParaRPr lang="en-US" sz="1200" dirty="0">
              <a:solidFill>
                <a:schemeClr val="tx1"/>
              </a:solidFill>
              <a:latin typeface="Calibri"/>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63D28B1-E70B-4F40-92A5-68177F078F71}" type="slidenum">
              <a:rPr lang="en-US" sz="1100" i="0">
                <a:latin typeface="Times New Roman" charset="0"/>
              </a:rPr>
              <a:pPr/>
              <a:t>28</a:t>
            </a:fld>
            <a:endParaRPr lang="en-US" sz="1100" i="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8C09E4F-FFA6-DA4B-9499-CDD46E114049}" type="slidenum">
              <a:rPr lang="en-US" sz="1200">
                <a:solidFill>
                  <a:schemeClr val="tx1"/>
                </a:solidFill>
                <a:latin typeface="Calibri"/>
              </a:rPr>
              <a:pPr/>
              <a:t>29</a:t>
            </a:fld>
            <a:endParaRPr lang="en-US" sz="1200" dirty="0">
              <a:solidFill>
                <a:schemeClr val="tx1"/>
              </a:solidFill>
              <a:latin typeface="Calibri"/>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EA9E382-1304-0F43-A721-029A2D88D249}" type="slidenum">
              <a:rPr lang="en-US" sz="1100" i="0">
                <a:latin typeface="Times New Roman" charset="0"/>
              </a:rPr>
              <a:pPr/>
              <a:t>2</a:t>
            </a:fld>
            <a:endParaRPr lang="en-US" sz="1100" i="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7D9BE42-2BA8-3244-9993-5097C9360E20}" type="slidenum">
              <a:rPr lang="en-US" sz="1200">
                <a:solidFill>
                  <a:schemeClr val="tx1"/>
                </a:solidFill>
                <a:latin typeface="Calibri"/>
              </a:rPr>
              <a:pPr/>
              <a:t>30</a:t>
            </a:fld>
            <a:endParaRPr lang="en-US" sz="1200" dirty="0">
              <a:solidFill>
                <a:schemeClr val="tx1"/>
              </a:solidFill>
              <a:latin typeface="Calibri"/>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315A024-FB31-384D-B01E-A0D323F6FBA8}" type="slidenum">
              <a:rPr lang="en-US" sz="1100" i="0">
                <a:latin typeface="Times New Roman" charset="0"/>
              </a:rPr>
              <a:pPr/>
              <a:t>31</a:t>
            </a:fld>
            <a:endParaRPr lang="en-US" sz="1100" i="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13D7A8-DB24-9D47-A30C-634978DB6E3F}" type="slidenum">
              <a:rPr lang="en-US" sz="1100" i="0">
                <a:latin typeface="Times New Roman" charset="0"/>
              </a:rPr>
              <a:pPr/>
              <a:t>32</a:t>
            </a:fld>
            <a:endParaRPr lang="en-US" sz="1100" i="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mtClean="0">
                <a:ea typeface="ＭＳ Ｐゴシック" charset="0"/>
                <a:cs typeface="ＭＳ Ｐゴシック" charset="0"/>
              </a:rPr>
              <a:t>Start here March 2</a:t>
            </a:r>
            <a:r>
              <a:rPr lang="en-US" baseline="30000" smtClean="0">
                <a:ea typeface="ＭＳ Ｐゴシック" charset="0"/>
                <a:cs typeface="ＭＳ Ｐゴシック" charset="0"/>
              </a:rPr>
              <a:t>nd</a:t>
            </a:r>
            <a:r>
              <a:rPr lang="en-US" smtClean="0">
                <a:ea typeface="ＭＳ Ｐゴシック" charset="0"/>
                <a:cs typeface="ＭＳ Ｐゴシック" charset="0"/>
              </a:rPr>
              <a:t> 2012</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3A25B78-0E43-7947-B431-89537B1A88AB}" type="slidenum">
              <a:rPr lang="en-US" sz="1200">
                <a:solidFill>
                  <a:schemeClr val="tx1"/>
                </a:solidFill>
                <a:latin typeface="Calibri"/>
              </a:rPr>
              <a:pPr/>
              <a:t>33</a:t>
            </a:fld>
            <a:endParaRPr lang="en-US" sz="1200" dirty="0">
              <a:solidFill>
                <a:schemeClr val="tx1"/>
              </a:solidFill>
              <a:latin typeface="Calibri"/>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D0EF0A7C-7944-BC43-91A6-C5E94D4EB7D2}" type="slidenum">
              <a:rPr lang="en-US" sz="1200">
                <a:solidFill>
                  <a:schemeClr val="tx1"/>
                </a:solidFill>
                <a:latin typeface="Calibri"/>
              </a:rPr>
              <a:pPr/>
              <a:t>34</a:t>
            </a:fld>
            <a:endParaRPr lang="en-US" sz="1200" dirty="0">
              <a:solidFill>
                <a:schemeClr val="tx1"/>
              </a:solidFill>
              <a:latin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AC8E8ED7-5A88-824D-94C7-12956BB85333}" type="slidenum">
              <a:rPr lang="en-US" sz="1200">
                <a:solidFill>
                  <a:schemeClr val="tx1"/>
                </a:solidFill>
                <a:latin typeface="Calibri"/>
              </a:rPr>
              <a:pPr/>
              <a:t>35</a:t>
            </a:fld>
            <a:endParaRPr lang="en-US" sz="1200" dirty="0">
              <a:solidFill>
                <a:schemeClr val="tx1"/>
              </a:solidFill>
              <a:latin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1F60C4-F9BB-5345-B21C-0591A9455023}" type="slidenum">
              <a:rPr lang="en-US" sz="1100" i="0">
                <a:latin typeface="Times New Roman" charset="0"/>
              </a:rPr>
              <a:pPr/>
              <a:t>36</a:t>
            </a:fld>
            <a:endParaRPr lang="en-US" sz="1100" i="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B4B6BFF-9F1F-4540-8A8E-C0240B9CE400}" type="slidenum">
              <a:rPr lang="en-US" sz="1100" i="0">
                <a:latin typeface="Times New Roman" charset="0"/>
              </a:rPr>
              <a:pPr/>
              <a:t>37</a:t>
            </a:fld>
            <a:endParaRPr lang="en-US" sz="1100" i="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FBF34114-E26D-9448-BAA5-84A59CA1CBE3}" type="slidenum">
              <a:rPr lang="en-US" sz="1200">
                <a:solidFill>
                  <a:schemeClr val="tx1"/>
                </a:solidFill>
                <a:latin typeface="Calibri"/>
              </a:rPr>
              <a:pPr/>
              <a:t>38</a:t>
            </a:fld>
            <a:endParaRPr lang="en-US" sz="1200" dirty="0">
              <a:solidFill>
                <a:schemeClr val="tx1"/>
              </a:solidFill>
              <a:latin typeface="Calibri"/>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5BD1C78-7482-0844-8805-804126904827}" type="slidenum">
              <a:rPr lang="en-US" sz="1200">
                <a:solidFill>
                  <a:schemeClr val="tx1"/>
                </a:solidFill>
                <a:latin typeface="Calibri"/>
              </a:rPr>
              <a:pPr/>
              <a:t>39</a:t>
            </a:fld>
            <a:endParaRPr lang="en-US" sz="1200" dirty="0">
              <a:solidFill>
                <a:schemeClr val="tx1"/>
              </a:solidFill>
              <a:latin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84A001A-FEEA-FF40-84C1-F318B79EFC84}" type="slidenum">
              <a:rPr lang="en-US" sz="1100" i="0">
                <a:latin typeface="Times New Roman" charset="0"/>
              </a:rPr>
              <a:pPr/>
              <a:t>3</a:t>
            </a:fld>
            <a:endParaRPr lang="en-US" sz="1100" i="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ended 12th</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7BD686E-E014-814C-A3D0-83B973644608}" type="slidenum">
              <a:rPr lang="en-US" sz="1200">
                <a:solidFill>
                  <a:schemeClr val="tx1"/>
                </a:solidFill>
                <a:latin typeface="Calibri"/>
              </a:rPr>
              <a:pPr/>
              <a:t>40</a:t>
            </a:fld>
            <a:endParaRPr lang="en-US" sz="1200" dirty="0">
              <a:solidFill>
                <a:schemeClr val="tx1"/>
              </a:solidFill>
              <a:latin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CC07154-CA24-AD4E-A09D-A59955A9F125}" type="slidenum">
              <a:rPr lang="en-US" sz="1200">
                <a:solidFill>
                  <a:schemeClr val="tx1"/>
                </a:solidFill>
                <a:latin typeface="Calibri"/>
              </a:rPr>
              <a:pPr/>
              <a:t>41</a:t>
            </a:fld>
            <a:endParaRPr lang="en-US" sz="1200" dirty="0">
              <a:solidFill>
                <a:schemeClr val="tx1"/>
              </a:solidFill>
              <a:latin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0CA4BD16-035B-CC42-A2B1-004C063D3ED1}" type="slidenum">
              <a:rPr lang="en-US" sz="1200">
                <a:solidFill>
                  <a:schemeClr val="tx1"/>
                </a:solidFill>
                <a:latin typeface="Calibri"/>
              </a:rPr>
              <a:pPr/>
              <a:t>42</a:t>
            </a:fld>
            <a:endParaRPr lang="en-US" sz="1200" dirty="0">
              <a:solidFill>
                <a:schemeClr val="tx1"/>
              </a:solidFill>
              <a:latin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65303D-CBC0-0248-8A72-57448F2DE67C}" type="slidenum">
              <a:rPr lang="en-US" sz="1100" i="0">
                <a:latin typeface="Times New Roman" charset="0"/>
              </a:rPr>
              <a:pPr/>
              <a:t>43</a:t>
            </a:fld>
            <a:endParaRPr lang="en-US" sz="1100" i="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00F56F8-99EA-1840-A6F2-29977252FD8E}" type="slidenum">
              <a:rPr lang="en-US" sz="1100" i="0">
                <a:latin typeface="Times New Roman" charset="0"/>
              </a:rPr>
              <a:pPr/>
              <a:t>44</a:t>
            </a:fld>
            <a:endParaRPr lang="en-US" sz="1100" i="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B27EF06-2CDB-1A4B-BA19-441FB1973407}" type="slidenum">
              <a:rPr lang="en-US" sz="1100" i="0">
                <a:latin typeface="Times New Roman" charset="0"/>
              </a:rPr>
              <a:pPr/>
              <a:t>45</a:t>
            </a:fld>
            <a:endParaRPr lang="en-US" sz="1100" i="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11934A3E-4A14-A249-A414-5ED9DF8B6E81}" type="slidenum">
              <a:rPr lang="en-US" sz="1100" i="0">
                <a:latin typeface="Times New Roman" charset="0"/>
              </a:rPr>
              <a:pPr/>
              <a:t>46</a:t>
            </a:fld>
            <a:endParaRPr lang="en-US" sz="1100" i="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11317E5-98B4-3245-AC28-AA4C06E24A8A}" type="slidenum">
              <a:rPr lang="en-US" sz="1100" i="0">
                <a:latin typeface="Times New Roman" charset="0"/>
              </a:rPr>
              <a:pPr/>
              <a:t>47</a:t>
            </a:fld>
            <a:endParaRPr lang="en-US" sz="11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0BAB11F-43CB-5540-AB80-D97968DD0BB1}" type="slidenum">
              <a:rPr lang="en-US" sz="1100" i="0">
                <a:latin typeface="Times New Roman" charset="0"/>
              </a:rPr>
              <a:pPr/>
              <a:t>48</a:t>
            </a:fld>
            <a:endParaRPr lang="en-US" sz="11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CD2237EE-9B2F-9D49-8B69-AE5CB97A7F6D}" type="slidenum">
              <a:rPr lang="en-US" sz="1100" i="0">
                <a:latin typeface="Times New Roman" charset="0"/>
              </a:rPr>
              <a:pPr/>
              <a:t>49</a:t>
            </a:fld>
            <a:endParaRPr lang="en-US" sz="1100" i="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A722859-1500-1541-8A93-F54A231D0D0A}" type="slidenum">
              <a:rPr lang="en-US" sz="1100" i="0">
                <a:latin typeface="Times New Roman" charset="0"/>
              </a:rPr>
              <a:pPr/>
              <a:t>4</a:t>
            </a:fld>
            <a:endParaRPr lang="en-US" sz="1100" i="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8CEA9A2-7839-9A45-85ED-2D12F6F9B9C2}" type="slidenum">
              <a:rPr lang="en-US" sz="1100" i="0">
                <a:latin typeface="Times New Roman" charset="0"/>
              </a:rPr>
              <a:pPr/>
              <a:t>50</a:t>
            </a:fld>
            <a:endParaRPr lang="en-US" sz="1100" i="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57C47A8-D6CD-0942-B089-62FA9606FBFE}" type="slidenum">
              <a:rPr lang="en-US" sz="1100" i="0">
                <a:latin typeface="Times New Roman" charset="0"/>
              </a:rPr>
              <a:pPr/>
              <a:t>51</a:t>
            </a:fld>
            <a:endParaRPr lang="en-US" sz="1100" i="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E7B7072-37E7-6B4D-A0FF-94BF6FB34D2B}" type="slidenum">
              <a:rPr lang="en-US" sz="1100" i="0">
                <a:latin typeface="Times New Roman" charset="0"/>
              </a:rPr>
              <a:pPr/>
              <a:t>53</a:t>
            </a:fld>
            <a:endParaRPr lang="en-US" sz="1100" i="0">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097B419-8CC7-324E-92DE-5DEFC694F973}" type="slidenum">
              <a:rPr lang="en-US" sz="1100" i="0">
                <a:latin typeface="Times New Roman" charset="0"/>
              </a:rPr>
              <a:pPr/>
              <a:t>56</a:t>
            </a:fld>
            <a:endParaRPr lang="en-US" sz="1100" i="0">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cs typeface="Calibri"/>
              </a:rPr>
              <a:pPr eaLnBrk="1" hangingPunct="1"/>
              <a:t>57</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cs typeface="Calibri"/>
              </a:rPr>
              <a:pPr eaLnBrk="1" hangingPunct="1"/>
              <a:t>58</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D6DD7EC9-8C7B-EB4B-9D61-D90135350C41}" type="slidenum">
              <a:rPr lang="en-US" sz="1200" b="0">
                <a:latin typeface="Times New Roman" charset="0"/>
                <a:cs typeface="Calibri"/>
              </a:rPr>
              <a:pPr eaLnBrk="1" hangingPunct="1"/>
              <a:t>59</a:t>
            </a:fld>
            <a:endParaRPr lang="en-US" sz="1200" b="0" dirty="0">
              <a:latin typeface="Times New Roman" charset="0"/>
              <a:cs typeface="Calibri"/>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Brilliant person</a:t>
            </a:r>
            <a:r>
              <a:rPr lang="en-US" baseline="0" dirty="0" smtClean="0">
                <a:ea typeface="ＭＳ Ｐゴシック" charset="0"/>
                <a:cs typeface="ＭＳ Ｐゴシック" charset="0"/>
              </a:rPr>
              <a:t> + practical problem = interesting development</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A21A781-5347-6343-9664-B9020A7DD422}" type="slidenum">
              <a:rPr lang="en-US" sz="1100" i="0">
                <a:latin typeface="Times New Roman" charset="0"/>
              </a:rPr>
              <a:pPr/>
              <a:t>61</a:t>
            </a:fld>
            <a:endParaRPr lang="en-US" sz="1100" i="0">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F576FE9-B1A8-4540-BCF3-E50E69FB6655}" type="slidenum">
              <a:rPr lang="en-US" sz="1100" i="0">
                <a:latin typeface="Times New Roman" charset="0"/>
              </a:rPr>
              <a:pPr/>
              <a:t>62</a:t>
            </a:fld>
            <a:endParaRPr lang="en-US" sz="1100" i="0">
              <a:latin typeface="Times New Roman"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4E5196E-C134-084E-B559-F434F89E0DEA}" type="slidenum">
              <a:rPr lang="en-US" sz="1200" b="0">
                <a:latin typeface="Times New Roman" charset="0"/>
                <a:cs typeface="Calibri"/>
              </a:rPr>
              <a:pPr eaLnBrk="1" hangingPunct="1"/>
              <a:t>63</a:t>
            </a:fld>
            <a:endParaRPr lang="en-US" sz="1200" b="0" dirty="0">
              <a:latin typeface="Times New Roman" charset="0"/>
              <a:cs typeface="Calibri"/>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E644C2-5431-D540-8D3B-FBB8DE8E7486}" type="slidenum">
              <a:rPr lang="en-US" sz="1100" i="0">
                <a:latin typeface="Times New Roman" charset="0"/>
              </a:rPr>
              <a:pPr/>
              <a:t>5</a:t>
            </a:fld>
            <a:endParaRPr lang="en-US" sz="1100" i="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BCF711E-90EC-0E44-9E68-71D318682C68}" type="slidenum">
              <a:rPr lang="en-US" sz="1200" b="0">
                <a:latin typeface="Times New Roman" charset="0"/>
                <a:cs typeface="Calibri"/>
              </a:rPr>
              <a:pPr eaLnBrk="1" hangingPunct="1"/>
              <a:t>64</a:t>
            </a:fld>
            <a:endParaRPr lang="en-US" sz="1200" b="0" dirty="0">
              <a:latin typeface="Times New Roman" charset="0"/>
              <a:cs typeface="Calibri"/>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405122B-661A-1F49-BC0B-DB23C3FE0005}" type="slidenum">
              <a:rPr lang="en-US" sz="1200" b="0">
                <a:latin typeface="Times New Roman" charset="0"/>
                <a:cs typeface="Calibri"/>
              </a:rPr>
              <a:pPr eaLnBrk="1" hangingPunct="1"/>
              <a:t>65</a:t>
            </a:fld>
            <a:endParaRPr lang="en-US" sz="1200" b="0" dirty="0">
              <a:latin typeface="Times New Roman" charset="0"/>
              <a:cs typeface="Calibri"/>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5DFE941-C2EF-F144-897F-A15E2E357FB6}" type="slidenum">
              <a:rPr lang="en-US" sz="1200" b="0">
                <a:latin typeface="Times New Roman" charset="0"/>
                <a:cs typeface="Calibri"/>
              </a:rPr>
              <a:pPr eaLnBrk="1" hangingPunct="1"/>
              <a:t>66</a:t>
            </a:fld>
            <a:endParaRPr lang="en-US" sz="1200" b="0" dirty="0">
              <a:latin typeface="Times New Roman" charset="0"/>
              <a:cs typeface="Calibri"/>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400" dirty="0" smtClean="0">
                <a:ea typeface="ＭＳ Ｐゴシック" charset="0"/>
                <a:cs typeface="ＭＳ Ｐゴシック" charset="0"/>
              </a:rPr>
              <a:t>Why is clock </a:t>
            </a:r>
            <a:r>
              <a:rPr lang="en-US" sz="2400" dirty="0" err="1" smtClean="0">
                <a:ea typeface="ＭＳ Ｐゴシック" charset="0"/>
                <a:cs typeface="ＭＳ Ｐゴシック" charset="0"/>
              </a:rPr>
              <a:t>synchonization</a:t>
            </a:r>
            <a:r>
              <a:rPr lang="en-US" sz="2400" baseline="0" dirty="0" smtClean="0">
                <a:ea typeface="ＭＳ Ｐゴシック" charset="0"/>
                <a:cs typeface="ＭＳ Ｐゴシック" charset="0"/>
              </a:rPr>
              <a:t> necessary?</a:t>
            </a:r>
          </a:p>
          <a:p>
            <a:endParaRPr lang="en-US" sz="2400" baseline="0" dirty="0" smtClean="0">
              <a:ea typeface="ＭＳ Ｐゴシック" charset="0"/>
              <a:cs typeface="ＭＳ Ｐゴシック" charset="0"/>
            </a:endParaRPr>
          </a:p>
          <a:p>
            <a:r>
              <a:rPr lang="en-US" sz="2400" baseline="0" dirty="0" smtClean="0">
                <a:ea typeface="ＭＳ Ｐゴシック" charset="0"/>
                <a:cs typeface="ＭＳ Ｐゴシック" charset="0"/>
              </a:rPr>
              <a:t>It isn’t, but if we get rid of it, efficiency goes down…</a:t>
            </a:r>
            <a:endParaRPr lang="en-US" sz="2400"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6EC52EB-4501-2040-8D98-BF1D91F1294A}" type="slidenum">
              <a:rPr lang="en-US" sz="1200" b="0">
                <a:latin typeface="Times New Roman" charset="0"/>
                <a:cs typeface="Calibri"/>
              </a:rPr>
              <a:pPr eaLnBrk="1" hangingPunct="1"/>
              <a:t>67</a:t>
            </a:fld>
            <a:endParaRPr lang="en-US" sz="1200" b="0" dirty="0">
              <a:latin typeface="Times New Roman" charset="0"/>
              <a:cs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Which of these are the most important!</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cs typeface="Calibri"/>
              </a:rPr>
              <a:pPr eaLnBrk="1" hangingPunct="1"/>
              <a:t>68</a:t>
            </a:fld>
            <a:endParaRPr lang="en-US" sz="1200" b="0" dirty="0">
              <a:latin typeface="Times New Roman" charset="0"/>
              <a:cs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end here 2</a:t>
            </a:r>
            <a:r>
              <a:rPr lang="en-US" baseline="30000" dirty="0" smtClean="0">
                <a:ea typeface="ＭＳ Ｐゴシック" charset="0"/>
                <a:cs typeface="ＭＳ Ｐゴシック" charset="0"/>
              </a:rPr>
              <a:t>nd</a:t>
            </a:r>
            <a:r>
              <a:rPr lang="en-US" dirty="0" smtClean="0">
                <a:ea typeface="ＭＳ Ｐゴシック" charset="0"/>
                <a:cs typeface="ＭＳ Ｐゴシック" charset="0"/>
              </a:rPr>
              <a:t> </a:t>
            </a:r>
            <a:r>
              <a:rPr lang="en-US" smtClean="0">
                <a:ea typeface="ＭＳ Ｐゴシック" charset="0"/>
                <a:cs typeface="ＭＳ Ｐゴシック" charset="0"/>
              </a:rPr>
              <a:t>Mar Fri</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cs typeface="Calibri"/>
              </a:rPr>
              <a:pPr eaLnBrk="1" hangingPunct="1"/>
              <a:t>69</a:t>
            </a:fld>
            <a:endParaRPr lang="en-US" sz="1200" b="0" dirty="0">
              <a:latin typeface="Times New Roman" charset="0"/>
              <a:cs typeface="Calibri"/>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cs typeface="Calibri"/>
              </a:rPr>
              <a:pPr eaLnBrk="1" hangingPunct="1"/>
              <a:t>70</a:t>
            </a:fld>
            <a:endParaRPr lang="en-US" sz="1200" b="0" dirty="0">
              <a:latin typeface="Times New Roman" charset="0"/>
              <a:cs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cs typeface="Calibri"/>
              </a:rPr>
              <a:pPr eaLnBrk="1" hangingPunct="1"/>
              <a:t>71</a:t>
            </a:fld>
            <a:endParaRPr lang="en-US" sz="1200" b="0" dirty="0">
              <a:latin typeface="Times New Roman" charset="0"/>
              <a:cs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cs typeface="Calibri"/>
              </a:rPr>
              <a:pPr eaLnBrk="1" hangingPunct="1"/>
              <a:t>72</a:t>
            </a:fld>
            <a:endParaRPr lang="en-US" sz="1200" b="0" dirty="0">
              <a:latin typeface="Times New Roman" charset="0"/>
              <a:cs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10B4C87-43F1-8447-99DD-FB94C86AE74F}" type="slidenum">
              <a:rPr lang="en-US" sz="1200" b="0">
                <a:latin typeface="Times New Roman" charset="0"/>
                <a:cs typeface="Calibri"/>
              </a:rPr>
              <a:pPr eaLnBrk="1" hangingPunct="1"/>
              <a:t>73</a:t>
            </a:fld>
            <a:endParaRPr lang="en-US" sz="1200" b="0" dirty="0">
              <a:latin typeface="Times New Roman" charset="0"/>
              <a:cs typeface="Calibri"/>
            </a:endParaRPr>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10Gbps</a:t>
            </a:r>
            <a:r>
              <a:rPr lang="en-US" baseline="0" dirty="0" smtClean="0">
                <a:ea typeface="ＭＳ Ｐゴシック" charset="0"/>
                <a:cs typeface="ＭＳ Ｐゴシック" charset="0"/>
              </a:rPr>
              <a:t> is switched, doesn’t have this problem!!!</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0F3BDF4-74C3-E442-A3DE-2E935666060A}" type="slidenum">
              <a:rPr lang="en-US" sz="1100" i="0">
                <a:latin typeface="Times New Roman" charset="0"/>
              </a:rPr>
              <a:pPr/>
              <a:t>6</a:t>
            </a:fld>
            <a:endParaRPr lang="en-US" sz="1100" i="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cs typeface="Calibri"/>
              </a:rPr>
              <a:pPr eaLnBrk="1" hangingPunct="1"/>
              <a:t>74</a:t>
            </a:fld>
            <a:endParaRPr lang="en-US" sz="1200" b="0" dirty="0">
              <a:latin typeface="Times New Roman" charset="0"/>
              <a:cs typeface="Calibri"/>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cs typeface="Calibri"/>
              </a:rPr>
              <a:pPr eaLnBrk="1" hangingPunct="1"/>
              <a:t>75</a:t>
            </a:fld>
            <a:endParaRPr lang="en-US" sz="1200" b="0" dirty="0">
              <a:latin typeface="Times New Roman" charset="0"/>
              <a:cs typeface="Calibri"/>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cs typeface="Calibri"/>
              </a:rPr>
              <a:pPr eaLnBrk="1" hangingPunct="1"/>
              <a:t>77</a:t>
            </a:fld>
            <a:endParaRPr lang="en-US" sz="1200" b="0" dirty="0">
              <a:latin typeface="Times New Roman" charset="0"/>
              <a:cs typeface="Calibri"/>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listening help?</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78</a:t>
            </a:fld>
            <a:endParaRPr lang="en-US"/>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1894976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know most important way to spread a rumor…</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82</a:t>
            </a:fld>
            <a:endParaRPr lang="en-US"/>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2714972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F28B022-5D14-274F-9723-CE5D364C42DF}" type="slidenum">
              <a:rPr lang="en-US" sz="1100" i="0">
                <a:latin typeface="Times New Roman" charset="0"/>
              </a:rPr>
              <a:pPr/>
              <a:t>90</a:t>
            </a:fld>
            <a:endParaRPr lang="en-US" sz="1100" i="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7F5835FB-E78B-7F48-B8FC-E0C7D57AFE34}" type="slidenum">
              <a:rPr lang="en-US" sz="1100" i="0">
                <a:latin typeface="Times New Roman" charset="0"/>
              </a:rPr>
              <a:pPr/>
              <a:t>91</a:t>
            </a:fld>
            <a:endParaRPr lang="en-US" sz="1100" i="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4B39DC6-04CC-5845-BA10-DB3CB313E9E5}" type="slidenum">
              <a:rPr lang="en-US" sz="1100" i="0">
                <a:latin typeface="Times New Roman" charset="0"/>
              </a:rPr>
              <a:pPr/>
              <a:t>92</a:t>
            </a:fld>
            <a:endParaRPr lang="en-US" sz="1100" i="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B978EB8-C674-0845-AFCC-D22A50F82F14}" type="slidenum">
              <a:rPr lang="en-US" sz="1100" i="0">
                <a:latin typeface="Times New Roman" charset="0"/>
              </a:rPr>
              <a:pPr/>
              <a:t>93</a:t>
            </a:fld>
            <a:endParaRPr lang="en-US" sz="1100" i="0">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D24AA143-4958-F344-9D47-C49E6475F95B}" type="slidenum">
              <a:rPr lang="en-US" sz="1200" b="0">
                <a:latin typeface="Times New Roman" charset="0"/>
                <a:cs typeface="Calibri"/>
              </a:rPr>
              <a:pPr eaLnBrk="1" hangingPunct="1"/>
              <a:t>94</a:t>
            </a:fld>
            <a:endParaRPr lang="en-US" sz="12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Wed</a:t>
            </a:r>
            <a:r>
              <a:rPr lang="en-US" baseline="0" dirty="0" smtClean="0">
                <a:ea typeface="ＭＳ Ｐゴシック" charset="0"/>
                <a:cs typeface="ＭＳ Ｐゴシック" charset="0"/>
              </a:rPr>
              <a:t> 7</a:t>
            </a:r>
            <a:r>
              <a:rPr lang="en-US" baseline="30000" dirty="0" smtClean="0">
                <a:ea typeface="ＭＳ Ｐゴシック" charset="0"/>
                <a:cs typeface="ＭＳ Ｐゴシック" charset="0"/>
              </a:rPr>
              <a:t>th</a:t>
            </a:r>
            <a:r>
              <a:rPr lang="en-US" baseline="0" dirty="0" smtClean="0">
                <a:ea typeface="ＭＳ Ｐゴシック" charset="0"/>
                <a:cs typeface="ＭＳ Ｐゴシック" charset="0"/>
              </a:rPr>
              <a:t> start here.</a:t>
            </a:r>
            <a:endParaRPr lang="en-US" dirty="0" smtClean="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EF41762-AF49-1145-88EA-4F5296329B33}" type="slidenum">
              <a:rPr lang="en-US" sz="1100" i="0">
                <a:latin typeface="Times New Roman" charset="0"/>
              </a:rPr>
              <a:pPr/>
              <a:t>7</a:t>
            </a:fld>
            <a:endParaRPr lang="en-US" sz="1100" i="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71A3C9C0-F079-7B41-9FA0-731C25F84367}" type="slidenum">
              <a:rPr lang="en-US" sz="1200" b="0">
                <a:latin typeface="Times New Roman" charset="0"/>
                <a:cs typeface="Calibri"/>
              </a:rPr>
              <a:pPr eaLnBrk="1" hangingPunct="1"/>
              <a:t>95</a:t>
            </a:fld>
            <a:endParaRPr lang="en-US" sz="1200" b="0" dirty="0">
              <a:latin typeface="Times New Roman" charset="0"/>
              <a:cs typeface="Calibri"/>
            </a:endParaRPr>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71A3C9C0-F079-7B41-9FA0-731C25F84367}" type="slidenum">
              <a:rPr lang="en-US" sz="1200" b="0">
                <a:latin typeface="Times New Roman" charset="0"/>
                <a:cs typeface="Calibri"/>
              </a:rPr>
              <a:pPr eaLnBrk="1" hangingPunct="1"/>
              <a:t>96</a:t>
            </a:fld>
            <a:endParaRPr lang="en-US" sz="1200" b="0" dirty="0">
              <a:latin typeface="Times New Roman" charset="0"/>
              <a:cs typeface="Calibri"/>
            </a:endParaRPr>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9BE79A2-F0BC-5840-90FB-5D6C1DFE4744}" type="slidenum">
              <a:rPr lang="en-US" sz="1200" b="0">
                <a:latin typeface="Times New Roman" charset="0"/>
                <a:cs typeface="Calibri"/>
              </a:rPr>
              <a:pPr eaLnBrk="1" hangingPunct="1"/>
              <a:t>97</a:t>
            </a:fld>
            <a:endParaRPr lang="en-US" sz="1200" b="0" dirty="0">
              <a:latin typeface="Times New Roman" charset="0"/>
              <a:cs typeface="Calibri"/>
            </a:endParaRPr>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30B98F08-71B2-1C49-9757-9352A519D699}" type="slidenum">
              <a:rPr lang="en-US" sz="1200" b="0">
                <a:latin typeface="Times New Roman" charset="0"/>
                <a:cs typeface="Calibri"/>
              </a:rPr>
              <a:pPr eaLnBrk="1" hangingPunct="1"/>
              <a:t>98</a:t>
            </a:fld>
            <a:endParaRPr lang="en-US" sz="1200" b="0" dirty="0">
              <a:latin typeface="Times New Roman" charset="0"/>
              <a:cs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662A3E35-0851-BD40-9477-0D2B5F6DAA9B}" type="slidenum">
              <a:rPr lang="en-US" sz="1200" b="0">
                <a:latin typeface="Times New Roman" charset="0"/>
                <a:cs typeface="Calibri"/>
              </a:rPr>
              <a:pPr eaLnBrk="1" hangingPunct="1"/>
              <a:t>99</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56447C0-A186-DD40-BC05-9D09DDC0A078}" type="slidenum">
              <a:rPr lang="en-US" sz="1200" b="0">
                <a:latin typeface="Times New Roman" charset="0"/>
                <a:cs typeface="Calibri"/>
              </a:rPr>
              <a:pPr eaLnBrk="1" hangingPunct="1"/>
              <a:t>100</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0CEDFBA-E20A-C34D-827B-2EAA4AC0DDA3}" type="slidenum">
              <a:rPr lang="en-US" sz="1200" b="0">
                <a:latin typeface="Times New Roman" charset="0"/>
                <a:cs typeface="Calibri"/>
              </a:rPr>
              <a:pPr eaLnBrk="1" hangingPunct="1"/>
              <a:t>101</a:t>
            </a:fld>
            <a:endParaRPr lang="en-US" sz="12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A3C8062-490D-8343-A3E5-312490AFF82B}" type="slidenum">
              <a:rPr lang="en-US" sz="1200" b="0">
                <a:latin typeface="Times New Roman" charset="0"/>
                <a:cs typeface="Calibri"/>
              </a:rPr>
              <a:pPr eaLnBrk="1" hangingPunct="1"/>
              <a:t>102</a:t>
            </a:fld>
            <a:endParaRPr lang="en-US" sz="1200" b="0" dirty="0">
              <a:latin typeface="Times New Roman" charset="0"/>
              <a:cs typeface="Calibri"/>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key points</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103</a:t>
            </a:fld>
            <a:endParaRPr lang="en-US"/>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17227316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AD0AA07-85F3-9042-AA25-CCC5AD227B49}" type="slidenum">
              <a:rPr lang="en-US" sz="1100" i="0">
                <a:latin typeface="Times New Roman" charset="0"/>
              </a:rPr>
              <a:pPr/>
              <a:t>104</a:t>
            </a:fld>
            <a:endParaRPr lang="en-US" sz="1100" i="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6E9AC92-E0AF-0946-865A-E561EBF986EE}" type="slidenum">
              <a:rPr lang="en-US" sz="1200">
                <a:solidFill>
                  <a:schemeClr val="tx1"/>
                </a:solidFill>
                <a:latin typeface="Calibri"/>
              </a:rPr>
              <a:pPr/>
              <a:t>8</a:t>
            </a:fld>
            <a:endParaRPr lang="en-US" sz="1200" dirty="0">
              <a:solidFill>
                <a:schemeClr val="tx1"/>
              </a:solidFill>
              <a:latin typeface="Calibri"/>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7E249A4-C61A-CA45-AB0A-19ABF5B73ED4}" type="slidenum">
              <a:rPr lang="en-US" sz="1100" i="0">
                <a:latin typeface="Times New Roman" charset="0"/>
              </a:rPr>
              <a:pPr/>
              <a:t>106</a:t>
            </a:fld>
            <a:endParaRPr lang="en-US" sz="1100" i="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38B6673-7092-AF41-99CE-63A304D39DFA}" type="slidenum">
              <a:rPr lang="en-US" sz="1100" i="0">
                <a:latin typeface="Times New Roman" charset="0"/>
              </a:rPr>
              <a:pPr/>
              <a:t>107</a:t>
            </a:fld>
            <a:endParaRPr lang="en-US" sz="1100" i="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329C20F-CD97-5D46-8E0A-F054A1A02BC7}" type="slidenum">
              <a:rPr lang="en-US" sz="1100" i="0">
                <a:latin typeface="Times New Roman" charset="0"/>
              </a:rPr>
              <a:pPr/>
              <a:t>108</a:t>
            </a:fld>
            <a:endParaRPr lang="en-US" sz="1100" i="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F4DF887-3B8B-5845-A8D9-52BCE250F554}" type="slidenum">
              <a:rPr lang="en-US" sz="1100" i="0">
                <a:latin typeface="Times New Roman" charset="0"/>
              </a:rPr>
              <a:pPr/>
              <a:t>109</a:t>
            </a:fld>
            <a:endParaRPr lang="en-US" sz="1100" i="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D852A83-98EB-9140-A4CD-D8D95806F6FD}" type="slidenum">
              <a:rPr lang="en-US" sz="1100" i="0">
                <a:latin typeface="Times New Roman" charset="0"/>
              </a:rPr>
              <a:pPr/>
              <a:t>110</a:t>
            </a:fld>
            <a:endParaRPr lang="en-US" sz="1100" i="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8E41789-F4A2-734E-A0A0-278E5F1E479D}" type="slidenum">
              <a:rPr lang="en-US" sz="1100" i="0">
                <a:latin typeface="Times New Roman" charset="0"/>
              </a:rPr>
              <a:pPr/>
              <a:t>111</a:t>
            </a:fld>
            <a:endParaRPr lang="en-US" sz="1100" i="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EC3F8FA-8CB6-5344-85D0-44FF3F46DAE2}" type="slidenum">
              <a:rPr lang="en-US" sz="1100" i="0">
                <a:latin typeface="Times New Roman" charset="0"/>
              </a:rPr>
              <a:pPr/>
              <a:t>112</a:t>
            </a:fld>
            <a:endParaRPr lang="en-US" sz="1100" i="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113</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114</a:t>
            </a:fld>
            <a:endParaRPr lang="en-US" sz="1200" b="0" dirty="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116</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24A1274E-9692-5A49-A584-951A117DFD7D}" type="slidenum">
              <a:rPr lang="en-US" sz="1200">
                <a:solidFill>
                  <a:schemeClr val="tx1"/>
                </a:solidFill>
                <a:latin typeface="Calibri"/>
              </a:rPr>
              <a:pPr/>
              <a:t>9</a:t>
            </a:fld>
            <a:endParaRPr lang="en-US" sz="1200" dirty="0">
              <a:solidFill>
                <a:schemeClr val="tx1"/>
              </a:solidFill>
              <a:latin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117</a:t>
            </a:fld>
            <a:endParaRPr lang="en-US" sz="1200" b="0" dirty="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118</a:t>
            </a:fld>
            <a:endParaRPr lang="en-US" sz="1200" b="0" dirty="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119</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120</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34C3649-7B3A-F040-B159-EF9673C6A3A1}" type="slidenum">
              <a:rPr lang="en-US" sz="1100" i="0">
                <a:latin typeface="Times New Roman" charset="0"/>
              </a:rPr>
              <a:pPr/>
              <a:t>121</a:t>
            </a:fld>
            <a:endParaRPr lang="en-US" sz="1100" i="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FINAL SLIDE IN PART 5</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Rapid evolution in the wireless eco-system – hard to keep up.</a:t>
            </a:r>
          </a:p>
          <a:p>
            <a:r>
              <a:rPr lang="en-US" smtClean="0">
                <a:latin typeface="Times New Roman" pitchFamily="18" charset="0"/>
              </a:rPr>
              <a:t>Both technologies and business-models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162AE98-28E2-4368-B638-963D75383A02}" type="slidenum">
              <a:rPr lang="en-US" sz="1200" b="0">
                <a:latin typeface="Times New Roman" pitchFamily="18" charset="0"/>
              </a:rPr>
              <a:pPr eaLnBrk="1" hangingPunct="1"/>
              <a:t>123</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24349" indent="-324349">
              <a:buFont typeface="Arial" pitchFamily="34" charset="0"/>
              <a:buChar char="•"/>
              <a:defRPr/>
            </a:pPr>
            <a:r>
              <a:rPr lang="en-US" dirty="0" smtClean="0"/>
              <a:t>Bitrate or Bandwidth</a:t>
            </a:r>
          </a:p>
          <a:p>
            <a:pPr marL="324349" indent="-324349">
              <a:buFont typeface="Arial" pitchFamily="34" charset="0"/>
              <a:buChar char="•"/>
              <a:defRPr/>
            </a:pPr>
            <a:r>
              <a:rPr lang="en-US" dirty="0" smtClean="0"/>
              <a:t>Range - PAN, LAN, MAN, WAN  </a:t>
            </a:r>
          </a:p>
          <a:p>
            <a:pPr marL="324349" indent="-324349">
              <a:buFont typeface="Arial" pitchFamily="34" charset="0"/>
              <a:buChar char="•"/>
              <a:defRPr/>
            </a:pPr>
            <a:r>
              <a:rPr lang="en-US" dirty="0" smtClean="0"/>
              <a:t>Two-way / One-way </a:t>
            </a:r>
          </a:p>
          <a:p>
            <a:pPr marL="324349" indent="-324349">
              <a:buFont typeface="Arial" pitchFamily="34" charset="0"/>
              <a:buChar char="•"/>
              <a:defRPr/>
            </a:pPr>
            <a:r>
              <a:rPr lang="en-US" dirty="0" smtClean="0"/>
              <a:t>Multi-Access / Point-to-Point</a:t>
            </a:r>
          </a:p>
          <a:p>
            <a:pPr marL="324349" indent="-324349">
              <a:buFont typeface="Arial" pitchFamily="34" charset="0"/>
              <a:buChar char="•"/>
              <a:defRPr/>
            </a:pPr>
            <a:r>
              <a:rPr lang="en-US" dirty="0" smtClean="0"/>
              <a:t>Digital / Analog</a:t>
            </a:r>
          </a:p>
          <a:p>
            <a:pPr marL="324349" indent="-324349">
              <a:buFont typeface="Arial" pitchFamily="34" charset="0"/>
              <a:buChar char="•"/>
              <a:defRPr/>
            </a:pPr>
            <a:r>
              <a:rPr lang="en-US" dirty="0" smtClean="0"/>
              <a:t>Applications and industries</a:t>
            </a:r>
          </a:p>
          <a:p>
            <a:pPr marL="324349" indent="-324349">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58EBF40-A7EC-490D-8A3E-5D0CA170C4F3}" type="slidenum">
              <a:rPr lang="en-US" sz="1200" b="0">
                <a:latin typeface="Times New Roman" pitchFamily="18" charset="0"/>
              </a:rPr>
              <a:pPr eaLnBrk="1" hangingPunct="1"/>
              <a:t>124</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Allocated to license holders.</a:t>
            </a:r>
          </a:p>
          <a:p>
            <a:r>
              <a:rPr lang="en-US" dirty="0" smtClean="0">
                <a:latin typeface="Times New Roman" pitchFamily="18" charset="0"/>
              </a:rPr>
              <a:t>Occasionally (rarely) a chunk gets offered for bidding – for billions of dollars.</a:t>
            </a:r>
          </a:p>
          <a:p>
            <a:endParaRPr lang="en-US" dirty="0" smtClean="0">
              <a:latin typeface="Times New Roman" pitchFamily="18"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7558FA1A-5217-4B7C-AE5D-4982D586885D}" type="slidenum">
              <a:rPr lang="en-US" sz="1200" b="0">
                <a:latin typeface="Times New Roman" pitchFamily="18" charset="0"/>
              </a:rPr>
              <a:pPr eaLnBrk="1" hangingPunct="1"/>
              <a:t>125</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FE259B6-5DAB-4264-9BCE-BE2EA6B73953}" type="slidenum">
              <a:rPr lang="en-US" sz="1200" b="0">
                <a:latin typeface="Times New Roman" pitchFamily="18" charset="0"/>
              </a:rPr>
              <a:pPr eaLnBrk="1" hangingPunct="1"/>
              <a:t>126</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176E706-86CB-4345-A6D4-D00D6AA5CBC7}" type="slidenum">
              <a:rPr lang="en-US" sz="1200" b="0">
                <a:latin typeface="Times New Roman" pitchFamily="18" charset="0"/>
              </a:rPr>
              <a:pPr eaLnBrk="1" hangingPunct="1"/>
              <a:t>127</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start from here 9 March</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CA7523-968E-134F-8F81-B0AE3875C1F6}"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4656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69C0C7-ABDC-1649-8EB8-FFDCBEAFFBF2}"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416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2FC927-75B8-FF47-81D7-3D8EAEF8BCFE}"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6853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159004-C94D-F542-ABB9-2CEB26B03A09}"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84250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E31925-1F73-AA4D-A700-F4B4D585975A}"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18637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10A98B-FCA8-1140-8B84-5C7096EFF738}"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738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609E7-D8FB-7D4B-8DAA-61D9989CB2D4}" type="datetime1">
              <a:rPr lang="en-GB" smtClean="0"/>
              <a:t>21/01/2013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1889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47BE1-A1AF-1746-B759-C3236D4C8DC6}" type="datetime1">
              <a:rPr lang="en-GB" smtClean="0"/>
              <a:t>21/01/2013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7295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4BB21-35B9-3448-9256-76B6FB4F95E3}" type="datetime1">
              <a:rPr lang="en-GB" smtClean="0"/>
              <a:t>21/01/2013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6175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A04BE-2AF9-B649-A100-6B27279C4B9D}"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2851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1A033-43DA-004F-B3AB-86EC003E9F9B}"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742860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C83F3DD6-EFC8-1948-B459-4E3F8CABEA59}" type="datetime1">
              <a:rPr lang="en-GB" smtClean="0"/>
              <a:t>21/01/2013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915173E1-F880-A64A-B74C-29872619673F}" type="slidenum">
              <a:rPr lang="en-US" smtClean="0"/>
              <a:pPr/>
              <a:t>‹#›</a:t>
            </a:fld>
            <a:endParaRPr lang="en-US" dirty="0"/>
          </a:p>
        </p:txBody>
      </p:sp>
    </p:spTree>
    <p:extLst>
      <p:ext uri="{BB962C8B-B14F-4D97-AF65-F5344CB8AC3E}">
        <p14:creationId xmlns:p14="http://schemas.microsoft.com/office/powerpoint/2010/main" val="281579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47.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8.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31.bin"/><Relationship Id="rId5" Type="http://schemas.openxmlformats.org/officeDocument/2006/relationships/image" Target="../media/image3.wmf"/><Relationship Id="rId6" Type="http://schemas.openxmlformats.org/officeDocument/2006/relationships/oleObject" Target="../embeddings/oleObject32.bin"/><Relationship Id="rId7" Type="http://schemas.openxmlformats.org/officeDocument/2006/relationships/oleObject" Target="../embeddings/oleObject33.bin"/><Relationship Id="rId8" Type="http://schemas.openxmlformats.org/officeDocument/2006/relationships/oleObject" Target="../embeddings/oleObject34.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35.bin"/><Relationship Id="rId5" Type="http://schemas.openxmlformats.org/officeDocument/2006/relationships/image" Target="../media/image3.wmf"/><Relationship Id="rId6" Type="http://schemas.openxmlformats.org/officeDocument/2006/relationships/oleObject" Target="../embeddings/oleObject36.bin"/><Relationship Id="rId7" Type="http://schemas.openxmlformats.org/officeDocument/2006/relationships/oleObject" Target="../embeddings/oleObject37.bin"/><Relationship Id="rId8" Type="http://schemas.openxmlformats.org/officeDocument/2006/relationships/oleObject" Target="../embeddings/oleObject38.bin"/><Relationship Id="rId9" Type="http://schemas.openxmlformats.org/officeDocument/2006/relationships/oleObject" Target="../embeddings/oleObject39.bin"/><Relationship Id="rId10" Type="http://schemas.openxmlformats.org/officeDocument/2006/relationships/oleObject" Target="../embeddings/oleObject4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41.bin"/><Relationship Id="rId5" Type="http://schemas.openxmlformats.org/officeDocument/2006/relationships/image" Target="../media/image3.wmf"/><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oleObject" Target="../embeddings/oleObject45.bin"/><Relationship Id="rId10" Type="http://schemas.openxmlformats.org/officeDocument/2006/relationships/oleObject" Target="../embeddings/oleObject46.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47.bin"/><Relationship Id="rId5" Type="http://schemas.openxmlformats.org/officeDocument/2006/relationships/image" Target="../media/image3.wmf"/><Relationship Id="rId6" Type="http://schemas.openxmlformats.org/officeDocument/2006/relationships/oleObject" Target="../embeddings/oleObject48.bin"/><Relationship Id="rId7" Type="http://schemas.openxmlformats.org/officeDocument/2006/relationships/oleObject" Target="../embeddings/oleObject49.bin"/><Relationship Id="rId8" Type="http://schemas.openxmlformats.org/officeDocument/2006/relationships/oleObject" Target="../embeddings/oleObject50.bin"/><Relationship Id="rId9" Type="http://schemas.openxmlformats.org/officeDocument/2006/relationships/oleObject" Target="../embeddings/oleObject51.bin"/><Relationship Id="rId10" Type="http://schemas.openxmlformats.org/officeDocument/2006/relationships/oleObject" Target="../embeddings/oleObject52.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53.bin"/><Relationship Id="rId5" Type="http://schemas.openxmlformats.org/officeDocument/2006/relationships/image" Target="../media/image3.wmf"/><Relationship Id="rId6" Type="http://schemas.openxmlformats.org/officeDocument/2006/relationships/oleObject" Target="../embeddings/oleObject54.bin"/><Relationship Id="rId7" Type="http://schemas.openxmlformats.org/officeDocument/2006/relationships/oleObject" Target="../embeddings/oleObject55.bin"/><Relationship Id="rId8" Type="http://schemas.openxmlformats.org/officeDocument/2006/relationships/oleObject" Target="../embeddings/oleObject56.bin"/><Relationship Id="rId9" Type="http://schemas.openxmlformats.org/officeDocument/2006/relationships/oleObject" Target="../embeddings/oleObject57.bin"/><Relationship Id="rId10" Type="http://schemas.openxmlformats.org/officeDocument/2006/relationships/oleObject" Target="../embeddings/oleObject58.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1" Type="http://schemas.openxmlformats.org/officeDocument/2006/relationships/oleObject" Target="../embeddings/oleObject65.bin"/><Relationship Id="rId12" Type="http://schemas.openxmlformats.org/officeDocument/2006/relationships/oleObject" Target="../embeddings/oleObject66.bin"/><Relationship Id="rId13" Type="http://schemas.openxmlformats.org/officeDocument/2006/relationships/oleObject" Target="../embeddings/oleObject67.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86.xml"/><Relationship Id="rId4" Type="http://schemas.openxmlformats.org/officeDocument/2006/relationships/oleObject" Target="../embeddings/oleObject59.bin"/><Relationship Id="rId5" Type="http://schemas.openxmlformats.org/officeDocument/2006/relationships/image" Target="../media/image3.wmf"/><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oleObject" Target="../embeddings/oleObject62.bin"/><Relationship Id="rId9" Type="http://schemas.openxmlformats.org/officeDocument/2006/relationships/oleObject" Target="../embeddings/oleObject63.bin"/><Relationship Id="rId10" Type="http://schemas.openxmlformats.org/officeDocument/2006/relationships/oleObject" Target="../embeddings/oleObject64.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5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4.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56.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 Id="rId3" Type="http://schemas.openxmlformats.org/officeDocument/2006/relationships/image" Target="../media/image5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 Id="rId3" Type="http://schemas.openxmlformats.org/officeDocument/2006/relationships/image" Target="../media/image58.jpeg"/></Relationships>
</file>

<file path=ppt/slides/_rels/slide12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61.png"/></Relationships>
</file>

<file path=ppt/slides/_rels/slide129.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hyperlink" Target="http://en.wikipedia.org/wiki/Electric_current" TargetMode="External"/><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8.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6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2.xml"/><Relationship Id="rId3" Type="http://schemas.openxmlformats.org/officeDocument/2006/relationships/image" Target="../media/image70.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4.bin"/><Relationship Id="rId21" Type="http://schemas.openxmlformats.org/officeDocument/2006/relationships/oleObject" Target="../embeddings/oleObject15.bin"/><Relationship Id="rId22" Type="http://schemas.openxmlformats.org/officeDocument/2006/relationships/image" Target="../media/image31.gif"/><Relationship Id="rId23" Type="http://schemas.openxmlformats.org/officeDocument/2006/relationships/image" Target="../media/image32.jpeg"/><Relationship Id="rId24" Type="http://schemas.openxmlformats.org/officeDocument/2006/relationships/oleObject" Target="../embeddings/oleObject16.bin"/><Relationship Id="rId10" Type="http://schemas.openxmlformats.org/officeDocument/2006/relationships/image" Target="../media/image29.wmf"/><Relationship Id="rId11" Type="http://schemas.openxmlformats.org/officeDocument/2006/relationships/oleObject" Target="../embeddings/oleObject7.bin"/><Relationship Id="rId12" Type="http://schemas.openxmlformats.org/officeDocument/2006/relationships/image" Target="../media/image30.wmf"/><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image" Target="../media/image2.png"/><Relationship Id="rId16" Type="http://schemas.openxmlformats.org/officeDocument/2006/relationships/oleObject" Target="../embeddings/oleObject10.bin"/><Relationship Id="rId17" Type="http://schemas.openxmlformats.org/officeDocument/2006/relationships/oleObject" Target="../embeddings/oleObject11.bin"/><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4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6.bin"/><Relationship Id="rId5" Type="http://schemas.openxmlformats.org/officeDocument/2006/relationships/package" Target="../embeddings/Microsoft_Word_Document1.docx"/><Relationship Id="rId6" Type="http://schemas.openxmlformats.org/officeDocument/2006/relationships/image" Target="../media/image4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27.bin"/><Relationship Id="rId5" Type="http://schemas.openxmlformats.org/officeDocument/2006/relationships/image" Target="../media/image3.wmf"/><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oleObject" Target="../embeddings/oleObject30.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47.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47.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7.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7.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latin typeface="Calibri"/>
              </a:rPr>
              <a:t>Lent Term M/W/F </a:t>
            </a:r>
            <a:r>
              <a:rPr lang="en-US" sz="4000" dirty="0" smtClean="0">
                <a:latin typeface="Calibri"/>
              </a:rPr>
              <a:t>11-midday</a:t>
            </a:r>
            <a:endParaRPr lang="en-US" sz="4000" dirty="0">
              <a:latin typeface="Calibri"/>
            </a:endParaRPr>
          </a:p>
          <a:p>
            <a:pPr algn="ctr" eaLnBrk="0" hangingPunct="0"/>
            <a:r>
              <a:rPr lang="en-US" sz="4000" dirty="0">
                <a:latin typeface="Calibri"/>
              </a:rPr>
              <a:t>LT1 in Gates </a:t>
            </a:r>
            <a:r>
              <a:rPr lang="en-US" sz="4000" dirty="0" smtClean="0">
                <a:latin typeface="Calibri"/>
              </a:rPr>
              <a:t>Building</a:t>
            </a:r>
          </a:p>
          <a:p>
            <a:pPr algn="ctr" eaLnBrk="0" hangingPunct="0"/>
            <a:endParaRPr lang="en-US" sz="4000" dirty="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January 2013</a:t>
            </a:r>
            <a:endParaRPr lang="en-US" dirty="0">
              <a:latin typeface="Calibri"/>
            </a:endParaRPr>
          </a:p>
          <a:p>
            <a:pPr algn="ctr" eaLnBrk="0" hangingPunct="0"/>
            <a:endParaRPr lang="en-US" dirty="0" smtClean="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dirty="0"/>
          </a:p>
        </p:txBody>
      </p:sp>
    </p:spTree>
    <p:extLst>
      <p:ext uri="{BB962C8B-B14F-4D97-AF65-F5344CB8AC3E}">
        <p14:creationId xmlns:p14="http://schemas.microsoft.com/office/powerpoint/2010/main" val="7507121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Coding</a:t>
            </a:r>
          </a:p>
        </p:txBody>
      </p:sp>
      <p:sp>
        <p:nvSpPr>
          <p:cNvPr id="22531"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2532"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2533" name="Line 5"/>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4" name="Line 6"/>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5" name="Rectangle 7"/>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2536" name="Rectangle 8"/>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2537" name="Rectangle 9"/>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2538" name="AutoShape 10"/>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2539" name="Rectangle 12"/>
          <p:cNvSpPr>
            <a:spLocks noChangeArrowheads="1"/>
          </p:cNvSpPr>
          <p:nvPr/>
        </p:nvSpPr>
        <p:spPr bwMode="auto">
          <a:xfrm>
            <a:off x="304800" y="44196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buFont typeface="Arial" charset="0"/>
              <a:buAutoNum type="arabicPeriod"/>
            </a:pPr>
            <a:r>
              <a:rPr lang="en-US" sz="2800" dirty="0">
                <a:solidFill>
                  <a:srgbClr val="0000FF"/>
                </a:solidFill>
                <a:latin typeface="Calibri"/>
              </a:rPr>
              <a:t>Encryption:</a:t>
            </a:r>
            <a:r>
              <a:rPr lang="en-US" sz="2800" dirty="0">
                <a:solidFill>
                  <a:schemeClr val="tx1"/>
                </a:solidFill>
                <a:latin typeface="Calibri"/>
              </a:rPr>
              <a:t>  </a:t>
            </a:r>
            <a:r>
              <a:rPr lang="en-US" sz="2800" dirty="0" err="1">
                <a:solidFill>
                  <a:schemeClr val="tx1"/>
                </a:solidFill>
                <a:latin typeface="Calibri"/>
              </a:rPr>
              <a:t>MyPasswd</a:t>
            </a:r>
            <a:r>
              <a:rPr lang="en-US" sz="2800" dirty="0">
                <a:solidFill>
                  <a:schemeClr val="tx1"/>
                </a:solidFill>
                <a:latin typeface="Calibri"/>
              </a:rPr>
              <a:t>  &lt;-&gt; AA$$$$</a:t>
            </a:r>
            <a:r>
              <a:rPr lang="en-US" sz="2800" dirty="0" err="1">
                <a:solidFill>
                  <a:schemeClr val="tx1"/>
                </a:solidFill>
                <a:latin typeface="Calibri"/>
              </a:rPr>
              <a:t>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Error Detection:</a:t>
            </a:r>
            <a:r>
              <a:rPr lang="en-US" sz="2800" dirty="0">
                <a:solidFill>
                  <a:schemeClr val="tx1"/>
                </a:solidFill>
                <a:latin typeface="Calibri"/>
              </a:rPr>
              <a:t> AA$$$$</a:t>
            </a:r>
            <a:r>
              <a:rPr lang="en-US" sz="2800" dirty="0" err="1">
                <a:solidFill>
                  <a:schemeClr val="tx1"/>
                </a:solidFill>
                <a:latin typeface="Calibri"/>
              </a:rPr>
              <a:t>ff</a:t>
            </a:r>
            <a:r>
              <a:rPr lang="en-US" sz="2800" dirty="0">
                <a:solidFill>
                  <a:schemeClr val="tx1"/>
                </a:solidFill>
                <a:latin typeface="Calibri"/>
              </a:rPr>
              <a:t> &lt;-&gt; AA$$$$</a:t>
            </a:r>
            <a:r>
              <a:rPr lang="en-US" sz="2800" dirty="0" err="1">
                <a:solidFill>
                  <a:schemeClr val="tx1"/>
                </a:solidFill>
                <a:latin typeface="Calibri"/>
              </a:rPr>
              <a:t>ffff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Compression:</a:t>
            </a:r>
            <a:r>
              <a:rPr lang="en-US" sz="2800" dirty="0">
                <a:solidFill>
                  <a:schemeClr val="tx1"/>
                </a:solidFill>
                <a:latin typeface="Calibri"/>
              </a:rPr>
              <a:t> AA$$$$</a:t>
            </a:r>
            <a:r>
              <a:rPr lang="en-US" sz="2800" dirty="0" err="1">
                <a:solidFill>
                  <a:schemeClr val="tx1"/>
                </a:solidFill>
                <a:latin typeface="Calibri"/>
              </a:rPr>
              <a:t>ffff</a:t>
            </a:r>
            <a:r>
              <a:rPr lang="en-US" sz="2800" dirty="0">
                <a:solidFill>
                  <a:schemeClr val="tx1"/>
                </a:solidFill>
                <a:latin typeface="Calibri"/>
              </a:rPr>
              <a:t> &lt;-&gt; A2$4f4</a:t>
            </a:r>
          </a:p>
          <a:p>
            <a:pPr marL="533400" indent="-533400" eaLnBrk="1" hangingPunct="1">
              <a:spcBef>
                <a:spcPct val="20000"/>
              </a:spcBef>
              <a:buFont typeface="Arial" charset="0"/>
              <a:buAutoNum type="arabicPeriod"/>
            </a:pPr>
            <a:r>
              <a:rPr lang="en-US" sz="2800" dirty="0">
                <a:solidFill>
                  <a:srgbClr val="0000FF"/>
                </a:solidFill>
                <a:latin typeface="Calibri"/>
              </a:rPr>
              <a:t>Analog:</a:t>
            </a:r>
            <a:r>
              <a:rPr lang="en-US" sz="2800" dirty="0">
                <a:solidFill>
                  <a:schemeClr val="tx1"/>
                </a:solidFill>
                <a:latin typeface="Calibri"/>
              </a:rPr>
              <a:t> A2$4f4 &lt;-&gt;</a:t>
            </a:r>
            <a:r>
              <a:rPr lang="en-US" sz="2800" dirty="0">
                <a:solidFill>
                  <a:srgbClr val="FF0000"/>
                </a:solidFill>
                <a:latin typeface="Calibri"/>
              </a:rPr>
              <a:t>   </a:t>
            </a:r>
            <a:endParaRPr lang="en-US" sz="2800" dirty="0">
              <a:solidFill>
                <a:schemeClr val="tx1"/>
              </a:solidFill>
              <a:latin typeface="Calibri"/>
            </a:endParaRPr>
          </a:p>
        </p:txBody>
      </p:sp>
      <p:sp>
        <p:nvSpPr>
          <p:cNvPr id="22540" name="Freeform 17"/>
          <p:cNvSpPr>
            <a:spLocks/>
          </p:cNvSpPr>
          <p:nvPr/>
        </p:nvSpPr>
        <p:spPr bwMode="auto">
          <a:xfrm>
            <a:off x="4191000" y="5943600"/>
            <a:ext cx="2759075" cy="687388"/>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10</a:t>
            </a:fld>
            <a:endParaRPr lang="en-US"/>
          </a:p>
        </p:txBody>
      </p:sp>
    </p:spTree>
    <p:extLst>
      <p:ext uri="{BB962C8B-B14F-4D97-AF65-F5344CB8AC3E}">
        <p14:creationId xmlns:p14="http://schemas.microsoft.com/office/powerpoint/2010/main" val="281967107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2DECC4-F05B-ED43-AAF9-C700E61BD399}" type="slidenum">
              <a:rPr lang="en-US" sz="1400" b="0">
                <a:latin typeface="Times New Roman" charset="0"/>
                <a:cs typeface="Calibri"/>
              </a:rPr>
              <a:pPr eaLnBrk="1" hangingPunct="1"/>
              <a:t>100</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 Sends Packet to B</a:t>
            </a:r>
          </a:p>
        </p:txBody>
      </p:sp>
      <p:sp>
        <p:nvSpPr>
          <p:cNvPr id="961539" name="Rectangle 3"/>
          <p:cNvSpPr>
            <a:spLocks noGrp="1" noChangeArrowheads="1"/>
          </p:cNvSpPr>
          <p:nvPr>
            <p:ph type="body" idx="1"/>
          </p:nvPr>
        </p:nvSpPr>
        <p:spPr>
          <a:xfrm>
            <a:off x="457200" y="1219200"/>
            <a:ext cx="8458200" cy="2286000"/>
          </a:xfrm>
        </p:spPr>
        <p:txBody>
          <a:bodyPr>
            <a:normAutofit fontScale="92500"/>
          </a:bodyPr>
          <a:lstStyle/>
          <a:p>
            <a:r>
              <a:rPr lang="en-US" dirty="0">
                <a:cs typeface="Calibri"/>
              </a:rPr>
              <a:t>Router </a:t>
            </a:r>
            <a:r>
              <a:rPr lang="en-US" dirty="0">
                <a:solidFill>
                  <a:srgbClr val="FF3300"/>
                </a:solidFill>
                <a:cs typeface="Calibri"/>
              </a:rPr>
              <a:t>R</a:t>
            </a:r>
            <a:r>
              <a:rPr lang="ja-JP" altLang="en-US" dirty="0">
                <a:cs typeface="Calibri"/>
              </a:rPr>
              <a:t>’</a:t>
            </a:r>
            <a:r>
              <a:rPr lang="en-US" dirty="0">
                <a:cs typeface="Calibri"/>
              </a:rPr>
              <a:t>s learns the MAC address of host </a:t>
            </a:r>
            <a:r>
              <a:rPr lang="en-US" dirty="0">
                <a:solidFill>
                  <a:srgbClr val="FF3300"/>
                </a:solidFill>
                <a:cs typeface="Calibri"/>
              </a:rPr>
              <a:t>B</a:t>
            </a:r>
            <a:endParaRPr lang="en-US" dirty="0">
              <a:cs typeface="Calibri"/>
            </a:endParaRPr>
          </a:p>
          <a:p>
            <a:pPr lvl="1">
              <a:buClr>
                <a:schemeClr val="tx2"/>
              </a:buClr>
            </a:pPr>
            <a:r>
              <a:rPr lang="en-US" dirty="0">
                <a:solidFill>
                  <a:srgbClr val="0000FF"/>
                </a:solidFill>
                <a:ea typeface="Calibri"/>
                <a:cs typeface="Calibri"/>
              </a:rPr>
              <a:t>ARP</a:t>
            </a:r>
            <a:r>
              <a:rPr lang="en-US" dirty="0">
                <a:ea typeface="Calibri"/>
                <a:cs typeface="Calibri"/>
              </a:rPr>
              <a:t> request: broadcast request for 222.222.222.222</a:t>
            </a:r>
          </a:p>
          <a:p>
            <a:pPr lvl="1">
              <a:buClr>
                <a:schemeClr val="tx2"/>
              </a:buClr>
            </a:pPr>
            <a:r>
              <a:rPr lang="en-US" dirty="0">
                <a:solidFill>
                  <a:srgbClr val="0000FF"/>
                </a:solidFill>
                <a:ea typeface="Calibri"/>
                <a:cs typeface="Calibri"/>
              </a:rPr>
              <a:t>ARP</a:t>
            </a:r>
            <a:r>
              <a:rPr lang="en-US" dirty="0">
                <a:ea typeface="Calibri"/>
                <a:cs typeface="Calibri"/>
              </a:rPr>
              <a:t> response: </a:t>
            </a:r>
            <a:r>
              <a:rPr lang="en-US" dirty="0">
                <a:solidFill>
                  <a:srgbClr val="FF3300"/>
                </a:solidFill>
                <a:ea typeface="Calibri"/>
                <a:cs typeface="Calibri"/>
              </a:rPr>
              <a:t>B</a:t>
            </a:r>
            <a:r>
              <a:rPr lang="en-US" dirty="0">
                <a:ea typeface="Calibri"/>
                <a:cs typeface="Calibri"/>
              </a:rPr>
              <a:t> responds with 49-BD-D2-C7-</a:t>
            </a:r>
            <a:r>
              <a:rPr lang="en-US" dirty="0" smtClean="0">
                <a:ea typeface="Calibri"/>
                <a:cs typeface="Calibri"/>
              </a:rPr>
              <a:t>52A</a:t>
            </a:r>
            <a:endParaRPr lang="en-US" dirty="0">
              <a:ea typeface="Calibri"/>
              <a:cs typeface="Calibri"/>
            </a:endParaRPr>
          </a:p>
          <a:p>
            <a:r>
              <a:rPr lang="en-US" dirty="0">
                <a:cs typeface="Calibri"/>
              </a:rPr>
              <a:t>Router </a:t>
            </a:r>
            <a:r>
              <a:rPr lang="en-US" dirty="0">
                <a:solidFill>
                  <a:srgbClr val="FF3300"/>
                </a:solidFill>
                <a:cs typeface="Calibri"/>
              </a:rPr>
              <a:t>R</a:t>
            </a:r>
            <a:r>
              <a:rPr lang="en-US" dirty="0">
                <a:cs typeface="Calibri"/>
              </a:rPr>
              <a:t> encapsulates the packet and sends to </a:t>
            </a:r>
            <a:r>
              <a:rPr lang="en-US" dirty="0">
                <a:solidFill>
                  <a:srgbClr val="FF3300"/>
                </a:solidFill>
                <a:cs typeface="Calibri"/>
              </a:rPr>
              <a:t>B</a:t>
            </a:r>
            <a:endParaRPr lang="en-US" dirty="0">
              <a:cs typeface="Calibri"/>
            </a:endParaRPr>
          </a:p>
        </p:txBody>
      </p:sp>
      <p:pic>
        <p:nvPicPr>
          <p:cNvPr id="73733"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3505200"/>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896938" y="46577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73735" name="Text Box 6"/>
          <p:cNvSpPr txBox="1">
            <a:spLocks noChangeArrowheads="1"/>
          </p:cNvSpPr>
          <p:nvPr/>
        </p:nvSpPr>
        <p:spPr bwMode="auto">
          <a:xfrm>
            <a:off x="4084638" y="5951538"/>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73736" name="Text Box 7"/>
          <p:cNvSpPr txBox="1">
            <a:spLocks noChangeArrowheads="1"/>
          </p:cNvSpPr>
          <p:nvPr/>
        </p:nvSpPr>
        <p:spPr bwMode="auto">
          <a:xfrm>
            <a:off x="7942263" y="6240463"/>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Tree>
    <p:extLst>
      <p:ext uri="{BB962C8B-B14F-4D97-AF65-F5344CB8AC3E}">
        <p14:creationId xmlns:p14="http://schemas.microsoft.com/office/powerpoint/2010/main" val="124203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1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1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1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1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D458E67-F584-3F43-A21D-3C00464A7DE3}" type="slidenum">
              <a:rPr lang="en-US" sz="1400" b="0">
                <a:latin typeface="Times New Roman" charset="0"/>
                <a:cs typeface="Calibri"/>
              </a:rPr>
              <a:pPr eaLnBrk="1" hangingPunct="1"/>
              <a:t>101</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Security Analysis of ARP</a:t>
            </a:r>
          </a:p>
        </p:txBody>
      </p:sp>
      <p:sp>
        <p:nvSpPr>
          <p:cNvPr id="963587" name="Rectangle 3"/>
          <p:cNvSpPr>
            <a:spLocks noGrp="1" noChangeArrowheads="1"/>
          </p:cNvSpPr>
          <p:nvPr>
            <p:ph type="body" idx="1"/>
          </p:nvPr>
        </p:nvSpPr>
        <p:spPr>
          <a:xfrm>
            <a:off x="457200" y="1219200"/>
            <a:ext cx="8458200" cy="5638800"/>
          </a:xfrm>
        </p:spPr>
        <p:txBody>
          <a:bodyPr/>
          <a:lstStyle/>
          <a:p>
            <a:pPr>
              <a:lnSpc>
                <a:spcPct val="90000"/>
              </a:lnSpc>
              <a:buClr>
                <a:schemeClr val="tx2"/>
              </a:buClr>
            </a:pPr>
            <a:r>
              <a:rPr lang="en-US" dirty="0">
                <a:solidFill>
                  <a:srgbClr val="0000FF"/>
                </a:solidFill>
                <a:cs typeface="Calibri"/>
              </a:rPr>
              <a:t>Impersonation</a:t>
            </a:r>
            <a:endParaRPr lang="en-US" dirty="0">
              <a:cs typeface="Calibri"/>
            </a:endParaRPr>
          </a:p>
          <a:p>
            <a:pPr lvl="1">
              <a:lnSpc>
                <a:spcPct val="90000"/>
              </a:lnSpc>
              <a:buClr>
                <a:schemeClr val="tx2"/>
              </a:buClr>
            </a:pPr>
            <a:r>
              <a:rPr lang="en-US" dirty="0">
                <a:solidFill>
                  <a:srgbClr val="FF3300"/>
                </a:solidFill>
                <a:ea typeface="Calibri"/>
                <a:cs typeface="Calibri"/>
              </a:rPr>
              <a:t>Any</a:t>
            </a:r>
            <a:r>
              <a:rPr lang="en-US" dirty="0">
                <a:ea typeface="Calibri"/>
                <a:cs typeface="Calibri"/>
              </a:rPr>
              <a:t> node that hears request can answer …</a:t>
            </a:r>
          </a:p>
          <a:p>
            <a:pPr lvl="1">
              <a:lnSpc>
                <a:spcPct val="90000"/>
              </a:lnSpc>
            </a:pPr>
            <a:r>
              <a:rPr lang="en-US" dirty="0">
                <a:ea typeface="Calibri"/>
                <a:cs typeface="Calibri"/>
              </a:rPr>
              <a:t>… and can say </a:t>
            </a:r>
            <a:r>
              <a:rPr lang="en-US" dirty="0">
                <a:solidFill>
                  <a:srgbClr val="FF3300"/>
                </a:solidFill>
                <a:ea typeface="Calibri"/>
                <a:cs typeface="Calibri"/>
              </a:rPr>
              <a:t>whatever</a:t>
            </a:r>
            <a:r>
              <a:rPr lang="en-US" dirty="0">
                <a:ea typeface="Calibri"/>
                <a:cs typeface="Calibri"/>
              </a:rPr>
              <a:t> they want</a:t>
            </a:r>
          </a:p>
          <a:p>
            <a:pPr>
              <a:lnSpc>
                <a:spcPct val="90000"/>
              </a:lnSpc>
            </a:pPr>
            <a:endParaRPr lang="en-US" dirty="0" smtClean="0">
              <a:cs typeface="Calibri"/>
            </a:endParaRPr>
          </a:p>
          <a:p>
            <a:pPr>
              <a:lnSpc>
                <a:spcPct val="90000"/>
              </a:lnSpc>
            </a:pPr>
            <a:r>
              <a:rPr lang="en-US" dirty="0" smtClean="0">
                <a:cs typeface="Calibri"/>
              </a:rPr>
              <a:t>Actual </a:t>
            </a:r>
            <a:r>
              <a:rPr lang="en-US" dirty="0">
                <a:cs typeface="Calibri"/>
              </a:rPr>
              <a:t>legit receiver </a:t>
            </a:r>
            <a:r>
              <a:rPr lang="en-US" dirty="0">
                <a:solidFill>
                  <a:srgbClr val="FF3300"/>
                </a:solidFill>
                <a:cs typeface="Calibri"/>
              </a:rPr>
              <a:t>never sees a problem</a:t>
            </a:r>
            <a:endParaRPr lang="en-US" dirty="0">
              <a:cs typeface="Calibri"/>
            </a:endParaRPr>
          </a:p>
          <a:p>
            <a:pPr lvl="1">
              <a:lnSpc>
                <a:spcPct val="90000"/>
              </a:lnSpc>
            </a:pPr>
            <a:r>
              <a:rPr lang="en-US" dirty="0">
                <a:ea typeface="Calibri"/>
                <a:cs typeface="Calibri"/>
              </a:rPr>
              <a:t>Because even though later packets carry its IP address, its NIC </a:t>
            </a:r>
            <a:r>
              <a:rPr lang="en-US" dirty="0" err="1">
                <a:ea typeface="Calibri"/>
                <a:cs typeface="Calibri"/>
              </a:rPr>
              <a:t>doesn</a:t>
            </a:r>
            <a:r>
              <a:rPr lang="ja-JP" altLang="en-US" dirty="0">
                <a:ea typeface="Calibri"/>
                <a:cs typeface="Calibri"/>
              </a:rPr>
              <a:t>’</a:t>
            </a:r>
            <a:r>
              <a:rPr lang="en-US" dirty="0">
                <a:ea typeface="Calibri"/>
                <a:cs typeface="Calibri"/>
              </a:rPr>
              <a:t>t capture them since </a:t>
            </a:r>
            <a:r>
              <a:rPr lang="en-US" dirty="0">
                <a:solidFill>
                  <a:srgbClr val="FF3300"/>
                </a:solidFill>
                <a:ea typeface="Calibri"/>
                <a:cs typeface="Calibri"/>
              </a:rPr>
              <a:t>not its MAC </a:t>
            </a:r>
            <a:r>
              <a:rPr lang="en-US" dirty="0" smtClean="0">
                <a:solidFill>
                  <a:srgbClr val="FF3300"/>
                </a:solidFill>
                <a:ea typeface="Calibri"/>
                <a:cs typeface="Calibri"/>
              </a:rPr>
              <a:t>address</a:t>
            </a:r>
            <a:endParaRPr lang="en-US" dirty="0">
              <a:ea typeface="Calibri"/>
              <a:cs typeface="Calibri"/>
            </a:endParaRPr>
          </a:p>
        </p:txBody>
      </p:sp>
      <p:pic>
        <p:nvPicPr>
          <p:cNvPr id="75781" name="Picture 4" descr="arppoison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642" y="228600"/>
            <a:ext cx="902607" cy="120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26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3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3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35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3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83415D7-6CE7-704F-919D-9007E1D143FB}" type="slidenum">
              <a:rPr lang="en-US" sz="1400" b="0">
                <a:latin typeface="Times New Roman" charset="0"/>
                <a:cs typeface="Calibri"/>
              </a:rPr>
              <a:pPr eaLnBrk="1" hangingPunct="1"/>
              <a:t>102</a:t>
            </a:fld>
            <a:endParaRPr lang="en-US" sz="1400" b="0" dirty="0">
              <a:latin typeface="Times New Roman" charset="0"/>
              <a:cs typeface="Calibri"/>
            </a:endParaRPr>
          </a:p>
        </p:txBody>
      </p:sp>
      <p:sp>
        <p:nvSpPr>
          <p:cNvPr id="40963"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Key Ideas in Both </a:t>
            </a:r>
            <a:r>
              <a:rPr lang="en-US" dirty="0" smtClean="0">
                <a:latin typeface="Helvetica" charset="0"/>
                <a:ea typeface="ＭＳ Ｐゴシック" charset="0"/>
                <a:cs typeface="ＭＳ Ｐゴシック" charset="0"/>
              </a:rPr>
              <a:t>ARP and DHCP</a:t>
            </a:r>
            <a:endParaRPr lang="en-US" dirty="0">
              <a:latin typeface="Helvetica" charset="0"/>
              <a:ea typeface="ＭＳ Ｐゴシック" charset="0"/>
              <a:cs typeface="ＭＳ Ｐゴシック" charset="0"/>
            </a:endParaRPr>
          </a:p>
        </p:txBody>
      </p:sp>
      <p:sp>
        <p:nvSpPr>
          <p:cNvPr id="92672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Broadcasting</a:t>
            </a:r>
            <a:r>
              <a:rPr lang="en-US" dirty="0">
                <a:cs typeface="Calibri"/>
              </a:rPr>
              <a:t>: </a:t>
            </a:r>
            <a:r>
              <a:rPr lang="en-US" dirty="0" smtClean="0">
                <a:cs typeface="Calibri"/>
              </a:rPr>
              <a:t>Can use broadcast to make contact</a:t>
            </a:r>
            <a:endParaRPr lang="en-US" dirty="0">
              <a:cs typeface="Calibri"/>
            </a:endParaRPr>
          </a:p>
          <a:p>
            <a:pPr lvl="1"/>
            <a:r>
              <a:rPr lang="en-US" dirty="0" smtClean="0">
                <a:ea typeface="Calibri"/>
                <a:cs typeface="Calibri"/>
              </a:rPr>
              <a:t>Scalable because of limited size</a:t>
            </a:r>
          </a:p>
          <a:p>
            <a:pPr lvl="1"/>
            <a:endParaRPr lang="en-US" dirty="0" smtClean="0">
              <a:ea typeface="Calibri"/>
              <a:cs typeface="Calibri"/>
            </a:endParaRPr>
          </a:p>
          <a:p>
            <a:pPr>
              <a:buClr>
                <a:schemeClr val="tx2"/>
              </a:buClr>
            </a:pPr>
            <a:r>
              <a:rPr lang="en-US" dirty="0" smtClean="0">
                <a:solidFill>
                  <a:srgbClr val="0000FF"/>
                </a:solidFill>
                <a:cs typeface="Calibri"/>
              </a:rPr>
              <a:t>Caching</a:t>
            </a:r>
            <a:r>
              <a:rPr lang="en-US" dirty="0">
                <a:cs typeface="Calibri"/>
              </a:rPr>
              <a:t>: remember the past for a while</a:t>
            </a:r>
          </a:p>
          <a:p>
            <a:pPr lvl="1"/>
            <a:r>
              <a:rPr lang="en-US" dirty="0">
                <a:ea typeface="Calibri"/>
                <a:cs typeface="Calibri"/>
              </a:rPr>
              <a:t>Store the information you learn to reduce overhead</a:t>
            </a:r>
          </a:p>
          <a:p>
            <a:pPr lvl="1"/>
            <a:r>
              <a:rPr lang="en-US" dirty="0">
                <a:ea typeface="Calibri"/>
                <a:cs typeface="Calibri"/>
              </a:rPr>
              <a:t>Remember your own address &amp; other host</a:t>
            </a:r>
            <a:r>
              <a:rPr lang="ja-JP" altLang="en-US" dirty="0">
                <a:ea typeface="Calibri"/>
                <a:cs typeface="Calibri"/>
              </a:rPr>
              <a:t>’</a:t>
            </a:r>
            <a:r>
              <a:rPr lang="en-US" dirty="0">
                <a:ea typeface="Calibri"/>
                <a:cs typeface="Calibri"/>
              </a:rPr>
              <a:t>s </a:t>
            </a:r>
            <a:r>
              <a:rPr lang="en-US" dirty="0" smtClean="0">
                <a:ea typeface="Calibri"/>
                <a:cs typeface="Calibri"/>
              </a:rPr>
              <a:t>addresses</a:t>
            </a:r>
          </a:p>
          <a:p>
            <a:pPr lvl="1"/>
            <a:endParaRPr lang="en-US" dirty="0">
              <a:ea typeface="Calibri"/>
              <a:cs typeface="Calibri"/>
            </a:endParaRPr>
          </a:p>
          <a:p>
            <a:pPr>
              <a:buClr>
                <a:schemeClr val="tx2"/>
              </a:buClr>
            </a:pPr>
            <a:r>
              <a:rPr lang="en-US" dirty="0">
                <a:solidFill>
                  <a:srgbClr val="0000FF"/>
                </a:solidFill>
                <a:cs typeface="Calibri"/>
              </a:rPr>
              <a:t>Soft state</a:t>
            </a:r>
            <a:r>
              <a:rPr lang="en-US" dirty="0">
                <a:cs typeface="Calibri"/>
              </a:rPr>
              <a:t>: eventually forget the past</a:t>
            </a:r>
          </a:p>
          <a:p>
            <a:pPr lvl="1"/>
            <a:r>
              <a:rPr lang="en-US" dirty="0">
                <a:ea typeface="Calibri"/>
                <a:cs typeface="Calibri"/>
              </a:rPr>
              <a:t>Associate a </a:t>
            </a:r>
            <a:r>
              <a:rPr lang="en-US" dirty="0">
                <a:solidFill>
                  <a:srgbClr val="FF3300"/>
                </a:solidFill>
                <a:ea typeface="Calibri"/>
                <a:cs typeface="Calibri"/>
              </a:rPr>
              <a:t>time-to-live</a:t>
            </a:r>
            <a:r>
              <a:rPr lang="en-US" dirty="0">
                <a:ea typeface="Calibri"/>
                <a:cs typeface="Calibri"/>
              </a:rPr>
              <a:t> field with the information</a:t>
            </a:r>
          </a:p>
          <a:p>
            <a:pPr lvl="1"/>
            <a:r>
              <a:rPr lang="en-US" dirty="0">
                <a:ea typeface="Calibri"/>
                <a:cs typeface="Calibri"/>
              </a:rPr>
              <a:t>… and either refresh or discard the information</a:t>
            </a:r>
          </a:p>
          <a:p>
            <a:pPr lvl="1"/>
            <a:r>
              <a:rPr lang="en-US" dirty="0">
                <a:ea typeface="Calibri"/>
                <a:cs typeface="Calibri"/>
              </a:rPr>
              <a:t>Key for </a:t>
            </a:r>
            <a:r>
              <a:rPr lang="en-US" dirty="0">
                <a:solidFill>
                  <a:srgbClr val="0000FF"/>
                </a:solidFill>
                <a:ea typeface="Calibri"/>
                <a:cs typeface="Calibri"/>
              </a:rPr>
              <a:t>robustness</a:t>
            </a:r>
            <a:r>
              <a:rPr lang="en-US" dirty="0">
                <a:ea typeface="Calibri"/>
                <a:cs typeface="Calibri"/>
              </a:rPr>
              <a:t> in the face of unpredictable change</a:t>
            </a:r>
          </a:p>
        </p:txBody>
      </p:sp>
    </p:spTree>
    <p:extLst>
      <p:ext uri="{BB962C8B-B14F-4D97-AF65-F5344CB8AC3E}">
        <p14:creationId xmlns:p14="http://schemas.microsoft.com/office/powerpoint/2010/main" val="4048890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6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67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6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67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67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672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672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672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6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Use DNS-Like Tables?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host arrives:</a:t>
            </a:r>
          </a:p>
          <a:p>
            <a:pPr lvl="1"/>
            <a:r>
              <a:rPr lang="en-US" dirty="0" smtClean="0"/>
              <a:t>Assign it an IP address that will last as long it is present</a:t>
            </a:r>
          </a:p>
          <a:p>
            <a:pPr lvl="1"/>
            <a:r>
              <a:rPr lang="en-US" dirty="0" smtClean="0"/>
              <a:t>Add an entry into a table in DNS-server that maps MAC to IP addresses</a:t>
            </a:r>
          </a:p>
          <a:p>
            <a:pPr marL="1828800" lvl="4" indent="0">
              <a:buNone/>
            </a:pPr>
            <a:endParaRPr lang="en-US" dirty="0"/>
          </a:p>
          <a:p>
            <a:r>
              <a:rPr lang="en-US" dirty="0" smtClean="0"/>
              <a:t>Answer: </a:t>
            </a:r>
          </a:p>
          <a:p>
            <a:pPr lvl="1"/>
            <a:r>
              <a:rPr lang="en-US" dirty="0" smtClean="0"/>
              <a:t>Names: explicit creation, and are plentiful</a:t>
            </a:r>
          </a:p>
          <a:p>
            <a:pPr lvl="1"/>
            <a:r>
              <a:rPr lang="en-US" dirty="0" smtClean="0"/>
              <a:t>Hosts: come and go without informing network</a:t>
            </a:r>
          </a:p>
          <a:p>
            <a:pPr lvl="2"/>
            <a:r>
              <a:rPr lang="en-US" dirty="0" smtClean="0"/>
              <a:t>Must do mapping on demand</a:t>
            </a:r>
          </a:p>
          <a:p>
            <a:pPr lvl="1"/>
            <a:r>
              <a:rPr lang="en-US" dirty="0" smtClean="0"/>
              <a:t>Addresses: not plentiful, need to reuse and remap</a:t>
            </a:r>
          </a:p>
          <a:p>
            <a:pPr lvl="2"/>
            <a:r>
              <a:rPr lang="en-US" dirty="0" smtClean="0"/>
              <a:t>Soft-state enables dynamic reuse</a:t>
            </a:r>
            <a:endParaRPr lang="en-US" dirty="0"/>
          </a:p>
          <a:p>
            <a:pPr lvl="1"/>
            <a:endParaRPr lang="en-US" dirty="0" smtClean="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75435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D3AA493-BDF2-7B4F-BA4D-16BA36C0E40B}" type="slidenum">
              <a:rPr lang="en-US" sz="1200" i="0" smtClean="0">
                <a:latin typeface="Calibri"/>
                <a:cs typeface="Calibri"/>
              </a:rPr>
              <a:pPr/>
              <a:t>104</a:t>
            </a:fld>
            <a:endParaRPr lang="en-US" sz="1200" i="0" dirty="0">
              <a:latin typeface="Calibri"/>
              <a:cs typeface="Calibri"/>
            </a:endParaRPr>
          </a:p>
        </p:txBody>
      </p:sp>
      <p:sp>
        <p:nvSpPr>
          <p:cNvPr id="128008" name="Rectangle 2"/>
          <p:cNvSpPr>
            <a:spLocks noGrp="1" noChangeArrowheads="1"/>
          </p:cNvSpPr>
          <p:nvPr>
            <p:ph type="title"/>
          </p:nvPr>
        </p:nvSpPr>
        <p:spPr>
          <a:xfrm>
            <a:off x="522288" y="0"/>
            <a:ext cx="7772400" cy="1143000"/>
          </a:xfrm>
        </p:spPr>
        <p:txBody>
          <a:bodyPr/>
          <a:lstStyle/>
          <a:p>
            <a:r>
              <a:rPr lang="en-US" dirty="0">
                <a:ea typeface="ＭＳ Ｐゴシック" charset="0"/>
                <a:cs typeface="ＭＳ Ｐゴシック" charset="0"/>
              </a:rPr>
              <a:t>Hubs</a:t>
            </a:r>
          </a:p>
        </p:txBody>
      </p:sp>
      <p:sp>
        <p:nvSpPr>
          <p:cNvPr id="128009" name="Rectangle 3"/>
          <p:cNvSpPr>
            <a:spLocks noGrp="1" noChangeArrowheads="1"/>
          </p:cNvSpPr>
          <p:nvPr>
            <p:ph type="body" idx="1"/>
          </p:nvPr>
        </p:nvSpPr>
        <p:spPr>
          <a:xfrm>
            <a:off x="485775" y="977900"/>
            <a:ext cx="7772400" cy="2319338"/>
          </a:xfrm>
        </p:spPr>
        <p:txBody>
          <a:bodyPr>
            <a:normAutofit fontScale="77500" lnSpcReduction="20000"/>
          </a:bodyPr>
          <a:lstStyle/>
          <a:p>
            <a:pPr>
              <a:buFont typeface="ZapfDingbats" charset="0"/>
              <a:buNone/>
            </a:pPr>
            <a:r>
              <a:rPr lang="en-US" sz="2400" dirty="0">
                <a:ea typeface="ＭＳ Ｐゴシック" charset="0"/>
                <a:cs typeface="ＭＳ Ｐゴシック" charset="0"/>
              </a:rPr>
              <a:t>… physical-layer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repeaters:</a:t>
            </a:r>
          </a:p>
          <a:p>
            <a:pPr lvl="1"/>
            <a:r>
              <a:rPr lang="en-US" dirty="0">
                <a:ea typeface="ＭＳ Ｐゴシック" charset="0"/>
              </a:rPr>
              <a:t>bits coming in one link go out </a:t>
            </a:r>
            <a:r>
              <a:rPr lang="en-US" i="1" dirty="0">
                <a:solidFill>
                  <a:srgbClr val="FF0000"/>
                </a:solidFill>
                <a:ea typeface="ＭＳ Ｐゴシック" charset="0"/>
              </a:rPr>
              <a:t>all</a:t>
            </a:r>
            <a:r>
              <a:rPr lang="en-US" dirty="0">
                <a:ea typeface="ＭＳ Ｐゴシック" charset="0"/>
              </a:rPr>
              <a:t> other links at same rate</a:t>
            </a:r>
          </a:p>
          <a:p>
            <a:pPr lvl="1"/>
            <a:r>
              <a:rPr lang="en-US" dirty="0">
                <a:ea typeface="ＭＳ Ｐゴシック" charset="0"/>
              </a:rPr>
              <a:t>all nodes connected to hub can collide with one another</a:t>
            </a:r>
          </a:p>
          <a:p>
            <a:pPr lvl="1"/>
            <a:r>
              <a:rPr lang="en-US" dirty="0">
                <a:ea typeface="ＭＳ Ｐゴシック" charset="0"/>
              </a:rPr>
              <a:t>no frame buffering</a:t>
            </a:r>
          </a:p>
          <a:p>
            <a:pPr lvl="1"/>
            <a:r>
              <a:rPr lang="en-US" dirty="0">
                <a:ea typeface="ＭＳ Ｐゴシック" charset="0"/>
              </a:rPr>
              <a:t>no CSMA/CD at hub: host NICs detect collisions</a:t>
            </a:r>
          </a:p>
        </p:txBody>
      </p:sp>
      <p:grpSp>
        <p:nvGrpSpPr>
          <p:cNvPr id="128010" name="Group 4"/>
          <p:cNvGrpSpPr>
            <a:grpSpLocks/>
          </p:cNvGrpSpPr>
          <p:nvPr/>
        </p:nvGrpSpPr>
        <p:grpSpPr bwMode="auto">
          <a:xfrm>
            <a:off x="4654600" y="3548065"/>
            <a:ext cx="4020625" cy="2708275"/>
            <a:chOff x="1234" y="2136"/>
            <a:chExt cx="3020" cy="1982"/>
          </a:xfrm>
        </p:grpSpPr>
        <p:sp>
          <p:nvSpPr>
            <p:cNvPr id="128011"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graphicFrame>
          <p:nvGraphicFramePr>
            <p:cNvPr id="128002" name="Object 2"/>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11386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11386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11386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11387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2"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3"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4"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5"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6" name="Line 14"/>
            <p:cNvSpPr>
              <a:spLocks noChangeShapeType="1"/>
            </p:cNvSpPr>
            <p:nvPr/>
          </p:nvSpPr>
          <p:spPr bwMode="auto">
            <a:xfrm>
              <a:off x="1712" y="3042"/>
              <a:ext cx="6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7" name="Line 15"/>
            <p:cNvSpPr>
              <a:spLocks noChangeShapeType="1"/>
            </p:cNvSpPr>
            <p:nvPr/>
          </p:nvSpPr>
          <p:spPr bwMode="auto">
            <a:xfrm>
              <a:off x="2515" y="2612"/>
              <a:ext cx="0" cy="3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8" name="Line 16"/>
            <p:cNvSpPr>
              <a:spLocks noChangeShapeType="1"/>
            </p:cNvSpPr>
            <p:nvPr/>
          </p:nvSpPr>
          <p:spPr bwMode="auto">
            <a:xfrm flipH="1">
              <a:off x="2637" y="3042"/>
              <a:ext cx="6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9" name="Line 17"/>
            <p:cNvSpPr>
              <a:spLocks noChangeShapeType="1"/>
            </p:cNvSpPr>
            <p:nvPr/>
          </p:nvSpPr>
          <p:spPr bwMode="auto">
            <a:xfrm flipV="1">
              <a:off x="2515" y="3131"/>
              <a:ext cx="8" cy="5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0" name="Text Box 18"/>
            <p:cNvSpPr txBox="1">
              <a:spLocks noChangeArrowheads="1"/>
            </p:cNvSpPr>
            <p:nvPr/>
          </p:nvSpPr>
          <p:spPr bwMode="auto">
            <a:xfrm>
              <a:off x="2814" y="2665"/>
              <a:ext cx="144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Co-ax or twisted pair</a:t>
              </a:r>
              <a:endParaRPr lang="en-US" sz="1600" i="0" dirty="0">
                <a:latin typeface="Calibri"/>
              </a:endParaRPr>
            </a:p>
          </p:txBody>
        </p:sp>
        <p:sp>
          <p:nvSpPr>
            <p:cNvPr id="128021"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2" name="Text Box 20"/>
            <p:cNvSpPr txBox="1">
              <a:spLocks noChangeArrowheads="1"/>
            </p:cNvSpPr>
            <p:nvPr/>
          </p:nvSpPr>
          <p:spPr bwMode="auto">
            <a:xfrm>
              <a:off x="1817" y="3297"/>
              <a:ext cx="3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hub</a:t>
              </a:r>
            </a:p>
          </p:txBody>
        </p:sp>
        <p:sp>
          <p:nvSpPr>
            <p:cNvPr id="128023"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Tree>
    <p:extLst>
      <p:ext uri="{BB962C8B-B14F-4D97-AF65-F5344CB8AC3E}">
        <p14:creationId xmlns:p14="http://schemas.microsoft.com/office/powerpoint/2010/main" val="1808745233"/>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 Lives….</a:t>
            </a:r>
            <a:endParaRPr lang="en-US" dirty="0"/>
          </a:p>
        </p:txBody>
      </p:sp>
      <p:pic>
        <p:nvPicPr>
          <p:cNvPr id="4" name="Picture 3" descr="STD1_F5D40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93" y="3329445"/>
            <a:ext cx="1612159" cy="1612159"/>
          </a:xfrm>
          <a:prstGeom prst="rect">
            <a:avLst/>
          </a:prstGeom>
        </p:spPr>
      </p:pic>
      <p:sp>
        <p:nvSpPr>
          <p:cNvPr id="5" name="TextBox 4"/>
          <p:cNvSpPr txBox="1"/>
          <p:nvPr/>
        </p:nvSpPr>
        <p:spPr>
          <a:xfrm>
            <a:off x="221934" y="2836284"/>
            <a:ext cx="7003259" cy="461665"/>
          </a:xfrm>
          <a:prstGeom prst="rect">
            <a:avLst/>
          </a:prstGeom>
          <a:noFill/>
        </p:spPr>
        <p:txBody>
          <a:bodyPr wrap="square" rtlCol="0">
            <a:spAutoFit/>
          </a:bodyPr>
          <a:lstStyle/>
          <a:p>
            <a:r>
              <a:rPr lang="en-US" sz="2400" b="1" dirty="0" smtClean="0"/>
              <a:t>Home Plug and similar </a:t>
            </a:r>
            <a:r>
              <a:rPr lang="en-US" sz="2400" b="1" dirty="0" err="1" smtClean="0"/>
              <a:t>Powerline</a:t>
            </a:r>
            <a:r>
              <a:rPr lang="en-US" sz="2400" b="1" dirty="0" smtClean="0"/>
              <a:t> Networking….</a:t>
            </a:r>
            <a:endParaRPr lang="en-US" sz="2400" b="1" dirty="0"/>
          </a:p>
        </p:txBody>
      </p:sp>
      <p:pic>
        <p:nvPicPr>
          <p:cNvPr id="6" name="Picture 5" descr="Screen shot 2012-03-07 at 09.4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6" y="141078"/>
            <a:ext cx="1479561" cy="2069753"/>
          </a:xfrm>
          <a:prstGeom prst="rect">
            <a:avLst/>
          </a:prstGeom>
        </p:spPr>
      </p:pic>
      <p:pic>
        <p:nvPicPr>
          <p:cNvPr id="7" name="Picture 23" descr="new-zomb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29" y="141078"/>
            <a:ext cx="2434623" cy="2604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shot 2012-03-07 at 09.53.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4" y="3898705"/>
            <a:ext cx="7003259" cy="2636058"/>
          </a:xfrm>
          <a:prstGeom prst="rect">
            <a:avLst/>
          </a:prstGeom>
        </p:spPr>
      </p:pic>
      <p:cxnSp>
        <p:nvCxnSpPr>
          <p:cNvPr id="11" name="Straight Arrow Connector 10"/>
          <p:cNvCxnSpPr/>
          <p:nvPr/>
        </p:nvCxnSpPr>
        <p:spPr>
          <a:xfrm flipH="1">
            <a:off x="6399105" y="4611042"/>
            <a:ext cx="1257627" cy="144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15173E1-F880-A64A-B74C-29872619673F}" type="slidenum">
              <a:rPr lang="en-US" smtClean="0"/>
              <a:t>105</a:t>
            </a:fld>
            <a:endParaRPr lang="en-US"/>
          </a:p>
        </p:txBody>
      </p:sp>
    </p:spTree>
    <p:extLst>
      <p:ext uri="{BB962C8B-B14F-4D97-AF65-F5344CB8AC3E}">
        <p14:creationId xmlns:p14="http://schemas.microsoft.com/office/powerpoint/2010/main" val="177095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EBB1508-3C05-C44B-9C0A-6EC8BE35DDEE}" type="slidenum">
              <a:rPr lang="en-US" sz="1200" i="0" smtClean="0">
                <a:latin typeface="Calibri"/>
                <a:cs typeface="Calibri"/>
              </a:rPr>
              <a:pPr/>
              <a:t>106</a:t>
            </a:fld>
            <a:endParaRPr lang="en-US" sz="1200" i="0" dirty="0">
              <a:latin typeface="Calibri"/>
              <a:cs typeface="Calibri"/>
            </a:endParaRPr>
          </a:p>
        </p:txBody>
      </p:sp>
      <p:sp>
        <p:nvSpPr>
          <p:cNvPr id="130052" name="Rectangle 2"/>
          <p:cNvSpPr>
            <a:spLocks noGrp="1" noChangeArrowheads="1"/>
          </p:cNvSpPr>
          <p:nvPr>
            <p:ph type="title"/>
          </p:nvPr>
        </p:nvSpPr>
        <p:spPr>
          <a:xfrm>
            <a:off x="546100" y="0"/>
            <a:ext cx="7772400" cy="1143000"/>
          </a:xfrm>
        </p:spPr>
        <p:txBody>
          <a:bodyPr>
            <a:normAutofit fontScale="90000"/>
          </a:bodyPr>
          <a:lstStyle/>
          <a:p>
            <a:r>
              <a:rPr lang="en-US" dirty="0" smtClean="0">
                <a:ea typeface="ＭＳ Ｐゴシック" charset="0"/>
                <a:cs typeface="ＭＳ Ｐゴシック" charset="0"/>
              </a:rPr>
              <a:t>Switch</a:t>
            </a:r>
            <a:br>
              <a:rPr lang="en-US" dirty="0" smtClean="0">
                <a:ea typeface="ＭＳ Ｐゴシック" charset="0"/>
                <a:cs typeface="ＭＳ Ｐゴシック" charset="0"/>
              </a:rPr>
            </a:br>
            <a:r>
              <a:rPr lang="en-US" sz="2700" i="1" dirty="0">
                <a:ea typeface="ＭＳ Ｐゴシック" charset="0"/>
                <a:cs typeface="ＭＳ Ｐゴシック" charset="0"/>
              </a:rPr>
              <a:t>(</a:t>
            </a:r>
            <a:r>
              <a:rPr lang="en-US" sz="2700" i="1" dirty="0" smtClean="0">
                <a:ea typeface="ＭＳ Ｐゴシック" charset="0"/>
                <a:cs typeface="ＭＳ Ｐゴシック" charset="0"/>
              </a:rPr>
              <a:t>like a Hub but smarter)</a:t>
            </a:r>
            <a:endParaRPr lang="en-US" i="1" dirty="0">
              <a:ea typeface="ＭＳ Ｐゴシック" charset="0"/>
              <a:cs typeface="ＭＳ Ｐゴシック" charset="0"/>
            </a:endParaRPr>
          </a:p>
        </p:txBody>
      </p:sp>
      <p:sp>
        <p:nvSpPr>
          <p:cNvPr id="130053" name="Rectangle 3"/>
          <p:cNvSpPr>
            <a:spLocks noGrp="1" noChangeArrowheads="1"/>
          </p:cNvSpPr>
          <p:nvPr>
            <p:ph type="body" idx="1"/>
          </p:nvPr>
        </p:nvSpPr>
        <p:spPr>
          <a:xfrm>
            <a:off x="925513" y="1231900"/>
            <a:ext cx="8001000" cy="3803650"/>
          </a:xfrm>
        </p:spPr>
        <p:txBody>
          <a:bodyPr>
            <a:normAutofit fontScale="85000" lnSpcReduction="20000"/>
          </a:bodyPr>
          <a:lstStyle/>
          <a:p>
            <a:r>
              <a:rPr lang="en-US" dirty="0">
                <a:solidFill>
                  <a:srgbClr val="FF0000"/>
                </a:solidFill>
                <a:ea typeface="ＭＳ Ｐゴシック" charset="0"/>
                <a:cs typeface="ＭＳ Ｐゴシック" charset="0"/>
              </a:rPr>
              <a:t>link-layer device: smarter than hubs, take </a:t>
            </a:r>
            <a:r>
              <a:rPr lang="en-US" i="1" dirty="0">
                <a:solidFill>
                  <a:srgbClr val="FF0000"/>
                </a:solidFill>
                <a:ea typeface="ＭＳ Ｐゴシック" charset="0"/>
                <a:cs typeface="ＭＳ Ｐゴシック" charset="0"/>
              </a:rPr>
              <a:t>active</a:t>
            </a:r>
            <a:r>
              <a:rPr lang="en-US" dirty="0">
                <a:solidFill>
                  <a:srgbClr val="FF0000"/>
                </a:solidFill>
                <a:ea typeface="ＭＳ Ｐゴシック" charset="0"/>
                <a:cs typeface="ＭＳ Ｐゴシック" charset="0"/>
              </a:rPr>
              <a:t> role</a:t>
            </a:r>
          </a:p>
          <a:p>
            <a:pPr lvl="1"/>
            <a:r>
              <a:rPr lang="en-US" dirty="0">
                <a:ea typeface="ＭＳ Ｐゴシック" charset="0"/>
              </a:rPr>
              <a:t>store, forward Ethernet frames</a:t>
            </a:r>
          </a:p>
          <a:p>
            <a:pPr lvl="1"/>
            <a:r>
              <a:rPr lang="en-US" dirty="0">
                <a:ea typeface="ＭＳ Ｐゴシック" charset="0"/>
              </a:rPr>
              <a:t>examine incoming frame</a:t>
            </a:r>
            <a:r>
              <a:rPr lang="ja-JP" altLang="en-US" dirty="0">
                <a:ea typeface="ＭＳ Ｐゴシック" charset="0"/>
              </a:rPr>
              <a:t>’</a:t>
            </a:r>
            <a:r>
              <a:rPr lang="en-US" dirty="0">
                <a:ea typeface="ＭＳ Ｐゴシック" charset="0"/>
              </a:rPr>
              <a:t>s MAC address, </a:t>
            </a:r>
            <a:r>
              <a:rPr lang="en-US" dirty="0">
                <a:solidFill>
                  <a:srgbClr val="FF0000"/>
                </a:solidFill>
                <a:ea typeface="ＭＳ Ｐゴシック" charset="0"/>
              </a:rPr>
              <a:t>selectively</a:t>
            </a:r>
            <a:r>
              <a:rPr lang="en-US" dirty="0">
                <a:ea typeface="ＭＳ Ｐゴシック" charset="0"/>
              </a:rPr>
              <a:t> forward  frame to one-or-more outgoing links when frame is to be forwarded on segment, uses CSMA/CD to access segment</a:t>
            </a:r>
            <a:endParaRPr lang="en-US" sz="2000" dirty="0">
              <a:ea typeface="ＭＳ Ｐゴシック" charset="0"/>
            </a:endParaRPr>
          </a:p>
          <a:p>
            <a:r>
              <a:rPr lang="en-US" i="1" dirty="0">
                <a:solidFill>
                  <a:srgbClr val="FF0000"/>
                </a:solidFill>
                <a:ea typeface="ＭＳ Ｐゴシック" charset="0"/>
                <a:cs typeface="ＭＳ Ｐゴシック" charset="0"/>
              </a:rPr>
              <a:t>transparent</a:t>
            </a:r>
          </a:p>
          <a:p>
            <a:pPr lvl="1"/>
            <a:r>
              <a:rPr lang="en-US" dirty="0">
                <a:ea typeface="ＭＳ Ｐゴシック" charset="0"/>
              </a:rPr>
              <a:t>hosts are unaware of presence of switches</a:t>
            </a:r>
            <a:endParaRPr lang="en-US" sz="2000" dirty="0">
              <a:ea typeface="ＭＳ Ｐゴシック" charset="0"/>
            </a:endParaRPr>
          </a:p>
          <a:p>
            <a:r>
              <a:rPr lang="en-US" i="1" dirty="0">
                <a:solidFill>
                  <a:srgbClr val="FF0000"/>
                </a:solidFill>
                <a:ea typeface="ＭＳ Ｐゴシック" charset="0"/>
                <a:cs typeface="ＭＳ Ｐゴシック" charset="0"/>
              </a:rPr>
              <a:t>plug-and-play, self-learning</a:t>
            </a:r>
          </a:p>
          <a:p>
            <a:pPr lvl="1"/>
            <a:r>
              <a:rPr lang="en-US" dirty="0">
                <a:ea typeface="ＭＳ Ｐゴシック" charset="0"/>
              </a:rPr>
              <a:t>switches do not need to be configured</a:t>
            </a:r>
            <a:endParaRPr lang="en-US" sz="2000" dirty="0">
              <a:ea typeface="ＭＳ Ｐゴシック" charset="0"/>
            </a:endParaRPr>
          </a:p>
          <a:p>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85517507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0ABDBEA-9DD5-4D47-9302-1609A618F564}" type="slidenum">
              <a:rPr lang="en-US" sz="1200" i="0" smtClean="0">
                <a:latin typeface="Calibri"/>
                <a:cs typeface="Calibri"/>
              </a:rPr>
              <a:pPr/>
              <a:t>107</a:t>
            </a:fld>
            <a:endParaRPr lang="en-US" sz="1200" i="0" dirty="0">
              <a:latin typeface="Calibri"/>
              <a:cs typeface="Calibri"/>
            </a:endParaRPr>
          </a:p>
        </p:txBody>
      </p:sp>
      <p:sp>
        <p:nvSpPr>
          <p:cNvPr id="132106"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allows </a:t>
            </a:r>
            <a:r>
              <a:rPr lang="en-US" sz="3200" i="1" dirty="0">
                <a:ea typeface="ＭＳ Ｐゴシック" charset="0"/>
                <a:cs typeface="ＭＳ Ｐゴシック" charset="0"/>
              </a:rPr>
              <a:t>multiple</a:t>
            </a:r>
            <a:r>
              <a:rPr lang="en-US" sz="3200" dirty="0">
                <a:ea typeface="ＭＳ Ｐゴシック" charset="0"/>
                <a:cs typeface="ＭＳ Ｐゴシック" charset="0"/>
              </a:rPr>
              <a:t> simultaneous transmissions</a:t>
            </a:r>
          </a:p>
        </p:txBody>
      </p:sp>
      <p:sp>
        <p:nvSpPr>
          <p:cNvPr id="132107" name="Rectangle 3"/>
          <p:cNvSpPr>
            <a:spLocks noGrp="1" noChangeArrowheads="1"/>
          </p:cNvSpPr>
          <p:nvPr>
            <p:ph type="body" idx="1"/>
          </p:nvPr>
        </p:nvSpPr>
        <p:spPr>
          <a:xfrm>
            <a:off x="484188" y="1800225"/>
            <a:ext cx="4503737" cy="4576763"/>
          </a:xfrm>
        </p:spPr>
        <p:txBody>
          <a:bodyPr/>
          <a:lstStyle/>
          <a:p>
            <a:pPr>
              <a:lnSpc>
                <a:spcPct val="90000"/>
              </a:lnSpc>
            </a:pPr>
            <a:r>
              <a:rPr lang="en-US" sz="2400" dirty="0">
                <a:ea typeface="ＭＳ Ｐゴシック" charset="0"/>
                <a:cs typeface="ＭＳ Ｐゴシック" charset="0"/>
              </a:rPr>
              <a:t>hosts have dedicated, direct connection to switch</a:t>
            </a:r>
          </a:p>
          <a:p>
            <a:pPr>
              <a:lnSpc>
                <a:spcPct val="90000"/>
              </a:lnSpc>
            </a:pPr>
            <a:r>
              <a:rPr lang="en-US" sz="2400" dirty="0">
                <a:ea typeface="ＭＳ Ｐゴシック" charset="0"/>
                <a:cs typeface="ＭＳ Ｐゴシック" charset="0"/>
              </a:rPr>
              <a:t>switches buffer packets</a:t>
            </a:r>
          </a:p>
          <a:p>
            <a:pPr>
              <a:lnSpc>
                <a:spcPct val="90000"/>
              </a:lnSpc>
            </a:pPr>
            <a:r>
              <a:rPr lang="en-US" sz="2400" dirty="0">
                <a:ea typeface="ＭＳ Ｐゴシック" charset="0"/>
                <a:cs typeface="ＭＳ Ｐゴシック" charset="0"/>
              </a:rPr>
              <a:t>Ethernet protocol used on </a:t>
            </a:r>
            <a:r>
              <a:rPr lang="en-US" sz="2400" i="1" dirty="0">
                <a:ea typeface="ＭＳ Ｐゴシック" charset="0"/>
                <a:cs typeface="ＭＳ Ｐゴシック" charset="0"/>
              </a:rPr>
              <a:t>each</a:t>
            </a:r>
            <a:r>
              <a:rPr lang="en-US" sz="2400" dirty="0">
                <a:ea typeface="ＭＳ Ｐゴシック" charset="0"/>
                <a:cs typeface="ＭＳ Ｐゴシック" charset="0"/>
              </a:rPr>
              <a:t> incoming link, but no collisions; full duplex</a:t>
            </a:r>
          </a:p>
          <a:p>
            <a:pPr lvl="1">
              <a:lnSpc>
                <a:spcPct val="90000"/>
              </a:lnSpc>
            </a:pPr>
            <a:r>
              <a:rPr lang="en-US" sz="2000" dirty="0">
                <a:ea typeface="ＭＳ Ｐゴシック" charset="0"/>
              </a:rPr>
              <a:t>each link is its own collision domain</a:t>
            </a:r>
          </a:p>
          <a:p>
            <a:pPr>
              <a:lnSpc>
                <a:spcPct val="90000"/>
              </a:lnSpc>
            </a:pPr>
            <a:r>
              <a:rPr lang="en-US" sz="2400" i="1" dirty="0">
                <a:solidFill>
                  <a:srgbClr val="FF0000"/>
                </a:solidFill>
                <a:ea typeface="ＭＳ Ｐゴシック" charset="0"/>
                <a:cs typeface="ＭＳ Ｐゴシック" charset="0"/>
              </a:rPr>
              <a:t>switching:</a:t>
            </a:r>
            <a:r>
              <a:rPr lang="en-US" sz="2400" dirty="0">
                <a:solidFill>
                  <a:schemeClr val="accent2"/>
                </a:solidFill>
                <a:ea typeface="ＭＳ Ｐゴシック" charset="0"/>
                <a:cs typeface="ＭＳ Ｐゴシック" charset="0"/>
              </a:rPr>
              <a:t> </a:t>
            </a:r>
            <a:r>
              <a:rPr lang="en-US" sz="2400" dirty="0">
                <a:ea typeface="ＭＳ Ｐゴシック" charset="0"/>
                <a:cs typeface="ＭＳ Ｐゴシック" charset="0"/>
              </a:rPr>
              <a:t>A-to-A</a:t>
            </a:r>
            <a:r>
              <a:rPr lang="ja-JP" altLang="en-US" sz="2400" dirty="0">
                <a:ea typeface="ＭＳ Ｐゴシック" charset="0"/>
                <a:cs typeface="ＭＳ Ｐゴシック" charset="0"/>
              </a:rPr>
              <a:t>’</a:t>
            </a:r>
            <a:r>
              <a:rPr lang="en-US" sz="2400" dirty="0">
                <a:ea typeface="ＭＳ Ｐゴシック" charset="0"/>
                <a:cs typeface="ＭＳ Ｐゴシック" charset="0"/>
              </a:rPr>
              <a:t> and B-to-B</a:t>
            </a:r>
            <a:r>
              <a:rPr lang="ja-JP" altLang="en-US" sz="2400" dirty="0">
                <a:ea typeface="ＭＳ Ｐゴシック" charset="0"/>
                <a:cs typeface="ＭＳ Ｐゴシック" charset="0"/>
              </a:rPr>
              <a:t>’</a:t>
            </a:r>
            <a:r>
              <a:rPr lang="en-US" sz="2400" dirty="0">
                <a:ea typeface="ＭＳ Ｐゴシック" charset="0"/>
                <a:cs typeface="ＭＳ Ｐゴシック" charset="0"/>
              </a:rPr>
              <a:t> simultaneously, without collisions </a:t>
            </a:r>
          </a:p>
          <a:p>
            <a:pPr lvl="1">
              <a:lnSpc>
                <a:spcPct val="90000"/>
              </a:lnSpc>
            </a:pPr>
            <a:r>
              <a:rPr lang="en-US" sz="2000" dirty="0">
                <a:ea typeface="ＭＳ Ｐゴシック" charset="0"/>
              </a:rPr>
              <a:t>not possible with dumb hub</a:t>
            </a:r>
          </a:p>
          <a:p>
            <a:pPr>
              <a:lnSpc>
                <a:spcPct val="90000"/>
              </a:lnSpc>
              <a:buFont typeface="ZapfDingbats" charset="0"/>
              <a:buNone/>
            </a:pPr>
            <a:endParaRPr lang="en-US" sz="2400" dirty="0">
              <a:ea typeface="ＭＳ Ｐゴシック" charset="0"/>
              <a:cs typeface="ＭＳ Ｐゴシック" charset="0"/>
            </a:endParaRPr>
          </a:p>
        </p:txBody>
      </p:sp>
      <p:graphicFrame>
        <p:nvGraphicFramePr>
          <p:cNvPr id="132098"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1805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1806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08" name="Line 13"/>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0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1" name="Line 16"/>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0"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1806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1806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1806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3"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1806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4" name="Text Box 23"/>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2115" name="Text Box 24"/>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2116" name="Text Box 25"/>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2117" name="Text Box 26"/>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2118" name="Text Box 27"/>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2119" name="Text Box 28"/>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2120" name="Group 33"/>
          <p:cNvGrpSpPr>
            <a:grpSpLocks/>
          </p:cNvGrpSpPr>
          <p:nvPr/>
        </p:nvGrpSpPr>
        <p:grpSpPr bwMode="auto">
          <a:xfrm>
            <a:off x="6145213" y="2936875"/>
            <a:ext cx="720725" cy="279400"/>
            <a:chOff x="3913" y="3140"/>
            <a:chExt cx="454" cy="176"/>
          </a:xfrm>
        </p:grpSpPr>
        <p:sp>
          <p:nvSpPr>
            <p:cNvPr id="132128" name="Rectangle 29"/>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2129" name="Freeform 30"/>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2130" name="Freeform 31"/>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2121" name="Text Box 34"/>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2122" name="Text Box 35"/>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2123" name="Text Box 36"/>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2124" name="Text Box 37"/>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2125" name="Text Box 38"/>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2126" name="Text Box 39"/>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2127" name="Text Box 40"/>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209371869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D971247-90F3-8445-81E7-D54D4703071A}" type="slidenum">
              <a:rPr lang="en-US" sz="1200" i="0" smtClean="0">
                <a:latin typeface="Calibri"/>
                <a:cs typeface="Calibri"/>
              </a:rPr>
              <a:pPr/>
              <a:t>108</a:t>
            </a:fld>
            <a:endParaRPr lang="en-US" sz="1200" i="0" dirty="0">
              <a:latin typeface="Calibri"/>
              <a:cs typeface="Calibri"/>
            </a:endParaRPr>
          </a:p>
        </p:txBody>
      </p:sp>
      <p:sp>
        <p:nvSpPr>
          <p:cNvPr id="134154"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Table</a:t>
            </a:r>
          </a:p>
        </p:txBody>
      </p:sp>
      <p:sp>
        <p:nvSpPr>
          <p:cNvPr id="134155" name="Rectangle 3"/>
          <p:cNvSpPr>
            <a:spLocks noGrp="1" noChangeArrowheads="1"/>
          </p:cNvSpPr>
          <p:nvPr>
            <p:ph type="body" idx="1"/>
          </p:nvPr>
        </p:nvSpPr>
        <p:spPr>
          <a:xfrm>
            <a:off x="255588" y="1549400"/>
            <a:ext cx="4835525" cy="4805363"/>
          </a:xfrm>
        </p:spPr>
        <p:txBody>
          <a:bodyPr/>
          <a:lstStyle/>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does switch know that A</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4, 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5?</a:t>
            </a:r>
          </a:p>
          <a:p>
            <a:r>
              <a:rPr lang="en-US" sz="2400" i="1" u="sng" dirty="0">
                <a:solidFill>
                  <a:srgbClr val="FF0000"/>
                </a:solidFill>
                <a:ea typeface="ＭＳ Ｐゴシック" charset="0"/>
                <a:cs typeface="ＭＳ Ｐゴシック" charset="0"/>
              </a:rPr>
              <a:t>A:</a:t>
            </a:r>
            <a:r>
              <a:rPr lang="en-US" sz="2400" dirty="0">
                <a:ea typeface="ＭＳ Ｐゴシック" charset="0"/>
                <a:cs typeface="ＭＳ Ｐゴシック" charset="0"/>
              </a:rPr>
              <a:t>  each switch has a </a:t>
            </a:r>
            <a:r>
              <a:rPr lang="en-US" sz="2400" dirty="0">
                <a:solidFill>
                  <a:srgbClr val="FF0000"/>
                </a:solidFill>
                <a:ea typeface="ＭＳ Ｐゴシック" charset="0"/>
                <a:cs typeface="ＭＳ Ｐゴシック" charset="0"/>
              </a:rPr>
              <a:t>switch table, </a:t>
            </a:r>
            <a:r>
              <a:rPr lang="en-US" sz="2400" dirty="0">
                <a:ea typeface="ＭＳ Ｐゴシック" charset="0"/>
                <a:cs typeface="ＭＳ Ｐゴシック" charset="0"/>
              </a:rPr>
              <a:t>each entry:</a:t>
            </a:r>
          </a:p>
          <a:p>
            <a:pPr lvl="1"/>
            <a:r>
              <a:rPr lang="en-US" sz="2000" dirty="0">
                <a:ea typeface="ＭＳ Ｐゴシック" charset="0"/>
              </a:rPr>
              <a:t>(MAC address of host, interface to reach host, time stamp)</a:t>
            </a:r>
          </a:p>
          <a:p>
            <a:r>
              <a:rPr lang="en-US" sz="2400" dirty="0">
                <a:ea typeface="ＭＳ Ｐゴシック" charset="0"/>
                <a:cs typeface="ＭＳ Ｐゴシック" charset="0"/>
              </a:rPr>
              <a:t>looks like a routing table!</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are entries created, maintained in switch table? </a:t>
            </a:r>
          </a:p>
          <a:p>
            <a:pPr lvl="1"/>
            <a:r>
              <a:rPr lang="en-US" sz="2000" dirty="0">
                <a:ea typeface="ＭＳ Ｐゴシック" charset="0"/>
              </a:rPr>
              <a:t>something like a routing protocol?</a:t>
            </a:r>
          </a:p>
        </p:txBody>
      </p:sp>
      <p:graphicFrame>
        <p:nvGraphicFramePr>
          <p:cNvPr id="134146"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010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010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56"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7"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8"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9"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48"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010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011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011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0"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51"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011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62"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4163"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4164"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4165"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4166"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4167"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4168" name="Group 22"/>
          <p:cNvGrpSpPr>
            <a:grpSpLocks/>
          </p:cNvGrpSpPr>
          <p:nvPr/>
        </p:nvGrpSpPr>
        <p:grpSpPr bwMode="auto">
          <a:xfrm>
            <a:off x="6145213" y="2936875"/>
            <a:ext cx="720725" cy="279400"/>
            <a:chOff x="3913" y="3140"/>
            <a:chExt cx="454" cy="176"/>
          </a:xfrm>
        </p:grpSpPr>
        <p:sp>
          <p:nvSpPr>
            <p:cNvPr id="134176"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4177"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4178"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4169" name="Text Box 26"/>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4170" name="Text Box 27"/>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4171" name="Text Box 28"/>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4172" name="Text Box 29"/>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4173" name="Text Box 30"/>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4174" name="Text Box 31"/>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4175" name="Text Box 32"/>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123566930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8E88C22-7153-2D43-96AE-AB1BC351CB5C}" type="slidenum">
              <a:rPr lang="en-US" sz="1200" i="0" smtClean="0">
                <a:latin typeface="Calibri"/>
                <a:cs typeface="Calibri"/>
              </a:rPr>
              <a:pPr/>
              <a:t>109</a:t>
            </a:fld>
            <a:endParaRPr lang="en-US" sz="1200" i="0" dirty="0">
              <a:latin typeface="Calibri"/>
              <a:cs typeface="Calibri"/>
            </a:endParaRPr>
          </a:p>
        </p:txBody>
      </p:sp>
      <p:sp>
        <p:nvSpPr>
          <p:cNvPr id="136202" name="Rectangle 2"/>
          <p:cNvSpPr>
            <a:spLocks noGrp="1" noChangeArrowheads="1"/>
          </p:cNvSpPr>
          <p:nvPr>
            <p:ph type="title"/>
          </p:nvPr>
        </p:nvSpPr>
        <p:spPr/>
        <p:txBody>
          <a:bodyPr/>
          <a:lstStyle/>
          <a:p>
            <a:r>
              <a:rPr lang="en-US" dirty="0">
                <a:ea typeface="ＭＳ Ｐゴシック" charset="0"/>
                <a:cs typeface="ＭＳ Ｐゴシック" charset="0"/>
              </a:rPr>
              <a:t>Switch: self-</a:t>
            </a:r>
            <a:r>
              <a:rPr lang="en-US" dirty="0" smtClean="0">
                <a:ea typeface="ＭＳ Ｐゴシック" charset="0"/>
                <a:cs typeface="ＭＳ Ｐゴシック" charset="0"/>
              </a:rPr>
              <a:t>learning (recap)</a:t>
            </a:r>
            <a:endParaRPr lang="en-US" dirty="0">
              <a:ea typeface="ＭＳ Ｐゴシック" charset="0"/>
              <a:cs typeface="ＭＳ Ｐゴシック" charset="0"/>
            </a:endParaRPr>
          </a:p>
        </p:txBody>
      </p:sp>
      <p:sp>
        <p:nvSpPr>
          <p:cNvPr id="136203" name="Rectangle 3"/>
          <p:cNvSpPr>
            <a:spLocks noGrp="1" noChangeArrowheads="1"/>
          </p:cNvSpPr>
          <p:nvPr>
            <p:ph type="body" idx="1"/>
          </p:nvPr>
        </p:nvSpPr>
        <p:spPr>
          <a:xfrm>
            <a:off x="450850" y="1547813"/>
            <a:ext cx="4202113" cy="4114800"/>
          </a:xfrm>
        </p:spPr>
        <p:txBody>
          <a:bodyPr/>
          <a:lstStyle/>
          <a:p>
            <a:r>
              <a:rPr lang="en-US" sz="2400" dirty="0">
                <a:ea typeface="ＭＳ Ｐゴシック" charset="0"/>
                <a:cs typeface="ＭＳ Ｐゴシック" charset="0"/>
              </a:rPr>
              <a:t>switch</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learns</a:t>
            </a:r>
            <a:r>
              <a:rPr lang="en-US" sz="2400" dirty="0">
                <a:ea typeface="ＭＳ Ｐゴシック" charset="0"/>
                <a:cs typeface="ＭＳ Ｐゴシック" charset="0"/>
              </a:rPr>
              <a:t> which hosts can be reached through which interfaces</a:t>
            </a:r>
          </a:p>
          <a:p>
            <a:pPr lvl="1"/>
            <a:r>
              <a:rPr lang="en-US" sz="2000" dirty="0">
                <a:ea typeface="ＭＳ Ｐゴシック" charset="0"/>
              </a:rPr>
              <a:t>when frame received, switch </a:t>
            </a:r>
            <a:r>
              <a:rPr lang="ja-JP" altLang="en-US" sz="2000" dirty="0">
                <a:ea typeface="ＭＳ Ｐゴシック" charset="0"/>
              </a:rPr>
              <a:t>“</a:t>
            </a:r>
            <a:r>
              <a:rPr lang="en-US" sz="2000" dirty="0">
                <a:ea typeface="ＭＳ Ｐゴシック" charset="0"/>
              </a:rPr>
              <a:t>learns</a:t>
            </a:r>
            <a:r>
              <a:rPr lang="ja-JP" altLang="en-US" sz="2000" dirty="0">
                <a:ea typeface="ＭＳ Ｐゴシック" charset="0"/>
              </a:rPr>
              <a:t>”</a:t>
            </a:r>
            <a:r>
              <a:rPr lang="en-US" sz="2000" dirty="0">
                <a:ea typeface="ＭＳ Ｐゴシック" charset="0"/>
              </a:rPr>
              <a:t>  location of sender: incoming LAN segment</a:t>
            </a:r>
          </a:p>
          <a:p>
            <a:pPr lvl="1"/>
            <a:r>
              <a:rPr lang="en-US" sz="2000" dirty="0">
                <a:ea typeface="ＭＳ Ｐゴシック" charset="0"/>
              </a:rPr>
              <a:t>records sender/location pair in switch table</a:t>
            </a:r>
          </a:p>
        </p:txBody>
      </p:sp>
      <p:graphicFrame>
        <p:nvGraphicFramePr>
          <p:cNvPr id="136194"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216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216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4"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7"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6"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216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216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216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8"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9"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216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10"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6211"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6212"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6213"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6214"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6215"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6216" name="Group 22"/>
          <p:cNvGrpSpPr>
            <a:grpSpLocks/>
          </p:cNvGrpSpPr>
          <p:nvPr/>
        </p:nvGrpSpPr>
        <p:grpSpPr bwMode="auto">
          <a:xfrm>
            <a:off x="6145213" y="2936875"/>
            <a:ext cx="720725" cy="279400"/>
            <a:chOff x="3913" y="3140"/>
            <a:chExt cx="454" cy="176"/>
          </a:xfrm>
        </p:grpSpPr>
        <p:sp>
          <p:nvSpPr>
            <p:cNvPr id="136244"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6245"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6246"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6217"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6218"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6219"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6220"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6221"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6222"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6"/>
          <p:cNvGrpSpPr>
            <a:grpSpLocks/>
          </p:cNvGrpSpPr>
          <p:nvPr/>
        </p:nvGrpSpPr>
        <p:grpSpPr bwMode="auto">
          <a:xfrm>
            <a:off x="6778625" y="1223963"/>
            <a:ext cx="1428750" cy="369887"/>
            <a:chOff x="1750" y="3514"/>
            <a:chExt cx="900" cy="233"/>
          </a:xfrm>
        </p:grpSpPr>
        <p:sp>
          <p:nvSpPr>
            <p:cNvPr id="136240"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36241" name="Text Box 33"/>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36242" name="Line 34"/>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43" name="Line 35"/>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41"/>
          <p:cNvGrpSpPr>
            <a:grpSpLocks/>
          </p:cNvGrpSpPr>
          <p:nvPr/>
        </p:nvGrpSpPr>
        <p:grpSpPr bwMode="auto">
          <a:xfrm>
            <a:off x="6994529" y="525463"/>
            <a:ext cx="1350963" cy="714375"/>
            <a:chOff x="4406" y="331"/>
            <a:chExt cx="851" cy="450"/>
          </a:xfrm>
        </p:grpSpPr>
        <p:sp>
          <p:nvSpPr>
            <p:cNvPr id="136236"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7"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8" name="Text Box 39"/>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36239" name="Text Box 40"/>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7"/>
          <p:cNvGrpSpPr>
            <a:grpSpLocks/>
          </p:cNvGrpSpPr>
          <p:nvPr/>
        </p:nvGrpSpPr>
        <p:grpSpPr bwMode="auto">
          <a:xfrm>
            <a:off x="3336927" y="4937125"/>
            <a:ext cx="3070226" cy="1444625"/>
            <a:chOff x="3441" y="3154"/>
            <a:chExt cx="1934" cy="910"/>
          </a:xfrm>
        </p:grpSpPr>
        <p:sp>
          <p:nvSpPr>
            <p:cNvPr id="136231"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36232" name="Text Box 42"/>
            <p:cNvSpPr txBox="1">
              <a:spLocks noChangeArrowheads="1"/>
            </p:cNvSpPr>
            <p:nvPr/>
          </p:nvSpPr>
          <p:spPr bwMode="auto">
            <a:xfrm>
              <a:off x="3441" y="3175"/>
              <a:ext cx="19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TTL</a:t>
              </a:r>
              <a:endParaRPr lang="en-US" sz="1800" i="0" dirty="0">
                <a:latin typeface="Calibri"/>
              </a:endParaRPr>
            </a:p>
          </p:txBody>
        </p:sp>
        <p:sp>
          <p:nvSpPr>
            <p:cNvPr id="136233" name="Line 44"/>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4" name="Line 45"/>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5" name="Line 46"/>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420912"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53"/>
          <p:cNvGrpSpPr>
            <a:grpSpLocks/>
          </p:cNvGrpSpPr>
          <p:nvPr/>
        </p:nvGrpSpPr>
        <p:grpSpPr bwMode="auto">
          <a:xfrm>
            <a:off x="3771901" y="5370513"/>
            <a:ext cx="2505076" cy="377825"/>
            <a:chOff x="2376" y="3383"/>
            <a:chExt cx="1578" cy="238"/>
          </a:xfrm>
        </p:grpSpPr>
        <p:sp>
          <p:nvSpPr>
            <p:cNvPr id="136228" name="Text Box 49"/>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36229" name="Text Box 50"/>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36230" name="Text Box 51"/>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Tree>
    <p:extLst>
      <p:ext uri="{BB962C8B-B14F-4D97-AF65-F5344CB8AC3E}">
        <p14:creationId xmlns:p14="http://schemas.microsoft.com/office/powerpoint/2010/main" val="3053172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500" fill="hold"/>
                                        <p:tgtEl>
                                          <p:spTgt spid="3"/>
                                        </p:tgtEl>
                                        <p:attrNameLst>
                                          <p:attrName>ppt_x</p:attrName>
                                          <p:attrName>ppt_y</p:attrName>
                                        </p:attrNameLst>
                                      </p:cBhvr>
                                      <p:rCtr x="-5347" y="12153"/>
                                    </p:animMotion>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425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20447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20423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24225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362201" y="204152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191001" y="20399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24193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41776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019801" y="20367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20359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241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20343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6652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8451" name="TextBox 28"/>
          <p:cNvSpPr txBox="1">
            <a:spLocks noChangeArrowheads="1"/>
          </p:cNvSpPr>
          <p:nvPr/>
        </p:nvSpPr>
        <p:spPr bwMode="auto">
          <a:xfrm>
            <a:off x="152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2" name="TextBox 29"/>
          <p:cNvSpPr txBox="1">
            <a:spLocks noChangeArrowheads="1"/>
          </p:cNvSpPr>
          <p:nvPr/>
        </p:nvSpPr>
        <p:spPr bwMode="auto">
          <a:xfrm>
            <a:off x="1143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3" name="TextBox 30"/>
          <p:cNvSpPr txBox="1">
            <a:spLocks noChangeArrowheads="1"/>
          </p:cNvSpPr>
          <p:nvPr/>
        </p:nvSpPr>
        <p:spPr bwMode="auto">
          <a:xfrm>
            <a:off x="2971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4" name="TextBox 31"/>
          <p:cNvSpPr txBox="1">
            <a:spLocks noChangeArrowheads="1"/>
          </p:cNvSpPr>
          <p:nvPr/>
        </p:nvSpPr>
        <p:spPr bwMode="auto">
          <a:xfrm>
            <a:off x="3810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5" name="TextBox 32"/>
          <p:cNvSpPr txBox="1">
            <a:spLocks noChangeArrowheads="1"/>
          </p:cNvSpPr>
          <p:nvPr/>
        </p:nvSpPr>
        <p:spPr bwMode="auto">
          <a:xfrm>
            <a:off x="6629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6" name="TextBox 33"/>
          <p:cNvSpPr txBox="1">
            <a:spLocks noChangeArrowheads="1"/>
          </p:cNvSpPr>
          <p:nvPr/>
        </p:nvSpPr>
        <p:spPr bwMode="auto">
          <a:xfrm>
            <a:off x="8458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7" name="TextBox 34"/>
          <p:cNvSpPr txBox="1">
            <a:spLocks noChangeArrowheads="1"/>
          </p:cNvSpPr>
          <p:nvPr/>
        </p:nvSpPr>
        <p:spPr bwMode="auto">
          <a:xfrm>
            <a:off x="7543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8" name="TextBox 35"/>
          <p:cNvSpPr txBox="1">
            <a:spLocks noChangeArrowheads="1"/>
          </p:cNvSpPr>
          <p:nvPr/>
        </p:nvSpPr>
        <p:spPr bwMode="auto">
          <a:xfrm>
            <a:off x="5638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9" name="TextBox 36"/>
          <p:cNvSpPr txBox="1">
            <a:spLocks noChangeArrowheads="1"/>
          </p:cNvSpPr>
          <p:nvPr/>
        </p:nvSpPr>
        <p:spPr bwMode="auto">
          <a:xfrm>
            <a:off x="4876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60" name="TextBox 37"/>
          <p:cNvSpPr txBox="1">
            <a:spLocks noChangeArrowheads="1"/>
          </p:cNvSpPr>
          <p:nvPr/>
        </p:nvSpPr>
        <p:spPr bwMode="auto">
          <a:xfrm>
            <a:off x="1981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9" name="Straight Connector 38"/>
          <p:cNvCxnSpPr/>
          <p:nvPr/>
        </p:nvCxnSpPr>
        <p:spPr>
          <a:xfrm flipV="1">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9112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31019" y="335359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272632" y="33551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8256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2359819" y="33567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416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6544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570413"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83225"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6017419" y="33615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992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313613"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7847807" y="33647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29600"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476" name="TextBox 55"/>
          <p:cNvSpPr txBox="1">
            <a:spLocks noChangeArrowheads="1"/>
          </p:cNvSpPr>
          <p:nvPr/>
        </p:nvSpPr>
        <p:spPr bwMode="auto">
          <a:xfrm>
            <a:off x="152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77" name="TextBox 56"/>
          <p:cNvSpPr txBox="1">
            <a:spLocks noChangeArrowheads="1"/>
          </p:cNvSpPr>
          <p:nvPr/>
        </p:nvSpPr>
        <p:spPr bwMode="auto">
          <a:xfrm>
            <a:off x="11430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8" name="TextBox 57"/>
          <p:cNvSpPr txBox="1">
            <a:spLocks noChangeArrowheads="1"/>
          </p:cNvSpPr>
          <p:nvPr/>
        </p:nvSpPr>
        <p:spPr bwMode="auto">
          <a:xfrm>
            <a:off x="2971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9" name="TextBox 58"/>
          <p:cNvSpPr txBox="1">
            <a:spLocks noChangeArrowheads="1"/>
          </p:cNvSpPr>
          <p:nvPr/>
        </p:nvSpPr>
        <p:spPr bwMode="auto">
          <a:xfrm>
            <a:off x="3886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0" name="TextBox 59"/>
          <p:cNvSpPr txBox="1">
            <a:spLocks noChangeArrowheads="1"/>
          </p:cNvSpPr>
          <p:nvPr/>
        </p:nvSpPr>
        <p:spPr bwMode="auto">
          <a:xfrm>
            <a:off x="6629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1" name="TextBox 60"/>
          <p:cNvSpPr txBox="1">
            <a:spLocks noChangeArrowheads="1"/>
          </p:cNvSpPr>
          <p:nvPr/>
        </p:nvSpPr>
        <p:spPr bwMode="auto">
          <a:xfrm>
            <a:off x="8458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2" name="TextBox 61"/>
          <p:cNvSpPr txBox="1">
            <a:spLocks noChangeArrowheads="1"/>
          </p:cNvSpPr>
          <p:nvPr/>
        </p:nvSpPr>
        <p:spPr bwMode="auto">
          <a:xfrm>
            <a:off x="7543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3" name="TextBox 62"/>
          <p:cNvSpPr txBox="1">
            <a:spLocks noChangeArrowheads="1"/>
          </p:cNvSpPr>
          <p:nvPr/>
        </p:nvSpPr>
        <p:spPr bwMode="auto">
          <a:xfrm>
            <a:off x="5638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4" name="TextBox 63"/>
          <p:cNvSpPr txBox="1">
            <a:spLocks noChangeArrowheads="1"/>
          </p:cNvSpPr>
          <p:nvPr/>
        </p:nvSpPr>
        <p:spPr bwMode="auto">
          <a:xfrm>
            <a:off x="4876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5" name="TextBox 64"/>
          <p:cNvSpPr txBox="1">
            <a:spLocks noChangeArrowheads="1"/>
          </p:cNvSpPr>
          <p:nvPr/>
        </p:nvSpPr>
        <p:spPr bwMode="auto">
          <a:xfrm>
            <a:off x="1981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6" name="TextBox 66"/>
          <p:cNvSpPr txBox="1">
            <a:spLocks noChangeArrowheads="1"/>
          </p:cNvSpPr>
          <p:nvPr/>
        </p:nvSpPr>
        <p:spPr bwMode="auto">
          <a:xfrm>
            <a:off x="152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87" name="TextBox 67"/>
          <p:cNvSpPr txBox="1">
            <a:spLocks noChangeArrowheads="1"/>
          </p:cNvSpPr>
          <p:nvPr/>
        </p:nvSpPr>
        <p:spPr bwMode="auto">
          <a:xfrm>
            <a:off x="11430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8" name="TextBox 68"/>
          <p:cNvSpPr txBox="1">
            <a:spLocks noChangeArrowheads="1"/>
          </p:cNvSpPr>
          <p:nvPr/>
        </p:nvSpPr>
        <p:spPr bwMode="auto">
          <a:xfrm>
            <a:off x="2971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9" name="TextBox 69"/>
          <p:cNvSpPr txBox="1">
            <a:spLocks noChangeArrowheads="1"/>
          </p:cNvSpPr>
          <p:nvPr/>
        </p:nvSpPr>
        <p:spPr bwMode="auto">
          <a:xfrm>
            <a:off x="3886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0" name="TextBox 70"/>
          <p:cNvSpPr txBox="1">
            <a:spLocks noChangeArrowheads="1"/>
          </p:cNvSpPr>
          <p:nvPr/>
        </p:nvSpPr>
        <p:spPr bwMode="auto">
          <a:xfrm>
            <a:off x="6629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1" name="TextBox 71"/>
          <p:cNvSpPr txBox="1">
            <a:spLocks noChangeArrowheads="1"/>
          </p:cNvSpPr>
          <p:nvPr/>
        </p:nvSpPr>
        <p:spPr bwMode="auto">
          <a:xfrm>
            <a:off x="8458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2" name="TextBox 72"/>
          <p:cNvSpPr txBox="1">
            <a:spLocks noChangeArrowheads="1"/>
          </p:cNvSpPr>
          <p:nvPr/>
        </p:nvSpPr>
        <p:spPr bwMode="auto">
          <a:xfrm>
            <a:off x="7543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3" name="TextBox 73"/>
          <p:cNvSpPr txBox="1">
            <a:spLocks noChangeArrowheads="1"/>
          </p:cNvSpPr>
          <p:nvPr/>
        </p:nvSpPr>
        <p:spPr bwMode="auto">
          <a:xfrm>
            <a:off x="5638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4" name="TextBox 74"/>
          <p:cNvSpPr txBox="1">
            <a:spLocks noChangeArrowheads="1"/>
          </p:cNvSpPr>
          <p:nvPr/>
        </p:nvSpPr>
        <p:spPr bwMode="auto">
          <a:xfrm>
            <a:off x="4876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5" name="TextBox 75"/>
          <p:cNvSpPr txBox="1">
            <a:spLocks noChangeArrowheads="1"/>
          </p:cNvSpPr>
          <p:nvPr/>
        </p:nvSpPr>
        <p:spPr bwMode="auto">
          <a:xfrm>
            <a:off x="1981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cxnSp>
        <p:nvCxnSpPr>
          <p:cNvPr id="77" name="Straight Connector 76"/>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991394" y="46378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3716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2818607" y="463946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2875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2004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3733801" y="46402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4116388" y="42735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5029200" y="427513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9451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6477794" y="46458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859588" y="5027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8305007" y="4647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772400" y="50149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6868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512" name="TextBox 94"/>
          <p:cNvSpPr txBox="1">
            <a:spLocks noChangeArrowheads="1"/>
          </p:cNvSpPr>
          <p:nvPr/>
        </p:nvSpPr>
        <p:spPr bwMode="auto">
          <a:xfrm>
            <a:off x="0" y="12192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a:t>
            </a:r>
          </a:p>
        </p:txBody>
      </p:sp>
      <p:sp>
        <p:nvSpPr>
          <p:cNvPr id="18513" name="TextBox 95"/>
          <p:cNvSpPr txBox="1">
            <a:spLocks noChangeArrowheads="1"/>
          </p:cNvSpPr>
          <p:nvPr/>
        </p:nvSpPr>
        <p:spPr bwMode="auto">
          <a:xfrm>
            <a:off x="0" y="26019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Non-Return-to-Zero-Mark (NRZM) 1 = transition 0 = no transition</a:t>
            </a:r>
          </a:p>
        </p:txBody>
      </p:sp>
      <p:sp>
        <p:nvSpPr>
          <p:cNvPr id="18514" name="TextBox 96"/>
          <p:cNvSpPr txBox="1">
            <a:spLocks noChangeArrowheads="1"/>
          </p:cNvSpPr>
          <p:nvPr/>
        </p:nvSpPr>
        <p:spPr bwMode="auto">
          <a:xfrm>
            <a:off x="0" y="3886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Inverted (NRZI) (note transitions on the 1)</a:t>
            </a:r>
          </a:p>
        </p:txBody>
      </p:sp>
      <p:sp>
        <p:nvSpPr>
          <p:cNvPr id="18515" name="TextBox 98"/>
          <p:cNvSpPr txBox="1">
            <a:spLocks noChangeArrowheads="1"/>
          </p:cNvSpPr>
          <p:nvPr/>
        </p:nvSpPr>
        <p:spPr bwMode="auto">
          <a:xfrm>
            <a:off x="2286000" y="239713"/>
            <a:ext cx="4573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a:t>
            </a:r>
          </a:p>
          <a:p>
            <a:pPr algn="ctr" eaLnBrk="1" hangingPunct="1"/>
            <a:r>
              <a:rPr lang="en-US" b="1" dirty="0">
                <a:latin typeface="Calibri"/>
              </a:rPr>
              <a:t>where Baud=bit-rate</a:t>
            </a:r>
          </a:p>
        </p:txBody>
      </p:sp>
      <p:sp>
        <p:nvSpPr>
          <p:cNvPr id="2" name="Slide Number Placeholder 1"/>
          <p:cNvSpPr>
            <a:spLocks noGrp="1"/>
          </p:cNvSpPr>
          <p:nvPr>
            <p:ph type="sldNum" sz="quarter" idx="12"/>
          </p:nvPr>
        </p:nvSpPr>
        <p:spPr/>
        <p:txBody>
          <a:bodyPr/>
          <a:lstStyle/>
          <a:p>
            <a:fld id="{915173E1-F880-A64A-B74C-29872619673F}" type="slidenum">
              <a:rPr lang="en-US" smtClean="0"/>
              <a:t>11</a:t>
            </a:fld>
            <a:endParaRPr lang="en-US"/>
          </a:p>
        </p:txBody>
      </p:sp>
    </p:spTree>
    <p:extLst>
      <p:ext uri="{BB962C8B-B14F-4D97-AF65-F5344CB8AC3E}">
        <p14:creationId xmlns:p14="http://schemas.microsoft.com/office/powerpoint/2010/main" val="3104604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2F80D7D-28B4-AA4B-9833-313C787CB9DE}" type="slidenum">
              <a:rPr lang="en-US" sz="1200" i="0" smtClean="0">
                <a:latin typeface="Calibri"/>
                <a:cs typeface="Calibri"/>
              </a:rPr>
              <a:pPr/>
              <a:t>110</a:t>
            </a:fld>
            <a:endParaRPr lang="en-US" sz="1200" i="0" dirty="0">
              <a:latin typeface="Calibri"/>
              <a:cs typeface="Calibri"/>
            </a:endParaRPr>
          </a:p>
        </p:txBody>
      </p:sp>
      <p:sp>
        <p:nvSpPr>
          <p:cNvPr id="138244" name="Rectangle 2"/>
          <p:cNvSpPr>
            <a:spLocks noGrp="1" noChangeArrowheads="1"/>
          </p:cNvSpPr>
          <p:nvPr>
            <p:ph type="title"/>
          </p:nvPr>
        </p:nvSpPr>
        <p:spPr>
          <a:xfrm>
            <a:off x="509588" y="0"/>
            <a:ext cx="7772400" cy="1143000"/>
          </a:xfrm>
        </p:spPr>
        <p:txBody>
          <a:bodyPr/>
          <a:lstStyle/>
          <a:p>
            <a:r>
              <a:rPr lang="en-US" sz="3600" dirty="0">
                <a:ea typeface="ＭＳ Ｐゴシック" charset="0"/>
                <a:cs typeface="ＭＳ Ｐゴシック" charset="0"/>
              </a:rPr>
              <a:t>Switch: frame filtering/forwarding</a:t>
            </a:r>
          </a:p>
        </p:txBody>
      </p:sp>
      <p:sp>
        <p:nvSpPr>
          <p:cNvPr id="138245" name="Rectangle 3"/>
          <p:cNvSpPr>
            <a:spLocks noGrp="1" noChangeArrowheads="1"/>
          </p:cNvSpPr>
          <p:nvPr>
            <p:ph type="body" idx="1"/>
          </p:nvPr>
        </p:nvSpPr>
        <p:spPr>
          <a:xfrm>
            <a:off x="630238" y="1150938"/>
            <a:ext cx="8201025" cy="5480276"/>
          </a:xfrm>
        </p:spPr>
        <p:txBody>
          <a:bodyPr>
            <a:normAutofit/>
          </a:bodyPr>
          <a:lstStyle/>
          <a:p>
            <a:pPr>
              <a:buFont typeface="ZapfDingbats" charset="0"/>
              <a:buNone/>
            </a:pPr>
            <a:r>
              <a:rPr lang="en-US" sz="2400" u="sng" dirty="0">
                <a:solidFill>
                  <a:srgbClr val="FF0000"/>
                </a:solidFill>
                <a:ea typeface="ＭＳ Ｐゴシック" charset="0"/>
                <a:cs typeface="ＭＳ Ｐゴシック" charset="0"/>
              </a:rPr>
              <a:t>When  frame received:</a:t>
            </a:r>
            <a:br>
              <a:rPr lang="en-US" sz="2400" u="sng" dirty="0">
                <a:solidFill>
                  <a:srgbClr val="FF0000"/>
                </a:solidFill>
                <a:ea typeface="ＭＳ Ｐゴシック" charset="0"/>
                <a:cs typeface="ＭＳ Ｐゴシック" charset="0"/>
              </a:rPr>
            </a:br>
            <a:endParaRPr lang="en-US" sz="2400" u="sng" dirty="0">
              <a:solidFill>
                <a:srgbClr val="FF0000"/>
              </a:solidFill>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record link associated with sending host</a:t>
            </a:r>
          </a:p>
          <a:p>
            <a:pPr>
              <a:buFont typeface="ZapfDingbats" charset="0"/>
              <a:buNone/>
            </a:pPr>
            <a:r>
              <a:rPr lang="en-US" sz="2400" dirty="0">
                <a:ea typeface="ＭＳ Ｐゴシック" charset="0"/>
                <a:cs typeface="ＭＳ Ｐゴシック" charset="0"/>
              </a:rPr>
              <a:t>2. index switch table using MAC </a:t>
            </a:r>
            <a:r>
              <a:rPr lang="en-US" sz="2400" dirty="0" err="1">
                <a:ea typeface="ＭＳ Ｐゴシック" charset="0"/>
                <a:cs typeface="ＭＳ Ｐゴシック" charset="0"/>
              </a:rPr>
              <a:t>dest</a:t>
            </a:r>
            <a:r>
              <a:rPr lang="en-US" sz="2400" dirty="0">
                <a:ea typeface="ＭＳ Ｐゴシック" charset="0"/>
                <a:cs typeface="ＭＳ Ｐゴシック" charset="0"/>
              </a:rPr>
              <a:t> address</a:t>
            </a:r>
            <a:endParaRPr lang="en-US" sz="2400" b="1" dirty="0">
              <a:solidFill>
                <a:schemeClr val="accent2"/>
              </a:solidFill>
              <a:ea typeface="ＭＳ Ｐゴシック" charset="0"/>
              <a:cs typeface="ＭＳ Ｐゴシック" charset="0"/>
            </a:endParaRPr>
          </a:p>
          <a:p>
            <a:pPr>
              <a:buFont typeface="ZapfDingbats" charset="0"/>
              <a:buNone/>
            </a:pPr>
            <a:r>
              <a:rPr lang="en-US" sz="2400" b="1" dirty="0">
                <a:solidFill>
                  <a:schemeClr val="accent2"/>
                </a:solidFill>
                <a:ea typeface="ＭＳ Ｐゴシック" charset="0"/>
                <a:cs typeface="ＭＳ Ｐゴシック" charset="0"/>
              </a:rPr>
              <a:t>3. if </a:t>
            </a:r>
            <a:r>
              <a:rPr lang="en-US" sz="2400" dirty="0">
                <a:ea typeface="ＭＳ Ｐゴシック" charset="0"/>
                <a:cs typeface="ＭＳ Ｐゴシック" charset="0"/>
              </a:rPr>
              <a:t>entry found for destination</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 {</a:t>
            </a:r>
          </a:p>
          <a:p>
            <a:pPr>
              <a:buFont typeface="ZapfDingbats" charset="0"/>
              <a:buNone/>
            </a:pPr>
            <a:r>
              <a:rPr lang="en-US" sz="2400" b="1" dirty="0">
                <a:solidFill>
                  <a:schemeClr val="accent2"/>
                </a:solidFill>
                <a:ea typeface="ＭＳ Ｐゴシック" charset="0"/>
                <a:cs typeface="ＭＳ Ｐゴシック" charset="0"/>
              </a:rPr>
              <a:t>     if </a:t>
            </a:r>
            <a:r>
              <a:rPr lang="en-US" sz="2400" dirty="0" err="1">
                <a:ea typeface="ＭＳ Ｐゴシック" charset="0"/>
                <a:cs typeface="ＭＳ Ｐゴシック" charset="0"/>
              </a:rPr>
              <a:t>dest</a:t>
            </a:r>
            <a:r>
              <a:rPr lang="en-US" sz="2400" dirty="0">
                <a:ea typeface="ＭＳ Ｐゴシック" charset="0"/>
                <a:cs typeface="ＭＳ Ｐゴシック" charset="0"/>
              </a:rPr>
              <a:t> on segment from which frame arrived</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a:t>
            </a:r>
            <a:r>
              <a:rPr lang="en-US" sz="2400" dirty="0">
                <a:ea typeface="ＭＳ Ｐゴシック" charset="0"/>
                <a:cs typeface="ＭＳ Ｐゴシック" charset="0"/>
              </a:rPr>
              <a:t> drop the frame</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forward the frame on interface indicated</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  }   </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flood</a:t>
            </a:r>
            <a:endParaRPr lang="en-US" dirty="0">
              <a:ea typeface="ＭＳ Ｐゴシック" charset="0"/>
              <a:cs typeface="ＭＳ Ｐゴシック" charset="0"/>
            </a:endParaRPr>
          </a:p>
          <a:p>
            <a:pPr lvl="3">
              <a:buFontTx/>
              <a:buNone/>
            </a:pPr>
            <a:r>
              <a:rPr lang="en-US" dirty="0">
                <a:ea typeface="ＭＳ Ｐゴシック" charset="0"/>
              </a:rPr>
              <a:t>  </a:t>
            </a:r>
          </a:p>
        </p:txBody>
      </p:sp>
      <p:sp>
        <p:nvSpPr>
          <p:cNvPr id="138246" name="Text Box 4"/>
          <p:cNvSpPr txBox="1">
            <a:spLocks noChangeArrowheads="1"/>
          </p:cNvSpPr>
          <p:nvPr/>
        </p:nvSpPr>
        <p:spPr bwMode="auto">
          <a:xfrm>
            <a:off x="3094038" y="5453063"/>
            <a:ext cx="4171873" cy="83099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chemeClr val="accent2"/>
                </a:solidFill>
                <a:latin typeface="Calibri"/>
              </a:rPr>
              <a:t>forward on all but the interface </a:t>
            </a:r>
          </a:p>
          <a:p>
            <a:r>
              <a:rPr lang="en-US" dirty="0">
                <a:solidFill>
                  <a:schemeClr val="accent2"/>
                </a:solidFill>
                <a:latin typeface="Calibri"/>
              </a:rPr>
              <a:t>on which the frame arrived</a:t>
            </a:r>
            <a:endParaRPr lang="en-US" sz="2000" dirty="0">
              <a:solidFill>
                <a:schemeClr val="accent2"/>
              </a:solidFill>
              <a:latin typeface="Times New Roman" charset="0"/>
            </a:endParaRPr>
          </a:p>
        </p:txBody>
      </p:sp>
      <p:sp>
        <p:nvSpPr>
          <p:cNvPr id="138247" name="Line 5"/>
          <p:cNvSpPr>
            <a:spLocks noChangeShapeType="1"/>
          </p:cNvSpPr>
          <p:nvPr/>
        </p:nvSpPr>
        <p:spPr bwMode="auto">
          <a:xfrm flipH="1" flipV="1">
            <a:off x="2612570" y="5179786"/>
            <a:ext cx="427492" cy="7796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Tree>
    <p:extLst>
      <p:ext uri="{BB962C8B-B14F-4D97-AF65-F5344CB8AC3E}">
        <p14:creationId xmlns:p14="http://schemas.microsoft.com/office/powerpoint/2010/main" val="203742333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83DC810-E735-4E4C-BDD5-15EBD6FDC84D}" type="slidenum">
              <a:rPr lang="en-US" sz="1200" i="0" smtClean="0">
                <a:latin typeface="Calibri"/>
                <a:cs typeface="Calibri"/>
              </a:rPr>
              <a:pPr/>
              <a:t>111</a:t>
            </a:fld>
            <a:endParaRPr lang="en-US" sz="1200" i="0" dirty="0">
              <a:latin typeface="Calibri"/>
              <a:cs typeface="Calibri"/>
            </a:endParaRPr>
          </a:p>
        </p:txBody>
      </p:sp>
      <p:sp>
        <p:nvSpPr>
          <p:cNvPr id="140298" name="Rectangle 2"/>
          <p:cNvSpPr>
            <a:spLocks noGrp="1" noChangeArrowheads="1"/>
          </p:cNvSpPr>
          <p:nvPr>
            <p:ph type="title"/>
          </p:nvPr>
        </p:nvSpPr>
        <p:spPr>
          <a:xfrm>
            <a:off x="339725" y="696913"/>
            <a:ext cx="3108325" cy="1143000"/>
          </a:xfrm>
        </p:spPr>
        <p:txBody>
          <a:bodyPr>
            <a:normAutofit fontScale="90000"/>
          </a:bodyPr>
          <a:lstStyle/>
          <a:p>
            <a:r>
              <a:rPr lang="en-US" sz="3600" dirty="0">
                <a:ea typeface="ＭＳ Ｐゴシック" charset="0"/>
                <a:cs typeface="ＭＳ Ｐゴシック" charset="0"/>
              </a:rPr>
              <a:t>Self-learning, forwarding: example</a:t>
            </a:r>
          </a:p>
        </p:txBody>
      </p:sp>
      <p:graphicFrame>
        <p:nvGraphicFramePr>
          <p:cNvPr id="140290"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625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625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299"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0"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1"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2"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2"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625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625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625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3"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5"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625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4"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5"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0306"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40307"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40308"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40309"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40310"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40311" name="Group 22"/>
          <p:cNvGrpSpPr>
            <a:grpSpLocks/>
          </p:cNvGrpSpPr>
          <p:nvPr/>
        </p:nvGrpSpPr>
        <p:grpSpPr bwMode="auto">
          <a:xfrm>
            <a:off x="6145213" y="2936875"/>
            <a:ext cx="720725" cy="279400"/>
            <a:chOff x="3913" y="3140"/>
            <a:chExt cx="454" cy="176"/>
          </a:xfrm>
        </p:grpSpPr>
        <p:sp>
          <p:nvSpPr>
            <p:cNvPr id="140377"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0378"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0379"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0312"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40313"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40314"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40315"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40316"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40317"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2"/>
          <p:cNvGrpSpPr>
            <a:grpSpLocks/>
          </p:cNvGrpSpPr>
          <p:nvPr/>
        </p:nvGrpSpPr>
        <p:grpSpPr bwMode="auto">
          <a:xfrm>
            <a:off x="6778625" y="1223963"/>
            <a:ext cx="1428750" cy="369887"/>
            <a:chOff x="1750" y="3514"/>
            <a:chExt cx="900" cy="233"/>
          </a:xfrm>
        </p:grpSpPr>
        <p:sp>
          <p:nvSpPr>
            <p:cNvPr id="140373"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74" name="Text Box 34"/>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75" name="Line 35"/>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6" name="Line 36"/>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37"/>
          <p:cNvGrpSpPr>
            <a:grpSpLocks/>
          </p:cNvGrpSpPr>
          <p:nvPr/>
        </p:nvGrpSpPr>
        <p:grpSpPr bwMode="auto">
          <a:xfrm>
            <a:off x="6994529" y="525463"/>
            <a:ext cx="1350963" cy="714375"/>
            <a:chOff x="4406" y="331"/>
            <a:chExt cx="851" cy="450"/>
          </a:xfrm>
        </p:grpSpPr>
        <p:sp>
          <p:nvSpPr>
            <p:cNvPr id="140369"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0"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1" name="Text Box 40"/>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40372" name="Text Box 41"/>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2"/>
          <p:cNvGrpSpPr>
            <a:grpSpLocks/>
          </p:cNvGrpSpPr>
          <p:nvPr/>
        </p:nvGrpSpPr>
        <p:grpSpPr bwMode="auto">
          <a:xfrm>
            <a:off x="3336926" y="4937125"/>
            <a:ext cx="3017838" cy="1444625"/>
            <a:chOff x="3441" y="3154"/>
            <a:chExt cx="1901" cy="910"/>
          </a:xfrm>
        </p:grpSpPr>
        <p:sp>
          <p:nvSpPr>
            <p:cNvPr id="140364"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40365" name="Text Box 44"/>
            <p:cNvSpPr txBox="1">
              <a:spLocks noChangeArrowheads="1"/>
            </p:cNvSpPr>
            <p:nvPr/>
          </p:nvSpPr>
          <p:spPr bwMode="auto">
            <a:xfrm>
              <a:off x="3441" y="3175"/>
              <a:ext cx="18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a:t>
              </a:r>
              <a:r>
                <a:rPr lang="en-US" sz="1800" i="0" dirty="0">
                  <a:latin typeface="Calibri"/>
                </a:rPr>
                <a:t>TTL</a:t>
              </a:r>
            </a:p>
          </p:txBody>
        </p:sp>
        <p:sp>
          <p:nvSpPr>
            <p:cNvPr id="140366" name="Line 45"/>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7" name="Line 46"/>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8" name="Line 47"/>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04"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49"/>
          <p:cNvGrpSpPr>
            <a:grpSpLocks/>
          </p:cNvGrpSpPr>
          <p:nvPr/>
        </p:nvGrpSpPr>
        <p:grpSpPr bwMode="auto">
          <a:xfrm>
            <a:off x="3771901" y="5370513"/>
            <a:ext cx="2505076" cy="377825"/>
            <a:chOff x="2376" y="3383"/>
            <a:chExt cx="1578" cy="238"/>
          </a:xfrm>
        </p:grpSpPr>
        <p:sp>
          <p:nvSpPr>
            <p:cNvPr id="140361" name="Text Box 50"/>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40362" name="Text Box 51"/>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40363" name="Text Box 52"/>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grpSp>
        <p:nvGrpSpPr>
          <p:cNvPr id="7" name="Group 59"/>
          <p:cNvGrpSpPr>
            <a:grpSpLocks/>
          </p:cNvGrpSpPr>
          <p:nvPr/>
        </p:nvGrpSpPr>
        <p:grpSpPr bwMode="auto">
          <a:xfrm>
            <a:off x="5799138" y="2881313"/>
            <a:ext cx="1428750" cy="369887"/>
            <a:chOff x="1750" y="3514"/>
            <a:chExt cx="900" cy="233"/>
          </a:xfrm>
        </p:grpSpPr>
        <p:sp>
          <p:nvSpPr>
            <p:cNvPr id="140357"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8" name="Text Box 6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9" name="Line 6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0" name="Line 6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8" name="Group 64"/>
          <p:cNvGrpSpPr>
            <a:grpSpLocks/>
          </p:cNvGrpSpPr>
          <p:nvPr/>
        </p:nvGrpSpPr>
        <p:grpSpPr bwMode="auto">
          <a:xfrm>
            <a:off x="5799138" y="2879725"/>
            <a:ext cx="1428750" cy="369888"/>
            <a:chOff x="1750" y="3514"/>
            <a:chExt cx="900" cy="233"/>
          </a:xfrm>
        </p:grpSpPr>
        <p:sp>
          <p:nvSpPr>
            <p:cNvPr id="140353"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4" name="Text Box 6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5" name="Line 6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6" name="Line 6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 name="Group 69"/>
          <p:cNvGrpSpPr>
            <a:grpSpLocks/>
          </p:cNvGrpSpPr>
          <p:nvPr/>
        </p:nvGrpSpPr>
        <p:grpSpPr bwMode="auto">
          <a:xfrm>
            <a:off x="5799138" y="2882900"/>
            <a:ext cx="1428750" cy="369888"/>
            <a:chOff x="1750" y="3514"/>
            <a:chExt cx="900" cy="233"/>
          </a:xfrm>
        </p:grpSpPr>
        <p:sp>
          <p:nvSpPr>
            <p:cNvPr id="140349"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0" name="Text Box 7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1" name="Line 7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2" name="Line 7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0" name="Group 74"/>
          <p:cNvGrpSpPr>
            <a:grpSpLocks/>
          </p:cNvGrpSpPr>
          <p:nvPr/>
        </p:nvGrpSpPr>
        <p:grpSpPr bwMode="auto">
          <a:xfrm>
            <a:off x="5799138" y="2882900"/>
            <a:ext cx="1428750" cy="369888"/>
            <a:chOff x="1750" y="3514"/>
            <a:chExt cx="900" cy="233"/>
          </a:xfrm>
        </p:grpSpPr>
        <p:sp>
          <p:nvSpPr>
            <p:cNvPr id="140345"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6" name="Text Box 7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7" name="Line 7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8" name="Line 7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1" name="Group 79"/>
          <p:cNvGrpSpPr>
            <a:grpSpLocks/>
          </p:cNvGrpSpPr>
          <p:nvPr/>
        </p:nvGrpSpPr>
        <p:grpSpPr bwMode="auto">
          <a:xfrm>
            <a:off x="5795963" y="2879725"/>
            <a:ext cx="1428750" cy="369888"/>
            <a:chOff x="1750" y="3514"/>
            <a:chExt cx="900" cy="233"/>
          </a:xfrm>
        </p:grpSpPr>
        <p:sp>
          <p:nvSpPr>
            <p:cNvPr id="140341"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2" name="Text Box 8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3" name="Line 8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4" name="Line 8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0" name="Rectangle 84"/>
          <p:cNvSpPr>
            <a:spLocks noGrp="1" noChangeArrowheads="1"/>
          </p:cNvSpPr>
          <p:nvPr>
            <p:ph type="body" idx="1"/>
          </p:nvPr>
        </p:nvSpPr>
        <p:spPr>
          <a:xfrm>
            <a:off x="350838" y="2411413"/>
            <a:ext cx="4044950" cy="944562"/>
          </a:xfrm>
        </p:spPr>
        <p:txBody>
          <a:bodyPr>
            <a:normAutofit lnSpcReduction="10000"/>
          </a:bodyPr>
          <a:lstStyle/>
          <a:p>
            <a:pPr>
              <a:lnSpc>
                <a:spcPct val="90000"/>
              </a:lnSpc>
            </a:pPr>
            <a:r>
              <a:rPr lang="en-US" dirty="0">
                <a:ea typeface="ＭＳ Ｐゴシック" charset="0"/>
                <a:cs typeface="ＭＳ Ｐゴシック" charset="0"/>
              </a:rPr>
              <a:t>frame destination unknown:</a:t>
            </a:r>
            <a:endParaRPr lang="en-US" i="1" dirty="0">
              <a:ea typeface="ＭＳ Ｐゴシック" charset="0"/>
              <a:cs typeface="ＭＳ Ｐゴシック" charset="0"/>
            </a:endParaRPr>
          </a:p>
        </p:txBody>
      </p:sp>
      <p:sp>
        <p:nvSpPr>
          <p:cNvPr id="685142" name="Text Box 86"/>
          <p:cNvSpPr txBox="1">
            <a:spLocks noChangeArrowheads="1"/>
          </p:cNvSpPr>
          <p:nvPr/>
        </p:nvSpPr>
        <p:spPr bwMode="auto">
          <a:xfrm>
            <a:off x="2405736" y="279717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rgbClr val="FF0000"/>
                </a:solidFill>
                <a:latin typeface="Calibri"/>
              </a:rPr>
              <a:t>flood</a:t>
            </a:r>
          </a:p>
        </p:txBody>
      </p:sp>
      <p:grpSp>
        <p:nvGrpSpPr>
          <p:cNvPr id="12" name="Group 92"/>
          <p:cNvGrpSpPr>
            <a:grpSpLocks/>
          </p:cNvGrpSpPr>
          <p:nvPr/>
        </p:nvGrpSpPr>
        <p:grpSpPr bwMode="auto">
          <a:xfrm>
            <a:off x="6130925" y="3981450"/>
            <a:ext cx="1428750" cy="369888"/>
            <a:chOff x="730" y="2472"/>
            <a:chExt cx="900" cy="233"/>
          </a:xfrm>
        </p:grpSpPr>
        <p:sp>
          <p:nvSpPr>
            <p:cNvPr id="140337"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38" name="Text Box 89"/>
            <p:cNvSpPr txBox="1">
              <a:spLocks noChangeArrowheads="1"/>
            </p:cNvSpPr>
            <p:nvPr/>
          </p:nvSpPr>
          <p:spPr bwMode="auto">
            <a:xfrm>
              <a:off x="730" y="247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a:t>
              </a:r>
              <a:r>
                <a:rPr lang="ja-JP" altLang="en-US" sz="1800" i="0" dirty="0">
                  <a:solidFill>
                    <a:schemeClr val="bg1"/>
                  </a:solidFill>
                  <a:latin typeface="Calibri"/>
                </a:rPr>
                <a:t>’</a:t>
              </a:r>
              <a:r>
                <a:rPr lang="en-US" sz="1800" i="0" dirty="0">
                  <a:solidFill>
                    <a:schemeClr val="bg1"/>
                  </a:solidFill>
                  <a:latin typeface="Calibri"/>
                </a:rPr>
                <a:t> A</a:t>
              </a:r>
            </a:p>
          </p:txBody>
        </p:sp>
        <p:sp>
          <p:nvSpPr>
            <p:cNvPr id="140339" name="Line 90"/>
            <p:cNvSpPr>
              <a:spLocks noChangeShapeType="1"/>
            </p:cNvSpPr>
            <p:nvPr/>
          </p:nvSpPr>
          <p:spPr bwMode="auto">
            <a:xfrm>
              <a:off x="937" y="2493"/>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0" name="Line 91"/>
            <p:cNvSpPr>
              <a:spLocks noChangeShapeType="1"/>
            </p:cNvSpPr>
            <p:nvPr/>
          </p:nvSpPr>
          <p:spPr bwMode="auto">
            <a:xfrm>
              <a:off x="1096" y="2498"/>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9" name="Rectangle 93"/>
          <p:cNvSpPr>
            <a:spLocks noChangeArrowheads="1"/>
          </p:cNvSpPr>
          <p:nvPr/>
        </p:nvSpPr>
        <p:spPr bwMode="auto">
          <a:xfrm>
            <a:off x="365125" y="3328988"/>
            <a:ext cx="40449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Char char="r"/>
            </a:pPr>
            <a:r>
              <a:rPr lang="en-US" sz="2800" i="0" dirty="0">
                <a:latin typeface="Calibri"/>
              </a:rPr>
              <a:t>destination A location known:</a:t>
            </a:r>
            <a:endParaRPr lang="en-US" sz="2800" dirty="0">
              <a:solidFill>
                <a:srgbClr val="FF0000"/>
              </a:solidFill>
              <a:latin typeface="Calibri"/>
            </a:endParaRPr>
          </a:p>
        </p:txBody>
      </p:sp>
      <p:grpSp>
        <p:nvGrpSpPr>
          <p:cNvPr id="13" name="Group 94"/>
          <p:cNvGrpSpPr>
            <a:grpSpLocks/>
          </p:cNvGrpSpPr>
          <p:nvPr/>
        </p:nvGrpSpPr>
        <p:grpSpPr bwMode="auto">
          <a:xfrm>
            <a:off x="3768726" y="5656263"/>
            <a:ext cx="2505076" cy="377825"/>
            <a:chOff x="2376" y="3383"/>
            <a:chExt cx="1578" cy="238"/>
          </a:xfrm>
        </p:grpSpPr>
        <p:sp>
          <p:nvSpPr>
            <p:cNvPr id="140334" name="Text Box 95"/>
            <p:cNvSpPr txBox="1">
              <a:spLocks noChangeArrowheads="1"/>
            </p:cNvSpPr>
            <p:nvPr/>
          </p:nvSpPr>
          <p:spPr bwMode="auto">
            <a:xfrm>
              <a:off x="2376" y="3388"/>
              <a:ext cx="3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r>
                <a:rPr lang="ja-JP" altLang="en-US" sz="1800" dirty="0">
                  <a:latin typeface="Calibri"/>
                </a:rPr>
                <a:t>’</a:t>
              </a:r>
              <a:endParaRPr lang="en-US" sz="1800" dirty="0">
                <a:latin typeface="Calibri"/>
              </a:endParaRPr>
            </a:p>
          </p:txBody>
        </p:sp>
        <p:sp>
          <p:nvSpPr>
            <p:cNvPr id="140335" name="Text Box 96"/>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4</a:t>
              </a:r>
            </a:p>
          </p:txBody>
        </p:sp>
        <p:sp>
          <p:nvSpPr>
            <p:cNvPr id="140336" name="Text Box 97"/>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
        <p:nvSpPr>
          <p:cNvPr id="685154" name="Rectangle 98"/>
          <p:cNvSpPr>
            <a:spLocks noChangeArrowheads="1"/>
          </p:cNvSpPr>
          <p:nvPr/>
        </p:nvSpPr>
        <p:spPr bwMode="auto">
          <a:xfrm>
            <a:off x="660400" y="4076700"/>
            <a:ext cx="40449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None/>
            </a:pPr>
            <a:r>
              <a:rPr lang="en-US" sz="2800" dirty="0">
                <a:solidFill>
                  <a:srgbClr val="FF0000"/>
                </a:solidFill>
                <a:latin typeface="Calibri"/>
              </a:rPr>
              <a:t>selective send</a:t>
            </a:r>
          </a:p>
        </p:txBody>
      </p:sp>
    </p:spTree>
    <p:extLst>
      <p:ext uri="{BB962C8B-B14F-4D97-AF65-F5344CB8AC3E}">
        <p14:creationId xmlns:p14="http://schemas.microsoft.com/office/powerpoint/2010/main" val="171998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3"/>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7"/>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8"/>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9"/>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1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11"/>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1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12"/>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CF0444-8583-884B-9EEF-C6B03B5EA436}" type="slidenum">
              <a:rPr lang="en-US" sz="1200" i="0" smtClean="0">
                <a:latin typeface="Calibri"/>
                <a:cs typeface="Calibri"/>
              </a:rPr>
              <a:pPr/>
              <a:t>112</a:t>
            </a:fld>
            <a:endParaRPr lang="en-US" sz="1200" i="0" dirty="0">
              <a:latin typeface="Calibri"/>
              <a:cs typeface="Calibri"/>
            </a:endParaRPr>
          </a:p>
        </p:txBody>
      </p:sp>
      <p:sp>
        <p:nvSpPr>
          <p:cNvPr id="142349" name="Rectangle 5"/>
          <p:cNvSpPr>
            <a:spLocks noGrp="1" noChangeArrowheads="1"/>
          </p:cNvSpPr>
          <p:nvPr>
            <p:ph type="title"/>
          </p:nvPr>
        </p:nvSpPr>
        <p:spPr>
          <a:xfrm>
            <a:off x="546100" y="0"/>
            <a:ext cx="7772400" cy="1143000"/>
          </a:xfrm>
        </p:spPr>
        <p:txBody>
          <a:bodyPr/>
          <a:lstStyle/>
          <a:p>
            <a:r>
              <a:rPr lang="en-US" dirty="0">
                <a:ea typeface="ＭＳ Ｐゴシック" charset="0"/>
                <a:cs typeface="ＭＳ Ｐゴシック" charset="0"/>
              </a:rPr>
              <a:t>Interconnecting switches</a:t>
            </a:r>
          </a:p>
        </p:txBody>
      </p:sp>
      <p:sp>
        <p:nvSpPr>
          <p:cNvPr id="142350" name="Rectangle 6"/>
          <p:cNvSpPr>
            <a:spLocks noGrp="1" noChangeArrowheads="1"/>
          </p:cNvSpPr>
          <p:nvPr>
            <p:ph type="body" idx="1"/>
          </p:nvPr>
        </p:nvSpPr>
        <p:spPr>
          <a:xfrm>
            <a:off x="698500" y="1320800"/>
            <a:ext cx="7881938" cy="682625"/>
          </a:xfrm>
        </p:spPr>
        <p:txBody>
          <a:bodyPr/>
          <a:lstStyle/>
          <a:p>
            <a:r>
              <a:rPr lang="en-US" sz="2400" dirty="0">
                <a:ea typeface="ＭＳ Ｐゴシック" charset="0"/>
                <a:cs typeface="ＭＳ Ｐゴシック" charset="0"/>
              </a:rPr>
              <a:t>switches can be connected together</a:t>
            </a:r>
          </a:p>
        </p:txBody>
      </p:sp>
      <p:graphicFrame>
        <p:nvGraphicFramePr>
          <p:cNvPr id="142338" name="Object 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12845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39" name="Object 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12845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12845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51" name="Line 20"/>
          <p:cNvSpPr>
            <a:spLocks noChangeShapeType="1"/>
          </p:cNvSpPr>
          <p:nvPr/>
        </p:nvSpPr>
        <p:spPr bwMode="auto">
          <a:xfrm flipH="1">
            <a:off x="1582738" y="3030538"/>
            <a:ext cx="555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2"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3" name="Line 22"/>
          <p:cNvSpPr>
            <a:spLocks noChangeShapeType="1"/>
          </p:cNvSpPr>
          <p:nvPr/>
        </p:nvSpPr>
        <p:spPr bwMode="auto">
          <a:xfrm>
            <a:off x="2389188" y="3106738"/>
            <a:ext cx="73025"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54" name="Group 59"/>
          <p:cNvGrpSpPr>
            <a:grpSpLocks/>
          </p:cNvGrpSpPr>
          <p:nvPr/>
        </p:nvGrpSpPr>
        <p:grpSpPr bwMode="auto">
          <a:xfrm>
            <a:off x="2006600" y="2822575"/>
            <a:ext cx="720725" cy="279400"/>
            <a:chOff x="3913" y="3140"/>
            <a:chExt cx="454" cy="176"/>
          </a:xfrm>
        </p:grpSpPr>
        <p:sp>
          <p:nvSpPr>
            <p:cNvPr id="142391" name="Rectangle 60"/>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92" name="Freeform 61"/>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3" name="Freeform 62"/>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55" name="Text Box 64"/>
          <p:cNvSpPr txBox="1">
            <a:spLocks noChangeArrowheads="1"/>
          </p:cNvSpPr>
          <p:nvPr/>
        </p:nvSpPr>
        <p:spPr bwMode="auto">
          <a:xfrm>
            <a:off x="958850" y="2844800"/>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2356" name="Text Box 65"/>
          <p:cNvSpPr txBox="1">
            <a:spLocks noChangeArrowheads="1"/>
          </p:cNvSpPr>
          <p:nvPr/>
        </p:nvSpPr>
        <p:spPr bwMode="auto">
          <a:xfrm>
            <a:off x="1408113" y="330676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681030" name="Rectangle 70"/>
          <p:cNvSpPr>
            <a:spLocks noChangeArrowheads="1"/>
          </p:cNvSpPr>
          <p:nvPr/>
        </p:nvSpPr>
        <p:spPr bwMode="auto">
          <a:xfrm>
            <a:off x="690563" y="4535488"/>
            <a:ext cx="788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Q:</a:t>
            </a:r>
            <a:r>
              <a:rPr lang="en-US" sz="2400" i="0" dirty="0">
                <a:latin typeface="Calibri"/>
              </a:rPr>
              <a:t> sending from A to G - how does S</a:t>
            </a:r>
            <a:r>
              <a:rPr lang="en-US" sz="2400" i="0" baseline="-25000" dirty="0">
                <a:latin typeface="Calibri"/>
              </a:rPr>
              <a:t>1</a:t>
            </a:r>
            <a:r>
              <a:rPr lang="en-US" sz="2400" i="0" dirty="0">
                <a:latin typeface="Calibri"/>
              </a:rPr>
              <a:t> know to forward frame destined to F via S</a:t>
            </a:r>
            <a:r>
              <a:rPr lang="en-US" sz="2400" i="0" baseline="-25000" dirty="0">
                <a:latin typeface="Calibri"/>
              </a:rPr>
              <a:t>4</a:t>
            </a:r>
            <a:r>
              <a:rPr lang="en-US" sz="2400" i="0" dirty="0">
                <a:latin typeface="Calibri"/>
              </a:rPr>
              <a:t> and S</a:t>
            </a:r>
            <a:r>
              <a:rPr lang="en-US" sz="2400" i="0" baseline="-25000" dirty="0">
                <a:latin typeface="Calibri"/>
              </a:rPr>
              <a:t>3</a:t>
            </a:r>
            <a:r>
              <a:rPr lang="en-US" sz="2400" i="0" dirty="0">
                <a:latin typeface="Calibri"/>
              </a:rPr>
              <a:t>?</a:t>
            </a:r>
          </a:p>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A:</a:t>
            </a:r>
            <a:r>
              <a:rPr lang="en-US" sz="2400" i="0" dirty="0">
                <a:latin typeface="Calibri"/>
              </a:rPr>
              <a:t> self learning! (works exactly the same as in single-switch </a:t>
            </a:r>
            <a:r>
              <a:rPr lang="en-US" sz="2400" i="0" dirty="0" smtClean="0">
                <a:latin typeface="Calibri"/>
              </a:rPr>
              <a:t>case – </a:t>
            </a:r>
            <a:r>
              <a:rPr lang="en-US" sz="2400" i="0" dirty="0" smtClean="0">
                <a:solidFill>
                  <a:srgbClr val="FF0000"/>
                </a:solidFill>
                <a:latin typeface="Calibri"/>
              </a:rPr>
              <a:t>flood/forward/drop</a:t>
            </a:r>
            <a:r>
              <a:rPr lang="en-US" sz="2400" i="0" dirty="0" smtClean="0">
                <a:latin typeface="Calibri"/>
              </a:rPr>
              <a:t>)</a:t>
            </a:r>
            <a:endParaRPr lang="en-US" sz="2400" i="0" dirty="0">
              <a:latin typeface="Calibri"/>
            </a:endParaRPr>
          </a:p>
        </p:txBody>
      </p:sp>
      <p:sp>
        <p:nvSpPr>
          <p:cNvPr id="142358" name="Text Box 73"/>
          <p:cNvSpPr txBox="1">
            <a:spLocks noChangeArrowheads="1"/>
          </p:cNvSpPr>
          <p:nvPr/>
        </p:nvSpPr>
        <p:spPr bwMode="auto">
          <a:xfrm>
            <a:off x="2181225" y="2444750"/>
            <a:ext cx="376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1</a:t>
            </a:r>
          </a:p>
        </p:txBody>
      </p:sp>
      <p:sp>
        <p:nvSpPr>
          <p:cNvPr id="142359" name="Text Box 66"/>
          <p:cNvSpPr txBox="1">
            <a:spLocks noChangeArrowheads="1"/>
          </p:cNvSpPr>
          <p:nvPr/>
        </p:nvSpPr>
        <p:spPr bwMode="auto">
          <a:xfrm>
            <a:off x="2655888" y="32988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grpSp>
        <p:nvGrpSpPr>
          <p:cNvPr id="3" name="Group 81"/>
          <p:cNvGrpSpPr>
            <a:grpSpLocks/>
          </p:cNvGrpSpPr>
          <p:nvPr/>
        </p:nvGrpSpPr>
        <p:grpSpPr bwMode="auto">
          <a:xfrm>
            <a:off x="2379663" y="1984375"/>
            <a:ext cx="4856162" cy="2044700"/>
            <a:chOff x="1499" y="1250"/>
            <a:chExt cx="3059" cy="1288"/>
          </a:xfrm>
        </p:grpSpPr>
        <p:graphicFrame>
          <p:nvGraphicFramePr>
            <p:cNvPr id="142341" name="Object 5"/>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12845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12845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12845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12845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12845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128460"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61" name="Line 23"/>
            <p:cNvSpPr>
              <a:spLocks noChangeShapeType="1"/>
            </p:cNvSpPr>
            <p:nvPr/>
          </p:nvSpPr>
          <p:spPr bwMode="auto">
            <a:xfrm flipH="1">
              <a:off x="2290" y="1933"/>
              <a:ext cx="218"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2" name="Line 24"/>
            <p:cNvSpPr>
              <a:spLocks noChangeShapeType="1"/>
            </p:cNvSpPr>
            <p:nvPr/>
          </p:nvSpPr>
          <p:spPr bwMode="auto">
            <a:xfrm flipH="1">
              <a:off x="2488" y="1945"/>
              <a:ext cx="79" cy="3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3" name="Line 25"/>
            <p:cNvSpPr>
              <a:spLocks noChangeShapeType="1"/>
            </p:cNvSpPr>
            <p:nvPr/>
          </p:nvSpPr>
          <p:spPr bwMode="auto">
            <a:xfrm>
              <a:off x="2680" y="1909"/>
              <a:ext cx="145" cy="2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4" name="Line 26"/>
            <p:cNvSpPr>
              <a:spLocks noChangeShapeType="1"/>
            </p:cNvSpPr>
            <p:nvPr/>
          </p:nvSpPr>
          <p:spPr bwMode="auto">
            <a:xfrm flipH="1">
              <a:off x="3485" y="1957"/>
              <a:ext cx="27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5" name="Line 27"/>
            <p:cNvSpPr>
              <a:spLocks noChangeShapeType="1"/>
            </p:cNvSpPr>
            <p:nvPr/>
          </p:nvSpPr>
          <p:spPr bwMode="auto">
            <a:xfrm flipH="1">
              <a:off x="3802" y="1939"/>
              <a:ext cx="6"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6" name="Line 35"/>
            <p:cNvSpPr>
              <a:spLocks noChangeShapeType="1"/>
            </p:cNvSpPr>
            <p:nvPr/>
          </p:nvSpPr>
          <p:spPr bwMode="auto">
            <a:xfrm flipH="1">
              <a:off x="1499" y="1484"/>
              <a:ext cx="956" cy="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7" name="Line 36"/>
            <p:cNvSpPr>
              <a:spLocks noChangeShapeType="1"/>
            </p:cNvSpPr>
            <p:nvPr/>
          </p:nvSpPr>
          <p:spPr bwMode="auto">
            <a:xfrm>
              <a:off x="2646" y="1463"/>
              <a:ext cx="0" cy="3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8" name="Line 37"/>
            <p:cNvSpPr>
              <a:spLocks noChangeShapeType="1"/>
            </p:cNvSpPr>
            <p:nvPr/>
          </p:nvSpPr>
          <p:spPr bwMode="auto">
            <a:xfrm flipH="1" flipV="1">
              <a:off x="2912" y="1432"/>
              <a:ext cx="777" cy="4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69" name="Group 47"/>
            <p:cNvGrpSpPr>
              <a:grpSpLocks/>
            </p:cNvGrpSpPr>
            <p:nvPr/>
          </p:nvGrpSpPr>
          <p:grpSpPr bwMode="auto">
            <a:xfrm>
              <a:off x="2438" y="1353"/>
              <a:ext cx="454" cy="176"/>
              <a:chOff x="3913" y="3140"/>
              <a:chExt cx="454" cy="176"/>
            </a:xfrm>
          </p:grpSpPr>
          <p:sp>
            <p:nvSpPr>
              <p:cNvPr id="142388" name="Rectangle 48"/>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9" name="Freeform 49"/>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0" name="Freeform 50"/>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0" name="Group 51"/>
            <p:cNvGrpSpPr>
              <a:grpSpLocks/>
            </p:cNvGrpSpPr>
            <p:nvPr/>
          </p:nvGrpSpPr>
          <p:grpSpPr bwMode="auto">
            <a:xfrm>
              <a:off x="3571" y="1845"/>
              <a:ext cx="454" cy="176"/>
              <a:chOff x="3913" y="3140"/>
              <a:chExt cx="454" cy="176"/>
            </a:xfrm>
          </p:grpSpPr>
          <p:sp>
            <p:nvSpPr>
              <p:cNvPr id="142385" name="Rectangle 52"/>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6" name="Freeform 53"/>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7" name="Freeform 54"/>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1" name="Group 55"/>
            <p:cNvGrpSpPr>
              <a:grpSpLocks/>
            </p:cNvGrpSpPr>
            <p:nvPr/>
          </p:nvGrpSpPr>
          <p:grpSpPr bwMode="auto">
            <a:xfrm>
              <a:off x="2407" y="1819"/>
              <a:ext cx="454" cy="176"/>
              <a:chOff x="3913" y="3140"/>
              <a:chExt cx="454" cy="176"/>
            </a:xfrm>
          </p:grpSpPr>
          <p:sp>
            <p:nvSpPr>
              <p:cNvPr id="142382" name="Rectangle 56"/>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3" name="Freeform 57"/>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4" name="Freeform 58"/>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72" name="Line 63"/>
            <p:cNvSpPr>
              <a:spLocks noChangeShapeType="1"/>
            </p:cNvSpPr>
            <p:nvPr/>
          </p:nvSpPr>
          <p:spPr bwMode="auto">
            <a:xfrm>
              <a:off x="4039" y="1973"/>
              <a:ext cx="18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73" name="Text Box 67"/>
            <p:cNvSpPr txBox="1">
              <a:spLocks noChangeArrowheads="1"/>
            </p:cNvSpPr>
            <p:nvPr/>
          </p:nvSpPr>
          <p:spPr bwMode="auto">
            <a:xfrm>
              <a:off x="2281" y="2030"/>
              <a:ext cx="2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D</a:t>
              </a:r>
            </a:p>
          </p:txBody>
        </p:sp>
        <p:sp>
          <p:nvSpPr>
            <p:cNvPr id="142374" name="Text Box 68"/>
            <p:cNvSpPr txBox="1">
              <a:spLocks noChangeArrowheads="1"/>
            </p:cNvSpPr>
            <p:nvPr/>
          </p:nvSpPr>
          <p:spPr bwMode="auto">
            <a:xfrm>
              <a:off x="2579" y="2305"/>
              <a:ext cx="1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E</a:t>
              </a:r>
            </a:p>
          </p:txBody>
        </p:sp>
        <p:sp>
          <p:nvSpPr>
            <p:cNvPr id="142375" name="Text Box 69"/>
            <p:cNvSpPr txBox="1">
              <a:spLocks noChangeArrowheads="1"/>
            </p:cNvSpPr>
            <p:nvPr/>
          </p:nvSpPr>
          <p:spPr bwMode="auto">
            <a:xfrm>
              <a:off x="2877" y="1926"/>
              <a:ext cx="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a:t>
              </a:r>
            </a:p>
          </p:txBody>
        </p:sp>
        <p:sp>
          <p:nvSpPr>
            <p:cNvPr id="142376" name="Text Box 74"/>
            <p:cNvSpPr txBox="1">
              <a:spLocks noChangeArrowheads="1"/>
            </p:cNvSpPr>
            <p:nvPr/>
          </p:nvSpPr>
          <p:spPr bwMode="auto">
            <a:xfrm>
              <a:off x="2147" y="1744"/>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2</a:t>
              </a:r>
            </a:p>
          </p:txBody>
        </p:sp>
        <p:sp>
          <p:nvSpPr>
            <p:cNvPr id="142377" name="Text Box 75"/>
            <p:cNvSpPr txBox="1">
              <a:spLocks noChangeArrowheads="1"/>
            </p:cNvSpPr>
            <p:nvPr/>
          </p:nvSpPr>
          <p:spPr bwMode="auto">
            <a:xfrm>
              <a:off x="2920" y="125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4</a:t>
              </a:r>
            </a:p>
          </p:txBody>
        </p:sp>
        <p:sp>
          <p:nvSpPr>
            <p:cNvPr id="142378" name="Text Box 76"/>
            <p:cNvSpPr txBox="1">
              <a:spLocks noChangeArrowheads="1"/>
            </p:cNvSpPr>
            <p:nvPr/>
          </p:nvSpPr>
          <p:spPr bwMode="auto">
            <a:xfrm>
              <a:off x="3786" y="1619"/>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3</a:t>
              </a:r>
            </a:p>
          </p:txBody>
        </p:sp>
        <p:sp>
          <p:nvSpPr>
            <p:cNvPr id="142379" name="Text Box 78"/>
            <p:cNvSpPr txBox="1">
              <a:spLocks noChangeArrowheads="1"/>
            </p:cNvSpPr>
            <p:nvPr/>
          </p:nvSpPr>
          <p:spPr bwMode="auto">
            <a:xfrm>
              <a:off x="3931" y="2231"/>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H</a:t>
              </a:r>
            </a:p>
          </p:txBody>
        </p:sp>
        <p:sp>
          <p:nvSpPr>
            <p:cNvPr id="142380" name="Text Box 79"/>
            <p:cNvSpPr txBox="1">
              <a:spLocks noChangeArrowheads="1"/>
            </p:cNvSpPr>
            <p:nvPr/>
          </p:nvSpPr>
          <p:spPr bwMode="auto">
            <a:xfrm>
              <a:off x="4401" y="2003"/>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I</a:t>
              </a:r>
            </a:p>
          </p:txBody>
        </p:sp>
        <p:sp>
          <p:nvSpPr>
            <p:cNvPr id="142381" name="Text Box 80"/>
            <p:cNvSpPr txBox="1">
              <a:spLocks noChangeArrowheads="1"/>
            </p:cNvSpPr>
            <p:nvPr/>
          </p:nvSpPr>
          <p:spPr bwMode="auto">
            <a:xfrm>
              <a:off x="3215" y="2265"/>
              <a:ext cx="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G</a:t>
              </a:r>
            </a:p>
          </p:txBody>
        </p:sp>
      </p:grpSp>
    </p:spTree>
    <p:extLst>
      <p:ext uri="{BB962C8B-B14F-4D97-AF65-F5344CB8AC3E}">
        <p14:creationId xmlns:p14="http://schemas.microsoft.com/office/powerpoint/2010/main" val="343540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5FB347-77AC-4E44-A3FE-21319C10E181}" type="slidenum">
              <a:rPr lang="en-US" sz="1400" b="0">
                <a:latin typeface="Times New Roman" charset="0"/>
              </a:rPr>
              <a:pPr eaLnBrk="1" hangingPunct="1"/>
              <a:t>113</a:t>
            </a:fld>
            <a:endParaRPr lang="en-US" sz="1400" b="0">
              <a:latin typeface="Times New Roman" charset="0"/>
            </a:endParaRPr>
          </a:p>
        </p:txBody>
      </p:sp>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515521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1C2BC0C-FDB0-304C-B89C-BA603254477B}" type="slidenum">
              <a:rPr lang="en-US" sz="1400" b="0">
                <a:latin typeface="Times New Roman" charset="0"/>
              </a:rPr>
              <a:pPr eaLnBrk="1" hangingPunct="1"/>
              <a:t>114</a:t>
            </a:fld>
            <a:endParaRPr lang="en-US" sz="1400" b="0" dirty="0">
              <a:latin typeface="Times New Roman" charset="0"/>
            </a:endParaRPr>
          </a:p>
        </p:txBody>
      </p:sp>
      <p:sp>
        <p:nvSpPr>
          <p:cNvPr id="747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normAutofit fontScale="85000" lnSpcReduction="10000"/>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a:t>
            </a:r>
            <a:r>
              <a:rPr lang="en-US" dirty="0" smtClean="0">
                <a:latin typeface="Arial" charset="0"/>
                <a:ea typeface="Arial" charset="0"/>
                <a:cs typeface="Arial" charset="0"/>
              </a:rPr>
              <a:t>flooding</a:t>
            </a:r>
            <a:endParaRPr lang="en-US" dirty="0">
              <a:latin typeface="Arial" charset="0"/>
              <a:ea typeface="Arial" charset="0"/>
              <a:cs typeface="Arial" charset="0"/>
            </a:endParaRP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a:t>
            </a:r>
            <a:r>
              <a:rPr lang="en-US" i="1" dirty="0" smtClean="0">
                <a:latin typeface="Arial" charset="0"/>
                <a:ea typeface="Arial" charset="0"/>
                <a:cs typeface="Arial" charset="0"/>
              </a:rPr>
              <a:t>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a:t>
            </a:r>
            <a:r>
              <a:rPr lang="en-US" dirty="0" smtClean="0">
                <a:latin typeface="Arial" charset="0"/>
                <a:ea typeface="Arial" charset="0"/>
                <a:cs typeface="Arial" charset="0"/>
              </a:rPr>
              <a:t>frames</a:t>
            </a:r>
            <a:endParaRPr lang="en-US" dirty="0">
              <a:latin typeface="Arial" charset="0"/>
              <a:ea typeface="Arial" charset="0"/>
              <a:cs typeface="Arial" charset="0"/>
            </a:endParaRP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dirty="0"/>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pic>
        <p:nvPicPr>
          <p:cNvPr id="4" name="Picture 3"/>
          <p:cNvPicPr>
            <a:picLocks noChangeAspect="1"/>
          </p:cNvPicPr>
          <p:nvPr/>
        </p:nvPicPr>
        <p:blipFill>
          <a:blip r:embed="rId3"/>
          <a:stretch>
            <a:fillRect/>
          </a:stretch>
        </p:blipFill>
        <p:spPr>
          <a:xfrm>
            <a:off x="3681" y="0"/>
            <a:ext cx="970914" cy="1288143"/>
          </a:xfrm>
          <a:prstGeom prst="rect">
            <a:avLst/>
          </a:prstGeom>
        </p:spPr>
      </p:pic>
    </p:spTree>
    <p:extLst>
      <p:ext uri="{BB962C8B-B14F-4D97-AF65-F5344CB8AC3E}">
        <p14:creationId xmlns:p14="http://schemas.microsoft.com/office/powerpoint/2010/main" val="88102686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endParaRPr lang="en-US" dirty="0"/>
          </a:p>
          <a:p>
            <a:r>
              <a:rPr lang="en-US" dirty="0" smtClean="0"/>
              <a:t>So, algorithm has two aspects :</a:t>
            </a:r>
          </a:p>
          <a:p>
            <a:pPr lvl="1"/>
            <a:r>
              <a:rPr lang="en-US" dirty="0" smtClean="0"/>
              <a:t>Pick a root</a:t>
            </a:r>
          </a:p>
          <a:p>
            <a:pPr lvl="1"/>
            <a:r>
              <a:rPr lang="en-US" dirty="0" smtClean="0"/>
              <a:t>Compute shortest paths to it</a:t>
            </a:r>
          </a:p>
          <a:p>
            <a:pPr lvl="1"/>
            <a:endParaRPr lang="en-US" dirty="0"/>
          </a:p>
          <a:p>
            <a:r>
              <a:rPr lang="en-US" dirty="0" smtClean="0"/>
              <a:t>Only keep the links on shortest-path</a:t>
            </a:r>
          </a:p>
          <a:p>
            <a:pPr marL="0" indent="0">
              <a:buNone/>
            </a:pP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115</a:t>
            </a:fld>
            <a:endParaRPr lang="en-US" dirty="0">
              <a:solidFill>
                <a:srgbClr val="000000"/>
              </a:solidFill>
            </a:endParaRPr>
          </a:p>
        </p:txBody>
      </p:sp>
    </p:spTree>
    <p:extLst>
      <p:ext uri="{BB962C8B-B14F-4D97-AF65-F5344CB8AC3E}">
        <p14:creationId xmlns:p14="http://schemas.microsoft.com/office/powerpoint/2010/main" val="1274195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0253F-52CB-CC48-BF61-FD7E5B48ADAD}" type="slidenum">
              <a:rPr lang="en-US" sz="1400" b="0">
                <a:latin typeface="Times New Roman" charset="0"/>
              </a:rPr>
              <a:pPr eaLnBrk="1" hangingPunct="1"/>
              <a:t>116</a:t>
            </a:fld>
            <a:endParaRPr lang="en-US" sz="1400" b="0" dirty="0">
              <a:latin typeface="Times New Roman" charset="0"/>
            </a:endParaRPr>
          </a:p>
        </p:txBody>
      </p:sp>
      <p:sp>
        <p:nvSpPr>
          <p:cNvPr id="7680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normAutofit fontScale="92500" lnSpcReduction="20000"/>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dirty="0" smtClean="0">
                <a:latin typeface="Arial" charset="0"/>
                <a:ea typeface="Arial" charset="0"/>
                <a:cs typeface="Arial" charset="0"/>
              </a:rPr>
              <a:t>Messages </a:t>
            </a:r>
            <a:r>
              <a:rPr lang="en-US" dirty="0">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Tree>
    <p:extLst>
      <p:ext uri="{BB962C8B-B14F-4D97-AF65-F5344CB8AC3E}">
        <p14:creationId xmlns:p14="http://schemas.microsoft.com/office/powerpoint/2010/main" val="309344430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580495-C6D5-254C-A8ED-412DB6313E95}" type="slidenum">
              <a:rPr lang="en-US" sz="1400" b="0">
                <a:latin typeface="Times New Roman" charset="0"/>
              </a:rPr>
              <a:pPr eaLnBrk="1" hangingPunct="1"/>
              <a:t>117</a:t>
            </a:fld>
            <a:endParaRPr lang="en-US" sz="1400" b="0" dirty="0">
              <a:latin typeface="Times New Roman" charset="0"/>
            </a:endParaRPr>
          </a:p>
        </p:txBody>
      </p:sp>
      <p:sp>
        <p:nvSpPr>
          <p:cNvPr id="7885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normAutofit fontScale="85000" lnSpcReduction="20000"/>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Tree>
    <p:extLst>
      <p:ext uri="{BB962C8B-B14F-4D97-AF65-F5344CB8AC3E}">
        <p14:creationId xmlns:p14="http://schemas.microsoft.com/office/powerpoint/2010/main" val="2283619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E1A29FB-367B-7F43-8B4D-6E54D18EA3F4}" type="slidenum">
              <a:rPr lang="en-US" sz="1400" b="0">
                <a:latin typeface="Times New Roman" charset="0"/>
              </a:rPr>
              <a:pPr eaLnBrk="1" hangingPunct="1"/>
              <a:t>118</a:t>
            </a:fld>
            <a:endParaRPr lang="en-US" sz="1400" b="0" dirty="0">
              <a:latin typeface="Times New Roman" charset="0"/>
            </a:endParaRPr>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6355" name="Rectangle 3"/>
          <p:cNvSpPr>
            <a:spLocks noGrp="1" noChangeArrowheads="1"/>
          </p:cNvSpPr>
          <p:nvPr>
            <p:ph type="body" idx="1"/>
          </p:nvPr>
        </p:nvSpPr>
        <p:spPr>
          <a:xfrm>
            <a:off x="457200" y="1219200"/>
            <a:ext cx="5573713" cy="5486400"/>
          </a:xfrm>
        </p:spPr>
        <p:txBody>
          <a:bodyPr>
            <a:normAutofit fontScale="85000" lnSpcReduction="20000"/>
          </a:bodyPr>
          <a:lstStyle/>
          <a:p>
            <a:r>
              <a:rPr lang="en-US" dirty="0">
                <a:latin typeface="Arial" charset="0"/>
                <a:cs typeface="Arial" charset="0"/>
              </a:rPr>
              <a:t>Switch #4 thinks it is the root</a:t>
            </a:r>
          </a:p>
          <a:p>
            <a:pPr lvl="1"/>
            <a:r>
              <a:rPr lang="en-US" dirty="0">
                <a:latin typeface="Arial" charset="0"/>
                <a:ea typeface="Arial" charset="0"/>
                <a:cs typeface="Arial" charset="0"/>
              </a:rPr>
              <a:t>Sends (4, 0, 4) message to 2 and 7</a:t>
            </a:r>
          </a:p>
          <a:p>
            <a:r>
              <a:rPr lang="en-US" dirty="0">
                <a:latin typeface="Arial" charset="0"/>
                <a:cs typeface="Arial" charset="0"/>
              </a:rPr>
              <a:t>Then, switch #4 hears from #2</a:t>
            </a:r>
          </a:p>
          <a:p>
            <a:pPr lvl="1"/>
            <a:r>
              <a:rPr lang="en-US" dirty="0">
                <a:latin typeface="Arial" charset="0"/>
                <a:ea typeface="Arial" charset="0"/>
                <a:cs typeface="Arial" charset="0"/>
              </a:rPr>
              <a:t>Receives (2, 0, 2) message from 2</a:t>
            </a:r>
          </a:p>
          <a:p>
            <a:pPr lvl="1"/>
            <a:r>
              <a:rPr lang="en-US" dirty="0">
                <a:latin typeface="Arial" charset="0"/>
                <a:ea typeface="Arial" charset="0"/>
                <a:cs typeface="Arial" charset="0"/>
              </a:rPr>
              <a:t>… and thinks that #2 is the root</a:t>
            </a:r>
          </a:p>
          <a:p>
            <a:pPr lvl="1"/>
            <a:r>
              <a:rPr lang="en-US" dirty="0">
                <a:latin typeface="Arial" charset="0"/>
                <a:ea typeface="Arial" charset="0"/>
                <a:cs typeface="Arial" charset="0"/>
              </a:rPr>
              <a:t>And realizes it is just one hop away</a:t>
            </a:r>
          </a:p>
          <a:p>
            <a:r>
              <a:rPr lang="en-US" dirty="0">
                <a:latin typeface="Arial" charset="0"/>
                <a:cs typeface="Arial" charset="0"/>
              </a:rPr>
              <a:t>Then, switch #4 hears from #7</a:t>
            </a:r>
          </a:p>
          <a:p>
            <a:pPr lvl="1"/>
            <a:r>
              <a:rPr lang="en-US" dirty="0">
                <a:latin typeface="Arial" charset="0"/>
                <a:ea typeface="Arial" charset="0"/>
                <a:cs typeface="Arial" charset="0"/>
              </a:rPr>
              <a:t>Receives (2, 1, 7) from 7</a:t>
            </a:r>
          </a:p>
          <a:p>
            <a:pPr lvl="1"/>
            <a:r>
              <a:rPr lang="en-US" dirty="0">
                <a:latin typeface="Arial" charset="0"/>
                <a:ea typeface="Arial" charset="0"/>
                <a:cs typeface="Arial" charset="0"/>
              </a:rPr>
              <a:t>And realizes this is a longer path</a:t>
            </a:r>
          </a:p>
          <a:p>
            <a:pPr lvl="1"/>
            <a:r>
              <a:rPr lang="en-US" dirty="0">
                <a:latin typeface="Arial" charset="0"/>
                <a:ea typeface="Arial" charset="0"/>
                <a:cs typeface="Arial" charset="0"/>
              </a:rPr>
              <a:t>So, prefers its own one-hop path</a:t>
            </a:r>
          </a:p>
          <a:p>
            <a:pPr lvl="1"/>
            <a:r>
              <a:rPr lang="en-US" dirty="0">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dirty="0">
                <a:latin typeface="Helvetica" charset="0"/>
              </a:rPr>
              <a:t>1</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08"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09"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2"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3"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2</a:t>
            </a:r>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3</a:t>
            </a:r>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4</a:t>
            </a:r>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5</a:t>
            </a:r>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6</a:t>
            </a:r>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7</a:t>
            </a:r>
          </a:p>
        </p:txBody>
      </p:sp>
    </p:spTree>
    <p:extLst>
      <p:ext uri="{BB962C8B-B14F-4D97-AF65-F5344CB8AC3E}">
        <p14:creationId xmlns:p14="http://schemas.microsoft.com/office/powerpoint/2010/main" val="3965713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6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63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63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63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63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63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63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63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579DADC-2C5D-F54F-8ED9-3AB94B165A8F}" type="slidenum">
              <a:rPr lang="en-US" sz="1400" b="0">
                <a:latin typeface="Times New Roman" charset="0"/>
              </a:rPr>
              <a:pPr eaLnBrk="1" hangingPunct="1"/>
              <a:t>119</a:t>
            </a:fld>
            <a:endParaRPr lang="en-US" sz="1400" b="0" dirty="0">
              <a:latin typeface="Times New Roman" charset="0"/>
            </a:endParaRPr>
          </a:p>
        </p:txBody>
      </p:sp>
      <p:sp>
        <p:nvSpPr>
          <p:cNvPr id="82947"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normAutofit fontScale="85000" lnSpcReduction="10000"/>
          </a:bodyPr>
          <a:lstStyle/>
          <a:p>
            <a:r>
              <a:rPr lang="en-US" dirty="0">
                <a:latin typeface="Arial" charset="0"/>
                <a:cs typeface="Arial" charset="0"/>
              </a:rPr>
              <a:t>Switch #2 hears about switch #1</a:t>
            </a:r>
          </a:p>
          <a:p>
            <a:pPr lvl="1"/>
            <a:r>
              <a:rPr lang="en-US" dirty="0">
                <a:latin typeface="Arial" charset="0"/>
                <a:ea typeface="Arial" charset="0"/>
                <a:cs typeface="Arial" charset="0"/>
              </a:rPr>
              <a:t>Switch 2 hears (1, 1, 3) from 3</a:t>
            </a:r>
          </a:p>
          <a:p>
            <a:pPr lvl="1"/>
            <a:r>
              <a:rPr lang="en-US" dirty="0">
                <a:latin typeface="Arial" charset="0"/>
                <a:ea typeface="Arial" charset="0"/>
                <a:cs typeface="Arial" charset="0"/>
              </a:rPr>
              <a:t>Switch 2 starts treating 1 as root</a:t>
            </a:r>
          </a:p>
          <a:p>
            <a:pPr lvl="1"/>
            <a:r>
              <a:rPr lang="en-US" dirty="0">
                <a:latin typeface="Arial" charset="0"/>
                <a:ea typeface="Arial" charset="0"/>
                <a:cs typeface="Arial" charset="0"/>
              </a:rPr>
              <a:t>And sends (1, 2, 2) to neighbors</a:t>
            </a:r>
          </a:p>
          <a:p>
            <a:r>
              <a:rPr lang="en-US" dirty="0">
                <a:latin typeface="Arial" charset="0"/>
                <a:cs typeface="Arial" charset="0"/>
              </a:rPr>
              <a:t>Switch #4 hears from switch #2</a:t>
            </a:r>
          </a:p>
          <a:p>
            <a:pPr lvl="1"/>
            <a:r>
              <a:rPr lang="en-US" dirty="0">
                <a:latin typeface="Arial" charset="0"/>
                <a:ea typeface="Arial" charset="0"/>
                <a:cs typeface="Arial" charset="0"/>
              </a:rPr>
              <a:t>Switch 4 starts treating 1 as root</a:t>
            </a:r>
          </a:p>
          <a:p>
            <a:pPr lvl="1"/>
            <a:r>
              <a:rPr lang="en-US" dirty="0">
                <a:latin typeface="Arial" charset="0"/>
                <a:ea typeface="Arial" charset="0"/>
                <a:cs typeface="Arial" charset="0"/>
              </a:rPr>
              <a:t>And sends (1, 3, 4) to neighbors</a:t>
            </a:r>
          </a:p>
          <a:p>
            <a:r>
              <a:rPr lang="en-US" dirty="0">
                <a:latin typeface="Arial" charset="0"/>
                <a:cs typeface="Arial" charset="0"/>
              </a:rPr>
              <a:t>Switch #4 hears from switch #7</a:t>
            </a:r>
          </a:p>
          <a:p>
            <a:pPr lvl="1"/>
            <a:r>
              <a:rPr lang="en-US" dirty="0">
                <a:latin typeface="Arial" charset="0"/>
                <a:ea typeface="Arial" charset="0"/>
                <a:cs typeface="Arial" charset="0"/>
              </a:rPr>
              <a:t>Switch 4 receives (1, 3, 7) from 7</a:t>
            </a:r>
          </a:p>
          <a:p>
            <a:pPr lvl="1"/>
            <a:r>
              <a:rPr lang="en-US" dirty="0">
                <a:latin typeface="Arial" charset="0"/>
                <a:ea typeface="Arial" charset="0"/>
                <a:cs typeface="Arial" charset="0"/>
              </a:rPr>
              <a:t>And realizes this is a longer path</a:t>
            </a:r>
          </a:p>
          <a:p>
            <a:pPr lvl="1"/>
            <a:r>
              <a:rPr lang="en-US" dirty="0">
                <a:latin typeface="Arial" charset="0"/>
                <a:ea typeface="Arial" charset="0"/>
                <a:cs typeface="Arial" charset="0"/>
              </a:rPr>
              <a:t>So, prefers its own three-hop path</a:t>
            </a:r>
          </a:p>
          <a:p>
            <a:pPr lvl="1"/>
            <a:r>
              <a:rPr lang="en-US" dirty="0">
                <a:latin typeface="Arial" charset="0"/>
                <a:ea typeface="Arial" charset="0"/>
                <a:cs typeface="Arial" charset="0"/>
              </a:rPr>
              <a:t>And removes 4-7 </a:t>
            </a:r>
            <a:r>
              <a:rPr lang="en-US" dirty="0" err="1">
                <a:latin typeface="Arial" charset="0"/>
                <a:ea typeface="Arial" charset="0"/>
                <a:cs typeface="Arial" charset="0"/>
              </a:rPr>
              <a:t>Iink</a:t>
            </a:r>
            <a:r>
              <a:rPr lang="en-US" dirty="0">
                <a:latin typeface="Arial" charset="0"/>
                <a:ea typeface="Arial" charset="0"/>
                <a:cs typeface="Arial" charset="0"/>
              </a:rPr>
              <a:t>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3"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31179"/>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2969"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3035992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84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84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840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84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840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840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840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06"/>
          <p:cNvGrpSpPr>
            <a:grpSpLocks/>
          </p:cNvGrpSpPr>
          <p:nvPr/>
        </p:nvGrpSpPr>
        <p:grpSpPr bwMode="auto">
          <a:xfrm>
            <a:off x="0" y="6019800"/>
            <a:ext cx="9144000" cy="762000"/>
            <a:chOff x="0" y="5715000"/>
            <a:chExt cx="9144000" cy="762000"/>
          </a:xfrm>
        </p:grpSpPr>
        <p:cxnSp>
          <p:nvCxnSpPr>
            <p:cNvPr id="408" name="Straight Connector 407"/>
            <p:cNvCxnSpPr/>
            <p:nvPr/>
          </p:nvCxnSpPr>
          <p:spPr>
            <a:xfrm>
              <a:off x="0" y="5715000"/>
              <a:ext cx="9144000" cy="15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0" y="64754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0" y="59420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0" y="62468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9018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205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191794" y="15009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74"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5"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6"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7"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8"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9"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0"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1"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2"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3"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4" name="TextBox 94"/>
          <p:cNvSpPr txBox="1">
            <a:spLocks noChangeArrowheads="1"/>
          </p:cNvSpPr>
          <p:nvPr/>
        </p:nvSpPr>
        <p:spPr bwMode="auto">
          <a:xfrm>
            <a:off x="0" y="685800"/>
            <a:ext cx="457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 (Baud = bit-rate)</a:t>
            </a:r>
          </a:p>
        </p:txBody>
      </p:sp>
      <p:sp>
        <p:nvSpPr>
          <p:cNvPr id="19485" name="TextBox 95"/>
          <p:cNvSpPr txBox="1">
            <a:spLocks noChangeArrowheads="1"/>
          </p:cNvSpPr>
          <p:nvPr/>
        </p:nvSpPr>
        <p:spPr bwMode="auto">
          <a:xfrm>
            <a:off x="0" y="3200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Manchester example (Baud = 2 x bit-rate)</a:t>
            </a:r>
          </a:p>
        </p:txBody>
      </p:sp>
      <p:sp>
        <p:nvSpPr>
          <p:cNvPr id="19486" name="TextBox 96"/>
          <p:cNvSpPr txBox="1">
            <a:spLocks noChangeArrowheads="1"/>
          </p:cNvSpPr>
          <p:nvPr/>
        </p:nvSpPr>
        <p:spPr bwMode="auto">
          <a:xfrm>
            <a:off x="0" y="1981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sp>
        <p:nvSpPr>
          <p:cNvPr id="1948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 - II</a:t>
            </a:r>
          </a:p>
        </p:txBody>
      </p:sp>
      <p:cxnSp>
        <p:nvCxnSpPr>
          <p:cNvPr id="239" name="Straight Connector 238"/>
          <p:cNvCxnSpPr/>
          <p:nvPr/>
        </p:nvCxnSpPr>
        <p:spPr>
          <a:xfrm rot="5400000" flipH="1" flipV="1">
            <a:off x="533401" y="27289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5400000" flipH="1" flipV="1">
            <a:off x="1448594" y="27281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flipH="1" flipV="1">
            <a:off x="2362201" y="27257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flipH="1" flipV="1">
            <a:off x="4191001" y="272415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flipH="1" flipV="1">
            <a:off x="6019801" y="272097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6934994" y="27201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flipH="1" flipV="1">
            <a:off x="7850982" y="27185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flipH="1" flipV="1">
            <a:off x="51046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flipH="1" flipV="1">
            <a:off x="32758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76994" y="27424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5400000" flipH="1" flipV="1">
            <a:off x="992982" y="27392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1905794" y="27392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flipH="1" flipV="1">
            <a:off x="3734594" y="273764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flipH="1" flipV="1">
            <a:off x="5563394" y="27344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6479382" y="27328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flipH="1" flipV="1">
            <a:off x="7393782"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flipH="1" flipV="1">
            <a:off x="4648201" y="27416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18607" y="2742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flipH="1" flipV="1">
            <a:off x="83050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6852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77724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8228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73136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68580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59451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6400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864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0276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1148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5704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656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2004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2875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7432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1828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13700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4572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9128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1588"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51061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3629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78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H="1">
            <a:off x="994569" y="39711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6200000" flipH="1">
            <a:off x="1907382" y="39711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H="1">
            <a:off x="3736182" y="397271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5564982" y="39758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H="1">
            <a:off x="6480969" y="39774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7395369"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H="1">
            <a:off x="4650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820194" y="396795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6200000" flipH="1">
            <a:off x="83065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86868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773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229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7315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68595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59467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64023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5487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V="1">
            <a:off x="5029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4116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45720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657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32019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2891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27447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1830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13716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4587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9144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59" name="TextBox 326"/>
          <p:cNvSpPr txBox="1">
            <a:spLocks noChangeArrowheads="1"/>
          </p:cNvSpPr>
          <p:nvPr/>
        </p:nvSpPr>
        <p:spPr bwMode="auto">
          <a:xfrm>
            <a:off x="2286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0" name="TextBox 327"/>
          <p:cNvSpPr txBox="1">
            <a:spLocks noChangeArrowheads="1"/>
          </p:cNvSpPr>
          <p:nvPr/>
        </p:nvSpPr>
        <p:spPr bwMode="auto">
          <a:xfrm>
            <a:off x="1143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1" name="TextBox 328"/>
          <p:cNvSpPr txBox="1">
            <a:spLocks noChangeArrowheads="1"/>
          </p:cNvSpPr>
          <p:nvPr/>
        </p:nvSpPr>
        <p:spPr bwMode="auto">
          <a:xfrm>
            <a:off x="2971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2" name="TextBox 329"/>
          <p:cNvSpPr txBox="1">
            <a:spLocks noChangeArrowheads="1"/>
          </p:cNvSpPr>
          <p:nvPr/>
        </p:nvSpPr>
        <p:spPr bwMode="auto">
          <a:xfrm>
            <a:off x="3810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3" name="TextBox 330"/>
          <p:cNvSpPr txBox="1">
            <a:spLocks noChangeArrowheads="1"/>
          </p:cNvSpPr>
          <p:nvPr/>
        </p:nvSpPr>
        <p:spPr bwMode="auto">
          <a:xfrm>
            <a:off x="66294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4" name="TextBox 331"/>
          <p:cNvSpPr txBox="1">
            <a:spLocks noChangeArrowheads="1"/>
          </p:cNvSpPr>
          <p:nvPr/>
        </p:nvSpPr>
        <p:spPr bwMode="auto">
          <a:xfrm>
            <a:off x="8458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5" name="TextBox 332"/>
          <p:cNvSpPr txBox="1">
            <a:spLocks noChangeArrowheads="1"/>
          </p:cNvSpPr>
          <p:nvPr/>
        </p:nvSpPr>
        <p:spPr bwMode="auto">
          <a:xfrm>
            <a:off x="7543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6" name="TextBox 333"/>
          <p:cNvSpPr txBox="1">
            <a:spLocks noChangeArrowheads="1"/>
          </p:cNvSpPr>
          <p:nvPr/>
        </p:nvSpPr>
        <p:spPr bwMode="auto">
          <a:xfrm>
            <a:off x="5715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7" name="TextBox 334"/>
          <p:cNvSpPr txBox="1">
            <a:spLocks noChangeArrowheads="1"/>
          </p:cNvSpPr>
          <p:nvPr/>
        </p:nvSpPr>
        <p:spPr bwMode="auto">
          <a:xfrm>
            <a:off x="4876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8" name="TextBox 335"/>
          <p:cNvSpPr txBox="1">
            <a:spLocks noChangeArrowheads="1"/>
          </p:cNvSpPr>
          <p:nvPr/>
        </p:nvSpPr>
        <p:spPr bwMode="auto">
          <a:xfrm>
            <a:off x="1981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38" name="Straight Connector 337"/>
          <p:cNvCxnSpPr/>
          <p:nvPr/>
        </p:nvCxnSpPr>
        <p:spPr>
          <a:xfrm>
            <a:off x="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914400"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flipH="1" flipV="1">
            <a:off x="1717676" y="6665912"/>
            <a:ext cx="22225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1828800" y="6780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3394869" y="6511132"/>
            <a:ext cx="527050"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44788" y="67786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3657600" y="62468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5329238" y="6400800"/>
            <a:ext cx="3095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573588" y="62484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48640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02388"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6200000" flipV="1">
            <a:off x="7043738" y="6281738"/>
            <a:ext cx="5476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7316788"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229600"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83" name="TextBox 354"/>
          <p:cNvSpPr txBox="1">
            <a:spLocks noChangeArrowheads="1"/>
          </p:cNvSpPr>
          <p:nvPr/>
        </p:nvSpPr>
        <p:spPr bwMode="auto">
          <a:xfrm>
            <a:off x="152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4" name="TextBox 355"/>
          <p:cNvSpPr txBox="1">
            <a:spLocks noChangeArrowheads="1"/>
          </p:cNvSpPr>
          <p:nvPr/>
        </p:nvSpPr>
        <p:spPr bwMode="auto">
          <a:xfrm>
            <a:off x="1143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5" name="TextBox 356"/>
          <p:cNvSpPr txBox="1">
            <a:spLocks noChangeArrowheads="1"/>
          </p:cNvSpPr>
          <p:nvPr/>
        </p:nvSpPr>
        <p:spPr bwMode="auto">
          <a:xfrm>
            <a:off x="2971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6" name="TextBox 357"/>
          <p:cNvSpPr txBox="1">
            <a:spLocks noChangeArrowheads="1"/>
          </p:cNvSpPr>
          <p:nvPr/>
        </p:nvSpPr>
        <p:spPr bwMode="auto">
          <a:xfrm>
            <a:off x="3810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7" name="TextBox 358"/>
          <p:cNvSpPr txBox="1">
            <a:spLocks noChangeArrowheads="1"/>
          </p:cNvSpPr>
          <p:nvPr/>
        </p:nvSpPr>
        <p:spPr bwMode="auto">
          <a:xfrm>
            <a:off x="6629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8" name="TextBox 359"/>
          <p:cNvSpPr txBox="1">
            <a:spLocks noChangeArrowheads="1"/>
          </p:cNvSpPr>
          <p:nvPr/>
        </p:nvSpPr>
        <p:spPr bwMode="auto">
          <a:xfrm>
            <a:off x="8458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9" name="TextBox 360"/>
          <p:cNvSpPr txBox="1">
            <a:spLocks noChangeArrowheads="1"/>
          </p:cNvSpPr>
          <p:nvPr/>
        </p:nvSpPr>
        <p:spPr bwMode="auto">
          <a:xfrm>
            <a:off x="7543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90" name="TextBox 361"/>
          <p:cNvSpPr txBox="1">
            <a:spLocks noChangeArrowheads="1"/>
          </p:cNvSpPr>
          <p:nvPr/>
        </p:nvSpPr>
        <p:spPr bwMode="auto">
          <a:xfrm>
            <a:off x="5715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1" name="TextBox 362"/>
          <p:cNvSpPr txBox="1">
            <a:spLocks noChangeArrowheads="1"/>
          </p:cNvSpPr>
          <p:nvPr/>
        </p:nvSpPr>
        <p:spPr bwMode="auto">
          <a:xfrm>
            <a:off x="4876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2" name="TextBox 363"/>
          <p:cNvSpPr txBox="1">
            <a:spLocks noChangeArrowheads="1"/>
          </p:cNvSpPr>
          <p:nvPr/>
        </p:nvSpPr>
        <p:spPr bwMode="auto">
          <a:xfrm>
            <a:off x="1981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3" name="TextBox 364"/>
          <p:cNvSpPr txBox="1">
            <a:spLocks noChangeArrowheads="1"/>
          </p:cNvSpPr>
          <p:nvPr/>
        </p:nvSpPr>
        <p:spPr bwMode="auto">
          <a:xfrm>
            <a:off x="0" y="5549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Quad-level code (2 x Baud = bit-rate)</a:t>
            </a:r>
          </a:p>
        </p:txBody>
      </p:sp>
      <p:sp>
        <p:nvSpPr>
          <p:cNvPr id="19594" name="TextBox 365"/>
          <p:cNvSpPr txBox="1">
            <a:spLocks noChangeArrowheads="1"/>
          </p:cNvSpPr>
          <p:nvPr/>
        </p:nvSpPr>
        <p:spPr bwMode="auto">
          <a:xfrm>
            <a:off x="0" y="4419600"/>
            <a:ext cx="899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cxnSp>
        <p:nvCxnSpPr>
          <p:cNvPr id="368" name="Straight Connector 367"/>
          <p:cNvCxnSpPr/>
          <p:nvPr/>
        </p:nvCxnSpPr>
        <p:spPr>
          <a:xfrm rot="5400000" flipH="1" flipV="1">
            <a:off x="1448594" y="51649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5400000" flipH="1" flipV="1">
            <a:off x="6934994" y="51585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51046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5400000" flipH="1" flipV="1">
            <a:off x="32758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86852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7724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8228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313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580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59451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6400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5486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5027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41148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45704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656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3200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22875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27432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1828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1370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4572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9128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1588"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16200000" flipH="1">
            <a:off x="78493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16200000" flipH="1">
            <a:off x="69349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20" name="Rectangle 419"/>
          <p:cNvSpPr/>
          <p:nvPr/>
        </p:nvSpPr>
        <p:spPr>
          <a:xfrm>
            <a:off x="-230188" y="4419600"/>
            <a:ext cx="9601201" cy="2532063"/>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421" name="Rectangle 420"/>
          <p:cNvSpPr/>
          <p:nvPr/>
        </p:nvSpPr>
        <p:spPr>
          <a:xfrm>
            <a:off x="-230188" y="1870075"/>
            <a:ext cx="9601201" cy="2549525"/>
          </a:xfrm>
          <a:prstGeom prst="rect">
            <a:avLst/>
          </a:prstGeom>
          <a:solidFill>
            <a:schemeClr val="accent4">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a:t>
            </a:fld>
            <a:endParaRPr lang="en-US"/>
          </a:p>
        </p:txBody>
      </p:sp>
    </p:spTree>
    <p:extLst>
      <p:ext uri="{BB962C8B-B14F-4D97-AF65-F5344CB8AC3E}">
        <p14:creationId xmlns:p14="http://schemas.microsoft.com/office/powerpoint/2010/main" val="13813466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233D26-626C-064F-AC4A-45A0DE46EA21}" type="slidenum">
              <a:rPr lang="en-US" sz="1400" b="0">
                <a:latin typeface="Times New Roman" charset="0"/>
              </a:rPr>
              <a:pPr eaLnBrk="1" hangingPunct="1"/>
              <a:t>120</a:t>
            </a:fld>
            <a:endParaRPr lang="en-US" sz="1400" b="0">
              <a:latin typeface="Times New Roman" charset="0"/>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normAutofit fontScale="77500" lnSpcReduction="20000"/>
          </a:bodyPr>
          <a:lstStyle/>
          <a:p>
            <a:r>
              <a:rPr lang="en-US">
                <a:latin typeface="Arial" charset="0"/>
                <a:cs typeface="Arial" charset="0"/>
              </a:rPr>
              <a:t>Algorithm must react to </a:t>
            </a:r>
            <a:r>
              <a:rPr lang="en-US">
                <a:solidFill>
                  <a:srgbClr val="FF3300"/>
                </a:solidFill>
                <a:latin typeface="Arial" charset="0"/>
                <a:cs typeface="Arial" charset="0"/>
              </a:rPr>
              <a:t>failures</a:t>
            </a:r>
            <a:endParaRPr lang="en-US">
              <a:latin typeface="Arial" charset="0"/>
              <a:cs typeface="Arial" charset="0"/>
            </a:endParaRPr>
          </a:p>
          <a:p>
            <a:pPr lvl="1"/>
            <a:r>
              <a:rPr lang="en-US">
                <a:latin typeface="Arial" charset="0"/>
                <a:ea typeface="Arial" charset="0"/>
                <a:cs typeface="Arial" charset="0"/>
              </a:rPr>
              <a:t>Failure of the root node</a:t>
            </a:r>
          </a:p>
          <a:p>
            <a:pPr lvl="2"/>
            <a:r>
              <a:rPr lang="en-US">
                <a:latin typeface="Arial" charset="0"/>
                <a:ea typeface="Arial" charset="0"/>
                <a:cs typeface="Arial" charset="0"/>
              </a:rPr>
              <a:t>Need to elect a new root, with the next lowest identifier</a:t>
            </a:r>
          </a:p>
          <a:p>
            <a:pPr lvl="1"/>
            <a:r>
              <a:rPr lang="en-US">
                <a:latin typeface="Arial" charset="0"/>
                <a:ea typeface="Arial" charset="0"/>
                <a:cs typeface="Arial" charset="0"/>
              </a:rPr>
              <a:t>Failure of other switches and links</a:t>
            </a:r>
          </a:p>
          <a:p>
            <a:pPr lvl="2"/>
            <a:r>
              <a:rPr lang="en-US">
                <a:latin typeface="Arial" charset="0"/>
                <a:ea typeface="Arial" charset="0"/>
                <a:cs typeface="Arial" charset="0"/>
              </a:rPr>
              <a:t>Need to recompute the spanning tree</a:t>
            </a:r>
          </a:p>
          <a:p>
            <a:r>
              <a:rPr lang="en-US">
                <a:latin typeface="Arial" charset="0"/>
                <a:cs typeface="Arial" charset="0"/>
              </a:rPr>
              <a:t>Root switch continues sending messages</a:t>
            </a:r>
          </a:p>
          <a:p>
            <a:pPr lvl="1"/>
            <a:r>
              <a:rPr lang="en-US">
                <a:latin typeface="Arial" charset="0"/>
                <a:ea typeface="Arial" charset="0"/>
                <a:cs typeface="Arial" charset="0"/>
              </a:rPr>
              <a:t>Periodically reannouncing itself as the root (1, 0, 1)</a:t>
            </a:r>
          </a:p>
          <a:p>
            <a:pPr lvl="1"/>
            <a:r>
              <a:rPr lang="en-US">
                <a:latin typeface="Arial" charset="0"/>
                <a:ea typeface="Arial" charset="0"/>
                <a:cs typeface="Arial" charset="0"/>
              </a:rPr>
              <a:t>Other switches continue forwarding messages</a:t>
            </a:r>
          </a:p>
          <a:p>
            <a:r>
              <a:rPr lang="en-US">
                <a:latin typeface="Arial" charset="0"/>
                <a:cs typeface="Arial" charset="0"/>
              </a:rPr>
              <a:t>Detecting failures through timeout (</a:t>
            </a:r>
            <a:r>
              <a:rPr lang="en-US">
                <a:solidFill>
                  <a:srgbClr val="0000FF"/>
                </a:solidFill>
                <a:latin typeface="Arial" charset="0"/>
                <a:cs typeface="Arial" charset="0"/>
              </a:rPr>
              <a:t>soft state</a:t>
            </a:r>
            <a:r>
              <a:rPr lang="en-US">
                <a:latin typeface="Arial" charset="0"/>
                <a:cs typeface="Arial" charset="0"/>
              </a:rPr>
              <a:t>)</a:t>
            </a:r>
          </a:p>
          <a:p>
            <a:pPr lvl="1"/>
            <a:r>
              <a:rPr lang="en-US">
                <a:latin typeface="Arial" charset="0"/>
                <a:ea typeface="Arial" charset="0"/>
                <a:cs typeface="Arial" charset="0"/>
              </a:rPr>
              <a:t>If no word from root, times out and claims to be the root</a:t>
            </a:r>
          </a:p>
          <a:p>
            <a:pPr lvl="1"/>
            <a:r>
              <a:rPr lang="en-US">
                <a:latin typeface="Arial" charset="0"/>
                <a:ea typeface="Arial" charset="0"/>
                <a:cs typeface="Arial" charset="0"/>
              </a:rPr>
              <a:t>Delay in reestablishing spanning tree is </a:t>
            </a:r>
            <a:r>
              <a:rPr lang="en-US" b="1" i="1">
                <a:latin typeface="Arial" charset="0"/>
                <a:ea typeface="Arial" charset="0"/>
                <a:cs typeface="Arial" charset="0"/>
              </a:rPr>
              <a:t>major problem</a:t>
            </a:r>
            <a:endParaRPr lang="en-US">
              <a:latin typeface="Arial" charset="0"/>
              <a:ea typeface="Arial" charset="0"/>
              <a:cs typeface="Arial" charset="0"/>
            </a:endParaRPr>
          </a:p>
          <a:p>
            <a:pPr lvl="1"/>
            <a:r>
              <a:rPr lang="en-US">
                <a:latin typeface="Arial" charset="0"/>
                <a:ea typeface="Arial" charset="0"/>
                <a:cs typeface="Arial" charset="0"/>
              </a:rPr>
              <a:t>Work on rapid spanning tree algorithms…</a:t>
            </a:r>
          </a:p>
        </p:txBody>
      </p:sp>
    </p:spTree>
    <p:extLst>
      <p:ext uri="{BB962C8B-B14F-4D97-AF65-F5344CB8AC3E}">
        <p14:creationId xmlns:p14="http://schemas.microsoft.com/office/powerpoint/2010/main" val="130946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42F3B61-5B23-3C41-B29B-02C15FD63E85}" type="slidenum">
              <a:rPr lang="en-US" sz="1200" i="0" smtClean="0">
                <a:latin typeface="Calibri"/>
                <a:cs typeface="Calibri"/>
              </a:rPr>
              <a:pPr/>
              <a:t>121</a:t>
            </a:fld>
            <a:endParaRPr lang="en-US" sz="1200" i="0" dirty="0">
              <a:latin typeface="Calibri"/>
              <a:cs typeface="Calibri"/>
            </a:endParaRPr>
          </a:p>
        </p:txBody>
      </p:sp>
      <p:sp>
        <p:nvSpPr>
          <p:cNvPr id="148484" name="Rectangle 2"/>
          <p:cNvSpPr>
            <a:spLocks noGrp="1" noChangeArrowheads="1"/>
          </p:cNvSpPr>
          <p:nvPr>
            <p:ph type="title"/>
          </p:nvPr>
        </p:nvSpPr>
        <p:spPr>
          <a:xfrm>
            <a:off x="542925" y="155575"/>
            <a:ext cx="7772400" cy="1143000"/>
          </a:xfrm>
        </p:spPr>
        <p:txBody>
          <a:bodyPr/>
          <a:lstStyle/>
          <a:p>
            <a:r>
              <a:rPr lang="en-US" sz="3600" dirty="0">
                <a:ea typeface="ＭＳ Ｐゴシック" charset="0"/>
                <a:cs typeface="ＭＳ Ｐゴシック" charset="0"/>
              </a:rPr>
              <a:t>Switches vs. </a:t>
            </a:r>
            <a:r>
              <a:rPr lang="en-US" sz="3600" dirty="0" smtClean="0">
                <a:ea typeface="ＭＳ Ｐゴシック" charset="0"/>
                <a:cs typeface="ＭＳ Ｐゴシック" charset="0"/>
              </a:rPr>
              <a:t>Routers Summary</a:t>
            </a:r>
            <a:endParaRPr lang="en-US" dirty="0">
              <a:ea typeface="ＭＳ Ｐゴシック" charset="0"/>
              <a:cs typeface="ＭＳ Ｐゴシック" charset="0"/>
            </a:endParaRPr>
          </a:p>
        </p:txBody>
      </p:sp>
      <p:sp>
        <p:nvSpPr>
          <p:cNvPr id="148485" name="Rectangle 3"/>
          <p:cNvSpPr>
            <a:spLocks noGrp="1" noChangeArrowheads="1"/>
          </p:cNvSpPr>
          <p:nvPr>
            <p:ph type="body" idx="1"/>
          </p:nvPr>
        </p:nvSpPr>
        <p:spPr>
          <a:xfrm>
            <a:off x="542925" y="1233488"/>
            <a:ext cx="7981950" cy="2287587"/>
          </a:xfrm>
        </p:spPr>
        <p:txBody>
          <a:bodyPr>
            <a:normAutofit fontScale="92500" lnSpcReduction="10000"/>
          </a:bodyPr>
          <a:lstStyle/>
          <a:p>
            <a:r>
              <a:rPr lang="en-US" sz="2400" dirty="0">
                <a:ea typeface="ＭＳ Ｐゴシック" charset="0"/>
                <a:cs typeface="ＭＳ Ｐゴシック" charset="0"/>
              </a:rPr>
              <a:t>both store-and-forward devices</a:t>
            </a:r>
          </a:p>
          <a:p>
            <a:pPr lvl="1"/>
            <a:r>
              <a:rPr lang="en-US" sz="2000" dirty="0">
                <a:ea typeface="ＭＳ Ｐゴシック" charset="0"/>
              </a:rPr>
              <a:t>routers: network layer devices (examine network layer headers)</a:t>
            </a:r>
          </a:p>
          <a:p>
            <a:pPr lvl="1"/>
            <a:r>
              <a:rPr lang="en-US" sz="2000" dirty="0">
                <a:ea typeface="ＭＳ Ｐゴシック" charset="0"/>
              </a:rPr>
              <a:t>switches are link layer devices</a:t>
            </a:r>
          </a:p>
          <a:p>
            <a:r>
              <a:rPr lang="en-US" sz="2400" dirty="0">
                <a:ea typeface="ＭＳ Ｐゴシック" charset="0"/>
                <a:cs typeface="ＭＳ Ｐゴシック" charset="0"/>
              </a:rPr>
              <a:t>routers maintain routing tables, implement routing algorithms</a:t>
            </a:r>
          </a:p>
          <a:p>
            <a:r>
              <a:rPr lang="en-US" sz="2400" dirty="0">
                <a:ea typeface="ＭＳ Ｐゴシック" charset="0"/>
                <a:cs typeface="ＭＳ Ｐゴシック" charset="0"/>
              </a:rPr>
              <a:t>switches maintain switch tables, implement filtering, learning algorithms</a:t>
            </a:r>
            <a:r>
              <a:rPr lang="en-US" dirty="0">
                <a:ea typeface="ＭＳ Ｐゴシック" charset="0"/>
                <a:cs typeface="ＭＳ Ｐゴシック" charset="0"/>
              </a:rPr>
              <a:t> </a:t>
            </a:r>
          </a:p>
        </p:txBody>
      </p:sp>
      <p:pic>
        <p:nvPicPr>
          <p:cNvPr id="148486" name="Picture 4" descr="566 Bridge and router st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4418013"/>
            <a:ext cx="5456237"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94903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a:t>
            </a:r>
            <a:endParaRPr lang="en-US" dirty="0"/>
          </a:p>
        </p:txBody>
      </p:sp>
      <p:pic>
        <p:nvPicPr>
          <p:cNvPr id="4" name="Content Placeholder 3"/>
          <p:cNvPicPr>
            <a:picLocks noGrp="1" noChangeAspect="1"/>
          </p:cNvPicPr>
          <p:nvPr>
            <p:ph idx="1"/>
          </p:nvPr>
        </p:nvPicPr>
        <p:blipFill>
          <a:blip r:embed="rId2"/>
          <a:srcRect l="-30631" r="-30631"/>
          <a:stretch>
            <a:fillRect/>
          </a:stretch>
        </p:blipFill>
        <p:spPr/>
      </p:pic>
      <p:sp>
        <p:nvSpPr>
          <p:cNvPr id="3" name="Slide Number Placeholder 2"/>
          <p:cNvSpPr>
            <a:spLocks noGrp="1"/>
          </p:cNvSpPr>
          <p:nvPr>
            <p:ph type="sldNum" sz="quarter" idx="12"/>
          </p:nvPr>
        </p:nvSpPr>
        <p:spPr/>
        <p:txBody>
          <a:bodyPr/>
          <a:lstStyle/>
          <a:p>
            <a:fld id="{915173E1-F880-A64A-B74C-29872619673F}" type="slidenum">
              <a:rPr lang="en-US" smtClean="0"/>
              <a:t>122</a:t>
            </a:fld>
            <a:endParaRPr lang="en-US"/>
          </a:p>
        </p:txBody>
      </p:sp>
    </p:spTree>
    <p:extLst>
      <p:ext uri="{BB962C8B-B14F-4D97-AF65-F5344CB8AC3E}">
        <p14:creationId xmlns:p14="http://schemas.microsoft.com/office/powerpoint/2010/main" val="394448222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19FC67E-8CB1-4539-A1FC-0A929B4BFBA1}" type="slidenum">
              <a:rPr lang="en-US" sz="1400" b="0">
                <a:latin typeface="Times New Roman" pitchFamily="18" charset="0"/>
              </a:rPr>
              <a:pPr eaLnBrk="1" hangingPunct="1"/>
              <a:t>123</a:t>
            </a:fld>
            <a:endParaRPr lang="en-US" sz="1400" b="0">
              <a:latin typeface="Times New Roman" pitchFamily="18" charset="0"/>
            </a:endParaRPr>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456072"/>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85F5CC3-7047-4656-8BD3-6CB3394F1859}" type="slidenum">
              <a:rPr lang="en-US" sz="1400" b="0">
                <a:latin typeface="Times New Roman" pitchFamily="18" charset="0"/>
              </a:rPr>
              <a:pPr eaLnBrk="1" hangingPunct="1"/>
              <a:t>124</a:t>
            </a:fld>
            <a:endParaRPr lang="en-US" sz="1400" b="0">
              <a:latin typeface="Times New Roman" pitchFamily="18" charset="0"/>
            </a:endParaRPr>
          </a:p>
        </p:txBody>
      </p:sp>
      <p:sp>
        <p:nvSpPr>
          <p:cNvPr id="6147" name="Rectangle 2"/>
          <p:cNvSpPr>
            <a:spLocks noChangeArrowheads="1"/>
          </p:cNvSpPr>
          <p:nvPr/>
        </p:nvSpPr>
        <p:spPr bwMode="auto">
          <a:xfrm>
            <a:off x="381000" y="304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Metrics for evaluation / comparison of wireless technologies</a:t>
            </a:r>
          </a:p>
        </p:txBody>
      </p:sp>
      <p:sp>
        <p:nvSpPr>
          <p:cNvPr id="4" name="Rectangle 3"/>
          <p:cNvSpPr/>
          <p:nvPr/>
        </p:nvSpPr>
        <p:spPr>
          <a:xfrm>
            <a:off x="381000" y="1260475"/>
            <a:ext cx="8763000" cy="5632450"/>
          </a:xfrm>
          <a:prstGeom prst="rect">
            <a:avLst/>
          </a:prstGeom>
        </p:spPr>
        <p:txBody>
          <a:bodyPr>
            <a:spAutoFit/>
          </a:bodyPr>
          <a:lstStyle/>
          <a:p>
            <a:pPr marL="342900" indent="-342900" algn="l">
              <a:buFont typeface="Arial" pitchFamily="34" charset="0"/>
              <a:buChar char="•"/>
              <a:defRPr/>
            </a:pPr>
            <a:r>
              <a:rPr lang="en-US" sz="2400" dirty="0"/>
              <a:t>Bitrate or Bandwidth</a:t>
            </a:r>
          </a:p>
          <a:p>
            <a:pPr marL="342900" indent="-342900" algn="l">
              <a:buFont typeface="Arial" pitchFamily="34" charset="0"/>
              <a:buChar char="•"/>
              <a:defRPr/>
            </a:pPr>
            <a:r>
              <a:rPr lang="en-US" sz="2400" dirty="0"/>
              <a:t>Range - PAN, LAN, MAN, WAN  </a:t>
            </a:r>
          </a:p>
          <a:p>
            <a:pPr marL="342900" indent="-342900" algn="l">
              <a:buFont typeface="Arial" pitchFamily="34" charset="0"/>
              <a:buChar char="•"/>
              <a:defRPr/>
            </a:pPr>
            <a:r>
              <a:rPr lang="en-US" sz="2400" dirty="0"/>
              <a:t>Two-way / One-way </a:t>
            </a:r>
          </a:p>
          <a:p>
            <a:pPr marL="342900" indent="-342900" algn="l">
              <a:buFont typeface="Arial" pitchFamily="34" charset="0"/>
              <a:buChar char="•"/>
              <a:defRPr/>
            </a:pPr>
            <a:r>
              <a:rPr lang="en-US" sz="2400" dirty="0"/>
              <a:t>Multi-Access / Point-to-Point</a:t>
            </a:r>
          </a:p>
          <a:p>
            <a:pPr marL="342900" indent="-342900" algn="l">
              <a:buFont typeface="Arial" pitchFamily="34" charset="0"/>
              <a:buChar char="•"/>
              <a:defRPr/>
            </a:pPr>
            <a:r>
              <a:rPr lang="en-US" sz="2400" dirty="0"/>
              <a:t>Digital / Analog</a:t>
            </a:r>
          </a:p>
          <a:p>
            <a:pPr marL="342900" indent="-342900" algn="l">
              <a:buFont typeface="Arial" pitchFamily="34" charset="0"/>
              <a:buChar char="•"/>
              <a:defRPr/>
            </a:pPr>
            <a:r>
              <a:rPr lang="en-US" sz="2400" dirty="0"/>
              <a:t>Applications and industries</a:t>
            </a:r>
          </a:p>
          <a:p>
            <a:pPr marL="342900" indent="-342900" algn="l">
              <a:buFont typeface="Arial" pitchFamily="34" charset="0"/>
              <a:buChar char="•"/>
              <a:defRPr/>
            </a:pPr>
            <a:r>
              <a:rPr lang="en-US" sz="2400" dirty="0"/>
              <a:t>Frequency – Affects most physical properties:</a:t>
            </a:r>
            <a:br>
              <a:rPr lang="en-US" sz="2400" dirty="0"/>
            </a:br>
            <a:r>
              <a:rPr lang="en-US" sz="2400" dirty="0"/>
              <a:t>	Distance (free-space loss)</a:t>
            </a:r>
            <a:br>
              <a:rPr lang="en-US" sz="2400" dirty="0"/>
            </a:br>
            <a:r>
              <a:rPr lang="en-US" sz="2400" dirty="0"/>
              <a:t>	Penetration, Reflection, Absorption</a:t>
            </a:r>
            <a:br>
              <a:rPr lang="en-US" sz="2400" dirty="0"/>
            </a:br>
            <a:r>
              <a:rPr lang="en-US" sz="2400" dirty="0"/>
              <a:t>	Energy proportionality </a:t>
            </a:r>
            <a:br>
              <a:rPr lang="en-US" sz="2400" dirty="0"/>
            </a:br>
            <a:r>
              <a:rPr lang="en-US" sz="2400" dirty="0"/>
              <a:t>	Policy: Licensed / Deregulated</a:t>
            </a:r>
          </a:p>
          <a:p>
            <a:pPr algn="l">
              <a:defRPr/>
            </a:pPr>
            <a:r>
              <a:rPr lang="en-US" sz="2400" dirty="0"/>
              <a:t>	Line of Sight (Fresnel zone)</a:t>
            </a:r>
          </a:p>
          <a:p>
            <a:pPr algn="l">
              <a:defRPr/>
            </a:pPr>
            <a:r>
              <a:rPr lang="en-US" sz="2400" dirty="0"/>
              <a:t>	Size of antenna </a:t>
            </a:r>
          </a:p>
          <a:p>
            <a:pPr marL="342900" indent="-342900" algn="l">
              <a:buFont typeface="Wingdings" pitchFamily="2" charset="2"/>
              <a:buChar char="Ø"/>
              <a:defRPr/>
            </a:pPr>
            <a:r>
              <a:rPr lang="en-US" sz="2400" dirty="0"/>
              <a:t> Determined by wavelength –      </a:t>
            </a:r>
            <a:r>
              <a:rPr lang="en-US" sz="2400" dirty="0" smtClean="0"/>
              <a:t>          )</a:t>
            </a:r>
            <a:endParaRPr lang="en-US" sz="2400" dirty="0"/>
          </a:p>
          <a:p>
            <a:pPr algn="l">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28" y="6013450"/>
            <a:ext cx="97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75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6AD3E78B-82C5-481D-AA07-A69D5B3E0E0A}" type="slidenum">
              <a:rPr lang="en-US" sz="1400" b="0">
                <a:latin typeface="Times New Roman" pitchFamily="18" charset="0"/>
              </a:rPr>
              <a:pPr eaLnBrk="1" hangingPunct="1"/>
              <a:t>125</a:t>
            </a:fld>
            <a:endParaRPr lang="en-US" sz="1400" b="0">
              <a:latin typeface="Times New Roman" pitchFamily="18" charset="0"/>
            </a:endParaRPr>
          </a:p>
        </p:txBody>
      </p:sp>
      <p:pic>
        <p:nvPicPr>
          <p:cNvPr id="8195" name="Picture 2" descr="http://2.bp.blogspot.com/-9CW_O9cmEug/TmWHuuwj7qI/AAAAAAAAAA4/54bVve3BcNg/s1600/ScreenShot04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74663"/>
            <a:ext cx="12268200" cy="65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596900" y="152400"/>
            <a:ext cx="8166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Modern art?</a:t>
            </a:r>
            <a:br>
              <a:rPr lang="en-US" sz="2800"/>
            </a:br>
            <a:endParaRPr lang="en-US" sz="2800"/>
          </a:p>
        </p:txBody>
      </p:sp>
    </p:spTree>
    <p:extLst>
      <p:ext uri="{BB962C8B-B14F-4D97-AF65-F5344CB8AC3E}">
        <p14:creationId xmlns:p14="http://schemas.microsoft.com/office/powerpoint/2010/main" val="409721217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5C0A5D3B-C9F5-4E16-9545-27C5019780E5}" type="slidenum">
              <a:rPr lang="en-US" sz="1400" b="0">
                <a:latin typeface="Times New Roman" pitchFamily="18" charset="0"/>
              </a:rPr>
              <a:pPr eaLnBrk="1" hangingPunct="1"/>
              <a:t>126</a:t>
            </a:fld>
            <a:endParaRPr lang="en-US" sz="1400" b="0">
              <a:latin typeface="Times New Roman" pitchFamily="18" charset="0"/>
            </a:endParaRPr>
          </a:p>
        </p:txBody>
      </p:sp>
      <p:sp>
        <p:nvSpPr>
          <p:cNvPr id="10243" name="Rectangle 2"/>
          <p:cNvSpPr>
            <a:spLocks noChangeArrowheads="1"/>
          </p:cNvSpPr>
          <p:nvPr/>
        </p:nvSpPr>
        <p:spPr bwMode="auto">
          <a:xfrm>
            <a:off x="1524000" y="457200"/>
            <a:ext cx="6157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The Wireless Spectrum</a:t>
            </a:r>
          </a:p>
        </p:txBody>
      </p:sp>
      <p:pic>
        <p:nvPicPr>
          <p:cNvPr id="10244"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000500"/>
            <a:ext cx="5867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443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381000"/>
            <a:ext cx="8610600" cy="685800"/>
          </a:xfrm>
        </p:spPr>
        <p:txBody>
          <a:bodyPr>
            <a:normAutofit fontScale="90000"/>
          </a:bodyPr>
          <a:lstStyle/>
          <a:p>
            <a:r>
              <a:rPr lang="en-US" smtClean="0"/>
              <a:t>Wireless Communication Standards </a:t>
            </a:r>
          </a:p>
        </p:txBody>
      </p:sp>
      <p:sp>
        <p:nvSpPr>
          <p:cNvPr id="3" name="Content Placeholder 2"/>
          <p:cNvSpPr>
            <a:spLocks noGrp="1"/>
          </p:cNvSpPr>
          <p:nvPr>
            <p:ph idx="4294967295"/>
          </p:nvPr>
        </p:nvSpPr>
        <p:spPr>
          <a:xfrm>
            <a:off x="457200" y="1219200"/>
            <a:ext cx="8686800" cy="4411663"/>
          </a:xfrm>
        </p:spPr>
        <p:txBody>
          <a:bodyPr>
            <a:normAutofit fontScale="85000" lnSpcReduction="20000"/>
          </a:bodyPr>
          <a:lstStyle/>
          <a:p>
            <a:r>
              <a:rPr lang="en-US" sz="2400" smtClean="0"/>
              <a:t>Cellular (</a:t>
            </a:r>
            <a:r>
              <a:rPr lang="en-US" sz="2400" smtClean="0">
                <a:solidFill>
                  <a:srgbClr val="FF3300"/>
                </a:solidFill>
              </a:rPr>
              <a:t>800/900/</a:t>
            </a:r>
            <a:r>
              <a:rPr lang="en-US" sz="2400" i="1" smtClean="0">
                <a:solidFill>
                  <a:srgbClr val="FF3300"/>
                </a:solidFill>
                <a:latin typeface="Adobe Ming Std L" pitchFamily="18" charset="-128"/>
                <a:ea typeface="Adobe Ming Std L" pitchFamily="18" charset="-128"/>
              </a:rPr>
              <a:t>1700</a:t>
            </a:r>
            <a:r>
              <a:rPr lang="en-US" sz="2400" smtClean="0">
                <a:solidFill>
                  <a:srgbClr val="FF3300"/>
                </a:solidFill>
              </a:rPr>
              <a:t>/1800/1900Mhz</a:t>
            </a:r>
            <a:r>
              <a:rPr lang="en-US" sz="2400" smtClean="0"/>
              <a:t>):</a:t>
            </a:r>
          </a:p>
          <a:p>
            <a:pPr lvl="1"/>
            <a:r>
              <a:rPr lang="en-US" smtClean="0"/>
              <a:t>2G: GSM / CDMA / GPRS /EDGE</a:t>
            </a:r>
          </a:p>
          <a:p>
            <a:pPr lvl="1"/>
            <a:r>
              <a:rPr lang="en-US" smtClean="0"/>
              <a:t>3G: CDMA2000/UMTS/HSDPA/EVDO </a:t>
            </a:r>
          </a:p>
          <a:p>
            <a:pPr lvl="1"/>
            <a:r>
              <a:rPr lang="en-US" smtClean="0"/>
              <a:t>4G: LTE, WiMax</a:t>
            </a:r>
          </a:p>
          <a:p>
            <a:r>
              <a:rPr lang="en-US" sz="2400" smtClean="0"/>
              <a:t>IEEE 802.11 (aka WiFi):</a:t>
            </a:r>
          </a:p>
          <a:p>
            <a:pPr lvl="1"/>
            <a:r>
              <a:rPr lang="en-US" smtClean="0"/>
              <a:t>b:  </a:t>
            </a:r>
            <a:r>
              <a:rPr lang="en-US" smtClean="0">
                <a:solidFill>
                  <a:srgbClr val="00B050"/>
                </a:solidFill>
              </a:rPr>
              <a:t>2.4Ghz</a:t>
            </a:r>
            <a:r>
              <a:rPr lang="en-US" smtClean="0"/>
              <a:t> band, 11Mbps (~</a:t>
            </a:r>
            <a:r>
              <a:rPr lang="en-US" i="1" smtClean="0"/>
              <a:t>4.5 Mbps operating rate</a:t>
            </a:r>
            <a:r>
              <a:rPr lang="en-US" smtClean="0"/>
              <a:t>)</a:t>
            </a:r>
          </a:p>
          <a:p>
            <a:pPr lvl="1"/>
            <a:r>
              <a:rPr lang="en-US" smtClean="0"/>
              <a:t>g:  </a:t>
            </a:r>
            <a:r>
              <a:rPr lang="en-US" smtClean="0">
                <a:solidFill>
                  <a:srgbClr val="00B050"/>
                </a:solidFill>
              </a:rPr>
              <a:t>2.4Ghz</a:t>
            </a:r>
            <a:r>
              <a:rPr lang="en-US" smtClean="0"/>
              <a:t>, 54-108Mbps (~</a:t>
            </a:r>
            <a:r>
              <a:rPr lang="en-US" i="1" smtClean="0"/>
              <a:t>19 Mbps operating rate</a:t>
            </a:r>
            <a:r>
              <a:rPr lang="en-US" smtClean="0"/>
              <a:t>)</a:t>
            </a:r>
          </a:p>
          <a:p>
            <a:pPr lvl="1"/>
            <a:r>
              <a:rPr lang="en-US" smtClean="0"/>
              <a:t>a:  </a:t>
            </a:r>
            <a:r>
              <a:rPr lang="en-US" smtClean="0">
                <a:solidFill>
                  <a:srgbClr val="00B050"/>
                </a:solidFill>
              </a:rPr>
              <a:t>5.0Ghz</a:t>
            </a:r>
            <a:r>
              <a:rPr lang="en-US" smtClean="0"/>
              <a:t> band, 54-108Mbps (~</a:t>
            </a:r>
            <a:r>
              <a:rPr lang="en-US" i="1" smtClean="0"/>
              <a:t>25 Mbps operating rate</a:t>
            </a:r>
            <a:r>
              <a:rPr lang="en-US" smtClean="0"/>
              <a:t>)</a:t>
            </a:r>
          </a:p>
          <a:p>
            <a:pPr lvl="1"/>
            <a:r>
              <a:rPr lang="en-US" smtClean="0"/>
              <a:t>n:  </a:t>
            </a:r>
            <a:r>
              <a:rPr lang="en-US" smtClean="0">
                <a:solidFill>
                  <a:srgbClr val="00B050"/>
                </a:solidFill>
              </a:rPr>
              <a:t>2.4/5Ghz</a:t>
            </a:r>
            <a:r>
              <a:rPr lang="en-US" smtClean="0"/>
              <a:t>, 150-600Mbps (4x4 mimo).</a:t>
            </a:r>
          </a:p>
          <a:p>
            <a:r>
              <a:rPr lang="en-US" sz="2400" smtClean="0"/>
              <a:t>IEEE 802.15 – lower power wireless:</a:t>
            </a:r>
          </a:p>
          <a:p>
            <a:pPr lvl="1"/>
            <a:r>
              <a:rPr lang="en-US" smtClean="0"/>
              <a:t>802.15.1:  </a:t>
            </a:r>
            <a:r>
              <a:rPr lang="en-US" smtClean="0">
                <a:solidFill>
                  <a:srgbClr val="00B050"/>
                </a:solidFill>
              </a:rPr>
              <a:t>2.4Ghz</a:t>
            </a:r>
            <a:r>
              <a:rPr lang="en-US" smtClean="0"/>
              <a:t>, 2.1 Mbps (Bluetooth)</a:t>
            </a:r>
          </a:p>
          <a:p>
            <a:pPr lvl="1"/>
            <a:r>
              <a:rPr lang="en-US" smtClean="0"/>
              <a:t>802.15.4:  </a:t>
            </a:r>
            <a:r>
              <a:rPr lang="en-US" smtClean="0">
                <a:solidFill>
                  <a:srgbClr val="00B050"/>
                </a:solidFill>
              </a:rPr>
              <a:t>2.4Ghz</a:t>
            </a:r>
            <a:r>
              <a:rPr lang="en-US" smtClean="0"/>
              <a:t>, 250 Kbps (Sensor Networks)</a:t>
            </a:r>
          </a:p>
        </p:txBody>
      </p:sp>
      <p:sp>
        <p:nvSpPr>
          <p:cNvPr id="1126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0994010-475D-470C-8BB6-48D1038EA7BB}" type="slidenum">
              <a:rPr lang="en-US" sz="1400" b="0">
                <a:latin typeface="Times New Roman" pitchFamily="18" charset="0"/>
              </a:rPr>
              <a:pPr eaLnBrk="1" hangingPunct="1"/>
              <a:t>127</a:t>
            </a:fld>
            <a:endParaRPr lang="en-US" sz="1400" b="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127</a:t>
            </a:fld>
            <a:endParaRPr lang="en-US"/>
          </a:p>
        </p:txBody>
      </p:sp>
    </p:spTree>
    <p:extLst>
      <p:ext uri="{BB962C8B-B14F-4D97-AF65-F5344CB8AC3E}">
        <p14:creationId xmlns:p14="http://schemas.microsoft.com/office/powerpoint/2010/main" val="2094966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r>
              <a:rPr lang="en-US" smtClean="0"/>
              <a:t>Wireless Link Characteristics</a:t>
            </a:r>
          </a:p>
        </p:txBody>
      </p:sp>
      <p:sp>
        <p:nvSpPr>
          <p:cNvPr id="12291"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CAF7611-1D04-43B4-AD71-9D7EC3229AF9}" type="slidenum">
              <a:rPr lang="en-US" sz="1400" b="0">
                <a:latin typeface="Times New Roman" pitchFamily="18" charset="0"/>
              </a:rPr>
              <a:pPr eaLnBrk="1" hangingPunct="1"/>
              <a:t>128</a:t>
            </a:fld>
            <a:endParaRPr lang="en-US" sz="1400" b="0">
              <a:latin typeface="Times New Roman" pitchFamily="18" charset="0"/>
            </a:endParaRPr>
          </a:p>
        </p:txBody>
      </p:sp>
      <p:pic>
        <p:nvPicPr>
          <p:cNvPr id="12292" name="Picture 2" descr="C:\Documents and Settings\Administrator\Desktop\temp\KuroseRoss4e_gifs\ch06_gif\fig06_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828800"/>
            <a:ext cx="65881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381000" y="1143000"/>
            <a:ext cx="5724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(Figure Courtesy of Kurose and Ross)</a:t>
            </a:r>
          </a:p>
        </p:txBody>
      </p:sp>
      <p:sp>
        <p:nvSpPr>
          <p:cNvPr id="2" name="Slide Number Placeholder 1"/>
          <p:cNvSpPr>
            <a:spLocks noGrp="1"/>
          </p:cNvSpPr>
          <p:nvPr>
            <p:ph type="sldNum" sz="quarter" idx="12"/>
          </p:nvPr>
        </p:nvSpPr>
        <p:spPr/>
        <p:txBody>
          <a:bodyPr/>
          <a:lstStyle/>
          <a:p>
            <a:fld id="{915173E1-F880-A64A-B74C-29872619673F}" type="slidenum">
              <a:rPr lang="en-US" smtClean="0"/>
              <a:t>128</a:t>
            </a:fld>
            <a:endParaRPr lang="en-US"/>
          </a:p>
        </p:txBody>
      </p:sp>
    </p:spTree>
    <p:extLst>
      <p:ext uri="{BB962C8B-B14F-4D97-AF65-F5344CB8AC3E}">
        <p14:creationId xmlns:p14="http://schemas.microsoft.com/office/powerpoint/2010/main" val="2379193392"/>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t3.gstatic.com/images?q=tbn:ANd9GcQryRVS6v9Jp2FNjErKQiCvdXVbUisOp1KHTlp9IiPfVm4P1IU&amp;t=1&amp;usg=__NLpQsBB8bMhCUiXmMxFMaqQEuQ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202565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http://t0.gstatic.com/images?q=tbn:ANd9GcQlDyv7JgMTccnAeuRqm_kMognKoScD89dnR1hDd6tqX2012Bw&amp;t=1&amp;usg=__6HJU2VOdNs4r84qc5Wus8XZcoX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0351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12" descr="http://www.flaviostechnotalk.com/wp-content/uploads/2011/05/WRT54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19300"/>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smtClean="0"/>
              <a:t>Antennas / Aerials</a:t>
            </a:r>
          </a:p>
        </p:txBody>
      </p:sp>
      <p:sp>
        <p:nvSpPr>
          <p:cNvPr id="14340" name="Content Placeholder 2"/>
          <p:cNvSpPr>
            <a:spLocks noGrp="1"/>
          </p:cNvSpPr>
          <p:nvPr>
            <p:ph idx="1"/>
          </p:nvPr>
        </p:nvSpPr>
        <p:spPr>
          <a:xfrm>
            <a:off x="371475" y="1143000"/>
            <a:ext cx="8458200" cy="5486400"/>
          </a:xfrm>
        </p:spPr>
        <p:txBody>
          <a:bodyPr/>
          <a:lstStyle/>
          <a:p>
            <a:r>
              <a:rPr lang="en-US" smtClean="0"/>
              <a:t>An electrical device which converts electric</a:t>
            </a:r>
            <a:r>
              <a:rPr lang="en-US" smtClean="0">
                <a:hlinkClick r:id="rId6" tooltip="Electric current"/>
              </a:rPr>
              <a:t> </a:t>
            </a:r>
            <a:r>
              <a:rPr lang="en-US" smtClean="0"/>
              <a:t>currents into radio waves, and vice versa.</a:t>
            </a:r>
          </a:p>
          <a:p>
            <a:endParaRPr lang="en-US" smtClean="0"/>
          </a:p>
        </p:txBody>
      </p:sp>
      <p:sp>
        <p:nvSpPr>
          <p:cNvPr id="1434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F668DAD-B5EE-416C-87C7-2062466A7FB1}" type="slidenum">
              <a:rPr lang="en-US" sz="1400" b="0">
                <a:latin typeface="Times New Roman" pitchFamily="18" charset="0"/>
              </a:rPr>
              <a:pPr eaLnBrk="1" hangingPunct="1"/>
              <a:t>129</a:t>
            </a:fld>
            <a:endParaRPr lang="en-US" sz="1400" b="0">
              <a:latin typeface="Times New Roman" pitchFamily="18" charset="0"/>
            </a:endParaRPr>
          </a:p>
        </p:txBody>
      </p:sp>
      <p:pic>
        <p:nvPicPr>
          <p:cNvPr id="1434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263775"/>
            <a:ext cx="189865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7175" y="4495800"/>
            <a:ext cx="8801100" cy="2246313"/>
          </a:xfrm>
          <a:prstGeom prst="rect">
            <a:avLst/>
          </a:prstGeom>
        </p:spPr>
        <p:txBody>
          <a:bodyPr>
            <a:spAutoFit/>
          </a:bodyPr>
          <a:lstStyle/>
          <a:p>
            <a:pPr algn="l">
              <a:buFont typeface="Wingdings" pitchFamily="2" charset="2"/>
              <a:buChar char="Ø"/>
              <a:defRPr/>
            </a:pPr>
            <a:r>
              <a:rPr lang="en-US" b="0" dirty="0">
                <a:latin typeface="+mn-lt"/>
              </a:rPr>
              <a:t>Q: What does “higher-gain antenna” mean?</a:t>
            </a:r>
          </a:p>
          <a:p>
            <a:pPr algn="l">
              <a:buFont typeface="Wingdings" pitchFamily="2" charset="2"/>
              <a:buChar char="Ø"/>
              <a:defRPr/>
            </a:pPr>
            <a:r>
              <a:rPr lang="en-US" b="0" dirty="0">
                <a:latin typeface="+mn-lt"/>
              </a:rPr>
              <a:t>A: Antennas are passive devices –</a:t>
            </a:r>
            <a:br>
              <a:rPr lang="en-US" b="0" dirty="0">
                <a:latin typeface="+mn-lt"/>
              </a:rPr>
            </a:br>
            <a:r>
              <a:rPr lang="en-US" b="0" dirty="0">
                <a:latin typeface="+mn-lt"/>
              </a:rPr>
              <a:t>	 more gain means focused and more directional.</a:t>
            </a:r>
          </a:p>
          <a:p>
            <a:pPr algn="l">
              <a:buFont typeface="Wingdings" pitchFamily="2" charset="2"/>
              <a:buChar char="Ø"/>
              <a:defRPr/>
            </a:pPr>
            <a:r>
              <a:rPr lang="en-US" b="0" dirty="0">
                <a:latin typeface="+mn-lt"/>
              </a:rPr>
              <a:t>Directionality means more energy gets to where it needs to go and less</a:t>
            </a:r>
            <a:br>
              <a:rPr lang="en-US" b="0" dirty="0">
                <a:latin typeface="+mn-lt"/>
              </a:rPr>
            </a:br>
            <a:r>
              <a:rPr lang="en-US" b="0" dirty="0">
                <a:latin typeface="+mn-lt"/>
              </a:rPr>
              <a:t>   interference everywhere.</a:t>
            </a:r>
            <a:br>
              <a:rPr lang="en-US" b="0" dirty="0">
                <a:latin typeface="+mn-lt"/>
              </a:rPr>
            </a:br>
            <a:endParaRPr lang="en-US" b="0" dirty="0">
              <a:latin typeface="+mn-lt"/>
            </a:endParaRPr>
          </a:p>
          <a:p>
            <a:pPr algn="l">
              <a:buFont typeface="Wingdings" pitchFamily="2" charset="2"/>
              <a:buChar char="Ø"/>
              <a:defRPr/>
            </a:pPr>
            <a:r>
              <a:rPr lang="en-US" b="0" dirty="0">
                <a:latin typeface="+mn-lt"/>
              </a:rPr>
              <a:t>What are </a:t>
            </a:r>
            <a:r>
              <a:rPr lang="en-US" b="0" dirty="0" err="1">
                <a:latin typeface="+mn-lt"/>
              </a:rPr>
              <a:t>omni</a:t>
            </a:r>
            <a:r>
              <a:rPr lang="en-US" b="0" dirty="0">
                <a:latin typeface="+mn-lt"/>
              </a:rPr>
              <a:t>-directional antennas?</a:t>
            </a:r>
          </a:p>
        </p:txBody>
      </p:sp>
      <p:sp>
        <p:nvSpPr>
          <p:cNvPr id="14346" name="AutoShape 2" descr="https://3drivers.com/upload/iblock/c55/phone_c_0000.jpg"/>
          <p:cNvSpPr>
            <a:spLocks noChangeAspect="1" noChangeArrowheads="1"/>
          </p:cNvSpPr>
          <p:nvPr/>
        </p:nvSpPr>
        <p:spPr bwMode="auto">
          <a:xfrm>
            <a:off x="87550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7" name="AutoShape 4" descr="https://3drivers.com/upload/iblock/c55/phone_c_0000.jpg"/>
          <p:cNvSpPr>
            <a:spLocks noChangeAspect="1" noChangeArrowheads="1"/>
          </p:cNvSpPr>
          <p:nvPr/>
        </p:nvSpPr>
        <p:spPr bwMode="auto">
          <a:xfrm>
            <a:off x="89074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8" name="AutoShape 6" descr="https://3drivers.com/upload/iblock/c55/phone_c_0000.jpg"/>
          <p:cNvSpPr>
            <a:spLocks noChangeAspect="1" noChangeArrowheads="1"/>
          </p:cNvSpPr>
          <p:nvPr/>
        </p:nvSpPr>
        <p:spPr bwMode="auto">
          <a:xfrm>
            <a:off x="90598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9" name="AutoShape 8" descr="https://3drivers.com/upload/iblock/c55/phone_c_0000.jpg"/>
          <p:cNvSpPr>
            <a:spLocks noChangeAspect="1" noChangeArrowheads="1"/>
          </p:cNvSpPr>
          <p:nvPr/>
        </p:nvSpPr>
        <p:spPr bwMode="auto">
          <a:xfrm>
            <a:off x="92122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50" name="AutoShape 10" descr="https://3drivers.com/upload/iblock/c55/phone_c_0000.jpg"/>
          <p:cNvSpPr>
            <a:spLocks noChangeAspect="1" noChangeArrowheads="1"/>
          </p:cNvSpPr>
          <p:nvPr/>
        </p:nvSpPr>
        <p:spPr bwMode="auto">
          <a:xfrm>
            <a:off x="9364663"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51" name="Rectangle 15"/>
          <p:cNvSpPr>
            <a:spLocks noChangeArrowheads="1"/>
          </p:cNvSpPr>
          <p:nvPr/>
        </p:nvSpPr>
        <p:spPr bwMode="auto">
          <a:xfrm>
            <a:off x="76200" y="4094163"/>
            <a:ext cx="8982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2-3dB        8-12dB        15-18dB      28-34dB</a:t>
            </a:r>
          </a:p>
        </p:txBody>
      </p:sp>
    </p:spTree>
    <p:extLst>
      <p:ext uri="{BB962C8B-B14F-4D97-AF65-F5344CB8AC3E}">
        <p14:creationId xmlns:p14="http://schemas.microsoft.com/office/powerpoint/2010/main" val="420368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14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8811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15009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7"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498"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499"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0"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1"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2"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3"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4"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5"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6"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 - III</a:t>
            </a:r>
          </a:p>
        </p:txBody>
      </p: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509" name="Group 172"/>
          <p:cNvGrpSpPr>
            <a:grpSpLocks/>
          </p:cNvGrpSpPr>
          <p:nvPr/>
        </p:nvGrpSpPr>
        <p:grpSpPr bwMode="auto">
          <a:xfrm>
            <a:off x="76200" y="4148138"/>
            <a:ext cx="5029200" cy="2862322"/>
            <a:chOff x="76200" y="2996148"/>
            <a:chExt cx="5029200" cy="2862382"/>
          </a:xfrm>
        </p:grpSpPr>
        <p:sp>
          <p:nvSpPr>
            <p:cNvPr id="171" name="Rectangle 170"/>
            <p:cNvSpPr/>
            <p:nvPr/>
          </p:nvSpPr>
          <p:spPr>
            <a:xfrm>
              <a:off x="76200" y="2996148"/>
              <a:ext cx="2590800" cy="2862382"/>
            </a:xfrm>
            <a:prstGeom prst="rect">
              <a:avLst/>
            </a:prstGeom>
          </p:spPr>
          <p:txBody>
            <a:bodyPr>
              <a:spAutoFit/>
            </a:bodyPr>
            <a:lstStyle/>
            <a:p>
              <a:r>
                <a:rPr lang="en-US" sz="1000" dirty="0">
                  <a:latin typeface="Calibri"/>
                </a:rPr>
                <a:t>Name 	4b 	5b 	Description</a:t>
              </a:r>
            </a:p>
            <a:p>
              <a:r>
                <a:rPr lang="en-US" sz="1000" dirty="0">
                  <a:latin typeface="Calibri"/>
                </a:rPr>
                <a:t>0 	0000 	11110 	hex data 0</a:t>
              </a:r>
            </a:p>
            <a:p>
              <a:r>
                <a:rPr lang="en-US" sz="1000" dirty="0">
                  <a:latin typeface="Calibri"/>
                </a:rPr>
                <a:t>1 	0001 	01001 	hex data 1</a:t>
              </a:r>
            </a:p>
            <a:p>
              <a:r>
                <a:rPr lang="en-US" sz="1000" dirty="0">
                  <a:latin typeface="Calibri"/>
                </a:rPr>
                <a:t>2 	0010 	10100 	hex data 2</a:t>
              </a:r>
            </a:p>
            <a:p>
              <a:r>
                <a:rPr lang="en-US" sz="1000" dirty="0">
                  <a:latin typeface="Calibri"/>
                </a:rPr>
                <a:t>3 	0011 	10101 	hex data 3</a:t>
              </a:r>
            </a:p>
            <a:p>
              <a:r>
                <a:rPr lang="en-US" sz="1000" dirty="0">
                  <a:latin typeface="Calibri"/>
                </a:rPr>
                <a:t>4 	0100 	01010 	hex data 4</a:t>
              </a:r>
            </a:p>
            <a:p>
              <a:r>
                <a:rPr lang="en-US" sz="1000" dirty="0">
                  <a:latin typeface="Calibri"/>
                </a:rPr>
                <a:t>5 	0101 	01011 	hex data 5</a:t>
              </a:r>
            </a:p>
            <a:p>
              <a:r>
                <a:rPr lang="en-US" sz="1000" dirty="0">
                  <a:latin typeface="Calibri"/>
                </a:rPr>
                <a:t>6 	0110 	01110 	hex data 6</a:t>
              </a:r>
            </a:p>
            <a:p>
              <a:r>
                <a:rPr lang="en-US" sz="1000" dirty="0">
                  <a:latin typeface="Calibri"/>
                </a:rPr>
                <a:t>7 	0111 	01111 	hex data 7</a:t>
              </a:r>
            </a:p>
            <a:p>
              <a:r>
                <a:rPr lang="en-US" sz="1000" dirty="0">
                  <a:latin typeface="Calibri"/>
                </a:rPr>
                <a:t>8  		1000 	10010 	hex data 8</a:t>
              </a:r>
            </a:p>
            <a:p>
              <a:r>
                <a:rPr lang="en-US" sz="1000" dirty="0">
                  <a:latin typeface="Calibri"/>
                </a:rPr>
                <a:t>9  		1001 	10011 	hex data 9</a:t>
              </a:r>
            </a:p>
            <a:p>
              <a:r>
                <a:rPr lang="en-US" sz="1000" dirty="0">
                  <a:latin typeface="Calibri"/>
                </a:rPr>
                <a:t>A 	1010 	10110 	hex data A</a:t>
              </a:r>
            </a:p>
            <a:p>
              <a:r>
                <a:rPr lang="en-US" sz="1000" dirty="0">
                  <a:latin typeface="Calibri"/>
                </a:rPr>
                <a:t>B 	1011 	10111 	hex data B</a:t>
              </a:r>
            </a:p>
            <a:p>
              <a:r>
                <a:rPr lang="en-US" sz="1000" dirty="0">
                  <a:latin typeface="Calibri"/>
                </a:rPr>
                <a:t>C 	1100 	11010 	hex data C</a:t>
              </a:r>
            </a:p>
            <a:p>
              <a:r>
                <a:rPr lang="en-US" sz="1000" dirty="0">
                  <a:latin typeface="Calibri"/>
                </a:rPr>
                <a:t>D 	1101 	11011 	hex data D</a:t>
              </a:r>
            </a:p>
            <a:p>
              <a:r>
                <a:rPr lang="en-US" sz="1000" dirty="0">
                  <a:latin typeface="Calibri"/>
                </a:rPr>
                <a:t>E 	1110 	11100 	hex data E</a:t>
              </a:r>
            </a:p>
            <a:p>
              <a:r>
                <a:rPr lang="en-US" sz="1000" dirty="0">
                  <a:latin typeface="Calibri"/>
                </a:rPr>
                <a:t>F 	1111 	11101 	hex data F</a:t>
              </a:r>
            </a:p>
            <a:p>
              <a:pPr>
                <a:buFontTx/>
                <a:buAutoNum type="arabicPlain" startAt="9"/>
              </a:pPr>
              <a:endParaRPr lang="en-US" sz="1000" dirty="0">
                <a:latin typeface="Calibri"/>
              </a:endParaRPr>
            </a:p>
          </p:txBody>
        </p:sp>
        <p:sp>
          <p:nvSpPr>
            <p:cNvPr id="20551" name="Rectangle 171"/>
            <p:cNvSpPr>
              <a:spLocks noChangeArrowheads="1"/>
            </p:cNvSpPr>
            <p:nvPr/>
          </p:nvSpPr>
          <p:spPr bwMode="auto">
            <a:xfrm>
              <a:off x="2514600" y="2996148"/>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Calibri"/>
                </a:rPr>
                <a:t>Name 	4b 	5b 	Description</a:t>
              </a:r>
            </a:p>
            <a:p>
              <a:r>
                <a:rPr lang="en-US" sz="1000" dirty="0">
                  <a:latin typeface="Calibri"/>
                </a:rPr>
                <a:t>Q 	-NONE- 	00000 	Quiet</a:t>
              </a:r>
            </a:p>
            <a:p>
              <a:r>
                <a:rPr lang="en-US" sz="1000" dirty="0">
                  <a:latin typeface="Calibri"/>
                </a:rPr>
                <a:t>I 	-NONE- 	11111 	Idle</a:t>
              </a:r>
            </a:p>
            <a:p>
              <a:r>
                <a:rPr lang="en-US" sz="1000" dirty="0">
                  <a:latin typeface="Calibri"/>
                </a:rPr>
                <a:t>J 	-NONE- 	11000 	SSD #1</a:t>
              </a:r>
            </a:p>
            <a:p>
              <a:r>
                <a:rPr lang="en-US" sz="1000" dirty="0">
                  <a:latin typeface="Calibri"/>
                </a:rPr>
                <a:t>K 	-NONE- 	10001 	SSD #2</a:t>
              </a:r>
            </a:p>
            <a:p>
              <a:r>
                <a:rPr lang="en-US" sz="1000" dirty="0">
                  <a:latin typeface="Calibri"/>
                </a:rPr>
                <a:t>T 	-NONE- 	01101 	ESD #1</a:t>
              </a:r>
            </a:p>
            <a:p>
              <a:r>
                <a:rPr lang="en-US" sz="1000" dirty="0">
                  <a:latin typeface="Calibri"/>
                </a:rPr>
                <a:t>R 	-NONE- 	00111 	ESD #2</a:t>
              </a:r>
            </a:p>
            <a:p>
              <a:r>
                <a:rPr lang="en-US" sz="1000" dirty="0">
                  <a:latin typeface="Calibri"/>
                </a:rPr>
                <a:t>H 	-NONE- 	00100 	Halt</a:t>
              </a:r>
            </a:p>
          </p:txBody>
        </p:sp>
      </p:grpSp>
      <p:cxnSp>
        <p:nvCxnSpPr>
          <p:cNvPr id="174" name="Straight Connector 173"/>
          <p:cNvCxnSpPr/>
          <p:nvPr/>
        </p:nvCxnSpPr>
        <p:spPr>
          <a:xfrm>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914400" y="2959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533401" y="33401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4485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828800" y="37179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3629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744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659188" y="37099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573588"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486400"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402388" y="37195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6934994" y="33313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16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5106194" y="33297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8229600" y="29606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525" name="TextBox 188"/>
          <p:cNvSpPr txBox="1">
            <a:spLocks noChangeArrowheads="1"/>
          </p:cNvSpPr>
          <p:nvPr/>
        </p:nvSpPr>
        <p:spPr bwMode="auto">
          <a:xfrm>
            <a:off x="152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6" name="TextBox 189"/>
          <p:cNvSpPr txBox="1">
            <a:spLocks noChangeArrowheads="1"/>
          </p:cNvSpPr>
          <p:nvPr/>
        </p:nvSpPr>
        <p:spPr bwMode="auto">
          <a:xfrm>
            <a:off x="1143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7" name="TextBox 190"/>
          <p:cNvSpPr txBox="1">
            <a:spLocks noChangeArrowheads="1"/>
          </p:cNvSpPr>
          <p:nvPr/>
        </p:nvSpPr>
        <p:spPr bwMode="auto">
          <a:xfrm>
            <a:off x="2971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8" name="TextBox 191"/>
          <p:cNvSpPr txBox="1">
            <a:spLocks noChangeArrowheads="1"/>
          </p:cNvSpPr>
          <p:nvPr/>
        </p:nvSpPr>
        <p:spPr bwMode="auto">
          <a:xfrm>
            <a:off x="3810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9" name="TextBox 192"/>
          <p:cNvSpPr txBox="1">
            <a:spLocks noChangeArrowheads="1"/>
          </p:cNvSpPr>
          <p:nvPr/>
        </p:nvSpPr>
        <p:spPr bwMode="auto">
          <a:xfrm>
            <a:off x="6629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0" name="TextBox 193"/>
          <p:cNvSpPr txBox="1">
            <a:spLocks noChangeArrowheads="1"/>
          </p:cNvSpPr>
          <p:nvPr/>
        </p:nvSpPr>
        <p:spPr bwMode="auto">
          <a:xfrm>
            <a:off x="8458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1" name="TextBox 194"/>
          <p:cNvSpPr txBox="1">
            <a:spLocks noChangeArrowheads="1"/>
          </p:cNvSpPr>
          <p:nvPr/>
        </p:nvSpPr>
        <p:spPr bwMode="auto">
          <a:xfrm>
            <a:off x="7543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2" name="TextBox 195"/>
          <p:cNvSpPr txBox="1">
            <a:spLocks noChangeArrowheads="1"/>
          </p:cNvSpPr>
          <p:nvPr/>
        </p:nvSpPr>
        <p:spPr bwMode="auto">
          <a:xfrm>
            <a:off x="5715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3" name="TextBox 196"/>
          <p:cNvSpPr txBox="1">
            <a:spLocks noChangeArrowheads="1"/>
          </p:cNvSpPr>
          <p:nvPr/>
        </p:nvSpPr>
        <p:spPr bwMode="auto">
          <a:xfrm>
            <a:off x="4876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4" name="TextBox 197"/>
          <p:cNvSpPr txBox="1">
            <a:spLocks noChangeArrowheads="1"/>
          </p:cNvSpPr>
          <p:nvPr/>
        </p:nvSpPr>
        <p:spPr bwMode="auto">
          <a:xfrm>
            <a:off x="1981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199" name="Straight Connector 198"/>
          <p:cNvCxnSpPr/>
          <p:nvPr/>
        </p:nvCxnSpPr>
        <p:spPr>
          <a:xfrm rot="5400000" flipH="1" flipV="1">
            <a:off x="8762207" y="3352006"/>
            <a:ext cx="762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0" y="1120775"/>
            <a:ext cx="36576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1" name="Rectangle 200"/>
          <p:cNvSpPr/>
          <p:nvPr/>
        </p:nvSpPr>
        <p:spPr>
          <a:xfrm>
            <a:off x="0" y="2949575"/>
            <a:ext cx="45720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2" name="Straight Connector 201"/>
          <p:cNvCxnSpPr/>
          <p:nvPr/>
        </p:nvCxnSpPr>
        <p:spPr>
          <a:xfrm rot="5400000" flipH="1" flipV="1">
            <a:off x="41917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2773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4572000" y="2949575"/>
            <a:ext cx="45720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6" name="Rectangle 205"/>
          <p:cNvSpPr/>
          <p:nvPr/>
        </p:nvSpPr>
        <p:spPr>
          <a:xfrm>
            <a:off x="3657600" y="1143000"/>
            <a:ext cx="36576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7" name="Rectangle 206"/>
          <p:cNvSpPr/>
          <p:nvPr/>
        </p:nvSpPr>
        <p:spPr>
          <a:xfrm>
            <a:off x="7316788" y="1096963"/>
            <a:ext cx="1827212" cy="784225"/>
          </a:xfrm>
          <a:prstGeom prst="rect">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9" name="Straight Arrow Connector 208"/>
          <p:cNvCxnSpPr/>
          <p:nvPr/>
        </p:nvCxnSpPr>
        <p:spPr>
          <a:xfrm rot="5400000">
            <a:off x="-527844" y="2447132"/>
            <a:ext cx="1057275" cy="1588"/>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16200000" flipH="1">
            <a:off x="3482182" y="2026443"/>
            <a:ext cx="1035050" cy="836613"/>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rot="16200000" flipH="1">
            <a:off x="3558382" y="2035968"/>
            <a:ext cx="1035050" cy="8366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7316788" y="1936750"/>
            <a:ext cx="1825625" cy="10398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sp>
        <p:nvSpPr>
          <p:cNvPr id="20547" name="TextBox 218"/>
          <p:cNvSpPr txBox="1">
            <a:spLocks noChangeArrowheads="1"/>
          </p:cNvSpPr>
          <p:nvPr/>
        </p:nvSpPr>
        <p:spPr bwMode="auto">
          <a:xfrm>
            <a:off x="4575175" y="4148138"/>
            <a:ext cx="45672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Block coding transfers data with a fixed</a:t>
            </a:r>
          </a:p>
          <a:p>
            <a:pPr eaLnBrk="1" hangingPunct="1"/>
            <a:r>
              <a:rPr lang="en-US" sz="1800" dirty="0">
                <a:latin typeface="Calibri"/>
              </a:rPr>
              <a:t>overhead: 20% less information per Baud in the case of 4B/5B</a:t>
            </a:r>
          </a:p>
          <a:p>
            <a:pPr eaLnBrk="1" hangingPunct="1"/>
            <a:endParaRPr lang="en-US" sz="1800" dirty="0">
              <a:latin typeface="Calibri"/>
            </a:endParaRPr>
          </a:p>
          <a:p>
            <a:pPr eaLnBrk="1" hangingPunct="1"/>
            <a:r>
              <a:rPr lang="en-US" sz="1800" dirty="0">
                <a:latin typeface="Calibri"/>
              </a:rPr>
              <a:t>So to send data at 100Mbps; the line rate</a:t>
            </a:r>
          </a:p>
          <a:p>
            <a:pPr eaLnBrk="1" hangingPunct="1"/>
            <a:r>
              <a:rPr lang="en-US" sz="1800" dirty="0">
                <a:latin typeface="Calibri"/>
              </a:rPr>
              <a:t>(the Baud rate) must be 125Mbps.</a:t>
            </a:r>
          </a:p>
          <a:p>
            <a:pPr eaLnBrk="1" hangingPunct="1"/>
            <a:endParaRPr lang="en-US" sz="1800" dirty="0">
              <a:latin typeface="Calibri"/>
            </a:endParaRPr>
          </a:p>
          <a:p>
            <a:pPr eaLnBrk="1" hangingPunct="1"/>
            <a:r>
              <a:rPr lang="en-US" sz="1800" dirty="0">
                <a:latin typeface="Calibri"/>
              </a:rPr>
              <a:t>1Gbps uses an 8b/10b codec; encoding </a:t>
            </a:r>
          </a:p>
          <a:p>
            <a:pPr eaLnBrk="1" hangingPunct="1"/>
            <a:r>
              <a:rPr lang="en-US" sz="1800" dirty="0">
                <a:latin typeface="Calibri"/>
              </a:rPr>
              <a:t>entire bytes at a time but with 25% overhead</a:t>
            </a:r>
          </a:p>
        </p:txBody>
      </p:sp>
      <p:sp>
        <p:nvSpPr>
          <p:cNvPr id="20548" name="TextBox 219"/>
          <p:cNvSpPr txBox="1">
            <a:spLocks noChangeArrowheads="1"/>
          </p:cNvSpPr>
          <p:nvPr/>
        </p:nvSpPr>
        <p:spPr bwMode="auto">
          <a:xfrm>
            <a:off x="0" y="6858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Data to send</a:t>
            </a:r>
          </a:p>
        </p:txBody>
      </p:sp>
      <p:sp>
        <p:nvSpPr>
          <p:cNvPr id="20549" name="TextBox 220"/>
          <p:cNvSpPr txBox="1">
            <a:spLocks noChangeArrowheads="1"/>
          </p:cNvSpPr>
          <p:nvPr/>
        </p:nvSpPr>
        <p:spPr bwMode="auto">
          <a:xfrm>
            <a:off x="1588" y="2581275"/>
            <a:ext cx="4573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Line-(Wire) representation</a:t>
            </a:r>
          </a:p>
        </p:txBody>
      </p:sp>
      <p:sp>
        <p:nvSpPr>
          <p:cNvPr id="2" name="Slide Number Placeholder 1"/>
          <p:cNvSpPr>
            <a:spLocks noGrp="1"/>
          </p:cNvSpPr>
          <p:nvPr>
            <p:ph type="sldNum" sz="quarter" idx="12"/>
          </p:nvPr>
        </p:nvSpPr>
        <p:spPr/>
        <p:txBody>
          <a:bodyPr/>
          <a:lstStyle/>
          <a:p>
            <a:fld id="{915173E1-F880-A64A-B74C-29872619673F}" type="slidenum">
              <a:rPr lang="en-US" smtClean="0"/>
              <a:t>13</a:t>
            </a:fld>
            <a:endParaRPr lang="en-US"/>
          </a:p>
        </p:txBody>
      </p:sp>
    </p:spTree>
    <p:extLst>
      <p:ext uri="{BB962C8B-B14F-4D97-AF65-F5344CB8AC3E}">
        <p14:creationId xmlns:p14="http://schemas.microsoft.com/office/powerpoint/2010/main" val="972813667"/>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What has changed?</a:t>
            </a:r>
          </a:p>
        </p:txBody>
      </p:sp>
      <p:sp>
        <p:nvSpPr>
          <p:cNvPr id="15363" name="Content Placeholder 2"/>
          <p:cNvSpPr>
            <a:spLocks noGrp="1"/>
          </p:cNvSpPr>
          <p:nvPr>
            <p:ph idx="1"/>
          </p:nvPr>
        </p:nvSpPr>
        <p:spPr>
          <a:xfrm>
            <a:off x="381000" y="1219200"/>
            <a:ext cx="5029200" cy="5486400"/>
          </a:xfrm>
        </p:spPr>
        <p:txBody>
          <a:bodyPr/>
          <a:lstStyle/>
          <a:p>
            <a:endParaRPr lang="en-US" smtClean="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B93A119F-495D-4FCA-A4E0-BE18002BF797}" type="slidenum">
              <a:rPr lang="en-US" sz="1400" b="0">
                <a:latin typeface="Times New Roman" pitchFamily="18" charset="0"/>
              </a:rPr>
              <a:pPr eaLnBrk="1" hangingPunct="1"/>
              <a:t>130</a:t>
            </a:fld>
            <a:endParaRPr lang="en-US" sz="1400" b="0">
              <a:latin typeface="Times New Roman" pitchFamily="18" charset="0"/>
            </a:endParaRP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5141913"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dmswireless.com/wirelessblog/wp-content/uploads/2010/02/pan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3000"/>
            <a:ext cx="458787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116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fin.ro/uploads/modules/news/57036/sams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143000"/>
            <a:ext cx="74326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r>
              <a:rPr lang="en-US" smtClean="0"/>
              <a:t>How many radios/antennas ?</a:t>
            </a:r>
          </a:p>
        </p:txBody>
      </p:sp>
      <p:sp>
        <p:nvSpPr>
          <p:cNvPr id="3" name="Content Placeholder 2"/>
          <p:cNvSpPr>
            <a:spLocks noGrp="1"/>
          </p:cNvSpPr>
          <p:nvPr>
            <p:ph idx="1"/>
          </p:nvPr>
        </p:nvSpPr>
        <p:spPr>
          <a:xfrm>
            <a:off x="3124200" y="1219200"/>
            <a:ext cx="5867400" cy="5486400"/>
          </a:xfrm>
        </p:spPr>
        <p:txBody>
          <a:bodyPr/>
          <a:lstStyle/>
          <a:p>
            <a:r>
              <a:rPr lang="en-US" smtClean="0"/>
              <a:t>WiFi 802.11n (maybe MiMo?)</a:t>
            </a:r>
          </a:p>
          <a:p>
            <a:r>
              <a:rPr lang="en-US" smtClean="0"/>
              <a:t>2G - GSM</a:t>
            </a:r>
          </a:p>
          <a:p>
            <a:r>
              <a:rPr lang="en-US" smtClean="0"/>
              <a:t>3G – HSDPA+</a:t>
            </a:r>
          </a:p>
          <a:p>
            <a:r>
              <a:rPr lang="en-US" smtClean="0"/>
              <a:t>4G – LTE</a:t>
            </a:r>
          </a:p>
          <a:p>
            <a:r>
              <a:rPr lang="en-US" smtClean="0"/>
              <a:t>Bluetooth (4.0)</a:t>
            </a:r>
          </a:p>
          <a:p>
            <a:r>
              <a:rPr lang="en-US" smtClean="0"/>
              <a:t>NFC</a:t>
            </a:r>
          </a:p>
          <a:p>
            <a:r>
              <a:rPr lang="en-US" smtClean="0"/>
              <a:t>GPS Receiver</a:t>
            </a:r>
          </a:p>
          <a:p>
            <a:r>
              <a:rPr lang="en-US" smtClean="0"/>
              <a:t>FM-Radio receiver</a:t>
            </a:r>
            <a:br>
              <a:rPr lang="en-US" smtClean="0"/>
            </a:br>
            <a:r>
              <a:rPr lang="en-US" sz="2400" smtClean="0"/>
              <a:t>(antenna is the headphones cable)</a:t>
            </a:r>
            <a:endParaRPr lang="en-US" smtClean="0"/>
          </a:p>
          <a:p>
            <a:endParaRPr lang="en-US" smtClean="0"/>
          </a:p>
        </p:txBody>
      </p:sp>
      <p:sp>
        <p:nvSpPr>
          <p:cNvPr id="163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34012C-815B-49ED-86D8-81EB7BEB18D6}" type="slidenum">
              <a:rPr lang="en-US" sz="1400" b="0">
                <a:latin typeface="Times New Roman" pitchFamily="18" charset="0"/>
              </a:rPr>
              <a:pPr eaLnBrk="1" hangingPunct="1"/>
              <a:t>131</a:t>
            </a:fld>
            <a:endParaRPr lang="en-US" sz="1400" b="0">
              <a:latin typeface="Times New Roman" pitchFamily="18" charset="0"/>
            </a:endParaRPr>
          </a:p>
        </p:txBody>
      </p:sp>
    </p:spTree>
    <p:extLst>
      <p:ext uri="{BB962C8B-B14F-4D97-AF65-F5344CB8AC3E}">
        <p14:creationId xmlns:p14="http://schemas.microsoft.com/office/powerpoint/2010/main" val="2023430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What Makes Wireless Different?</a:t>
            </a:r>
          </a:p>
        </p:txBody>
      </p:sp>
      <p:sp>
        <p:nvSpPr>
          <p:cNvPr id="4" name="Content Placeholder 3"/>
          <p:cNvSpPr>
            <a:spLocks noGrp="1"/>
          </p:cNvSpPr>
          <p:nvPr>
            <p:ph idx="1"/>
          </p:nvPr>
        </p:nvSpPr>
        <p:spPr/>
        <p:txBody>
          <a:bodyPr/>
          <a:lstStyle/>
          <a:p>
            <a:r>
              <a:rPr lang="en-US" dirty="0" smtClean="0"/>
              <a:t>Broadcast and multi-access medium…</a:t>
            </a:r>
          </a:p>
          <a:p>
            <a:pPr marL="457200" lvl="1" indent="0">
              <a:buNone/>
            </a:pPr>
            <a:r>
              <a:rPr lang="en-US" dirty="0" smtClean="0"/>
              <a:t>Just like </a:t>
            </a:r>
            <a:r>
              <a:rPr lang="en-US" dirty="0" err="1" smtClean="0"/>
              <a:t>AlohaNet</a:t>
            </a:r>
            <a:r>
              <a:rPr lang="en-US" dirty="0" smtClean="0"/>
              <a:t> – isn’t this where we came in?</a:t>
            </a:r>
            <a:br>
              <a:rPr lang="en-US" dirty="0" smtClean="0"/>
            </a:br>
            <a:endParaRPr lang="en-US" dirty="0" smtClean="0"/>
          </a:p>
          <a:p>
            <a:r>
              <a:rPr lang="en-US" dirty="0" smtClean="0"/>
              <a:t>Signals sent by sender don</a:t>
            </a:r>
            <a:r>
              <a:rPr lang="ja-JP" altLang="en-US" dirty="0" smtClean="0"/>
              <a:t>’</a:t>
            </a:r>
            <a:r>
              <a:rPr lang="en-US" altLang="ja-JP" dirty="0" smtClean="0"/>
              <a:t>t always end up at receiver intact</a:t>
            </a:r>
          </a:p>
          <a:p>
            <a:pPr lvl="1"/>
            <a:r>
              <a:rPr lang="en-US" dirty="0" smtClean="0"/>
              <a:t>Complicated physics involved, which we won</a:t>
            </a:r>
            <a:r>
              <a:rPr lang="ja-JP" altLang="en-US" dirty="0" smtClean="0">
                <a:ea typeface="MS PGothic" pitchFamily="34" charset="-128"/>
              </a:rPr>
              <a:t>’</a:t>
            </a:r>
            <a:r>
              <a:rPr lang="en-US" altLang="ja-JP" dirty="0" smtClean="0">
                <a:ea typeface="MS PGothic" pitchFamily="34" charset="-128"/>
              </a:rPr>
              <a:t>t discuss</a:t>
            </a:r>
          </a:p>
          <a:p>
            <a:pPr lvl="1"/>
            <a:r>
              <a:rPr lang="en-US" dirty="0" smtClean="0"/>
              <a:t>But what can go wrong?</a:t>
            </a:r>
          </a:p>
        </p:txBody>
      </p:sp>
      <p:sp>
        <p:nvSpPr>
          <p:cNvPr id="1741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FBC0852-0276-4D3D-95E3-8AD9D280D7C1}" type="slidenum">
              <a:rPr lang="en-US" sz="1400" b="0">
                <a:latin typeface="Times New Roman" pitchFamily="18" charset="0"/>
              </a:rPr>
              <a:pPr eaLnBrk="1" hangingPunct="1"/>
              <a:t>132</a:t>
            </a:fld>
            <a:endParaRPr lang="en-US" sz="1400" b="0">
              <a:latin typeface="Times New Roman" pitchFamily="18" charset="0"/>
            </a:endParaRPr>
          </a:p>
        </p:txBody>
      </p:sp>
    </p:spTree>
    <p:extLst>
      <p:ext uri="{BB962C8B-B14F-4D97-AF65-F5344CB8AC3E}">
        <p14:creationId xmlns:p14="http://schemas.microsoft.com/office/powerpoint/2010/main" val="341375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Path Loss / Path Attenuation</a:t>
            </a:r>
          </a:p>
        </p:txBody>
      </p:sp>
      <p:sp>
        <p:nvSpPr>
          <p:cNvPr id="26626" name="Content Placeholder 2"/>
          <p:cNvSpPr>
            <a:spLocks noGrp="1"/>
          </p:cNvSpPr>
          <p:nvPr>
            <p:ph idx="1"/>
          </p:nvPr>
        </p:nvSpPr>
        <p:spPr/>
        <p:txBody>
          <a:bodyPr/>
          <a:lstStyle/>
          <a:p>
            <a:pPr>
              <a:defRPr/>
            </a:pPr>
            <a:r>
              <a:rPr lang="en-US" dirty="0" smtClean="0"/>
              <a:t>Free Space Path Loss:</a:t>
            </a:r>
          </a:p>
          <a:p>
            <a:pPr marL="0" indent="0">
              <a:buFontTx/>
              <a:buNone/>
              <a:defRPr/>
            </a:pPr>
            <a:r>
              <a:rPr lang="en-US" sz="2000" dirty="0" smtClean="0"/>
              <a:t>		</a:t>
            </a:r>
            <a:r>
              <a:rPr lang="en-US" sz="2000" dirty="0" smtClean="0">
                <a:solidFill>
                  <a:srgbClr val="FF0000"/>
                </a:solidFill>
              </a:rPr>
              <a:t>d = distance</a:t>
            </a:r>
          </a:p>
          <a:p>
            <a:pPr marL="0" indent="0">
              <a:buFontTx/>
              <a:buNone/>
              <a:defRPr/>
            </a:pPr>
            <a:r>
              <a:rPr lang="en-US" sz="2000" dirty="0" smtClean="0"/>
              <a:t>		</a:t>
            </a:r>
            <a:r>
              <a:rPr lang="el-GR" sz="2000" dirty="0" smtClean="0"/>
              <a:t>λ</a:t>
            </a:r>
            <a:r>
              <a:rPr lang="en-US" sz="2000" dirty="0" smtClean="0"/>
              <a:t> = wave length</a:t>
            </a:r>
          </a:p>
          <a:p>
            <a:pPr marL="0" indent="0">
              <a:buFontTx/>
              <a:buNone/>
              <a:defRPr/>
            </a:pPr>
            <a:r>
              <a:rPr lang="en-US" sz="2000" dirty="0"/>
              <a:t>	</a:t>
            </a:r>
            <a:r>
              <a:rPr lang="en-US" sz="2000" dirty="0" smtClean="0"/>
              <a:t>	</a:t>
            </a:r>
            <a:r>
              <a:rPr lang="en-US" sz="2000" dirty="0" smtClean="0">
                <a:solidFill>
                  <a:srgbClr val="FF0000"/>
                </a:solidFill>
              </a:rPr>
              <a:t>f = frequency</a:t>
            </a:r>
          </a:p>
          <a:p>
            <a:pPr marL="0" indent="0">
              <a:buFontTx/>
              <a:buNone/>
              <a:defRPr/>
            </a:pPr>
            <a:r>
              <a:rPr lang="en-US" sz="2000" dirty="0" smtClean="0"/>
              <a:t>		c = speed of light</a:t>
            </a:r>
          </a:p>
          <a:p>
            <a:pPr marL="0" indent="0">
              <a:buFontTx/>
              <a:buNone/>
              <a:defRPr/>
            </a:pPr>
            <a:r>
              <a:rPr lang="en-US" sz="2000" dirty="0"/>
              <a:t>	</a:t>
            </a:r>
            <a:r>
              <a:rPr lang="en-US" sz="2000" dirty="0" smtClean="0"/>
              <a:t>	</a:t>
            </a:r>
          </a:p>
          <a:p>
            <a:pPr>
              <a:defRPr/>
            </a:pPr>
            <a:r>
              <a:rPr lang="en-US" dirty="0" smtClean="0"/>
              <a:t>Reflection, Diffraction, Absorption</a:t>
            </a:r>
          </a:p>
          <a:p>
            <a:pPr>
              <a:defRPr/>
            </a:pPr>
            <a:r>
              <a:rPr lang="en-US" dirty="0" smtClean="0"/>
              <a:t>Terrain contours (Urban, Rural, Vegetation).</a:t>
            </a:r>
          </a:p>
          <a:p>
            <a:pP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3924C3F-BD31-40C1-8923-96BC969F1978}" type="slidenum">
              <a:rPr lang="en-US" sz="1400" b="0">
                <a:latin typeface="Times New Roman" pitchFamily="18" charset="0"/>
              </a:rPr>
              <a:pPr eaLnBrk="1" hangingPunct="1"/>
              <a:t>133</a:t>
            </a:fld>
            <a:endParaRPr lang="en-US" sz="1400" b="0">
              <a:latin typeface="Times New Roman" pitchFamily="18" charset="0"/>
            </a:endParaRPr>
          </a:p>
        </p:txBody>
      </p:sp>
      <p:pic>
        <p:nvPicPr>
          <p:cNvPr id="19461"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1312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Multipath Effects</a:t>
            </a:r>
          </a:p>
        </p:txBody>
      </p:sp>
      <p:sp>
        <p:nvSpPr>
          <p:cNvPr id="3" name="Content Placeholder 2"/>
          <p:cNvSpPr>
            <a:spLocks noGrp="1"/>
          </p:cNvSpPr>
          <p:nvPr>
            <p:ph idx="4294967295"/>
          </p:nvPr>
        </p:nvSpPr>
        <p:spPr>
          <a:xfrm>
            <a:off x="457200" y="3679825"/>
            <a:ext cx="8229600" cy="2389188"/>
          </a:xfrm>
        </p:spPr>
        <p:txBody>
          <a:bodyPr/>
          <a:lstStyle/>
          <a:p>
            <a:r>
              <a:rPr lang="en-US" smtClean="0"/>
              <a:t>Signals bounce off surface and interfere with one another</a:t>
            </a:r>
          </a:p>
          <a:p>
            <a:r>
              <a:rPr lang="en-US" smtClean="0"/>
              <a:t>Self-interference</a:t>
            </a:r>
          </a:p>
        </p:txBody>
      </p:sp>
      <p:sp>
        <p:nvSpPr>
          <p:cNvPr id="2048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A84B862-C629-46E1-BDE5-697633335C38}" type="slidenum">
              <a:rPr lang="en-US" sz="1400" b="0">
                <a:latin typeface="Times New Roman" pitchFamily="18" charset="0"/>
              </a:rPr>
              <a:pPr eaLnBrk="1" hangingPunct="1"/>
              <a:t>134</a:t>
            </a:fld>
            <a:endParaRPr lang="en-US" sz="1400" b="0">
              <a:latin typeface="Times New Roman" pitchFamily="18" charset="0"/>
            </a:endParaRPr>
          </a:p>
        </p:txBody>
      </p:sp>
      <p:sp>
        <p:nvSpPr>
          <p:cNvPr id="20485"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S</a:t>
            </a:r>
          </a:p>
        </p:txBody>
      </p:sp>
      <p:sp>
        <p:nvSpPr>
          <p:cNvPr id="20486"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R</a:t>
            </a:r>
          </a:p>
        </p:txBody>
      </p:sp>
      <p:cxnSp>
        <p:nvCxnSpPr>
          <p:cNvPr id="20487"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8"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9"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0"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8"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2"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20503"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
        <p:nvSpPr>
          <p:cNvPr id="2" name="Slide Number Placeholder 1"/>
          <p:cNvSpPr>
            <a:spLocks noGrp="1"/>
          </p:cNvSpPr>
          <p:nvPr>
            <p:ph type="sldNum" sz="quarter" idx="12"/>
          </p:nvPr>
        </p:nvSpPr>
        <p:spPr/>
        <p:txBody>
          <a:bodyPr/>
          <a:lstStyle/>
          <a:p>
            <a:fld id="{915173E1-F880-A64A-B74C-29872619673F}" type="slidenum">
              <a:rPr lang="en-US" smtClean="0"/>
              <a:t>134</a:t>
            </a:fld>
            <a:endParaRPr lang="en-US"/>
          </a:p>
        </p:txBody>
      </p:sp>
    </p:spTree>
    <p:extLst>
      <p:ext uri="{BB962C8B-B14F-4D97-AF65-F5344CB8AC3E}">
        <p14:creationId xmlns:p14="http://schemas.microsoft.com/office/powerpoint/2010/main" val="167807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smtClean="0"/>
              <a:t>Ideal Radios</a:t>
            </a:r>
            <a:br>
              <a:rPr lang="en-US" smtClean="0"/>
            </a:br>
            <a:r>
              <a:rPr lang="en-US" sz="2200" smtClean="0"/>
              <a:t>(courtesy of Gilman Tolle and Jonathan Hui, ArchRock)</a:t>
            </a:r>
          </a:p>
        </p:txBody>
      </p:sp>
      <p:grpSp>
        <p:nvGrpSpPr>
          <p:cNvPr id="2" name="Group 4"/>
          <p:cNvGrpSpPr>
            <a:grpSpLocks/>
          </p:cNvGrpSpPr>
          <p:nvPr/>
        </p:nvGrpSpPr>
        <p:grpSpPr bwMode="auto">
          <a:xfrm>
            <a:off x="990600" y="1905000"/>
            <a:ext cx="6934200" cy="4038600"/>
            <a:chOff x="768" y="1392"/>
            <a:chExt cx="4368" cy="2544"/>
          </a:xfrm>
        </p:grpSpPr>
        <p:sp>
          <p:nvSpPr>
            <p:cNvPr id="21508" name="Oval 5"/>
            <p:cNvSpPr>
              <a:spLocks noChangeArrowheads="1"/>
            </p:cNvSpPr>
            <p:nvPr/>
          </p:nvSpPr>
          <p:spPr bwMode="auto">
            <a:xfrm>
              <a:off x="2736" y="153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09" name="Oval 6"/>
            <p:cNvSpPr>
              <a:spLocks noChangeArrowheads="1"/>
            </p:cNvSpPr>
            <p:nvPr/>
          </p:nvSpPr>
          <p:spPr bwMode="auto">
            <a:xfrm>
              <a:off x="1824" y="1392"/>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10" name="Oval 7"/>
            <p:cNvSpPr>
              <a:spLocks noChangeArrowheads="1"/>
            </p:cNvSpPr>
            <p:nvPr/>
          </p:nvSpPr>
          <p:spPr bwMode="auto">
            <a:xfrm>
              <a:off x="1152" y="240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11" name="Oval 8"/>
            <p:cNvSpPr>
              <a:spLocks noChangeArrowheads="1"/>
            </p:cNvSpPr>
            <p:nvPr/>
          </p:nvSpPr>
          <p:spPr bwMode="auto">
            <a:xfrm>
              <a:off x="2736" y="2256"/>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12" name="Oval 9"/>
            <p:cNvSpPr>
              <a:spLocks noChangeArrowheads="1"/>
            </p:cNvSpPr>
            <p:nvPr/>
          </p:nvSpPr>
          <p:spPr bwMode="auto">
            <a:xfrm>
              <a:off x="3600" y="1824"/>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13" name="Oval 10"/>
            <p:cNvSpPr>
              <a:spLocks noChangeArrowheads="1"/>
            </p:cNvSpPr>
            <p:nvPr/>
          </p:nvSpPr>
          <p:spPr bwMode="auto">
            <a:xfrm>
              <a:off x="768" y="1440"/>
              <a:ext cx="1536" cy="1536"/>
            </a:xfrm>
            <a:prstGeom prst="ellipse">
              <a:avLst/>
            </a:prstGeom>
            <a:solidFill>
              <a:schemeClr val="accent1">
                <a:alpha val="50195"/>
              </a:schemeClr>
            </a:solidFill>
            <a:ln w="9525">
              <a:solidFill>
                <a:schemeClr val="tx1"/>
              </a:solidFill>
              <a:round/>
              <a:headEnd/>
              <a:tailEnd/>
            </a:ln>
          </p:spPr>
          <p:txBody>
            <a:bodyPr anchor="ctr">
              <a:spAutoFit/>
            </a:bodyPr>
            <a:lstStyle/>
            <a:p>
              <a:endParaRPr lang="en-US"/>
            </a:p>
          </p:txBody>
        </p:sp>
        <p:sp>
          <p:nvSpPr>
            <p:cNvPr id="21514"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15" name="Oval 12"/>
            <p:cNvSpPr>
              <a:spLocks noChangeArrowheads="1"/>
            </p:cNvSpPr>
            <p:nvPr/>
          </p:nvSpPr>
          <p:spPr bwMode="auto">
            <a:xfrm>
              <a:off x="1439" y="29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16"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17" name="Oval 14"/>
            <p:cNvSpPr>
              <a:spLocks noChangeArrowheads="1"/>
            </p:cNvSpPr>
            <p:nvPr/>
          </p:nvSpPr>
          <p:spPr bwMode="auto">
            <a:xfrm>
              <a:off x="2495" y="2768"/>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18"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19"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20" name="Oval 17"/>
            <p:cNvSpPr>
              <a:spLocks noChangeArrowheads="1"/>
            </p:cNvSpPr>
            <p:nvPr/>
          </p:nvSpPr>
          <p:spPr bwMode="auto">
            <a:xfrm>
              <a:off x="4271" y="1712"/>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21"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22"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1523" name="Oval 20"/>
            <p:cNvSpPr>
              <a:spLocks noChangeArrowheads="1"/>
            </p:cNvSpPr>
            <p:nvPr/>
          </p:nvSpPr>
          <p:spPr bwMode="auto">
            <a:xfrm>
              <a:off x="4607" y="320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grpSp>
      <p:sp>
        <p:nvSpPr>
          <p:cNvPr id="3" name="Slide Number Placeholder 2"/>
          <p:cNvSpPr>
            <a:spLocks noGrp="1"/>
          </p:cNvSpPr>
          <p:nvPr>
            <p:ph type="sldNum" sz="quarter" idx="12"/>
          </p:nvPr>
        </p:nvSpPr>
        <p:spPr/>
        <p:txBody>
          <a:bodyPr/>
          <a:lstStyle/>
          <a:p>
            <a:fld id="{915173E1-F880-A64A-B74C-29872619673F}" type="slidenum">
              <a:rPr lang="en-US" smtClean="0"/>
              <a:t>135</a:t>
            </a:fld>
            <a:endParaRPr lang="en-US"/>
          </a:p>
        </p:txBody>
      </p:sp>
    </p:spTree>
    <p:extLst>
      <p:ext uri="{BB962C8B-B14F-4D97-AF65-F5344CB8AC3E}">
        <p14:creationId xmlns:p14="http://schemas.microsoft.com/office/powerpoint/2010/main" val="387859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mtClean="0"/>
              <a:t>Real Radios</a:t>
            </a:r>
            <a:br>
              <a:rPr lang="en-US" smtClean="0"/>
            </a:br>
            <a:r>
              <a:rPr lang="en-US" sz="2200" smtClean="0"/>
              <a:t>(courtesy of Gilman Tolle and Jonathan Hui, ArchRock)</a:t>
            </a:r>
          </a:p>
        </p:txBody>
      </p:sp>
      <p:grpSp>
        <p:nvGrpSpPr>
          <p:cNvPr id="22531" name="Group 4"/>
          <p:cNvGrpSpPr>
            <a:grpSpLocks/>
          </p:cNvGrpSpPr>
          <p:nvPr/>
        </p:nvGrpSpPr>
        <p:grpSpPr bwMode="auto">
          <a:xfrm>
            <a:off x="914400" y="1905000"/>
            <a:ext cx="7011988" cy="4114800"/>
            <a:chOff x="719" y="1392"/>
            <a:chExt cx="4417" cy="2592"/>
          </a:xfrm>
        </p:grpSpPr>
        <p:sp>
          <p:nvSpPr>
            <p:cNvPr id="22532" name="Freeform 5"/>
            <p:cNvSpPr>
              <a:spLocks/>
            </p:cNvSpPr>
            <p:nvPr/>
          </p:nvSpPr>
          <p:spPr bwMode="auto">
            <a:xfrm rot="-4479225">
              <a:off x="2575" y="198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3" name="Freeform 6"/>
            <p:cNvSpPr>
              <a:spLocks/>
            </p:cNvSpPr>
            <p:nvPr/>
          </p:nvSpPr>
          <p:spPr bwMode="auto">
            <a:xfrm rot="7587636">
              <a:off x="2798" y="1407"/>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4" name="Freeform 7"/>
            <p:cNvSpPr>
              <a:spLocks/>
            </p:cNvSpPr>
            <p:nvPr/>
          </p:nvSpPr>
          <p:spPr bwMode="auto">
            <a:xfrm rot="2966982">
              <a:off x="713" y="1398"/>
              <a:ext cx="1644" cy="1631"/>
            </a:xfrm>
            <a:custGeom>
              <a:avLst/>
              <a:gdLst>
                <a:gd name="T0" fmla="*/ 1200 w 1644"/>
                <a:gd name="T1" fmla="*/ 1200 h 1631"/>
                <a:gd name="T2" fmla="*/ 1200 w 1644"/>
                <a:gd name="T3" fmla="*/ 1104 h 1631"/>
                <a:gd name="T4" fmla="*/ 1216 w 1644"/>
                <a:gd name="T5" fmla="*/ 960 h 1631"/>
                <a:gd name="T6" fmla="*/ 1280 w 1644"/>
                <a:gd name="T7" fmla="*/ 880 h 1631"/>
                <a:gd name="T8" fmla="*/ 1312 w 1644"/>
                <a:gd name="T9" fmla="*/ 848 h 1631"/>
                <a:gd name="T10" fmla="*/ 1376 w 1644"/>
                <a:gd name="T11" fmla="*/ 816 h 1631"/>
                <a:gd name="T12" fmla="*/ 1440 w 1644"/>
                <a:gd name="T13" fmla="*/ 720 h 1631"/>
                <a:gd name="T14" fmla="*/ 1376 w 1644"/>
                <a:gd name="T15" fmla="*/ 528 h 1631"/>
                <a:gd name="T16" fmla="*/ 1344 w 1644"/>
                <a:gd name="T17" fmla="*/ 496 h 1631"/>
                <a:gd name="T18" fmla="*/ 1328 w 1644"/>
                <a:gd name="T19" fmla="*/ 464 h 1631"/>
                <a:gd name="T20" fmla="*/ 1264 w 1644"/>
                <a:gd name="T21" fmla="*/ 432 h 1631"/>
                <a:gd name="T22" fmla="*/ 1200 w 1644"/>
                <a:gd name="T23" fmla="*/ 336 h 1631"/>
                <a:gd name="T24" fmla="*/ 1168 w 1644"/>
                <a:gd name="T25" fmla="*/ 240 h 1631"/>
                <a:gd name="T26" fmla="*/ 1120 w 1644"/>
                <a:gd name="T27" fmla="*/ 160 h 1631"/>
                <a:gd name="T28" fmla="*/ 1104 w 1644"/>
                <a:gd name="T29" fmla="*/ 112 h 1631"/>
                <a:gd name="T30" fmla="*/ 1072 w 1644"/>
                <a:gd name="T31" fmla="*/ 64 h 1631"/>
                <a:gd name="T32" fmla="*/ 976 w 1644"/>
                <a:gd name="T33" fmla="*/ 0 h 1631"/>
                <a:gd name="T34" fmla="*/ 784 w 1644"/>
                <a:gd name="T35" fmla="*/ 32 h 1631"/>
                <a:gd name="T36" fmla="*/ 736 w 1644"/>
                <a:gd name="T37" fmla="*/ 96 h 1631"/>
                <a:gd name="T38" fmla="*/ 704 w 1644"/>
                <a:gd name="T39" fmla="*/ 112 h 1631"/>
                <a:gd name="T40" fmla="*/ 656 w 1644"/>
                <a:gd name="T41" fmla="*/ 160 h 1631"/>
                <a:gd name="T42" fmla="*/ 432 w 1644"/>
                <a:gd name="T43" fmla="*/ 256 h 1631"/>
                <a:gd name="T44" fmla="*/ 416 w 1644"/>
                <a:gd name="T45" fmla="*/ 288 h 1631"/>
                <a:gd name="T46" fmla="*/ 384 w 1644"/>
                <a:gd name="T47" fmla="*/ 304 h 1631"/>
                <a:gd name="T48" fmla="*/ 368 w 1644"/>
                <a:gd name="T49" fmla="*/ 464 h 1631"/>
                <a:gd name="T50" fmla="*/ 64 w 1644"/>
                <a:gd name="T51" fmla="*/ 624 h 1631"/>
                <a:gd name="T52" fmla="*/ 32 w 1644"/>
                <a:gd name="T53" fmla="*/ 656 h 1631"/>
                <a:gd name="T54" fmla="*/ 0 w 1644"/>
                <a:gd name="T55" fmla="*/ 720 h 1631"/>
                <a:gd name="T56" fmla="*/ 48 w 1644"/>
                <a:gd name="T57" fmla="*/ 848 h 1631"/>
                <a:gd name="T58" fmla="*/ 80 w 1644"/>
                <a:gd name="T59" fmla="*/ 880 h 1631"/>
                <a:gd name="T60" fmla="*/ 128 w 1644"/>
                <a:gd name="T61" fmla="*/ 960 h 1631"/>
                <a:gd name="T62" fmla="*/ 256 w 1644"/>
                <a:gd name="T63" fmla="*/ 1040 h 1631"/>
                <a:gd name="T64" fmla="*/ 304 w 1644"/>
                <a:gd name="T65" fmla="*/ 1296 h 1631"/>
                <a:gd name="T66" fmla="*/ 336 w 1644"/>
                <a:gd name="T67" fmla="*/ 1360 h 1631"/>
                <a:gd name="T68" fmla="*/ 384 w 1644"/>
                <a:gd name="T69" fmla="*/ 1376 h 1631"/>
                <a:gd name="T70" fmla="*/ 448 w 1644"/>
                <a:gd name="T71" fmla="*/ 1408 h 1631"/>
                <a:gd name="T72" fmla="*/ 848 w 1644"/>
                <a:gd name="T73" fmla="*/ 1552 h 1631"/>
                <a:gd name="T74" fmla="*/ 1152 w 1644"/>
                <a:gd name="T75" fmla="*/ 1584 h 1631"/>
                <a:gd name="T76" fmla="*/ 1248 w 1644"/>
                <a:gd name="T77" fmla="*/ 1552 h 1631"/>
                <a:gd name="T78" fmla="*/ 1552 w 1644"/>
                <a:gd name="T79" fmla="*/ 1520 h 1631"/>
                <a:gd name="T80" fmla="*/ 1616 w 1644"/>
                <a:gd name="T81" fmla="*/ 1392 h 1631"/>
                <a:gd name="T82" fmla="*/ 1600 w 1644"/>
                <a:gd name="T83" fmla="*/ 1360 h 1631"/>
                <a:gd name="T84" fmla="*/ 1232 w 1644"/>
                <a:gd name="T85" fmla="*/ 1264 h 1631"/>
                <a:gd name="T86" fmla="*/ 1200 w 1644"/>
                <a:gd name="T87" fmla="*/ 1200 h 16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4"/>
                <a:gd name="T133" fmla="*/ 0 h 1631"/>
                <a:gd name="T134" fmla="*/ 1644 w 1644"/>
                <a:gd name="T135" fmla="*/ 1631 h 16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4" h="1631">
                  <a:moveTo>
                    <a:pt x="1200" y="1200"/>
                  </a:moveTo>
                  <a:cubicBezTo>
                    <a:pt x="1236" y="1128"/>
                    <a:pt x="1200" y="1217"/>
                    <a:pt x="1200" y="1104"/>
                  </a:cubicBezTo>
                  <a:cubicBezTo>
                    <a:pt x="1200" y="1056"/>
                    <a:pt x="1205" y="1007"/>
                    <a:pt x="1216" y="960"/>
                  </a:cubicBezTo>
                  <a:cubicBezTo>
                    <a:pt x="1236" y="871"/>
                    <a:pt x="1235" y="914"/>
                    <a:pt x="1280" y="880"/>
                  </a:cubicBezTo>
                  <a:cubicBezTo>
                    <a:pt x="1292" y="871"/>
                    <a:pt x="1299" y="856"/>
                    <a:pt x="1312" y="848"/>
                  </a:cubicBezTo>
                  <a:cubicBezTo>
                    <a:pt x="1332" y="835"/>
                    <a:pt x="1376" y="816"/>
                    <a:pt x="1376" y="816"/>
                  </a:cubicBezTo>
                  <a:cubicBezTo>
                    <a:pt x="1394" y="779"/>
                    <a:pt x="1422" y="757"/>
                    <a:pt x="1440" y="720"/>
                  </a:cubicBezTo>
                  <a:cubicBezTo>
                    <a:pt x="1425" y="645"/>
                    <a:pt x="1410" y="596"/>
                    <a:pt x="1376" y="528"/>
                  </a:cubicBezTo>
                  <a:cubicBezTo>
                    <a:pt x="1369" y="515"/>
                    <a:pt x="1353" y="508"/>
                    <a:pt x="1344" y="496"/>
                  </a:cubicBezTo>
                  <a:cubicBezTo>
                    <a:pt x="1337" y="486"/>
                    <a:pt x="1337" y="471"/>
                    <a:pt x="1328" y="464"/>
                  </a:cubicBezTo>
                  <a:cubicBezTo>
                    <a:pt x="1309" y="449"/>
                    <a:pt x="1264" y="432"/>
                    <a:pt x="1264" y="432"/>
                  </a:cubicBezTo>
                  <a:cubicBezTo>
                    <a:pt x="1243" y="400"/>
                    <a:pt x="1221" y="368"/>
                    <a:pt x="1200" y="336"/>
                  </a:cubicBezTo>
                  <a:cubicBezTo>
                    <a:pt x="1181" y="308"/>
                    <a:pt x="1179" y="272"/>
                    <a:pt x="1168" y="240"/>
                  </a:cubicBezTo>
                  <a:cubicBezTo>
                    <a:pt x="1156" y="204"/>
                    <a:pt x="1138" y="197"/>
                    <a:pt x="1120" y="160"/>
                  </a:cubicBezTo>
                  <a:cubicBezTo>
                    <a:pt x="1112" y="145"/>
                    <a:pt x="1112" y="127"/>
                    <a:pt x="1104" y="112"/>
                  </a:cubicBezTo>
                  <a:cubicBezTo>
                    <a:pt x="1095" y="95"/>
                    <a:pt x="1086" y="77"/>
                    <a:pt x="1072" y="64"/>
                  </a:cubicBezTo>
                  <a:cubicBezTo>
                    <a:pt x="1043" y="39"/>
                    <a:pt x="976" y="0"/>
                    <a:pt x="976" y="0"/>
                  </a:cubicBezTo>
                  <a:cubicBezTo>
                    <a:pt x="912" y="11"/>
                    <a:pt x="848" y="21"/>
                    <a:pt x="784" y="32"/>
                  </a:cubicBezTo>
                  <a:cubicBezTo>
                    <a:pt x="749" y="38"/>
                    <a:pt x="754" y="78"/>
                    <a:pt x="736" y="96"/>
                  </a:cubicBezTo>
                  <a:cubicBezTo>
                    <a:pt x="728" y="104"/>
                    <a:pt x="715" y="107"/>
                    <a:pt x="704" y="112"/>
                  </a:cubicBezTo>
                  <a:cubicBezTo>
                    <a:pt x="679" y="162"/>
                    <a:pt x="703" y="131"/>
                    <a:pt x="656" y="160"/>
                  </a:cubicBezTo>
                  <a:cubicBezTo>
                    <a:pt x="544" y="230"/>
                    <a:pt x="560" y="230"/>
                    <a:pt x="432" y="256"/>
                  </a:cubicBezTo>
                  <a:cubicBezTo>
                    <a:pt x="427" y="267"/>
                    <a:pt x="424" y="280"/>
                    <a:pt x="416" y="288"/>
                  </a:cubicBezTo>
                  <a:cubicBezTo>
                    <a:pt x="408" y="296"/>
                    <a:pt x="387" y="292"/>
                    <a:pt x="384" y="304"/>
                  </a:cubicBezTo>
                  <a:cubicBezTo>
                    <a:pt x="370" y="356"/>
                    <a:pt x="377" y="411"/>
                    <a:pt x="368" y="464"/>
                  </a:cubicBezTo>
                  <a:cubicBezTo>
                    <a:pt x="347" y="588"/>
                    <a:pt x="152" y="611"/>
                    <a:pt x="64" y="624"/>
                  </a:cubicBezTo>
                  <a:cubicBezTo>
                    <a:pt x="53" y="635"/>
                    <a:pt x="40" y="643"/>
                    <a:pt x="32" y="656"/>
                  </a:cubicBezTo>
                  <a:cubicBezTo>
                    <a:pt x="19" y="676"/>
                    <a:pt x="0" y="720"/>
                    <a:pt x="0" y="720"/>
                  </a:cubicBezTo>
                  <a:cubicBezTo>
                    <a:pt x="31" y="782"/>
                    <a:pt x="12" y="741"/>
                    <a:pt x="48" y="848"/>
                  </a:cubicBezTo>
                  <a:cubicBezTo>
                    <a:pt x="53" y="862"/>
                    <a:pt x="71" y="868"/>
                    <a:pt x="80" y="880"/>
                  </a:cubicBezTo>
                  <a:cubicBezTo>
                    <a:pt x="118" y="931"/>
                    <a:pt x="68" y="900"/>
                    <a:pt x="128" y="960"/>
                  </a:cubicBezTo>
                  <a:cubicBezTo>
                    <a:pt x="163" y="995"/>
                    <a:pt x="210" y="1025"/>
                    <a:pt x="256" y="1040"/>
                  </a:cubicBezTo>
                  <a:cubicBezTo>
                    <a:pt x="346" y="1130"/>
                    <a:pt x="260" y="1030"/>
                    <a:pt x="304" y="1296"/>
                  </a:cubicBezTo>
                  <a:cubicBezTo>
                    <a:pt x="308" y="1320"/>
                    <a:pt x="325" y="1339"/>
                    <a:pt x="336" y="1360"/>
                  </a:cubicBezTo>
                  <a:cubicBezTo>
                    <a:pt x="344" y="1375"/>
                    <a:pt x="368" y="1369"/>
                    <a:pt x="384" y="1376"/>
                  </a:cubicBezTo>
                  <a:cubicBezTo>
                    <a:pt x="406" y="1385"/>
                    <a:pt x="427" y="1397"/>
                    <a:pt x="448" y="1408"/>
                  </a:cubicBezTo>
                  <a:cubicBezTo>
                    <a:pt x="586" y="1477"/>
                    <a:pt x="695" y="1521"/>
                    <a:pt x="848" y="1552"/>
                  </a:cubicBezTo>
                  <a:cubicBezTo>
                    <a:pt x="1006" y="1631"/>
                    <a:pt x="908" y="1603"/>
                    <a:pt x="1152" y="1584"/>
                  </a:cubicBezTo>
                  <a:cubicBezTo>
                    <a:pt x="1184" y="1573"/>
                    <a:pt x="1214" y="1556"/>
                    <a:pt x="1248" y="1552"/>
                  </a:cubicBezTo>
                  <a:cubicBezTo>
                    <a:pt x="1349" y="1541"/>
                    <a:pt x="1552" y="1520"/>
                    <a:pt x="1552" y="1520"/>
                  </a:cubicBezTo>
                  <a:cubicBezTo>
                    <a:pt x="1639" y="1491"/>
                    <a:pt x="1644" y="1504"/>
                    <a:pt x="1616" y="1392"/>
                  </a:cubicBezTo>
                  <a:cubicBezTo>
                    <a:pt x="1613" y="1380"/>
                    <a:pt x="1608" y="1368"/>
                    <a:pt x="1600" y="1360"/>
                  </a:cubicBezTo>
                  <a:cubicBezTo>
                    <a:pt x="1507" y="1267"/>
                    <a:pt x="1347" y="1274"/>
                    <a:pt x="1232" y="1264"/>
                  </a:cubicBezTo>
                  <a:cubicBezTo>
                    <a:pt x="1200" y="1248"/>
                    <a:pt x="1163" y="1237"/>
                    <a:pt x="1200" y="1200"/>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5" name="Freeform 8"/>
            <p:cNvSpPr>
              <a:spLocks/>
            </p:cNvSpPr>
            <p:nvPr/>
          </p:nvSpPr>
          <p:spPr bwMode="auto">
            <a:xfrm>
              <a:off x="1823" y="1472"/>
              <a:ext cx="1499" cy="1536"/>
            </a:xfrm>
            <a:custGeom>
              <a:avLst/>
              <a:gdLst>
                <a:gd name="T0" fmla="*/ 699 w 1499"/>
                <a:gd name="T1" fmla="*/ 112 h 1536"/>
                <a:gd name="T2" fmla="*/ 427 w 1499"/>
                <a:gd name="T3" fmla="*/ 64 h 1536"/>
                <a:gd name="T4" fmla="*/ 299 w 1499"/>
                <a:gd name="T5" fmla="*/ 32 h 1536"/>
                <a:gd name="T6" fmla="*/ 139 w 1499"/>
                <a:gd name="T7" fmla="*/ 0 h 1536"/>
                <a:gd name="T8" fmla="*/ 11 w 1499"/>
                <a:gd name="T9" fmla="*/ 48 h 1536"/>
                <a:gd name="T10" fmla="*/ 75 w 1499"/>
                <a:gd name="T11" fmla="*/ 256 h 1536"/>
                <a:gd name="T12" fmla="*/ 203 w 1499"/>
                <a:gd name="T13" fmla="*/ 480 h 1536"/>
                <a:gd name="T14" fmla="*/ 203 w 1499"/>
                <a:gd name="T15" fmla="*/ 928 h 1536"/>
                <a:gd name="T16" fmla="*/ 267 w 1499"/>
                <a:gd name="T17" fmla="*/ 1040 h 1536"/>
                <a:gd name="T18" fmla="*/ 379 w 1499"/>
                <a:gd name="T19" fmla="*/ 1024 h 1536"/>
                <a:gd name="T20" fmla="*/ 443 w 1499"/>
                <a:gd name="T21" fmla="*/ 1040 h 1536"/>
                <a:gd name="T22" fmla="*/ 411 w 1499"/>
                <a:gd name="T23" fmla="*/ 1136 h 1536"/>
                <a:gd name="T24" fmla="*/ 379 w 1499"/>
                <a:gd name="T25" fmla="*/ 1264 h 1536"/>
                <a:gd name="T26" fmla="*/ 427 w 1499"/>
                <a:gd name="T27" fmla="*/ 1408 h 1536"/>
                <a:gd name="T28" fmla="*/ 459 w 1499"/>
                <a:gd name="T29" fmla="*/ 1440 h 1536"/>
                <a:gd name="T30" fmla="*/ 475 w 1499"/>
                <a:gd name="T31" fmla="*/ 1472 h 1536"/>
                <a:gd name="T32" fmla="*/ 571 w 1499"/>
                <a:gd name="T33" fmla="*/ 1520 h 1536"/>
                <a:gd name="T34" fmla="*/ 603 w 1499"/>
                <a:gd name="T35" fmla="*/ 1536 h 1536"/>
                <a:gd name="T36" fmla="*/ 763 w 1499"/>
                <a:gd name="T37" fmla="*/ 1520 h 1536"/>
                <a:gd name="T38" fmla="*/ 955 w 1499"/>
                <a:gd name="T39" fmla="*/ 1440 h 1536"/>
                <a:gd name="T40" fmla="*/ 1163 w 1499"/>
                <a:gd name="T41" fmla="*/ 1360 h 1536"/>
                <a:gd name="T42" fmla="*/ 1227 w 1499"/>
                <a:gd name="T43" fmla="*/ 1312 h 1536"/>
                <a:gd name="T44" fmla="*/ 1323 w 1499"/>
                <a:gd name="T45" fmla="*/ 1232 h 1536"/>
                <a:gd name="T46" fmla="*/ 1211 w 1499"/>
                <a:gd name="T47" fmla="*/ 960 h 1536"/>
                <a:gd name="T48" fmla="*/ 1243 w 1499"/>
                <a:gd name="T49" fmla="*/ 880 h 1536"/>
                <a:gd name="T50" fmla="*/ 1275 w 1499"/>
                <a:gd name="T51" fmla="*/ 864 h 1536"/>
                <a:gd name="T52" fmla="*/ 1307 w 1499"/>
                <a:gd name="T53" fmla="*/ 832 h 1536"/>
                <a:gd name="T54" fmla="*/ 1371 w 1499"/>
                <a:gd name="T55" fmla="*/ 800 h 1536"/>
                <a:gd name="T56" fmla="*/ 1435 w 1499"/>
                <a:gd name="T57" fmla="*/ 752 h 1536"/>
                <a:gd name="T58" fmla="*/ 1499 w 1499"/>
                <a:gd name="T59" fmla="*/ 656 h 1536"/>
                <a:gd name="T60" fmla="*/ 1483 w 1499"/>
                <a:gd name="T61" fmla="*/ 576 h 1536"/>
                <a:gd name="T62" fmla="*/ 1451 w 1499"/>
                <a:gd name="T63" fmla="*/ 544 h 1536"/>
                <a:gd name="T64" fmla="*/ 1435 w 1499"/>
                <a:gd name="T65" fmla="*/ 512 h 1536"/>
                <a:gd name="T66" fmla="*/ 1387 w 1499"/>
                <a:gd name="T67" fmla="*/ 496 h 1536"/>
                <a:gd name="T68" fmla="*/ 1259 w 1499"/>
                <a:gd name="T69" fmla="*/ 432 h 1536"/>
                <a:gd name="T70" fmla="*/ 1131 w 1499"/>
                <a:gd name="T71" fmla="*/ 368 h 1536"/>
                <a:gd name="T72" fmla="*/ 1067 w 1499"/>
                <a:gd name="T73" fmla="*/ 320 h 1536"/>
                <a:gd name="T74" fmla="*/ 1019 w 1499"/>
                <a:gd name="T75" fmla="*/ 256 h 1536"/>
                <a:gd name="T76" fmla="*/ 907 w 1499"/>
                <a:gd name="T77" fmla="*/ 128 h 1536"/>
                <a:gd name="T78" fmla="*/ 715 w 1499"/>
                <a:gd name="T79" fmla="*/ 112 h 1536"/>
                <a:gd name="T80" fmla="*/ 667 w 1499"/>
                <a:gd name="T81" fmla="*/ 96 h 1536"/>
                <a:gd name="T82" fmla="*/ 699 w 1499"/>
                <a:gd name="T83" fmla="*/ 112 h 1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9"/>
                <a:gd name="T127" fmla="*/ 0 h 1536"/>
                <a:gd name="T128" fmla="*/ 1499 w 1499"/>
                <a:gd name="T129" fmla="*/ 1536 h 1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9" h="1536">
                  <a:moveTo>
                    <a:pt x="699" y="112"/>
                  </a:moveTo>
                  <a:cubicBezTo>
                    <a:pt x="608" y="96"/>
                    <a:pt x="516" y="86"/>
                    <a:pt x="427" y="64"/>
                  </a:cubicBezTo>
                  <a:cubicBezTo>
                    <a:pt x="384" y="53"/>
                    <a:pt x="342" y="42"/>
                    <a:pt x="299" y="32"/>
                  </a:cubicBezTo>
                  <a:cubicBezTo>
                    <a:pt x="246" y="20"/>
                    <a:pt x="139" y="0"/>
                    <a:pt x="139" y="0"/>
                  </a:cubicBezTo>
                  <a:cubicBezTo>
                    <a:pt x="135" y="1"/>
                    <a:pt x="16" y="1"/>
                    <a:pt x="11" y="48"/>
                  </a:cubicBezTo>
                  <a:cubicBezTo>
                    <a:pt x="0" y="146"/>
                    <a:pt x="40" y="173"/>
                    <a:pt x="75" y="256"/>
                  </a:cubicBezTo>
                  <a:cubicBezTo>
                    <a:pt x="116" y="355"/>
                    <a:pt x="125" y="402"/>
                    <a:pt x="203" y="480"/>
                  </a:cubicBezTo>
                  <a:cubicBezTo>
                    <a:pt x="134" y="618"/>
                    <a:pt x="185" y="780"/>
                    <a:pt x="203" y="928"/>
                  </a:cubicBezTo>
                  <a:cubicBezTo>
                    <a:pt x="217" y="1039"/>
                    <a:pt x="191" y="1015"/>
                    <a:pt x="267" y="1040"/>
                  </a:cubicBezTo>
                  <a:cubicBezTo>
                    <a:pt x="304" y="1035"/>
                    <a:pt x="341" y="1024"/>
                    <a:pt x="379" y="1024"/>
                  </a:cubicBezTo>
                  <a:cubicBezTo>
                    <a:pt x="401" y="1024"/>
                    <a:pt x="437" y="1019"/>
                    <a:pt x="443" y="1040"/>
                  </a:cubicBezTo>
                  <a:cubicBezTo>
                    <a:pt x="452" y="1072"/>
                    <a:pt x="419" y="1103"/>
                    <a:pt x="411" y="1136"/>
                  </a:cubicBezTo>
                  <a:cubicBezTo>
                    <a:pt x="400" y="1179"/>
                    <a:pt x="379" y="1264"/>
                    <a:pt x="379" y="1264"/>
                  </a:cubicBezTo>
                  <a:cubicBezTo>
                    <a:pt x="387" y="1304"/>
                    <a:pt x="394" y="1375"/>
                    <a:pt x="427" y="1408"/>
                  </a:cubicBezTo>
                  <a:cubicBezTo>
                    <a:pt x="438" y="1419"/>
                    <a:pt x="450" y="1428"/>
                    <a:pt x="459" y="1440"/>
                  </a:cubicBezTo>
                  <a:cubicBezTo>
                    <a:pt x="466" y="1450"/>
                    <a:pt x="466" y="1465"/>
                    <a:pt x="475" y="1472"/>
                  </a:cubicBezTo>
                  <a:cubicBezTo>
                    <a:pt x="503" y="1494"/>
                    <a:pt x="539" y="1504"/>
                    <a:pt x="571" y="1520"/>
                  </a:cubicBezTo>
                  <a:cubicBezTo>
                    <a:pt x="582" y="1525"/>
                    <a:pt x="603" y="1536"/>
                    <a:pt x="603" y="1536"/>
                  </a:cubicBezTo>
                  <a:cubicBezTo>
                    <a:pt x="656" y="1531"/>
                    <a:pt x="710" y="1529"/>
                    <a:pt x="763" y="1520"/>
                  </a:cubicBezTo>
                  <a:cubicBezTo>
                    <a:pt x="820" y="1510"/>
                    <a:pt x="901" y="1463"/>
                    <a:pt x="955" y="1440"/>
                  </a:cubicBezTo>
                  <a:cubicBezTo>
                    <a:pt x="1023" y="1411"/>
                    <a:pt x="1093" y="1383"/>
                    <a:pt x="1163" y="1360"/>
                  </a:cubicBezTo>
                  <a:cubicBezTo>
                    <a:pt x="1184" y="1344"/>
                    <a:pt x="1204" y="1325"/>
                    <a:pt x="1227" y="1312"/>
                  </a:cubicBezTo>
                  <a:cubicBezTo>
                    <a:pt x="1283" y="1280"/>
                    <a:pt x="1291" y="1296"/>
                    <a:pt x="1323" y="1232"/>
                  </a:cubicBezTo>
                  <a:cubicBezTo>
                    <a:pt x="1297" y="1127"/>
                    <a:pt x="1269" y="1047"/>
                    <a:pt x="1211" y="960"/>
                  </a:cubicBezTo>
                  <a:cubicBezTo>
                    <a:pt x="1222" y="933"/>
                    <a:pt x="1227" y="904"/>
                    <a:pt x="1243" y="880"/>
                  </a:cubicBezTo>
                  <a:cubicBezTo>
                    <a:pt x="1250" y="870"/>
                    <a:pt x="1265" y="871"/>
                    <a:pt x="1275" y="864"/>
                  </a:cubicBezTo>
                  <a:cubicBezTo>
                    <a:pt x="1287" y="855"/>
                    <a:pt x="1294" y="840"/>
                    <a:pt x="1307" y="832"/>
                  </a:cubicBezTo>
                  <a:cubicBezTo>
                    <a:pt x="1327" y="819"/>
                    <a:pt x="1351" y="813"/>
                    <a:pt x="1371" y="800"/>
                  </a:cubicBezTo>
                  <a:cubicBezTo>
                    <a:pt x="1492" y="719"/>
                    <a:pt x="1326" y="807"/>
                    <a:pt x="1435" y="752"/>
                  </a:cubicBezTo>
                  <a:cubicBezTo>
                    <a:pt x="1453" y="715"/>
                    <a:pt x="1481" y="693"/>
                    <a:pt x="1499" y="656"/>
                  </a:cubicBezTo>
                  <a:cubicBezTo>
                    <a:pt x="1494" y="629"/>
                    <a:pt x="1494" y="601"/>
                    <a:pt x="1483" y="576"/>
                  </a:cubicBezTo>
                  <a:cubicBezTo>
                    <a:pt x="1477" y="562"/>
                    <a:pt x="1460" y="556"/>
                    <a:pt x="1451" y="544"/>
                  </a:cubicBezTo>
                  <a:cubicBezTo>
                    <a:pt x="1444" y="534"/>
                    <a:pt x="1445" y="519"/>
                    <a:pt x="1435" y="512"/>
                  </a:cubicBezTo>
                  <a:cubicBezTo>
                    <a:pt x="1422" y="502"/>
                    <a:pt x="1402" y="503"/>
                    <a:pt x="1387" y="496"/>
                  </a:cubicBezTo>
                  <a:cubicBezTo>
                    <a:pt x="1343" y="477"/>
                    <a:pt x="1302" y="453"/>
                    <a:pt x="1259" y="432"/>
                  </a:cubicBezTo>
                  <a:cubicBezTo>
                    <a:pt x="1234" y="420"/>
                    <a:pt x="1155" y="392"/>
                    <a:pt x="1131" y="368"/>
                  </a:cubicBezTo>
                  <a:cubicBezTo>
                    <a:pt x="1091" y="328"/>
                    <a:pt x="1112" y="343"/>
                    <a:pt x="1067" y="320"/>
                  </a:cubicBezTo>
                  <a:cubicBezTo>
                    <a:pt x="1028" y="243"/>
                    <a:pt x="1080" y="337"/>
                    <a:pt x="1019" y="256"/>
                  </a:cubicBezTo>
                  <a:cubicBezTo>
                    <a:pt x="985" y="210"/>
                    <a:pt x="960" y="155"/>
                    <a:pt x="907" y="128"/>
                  </a:cubicBezTo>
                  <a:cubicBezTo>
                    <a:pt x="863" y="40"/>
                    <a:pt x="911" y="112"/>
                    <a:pt x="715" y="112"/>
                  </a:cubicBezTo>
                  <a:cubicBezTo>
                    <a:pt x="698" y="112"/>
                    <a:pt x="684" y="96"/>
                    <a:pt x="667" y="96"/>
                  </a:cubicBezTo>
                  <a:cubicBezTo>
                    <a:pt x="655" y="96"/>
                    <a:pt x="688" y="107"/>
                    <a:pt x="699" y="112"/>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6" name="Freeform 9"/>
            <p:cNvSpPr>
              <a:spLocks/>
            </p:cNvSpPr>
            <p:nvPr/>
          </p:nvSpPr>
          <p:spPr bwMode="auto">
            <a:xfrm>
              <a:off x="1007" y="2528"/>
              <a:ext cx="1800" cy="1456"/>
            </a:xfrm>
            <a:custGeom>
              <a:avLst/>
              <a:gdLst>
                <a:gd name="T0" fmla="*/ 728 w 1800"/>
                <a:gd name="T1" fmla="*/ 928 h 1456"/>
                <a:gd name="T2" fmla="*/ 904 w 1800"/>
                <a:gd name="T3" fmla="*/ 1104 h 1456"/>
                <a:gd name="T4" fmla="*/ 1032 w 1800"/>
                <a:gd name="T5" fmla="*/ 1264 h 1456"/>
                <a:gd name="T6" fmla="*/ 1176 w 1800"/>
                <a:gd name="T7" fmla="*/ 1408 h 1456"/>
                <a:gd name="T8" fmla="*/ 1240 w 1800"/>
                <a:gd name="T9" fmla="*/ 1440 h 1456"/>
                <a:gd name="T10" fmla="*/ 1272 w 1800"/>
                <a:gd name="T11" fmla="*/ 1456 h 1456"/>
                <a:gd name="T12" fmla="*/ 1432 w 1800"/>
                <a:gd name="T13" fmla="*/ 1424 h 1456"/>
                <a:gd name="T14" fmla="*/ 1496 w 1800"/>
                <a:gd name="T15" fmla="*/ 1392 h 1456"/>
                <a:gd name="T16" fmla="*/ 1592 w 1800"/>
                <a:gd name="T17" fmla="*/ 1216 h 1456"/>
                <a:gd name="T18" fmla="*/ 1464 w 1800"/>
                <a:gd name="T19" fmla="*/ 992 h 1456"/>
                <a:gd name="T20" fmla="*/ 1400 w 1800"/>
                <a:gd name="T21" fmla="*/ 880 h 1456"/>
                <a:gd name="T22" fmla="*/ 1432 w 1800"/>
                <a:gd name="T23" fmla="*/ 816 h 1456"/>
                <a:gd name="T24" fmla="*/ 1496 w 1800"/>
                <a:gd name="T25" fmla="*/ 784 h 1456"/>
                <a:gd name="T26" fmla="*/ 1624 w 1800"/>
                <a:gd name="T27" fmla="*/ 720 h 1456"/>
                <a:gd name="T28" fmla="*/ 1720 w 1800"/>
                <a:gd name="T29" fmla="*/ 672 h 1456"/>
                <a:gd name="T30" fmla="*/ 1752 w 1800"/>
                <a:gd name="T31" fmla="*/ 656 h 1456"/>
                <a:gd name="T32" fmla="*/ 1800 w 1800"/>
                <a:gd name="T33" fmla="*/ 496 h 1456"/>
                <a:gd name="T34" fmla="*/ 1704 w 1800"/>
                <a:gd name="T35" fmla="*/ 208 h 1456"/>
                <a:gd name="T36" fmla="*/ 1688 w 1800"/>
                <a:gd name="T37" fmla="*/ 176 h 1456"/>
                <a:gd name="T38" fmla="*/ 1576 w 1800"/>
                <a:gd name="T39" fmla="*/ 112 h 1456"/>
                <a:gd name="T40" fmla="*/ 1224 w 1800"/>
                <a:gd name="T41" fmla="*/ 0 h 1456"/>
                <a:gd name="T42" fmla="*/ 1144 w 1800"/>
                <a:gd name="T43" fmla="*/ 16 h 1456"/>
                <a:gd name="T44" fmla="*/ 1016 w 1800"/>
                <a:gd name="T45" fmla="*/ 96 h 1456"/>
                <a:gd name="T46" fmla="*/ 888 w 1800"/>
                <a:gd name="T47" fmla="*/ 144 h 1456"/>
                <a:gd name="T48" fmla="*/ 728 w 1800"/>
                <a:gd name="T49" fmla="*/ 176 h 1456"/>
                <a:gd name="T50" fmla="*/ 376 w 1800"/>
                <a:gd name="T51" fmla="*/ 96 h 1456"/>
                <a:gd name="T52" fmla="*/ 296 w 1800"/>
                <a:gd name="T53" fmla="*/ 16 h 1456"/>
                <a:gd name="T54" fmla="*/ 136 w 1800"/>
                <a:gd name="T55" fmla="*/ 112 h 1456"/>
                <a:gd name="T56" fmla="*/ 104 w 1800"/>
                <a:gd name="T57" fmla="*/ 352 h 1456"/>
                <a:gd name="T58" fmla="*/ 72 w 1800"/>
                <a:gd name="T59" fmla="*/ 416 h 1456"/>
                <a:gd name="T60" fmla="*/ 24 w 1800"/>
                <a:gd name="T61" fmla="*/ 544 h 1456"/>
                <a:gd name="T62" fmla="*/ 56 w 1800"/>
                <a:gd name="T63" fmla="*/ 608 h 1456"/>
                <a:gd name="T64" fmla="*/ 120 w 1800"/>
                <a:gd name="T65" fmla="*/ 640 h 1456"/>
                <a:gd name="T66" fmla="*/ 232 w 1800"/>
                <a:gd name="T67" fmla="*/ 624 h 1456"/>
                <a:gd name="T68" fmla="*/ 264 w 1800"/>
                <a:gd name="T69" fmla="*/ 608 h 1456"/>
                <a:gd name="T70" fmla="*/ 296 w 1800"/>
                <a:gd name="T71" fmla="*/ 624 h 1456"/>
                <a:gd name="T72" fmla="*/ 232 w 1800"/>
                <a:gd name="T73" fmla="*/ 864 h 1456"/>
                <a:gd name="T74" fmla="*/ 296 w 1800"/>
                <a:gd name="T75" fmla="*/ 944 h 1456"/>
                <a:gd name="T76" fmla="*/ 328 w 1800"/>
                <a:gd name="T77" fmla="*/ 976 h 1456"/>
                <a:gd name="T78" fmla="*/ 392 w 1800"/>
                <a:gd name="T79" fmla="*/ 1008 h 1456"/>
                <a:gd name="T80" fmla="*/ 504 w 1800"/>
                <a:gd name="T81" fmla="*/ 992 h 1456"/>
                <a:gd name="T82" fmla="*/ 632 w 1800"/>
                <a:gd name="T83" fmla="*/ 928 h 1456"/>
                <a:gd name="T84" fmla="*/ 728 w 1800"/>
                <a:gd name="T85" fmla="*/ 928 h 1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0"/>
                <a:gd name="T130" fmla="*/ 0 h 1456"/>
                <a:gd name="T131" fmla="*/ 1800 w 1800"/>
                <a:gd name="T132" fmla="*/ 1456 h 1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0" h="1456">
                  <a:moveTo>
                    <a:pt x="728" y="928"/>
                  </a:moveTo>
                  <a:cubicBezTo>
                    <a:pt x="837" y="964"/>
                    <a:pt x="846" y="1023"/>
                    <a:pt x="904" y="1104"/>
                  </a:cubicBezTo>
                  <a:cubicBezTo>
                    <a:pt x="942" y="1157"/>
                    <a:pt x="989" y="1214"/>
                    <a:pt x="1032" y="1264"/>
                  </a:cubicBezTo>
                  <a:cubicBezTo>
                    <a:pt x="1076" y="1315"/>
                    <a:pt x="1129" y="1361"/>
                    <a:pt x="1176" y="1408"/>
                  </a:cubicBezTo>
                  <a:cubicBezTo>
                    <a:pt x="1193" y="1425"/>
                    <a:pt x="1219" y="1429"/>
                    <a:pt x="1240" y="1440"/>
                  </a:cubicBezTo>
                  <a:cubicBezTo>
                    <a:pt x="1251" y="1445"/>
                    <a:pt x="1272" y="1456"/>
                    <a:pt x="1272" y="1456"/>
                  </a:cubicBezTo>
                  <a:cubicBezTo>
                    <a:pt x="1305" y="1450"/>
                    <a:pt x="1394" y="1438"/>
                    <a:pt x="1432" y="1424"/>
                  </a:cubicBezTo>
                  <a:cubicBezTo>
                    <a:pt x="1454" y="1416"/>
                    <a:pt x="1496" y="1392"/>
                    <a:pt x="1496" y="1392"/>
                  </a:cubicBezTo>
                  <a:cubicBezTo>
                    <a:pt x="1554" y="1306"/>
                    <a:pt x="1552" y="1296"/>
                    <a:pt x="1592" y="1216"/>
                  </a:cubicBezTo>
                  <a:cubicBezTo>
                    <a:pt x="1556" y="1143"/>
                    <a:pt x="1539" y="1030"/>
                    <a:pt x="1464" y="992"/>
                  </a:cubicBezTo>
                  <a:cubicBezTo>
                    <a:pt x="1445" y="953"/>
                    <a:pt x="1419" y="919"/>
                    <a:pt x="1400" y="880"/>
                  </a:cubicBezTo>
                  <a:cubicBezTo>
                    <a:pt x="1411" y="859"/>
                    <a:pt x="1421" y="837"/>
                    <a:pt x="1432" y="816"/>
                  </a:cubicBezTo>
                  <a:cubicBezTo>
                    <a:pt x="1443" y="795"/>
                    <a:pt x="1475" y="795"/>
                    <a:pt x="1496" y="784"/>
                  </a:cubicBezTo>
                  <a:cubicBezTo>
                    <a:pt x="1539" y="763"/>
                    <a:pt x="1581" y="741"/>
                    <a:pt x="1624" y="720"/>
                  </a:cubicBezTo>
                  <a:cubicBezTo>
                    <a:pt x="1656" y="704"/>
                    <a:pt x="1688" y="688"/>
                    <a:pt x="1720" y="672"/>
                  </a:cubicBezTo>
                  <a:cubicBezTo>
                    <a:pt x="1731" y="667"/>
                    <a:pt x="1752" y="656"/>
                    <a:pt x="1752" y="656"/>
                  </a:cubicBezTo>
                  <a:cubicBezTo>
                    <a:pt x="1777" y="606"/>
                    <a:pt x="1800" y="496"/>
                    <a:pt x="1800" y="496"/>
                  </a:cubicBezTo>
                  <a:cubicBezTo>
                    <a:pt x="1774" y="368"/>
                    <a:pt x="1766" y="312"/>
                    <a:pt x="1704" y="208"/>
                  </a:cubicBezTo>
                  <a:cubicBezTo>
                    <a:pt x="1698" y="198"/>
                    <a:pt x="1696" y="184"/>
                    <a:pt x="1688" y="176"/>
                  </a:cubicBezTo>
                  <a:cubicBezTo>
                    <a:pt x="1665" y="153"/>
                    <a:pt x="1601" y="125"/>
                    <a:pt x="1576" y="112"/>
                  </a:cubicBezTo>
                  <a:cubicBezTo>
                    <a:pt x="1465" y="57"/>
                    <a:pt x="1345" y="24"/>
                    <a:pt x="1224" y="0"/>
                  </a:cubicBezTo>
                  <a:cubicBezTo>
                    <a:pt x="1197" y="5"/>
                    <a:pt x="1170" y="9"/>
                    <a:pt x="1144" y="16"/>
                  </a:cubicBezTo>
                  <a:cubicBezTo>
                    <a:pt x="1096" y="30"/>
                    <a:pt x="1064" y="80"/>
                    <a:pt x="1016" y="96"/>
                  </a:cubicBezTo>
                  <a:cubicBezTo>
                    <a:pt x="973" y="110"/>
                    <a:pt x="932" y="133"/>
                    <a:pt x="888" y="144"/>
                  </a:cubicBezTo>
                  <a:cubicBezTo>
                    <a:pt x="835" y="157"/>
                    <a:pt x="728" y="176"/>
                    <a:pt x="728" y="176"/>
                  </a:cubicBezTo>
                  <a:cubicBezTo>
                    <a:pt x="601" y="160"/>
                    <a:pt x="494" y="143"/>
                    <a:pt x="376" y="96"/>
                  </a:cubicBezTo>
                  <a:cubicBezTo>
                    <a:pt x="344" y="64"/>
                    <a:pt x="316" y="56"/>
                    <a:pt x="296" y="16"/>
                  </a:cubicBezTo>
                  <a:cubicBezTo>
                    <a:pt x="216" y="32"/>
                    <a:pt x="173" y="37"/>
                    <a:pt x="136" y="112"/>
                  </a:cubicBezTo>
                  <a:cubicBezTo>
                    <a:pt x="135" y="122"/>
                    <a:pt x="109" y="333"/>
                    <a:pt x="104" y="352"/>
                  </a:cubicBezTo>
                  <a:cubicBezTo>
                    <a:pt x="98" y="375"/>
                    <a:pt x="81" y="394"/>
                    <a:pt x="72" y="416"/>
                  </a:cubicBezTo>
                  <a:cubicBezTo>
                    <a:pt x="0" y="595"/>
                    <a:pt x="68" y="457"/>
                    <a:pt x="24" y="544"/>
                  </a:cubicBezTo>
                  <a:cubicBezTo>
                    <a:pt x="35" y="565"/>
                    <a:pt x="45" y="587"/>
                    <a:pt x="56" y="608"/>
                  </a:cubicBezTo>
                  <a:cubicBezTo>
                    <a:pt x="67" y="629"/>
                    <a:pt x="120" y="640"/>
                    <a:pt x="120" y="640"/>
                  </a:cubicBezTo>
                  <a:cubicBezTo>
                    <a:pt x="157" y="635"/>
                    <a:pt x="195" y="632"/>
                    <a:pt x="232" y="624"/>
                  </a:cubicBezTo>
                  <a:cubicBezTo>
                    <a:pt x="244" y="621"/>
                    <a:pt x="252" y="608"/>
                    <a:pt x="264" y="608"/>
                  </a:cubicBezTo>
                  <a:cubicBezTo>
                    <a:pt x="276" y="608"/>
                    <a:pt x="285" y="619"/>
                    <a:pt x="296" y="624"/>
                  </a:cubicBezTo>
                  <a:cubicBezTo>
                    <a:pt x="260" y="696"/>
                    <a:pt x="258" y="786"/>
                    <a:pt x="232" y="864"/>
                  </a:cubicBezTo>
                  <a:cubicBezTo>
                    <a:pt x="291" y="981"/>
                    <a:pt x="232" y="896"/>
                    <a:pt x="296" y="944"/>
                  </a:cubicBezTo>
                  <a:cubicBezTo>
                    <a:pt x="308" y="953"/>
                    <a:pt x="315" y="968"/>
                    <a:pt x="328" y="976"/>
                  </a:cubicBezTo>
                  <a:cubicBezTo>
                    <a:pt x="348" y="989"/>
                    <a:pt x="392" y="1008"/>
                    <a:pt x="392" y="1008"/>
                  </a:cubicBezTo>
                  <a:cubicBezTo>
                    <a:pt x="429" y="1003"/>
                    <a:pt x="468" y="1002"/>
                    <a:pt x="504" y="992"/>
                  </a:cubicBezTo>
                  <a:cubicBezTo>
                    <a:pt x="517" y="989"/>
                    <a:pt x="614" y="928"/>
                    <a:pt x="632" y="928"/>
                  </a:cubicBezTo>
                  <a:cubicBezTo>
                    <a:pt x="664" y="928"/>
                    <a:pt x="696" y="928"/>
                    <a:pt x="728" y="928"/>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7" name="Freeform 10"/>
            <p:cNvSpPr>
              <a:spLocks/>
            </p:cNvSpPr>
            <p:nvPr/>
          </p:nvSpPr>
          <p:spPr bwMode="auto">
            <a:xfrm>
              <a:off x="3599" y="1664"/>
              <a:ext cx="1537" cy="1697"/>
            </a:xfrm>
            <a:custGeom>
              <a:avLst/>
              <a:gdLst>
                <a:gd name="T0" fmla="*/ 1217 w 1537"/>
                <a:gd name="T1" fmla="*/ 1424 h 1697"/>
                <a:gd name="T2" fmla="*/ 1153 w 1537"/>
                <a:gd name="T3" fmla="*/ 1280 h 1697"/>
                <a:gd name="T4" fmla="*/ 1297 w 1537"/>
                <a:gd name="T5" fmla="*/ 1168 h 1697"/>
                <a:gd name="T6" fmla="*/ 1393 w 1537"/>
                <a:gd name="T7" fmla="*/ 1120 h 1697"/>
                <a:gd name="T8" fmla="*/ 1441 w 1537"/>
                <a:gd name="T9" fmla="*/ 1104 h 1697"/>
                <a:gd name="T10" fmla="*/ 1537 w 1537"/>
                <a:gd name="T11" fmla="*/ 1040 h 1697"/>
                <a:gd name="T12" fmla="*/ 1489 w 1537"/>
                <a:gd name="T13" fmla="*/ 864 h 1697"/>
                <a:gd name="T14" fmla="*/ 1121 w 1537"/>
                <a:gd name="T15" fmla="*/ 656 h 1697"/>
                <a:gd name="T16" fmla="*/ 1057 w 1537"/>
                <a:gd name="T17" fmla="*/ 592 h 1697"/>
                <a:gd name="T18" fmla="*/ 1025 w 1537"/>
                <a:gd name="T19" fmla="*/ 496 h 1697"/>
                <a:gd name="T20" fmla="*/ 1009 w 1537"/>
                <a:gd name="T21" fmla="*/ 336 h 1697"/>
                <a:gd name="T22" fmla="*/ 833 w 1537"/>
                <a:gd name="T23" fmla="*/ 128 h 1697"/>
                <a:gd name="T24" fmla="*/ 577 w 1537"/>
                <a:gd name="T25" fmla="*/ 0 h 1697"/>
                <a:gd name="T26" fmla="*/ 497 w 1537"/>
                <a:gd name="T27" fmla="*/ 80 h 1697"/>
                <a:gd name="T28" fmla="*/ 545 w 1537"/>
                <a:gd name="T29" fmla="*/ 224 h 1697"/>
                <a:gd name="T30" fmla="*/ 577 w 1537"/>
                <a:gd name="T31" fmla="*/ 272 h 1697"/>
                <a:gd name="T32" fmla="*/ 609 w 1537"/>
                <a:gd name="T33" fmla="*/ 336 h 1697"/>
                <a:gd name="T34" fmla="*/ 625 w 1537"/>
                <a:gd name="T35" fmla="*/ 368 h 1697"/>
                <a:gd name="T36" fmla="*/ 577 w 1537"/>
                <a:gd name="T37" fmla="*/ 416 h 1697"/>
                <a:gd name="T38" fmla="*/ 513 w 1537"/>
                <a:gd name="T39" fmla="*/ 464 h 1697"/>
                <a:gd name="T40" fmla="*/ 273 w 1537"/>
                <a:gd name="T41" fmla="*/ 544 h 1697"/>
                <a:gd name="T42" fmla="*/ 241 w 1537"/>
                <a:gd name="T43" fmla="*/ 560 h 1697"/>
                <a:gd name="T44" fmla="*/ 337 w 1537"/>
                <a:gd name="T45" fmla="*/ 688 h 1697"/>
                <a:gd name="T46" fmla="*/ 369 w 1537"/>
                <a:gd name="T47" fmla="*/ 704 h 1697"/>
                <a:gd name="T48" fmla="*/ 97 w 1537"/>
                <a:gd name="T49" fmla="*/ 704 h 1697"/>
                <a:gd name="T50" fmla="*/ 33 w 1537"/>
                <a:gd name="T51" fmla="*/ 736 h 1697"/>
                <a:gd name="T52" fmla="*/ 33 w 1537"/>
                <a:gd name="T53" fmla="*/ 960 h 1697"/>
                <a:gd name="T54" fmla="*/ 65 w 1537"/>
                <a:gd name="T55" fmla="*/ 1088 h 1697"/>
                <a:gd name="T56" fmla="*/ 129 w 1537"/>
                <a:gd name="T57" fmla="*/ 1216 h 1697"/>
                <a:gd name="T58" fmla="*/ 145 w 1537"/>
                <a:gd name="T59" fmla="*/ 1248 h 1697"/>
                <a:gd name="T60" fmla="*/ 241 w 1537"/>
                <a:gd name="T61" fmla="*/ 1312 h 1697"/>
                <a:gd name="T62" fmla="*/ 369 w 1537"/>
                <a:gd name="T63" fmla="*/ 1344 h 1697"/>
                <a:gd name="T64" fmla="*/ 641 w 1537"/>
                <a:gd name="T65" fmla="*/ 1424 h 1697"/>
                <a:gd name="T66" fmla="*/ 673 w 1537"/>
                <a:gd name="T67" fmla="*/ 1568 h 1697"/>
                <a:gd name="T68" fmla="*/ 1025 w 1537"/>
                <a:gd name="T69" fmla="*/ 1696 h 1697"/>
                <a:gd name="T70" fmla="*/ 1425 w 1537"/>
                <a:gd name="T71" fmla="*/ 1680 h 1697"/>
                <a:gd name="T72" fmla="*/ 1409 w 1537"/>
                <a:gd name="T73" fmla="*/ 1648 h 1697"/>
                <a:gd name="T74" fmla="*/ 1377 w 1537"/>
                <a:gd name="T75" fmla="*/ 1616 h 1697"/>
                <a:gd name="T76" fmla="*/ 1313 w 1537"/>
                <a:gd name="T77" fmla="*/ 1488 h 1697"/>
                <a:gd name="T78" fmla="*/ 1281 w 1537"/>
                <a:gd name="T79" fmla="*/ 1456 h 1697"/>
                <a:gd name="T80" fmla="*/ 1265 w 1537"/>
                <a:gd name="T81" fmla="*/ 1424 h 1697"/>
                <a:gd name="T82" fmla="*/ 1217 w 1537"/>
                <a:gd name="T83" fmla="*/ 1424 h 16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37"/>
                <a:gd name="T127" fmla="*/ 0 h 1697"/>
                <a:gd name="T128" fmla="*/ 1537 w 1537"/>
                <a:gd name="T129" fmla="*/ 1697 h 16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37" h="1697">
                  <a:moveTo>
                    <a:pt x="1217" y="1424"/>
                  </a:moveTo>
                  <a:cubicBezTo>
                    <a:pt x="1191" y="1372"/>
                    <a:pt x="1168" y="1338"/>
                    <a:pt x="1153" y="1280"/>
                  </a:cubicBezTo>
                  <a:cubicBezTo>
                    <a:pt x="1182" y="1194"/>
                    <a:pt x="1224" y="1200"/>
                    <a:pt x="1297" y="1168"/>
                  </a:cubicBezTo>
                  <a:cubicBezTo>
                    <a:pt x="1330" y="1153"/>
                    <a:pt x="1359" y="1131"/>
                    <a:pt x="1393" y="1120"/>
                  </a:cubicBezTo>
                  <a:cubicBezTo>
                    <a:pt x="1409" y="1115"/>
                    <a:pt x="1425" y="1110"/>
                    <a:pt x="1441" y="1104"/>
                  </a:cubicBezTo>
                  <a:cubicBezTo>
                    <a:pt x="1479" y="1089"/>
                    <a:pt x="1500" y="1058"/>
                    <a:pt x="1537" y="1040"/>
                  </a:cubicBezTo>
                  <a:cubicBezTo>
                    <a:pt x="1535" y="1029"/>
                    <a:pt x="1527" y="883"/>
                    <a:pt x="1489" y="864"/>
                  </a:cubicBezTo>
                  <a:cubicBezTo>
                    <a:pt x="1363" y="801"/>
                    <a:pt x="1260" y="691"/>
                    <a:pt x="1121" y="656"/>
                  </a:cubicBezTo>
                  <a:cubicBezTo>
                    <a:pt x="1100" y="635"/>
                    <a:pt x="1064" y="621"/>
                    <a:pt x="1057" y="592"/>
                  </a:cubicBezTo>
                  <a:cubicBezTo>
                    <a:pt x="1038" y="516"/>
                    <a:pt x="1051" y="548"/>
                    <a:pt x="1025" y="496"/>
                  </a:cubicBezTo>
                  <a:cubicBezTo>
                    <a:pt x="1020" y="443"/>
                    <a:pt x="1017" y="389"/>
                    <a:pt x="1009" y="336"/>
                  </a:cubicBezTo>
                  <a:cubicBezTo>
                    <a:pt x="993" y="233"/>
                    <a:pt x="913" y="181"/>
                    <a:pt x="833" y="128"/>
                  </a:cubicBezTo>
                  <a:cubicBezTo>
                    <a:pt x="796" y="53"/>
                    <a:pt x="658" y="16"/>
                    <a:pt x="577" y="0"/>
                  </a:cubicBezTo>
                  <a:cubicBezTo>
                    <a:pt x="537" y="20"/>
                    <a:pt x="529" y="48"/>
                    <a:pt x="497" y="80"/>
                  </a:cubicBezTo>
                  <a:cubicBezTo>
                    <a:pt x="520" y="126"/>
                    <a:pt x="522" y="178"/>
                    <a:pt x="545" y="224"/>
                  </a:cubicBezTo>
                  <a:cubicBezTo>
                    <a:pt x="554" y="241"/>
                    <a:pt x="567" y="255"/>
                    <a:pt x="577" y="272"/>
                  </a:cubicBezTo>
                  <a:cubicBezTo>
                    <a:pt x="589" y="293"/>
                    <a:pt x="598" y="315"/>
                    <a:pt x="609" y="336"/>
                  </a:cubicBezTo>
                  <a:cubicBezTo>
                    <a:pt x="614" y="347"/>
                    <a:pt x="625" y="368"/>
                    <a:pt x="625" y="368"/>
                  </a:cubicBezTo>
                  <a:cubicBezTo>
                    <a:pt x="582" y="453"/>
                    <a:pt x="641" y="352"/>
                    <a:pt x="577" y="416"/>
                  </a:cubicBezTo>
                  <a:cubicBezTo>
                    <a:pt x="518" y="475"/>
                    <a:pt x="622" y="428"/>
                    <a:pt x="513" y="464"/>
                  </a:cubicBezTo>
                  <a:cubicBezTo>
                    <a:pt x="447" y="530"/>
                    <a:pt x="363" y="529"/>
                    <a:pt x="273" y="544"/>
                  </a:cubicBezTo>
                  <a:cubicBezTo>
                    <a:pt x="262" y="549"/>
                    <a:pt x="249" y="552"/>
                    <a:pt x="241" y="560"/>
                  </a:cubicBezTo>
                  <a:cubicBezTo>
                    <a:pt x="164" y="637"/>
                    <a:pt x="299" y="673"/>
                    <a:pt x="337" y="688"/>
                  </a:cubicBezTo>
                  <a:cubicBezTo>
                    <a:pt x="348" y="692"/>
                    <a:pt x="358" y="699"/>
                    <a:pt x="369" y="704"/>
                  </a:cubicBezTo>
                  <a:cubicBezTo>
                    <a:pt x="255" y="761"/>
                    <a:pt x="416" y="687"/>
                    <a:pt x="97" y="704"/>
                  </a:cubicBezTo>
                  <a:cubicBezTo>
                    <a:pt x="73" y="705"/>
                    <a:pt x="33" y="736"/>
                    <a:pt x="33" y="736"/>
                  </a:cubicBezTo>
                  <a:cubicBezTo>
                    <a:pt x="0" y="836"/>
                    <a:pt x="11" y="782"/>
                    <a:pt x="33" y="960"/>
                  </a:cubicBezTo>
                  <a:cubicBezTo>
                    <a:pt x="37" y="995"/>
                    <a:pt x="50" y="1052"/>
                    <a:pt x="65" y="1088"/>
                  </a:cubicBezTo>
                  <a:cubicBezTo>
                    <a:pt x="84" y="1131"/>
                    <a:pt x="108" y="1174"/>
                    <a:pt x="129" y="1216"/>
                  </a:cubicBezTo>
                  <a:cubicBezTo>
                    <a:pt x="134" y="1227"/>
                    <a:pt x="134" y="1243"/>
                    <a:pt x="145" y="1248"/>
                  </a:cubicBezTo>
                  <a:cubicBezTo>
                    <a:pt x="182" y="1266"/>
                    <a:pt x="203" y="1297"/>
                    <a:pt x="241" y="1312"/>
                  </a:cubicBezTo>
                  <a:cubicBezTo>
                    <a:pt x="310" y="1340"/>
                    <a:pt x="280" y="1320"/>
                    <a:pt x="369" y="1344"/>
                  </a:cubicBezTo>
                  <a:cubicBezTo>
                    <a:pt x="454" y="1367"/>
                    <a:pt x="557" y="1396"/>
                    <a:pt x="641" y="1424"/>
                  </a:cubicBezTo>
                  <a:cubicBezTo>
                    <a:pt x="645" y="1453"/>
                    <a:pt x="644" y="1532"/>
                    <a:pt x="673" y="1568"/>
                  </a:cubicBezTo>
                  <a:cubicBezTo>
                    <a:pt x="747" y="1661"/>
                    <a:pt x="913" y="1680"/>
                    <a:pt x="1025" y="1696"/>
                  </a:cubicBezTo>
                  <a:cubicBezTo>
                    <a:pt x="1158" y="1691"/>
                    <a:pt x="1293" y="1697"/>
                    <a:pt x="1425" y="1680"/>
                  </a:cubicBezTo>
                  <a:cubicBezTo>
                    <a:pt x="1437" y="1679"/>
                    <a:pt x="1416" y="1658"/>
                    <a:pt x="1409" y="1648"/>
                  </a:cubicBezTo>
                  <a:cubicBezTo>
                    <a:pt x="1400" y="1636"/>
                    <a:pt x="1385" y="1629"/>
                    <a:pt x="1377" y="1616"/>
                  </a:cubicBezTo>
                  <a:cubicBezTo>
                    <a:pt x="1352" y="1579"/>
                    <a:pt x="1333" y="1529"/>
                    <a:pt x="1313" y="1488"/>
                  </a:cubicBezTo>
                  <a:cubicBezTo>
                    <a:pt x="1306" y="1475"/>
                    <a:pt x="1290" y="1468"/>
                    <a:pt x="1281" y="1456"/>
                  </a:cubicBezTo>
                  <a:cubicBezTo>
                    <a:pt x="1274" y="1446"/>
                    <a:pt x="1274" y="1431"/>
                    <a:pt x="1265" y="1424"/>
                  </a:cubicBezTo>
                  <a:cubicBezTo>
                    <a:pt x="1172" y="1349"/>
                    <a:pt x="1200" y="1389"/>
                    <a:pt x="1217" y="1424"/>
                  </a:cubicBezTo>
                  <a:close/>
                </a:path>
              </a:pathLst>
            </a:custGeom>
            <a:solidFill>
              <a:srgbClr val="99CCFF">
                <a:alpha val="50195"/>
              </a:srgbClr>
            </a:solidFill>
            <a:ln w="9525">
              <a:solidFill>
                <a:schemeClr val="tx1"/>
              </a:solidFill>
              <a:round/>
              <a:headEnd/>
              <a:tailEnd/>
            </a:ln>
          </p:spPr>
          <p:txBody>
            <a:bodyPr/>
            <a:lstStyle/>
            <a:p>
              <a:endParaRPr lang="en-US"/>
            </a:p>
          </p:txBody>
        </p:sp>
        <p:sp>
          <p:nvSpPr>
            <p:cNvPr id="22538" name="Oval 11"/>
            <p:cNvSpPr>
              <a:spLocks noChangeArrowheads="1"/>
            </p:cNvSpPr>
            <p:nvPr/>
          </p:nvSpPr>
          <p:spPr bwMode="auto">
            <a:xfrm>
              <a:off x="1487" y="21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39" name="Oval 12"/>
            <p:cNvSpPr>
              <a:spLocks noChangeArrowheads="1"/>
            </p:cNvSpPr>
            <p:nvPr/>
          </p:nvSpPr>
          <p:spPr bwMode="auto">
            <a:xfrm>
              <a:off x="1439" y="29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0" name="Oval 13"/>
            <p:cNvSpPr>
              <a:spLocks noChangeArrowheads="1"/>
            </p:cNvSpPr>
            <p:nvPr/>
          </p:nvSpPr>
          <p:spPr bwMode="auto">
            <a:xfrm>
              <a:off x="2543" y="2144"/>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1" name="Oval 14"/>
            <p:cNvSpPr>
              <a:spLocks noChangeArrowheads="1"/>
            </p:cNvSpPr>
            <p:nvPr/>
          </p:nvSpPr>
          <p:spPr bwMode="auto">
            <a:xfrm>
              <a:off x="2495" y="2768"/>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2" name="Oval 15"/>
            <p:cNvSpPr>
              <a:spLocks noChangeArrowheads="1"/>
            </p:cNvSpPr>
            <p:nvPr/>
          </p:nvSpPr>
          <p:spPr bwMode="auto">
            <a:xfrm>
              <a:off x="3455" y="296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3" name="Oval 16"/>
            <p:cNvSpPr>
              <a:spLocks noChangeArrowheads="1"/>
            </p:cNvSpPr>
            <p:nvPr/>
          </p:nvSpPr>
          <p:spPr bwMode="auto">
            <a:xfrm>
              <a:off x="3455" y="224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4" name="Oval 17"/>
            <p:cNvSpPr>
              <a:spLocks noChangeArrowheads="1"/>
            </p:cNvSpPr>
            <p:nvPr/>
          </p:nvSpPr>
          <p:spPr bwMode="auto">
            <a:xfrm>
              <a:off x="4271" y="1712"/>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5" name="Oval 18"/>
            <p:cNvSpPr>
              <a:spLocks noChangeArrowheads="1"/>
            </p:cNvSpPr>
            <p:nvPr/>
          </p:nvSpPr>
          <p:spPr bwMode="auto">
            <a:xfrm>
              <a:off x="4319" y="2528"/>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6" name="Oval 19"/>
            <p:cNvSpPr>
              <a:spLocks noChangeArrowheads="1"/>
            </p:cNvSpPr>
            <p:nvPr/>
          </p:nvSpPr>
          <p:spPr bwMode="auto">
            <a:xfrm>
              <a:off x="1871" y="3104"/>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sp>
          <p:nvSpPr>
            <p:cNvPr id="22547" name="Oval 20"/>
            <p:cNvSpPr>
              <a:spLocks noChangeArrowheads="1"/>
            </p:cNvSpPr>
            <p:nvPr/>
          </p:nvSpPr>
          <p:spPr bwMode="auto">
            <a:xfrm>
              <a:off x="4607" y="3200"/>
              <a:ext cx="96" cy="96"/>
            </a:xfrm>
            <a:prstGeom prst="ellipse">
              <a:avLst/>
            </a:prstGeom>
            <a:solidFill>
              <a:srgbClr val="FF0000"/>
            </a:solidFill>
            <a:ln w="9525">
              <a:solidFill>
                <a:schemeClr val="tx1"/>
              </a:solidFill>
              <a:round/>
              <a:headEnd/>
              <a:tailEnd/>
            </a:ln>
          </p:spPr>
          <p:txBody>
            <a:bodyPr wrap="none" anchor="ctr">
              <a:spAutoFit/>
            </a:bodyP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136</a:t>
            </a:fld>
            <a:endParaRPr lang="en-US"/>
          </a:p>
        </p:txBody>
      </p:sp>
    </p:spTree>
    <p:extLst>
      <p:ext uri="{BB962C8B-B14F-4D97-AF65-F5344CB8AC3E}">
        <p14:creationId xmlns:p14="http://schemas.microsoft.com/office/powerpoint/2010/main" val="2423638761"/>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6553200" y="6413500"/>
            <a:ext cx="1981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0068622B-9D0D-4B81-8219-28595E782B73}" type="slidenum">
              <a:rPr lang="en-US" sz="1400" b="0">
                <a:latin typeface="Times New Roman" pitchFamily="18" charset="0"/>
              </a:rPr>
              <a:pPr eaLnBrk="1" hangingPunct="1"/>
              <a:t>137</a:t>
            </a:fld>
            <a:endParaRPr lang="en-US" sz="1400" b="0">
              <a:solidFill>
                <a:srgbClr val="FBBA03"/>
              </a:solidFill>
              <a:latin typeface="Times New Roman" pitchFamily="18" charset="0"/>
            </a:endParaRPr>
          </a:p>
        </p:txBody>
      </p:sp>
      <p:sp>
        <p:nvSpPr>
          <p:cNvPr id="23555" name="Freeform 2"/>
          <p:cNvSpPr>
            <a:spLocks/>
          </p:cNvSpPr>
          <p:nvPr/>
        </p:nvSpPr>
        <p:spPr bwMode="auto">
          <a:xfrm>
            <a:off x="5956300" y="1373188"/>
            <a:ext cx="2068513" cy="1682750"/>
          </a:xfrm>
          <a:custGeom>
            <a:avLst/>
            <a:gdLst>
              <a:gd name="T0" fmla="*/ 2147483647 w 1303"/>
              <a:gd name="T1" fmla="*/ 2147483647 h 1060"/>
              <a:gd name="T2" fmla="*/ 2147483647 w 1303"/>
              <a:gd name="T3" fmla="*/ 2147483647 h 1060"/>
              <a:gd name="T4" fmla="*/ 2147483647 w 1303"/>
              <a:gd name="T5" fmla="*/ 2147483647 h 1060"/>
              <a:gd name="T6" fmla="*/ 2147483647 w 1303"/>
              <a:gd name="T7" fmla="*/ 2147483647 h 1060"/>
              <a:gd name="T8" fmla="*/ 2147483647 w 1303"/>
              <a:gd name="T9" fmla="*/ 2147483647 h 1060"/>
              <a:gd name="T10" fmla="*/ 2147483647 w 1303"/>
              <a:gd name="T11" fmla="*/ 2147483647 h 1060"/>
              <a:gd name="T12" fmla="*/ 2147483647 w 1303"/>
              <a:gd name="T13" fmla="*/ 2147483647 h 1060"/>
              <a:gd name="T14" fmla="*/ 2147483647 w 1303"/>
              <a:gd name="T15" fmla="*/ 2147483647 h 1060"/>
              <a:gd name="T16" fmla="*/ 2147483647 w 1303"/>
              <a:gd name="T17" fmla="*/ 2147483647 h 1060"/>
              <a:gd name="T18" fmla="*/ 2147483647 w 1303"/>
              <a:gd name="T19" fmla="*/ 2147483647 h 1060"/>
              <a:gd name="T20" fmla="*/ 2147483647 w 1303"/>
              <a:gd name="T21" fmla="*/ 2147483647 h 1060"/>
              <a:gd name="T22" fmla="*/ 2147483647 w 1303"/>
              <a:gd name="T23" fmla="*/ 2147483647 h 1060"/>
              <a:gd name="T24" fmla="*/ 2147483647 w 1303"/>
              <a:gd name="T25" fmla="*/ 2147483647 h 1060"/>
              <a:gd name="T26" fmla="*/ 2147483647 w 1303"/>
              <a:gd name="T27" fmla="*/ 2147483647 h 1060"/>
              <a:gd name="T28" fmla="*/ 2147483647 w 1303"/>
              <a:gd name="T29" fmla="*/ 2147483647 h 1060"/>
              <a:gd name="T30" fmla="*/ 2147483647 w 1303"/>
              <a:gd name="T31" fmla="*/ 2147483647 h 1060"/>
              <a:gd name="T32" fmla="*/ 2147483647 w 1303"/>
              <a:gd name="T33" fmla="*/ 2147483647 h 1060"/>
              <a:gd name="T34" fmla="*/ 2147483647 w 1303"/>
              <a:gd name="T35" fmla="*/ 2147483647 h 10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3"/>
              <a:gd name="T55" fmla="*/ 0 h 1060"/>
              <a:gd name="T56" fmla="*/ 1303 w 1303"/>
              <a:gd name="T57" fmla="*/ 1060 h 10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3" h="1060">
                <a:moveTo>
                  <a:pt x="335" y="177"/>
                </a:moveTo>
                <a:cubicBezTo>
                  <a:pt x="273" y="174"/>
                  <a:pt x="102" y="189"/>
                  <a:pt x="79" y="213"/>
                </a:cubicBezTo>
                <a:cubicBezTo>
                  <a:pt x="56" y="237"/>
                  <a:pt x="210" y="276"/>
                  <a:pt x="198" y="323"/>
                </a:cubicBezTo>
                <a:cubicBezTo>
                  <a:pt x="186" y="370"/>
                  <a:pt x="0" y="456"/>
                  <a:pt x="6" y="497"/>
                </a:cubicBezTo>
                <a:cubicBezTo>
                  <a:pt x="12" y="538"/>
                  <a:pt x="208" y="520"/>
                  <a:pt x="235" y="570"/>
                </a:cubicBezTo>
                <a:cubicBezTo>
                  <a:pt x="262" y="620"/>
                  <a:pt x="147" y="761"/>
                  <a:pt x="171" y="798"/>
                </a:cubicBezTo>
                <a:cubicBezTo>
                  <a:pt x="195" y="835"/>
                  <a:pt x="326" y="759"/>
                  <a:pt x="381" y="789"/>
                </a:cubicBezTo>
                <a:cubicBezTo>
                  <a:pt x="436" y="819"/>
                  <a:pt x="463" y="966"/>
                  <a:pt x="500" y="981"/>
                </a:cubicBezTo>
                <a:cubicBezTo>
                  <a:pt x="537" y="996"/>
                  <a:pt x="521" y="872"/>
                  <a:pt x="600" y="881"/>
                </a:cubicBezTo>
                <a:cubicBezTo>
                  <a:pt x="679" y="890"/>
                  <a:pt x="931" y="1060"/>
                  <a:pt x="975" y="1036"/>
                </a:cubicBezTo>
                <a:cubicBezTo>
                  <a:pt x="1019" y="1012"/>
                  <a:pt x="813" y="810"/>
                  <a:pt x="866" y="734"/>
                </a:cubicBezTo>
                <a:cubicBezTo>
                  <a:pt x="919" y="658"/>
                  <a:pt x="1287" y="623"/>
                  <a:pt x="1295" y="579"/>
                </a:cubicBezTo>
                <a:cubicBezTo>
                  <a:pt x="1303" y="535"/>
                  <a:pt x="952" y="515"/>
                  <a:pt x="911" y="469"/>
                </a:cubicBezTo>
                <a:cubicBezTo>
                  <a:pt x="870" y="423"/>
                  <a:pt x="1077" y="332"/>
                  <a:pt x="1048" y="305"/>
                </a:cubicBezTo>
                <a:cubicBezTo>
                  <a:pt x="1019" y="278"/>
                  <a:pt x="790" y="354"/>
                  <a:pt x="738" y="305"/>
                </a:cubicBezTo>
                <a:cubicBezTo>
                  <a:pt x="686" y="256"/>
                  <a:pt x="785" y="24"/>
                  <a:pt x="738" y="12"/>
                </a:cubicBezTo>
                <a:cubicBezTo>
                  <a:pt x="691" y="0"/>
                  <a:pt x="523" y="202"/>
                  <a:pt x="454" y="231"/>
                </a:cubicBezTo>
                <a:cubicBezTo>
                  <a:pt x="385" y="260"/>
                  <a:pt x="397" y="180"/>
                  <a:pt x="335" y="177"/>
                </a:cubicBezTo>
                <a:close/>
              </a:path>
            </a:pathLst>
          </a:custGeom>
          <a:solidFill>
            <a:schemeClr val="folHlink"/>
          </a:solidFill>
          <a:ln w="12700">
            <a:solidFill>
              <a:schemeClr val="tx1"/>
            </a:solidFill>
            <a:round/>
            <a:headEnd/>
            <a:tailEnd/>
          </a:ln>
        </p:spPr>
        <p:txBody>
          <a:bodyPr wrap="none">
            <a:spAutoFit/>
          </a:bodyPr>
          <a:lstStyle/>
          <a:p>
            <a:endParaRPr lang="en-US"/>
          </a:p>
        </p:txBody>
      </p:sp>
      <p:sp>
        <p:nvSpPr>
          <p:cNvPr id="23556" name="Rectangle 3"/>
          <p:cNvSpPr>
            <a:spLocks noGrp="1" noChangeArrowheads="1"/>
          </p:cNvSpPr>
          <p:nvPr>
            <p:ph type="title" idx="4294967295"/>
          </p:nvPr>
        </p:nvSpPr>
        <p:spPr/>
        <p:txBody>
          <a:bodyPr/>
          <a:lstStyle/>
          <a:p>
            <a:r>
              <a:rPr lang="en-US" smtClean="0"/>
              <a:t>The Amoeboed </a:t>
            </a:r>
            <a:r>
              <a:rPr lang="ja-JP" altLang="en-US" smtClean="0"/>
              <a:t>“</a:t>
            </a:r>
            <a:r>
              <a:rPr lang="en-US" altLang="ja-JP" smtClean="0"/>
              <a:t>cell</a:t>
            </a:r>
            <a:r>
              <a:rPr lang="ja-JP" altLang="en-US" smtClean="0"/>
              <a:t>”</a:t>
            </a:r>
            <a:r>
              <a:rPr lang="en-US" altLang="ja-JP" smtClean="0"/>
              <a:t/>
            </a:r>
            <a:br>
              <a:rPr lang="en-US" altLang="ja-JP" smtClean="0"/>
            </a:br>
            <a:r>
              <a:rPr lang="en-US" altLang="ja-JP" sz="2200" smtClean="0"/>
              <a:t>(courtesy of David Culler, UCB)</a:t>
            </a:r>
            <a:endParaRPr lang="en-US" sz="2200" smtClean="0"/>
          </a:p>
        </p:txBody>
      </p:sp>
      <p:sp>
        <p:nvSpPr>
          <p:cNvPr id="23557" name="Line 4"/>
          <p:cNvSpPr>
            <a:spLocks noChangeShapeType="1"/>
          </p:cNvSpPr>
          <p:nvPr/>
        </p:nvSpPr>
        <p:spPr bwMode="auto">
          <a:xfrm>
            <a:off x="1539875" y="5762625"/>
            <a:ext cx="6370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58" name="Line 5"/>
          <p:cNvSpPr>
            <a:spLocks noChangeShapeType="1"/>
          </p:cNvSpPr>
          <p:nvPr/>
        </p:nvSpPr>
        <p:spPr bwMode="auto">
          <a:xfrm flipH="1" flipV="1">
            <a:off x="1481138" y="1538288"/>
            <a:ext cx="28575" cy="4268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950" name="Freeform 6"/>
          <p:cNvSpPr>
            <a:spLocks/>
          </p:cNvSpPr>
          <p:nvPr/>
        </p:nvSpPr>
        <p:spPr bwMode="auto">
          <a:xfrm>
            <a:off x="1668463" y="1887538"/>
            <a:ext cx="6197600" cy="3179762"/>
          </a:xfrm>
          <a:custGeom>
            <a:avLst/>
            <a:gdLst>
              <a:gd name="T0" fmla="*/ 0 w 3904"/>
              <a:gd name="T1" fmla="*/ 0 h 2003"/>
              <a:gd name="T2" fmla="*/ 2147483647 w 3904"/>
              <a:gd name="T3" fmla="*/ 2147483647 h 2003"/>
              <a:gd name="T4" fmla="*/ 2147483647 w 3904"/>
              <a:gd name="T5" fmla="*/ 2147483647 h 2003"/>
              <a:gd name="T6" fmla="*/ 2147483647 w 3904"/>
              <a:gd name="T7" fmla="*/ 2147483647 h 2003"/>
              <a:gd name="T8" fmla="*/ 2147483647 w 3904"/>
              <a:gd name="T9" fmla="*/ 2147483647 h 2003"/>
              <a:gd name="T10" fmla="*/ 2147483647 w 3904"/>
              <a:gd name="T11" fmla="*/ 2147483647 h 2003"/>
              <a:gd name="T12" fmla="*/ 2147483647 w 3904"/>
              <a:gd name="T13" fmla="*/ 2147483647 h 2003"/>
              <a:gd name="T14" fmla="*/ 2147483647 w 3904"/>
              <a:gd name="T15" fmla="*/ 2147483647 h 2003"/>
              <a:gd name="T16" fmla="*/ 2147483647 w 3904"/>
              <a:gd name="T17" fmla="*/ 2147483647 h 2003"/>
              <a:gd name="T18" fmla="*/ 2147483647 w 3904"/>
              <a:gd name="T19" fmla="*/ 2147483647 h 2003"/>
              <a:gd name="T20" fmla="*/ 2147483647 w 3904"/>
              <a:gd name="T21" fmla="*/ 2147483647 h 2003"/>
              <a:gd name="T22" fmla="*/ 2147483647 w 3904"/>
              <a:gd name="T23" fmla="*/ 2147483647 h 2003"/>
              <a:gd name="T24" fmla="*/ 2147483647 w 3904"/>
              <a:gd name="T25" fmla="*/ 2147483647 h 2003"/>
              <a:gd name="T26" fmla="*/ 2147483647 w 3904"/>
              <a:gd name="T27" fmla="*/ 2147483647 h 20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4"/>
              <a:gd name="T43" fmla="*/ 0 h 2003"/>
              <a:gd name="T44" fmla="*/ 3904 w 3904"/>
              <a:gd name="T45" fmla="*/ 2003 h 20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4" h="2003">
                <a:moveTo>
                  <a:pt x="0" y="0"/>
                </a:moveTo>
                <a:cubicBezTo>
                  <a:pt x="12" y="159"/>
                  <a:pt x="24" y="318"/>
                  <a:pt x="74" y="411"/>
                </a:cubicBezTo>
                <a:cubicBezTo>
                  <a:pt x="124" y="504"/>
                  <a:pt x="250" y="516"/>
                  <a:pt x="302" y="557"/>
                </a:cubicBezTo>
                <a:cubicBezTo>
                  <a:pt x="354" y="598"/>
                  <a:pt x="353" y="580"/>
                  <a:pt x="384" y="658"/>
                </a:cubicBezTo>
                <a:cubicBezTo>
                  <a:pt x="415" y="736"/>
                  <a:pt x="445" y="913"/>
                  <a:pt x="485" y="1024"/>
                </a:cubicBezTo>
                <a:cubicBezTo>
                  <a:pt x="525" y="1135"/>
                  <a:pt x="538" y="1282"/>
                  <a:pt x="622" y="1325"/>
                </a:cubicBezTo>
                <a:cubicBezTo>
                  <a:pt x="706" y="1368"/>
                  <a:pt x="891" y="1274"/>
                  <a:pt x="988" y="1280"/>
                </a:cubicBezTo>
                <a:cubicBezTo>
                  <a:pt x="1085" y="1286"/>
                  <a:pt x="1132" y="1272"/>
                  <a:pt x="1207" y="1362"/>
                </a:cubicBezTo>
                <a:cubicBezTo>
                  <a:pt x="1282" y="1452"/>
                  <a:pt x="1235" y="1761"/>
                  <a:pt x="1436" y="1819"/>
                </a:cubicBezTo>
                <a:cubicBezTo>
                  <a:pt x="1637" y="1877"/>
                  <a:pt x="2198" y="1692"/>
                  <a:pt x="2414" y="1709"/>
                </a:cubicBezTo>
                <a:cubicBezTo>
                  <a:pt x="2630" y="1726"/>
                  <a:pt x="2624" y="1891"/>
                  <a:pt x="2734" y="1920"/>
                </a:cubicBezTo>
                <a:cubicBezTo>
                  <a:pt x="2844" y="1949"/>
                  <a:pt x="2930" y="1869"/>
                  <a:pt x="3072" y="1883"/>
                </a:cubicBezTo>
                <a:cubicBezTo>
                  <a:pt x="3214" y="1897"/>
                  <a:pt x="3445" y="2001"/>
                  <a:pt x="3584" y="2002"/>
                </a:cubicBezTo>
                <a:cubicBezTo>
                  <a:pt x="3723" y="2003"/>
                  <a:pt x="3813" y="1947"/>
                  <a:pt x="3904" y="189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1" name="Freeform 7"/>
          <p:cNvSpPr>
            <a:spLocks/>
          </p:cNvSpPr>
          <p:nvPr/>
        </p:nvSpPr>
        <p:spPr bwMode="auto">
          <a:xfrm>
            <a:off x="1668463" y="1930400"/>
            <a:ext cx="6197600" cy="3119438"/>
          </a:xfrm>
          <a:custGeom>
            <a:avLst/>
            <a:gdLst>
              <a:gd name="T0" fmla="*/ 0 w 3904"/>
              <a:gd name="T1" fmla="*/ 0 h 1965"/>
              <a:gd name="T2" fmla="*/ 2147483647 w 3904"/>
              <a:gd name="T3" fmla="*/ 2147483647 h 1965"/>
              <a:gd name="T4" fmla="*/ 2147483647 w 3904"/>
              <a:gd name="T5" fmla="*/ 2147483647 h 1965"/>
              <a:gd name="T6" fmla="*/ 2147483647 w 3904"/>
              <a:gd name="T7" fmla="*/ 2147483647 h 1965"/>
              <a:gd name="T8" fmla="*/ 2147483647 w 3904"/>
              <a:gd name="T9" fmla="*/ 2147483647 h 1965"/>
              <a:gd name="T10" fmla="*/ 2147483647 w 3904"/>
              <a:gd name="T11" fmla="*/ 2147483647 h 1965"/>
              <a:gd name="T12" fmla="*/ 2147483647 w 3904"/>
              <a:gd name="T13" fmla="*/ 2147483647 h 1965"/>
              <a:gd name="T14" fmla="*/ 2147483647 w 3904"/>
              <a:gd name="T15" fmla="*/ 2147483647 h 1965"/>
              <a:gd name="T16" fmla="*/ 2147483647 w 3904"/>
              <a:gd name="T17" fmla="*/ 2147483647 h 1965"/>
              <a:gd name="T18" fmla="*/ 2147483647 w 3904"/>
              <a:gd name="T19" fmla="*/ 2147483647 h 1965"/>
              <a:gd name="T20" fmla="*/ 2147483647 w 3904"/>
              <a:gd name="T21" fmla="*/ 2147483647 h 1965"/>
              <a:gd name="T22" fmla="*/ 2147483647 w 3904"/>
              <a:gd name="T23" fmla="*/ 2147483647 h 1965"/>
              <a:gd name="T24" fmla="*/ 2147483647 w 3904"/>
              <a:gd name="T25" fmla="*/ 2147483647 h 1965"/>
              <a:gd name="T26" fmla="*/ 2147483647 w 3904"/>
              <a:gd name="T27" fmla="*/ 2147483647 h 1965"/>
              <a:gd name="T28" fmla="*/ 2147483647 w 3904"/>
              <a:gd name="T29" fmla="*/ 2147483647 h 1965"/>
              <a:gd name="T30" fmla="*/ 2147483647 w 3904"/>
              <a:gd name="T31" fmla="*/ 2147483647 h 1965"/>
              <a:gd name="T32" fmla="*/ 2147483647 w 3904"/>
              <a:gd name="T33" fmla="*/ 2147483647 h 1965"/>
              <a:gd name="T34" fmla="*/ 2147483647 w 3904"/>
              <a:gd name="T35" fmla="*/ 2147483647 h 19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04"/>
              <a:gd name="T55" fmla="*/ 0 h 1965"/>
              <a:gd name="T56" fmla="*/ 3904 w 3904"/>
              <a:gd name="T57" fmla="*/ 1965 h 19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04" h="1965">
                <a:moveTo>
                  <a:pt x="0" y="0"/>
                </a:moveTo>
                <a:cubicBezTo>
                  <a:pt x="32" y="126"/>
                  <a:pt x="64" y="252"/>
                  <a:pt x="101" y="320"/>
                </a:cubicBezTo>
                <a:cubicBezTo>
                  <a:pt x="138" y="388"/>
                  <a:pt x="202" y="350"/>
                  <a:pt x="220" y="411"/>
                </a:cubicBezTo>
                <a:cubicBezTo>
                  <a:pt x="238" y="472"/>
                  <a:pt x="167" y="607"/>
                  <a:pt x="211" y="686"/>
                </a:cubicBezTo>
                <a:cubicBezTo>
                  <a:pt x="255" y="765"/>
                  <a:pt x="424" y="816"/>
                  <a:pt x="485" y="887"/>
                </a:cubicBezTo>
                <a:cubicBezTo>
                  <a:pt x="546" y="958"/>
                  <a:pt x="533" y="1018"/>
                  <a:pt x="576" y="1115"/>
                </a:cubicBezTo>
                <a:cubicBezTo>
                  <a:pt x="619" y="1212"/>
                  <a:pt x="669" y="1406"/>
                  <a:pt x="741" y="1472"/>
                </a:cubicBezTo>
                <a:cubicBezTo>
                  <a:pt x="813" y="1538"/>
                  <a:pt x="951" y="1488"/>
                  <a:pt x="1006" y="1509"/>
                </a:cubicBezTo>
                <a:cubicBezTo>
                  <a:pt x="1061" y="1530"/>
                  <a:pt x="1011" y="1600"/>
                  <a:pt x="1070" y="1600"/>
                </a:cubicBezTo>
                <a:cubicBezTo>
                  <a:pt x="1129" y="1600"/>
                  <a:pt x="1282" y="1504"/>
                  <a:pt x="1363" y="1509"/>
                </a:cubicBezTo>
                <a:cubicBezTo>
                  <a:pt x="1444" y="1514"/>
                  <a:pt x="1508" y="1589"/>
                  <a:pt x="1555" y="1627"/>
                </a:cubicBezTo>
                <a:cubicBezTo>
                  <a:pt x="1602" y="1665"/>
                  <a:pt x="1585" y="1729"/>
                  <a:pt x="1646" y="1737"/>
                </a:cubicBezTo>
                <a:cubicBezTo>
                  <a:pt x="1707" y="1745"/>
                  <a:pt x="1810" y="1658"/>
                  <a:pt x="1920" y="1673"/>
                </a:cubicBezTo>
                <a:cubicBezTo>
                  <a:pt x="2030" y="1688"/>
                  <a:pt x="2165" y="1821"/>
                  <a:pt x="2304" y="1829"/>
                </a:cubicBezTo>
                <a:cubicBezTo>
                  <a:pt x="2443" y="1837"/>
                  <a:pt x="2616" y="1701"/>
                  <a:pt x="2752" y="1719"/>
                </a:cubicBezTo>
                <a:cubicBezTo>
                  <a:pt x="2888" y="1737"/>
                  <a:pt x="2987" y="1911"/>
                  <a:pt x="3118" y="1938"/>
                </a:cubicBezTo>
                <a:cubicBezTo>
                  <a:pt x="3249" y="1965"/>
                  <a:pt x="3408" y="1888"/>
                  <a:pt x="3539" y="1883"/>
                </a:cubicBezTo>
                <a:cubicBezTo>
                  <a:pt x="3670" y="1878"/>
                  <a:pt x="3787" y="1894"/>
                  <a:pt x="3904" y="19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38952" name="AutoShape 8"/>
          <p:cNvSpPr>
            <a:spLocks noChangeArrowheads="1"/>
          </p:cNvSpPr>
          <p:nvPr/>
        </p:nvSpPr>
        <p:spPr bwMode="auto">
          <a:xfrm>
            <a:off x="2800350" y="3976688"/>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endParaRPr lang="en-US"/>
          </a:p>
        </p:txBody>
      </p:sp>
      <p:grpSp>
        <p:nvGrpSpPr>
          <p:cNvPr id="2" name="Group 9"/>
          <p:cNvGrpSpPr>
            <a:grpSpLocks/>
          </p:cNvGrpSpPr>
          <p:nvPr/>
        </p:nvGrpSpPr>
        <p:grpSpPr bwMode="auto">
          <a:xfrm>
            <a:off x="1668463" y="1657350"/>
            <a:ext cx="6110287" cy="3365500"/>
            <a:chOff x="1051" y="1044"/>
            <a:chExt cx="3849" cy="2120"/>
          </a:xfrm>
        </p:grpSpPr>
        <p:sp>
          <p:nvSpPr>
            <p:cNvPr id="23572" name="Freeform 10"/>
            <p:cNvSpPr>
              <a:spLocks/>
            </p:cNvSpPr>
            <p:nvPr/>
          </p:nvSpPr>
          <p:spPr bwMode="auto">
            <a:xfrm>
              <a:off x="1051" y="1171"/>
              <a:ext cx="3849" cy="1993"/>
            </a:xfrm>
            <a:custGeom>
              <a:avLst/>
              <a:gdLst>
                <a:gd name="T0" fmla="*/ 0 w 3849"/>
                <a:gd name="T1" fmla="*/ 0 h 1993"/>
                <a:gd name="T2" fmla="*/ 238 w 3849"/>
                <a:gd name="T3" fmla="*/ 640 h 1993"/>
                <a:gd name="T4" fmla="*/ 887 w 3849"/>
                <a:gd name="T5" fmla="*/ 1417 h 1993"/>
                <a:gd name="T6" fmla="*/ 1619 w 3849"/>
                <a:gd name="T7" fmla="*/ 1709 h 1993"/>
                <a:gd name="T8" fmla="*/ 2963 w 3849"/>
                <a:gd name="T9" fmla="*/ 1929 h 1993"/>
                <a:gd name="T10" fmla="*/ 3849 w 3849"/>
                <a:gd name="T11" fmla="*/ 1993 h 1993"/>
                <a:gd name="T12" fmla="*/ 0 60000 65536"/>
                <a:gd name="T13" fmla="*/ 0 60000 65536"/>
                <a:gd name="T14" fmla="*/ 0 60000 65536"/>
                <a:gd name="T15" fmla="*/ 0 60000 65536"/>
                <a:gd name="T16" fmla="*/ 0 60000 65536"/>
                <a:gd name="T17" fmla="*/ 0 60000 65536"/>
                <a:gd name="T18" fmla="*/ 0 w 3849"/>
                <a:gd name="T19" fmla="*/ 0 h 1993"/>
                <a:gd name="T20" fmla="*/ 3849 w 3849"/>
                <a:gd name="T21" fmla="*/ 1993 h 1993"/>
              </a:gdLst>
              <a:ahLst/>
              <a:cxnLst>
                <a:cxn ang="T12">
                  <a:pos x="T0" y="T1"/>
                </a:cxn>
                <a:cxn ang="T13">
                  <a:pos x="T2" y="T3"/>
                </a:cxn>
                <a:cxn ang="T14">
                  <a:pos x="T4" y="T5"/>
                </a:cxn>
                <a:cxn ang="T15">
                  <a:pos x="T6" y="T7"/>
                </a:cxn>
                <a:cxn ang="T16">
                  <a:pos x="T8" y="T9"/>
                </a:cxn>
                <a:cxn ang="T17">
                  <a:pos x="T10" y="T11"/>
                </a:cxn>
              </a:cxnLst>
              <a:rect l="T18" t="T19" r="T20" b="T21"/>
              <a:pathLst>
                <a:path w="3849" h="1993">
                  <a:moveTo>
                    <a:pt x="0" y="0"/>
                  </a:moveTo>
                  <a:cubicBezTo>
                    <a:pt x="45" y="202"/>
                    <a:pt x="90" y="404"/>
                    <a:pt x="238" y="640"/>
                  </a:cubicBezTo>
                  <a:cubicBezTo>
                    <a:pt x="386" y="876"/>
                    <a:pt x="657" y="1239"/>
                    <a:pt x="887" y="1417"/>
                  </a:cubicBezTo>
                  <a:cubicBezTo>
                    <a:pt x="1117" y="1595"/>
                    <a:pt x="1273" y="1624"/>
                    <a:pt x="1619" y="1709"/>
                  </a:cubicBezTo>
                  <a:cubicBezTo>
                    <a:pt x="1965" y="1794"/>
                    <a:pt x="2591" y="1882"/>
                    <a:pt x="2963" y="1929"/>
                  </a:cubicBezTo>
                  <a:cubicBezTo>
                    <a:pt x="3335" y="1976"/>
                    <a:pt x="3703" y="1987"/>
                    <a:pt x="3849" y="1993"/>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73" name="Text Box 11"/>
            <p:cNvSpPr txBox="1">
              <a:spLocks noChangeArrowheads="1"/>
            </p:cNvSpPr>
            <p:nvPr/>
          </p:nvSpPr>
          <p:spPr bwMode="auto">
            <a:xfrm>
              <a:off x="1111" y="1044"/>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solidFill>
                    <a:schemeClr val="accent2"/>
                  </a:solidFill>
                </a:rPr>
                <a:t>Signal</a:t>
              </a:r>
            </a:p>
          </p:txBody>
        </p:sp>
      </p:grpSp>
      <p:sp>
        <p:nvSpPr>
          <p:cNvPr id="338956" name="Freeform 12"/>
          <p:cNvSpPr>
            <a:spLocks/>
          </p:cNvSpPr>
          <p:nvPr/>
        </p:nvSpPr>
        <p:spPr bwMode="auto">
          <a:xfrm>
            <a:off x="2074863" y="4964113"/>
            <a:ext cx="5705475" cy="217487"/>
          </a:xfrm>
          <a:custGeom>
            <a:avLst/>
            <a:gdLst>
              <a:gd name="T0" fmla="*/ 0 w 3594"/>
              <a:gd name="T1" fmla="*/ 2147483647 h 137"/>
              <a:gd name="T2" fmla="*/ 2147483647 w 3594"/>
              <a:gd name="T3" fmla="*/ 2147483647 h 137"/>
              <a:gd name="T4" fmla="*/ 2147483647 w 3594"/>
              <a:gd name="T5" fmla="*/ 2147483647 h 137"/>
              <a:gd name="T6" fmla="*/ 2147483647 w 3594"/>
              <a:gd name="T7" fmla="*/ 2147483647 h 137"/>
              <a:gd name="T8" fmla="*/ 2147483647 w 3594"/>
              <a:gd name="T9" fmla="*/ 2147483647 h 137"/>
              <a:gd name="T10" fmla="*/ 2147483647 w 3594"/>
              <a:gd name="T11" fmla="*/ 0 h 137"/>
              <a:gd name="T12" fmla="*/ 2147483647 w 3594"/>
              <a:gd name="T13" fmla="*/ 2147483647 h 137"/>
              <a:gd name="T14" fmla="*/ 2147483647 w 3594"/>
              <a:gd name="T15" fmla="*/ 2147483647 h 137"/>
              <a:gd name="T16" fmla="*/ 2147483647 w 3594"/>
              <a:gd name="T17" fmla="*/ 2147483647 h 137"/>
              <a:gd name="T18" fmla="*/ 2147483647 w 3594"/>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94"/>
              <a:gd name="T31" fmla="*/ 0 h 137"/>
              <a:gd name="T32" fmla="*/ 3594 w 3594"/>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94" h="137">
                <a:moveTo>
                  <a:pt x="0" y="137"/>
                </a:moveTo>
                <a:cubicBezTo>
                  <a:pt x="71" y="74"/>
                  <a:pt x="142" y="11"/>
                  <a:pt x="256" y="9"/>
                </a:cubicBezTo>
                <a:cubicBezTo>
                  <a:pt x="370" y="7"/>
                  <a:pt x="550" y="123"/>
                  <a:pt x="686" y="128"/>
                </a:cubicBezTo>
                <a:cubicBezTo>
                  <a:pt x="822" y="133"/>
                  <a:pt x="951" y="36"/>
                  <a:pt x="1070" y="36"/>
                </a:cubicBezTo>
                <a:cubicBezTo>
                  <a:pt x="1189" y="36"/>
                  <a:pt x="1279" y="134"/>
                  <a:pt x="1399" y="128"/>
                </a:cubicBezTo>
                <a:cubicBezTo>
                  <a:pt x="1519" y="122"/>
                  <a:pt x="1644" y="0"/>
                  <a:pt x="1792" y="0"/>
                </a:cubicBezTo>
                <a:cubicBezTo>
                  <a:pt x="1940" y="0"/>
                  <a:pt x="2144" y="120"/>
                  <a:pt x="2286" y="128"/>
                </a:cubicBezTo>
                <a:cubicBezTo>
                  <a:pt x="2428" y="136"/>
                  <a:pt x="2489" y="47"/>
                  <a:pt x="2643" y="46"/>
                </a:cubicBezTo>
                <a:cubicBezTo>
                  <a:pt x="2797" y="45"/>
                  <a:pt x="3051" y="107"/>
                  <a:pt x="3210" y="119"/>
                </a:cubicBezTo>
                <a:cubicBezTo>
                  <a:pt x="3369" y="131"/>
                  <a:pt x="3481" y="125"/>
                  <a:pt x="3594" y="119"/>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nvGrpSpPr>
          <p:cNvPr id="3" name="Group 13"/>
          <p:cNvGrpSpPr>
            <a:grpSpLocks/>
          </p:cNvGrpSpPr>
          <p:nvPr/>
        </p:nvGrpSpPr>
        <p:grpSpPr bwMode="auto">
          <a:xfrm>
            <a:off x="1635125" y="4733925"/>
            <a:ext cx="6218238" cy="361950"/>
            <a:chOff x="1030" y="2982"/>
            <a:chExt cx="3917" cy="228"/>
          </a:xfrm>
        </p:grpSpPr>
        <p:sp>
          <p:nvSpPr>
            <p:cNvPr id="23570" name="Line 14"/>
            <p:cNvSpPr>
              <a:spLocks noChangeShapeType="1"/>
            </p:cNvSpPr>
            <p:nvPr/>
          </p:nvSpPr>
          <p:spPr bwMode="auto">
            <a:xfrm>
              <a:off x="1290" y="3210"/>
              <a:ext cx="3657"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3571" name="Text Box 15"/>
            <p:cNvSpPr txBox="1">
              <a:spLocks noChangeArrowheads="1"/>
            </p:cNvSpPr>
            <p:nvPr/>
          </p:nvSpPr>
          <p:spPr bwMode="auto">
            <a:xfrm>
              <a:off x="1030" y="2982"/>
              <a:ext cx="4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Noise</a:t>
              </a:r>
            </a:p>
          </p:txBody>
        </p:sp>
      </p:grpSp>
      <p:sp>
        <p:nvSpPr>
          <p:cNvPr id="338960" name="AutoShape 16"/>
          <p:cNvSpPr>
            <a:spLocks noChangeArrowheads="1"/>
          </p:cNvSpPr>
          <p:nvPr/>
        </p:nvSpPr>
        <p:spPr bwMode="auto">
          <a:xfrm>
            <a:off x="2736850" y="3998913"/>
            <a:ext cx="233363" cy="1117600"/>
          </a:xfrm>
          <a:prstGeom prst="upDownArrow">
            <a:avLst>
              <a:gd name="adj1" fmla="val 50000"/>
              <a:gd name="adj2" fmla="val 95782"/>
            </a:avLst>
          </a:prstGeom>
          <a:solidFill>
            <a:schemeClr val="bg1"/>
          </a:solidFill>
          <a:ln w="12700">
            <a:solidFill>
              <a:schemeClr val="tx1"/>
            </a:solidFill>
            <a:miter lim="800000"/>
            <a:headEnd/>
            <a:tailEnd/>
          </a:ln>
        </p:spPr>
        <p:txBody>
          <a:bodyPr wrap="none" anchor="ctr">
            <a:spAutoFit/>
          </a:bodyPr>
          <a:lstStyle/>
          <a:p>
            <a:endParaRPr lang="en-US"/>
          </a:p>
        </p:txBody>
      </p:sp>
      <p:sp>
        <p:nvSpPr>
          <p:cNvPr id="23566" name="Oval 17"/>
          <p:cNvSpPr>
            <a:spLocks noChangeArrowheads="1"/>
          </p:cNvSpPr>
          <p:nvPr/>
        </p:nvSpPr>
        <p:spPr bwMode="auto">
          <a:xfrm>
            <a:off x="6880225" y="2117725"/>
            <a:ext cx="174625" cy="1889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67" name="Line 18"/>
          <p:cNvSpPr>
            <a:spLocks noChangeShapeType="1"/>
          </p:cNvSpPr>
          <p:nvPr/>
        </p:nvSpPr>
        <p:spPr bwMode="auto">
          <a:xfrm flipV="1">
            <a:off x="6953250" y="2190750"/>
            <a:ext cx="1014413"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38963" name="Freeform 19"/>
          <p:cNvSpPr>
            <a:spLocks/>
          </p:cNvSpPr>
          <p:nvPr/>
        </p:nvSpPr>
        <p:spPr bwMode="auto">
          <a:xfrm>
            <a:off x="6049963" y="1381125"/>
            <a:ext cx="1717675" cy="1570038"/>
          </a:xfrm>
          <a:custGeom>
            <a:avLst/>
            <a:gdLst>
              <a:gd name="T0" fmla="*/ 2147483647 w 1082"/>
              <a:gd name="T1" fmla="*/ 2147483647 h 989"/>
              <a:gd name="T2" fmla="*/ 2147483647 w 1082"/>
              <a:gd name="T3" fmla="*/ 2147483647 h 989"/>
              <a:gd name="T4" fmla="*/ 2147483647 w 1082"/>
              <a:gd name="T5" fmla="*/ 2147483647 h 989"/>
              <a:gd name="T6" fmla="*/ 2147483647 w 1082"/>
              <a:gd name="T7" fmla="*/ 2147483647 h 989"/>
              <a:gd name="T8" fmla="*/ 2147483647 w 1082"/>
              <a:gd name="T9" fmla="*/ 2147483647 h 989"/>
              <a:gd name="T10" fmla="*/ 2147483647 w 1082"/>
              <a:gd name="T11" fmla="*/ 2147483647 h 989"/>
              <a:gd name="T12" fmla="*/ 2147483647 w 1082"/>
              <a:gd name="T13" fmla="*/ 2147483647 h 989"/>
              <a:gd name="T14" fmla="*/ 2147483647 w 1082"/>
              <a:gd name="T15" fmla="*/ 2147483647 h 989"/>
              <a:gd name="T16" fmla="*/ 2147483647 w 1082"/>
              <a:gd name="T17" fmla="*/ 2147483647 h 989"/>
              <a:gd name="T18" fmla="*/ 2147483647 w 1082"/>
              <a:gd name="T19" fmla="*/ 2147483647 h 989"/>
              <a:gd name="T20" fmla="*/ 2147483647 w 1082"/>
              <a:gd name="T21" fmla="*/ 2147483647 h 989"/>
              <a:gd name="T22" fmla="*/ 2147483647 w 1082"/>
              <a:gd name="T23" fmla="*/ 2147483647 h 989"/>
              <a:gd name="T24" fmla="*/ 2147483647 w 1082"/>
              <a:gd name="T25" fmla="*/ 2147483647 h 989"/>
              <a:gd name="T26" fmla="*/ 2147483647 w 1082"/>
              <a:gd name="T27" fmla="*/ 2147483647 h 989"/>
              <a:gd name="T28" fmla="*/ 2147483647 w 1082"/>
              <a:gd name="T29" fmla="*/ 2147483647 h 989"/>
              <a:gd name="T30" fmla="*/ 2147483647 w 1082"/>
              <a:gd name="T31" fmla="*/ 2147483647 h 989"/>
              <a:gd name="T32" fmla="*/ 2147483647 w 1082"/>
              <a:gd name="T33" fmla="*/ 2147483647 h 989"/>
              <a:gd name="T34" fmla="*/ 2147483647 w 1082"/>
              <a:gd name="T35" fmla="*/ 2147483647 h 989"/>
              <a:gd name="T36" fmla="*/ 2147483647 w 1082"/>
              <a:gd name="T37" fmla="*/ 2147483647 h 9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2"/>
              <a:gd name="T58" fmla="*/ 0 h 989"/>
              <a:gd name="T59" fmla="*/ 1082 w 1082"/>
              <a:gd name="T60" fmla="*/ 989 h 9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2" h="989">
                <a:moveTo>
                  <a:pt x="203" y="309"/>
                </a:moveTo>
                <a:cubicBezTo>
                  <a:pt x="145" y="352"/>
                  <a:pt x="22" y="316"/>
                  <a:pt x="11" y="337"/>
                </a:cubicBezTo>
                <a:cubicBezTo>
                  <a:pt x="0" y="358"/>
                  <a:pt x="130" y="393"/>
                  <a:pt x="139" y="437"/>
                </a:cubicBezTo>
                <a:cubicBezTo>
                  <a:pt x="148" y="481"/>
                  <a:pt x="66" y="562"/>
                  <a:pt x="66" y="602"/>
                </a:cubicBezTo>
                <a:cubicBezTo>
                  <a:pt x="66" y="642"/>
                  <a:pt x="135" y="635"/>
                  <a:pt x="139" y="675"/>
                </a:cubicBezTo>
                <a:cubicBezTo>
                  <a:pt x="143" y="715"/>
                  <a:pt x="69" y="822"/>
                  <a:pt x="93" y="840"/>
                </a:cubicBezTo>
                <a:cubicBezTo>
                  <a:pt x="117" y="858"/>
                  <a:pt x="239" y="770"/>
                  <a:pt x="285" y="785"/>
                </a:cubicBezTo>
                <a:cubicBezTo>
                  <a:pt x="331" y="800"/>
                  <a:pt x="328" y="919"/>
                  <a:pt x="367" y="931"/>
                </a:cubicBezTo>
                <a:cubicBezTo>
                  <a:pt x="406" y="943"/>
                  <a:pt x="474" y="849"/>
                  <a:pt x="523" y="858"/>
                </a:cubicBezTo>
                <a:cubicBezTo>
                  <a:pt x="572" y="867"/>
                  <a:pt x="622" y="989"/>
                  <a:pt x="660" y="986"/>
                </a:cubicBezTo>
                <a:cubicBezTo>
                  <a:pt x="698" y="983"/>
                  <a:pt x="696" y="875"/>
                  <a:pt x="751" y="840"/>
                </a:cubicBezTo>
                <a:cubicBezTo>
                  <a:pt x="806" y="805"/>
                  <a:pt x="936" y="840"/>
                  <a:pt x="989" y="776"/>
                </a:cubicBezTo>
                <a:cubicBezTo>
                  <a:pt x="1042" y="712"/>
                  <a:pt x="1082" y="517"/>
                  <a:pt x="1071" y="456"/>
                </a:cubicBezTo>
                <a:cubicBezTo>
                  <a:pt x="1060" y="395"/>
                  <a:pt x="948" y="454"/>
                  <a:pt x="925" y="410"/>
                </a:cubicBezTo>
                <a:cubicBezTo>
                  <a:pt x="902" y="366"/>
                  <a:pt x="971" y="229"/>
                  <a:pt x="934" y="191"/>
                </a:cubicBezTo>
                <a:cubicBezTo>
                  <a:pt x="897" y="153"/>
                  <a:pt x="782" y="210"/>
                  <a:pt x="706" y="181"/>
                </a:cubicBezTo>
                <a:cubicBezTo>
                  <a:pt x="630" y="152"/>
                  <a:pt x="535" y="34"/>
                  <a:pt x="477" y="17"/>
                </a:cubicBezTo>
                <a:cubicBezTo>
                  <a:pt x="419" y="0"/>
                  <a:pt x="405" y="37"/>
                  <a:pt x="358" y="81"/>
                </a:cubicBezTo>
                <a:cubicBezTo>
                  <a:pt x="311" y="125"/>
                  <a:pt x="261" y="266"/>
                  <a:pt x="203" y="30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3569" name="Text Box 20"/>
          <p:cNvSpPr txBox="1">
            <a:spLocks noChangeArrowheads="1"/>
          </p:cNvSpPr>
          <p:nvPr/>
        </p:nvSpPr>
        <p:spPr bwMode="auto">
          <a:xfrm>
            <a:off x="4276725" y="5864225"/>
            <a:ext cx="103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Distance</a:t>
            </a:r>
          </a:p>
        </p:txBody>
      </p:sp>
      <p:sp>
        <p:nvSpPr>
          <p:cNvPr id="4" name="Slide Number Placeholder 3"/>
          <p:cNvSpPr>
            <a:spLocks noGrp="1"/>
          </p:cNvSpPr>
          <p:nvPr>
            <p:ph type="sldNum" sz="quarter" idx="12"/>
          </p:nvPr>
        </p:nvSpPr>
        <p:spPr/>
        <p:txBody>
          <a:bodyPr/>
          <a:lstStyle/>
          <a:p>
            <a:fld id="{915173E1-F880-A64A-B74C-29872619673F}" type="slidenum">
              <a:rPr lang="en-US" smtClean="0"/>
              <a:t>137</a:t>
            </a:fld>
            <a:endParaRPr lang="en-US"/>
          </a:p>
        </p:txBody>
      </p:sp>
    </p:spTree>
    <p:extLst>
      <p:ext uri="{BB962C8B-B14F-4D97-AF65-F5344CB8AC3E}">
        <p14:creationId xmlns:p14="http://schemas.microsoft.com/office/powerpoint/2010/main" val="20820467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8952"/>
                                        </p:tgtEl>
                                        <p:attrNameLst>
                                          <p:attrName>style.visibility</p:attrName>
                                        </p:attrNameLst>
                                      </p:cBhvr>
                                      <p:to>
                                        <p:strVal val="visible"/>
                                      </p:to>
                                    </p:set>
                                    <p:animEffect transition="in" filter="box(out)">
                                      <p:cBhvr>
                                        <p:cTn id="17" dur="1000"/>
                                        <p:tgtEl>
                                          <p:spTgt spid="338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50"/>
                                        </p:tgtEl>
                                        <p:attrNameLst>
                                          <p:attrName>style.visibility</p:attrName>
                                        </p:attrNameLst>
                                      </p:cBhvr>
                                      <p:to>
                                        <p:strVal val="visible"/>
                                      </p:to>
                                    </p:set>
                                    <p:animEffect transition="in" filter="wipe(left)">
                                      <p:cBhvr>
                                        <p:cTn id="22" dur="2000"/>
                                        <p:tgtEl>
                                          <p:spTgt spid="338950"/>
                                        </p:tgtEl>
                                      </p:cBhvr>
                                    </p:animEffect>
                                  </p:childTnLst>
                                  <p:subTnLst>
                                    <p:animClr clrSpc="rgb" dir="cw">
                                      <p:cBhvr override="childStyle">
                                        <p:cTn dur="1" fill="hold" display="0" masterRel="nextClick" afterEffect="1"/>
                                        <p:tgtEl>
                                          <p:spTgt spid="33895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51"/>
                                        </p:tgtEl>
                                        <p:attrNameLst>
                                          <p:attrName>style.visibility</p:attrName>
                                        </p:attrNameLst>
                                      </p:cBhvr>
                                      <p:to>
                                        <p:strVal val="visible"/>
                                      </p:to>
                                    </p:set>
                                    <p:animEffect transition="in" filter="wipe(left)">
                                      <p:cBhvr>
                                        <p:cTn id="27" dur="1000"/>
                                        <p:tgtEl>
                                          <p:spTgt spid="3389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56"/>
                                        </p:tgtEl>
                                        <p:attrNameLst>
                                          <p:attrName>style.visibility</p:attrName>
                                        </p:attrNameLst>
                                      </p:cBhvr>
                                      <p:to>
                                        <p:strVal val="visible"/>
                                      </p:to>
                                    </p:set>
                                    <p:animEffect transition="in" filter="wipe(left)">
                                      <p:cBhvr>
                                        <p:cTn id="32" dur="2000"/>
                                        <p:tgtEl>
                                          <p:spTgt spid="3389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38960"/>
                                        </p:tgtEl>
                                        <p:attrNameLst>
                                          <p:attrName>style.visibility</p:attrName>
                                        </p:attrNameLst>
                                      </p:cBhvr>
                                      <p:to>
                                        <p:strVal val="visible"/>
                                      </p:to>
                                    </p:set>
                                    <p:animEffect transition="in" filter="box(out)">
                                      <p:cBhvr>
                                        <p:cTn id="37" dur="1000"/>
                                        <p:tgtEl>
                                          <p:spTgt spid="338960"/>
                                        </p:tgtEl>
                                      </p:cBhvr>
                                    </p:animEffect>
                                  </p:childTnLst>
                                </p:cTn>
                              </p:par>
                            </p:childTnLst>
                          </p:cTn>
                        </p:par>
                        <p:par>
                          <p:cTn id="38" fill="hold" nodeType="afterGroup">
                            <p:stCondLst>
                              <p:cond delay="1000"/>
                            </p:stCondLst>
                            <p:childTnLst>
                              <p:par>
                                <p:cTn id="39" presetID="0" presetClass="path" presetSubtype="0" accel="50000" decel="50000" fill="hold" grpId="1" nodeType="afterEffect">
                                  <p:stCondLst>
                                    <p:cond delay="0"/>
                                  </p:stCondLst>
                                  <p:childTnLst>
                                    <p:animMotion origin="layout" path="M 3.05556E-6 -6.01156E-6 C 0.02482 0.00392 0.02222 0.00415 0.05555 0.0023 C 0.06614 0.00438 0.07656 0.00693 0.08732 0.00855 C 0.08507 0.01132 0.08385 0.01687 0.0809 0.0171 C 0.06996 0.01779 0.04375 0.01433 0.03003 0.01271 C 0.02048 0.00855 0.01163 0.006 0.00156 0.00438 C -0.01268 -0.00163 -0.02483 -0.00348 0.00625 -6.01156E-6 C 0.01753 0.00531 0.01857 0.00184 0.01111 0.00855 C 0.0052 0.00785 -0.00052 0.00693 -0.00643 0.00648 C -0.01702 0.00554 -0.02778 0.00716 -0.0382 0.00438 C -0.04098 0.00369 -0.03299 0.00092 -0.03021 -6.01156E-6 C -0.02292 -0.00278 -0.01528 -0.00394 -0.00799 -0.00625 C 0.00364 -0.01018 0.03038 -0.01319 0.04288 -0.01481 C 0.06493 -0.00995 0.06093 -0.01897 0.0651 -0.00417 C 0.04531 -0.00209 0.02743 0.00485 0.00781 0.00855 C 0.00277 0.01086 -0.00139 0.0141 -0.00643 0.01063 " pathEditMode="relative" ptsTypes="fffffffffffffffA">
                                      <p:cBhvr>
                                        <p:cTn id="40" dur="2000" fill="hold"/>
                                        <p:tgtEl>
                                          <p:spTgt spid="338960"/>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8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animBg="1"/>
      <p:bldP spid="338951" grpId="0" animBg="1"/>
      <p:bldP spid="338952" grpId="0" animBg="1"/>
      <p:bldP spid="338956" grpId="0" animBg="1"/>
      <p:bldP spid="338960" grpId="0" animBg="1"/>
      <p:bldP spid="338960" grpId="1" animBg="1"/>
      <p:bldP spid="33896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Interference from Other Sources</a:t>
            </a:r>
          </a:p>
        </p:txBody>
      </p:sp>
      <p:sp>
        <p:nvSpPr>
          <p:cNvPr id="3" name="Content Placeholder 2"/>
          <p:cNvSpPr>
            <a:spLocks noGrp="1"/>
          </p:cNvSpPr>
          <p:nvPr>
            <p:ph idx="1"/>
          </p:nvPr>
        </p:nvSpPr>
        <p:spPr/>
        <p:txBody>
          <a:bodyPr>
            <a:normAutofit lnSpcReduction="10000"/>
          </a:bodyPr>
          <a:lstStyle/>
          <a:p>
            <a:pPr>
              <a:defRPr/>
            </a:pPr>
            <a:r>
              <a:rPr lang="en-US" dirty="0" smtClean="0"/>
              <a:t>External Interference</a:t>
            </a:r>
          </a:p>
          <a:p>
            <a:pPr lvl="1">
              <a:defRPr/>
            </a:pPr>
            <a:r>
              <a:rPr lang="en-US" dirty="0" smtClean="0"/>
              <a:t>Microwave is turned on and blocks your signal</a:t>
            </a:r>
          </a:p>
          <a:p>
            <a:pPr lvl="1">
              <a:defRPr/>
            </a:pPr>
            <a:r>
              <a:rPr lang="en-US" dirty="0" smtClean="0"/>
              <a:t>Would that affect the sender or the receiver?</a:t>
            </a:r>
          </a:p>
          <a:p>
            <a:pPr>
              <a:defRPr/>
            </a:pPr>
            <a:r>
              <a:rPr lang="en-US" dirty="0" smtClean="0"/>
              <a:t>Internal Interference</a:t>
            </a:r>
          </a:p>
          <a:p>
            <a:pPr lvl="1">
              <a:defRPr/>
            </a:pPr>
            <a:r>
              <a:rPr lang="en-US" dirty="0" smtClean="0"/>
              <a:t>Hosts within range of each other collide with one another</a:t>
            </a:r>
            <a:r>
              <a:rPr lang="ja-JP" altLang="en-US" dirty="0" smtClean="0">
                <a:ea typeface="MS PGothic" pitchFamily="34" charset="-128"/>
              </a:rPr>
              <a:t>’</a:t>
            </a:r>
            <a:r>
              <a:rPr lang="en-US" altLang="ja-JP" dirty="0" smtClean="0">
                <a:ea typeface="MS PGothic" pitchFamily="34" charset="-128"/>
              </a:rPr>
              <a:t>s transmission</a:t>
            </a:r>
          </a:p>
          <a:p>
            <a:pPr marL="339725" lvl="1" indent="0">
              <a:buFont typeface="Helvetica" charset="0"/>
              <a:buNone/>
              <a:defRPr/>
            </a:pPr>
            <a:endParaRPr lang="en-US" dirty="0" smtClean="0"/>
          </a:p>
          <a:p>
            <a:pPr>
              <a:defRPr/>
            </a:pPr>
            <a:r>
              <a:rPr lang="en-US" dirty="0" smtClean="0"/>
              <a:t>We have to tolerate path loss, multipath, etc., but we can try to avoid internal interference</a:t>
            </a:r>
          </a:p>
          <a:p>
            <a:pPr>
              <a:defRPr/>
            </a:pPr>
            <a:endParaRPr lang="en-US" dirty="0" smtClean="0"/>
          </a:p>
          <a:p>
            <a:pPr>
              <a:defRPr/>
            </a:pPr>
            <a:endParaRPr lang="en-US" dirty="0" smtClean="0"/>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EB3BA1C-D991-48C1-9385-8D03622E5899}" type="slidenum">
              <a:rPr lang="en-US" sz="1400" b="0">
                <a:latin typeface="Times New Roman" pitchFamily="18" charset="0"/>
              </a:rPr>
              <a:pPr eaLnBrk="1" hangingPunct="1"/>
              <a:t>138</a:t>
            </a:fld>
            <a:endParaRPr lang="en-US" sz="1400" b="0">
              <a:latin typeface="Times New Roman" pitchFamily="18" charset="0"/>
            </a:endParaRPr>
          </a:p>
        </p:txBody>
      </p:sp>
    </p:spTree>
    <p:extLst>
      <p:ext uri="{BB962C8B-B14F-4D97-AF65-F5344CB8AC3E}">
        <p14:creationId xmlns:p14="http://schemas.microsoft.com/office/powerpoint/2010/main" val="3895306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t>SNR – the key to communication: </a:t>
            </a:r>
          </a:p>
        </p:txBody>
      </p:sp>
      <p:sp>
        <p:nvSpPr>
          <p:cNvPr id="2560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6C87CAA-9A3F-4A86-99B4-E41191784D79}" type="slidenum">
              <a:rPr lang="en-US" sz="1400" b="0">
                <a:latin typeface="Times New Roman" pitchFamily="18" charset="0"/>
              </a:rPr>
              <a:pPr eaLnBrk="1" hangingPunct="1"/>
              <a:t>139</a:t>
            </a:fld>
            <a:endParaRPr lang="en-US" sz="1400" b="0">
              <a:latin typeface="Times New Roman" pitchFamily="18" charset="0"/>
            </a:endParaRPr>
          </a:p>
        </p:txBody>
      </p:sp>
      <p:sp>
        <p:nvSpPr>
          <p:cNvPr id="2" name="Rectangle 1"/>
          <p:cNvSpPr/>
          <p:nvPr/>
        </p:nvSpPr>
        <p:spPr>
          <a:xfrm>
            <a:off x="454025" y="1763713"/>
            <a:ext cx="8689975" cy="4894262"/>
          </a:xfrm>
          <a:prstGeom prst="rect">
            <a:avLst/>
          </a:prstGeom>
        </p:spPr>
        <p:txBody>
          <a:bodyPr>
            <a:spAutoFit/>
          </a:bodyPr>
          <a:lstStyle/>
          <a:p>
            <a:pPr algn="l">
              <a:defRPr/>
            </a:pPr>
            <a:r>
              <a:rPr lang="en-US" sz="2400" dirty="0">
                <a:latin typeface="+mn-lt"/>
              </a:rPr>
              <a:t>Bitrate (aka data-rate) </a:t>
            </a:r>
          </a:p>
          <a:p>
            <a:pPr algn="l">
              <a:buFont typeface="Wingdings" pitchFamily="2" charset="2"/>
              <a:buChar char="Ø"/>
              <a:defRPr/>
            </a:pPr>
            <a:r>
              <a:rPr lang="en-US" sz="2400" b="0" dirty="0">
                <a:latin typeface="+mn-lt"/>
              </a:rPr>
              <a:t>The higher the SNR – </a:t>
            </a:r>
          </a:p>
          <a:p>
            <a:pPr algn="l">
              <a:defRPr/>
            </a:pPr>
            <a:r>
              <a:rPr lang="en-US" sz="2400" b="0" dirty="0">
                <a:latin typeface="+mn-lt"/>
              </a:rPr>
              <a:t>	the higher the (theoretical) bitrate.</a:t>
            </a:r>
            <a:br>
              <a:rPr lang="en-US" sz="2400" b="0" dirty="0">
                <a:latin typeface="+mn-lt"/>
              </a:rPr>
            </a:br>
            <a:endParaRPr lang="en-US" sz="2400" b="0" dirty="0">
              <a:latin typeface="+mn-lt"/>
            </a:endParaRPr>
          </a:p>
          <a:p>
            <a:pPr algn="l">
              <a:buFont typeface="Wingdings" pitchFamily="2" charset="2"/>
              <a:buChar char="Ø"/>
              <a:defRPr/>
            </a:pPr>
            <a:r>
              <a:rPr lang="en-US" sz="2400" b="0" dirty="0">
                <a:latin typeface="+mn-lt"/>
              </a:rPr>
              <a:t>Modern radios use adaptive /dynamic bitrates.</a:t>
            </a:r>
          </a:p>
          <a:p>
            <a:pPr algn="l">
              <a:defRPr/>
            </a:pPr>
            <a:endParaRPr lang="en-US" sz="2400" b="0" dirty="0">
              <a:latin typeface="+mn-lt"/>
            </a:endParaRPr>
          </a:p>
          <a:p>
            <a:pPr algn="l">
              <a:defRPr/>
            </a:pPr>
            <a:r>
              <a:rPr lang="en-US" sz="2400" b="0" dirty="0">
                <a:latin typeface="+mn-lt"/>
              </a:rPr>
              <a:t>Q:  In face of loss, </a:t>
            </a:r>
            <a:br>
              <a:rPr lang="en-US" sz="2400" b="0" dirty="0">
                <a:latin typeface="+mn-lt"/>
              </a:rPr>
            </a:br>
            <a:r>
              <a:rPr lang="en-US" sz="2400" b="0" dirty="0">
                <a:latin typeface="+mn-lt"/>
              </a:rPr>
              <a:t>      should we decrease or increase the bitrate?</a:t>
            </a:r>
          </a:p>
          <a:p>
            <a:pPr algn="l">
              <a:defRPr/>
            </a:pPr>
            <a:endParaRPr lang="en-US" sz="2400" b="0" dirty="0">
              <a:latin typeface="+mn-lt"/>
            </a:endParaRPr>
          </a:p>
          <a:p>
            <a:pPr algn="l">
              <a:defRPr/>
            </a:pPr>
            <a:r>
              <a:rPr lang="en-US" sz="2400" b="0" dirty="0">
                <a:latin typeface="+mn-lt"/>
              </a:rPr>
              <a:t>A:   If caused by free-space loss or multi-path fading</a:t>
            </a:r>
            <a:br>
              <a:rPr lang="en-US" sz="2400" b="0" dirty="0">
                <a:latin typeface="+mn-lt"/>
              </a:rPr>
            </a:br>
            <a:r>
              <a:rPr lang="en-US" sz="2400" b="0" dirty="0">
                <a:latin typeface="+mn-lt"/>
              </a:rPr>
              <a:t>       -lower the bitrate.  </a:t>
            </a:r>
          </a:p>
          <a:p>
            <a:pPr algn="l">
              <a:defRPr/>
            </a:pPr>
            <a:r>
              <a:rPr lang="en-US" sz="2400" b="0" dirty="0">
                <a:latin typeface="+mn-lt"/>
              </a:rPr>
              <a:t>       If external interference - often higher bitrates</a:t>
            </a:r>
            <a:br>
              <a:rPr lang="en-US" sz="2400" b="0" dirty="0">
                <a:latin typeface="+mn-lt"/>
              </a:rPr>
            </a:br>
            <a:r>
              <a:rPr lang="en-US" sz="2400" b="0" dirty="0">
                <a:latin typeface="+mn-lt"/>
              </a:rPr>
              <a:t>       (shorter bursts) are probabilistically better.</a:t>
            </a:r>
          </a:p>
        </p:txBody>
      </p:sp>
      <p:sp>
        <p:nvSpPr>
          <p:cNvPr id="25605" name="Rectangle 2"/>
          <p:cNvSpPr>
            <a:spLocks noChangeArrowheads="1"/>
          </p:cNvSpPr>
          <p:nvPr/>
        </p:nvSpPr>
        <p:spPr bwMode="auto">
          <a:xfrm>
            <a:off x="454025" y="1219200"/>
            <a:ext cx="708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Signal to Noise Ratio</a:t>
            </a:r>
          </a:p>
        </p:txBody>
      </p:sp>
    </p:spTree>
    <p:extLst>
      <p:ext uri="{BB962C8B-B14F-4D97-AF65-F5344CB8AC3E}">
        <p14:creationId xmlns:p14="http://schemas.microsoft.com/office/powerpoint/2010/main" val="514210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 - IV</a:t>
            </a:r>
          </a:p>
        </p:txBody>
      </p:sp>
      <p:sp>
        <p:nvSpPr>
          <p:cNvPr id="21507"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8"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9"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1510"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1511"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1509"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507"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8"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19"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20"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1521"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pic>
        <p:nvPicPr>
          <p:cNvPr id="21522"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3429000"/>
            <a:ext cx="15700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9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71925"/>
            <a:ext cx="2578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0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619625"/>
            <a:ext cx="1196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0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2075" y="3324225"/>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15173E1-F880-A64A-B74C-29872619673F}" type="slidenum">
              <a:rPr lang="en-US" smtClean="0"/>
              <a:t>14</a:t>
            </a:fld>
            <a:endParaRPr lang="en-US"/>
          </a:p>
        </p:txBody>
      </p:sp>
    </p:spTree>
    <p:extLst>
      <p:ext uri="{BB962C8B-B14F-4D97-AF65-F5344CB8AC3E}">
        <p14:creationId xmlns:p14="http://schemas.microsoft.com/office/powerpoint/2010/main" val="247332681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Wireless Bit Errors</a:t>
            </a:r>
          </a:p>
        </p:txBody>
      </p:sp>
      <p:sp>
        <p:nvSpPr>
          <p:cNvPr id="3" name="Content Placeholder 2"/>
          <p:cNvSpPr>
            <a:spLocks noGrp="1"/>
          </p:cNvSpPr>
          <p:nvPr>
            <p:ph idx="4294967295"/>
          </p:nvPr>
        </p:nvSpPr>
        <p:spPr>
          <a:xfrm>
            <a:off x="457200" y="1143000"/>
            <a:ext cx="8229600" cy="5383572"/>
          </a:xfrm>
        </p:spPr>
        <p:txBody>
          <a:bodyPr>
            <a:normAutofit fontScale="92500" lnSpcReduction="20000"/>
          </a:bodyPr>
          <a:lstStyle/>
          <a:p>
            <a:r>
              <a:rPr lang="en-US" dirty="0" smtClean="0"/>
              <a:t>The lower the SNR (Signal/Noise) the higher the Bit Error Rate (BER)</a:t>
            </a:r>
          </a:p>
          <a:p>
            <a:r>
              <a:rPr lang="en-US" dirty="0" smtClean="0"/>
              <a:t>We could make the signal stronger…</a:t>
            </a:r>
          </a:p>
          <a:p>
            <a:r>
              <a:rPr lang="en-US" dirty="0" smtClean="0"/>
              <a:t>Why is this not always a good idea?</a:t>
            </a:r>
          </a:p>
          <a:p>
            <a:pPr lvl="1"/>
            <a:r>
              <a:rPr lang="en-US" dirty="0" smtClean="0"/>
              <a:t>Increased signal strength requires more power</a:t>
            </a:r>
          </a:p>
          <a:p>
            <a:pPr lvl="1"/>
            <a:r>
              <a:rPr lang="en-US" dirty="0" smtClean="0"/>
              <a:t>Increases the interference range of the sender, so you interfere with more nodes around you</a:t>
            </a:r>
          </a:p>
          <a:p>
            <a:pPr lvl="2" indent="-223838"/>
            <a:r>
              <a:rPr lang="en-US" dirty="0" smtClean="0"/>
              <a:t>And then they increase their power…….</a:t>
            </a:r>
          </a:p>
          <a:p>
            <a:r>
              <a:rPr lang="en-US" dirty="0" smtClean="0"/>
              <a:t>How would TCP behave in face of losses?</a:t>
            </a:r>
          </a:p>
          <a:p>
            <a:pPr lvl="1"/>
            <a:r>
              <a:rPr lang="en-US" dirty="0" smtClean="0"/>
              <a:t>TCP conflates loss (congestion) with loss local errors</a:t>
            </a:r>
            <a:endParaRPr lang="en-US" dirty="0"/>
          </a:p>
          <a:p>
            <a:endParaRPr lang="en-US" dirty="0" smtClean="0"/>
          </a:p>
          <a:p>
            <a:r>
              <a:rPr lang="en-US" dirty="0" smtClean="0"/>
              <a:t>Local link-layer Error Correction schemes can correct </a:t>
            </a:r>
            <a:r>
              <a:rPr lang="en-US" dirty="0" smtClean="0">
                <a:solidFill>
                  <a:srgbClr val="FF0000"/>
                </a:solidFill>
              </a:rPr>
              <a:t>some</a:t>
            </a:r>
            <a:r>
              <a:rPr lang="en-US" dirty="0" smtClean="0"/>
              <a:t> problems (should be TCP aware).</a:t>
            </a:r>
          </a:p>
        </p:txBody>
      </p:sp>
      <p:sp>
        <p:nvSpPr>
          <p:cNvPr id="2662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6C241D0-8AB2-4B45-A162-800838054BF8}" type="slidenum">
              <a:rPr lang="en-US" sz="1400" b="0">
                <a:latin typeface="Times New Roman" pitchFamily="18" charset="0"/>
              </a:rPr>
              <a:pPr eaLnBrk="1" hangingPunct="1"/>
              <a:t>140</a:t>
            </a:fld>
            <a:endParaRPr lang="en-US" sz="1400" b="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140</a:t>
            </a:fld>
            <a:endParaRPr lang="en-US"/>
          </a:p>
        </p:txBody>
      </p:sp>
    </p:spTree>
    <p:extLst>
      <p:ext uri="{BB962C8B-B14F-4D97-AF65-F5344CB8AC3E}">
        <p14:creationId xmlns:p14="http://schemas.microsoft.com/office/powerpoint/2010/main" val="3560864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C1E1969-E57E-4467-8032-2E3F82F14608}" type="slidenum">
              <a:rPr lang="en-US" sz="1400" b="0">
                <a:latin typeface="Times New Roman" pitchFamily="18" charset="0"/>
              </a:rPr>
              <a:pPr eaLnBrk="1" hangingPunct="1"/>
              <a:t>141</a:t>
            </a:fld>
            <a:endParaRPr lang="en-US" sz="1400" b="0">
              <a:latin typeface="Times New Roman" pitchFamily="18" charset="0"/>
            </a:endParaRPr>
          </a:p>
        </p:txBody>
      </p:sp>
      <p:sp>
        <p:nvSpPr>
          <p:cNvPr id="27651" name="Rectangle 2"/>
          <p:cNvSpPr>
            <a:spLocks noGrp="1" noChangeArrowheads="1"/>
          </p:cNvSpPr>
          <p:nvPr>
            <p:ph type="ctrTitle" idx="4294967295"/>
          </p:nvPr>
        </p:nvSpPr>
        <p:spPr>
          <a:xfrm>
            <a:off x="685800" y="2130425"/>
            <a:ext cx="7772400" cy="1470025"/>
          </a:xfrm>
        </p:spPr>
        <p:txBody>
          <a:bodyPr/>
          <a:lstStyle/>
          <a:p>
            <a:pPr algn="ctr"/>
            <a:r>
              <a:rPr lang="en-US" smtClean="0">
                <a:solidFill>
                  <a:srgbClr val="0000FF"/>
                </a:solidFill>
              </a:rPr>
              <a:t>802.11</a:t>
            </a:r>
          </a:p>
        </p:txBody>
      </p:sp>
      <p:sp>
        <p:nvSpPr>
          <p:cNvPr id="27652"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a:t>aka - WiFi … </a:t>
            </a:r>
          </a:p>
          <a:p>
            <a:pPr algn="l"/>
            <a:r>
              <a:rPr lang="en-US" sz="3200"/>
              <a:t>What makes it special?</a:t>
            </a:r>
          </a:p>
        </p:txBody>
      </p:sp>
      <p:sp>
        <p:nvSpPr>
          <p:cNvPr id="3" name="Rectangle 2"/>
          <p:cNvSpPr>
            <a:spLocks noChangeArrowheads="1"/>
          </p:cNvSpPr>
          <p:nvPr/>
        </p:nvSpPr>
        <p:spPr bwMode="auto">
          <a:xfrm>
            <a:off x="282575" y="4800600"/>
            <a:ext cx="886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FF0000"/>
                </a:solidFill>
                <a:latin typeface="Times New Roman" pitchFamily="18" charset="0"/>
              </a:rPr>
              <a:t>Deregulation</a:t>
            </a:r>
            <a:r>
              <a:rPr lang="en-US">
                <a:latin typeface="Times New Roman" pitchFamily="18" charset="0"/>
              </a:rPr>
              <a:t> &gt; Innovation &gt; Adoption &gt; Lower cost = Ubiquitous technology</a:t>
            </a:r>
          </a:p>
        </p:txBody>
      </p:sp>
      <p:sp>
        <p:nvSpPr>
          <p:cNvPr id="2" name="Slide Number Placeholder 1"/>
          <p:cNvSpPr>
            <a:spLocks noGrp="1"/>
          </p:cNvSpPr>
          <p:nvPr>
            <p:ph type="sldNum" sz="quarter" idx="12"/>
          </p:nvPr>
        </p:nvSpPr>
        <p:spPr/>
        <p:txBody>
          <a:bodyPr/>
          <a:lstStyle/>
          <a:p>
            <a:fld id="{915173E1-F880-A64A-B74C-29872619673F}" type="slidenum">
              <a:rPr lang="en-US" smtClean="0"/>
              <a:t>141</a:t>
            </a:fld>
            <a:endParaRPr lang="en-US"/>
          </a:p>
        </p:txBody>
      </p:sp>
    </p:spTree>
    <p:extLst>
      <p:ext uri="{BB962C8B-B14F-4D97-AF65-F5344CB8AC3E}">
        <p14:creationId xmlns:p14="http://schemas.microsoft.com/office/powerpoint/2010/main" val="281608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802.11 Architecture</a:t>
            </a:r>
          </a:p>
        </p:txBody>
      </p:sp>
      <p:sp>
        <p:nvSpPr>
          <p:cNvPr id="28675" name="Content Placeholder 2"/>
          <p:cNvSpPr>
            <a:spLocks noGrp="1"/>
          </p:cNvSpPr>
          <p:nvPr>
            <p:ph idx="4294967295"/>
          </p:nvPr>
        </p:nvSpPr>
        <p:spPr>
          <a:xfrm>
            <a:off x="0" y="1828800"/>
            <a:ext cx="91440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pPr>
            <a:r>
              <a:rPr lang="en-US" sz="2200" dirty="0" smtClean="0"/>
              <a:t>Designed for limited area</a:t>
            </a:r>
          </a:p>
          <a:p>
            <a:r>
              <a:rPr lang="en-US" sz="2200" dirty="0" smtClean="0"/>
              <a:t>AP</a:t>
            </a:r>
            <a:r>
              <a:rPr lang="ja-JP" altLang="en-US" sz="2200" dirty="0" smtClean="0"/>
              <a:t>’</a:t>
            </a:r>
            <a:r>
              <a:rPr lang="en-US" altLang="ja-JP" sz="2200" dirty="0" smtClean="0"/>
              <a:t>s (Access Points) set to specific channel</a:t>
            </a:r>
          </a:p>
          <a:p>
            <a:r>
              <a:rPr lang="en-US" sz="2200" dirty="0" smtClean="0"/>
              <a:t>Broadcast beacon messages with </a:t>
            </a:r>
            <a:r>
              <a:rPr lang="en-US" sz="2000" dirty="0" smtClean="0"/>
              <a:t>SSID (Service Set Identifier) and MAC Address periodically</a:t>
            </a:r>
          </a:p>
          <a:p>
            <a:r>
              <a:rPr lang="en-US" sz="2200" dirty="0" smtClean="0"/>
              <a:t>Hosts scan all the channels to discover the AP</a:t>
            </a:r>
            <a:r>
              <a:rPr lang="ja-JP" altLang="en-US" sz="2200" dirty="0" smtClean="0"/>
              <a:t>’</a:t>
            </a:r>
            <a:r>
              <a:rPr lang="en-US" altLang="ja-JP" sz="2200" dirty="0" smtClean="0"/>
              <a:t>s</a:t>
            </a:r>
          </a:p>
          <a:p>
            <a:pPr lvl="1"/>
            <a:r>
              <a:rPr lang="en-US" sz="2000" dirty="0" smtClean="0"/>
              <a:t>Host associates with AP</a:t>
            </a:r>
          </a:p>
        </p:txBody>
      </p:sp>
      <p:sp>
        <p:nvSpPr>
          <p:cNvPr id="2867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14DCD2F4-038A-45A6-8363-0F9CDFBBFAEE}" type="slidenum">
              <a:rPr lang="en-US" sz="1400" b="0">
                <a:latin typeface="Times New Roman" pitchFamily="18" charset="0"/>
              </a:rPr>
              <a:pPr eaLnBrk="1" hangingPunct="1"/>
              <a:t>142</a:t>
            </a:fld>
            <a:endParaRPr lang="en-US" sz="1400" b="0">
              <a:latin typeface="Times New Roman" pitchFamily="18" charset="0"/>
            </a:endParaRPr>
          </a:p>
        </p:txBody>
      </p:sp>
      <p:pic>
        <p:nvPicPr>
          <p:cNvPr id="28677" name="Picture 2" descr="C:\Documents and Settings\Administrator\Desktop\temp\KuroseRoss4e_gifs\ch06_gif\fig06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86" y="1160464"/>
            <a:ext cx="4446814" cy="32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802.3 (Ethernet) frames exchanged</a:t>
            </a:r>
          </a:p>
        </p:txBody>
      </p:sp>
      <p:sp>
        <p:nvSpPr>
          <p:cNvPr id="2" name="Slide Number Placeholder 1"/>
          <p:cNvSpPr>
            <a:spLocks noGrp="1"/>
          </p:cNvSpPr>
          <p:nvPr>
            <p:ph type="sldNum" sz="quarter" idx="12"/>
          </p:nvPr>
        </p:nvSpPr>
        <p:spPr/>
        <p:txBody>
          <a:bodyPr/>
          <a:lstStyle/>
          <a:p>
            <a:fld id="{915173E1-F880-A64A-B74C-29872619673F}" type="slidenum">
              <a:rPr lang="en-US" smtClean="0"/>
              <a:t>142</a:t>
            </a:fld>
            <a:endParaRPr lang="en-US"/>
          </a:p>
        </p:txBody>
      </p:sp>
    </p:spTree>
    <p:extLst>
      <p:ext uri="{BB962C8B-B14F-4D97-AF65-F5344CB8AC3E}">
        <p14:creationId xmlns:p14="http://schemas.microsoft.com/office/powerpoint/2010/main" val="3713751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81000"/>
            <a:ext cx="8839200" cy="685800"/>
          </a:xfrm>
        </p:spPr>
        <p:txBody>
          <a:bodyPr>
            <a:normAutofit fontScale="90000"/>
          </a:bodyPr>
          <a:lstStyle/>
          <a:p>
            <a:r>
              <a:rPr lang="en-US" smtClean="0"/>
              <a:t>Wireless Multiple Access Technique?</a:t>
            </a:r>
          </a:p>
        </p:txBody>
      </p:sp>
      <p:sp>
        <p:nvSpPr>
          <p:cNvPr id="3" name="Content Placeholder 2"/>
          <p:cNvSpPr>
            <a:spLocks noGrp="1"/>
          </p:cNvSpPr>
          <p:nvPr>
            <p:ph idx="1"/>
          </p:nvPr>
        </p:nvSpPr>
        <p:spPr/>
        <p:txBody>
          <a:bodyPr/>
          <a:lstStyle/>
          <a:p>
            <a:r>
              <a:rPr lang="en-US" smtClean="0"/>
              <a:t>Carrier Sense?</a:t>
            </a:r>
          </a:p>
          <a:p>
            <a:pPr lvl="1"/>
            <a:r>
              <a:rPr lang="en-US" smtClean="0"/>
              <a:t>Sender can listen before sending</a:t>
            </a:r>
          </a:p>
          <a:p>
            <a:pPr lvl="1"/>
            <a:r>
              <a:rPr lang="en-US" smtClean="0"/>
              <a:t>What does that tell the sender?</a:t>
            </a:r>
          </a:p>
          <a:p>
            <a:pPr lvl="1"/>
            <a:endParaRPr lang="en-US" smtClean="0"/>
          </a:p>
          <a:p>
            <a:r>
              <a:rPr lang="en-US" smtClean="0"/>
              <a:t>Collision Detection?</a:t>
            </a:r>
          </a:p>
          <a:p>
            <a:pPr lvl="1"/>
            <a:r>
              <a:rPr lang="en-US" smtClean="0"/>
              <a:t>Where do collisions occur?</a:t>
            </a:r>
          </a:p>
          <a:p>
            <a:pPr lvl="1"/>
            <a:r>
              <a:rPr lang="en-US" smtClean="0"/>
              <a:t>How can you detect them?</a:t>
            </a: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F8163081-007A-462D-9E79-3C33C66D239E}" type="slidenum">
              <a:rPr lang="en-US" sz="1400" b="0">
                <a:latin typeface="Times New Roman" pitchFamily="18" charset="0"/>
              </a:rPr>
              <a:pPr eaLnBrk="1" hangingPunct="1"/>
              <a:t>143</a:t>
            </a:fld>
            <a:endParaRPr lang="en-US" sz="1400" b="0">
              <a:latin typeface="Times New Roman" pitchFamily="18" charset="0"/>
            </a:endParaRPr>
          </a:p>
        </p:txBody>
      </p:sp>
    </p:spTree>
    <p:extLst>
      <p:ext uri="{BB962C8B-B14F-4D97-AF65-F5344CB8AC3E}">
        <p14:creationId xmlns:p14="http://schemas.microsoft.com/office/powerpoint/2010/main" val="155686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E434F1E-FF59-4DA7-BDE8-2A3CAAD581C5}" type="slidenum">
              <a:rPr lang="en-US" sz="1400" b="0">
                <a:latin typeface="Times New Roman" pitchFamily="18" charset="0"/>
              </a:rPr>
              <a:pPr eaLnBrk="1" hangingPunct="1"/>
              <a:t>144</a:t>
            </a:fld>
            <a:endParaRPr lang="en-US" sz="1400" b="0">
              <a:latin typeface="Times New Roman" pitchFamily="18" charset="0"/>
            </a:endParaRPr>
          </a:p>
        </p:txBody>
      </p:sp>
      <p:sp>
        <p:nvSpPr>
          <p:cNvPr id="943106" name="Rectangle 2"/>
          <p:cNvSpPr>
            <a:spLocks noGrp="1" noChangeArrowheads="1"/>
          </p:cNvSpPr>
          <p:nvPr>
            <p:ph type="body" idx="4294967295"/>
          </p:nvPr>
        </p:nvSpPr>
        <p:spPr/>
        <p:txBody>
          <a:bodyPr>
            <a:normAutofit lnSpcReduction="10000"/>
          </a:bodyPr>
          <a:lstStyle/>
          <a:p>
            <a:endParaRPr lang="en-US" smtClean="0"/>
          </a:p>
          <a:p>
            <a:endParaRPr lang="en-US" smtClean="0"/>
          </a:p>
          <a:p>
            <a:endParaRPr lang="en-US" smtClean="0"/>
          </a:p>
          <a:p>
            <a:endParaRPr lang="en-US" smtClean="0"/>
          </a:p>
          <a:p>
            <a:endParaRPr lang="en-US" smtClean="0"/>
          </a:p>
          <a:p>
            <a:endParaRPr lang="en-US" sz="2400" smtClean="0"/>
          </a:p>
          <a:p>
            <a:r>
              <a:rPr lang="en-US" sz="2400" smtClean="0"/>
              <a:t>A and C can both send to B but </a:t>
            </a:r>
            <a:r>
              <a:rPr lang="en-US" sz="2400" smtClean="0">
                <a:solidFill>
                  <a:srgbClr val="FF0000"/>
                </a:solidFill>
              </a:rPr>
              <a:t>can</a:t>
            </a:r>
            <a:r>
              <a:rPr lang="ja-JP" altLang="en-US" sz="2400" smtClean="0">
                <a:solidFill>
                  <a:srgbClr val="FF0000"/>
                </a:solidFill>
              </a:rPr>
              <a:t>’</a:t>
            </a:r>
            <a:r>
              <a:rPr lang="en-US" altLang="ja-JP" sz="2400" smtClean="0">
                <a:solidFill>
                  <a:srgbClr val="FF0000"/>
                </a:solidFill>
              </a:rPr>
              <a:t>t hear each other</a:t>
            </a:r>
            <a:endParaRPr lang="en-US" altLang="ja-JP" sz="2400" smtClean="0"/>
          </a:p>
          <a:p>
            <a:pPr marL="742950" lvl="1" indent="-285750"/>
            <a:r>
              <a:rPr lang="en-US" smtClean="0"/>
              <a:t>A is a </a:t>
            </a:r>
            <a:r>
              <a:rPr lang="en-US" i="1" smtClean="0"/>
              <a:t>hidden terminal</a:t>
            </a:r>
            <a:r>
              <a:rPr lang="en-US" smtClean="0"/>
              <a:t> for C and vice versa</a:t>
            </a:r>
          </a:p>
          <a:p>
            <a:r>
              <a:rPr lang="en-US" sz="2400" smtClean="0"/>
              <a:t>Carrier Sense will be </a:t>
            </a:r>
            <a:r>
              <a:rPr lang="en-US" sz="2400" smtClean="0">
                <a:solidFill>
                  <a:srgbClr val="FF0000"/>
                </a:solidFill>
              </a:rPr>
              <a:t>ineffective</a:t>
            </a:r>
            <a:endParaRPr lang="en-US" sz="2400" smtClean="0"/>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5" name="Rectangle 4"/>
          <p:cNvSpPr>
            <a:spLocks noGrp="1" noChangeArrowheads="1"/>
          </p:cNvSpPr>
          <p:nvPr>
            <p:ph type="title" idx="4294967295"/>
          </p:nvPr>
        </p:nvSpPr>
        <p:spPr/>
        <p:txBody>
          <a:bodyPr/>
          <a:lstStyle/>
          <a:p>
            <a:r>
              <a:rPr lang="en-US" smtClean="0"/>
              <a:t>Hidden Terminals</a:t>
            </a:r>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7"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30728"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0729"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
        <p:nvSpPr>
          <p:cNvPr id="2" name="Slide Number Placeholder 1"/>
          <p:cNvSpPr>
            <a:spLocks noGrp="1"/>
          </p:cNvSpPr>
          <p:nvPr>
            <p:ph type="sldNum" sz="quarter" idx="12"/>
          </p:nvPr>
        </p:nvSpPr>
        <p:spPr/>
        <p:txBody>
          <a:bodyPr/>
          <a:lstStyle/>
          <a:p>
            <a:fld id="{915173E1-F880-A64A-B74C-29872619673F}" type="slidenum">
              <a:rPr lang="en-US" smtClean="0"/>
              <a:t>144</a:t>
            </a:fld>
            <a:endParaRPr lang="en-US"/>
          </a:p>
        </p:txBody>
      </p:sp>
    </p:spTree>
    <p:extLst>
      <p:ext uri="{BB962C8B-B14F-4D97-AF65-F5344CB8AC3E}">
        <p14:creationId xmlns:p14="http://schemas.microsoft.com/office/powerpoint/2010/main" val="150806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1567894-5E0B-4495-876D-ACCD3F963E11}" type="slidenum">
              <a:rPr lang="en-US" sz="1400" b="0">
                <a:latin typeface="Times New Roman" pitchFamily="18" charset="0"/>
              </a:rPr>
              <a:pPr eaLnBrk="1" hangingPunct="1"/>
              <a:t>145</a:t>
            </a:fld>
            <a:endParaRPr lang="en-US" sz="1400" b="0">
              <a:latin typeface="Times New Roman" pitchFamily="18" charset="0"/>
            </a:endParaRPr>
          </a:p>
        </p:txBody>
      </p:sp>
      <p:sp>
        <p:nvSpPr>
          <p:cNvPr id="31747" name="Rectangle 2"/>
          <p:cNvSpPr>
            <a:spLocks noGrp="1" noChangeArrowheads="1"/>
          </p:cNvSpPr>
          <p:nvPr>
            <p:ph type="title" idx="4294967295"/>
          </p:nvPr>
        </p:nvSpPr>
        <p:spPr/>
        <p:txBody>
          <a:bodyPr/>
          <a:lstStyle/>
          <a:p>
            <a:r>
              <a:rPr lang="en-US" smtClean="0"/>
              <a:t>Exposed Terminals</a:t>
            </a:r>
          </a:p>
        </p:txBody>
      </p:sp>
      <p:sp>
        <p:nvSpPr>
          <p:cNvPr id="1078275" name="Rectangle 3"/>
          <p:cNvSpPr>
            <a:spLocks noGrp="1" noChangeArrowheads="1"/>
          </p:cNvSpPr>
          <p:nvPr>
            <p:ph type="body" idx="4294967295"/>
          </p:nvPr>
        </p:nvSpPr>
        <p:spPr>
          <a:xfrm>
            <a:off x="304800" y="2057400"/>
            <a:ext cx="8382000" cy="4114800"/>
          </a:xfrm>
        </p:spPr>
        <p:txBody>
          <a:bodyPr/>
          <a:lstStyle/>
          <a:p>
            <a:pPr>
              <a:lnSpc>
                <a:spcPct val="90000"/>
              </a:lnSpc>
            </a:pPr>
            <a:endParaRPr lang="en-US" sz="2400" smtClean="0"/>
          </a:p>
          <a:p>
            <a:pPr>
              <a:lnSpc>
                <a:spcPct val="90000"/>
              </a:lnSpc>
            </a:pPr>
            <a:endParaRPr lang="en-US" sz="2400" smtClean="0"/>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a:p>
            <a:pPr>
              <a:lnSpc>
                <a:spcPct val="90000"/>
              </a:lnSpc>
            </a:pPr>
            <a:r>
              <a:rPr lang="en-US" sz="2400" smtClean="0">
                <a:solidFill>
                  <a:srgbClr val="FF3300"/>
                </a:solidFill>
              </a:rPr>
              <a:t>Exposed node</a:t>
            </a:r>
            <a:r>
              <a:rPr lang="en-US" sz="2400" smtClean="0"/>
              <a:t>: B sends a packet to A; C hears this and decides not to send a packet to D (despite the fact that this will not cause interference)!</a:t>
            </a:r>
          </a:p>
          <a:p>
            <a:pPr>
              <a:lnSpc>
                <a:spcPct val="90000"/>
              </a:lnSpc>
            </a:pPr>
            <a:r>
              <a:rPr lang="en-US" sz="240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31751"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2"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3"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4"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5"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1756"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1757"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1758"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145</a:t>
            </a:fld>
            <a:endParaRPr lang="en-US"/>
          </a:p>
        </p:txBody>
      </p:sp>
    </p:spTree>
    <p:extLst>
      <p:ext uri="{BB962C8B-B14F-4D97-AF65-F5344CB8AC3E}">
        <p14:creationId xmlns:p14="http://schemas.microsoft.com/office/powerpoint/2010/main" val="740251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Key Points</a:t>
            </a:r>
          </a:p>
        </p:txBody>
      </p:sp>
      <p:sp>
        <p:nvSpPr>
          <p:cNvPr id="3" name="Content Placeholder 2"/>
          <p:cNvSpPr>
            <a:spLocks noGrp="1"/>
          </p:cNvSpPr>
          <p:nvPr>
            <p:ph idx="1"/>
          </p:nvPr>
        </p:nvSpPr>
        <p:spPr/>
        <p:txBody>
          <a:bodyPr>
            <a:normAutofit fontScale="85000" lnSpcReduction="20000"/>
          </a:bodyPr>
          <a:lstStyle/>
          <a:p>
            <a:r>
              <a:rPr lang="en-US" smtClean="0"/>
              <a:t>No concept of a global collision</a:t>
            </a:r>
          </a:p>
          <a:p>
            <a:pPr lvl="1"/>
            <a:r>
              <a:rPr lang="en-US" smtClean="0"/>
              <a:t>Different receivers hear different signals</a:t>
            </a:r>
          </a:p>
          <a:p>
            <a:pPr lvl="1"/>
            <a:r>
              <a:rPr lang="en-US" smtClean="0"/>
              <a:t>Different senders reach different receivers</a:t>
            </a:r>
            <a:br>
              <a:rPr lang="en-US" smtClean="0"/>
            </a:br>
            <a:endParaRPr lang="en-US" smtClean="0"/>
          </a:p>
          <a:p>
            <a:r>
              <a:rPr lang="en-US" smtClean="0"/>
              <a:t>Collisions are at receiver, not sender</a:t>
            </a:r>
          </a:p>
          <a:p>
            <a:pPr lvl="1"/>
            <a:r>
              <a:rPr lang="en-US" smtClean="0"/>
              <a:t>Only care if receiver can hear the sender clearly</a:t>
            </a:r>
          </a:p>
          <a:p>
            <a:pPr lvl="1"/>
            <a:r>
              <a:rPr lang="en-US" smtClean="0"/>
              <a:t>It does not matter if sender can hear someone else</a:t>
            </a:r>
          </a:p>
          <a:p>
            <a:pPr lvl="1"/>
            <a:r>
              <a:rPr lang="en-US" smtClean="0"/>
              <a:t>As long as that signal does not interfere with receiver</a:t>
            </a:r>
            <a:br>
              <a:rPr lang="en-US" smtClean="0"/>
            </a:br>
            <a:endParaRPr lang="en-US" smtClean="0"/>
          </a:p>
          <a:p>
            <a:r>
              <a:rPr lang="en-US" smtClean="0"/>
              <a:t>Goal of protocol:</a:t>
            </a:r>
          </a:p>
          <a:p>
            <a:pPr lvl="1"/>
            <a:r>
              <a:rPr lang="en-US" smtClean="0"/>
              <a:t>Detect if receiver can hear sender</a:t>
            </a:r>
          </a:p>
          <a:p>
            <a:pPr lvl="1"/>
            <a:r>
              <a:rPr lang="en-US" smtClean="0"/>
              <a:t>Tell senders who might interfere with receiver to shut up</a:t>
            </a:r>
          </a:p>
          <a:p>
            <a:pPr lvl="1"/>
            <a:endParaRPr lang="en-US" smtClean="0"/>
          </a:p>
          <a:p>
            <a:pPr lvl="1"/>
            <a:endParaRPr lang="en-US" smtClean="0"/>
          </a:p>
          <a:p>
            <a:pPr lvl="1"/>
            <a:endParaRPr lang="en-US" smtClean="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22BA5D9-185E-4269-BEE8-AA04CB30C0AE}" type="slidenum">
              <a:rPr lang="en-US" sz="1400" b="0">
                <a:latin typeface="Times New Roman" pitchFamily="18" charset="0"/>
              </a:rPr>
              <a:pPr eaLnBrk="1" hangingPunct="1"/>
              <a:t>146</a:t>
            </a:fld>
            <a:endParaRPr lang="en-US" sz="1400" b="0">
              <a:latin typeface="Times New Roman" pitchFamily="18" charset="0"/>
            </a:endParaRPr>
          </a:p>
        </p:txBody>
      </p:sp>
    </p:spTree>
    <p:extLst>
      <p:ext uri="{BB962C8B-B14F-4D97-AF65-F5344CB8AC3E}">
        <p14:creationId xmlns:p14="http://schemas.microsoft.com/office/powerpoint/2010/main" val="2677715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idx="1"/>
          </p:nvPr>
        </p:nvSpPr>
        <p:spPr/>
        <p:txBody>
          <a:bodyPr>
            <a:normAutofit fontScale="92500" lnSpcReduction="10000"/>
          </a:bodyPr>
          <a:lstStyle/>
          <a:p>
            <a:pPr>
              <a:defRPr/>
            </a:pPr>
            <a:r>
              <a:rPr lang="en-US" dirty="0" smtClean="0"/>
              <a:t>Since can</a:t>
            </a:r>
            <a:r>
              <a:rPr lang="ja-JP" altLang="en-US" dirty="0" smtClean="0"/>
              <a:t>’</a:t>
            </a:r>
            <a:r>
              <a:rPr lang="en-US" altLang="ja-JP" dirty="0" smtClean="0"/>
              <a:t>t detect collisions, we try to </a:t>
            </a:r>
            <a:r>
              <a:rPr lang="en-US" altLang="ja-JP" i="1" dirty="0" smtClean="0">
                <a:solidFill>
                  <a:srgbClr val="0000FF"/>
                </a:solidFill>
              </a:rPr>
              <a:t>avoid</a:t>
            </a:r>
            <a:r>
              <a:rPr lang="en-US" altLang="ja-JP" dirty="0" smtClean="0"/>
              <a:t> them</a:t>
            </a:r>
          </a:p>
          <a:p>
            <a:pPr>
              <a:defRPr/>
            </a:pPr>
            <a:r>
              <a:rPr lang="en-US" dirty="0" smtClean="0"/>
              <a:t>Carrier sense:</a:t>
            </a:r>
          </a:p>
          <a:p>
            <a:pPr lvl="1">
              <a:defRPr/>
            </a:pPr>
            <a:r>
              <a:rPr lang="en-US" dirty="0" smtClean="0"/>
              <a:t>When medium busy, choose random interval</a:t>
            </a:r>
          </a:p>
          <a:p>
            <a:pPr lvl="1">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defRPr/>
            </a:pPr>
            <a:r>
              <a:rPr lang="en-US" dirty="0" smtClean="0"/>
              <a:t>When a collision is inferred, retransmit with binary exponential </a:t>
            </a:r>
            <a:r>
              <a:rPr lang="en-US" dirty="0" err="1" smtClean="0"/>
              <a:t>backoff</a:t>
            </a:r>
            <a:r>
              <a:rPr lang="en-US" dirty="0" smtClean="0"/>
              <a:t> (like Ethernet) </a:t>
            </a:r>
          </a:p>
          <a:p>
            <a:pPr lvl="1">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defRPr/>
            </a:pPr>
            <a:r>
              <a:rPr lang="en-US" dirty="0" smtClean="0"/>
              <a:t>Use exponential </a:t>
            </a:r>
            <a:r>
              <a:rPr lang="en-US" dirty="0" err="1" smtClean="0"/>
              <a:t>backoff</a:t>
            </a:r>
            <a:r>
              <a:rPr lang="en-US" dirty="0" smtClean="0"/>
              <a:t> to adapt contention window</a:t>
            </a:r>
          </a:p>
          <a:p>
            <a:pPr lvl="1">
              <a:defRPr/>
            </a:pPr>
            <a:endParaRPr lang="en-US" dirty="0" smtClean="0"/>
          </a:p>
          <a:p>
            <a:pPr marL="0" indent="0">
              <a:buFontTx/>
              <a:buNone/>
              <a:defRPr/>
            </a:pPr>
            <a:endParaRPr lang="en-US" dirty="0" smtClean="0"/>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33112133-D79B-4BF9-A9C3-392075DCE552}" type="slidenum">
              <a:rPr lang="en-US" sz="1400" b="0">
                <a:latin typeface="Times New Roman" pitchFamily="18" charset="0"/>
              </a:rPr>
              <a:pPr eaLnBrk="1" hangingPunct="1"/>
              <a:t>147</a:t>
            </a:fld>
            <a:endParaRPr lang="en-US" sz="1400" b="0">
              <a:latin typeface="Times New Roman" pitchFamily="18" charset="0"/>
            </a:endParaRPr>
          </a:p>
        </p:txBody>
      </p:sp>
    </p:spTree>
    <p:extLst>
      <p:ext uri="{BB962C8B-B14F-4D97-AF65-F5344CB8AC3E}">
        <p14:creationId xmlns:p14="http://schemas.microsoft.com/office/powerpoint/2010/main" val="1445830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DEBB066-EEFC-4D1B-9AF1-ED7574B0F06D}" type="slidenum">
              <a:rPr lang="en-US" sz="1400" b="0">
                <a:latin typeface="Times New Roman" pitchFamily="18" charset="0"/>
              </a:rPr>
              <a:pPr eaLnBrk="1" hangingPunct="1"/>
              <a:t>148</a:t>
            </a:fld>
            <a:endParaRPr lang="en-US" sz="1400" b="0">
              <a:latin typeface="Times New Roman" pitchFamily="18" charset="0"/>
            </a:endParaRPr>
          </a:p>
        </p:txBody>
      </p:sp>
      <p:sp>
        <p:nvSpPr>
          <p:cNvPr id="34819" name="Rectangle 2"/>
          <p:cNvSpPr>
            <a:spLocks noGrp="1" noChangeArrowheads="1"/>
          </p:cNvSpPr>
          <p:nvPr>
            <p:ph type="title" idx="4294967295"/>
          </p:nvPr>
        </p:nvSpPr>
        <p:spPr>
          <a:xfrm>
            <a:off x="228600" y="304800"/>
            <a:ext cx="8915400" cy="838200"/>
          </a:xfrm>
        </p:spPr>
        <p:txBody>
          <a:bodyPr>
            <a:normAutofit fontScale="90000"/>
          </a:bodyPr>
          <a:lstStyle/>
          <a:p>
            <a:r>
              <a:rPr lang="en-US" smtClean="0"/>
              <a:t>CSMA/CA -MA with Collision Avoidance</a:t>
            </a:r>
          </a:p>
        </p:txBody>
      </p:sp>
      <p:sp>
        <p:nvSpPr>
          <p:cNvPr id="1080323" name="Rectangle 3"/>
          <p:cNvSpPr>
            <a:spLocks noGrp="1" noChangeArrowheads="1"/>
          </p:cNvSpPr>
          <p:nvPr>
            <p:ph type="body" idx="4294967295"/>
          </p:nvPr>
        </p:nvSpPr>
        <p:spPr>
          <a:xfrm>
            <a:off x="228600" y="3657600"/>
            <a:ext cx="8763000" cy="2514600"/>
          </a:xfrm>
        </p:spPr>
        <p:txBody>
          <a:bodyPr/>
          <a:lstStyle/>
          <a:p>
            <a:pPr marL="285750" indent="-285750">
              <a:lnSpc>
                <a:spcPct val="90000"/>
              </a:lnSpc>
            </a:pPr>
            <a:r>
              <a:rPr lang="en-US" sz="2400" smtClean="0"/>
              <a:t>Before every data transmission </a:t>
            </a:r>
          </a:p>
          <a:p>
            <a:pPr marL="685800" lvl="1" indent="-228600">
              <a:lnSpc>
                <a:spcPct val="90000"/>
              </a:lnSpc>
            </a:pPr>
            <a:r>
              <a:rPr lang="en-US" sz="2000" smtClean="0"/>
              <a:t>Sender sends a Request to Send (RTS) frame containing the length of the transmission</a:t>
            </a:r>
          </a:p>
          <a:p>
            <a:pPr marL="685800" lvl="1" indent="-228600">
              <a:lnSpc>
                <a:spcPct val="90000"/>
              </a:lnSpc>
            </a:pPr>
            <a:r>
              <a:rPr lang="en-US" sz="2000" smtClean="0"/>
              <a:t>Receiver respond with a Clear to Send (CTS) frame</a:t>
            </a:r>
          </a:p>
          <a:p>
            <a:pPr marL="685800" lvl="1" indent="-228600">
              <a:lnSpc>
                <a:spcPct val="90000"/>
              </a:lnSpc>
            </a:pPr>
            <a:r>
              <a:rPr lang="en-US" sz="2000" smtClean="0"/>
              <a:t>Sender sends data</a:t>
            </a:r>
          </a:p>
          <a:p>
            <a:pPr marL="685800" lvl="1" indent="-228600">
              <a:lnSpc>
                <a:spcPct val="90000"/>
              </a:lnSpc>
            </a:pPr>
            <a:r>
              <a:rPr lang="en-US" sz="2000" smtClean="0"/>
              <a:t>Receiver sends an ACK; now another sender can send data</a:t>
            </a:r>
          </a:p>
          <a:p>
            <a:pPr marL="285750" indent="-285750">
              <a:lnSpc>
                <a:spcPct val="90000"/>
              </a:lnSpc>
            </a:pPr>
            <a:r>
              <a:rPr lang="en-US" sz="2400" smtClean="0"/>
              <a:t>When sender doesn</a:t>
            </a:r>
            <a:r>
              <a:rPr lang="ja-JP" altLang="en-US" sz="2400" smtClean="0"/>
              <a:t>’</a:t>
            </a:r>
            <a:r>
              <a:rPr lang="en-US" altLang="ja-JP" sz="2400" smtClean="0"/>
              <a:t>t get a CTS back, it assumes collision </a:t>
            </a:r>
            <a:endParaRPr lang="en-US" sz="2400" smtClean="0"/>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4840"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1"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4837"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8"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4831" name="Group 22"/>
            <p:cNvGrpSpPr>
              <a:grpSpLocks/>
            </p:cNvGrpSpPr>
            <p:nvPr/>
          </p:nvGrpSpPr>
          <p:grpSpPr bwMode="auto">
            <a:xfrm>
              <a:off x="912" y="1344"/>
              <a:ext cx="1968" cy="210"/>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2"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915173E1-F880-A64A-B74C-29872619673F}" type="slidenum">
              <a:rPr lang="en-US" smtClean="0"/>
              <a:t>148</a:t>
            </a:fld>
            <a:endParaRPr lang="en-US"/>
          </a:p>
        </p:txBody>
      </p:sp>
    </p:spTree>
    <p:extLst>
      <p:ext uri="{BB962C8B-B14F-4D97-AF65-F5344CB8AC3E}">
        <p14:creationId xmlns:p14="http://schemas.microsoft.com/office/powerpoint/2010/main" val="2838018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F6C9EA5-D699-4BF2-9EF8-10A0F88E4EF2}" type="slidenum">
              <a:rPr lang="en-US" sz="1400" b="0">
                <a:latin typeface="Times New Roman" pitchFamily="18" charset="0"/>
              </a:rPr>
              <a:pPr eaLnBrk="1" hangingPunct="1"/>
              <a:t>149</a:t>
            </a:fld>
            <a:endParaRPr lang="en-US" sz="1400" b="0">
              <a:latin typeface="Times New Roman" pitchFamily="18" charset="0"/>
            </a:endParaRPr>
          </a:p>
        </p:txBody>
      </p:sp>
      <p:sp>
        <p:nvSpPr>
          <p:cNvPr id="35843"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39588" name="Rectangle 3"/>
          <p:cNvSpPr>
            <a:spLocks noGrp="1" noChangeArrowheads="1"/>
          </p:cNvSpPr>
          <p:nvPr>
            <p:ph type="body" idx="4294967295"/>
          </p:nvPr>
        </p:nvSpPr>
        <p:spPr>
          <a:xfrm>
            <a:off x="493713" y="3679825"/>
            <a:ext cx="7934325" cy="2328863"/>
          </a:xfrm>
        </p:spPr>
        <p:txBody>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endParaRPr lang="en-US" smtClean="0"/>
          </a:p>
        </p:txBody>
      </p:sp>
      <p:grpSp>
        <p:nvGrpSpPr>
          <p:cNvPr id="35845" name="Group 30"/>
          <p:cNvGrpSpPr>
            <a:grpSpLocks/>
          </p:cNvGrpSpPr>
          <p:nvPr/>
        </p:nvGrpSpPr>
        <p:grpSpPr bwMode="auto">
          <a:xfrm>
            <a:off x="1624013" y="1371600"/>
            <a:ext cx="5919787" cy="1981200"/>
            <a:chOff x="1023" y="864"/>
            <a:chExt cx="3729"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2" name="Text Box 7"/>
            <p:cNvSpPr txBox="1">
              <a:spLocks noChangeArrowheads="1"/>
            </p:cNvSpPr>
            <p:nvPr/>
          </p:nvSpPr>
          <p:spPr bwMode="auto">
            <a:xfrm>
              <a:off x="2655" y="1008"/>
              <a:ext cx="475"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sender</a:t>
              </a:r>
            </a:p>
          </p:txBody>
        </p:sp>
        <p:sp>
          <p:nvSpPr>
            <p:cNvPr id="3139593" name="Text Box 8"/>
            <p:cNvSpPr txBox="1">
              <a:spLocks noChangeArrowheads="1"/>
            </p:cNvSpPr>
            <p:nvPr/>
          </p:nvSpPr>
          <p:spPr bwMode="auto">
            <a:xfrm>
              <a:off x="1023" y="912"/>
              <a:ext cx="54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receiver</a:t>
              </a:r>
            </a:p>
          </p:txBody>
        </p:sp>
        <p:sp>
          <p:nvSpPr>
            <p:cNvPr id="35851" name="Text Box 9"/>
            <p:cNvSpPr txBox="1">
              <a:spLocks noChangeArrowheads="1"/>
            </p:cNvSpPr>
            <p:nvPr/>
          </p:nvSpPr>
          <p:spPr bwMode="auto">
            <a:xfrm>
              <a:off x="3746" y="864"/>
              <a:ext cx="88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latin typeface="Calibri"/>
                </a:rPr>
                <a:t>other node in </a:t>
              </a:r>
            </a:p>
            <a:p>
              <a:pPr algn="ctr"/>
              <a:r>
                <a:rPr lang="en-US" sz="1600" b="0" dirty="0">
                  <a:latin typeface="Calibri"/>
                </a:rPr>
                <a:t>sender</a:t>
              </a:r>
              <a:r>
                <a:rPr lang="en-US" altLang="en-US" sz="1600" b="0" dirty="0">
                  <a:latin typeface="Calibri"/>
                </a:rPr>
                <a:t>’</a:t>
              </a:r>
              <a:r>
                <a:rPr lang="en-US" sz="1600" b="0" dirty="0">
                  <a:latin typeface="Calibri"/>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8" name="Text Box 13"/>
            <p:cNvSpPr txBox="1">
              <a:spLocks noChangeArrowheads="1"/>
            </p:cNvSpPr>
            <p:nvPr/>
          </p:nvSpPr>
          <p:spPr bwMode="auto">
            <a:xfrm>
              <a:off x="2527" y="1134"/>
              <a:ext cx="308"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Calibri"/>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defRPr/>
              </a:pPr>
              <a:endParaRPr lang="en-US">
                <a:latin typeface="+mn-lt"/>
                <a:ea typeface="+mn-ea"/>
              </a:endParaRPr>
            </a:p>
          </p:txBody>
        </p:sp>
        <p:sp>
          <p:nvSpPr>
            <p:cNvPr id="3139609" name="Text Box 24"/>
            <p:cNvSpPr txBox="1">
              <a:spLocks noChangeArrowheads="1"/>
            </p:cNvSpPr>
            <p:nvPr/>
          </p:nvSpPr>
          <p:spPr bwMode="auto">
            <a:xfrm>
              <a:off x="2576" y="1392"/>
              <a:ext cx="30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chemeClr val="hlink"/>
                  </a:solidFill>
                  <a:latin typeface="+mn-lt"/>
                  <a:ea typeface="Calibri"/>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grpSp>
      <p:sp>
        <p:nvSpPr>
          <p:cNvPr id="2" name="Slide Number Placeholder 1"/>
          <p:cNvSpPr>
            <a:spLocks noGrp="1"/>
          </p:cNvSpPr>
          <p:nvPr>
            <p:ph type="sldNum" sz="quarter" idx="12"/>
          </p:nvPr>
        </p:nvSpPr>
        <p:spPr/>
        <p:txBody>
          <a:bodyPr/>
          <a:lstStyle/>
          <a:p>
            <a:fld id="{915173E1-F880-A64A-B74C-29872619673F}" type="slidenum">
              <a:rPr lang="en-US" smtClean="0"/>
              <a:t>149</a:t>
            </a:fld>
            <a:endParaRPr lang="en-US"/>
          </a:p>
        </p:txBody>
      </p:sp>
    </p:spTree>
    <p:extLst>
      <p:ext uri="{BB962C8B-B14F-4D97-AF65-F5344CB8AC3E}">
        <p14:creationId xmlns:p14="http://schemas.microsoft.com/office/powerpoint/2010/main" val="125063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 - </a:t>
            </a:r>
            <a:r>
              <a:rPr lang="en-US" b="1" dirty="0" smtClean="0">
                <a:latin typeface="Calibri"/>
              </a:rPr>
              <a:t>V</a:t>
            </a:r>
            <a:endParaRPr lang="en-US" b="1" dirty="0">
              <a:latin typeface="Calibri"/>
            </a:endParaRPr>
          </a:p>
        </p:txBody>
      </p:sp>
      <p:sp>
        <p:nvSpPr>
          <p:cNvPr id="22531"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2"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3"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2534"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35"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2533"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2531"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42"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3"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4"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545"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 name="Rectangle 21"/>
          <p:cNvSpPr/>
          <p:nvPr/>
        </p:nvSpPr>
        <p:spPr>
          <a:xfrm>
            <a:off x="0" y="1066800"/>
            <a:ext cx="4191000" cy="2905125"/>
          </a:xfrm>
          <a:prstGeom prst="rect">
            <a:avLst/>
          </a:prstGeom>
          <a:solidFill>
            <a:schemeClr val="accent3">
              <a:lumMod val="60000"/>
              <a:lumOff val="40000"/>
              <a:alpha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nvGrpSpPr>
          <p:cNvPr id="22547" name="Group 96"/>
          <p:cNvGrpSpPr>
            <a:grpSpLocks/>
          </p:cNvGrpSpPr>
          <p:nvPr/>
        </p:nvGrpSpPr>
        <p:grpSpPr bwMode="auto">
          <a:xfrm>
            <a:off x="1219200" y="4572000"/>
            <a:ext cx="6400800" cy="1828800"/>
            <a:chOff x="1218898" y="4572000"/>
            <a:chExt cx="6401102" cy="1828800"/>
          </a:xfrm>
        </p:grpSpPr>
        <p:grpSp>
          <p:nvGrpSpPr>
            <p:cNvPr id="22549" name="Group 24"/>
            <p:cNvGrpSpPr>
              <a:grpSpLocks/>
            </p:cNvGrpSpPr>
            <p:nvPr/>
          </p:nvGrpSpPr>
          <p:grpSpPr bwMode="auto">
            <a:xfrm>
              <a:off x="4772175" y="4572000"/>
              <a:ext cx="638024" cy="609600"/>
              <a:chOff x="1905000" y="5257800"/>
              <a:chExt cx="638024" cy="609600"/>
            </a:xfrm>
          </p:grpSpPr>
          <p:sp>
            <p:nvSpPr>
              <p:cNvPr id="23" name="Oval 22"/>
              <p:cNvSpPr/>
              <p:nvPr/>
            </p:nvSpPr>
            <p:spPr>
              <a:xfrm>
                <a:off x="1904716"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4" name="Plus 23"/>
              <p:cNvSpPr/>
              <p:nvPr/>
            </p:nvSpPr>
            <p:spPr>
              <a:xfrm>
                <a:off x="1980920"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50" name="Group 25"/>
            <p:cNvGrpSpPr>
              <a:grpSpLocks/>
            </p:cNvGrpSpPr>
            <p:nvPr/>
          </p:nvGrpSpPr>
          <p:grpSpPr bwMode="auto">
            <a:xfrm>
              <a:off x="2733524" y="5791200"/>
              <a:ext cx="638024" cy="609600"/>
              <a:chOff x="1905000" y="5257800"/>
              <a:chExt cx="638024" cy="609600"/>
            </a:xfrm>
          </p:grpSpPr>
          <p:sp>
            <p:nvSpPr>
              <p:cNvPr id="27" name="Oval 26"/>
              <p:cNvSpPr/>
              <p:nvPr/>
            </p:nvSpPr>
            <p:spPr>
              <a:xfrm>
                <a:off x="1904920"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8" name="Plus 27"/>
              <p:cNvSpPr/>
              <p:nvPr/>
            </p:nvSpPr>
            <p:spPr>
              <a:xfrm>
                <a:off x="1981124"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30" name="Straight Arrow Connector 29"/>
            <p:cNvCxnSpPr>
              <a:stCxn id="27" idx="6"/>
            </p:cNvCxnSpPr>
            <p:nvPr/>
          </p:nvCxnSpPr>
          <p:spPr>
            <a:xfrm>
              <a:off x="3371650" y="6096000"/>
              <a:ext cx="37911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218898" y="6097588"/>
              <a:ext cx="151454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53" name="Group 34"/>
            <p:cNvGrpSpPr>
              <a:grpSpLocks/>
            </p:cNvGrpSpPr>
            <p:nvPr/>
          </p:nvGrpSpPr>
          <p:grpSpPr bwMode="auto">
            <a:xfrm>
              <a:off x="3828747" y="5427031"/>
              <a:ext cx="438452" cy="441958"/>
              <a:chOff x="3371548" y="5181600"/>
              <a:chExt cx="590852" cy="456448"/>
            </a:xfrm>
          </p:grpSpPr>
          <p:sp>
            <p:nvSpPr>
              <p:cNvPr id="33" name="Rectangle 32"/>
              <p:cNvSpPr/>
              <p:nvPr/>
            </p:nvSpPr>
            <p:spPr>
              <a:xfrm>
                <a:off x="3371715"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9" name="TextBox 3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4" name="Group 35"/>
            <p:cNvGrpSpPr>
              <a:grpSpLocks/>
            </p:cNvGrpSpPr>
            <p:nvPr/>
          </p:nvGrpSpPr>
          <p:grpSpPr bwMode="auto">
            <a:xfrm>
              <a:off x="4528910" y="5427031"/>
              <a:ext cx="438452" cy="441958"/>
              <a:chOff x="3371548" y="5181600"/>
              <a:chExt cx="590852" cy="456448"/>
            </a:xfrm>
          </p:grpSpPr>
          <p:sp>
            <p:nvSpPr>
              <p:cNvPr id="37" name="Rectangle 36"/>
              <p:cNvSpPr/>
              <p:nvPr/>
            </p:nvSpPr>
            <p:spPr>
              <a:xfrm>
                <a:off x="3371659"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7" name="TextBox 37"/>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5" name="Group 38"/>
            <p:cNvGrpSpPr>
              <a:grpSpLocks/>
            </p:cNvGrpSpPr>
            <p:nvPr/>
          </p:nvGrpSpPr>
          <p:grpSpPr bwMode="auto">
            <a:xfrm>
              <a:off x="5229073" y="5427031"/>
              <a:ext cx="438452" cy="441958"/>
              <a:chOff x="3371548" y="5181600"/>
              <a:chExt cx="590852" cy="456448"/>
            </a:xfrm>
          </p:grpSpPr>
          <p:sp>
            <p:nvSpPr>
              <p:cNvPr id="40" name="Rectangle 39"/>
              <p:cNvSpPr/>
              <p:nvPr/>
            </p:nvSpPr>
            <p:spPr>
              <a:xfrm>
                <a:off x="3371601"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5" name="TextBox 40"/>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6" name="Group 41"/>
            <p:cNvGrpSpPr>
              <a:grpSpLocks/>
            </p:cNvGrpSpPr>
            <p:nvPr/>
          </p:nvGrpSpPr>
          <p:grpSpPr bwMode="auto">
            <a:xfrm>
              <a:off x="5929233" y="5427031"/>
              <a:ext cx="438455" cy="441958"/>
              <a:chOff x="3371544" y="5181600"/>
              <a:chExt cx="590856" cy="456448"/>
            </a:xfrm>
          </p:grpSpPr>
          <p:sp>
            <p:nvSpPr>
              <p:cNvPr id="43" name="Rectangle 42"/>
              <p:cNvSpPr/>
              <p:nvPr/>
            </p:nvSpPr>
            <p:spPr>
              <a:xfrm>
                <a:off x="3371544"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3" name="TextBox 4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7" name="Group 44"/>
            <p:cNvGrpSpPr>
              <a:grpSpLocks/>
            </p:cNvGrpSpPr>
            <p:nvPr/>
          </p:nvGrpSpPr>
          <p:grpSpPr bwMode="auto">
            <a:xfrm>
              <a:off x="6629353" y="5427031"/>
              <a:ext cx="438498" cy="441958"/>
              <a:chOff x="3371486" y="5181600"/>
              <a:chExt cx="590914" cy="456448"/>
            </a:xfrm>
          </p:grpSpPr>
          <p:sp>
            <p:nvSpPr>
              <p:cNvPr id="46" name="Rectangle 45"/>
              <p:cNvSpPr/>
              <p:nvPr/>
            </p:nvSpPr>
            <p:spPr>
              <a:xfrm>
                <a:off x="3371486"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1" name="TextBox 46"/>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cxnSp>
          <p:nvCxnSpPr>
            <p:cNvPr id="48" name="Straight Arrow Connector 47"/>
            <p:cNvCxnSpPr/>
            <p:nvPr/>
          </p:nvCxnSpPr>
          <p:spPr>
            <a:xfrm>
              <a:off x="4267042" y="5648325"/>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952874" y="5638800"/>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81572"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367404"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086575" y="5638800"/>
              <a:ext cx="523900"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4858425" y="5415757"/>
              <a:ext cx="4667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flipH="1" flipV="1">
              <a:off x="7239794" y="5258594"/>
              <a:ext cx="750887" cy="95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a:off x="5410096" y="4876800"/>
              <a:ext cx="2200379"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V="1">
              <a:off x="3052548" y="4876800"/>
              <a:ext cx="1719343"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27" idx="0"/>
            </p:cNvCxnSpPr>
            <p:nvPr/>
          </p:nvCxnSpPr>
          <p:spPr>
            <a:xfrm rot="16200000" flipH="1">
              <a:off x="2600904" y="5339557"/>
              <a:ext cx="9032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3353403" y="5868194"/>
              <a:ext cx="457200"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581209" y="5649913"/>
              <a:ext cx="2619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548" name="TextBox 91"/>
          <p:cNvSpPr txBox="1">
            <a:spLocks noChangeArrowheads="1"/>
          </p:cNvSpPr>
          <p:nvPr/>
        </p:nvSpPr>
        <p:spPr bwMode="auto">
          <a:xfrm>
            <a:off x="838200" y="4354513"/>
            <a:ext cx="35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e.g. (Self-synchronizing) scrambler</a:t>
            </a:r>
          </a:p>
        </p:txBody>
      </p:sp>
      <p:sp>
        <p:nvSpPr>
          <p:cNvPr id="2" name="Slide Number Placeholder 1"/>
          <p:cNvSpPr>
            <a:spLocks noGrp="1"/>
          </p:cNvSpPr>
          <p:nvPr>
            <p:ph type="sldNum" sz="quarter" idx="12"/>
          </p:nvPr>
        </p:nvSpPr>
        <p:spPr/>
        <p:txBody>
          <a:bodyPr/>
          <a:lstStyle/>
          <a:p>
            <a:fld id="{915173E1-F880-A64A-B74C-29872619673F}" type="slidenum">
              <a:rPr lang="en-US" smtClean="0"/>
              <a:t>15</a:t>
            </a:fld>
            <a:endParaRPr lang="en-US"/>
          </a:p>
        </p:txBody>
      </p:sp>
    </p:spTree>
    <p:extLst>
      <p:ext uri="{BB962C8B-B14F-4D97-AF65-F5344CB8AC3E}">
        <p14:creationId xmlns:p14="http://schemas.microsoft.com/office/powerpoint/2010/main" val="1570016450"/>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EF4E22A-F271-4C03-85CC-1AD343642B34}" type="slidenum">
              <a:rPr lang="en-US" sz="1400" b="0">
                <a:latin typeface="Times New Roman" pitchFamily="18" charset="0"/>
              </a:rPr>
              <a:pPr eaLnBrk="1" hangingPunct="1"/>
              <a:t>150</a:t>
            </a:fld>
            <a:endParaRPr lang="en-US" sz="1400" b="0">
              <a:latin typeface="Times New Roman" pitchFamily="18" charset="0"/>
            </a:endParaRPr>
          </a:p>
        </p:txBody>
      </p:sp>
      <p:sp>
        <p:nvSpPr>
          <p:cNvPr id="36867"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41636" name="Rectangle 3"/>
          <p:cNvSpPr>
            <a:spLocks noGrp="1" noChangeArrowheads="1"/>
          </p:cNvSpPr>
          <p:nvPr>
            <p:ph type="body" idx="4294967295"/>
          </p:nvPr>
        </p:nvSpPr>
        <p:spPr>
          <a:xfrm>
            <a:off x="493713" y="3679825"/>
            <a:ext cx="7934325" cy="2328863"/>
          </a:xfrm>
        </p:spPr>
        <p:txBody>
          <a:bodyPr>
            <a:normAutofit fontScale="85000" lnSpcReduction="20000"/>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p>
          <a:p>
            <a:pPr marL="685800" lvl="1" indent="-228600"/>
            <a:r>
              <a:rPr lang="en-US" smtClean="0"/>
              <a:t>… Can cause problems when a CTS is </a:t>
            </a:r>
            <a:r>
              <a:rPr lang="en-US" smtClean="0">
                <a:solidFill>
                  <a:srgbClr val="FF0000"/>
                </a:solidFill>
              </a:rPr>
              <a:t>lost</a:t>
            </a:r>
          </a:p>
          <a:p>
            <a:pPr marL="285750" indent="-285750"/>
            <a:r>
              <a:rPr lang="en-US" smtClean="0"/>
              <a:t>When you hear a CTS, you keep quiet until scheduled transmission is over (hear ACK)</a:t>
            </a:r>
          </a:p>
        </p:txBody>
      </p:sp>
      <p:sp>
        <p:nvSpPr>
          <p:cNvPr id="36869"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0"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1"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2"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6873"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6874"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6875" name="Group 10"/>
          <p:cNvGrpSpPr>
            <a:grpSpLocks/>
          </p:cNvGrpSpPr>
          <p:nvPr/>
        </p:nvGrpSpPr>
        <p:grpSpPr bwMode="auto">
          <a:xfrm>
            <a:off x="1471613" y="1752600"/>
            <a:ext cx="5157787" cy="457200"/>
            <a:chOff x="927" y="1104"/>
            <a:chExt cx="3249" cy="288"/>
          </a:xfrm>
        </p:grpSpPr>
        <p:sp>
          <p:nvSpPr>
            <p:cNvPr id="368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6885" name="Group 14"/>
            <p:cNvGrpSpPr>
              <a:grpSpLocks/>
            </p:cNvGrpSpPr>
            <p:nvPr/>
          </p:nvGrpSpPr>
          <p:grpSpPr bwMode="auto">
            <a:xfrm>
              <a:off x="920" y="1776"/>
              <a:ext cx="3256" cy="249"/>
              <a:chOff x="920" y="1776"/>
              <a:chExt cx="3256" cy="249"/>
            </a:xfrm>
          </p:grpSpPr>
          <p:sp>
            <p:nvSpPr>
              <p:cNvPr id="368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0"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6886" name="Group 18"/>
            <p:cNvGrpSpPr>
              <a:grpSpLocks/>
            </p:cNvGrpSpPr>
            <p:nvPr/>
          </p:nvGrpSpPr>
          <p:grpSpPr bwMode="auto">
            <a:xfrm>
              <a:off x="912" y="1488"/>
              <a:ext cx="1968" cy="240"/>
              <a:chOff x="912" y="1488"/>
              <a:chExt cx="1968" cy="240"/>
            </a:xfrm>
          </p:grpSpPr>
          <p:sp>
            <p:nvSpPr>
              <p:cNvPr id="368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6877" name="Group 22"/>
          <p:cNvGrpSpPr>
            <a:grpSpLocks/>
          </p:cNvGrpSpPr>
          <p:nvPr/>
        </p:nvGrpSpPr>
        <p:grpSpPr bwMode="auto">
          <a:xfrm>
            <a:off x="1447800" y="2133600"/>
            <a:ext cx="3124200" cy="333375"/>
            <a:chOff x="912" y="1344"/>
            <a:chExt cx="1968" cy="210"/>
          </a:xfrm>
        </p:grpSpPr>
        <p:sp>
          <p:nvSpPr>
            <p:cNvPr id="3688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6878"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6879" name="Group 45"/>
          <p:cNvGrpSpPr>
            <a:grpSpLocks/>
          </p:cNvGrpSpPr>
          <p:nvPr/>
        </p:nvGrpSpPr>
        <p:grpSpPr bwMode="auto">
          <a:xfrm>
            <a:off x="5410200" y="2209800"/>
            <a:ext cx="381000" cy="381000"/>
            <a:chOff x="3408" y="1392"/>
            <a:chExt cx="240" cy="240"/>
          </a:xfrm>
        </p:grpSpPr>
        <p:sp>
          <p:nvSpPr>
            <p:cNvPr id="36881"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880"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150</a:t>
            </a:fld>
            <a:endParaRPr lang="en-US"/>
          </a:p>
        </p:txBody>
      </p:sp>
    </p:spTree>
    <p:extLst>
      <p:ext uri="{BB962C8B-B14F-4D97-AF65-F5344CB8AC3E}">
        <p14:creationId xmlns:p14="http://schemas.microsoft.com/office/powerpoint/2010/main" val="2783063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1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7852638-4C8A-41F9-8F08-A21C7F3F7799}" type="slidenum">
              <a:rPr lang="en-US" sz="1400" b="0">
                <a:latin typeface="Times New Roman" pitchFamily="18" charset="0"/>
              </a:rPr>
              <a:pPr eaLnBrk="1" hangingPunct="1"/>
              <a:t>151</a:t>
            </a:fld>
            <a:endParaRPr lang="en-US" sz="1400" b="0">
              <a:latin typeface="Times New Roman" pitchFamily="18" charset="0"/>
            </a:endParaRPr>
          </a:p>
        </p:txBody>
      </p:sp>
      <p:sp>
        <p:nvSpPr>
          <p:cNvPr id="37891"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949251" name="Rectangle 3"/>
          <p:cNvSpPr>
            <a:spLocks noGrp="1" noChangeArrowheads="1"/>
          </p:cNvSpPr>
          <p:nvPr>
            <p:ph type="body" idx="4294967295"/>
          </p:nvPr>
        </p:nvSpPr>
        <p:spPr>
          <a:xfrm>
            <a:off x="26670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7893" name="Rectangle 4"/>
          <p:cNvSpPr>
            <a:spLocks noGrp="1" noChangeArrowheads="1"/>
          </p:cNvSpPr>
          <p:nvPr>
            <p:ph type="title" idx="4294967295"/>
          </p:nvPr>
        </p:nvSpPr>
        <p:spPr/>
        <p:txBody>
          <a:bodyPr/>
          <a:lstStyle/>
          <a:p>
            <a:r>
              <a:rPr lang="en-US" smtClean="0"/>
              <a:t>RTS / CTS Protocols (CSMA/CA)</a:t>
            </a:r>
          </a:p>
        </p:txBody>
      </p:sp>
      <p:sp>
        <p:nvSpPr>
          <p:cNvPr id="37894"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7895"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7896"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7904"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5"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7902"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3"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defRPr/>
            </a:pPr>
            <a:r>
              <a:rPr lang="en-US" sz="2400" dirty="0">
                <a:latin typeface="+mn-lt"/>
                <a:ea typeface="+mn-ea"/>
              </a:rPr>
              <a:t>B sends to C</a:t>
            </a:r>
          </a:p>
        </p:txBody>
      </p:sp>
      <p:sp>
        <p:nvSpPr>
          <p:cNvPr id="4" name="Slide Number Placeholder 3"/>
          <p:cNvSpPr>
            <a:spLocks noGrp="1"/>
          </p:cNvSpPr>
          <p:nvPr>
            <p:ph type="sldNum" sz="quarter" idx="12"/>
          </p:nvPr>
        </p:nvSpPr>
        <p:spPr/>
        <p:txBody>
          <a:bodyPr/>
          <a:lstStyle/>
          <a:p>
            <a:fld id="{915173E1-F880-A64A-B74C-29872619673F}" type="slidenum">
              <a:rPr lang="en-US" smtClean="0"/>
              <a:t>151</a:t>
            </a:fld>
            <a:endParaRPr lang="en-US"/>
          </a:p>
        </p:txBody>
      </p:sp>
    </p:spTree>
    <p:extLst>
      <p:ext uri="{BB962C8B-B14F-4D97-AF65-F5344CB8AC3E}">
        <p14:creationId xmlns:p14="http://schemas.microsoft.com/office/powerpoint/2010/main" val="3911512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Preventing Collisions Altogether</a:t>
            </a:r>
          </a:p>
        </p:txBody>
      </p:sp>
      <p:sp>
        <p:nvSpPr>
          <p:cNvPr id="3" name="Content Placeholder 2"/>
          <p:cNvSpPr>
            <a:spLocks noGrp="1"/>
          </p:cNvSpPr>
          <p:nvPr>
            <p:ph idx="4294967295"/>
          </p:nvPr>
        </p:nvSpPr>
        <p:spPr>
          <a:xfrm>
            <a:off x="461963" y="1066800"/>
            <a:ext cx="8458200" cy="5638800"/>
          </a:xfrm>
        </p:spPr>
        <p:txBody>
          <a:bodyPr>
            <a:normAutofit fontScale="85000" lnSpcReduction="10000"/>
          </a:bodyPr>
          <a:lstStyle/>
          <a:p>
            <a:r>
              <a:rPr lang="en-US" smtClean="0"/>
              <a:t>Frequency Spectrum partitioned into several channels</a:t>
            </a:r>
          </a:p>
          <a:p>
            <a:pPr lvl="1"/>
            <a:r>
              <a:rPr lang="en-US" smtClean="0"/>
              <a:t>Nodes within interference range can use separate channels</a:t>
            </a:r>
          </a:p>
          <a:p>
            <a:pPr lvl="1"/>
            <a:endParaRPr lang="en-US" smtClean="0"/>
          </a:p>
          <a:p>
            <a:pPr lvl="1"/>
            <a:endParaRPr lang="en-US" smtClean="0"/>
          </a:p>
          <a:p>
            <a:pPr lvl="1"/>
            <a:endParaRPr lang="en-US" smtClean="0"/>
          </a:p>
          <a:p>
            <a:pPr lvl="1"/>
            <a:endParaRPr lang="en-US" smtClean="0"/>
          </a:p>
          <a:p>
            <a:pPr lvl="1">
              <a:buFont typeface="Wingdings" pitchFamily="2" charset="2"/>
              <a:buNone/>
            </a:pPr>
            <a:endParaRPr lang="en-US" smtClean="0"/>
          </a:p>
          <a:p>
            <a:pPr lvl="1"/>
            <a:r>
              <a:rPr lang="en-US" smtClean="0"/>
              <a:t>Now A and C can send without any interference!</a:t>
            </a:r>
          </a:p>
          <a:p>
            <a:r>
              <a:rPr lang="en-US" smtClean="0"/>
              <a:t>Most cards have only 1 transceiver</a:t>
            </a:r>
          </a:p>
          <a:p>
            <a:pPr lvl="1"/>
            <a:r>
              <a:rPr lang="en-US" b="1" smtClean="0"/>
              <a:t>Not Full Duplex:  Cannot send and receive at the same time</a:t>
            </a:r>
          </a:p>
          <a:p>
            <a:pPr lvl="1"/>
            <a:endParaRPr lang="en-US" smtClean="0"/>
          </a:p>
          <a:p>
            <a:pPr lvl="1"/>
            <a:r>
              <a:rPr lang="en-US" smtClean="0"/>
              <a:t>Aggregate Network throughput doubles</a:t>
            </a:r>
          </a:p>
        </p:txBody>
      </p:sp>
      <p:sp>
        <p:nvSpPr>
          <p:cNvPr id="40964" name="Slide Number Placeholder 3"/>
          <p:cNvSpPr txBox="1">
            <a:spLocks noGrp="1"/>
          </p:cNvSpPr>
          <p:nvPr/>
        </p:nvSpPr>
        <p:spPr bwMode="auto">
          <a:xfrm>
            <a:off x="8001000" y="63246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C9585BF3-CC85-4727-B1AC-23248A540805}" type="slidenum">
              <a:rPr lang="en-US" sz="1400" b="0">
                <a:latin typeface="Times New Roman" pitchFamily="18" charset="0"/>
              </a:rPr>
              <a:pPr eaLnBrk="1" hangingPunct="1"/>
              <a:t>152</a:t>
            </a:fld>
            <a:endParaRPr lang="en-US" sz="1400" b="0">
              <a:latin typeface="Times New Roman" pitchFamily="18" charset="0"/>
            </a:endParaRPr>
          </a:p>
        </p:txBody>
      </p:sp>
      <p:sp>
        <p:nvSpPr>
          <p:cNvPr id="5" name="Oval 4"/>
          <p:cNvSpPr>
            <a:spLocks noChangeArrowheads="1"/>
          </p:cNvSpPr>
          <p:nvPr/>
        </p:nvSpPr>
        <p:spPr bwMode="auto">
          <a:xfrm>
            <a:off x="4195763" y="2043606"/>
            <a:ext cx="1981200" cy="1855787"/>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6" name="Oval 5"/>
          <p:cNvSpPr>
            <a:spLocks noChangeArrowheads="1"/>
          </p:cNvSpPr>
          <p:nvPr/>
        </p:nvSpPr>
        <p:spPr bwMode="auto">
          <a:xfrm>
            <a:off x="2747963" y="2043606"/>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40967" name="Oval 6"/>
          <p:cNvSpPr>
            <a:spLocks noChangeArrowheads="1"/>
          </p:cNvSpPr>
          <p:nvPr/>
        </p:nvSpPr>
        <p:spPr bwMode="auto">
          <a:xfrm>
            <a:off x="37338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8" name="Oval 7"/>
          <p:cNvSpPr>
            <a:spLocks noChangeArrowheads="1"/>
          </p:cNvSpPr>
          <p:nvPr/>
        </p:nvSpPr>
        <p:spPr bwMode="auto">
          <a:xfrm>
            <a:off x="4386263" y="29754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9" name="Oval 8"/>
          <p:cNvSpPr>
            <a:spLocks noChangeArrowheads="1"/>
          </p:cNvSpPr>
          <p:nvPr/>
        </p:nvSpPr>
        <p:spPr bwMode="auto">
          <a:xfrm>
            <a:off x="51054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0" name="Oval 9"/>
          <p:cNvSpPr>
            <a:spLocks noChangeArrowheads="1"/>
          </p:cNvSpPr>
          <p:nvPr/>
        </p:nvSpPr>
        <p:spPr bwMode="auto">
          <a:xfrm>
            <a:off x="4419600" y="3404093"/>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1" name="Text Box 10"/>
          <p:cNvSpPr txBox="1">
            <a:spLocks noChangeArrowheads="1"/>
          </p:cNvSpPr>
          <p:nvPr/>
        </p:nvSpPr>
        <p:spPr bwMode="auto">
          <a:xfrm>
            <a:off x="3570288" y="29468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40972" name="Text Box 11"/>
          <p:cNvSpPr txBox="1">
            <a:spLocks noChangeArrowheads="1"/>
          </p:cNvSpPr>
          <p:nvPr/>
        </p:nvSpPr>
        <p:spPr bwMode="auto">
          <a:xfrm>
            <a:off x="4408488" y="27182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40973" name="Text Box 12"/>
          <p:cNvSpPr txBox="1">
            <a:spLocks noChangeArrowheads="1"/>
          </p:cNvSpPr>
          <p:nvPr/>
        </p:nvSpPr>
        <p:spPr bwMode="auto">
          <a:xfrm>
            <a:off x="4854575" y="29468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40974" name="Text Box 13"/>
          <p:cNvSpPr txBox="1">
            <a:spLocks noChangeArrowheads="1"/>
          </p:cNvSpPr>
          <p:nvPr/>
        </p:nvSpPr>
        <p:spPr bwMode="auto">
          <a:xfrm>
            <a:off x="4168775" y="31754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81600" y="2518268"/>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95600" y="2746868"/>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152</a:t>
            </a:fld>
            <a:endParaRPr lang="en-US"/>
          </a:p>
        </p:txBody>
      </p:sp>
    </p:spTree>
    <p:extLst>
      <p:ext uri="{BB962C8B-B14F-4D97-AF65-F5344CB8AC3E}">
        <p14:creationId xmlns:p14="http://schemas.microsoft.com/office/powerpoint/2010/main" val="2597532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5" grpId="0" animBg="1"/>
      <p:bldP spid="15" grpId="1" animBg="1"/>
      <p:bldP spid="15" grpId="2" animBg="1"/>
      <p:bldP spid="16" grpId="0" animBg="1"/>
      <p:bldP spid="16" grpId="1" animBg="1"/>
      <p:bldP spid="16" grpId="2"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B8A9A8B-1373-7F4C-8BF6-06B64D75B04B}" type="slidenum">
              <a:rPr lang="en-US" sz="1400" smtClean="0">
                <a:latin typeface="Times New Roman" charset="0"/>
              </a:rPr>
              <a:pPr/>
              <a:t>153</a:t>
            </a:fld>
            <a:endParaRPr lang="en-US" sz="1400" dirty="0">
              <a:latin typeface="Times New Roman" charset="0"/>
            </a:endParaRPr>
          </a:p>
        </p:txBody>
      </p:sp>
      <p:sp>
        <p:nvSpPr>
          <p:cNvPr id="73732" name="Rectangle 73"/>
          <p:cNvSpPr>
            <a:spLocks noChangeArrowheads="1"/>
          </p:cNvSpPr>
          <p:nvPr/>
        </p:nvSpPr>
        <p:spPr bwMode="auto">
          <a:xfrm>
            <a:off x="350838" y="27463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a:latin typeface="Calibri"/>
              </a:rPr>
              <a:t>802.11: advanced capabilities</a:t>
            </a:r>
          </a:p>
        </p:txBody>
      </p:sp>
      <p:sp>
        <p:nvSpPr>
          <p:cNvPr id="73733" name="Rectangle 90"/>
          <p:cNvSpPr>
            <a:spLocks noGrp="1" noChangeArrowheads="1"/>
          </p:cNvSpPr>
          <p:nvPr>
            <p:ph type="body" sz="half" idx="1"/>
          </p:nvPr>
        </p:nvSpPr>
        <p:spPr>
          <a:xfrm>
            <a:off x="509588" y="1365250"/>
            <a:ext cx="3748087" cy="4648200"/>
          </a:xfrm>
        </p:spPr>
        <p:txBody>
          <a:bodyPr/>
          <a:lstStyle/>
          <a:p>
            <a:pPr>
              <a:buFont typeface="ZapfDingbats" charset="0"/>
              <a:buNone/>
              <a:tabLst>
                <a:tab pos="746125" algn="l"/>
              </a:tabLst>
            </a:pPr>
            <a:r>
              <a:rPr lang="en-US" sz="2400" i="1" dirty="0">
                <a:solidFill>
                  <a:srgbClr val="FF3300"/>
                </a:solidFill>
              </a:rPr>
              <a:t>Rate Adaptation</a:t>
            </a:r>
          </a:p>
          <a:p>
            <a:pPr>
              <a:tabLst>
                <a:tab pos="746125" algn="l"/>
              </a:tabLst>
            </a:pPr>
            <a:r>
              <a:rPr lang="en-US" sz="2400" dirty="0"/>
              <a:t>base station, mobile dynamically change transmission rate (physical layer modulation technique) as mobile moves, SNR varies </a:t>
            </a:r>
          </a:p>
        </p:txBody>
      </p:sp>
      <p:sp>
        <p:nvSpPr>
          <p:cNvPr id="73734" name="Line 140"/>
          <p:cNvSpPr>
            <a:spLocks noChangeShapeType="1"/>
          </p:cNvSpPr>
          <p:nvPr/>
        </p:nvSpPr>
        <p:spPr bwMode="auto">
          <a:xfrm>
            <a:off x="1997075" y="5237163"/>
            <a:ext cx="296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5" name="Line 141"/>
          <p:cNvSpPr>
            <a:spLocks noChangeShapeType="1"/>
          </p:cNvSpPr>
          <p:nvPr/>
        </p:nvSpPr>
        <p:spPr bwMode="auto">
          <a:xfrm>
            <a:off x="1997075" y="5064125"/>
            <a:ext cx="296863"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6" name="Line 142"/>
          <p:cNvSpPr>
            <a:spLocks noChangeShapeType="1"/>
          </p:cNvSpPr>
          <p:nvPr/>
        </p:nvSpPr>
        <p:spPr bwMode="auto">
          <a:xfrm>
            <a:off x="2006600" y="4894263"/>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7" name="Text Box 143"/>
          <p:cNvSpPr txBox="1">
            <a:spLocks noChangeArrowheads="1"/>
          </p:cNvSpPr>
          <p:nvPr/>
        </p:nvSpPr>
        <p:spPr bwMode="auto">
          <a:xfrm>
            <a:off x="2279650" y="4768850"/>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QAM256 (8 Mbps)</a:t>
            </a:r>
          </a:p>
        </p:txBody>
      </p:sp>
      <p:sp>
        <p:nvSpPr>
          <p:cNvPr id="73738" name="Text Box 144"/>
          <p:cNvSpPr txBox="1">
            <a:spLocks noChangeArrowheads="1"/>
          </p:cNvSpPr>
          <p:nvPr/>
        </p:nvSpPr>
        <p:spPr bwMode="auto">
          <a:xfrm>
            <a:off x="2271713" y="4922838"/>
            <a:ext cx="1147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QAM16 (4 Mbps)</a:t>
            </a:r>
          </a:p>
        </p:txBody>
      </p:sp>
      <p:sp>
        <p:nvSpPr>
          <p:cNvPr id="73739" name="Text Box 145"/>
          <p:cNvSpPr txBox="1">
            <a:spLocks noChangeArrowheads="1"/>
          </p:cNvSpPr>
          <p:nvPr/>
        </p:nvSpPr>
        <p:spPr bwMode="auto">
          <a:xfrm>
            <a:off x="2281238" y="5103813"/>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BPSK (1 Mbps)</a:t>
            </a:r>
          </a:p>
        </p:txBody>
      </p:sp>
      <p:sp>
        <p:nvSpPr>
          <p:cNvPr id="73740" name="Freeform 124"/>
          <p:cNvSpPr>
            <a:spLocks/>
          </p:cNvSpPr>
          <p:nvPr/>
        </p:nvSpPr>
        <p:spPr bwMode="auto">
          <a:xfrm>
            <a:off x="5357813" y="1806575"/>
            <a:ext cx="631825" cy="1687513"/>
          </a:xfrm>
          <a:custGeom>
            <a:avLst/>
            <a:gdLst>
              <a:gd name="T0" fmla="*/ 0 w 384"/>
              <a:gd name="T1" fmla="*/ 0 h 1592"/>
              <a:gd name="T2" fmla="*/ 184 w 384"/>
              <a:gd name="T3" fmla="*/ 384 h 1592"/>
              <a:gd name="T4" fmla="*/ 304 w 384"/>
              <a:gd name="T5" fmla="*/ 984 h 1592"/>
              <a:gd name="T6" fmla="*/ 384 w 384"/>
              <a:gd name="T7" fmla="*/ 1592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1" name="Freeform 125"/>
          <p:cNvSpPr>
            <a:spLocks/>
          </p:cNvSpPr>
          <p:nvPr/>
        </p:nvSpPr>
        <p:spPr bwMode="auto">
          <a:xfrm>
            <a:off x="5765800" y="1652588"/>
            <a:ext cx="604838" cy="1879600"/>
          </a:xfrm>
          <a:custGeom>
            <a:avLst/>
            <a:gdLst>
              <a:gd name="T0" fmla="*/ 0 w 432"/>
              <a:gd name="T1" fmla="*/ 0 h 1800"/>
              <a:gd name="T2" fmla="*/ 168 w 432"/>
              <a:gd name="T3" fmla="*/ 296 h 1800"/>
              <a:gd name="T4" fmla="*/ 256 w 432"/>
              <a:gd name="T5" fmla="*/ 600 h 1800"/>
              <a:gd name="T6" fmla="*/ 360 w 432"/>
              <a:gd name="T7" fmla="*/ 1192 h 1800"/>
              <a:gd name="T8" fmla="*/ 432 w 432"/>
              <a:gd name="T9" fmla="*/ 1800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2" name="Freeform 126"/>
          <p:cNvSpPr>
            <a:spLocks/>
          </p:cNvSpPr>
          <p:nvPr/>
        </p:nvSpPr>
        <p:spPr bwMode="auto">
          <a:xfrm>
            <a:off x="6203950" y="1652588"/>
            <a:ext cx="571500" cy="1889125"/>
          </a:xfrm>
          <a:custGeom>
            <a:avLst/>
            <a:gdLst>
              <a:gd name="T0" fmla="*/ 0 w 408"/>
              <a:gd name="T1" fmla="*/ 0 h 1792"/>
              <a:gd name="T2" fmla="*/ 152 w 408"/>
              <a:gd name="T3" fmla="*/ 296 h 1792"/>
              <a:gd name="T4" fmla="*/ 232 w 408"/>
              <a:gd name="T5" fmla="*/ 592 h 1792"/>
              <a:gd name="T6" fmla="*/ 344 w 408"/>
              <a:gd name="T7" fmla="*/ 1192 h 1792"/>
              <a:gd name="T8" fmla="*/ 408 w 408"/>
              <a:gd name="T9" fmla="*/ 1792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73744" name="Line 128"/>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5" name="Line 129"/>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6" name="Line 130"/>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7" name="Line 131"/>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8" name="Line 132"/>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9" name="Line 133"/>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0" name="Line 134"/>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1" name="Line 135"/>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2" name="Text Box 136"/>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endParaRPr lang="en-US" sz="1200" baseline="30000">
              <a:latin typeface="Arial" charset="0"/>
            </a:endParaRPr>
          </a:p>
        </p:txBody>
      </p:sp>
      <p:sp>
        <p:nvSpPr>
          <p:cNvPr id="73753" name="Text Box 137"/>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20</a:t>
            </a:r>
            <a:endParaRPr lang="en-US" sz="1200" baseline="30000">
              <a:latin typeface="Arial" charset="0"/>
            </a:endParaRPr>
          </a:p>
        </p:txBody>
      </p:sp>
      <p:sp>
        <p:nvSpPr>
          <p:cNvPr id="73754" name="Text Box 138"/>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30</a:t>
            </a:r>
            <a:endParaRPr lang="en-US" sz="1200" baseline="30000">
              <a:latin typeface="Arial" charset="0"/>
            </a:endParaRPr>
          </a:p>
        </p:txBody>
      </p:sp>
      <p:sp>
        <p:nvSpPr>
          <p:cNvPr id="73755" name="Text Box 139"/>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40</a:t>
            </a:r>
            <a:endParaRPr lang="en-US" sz="1200" baseline="30000">
              <a:latin typeface="Arial" charset="0"/>
            </a:endParaRPr>
          </a:p>
        </p:txBody>
      </p:sp>
      <p:sp>
        <p:nvSpPr>
          <p:cNvPr id="73756" name="Text Box 146"/>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SNR(dB)</a:t>
            </a:r>
          </a:p>
        </p:txBody>
      </p:sp>
      <p:sp>
        <p:nvSpPr>
          <p:cNvPr id="73757" name="Text Box 147"/>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BER</a:t>
            </a:r>
          </a:p>
        </p:txBody>
      </p:sp>
      <p:sp>
        <p:nvSpPr>
          <p:cNvPr id="73758" name="Text Box 148"/>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-1</a:t>
            </a:r>
          </a:p>
        </p:txBody>
      </p:sp>
      <p:sp>
        <p:nvSpPr>
          <p:cNvPr id="73759" name="Text Box 149"/>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-2</a:t>
            </a:r>
          </a:p>
        </p:txBody>
      </p:sp>
      <p:sp>
        <p:nvSpPr>
          <p:cNvPr id="73760" name="Text Box 150"/>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-3</a:t>
            </a:r>
          </a:p>
        </p:txBody>
      </p:sp>
      <p:sp>
        <p:nvSpPr>
          <p:cNvPr id="73761" name="Text Box 151"/>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-5</a:t>
            </a:r>
          </a:p>
        </p:txBody>
      </p:sp>
      <p:sp>
        <p:nvSpPr>
          <p:cNvPr id="73762" name="Text Box 152"/>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-6</a:t>
            </a:r>
          </a:p>
        </p:txBody>
      </p:sp>
      <p:sp>
        <p:nvSpPr>
          <p:cNvPr id="73763" name="Text Box 153"/>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-7</a:t>
            </a:r>
          </a:p>
        </p:txBody>
      </p:sp>
      <p:sp>
        <p:nvSpPr>
          <p:cNvPr id="73764" name="Text Box 154"/>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6" name="Oval 159"/>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7" name="Text Box 160"/>
          <p:cNvSpPr txBox="1">
            <a:spLocks noChangeArrowheads="1"/>
          </p:cNvSpPr>
          <p:nvPr/>
        </p:nvSpPr>
        <p:spPr bwMode="auto">
          <a:xfrm>
            <a:off x="2290763" y="529431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operating point</a:t>
            </a:r>
          </a:p>
        </p:txBody>
      </p:sp>
      <p:sp>
        <p:nvSpPr>
          <p:cNvPr id="536737" name="Text Box 161"/>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1. SNR decreases, BER increase as node moves away from base station</a:t>
            </a:r>
          </a:p>
        </p:txBody>
      </p:sp>
      <p:sp>
        <p:nvSpPr>
          <p:cNvPr id="536738" name="Text Box 162"/>
          <p:cNvSpPr txBox="1">
            <a:spLocks noChangeArrowheads="1"/>
          </p:cNvSpPr>
          <p:nvPr/>
        </p:nvSpPr>
        <p:spPr bwMode="auto">
          <a:xfrm>
            <a:off x="4994275" y="5059363"/>
            <a:ext cx="32035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2. When BER becomes too high, switch to lower transmission rate but with lower BER</a:t>
            </a:r>
          </a:p>
        </p:txBody>
      </p:sp>
    </p:spTree>
    <p:extLst>
      <p:ext uri="{BB962C8B-B14F-4D97-AF65-F5344CB8AC3E}">
        <p14:creationId xmlns:p14="http://schemas.microsoft.com/office/powerpoint/2010/main" val="4797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par>
                                <p:cTn id="7" presetID="1" presetClass="entr" presetSubtype="0" fill="hold" grpId="0" nodeType="withEffect">
                                  <p:stCondLst>
                                    <p:cond delay="0"/>
                                  </p:stCondLst>
                                  <p:childTnLst>
                                    <p:set>
                                      <p:cBhvr>
                                        <p:cTn id="8" dur="1" fill="hold">
                                          <p:stCondLst>
                                            <p:cond delay="0"/>
                                          </p:stCondLst>
                                        </p:cTn>
                                        <p:tgtEl>
                                          <p:spTgt spid="5367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2" dur="2000" fill="hold"/>
                                        <p:tgtEl>
                                          <p:spTgt spid="536734"/>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536738"/>
                                        </p:tgtEl>
                                        <p:attrNameLst>
                                          <p:attrName>style.visibility</p:attrName>
                                        </p:attrNameLst>
                                      </p:cBhvr>
                                      <p:to>
                                        <p:strVal val="visible"/>
                                      </p:to>
                                    </p:set>
                                  </p:childTnLst>
                                </p:cTn>
                              </p:par>
                            </p:childTnLst>
                          </p:cTn>
                        </p:par>
                        <p:par>
                          <p:cTn id="15" fill="hold" nodeType="afterGroup">
                            <p:stCondLst>
                              <p:cond delay="2000"/>
                            </p:stCondLst>
                            <p:childTnLst>
                              <p:par>
                                <p:cTn id="16"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7" dur="2000" fill="hold"/>
                                        <p:tgtEl>
                                          <p:spTgt spid="5367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P spid="536737" grpId="0"/>
      <p:bldP spid="53673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6315DBDA-A348-764A-98F3-030530DCDF00}" type="slidenum">
              <a:rPr lang="en-US" sz="1400" smtClean="0">
                <a:latin typeface="Times New Roman" charset="0"/>
              </a:rPr>
              <a:pPr/>
              <a:t>154</a:t>
            </a:fld>
            <a:endParaRPr lang="en-US" sz="1400" dirty="0">
              <a:latin typeface="Times New Roman" charset="0"/>
            </a:endParaRPr>
          </a:p>
        </p:txBody>
      </p:sp>
      <p:sp>
        <p:nvSpPr>
          <p:cNvPr id="75780" name="Rectangle 2"/>
          <p:cNvSpPr>
            <a:spLocks noChangeArrowheads="1"/>
          </p:cNvSpPr>
          <p:nvPr/>
        </p:nvSpPr>
        <p:spPr bwMode="auto">
          <a:xfrm>
            <a:off x="350838" y="27463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a:solidFill>
                  <a:srgbClr val="000000"/>
                </a:solidFill>
                <a:latin typeface="Calibri"/>
              </a:rPr>
              <a:t>802.11: advanced capabilities</a:t>
            </a:r>
          </a:p>
        </p:txBody>
      </p:sp>
      <p:sp>
        <p:nvSpPr>
          <p:cNvPr id="75781" name="Rectangle 4"/>
          <p:cNvSpPr>
            <a:spLocks noChangeArrowheads="1"/>
          </p:cNvSpPr>
          <p:nvPr/>
        </p:nvSpPr>
        <p:spPr bwMode="auto">
          <a:xfrm>
            <a:off x="461963" y="1266825"/>
            <a:ext cx="7327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tabLst>
                <a:tab pos="746125" algn="l"/>
              </a:tabLst>
            </a:pPr>
            <a:r>
              <a:rPr lang="en-US" sz="2400" i="1" dirty="0">
                <a:solidFill>
                  <a:srgbClr val="FF3300"/>
                </a:solidFill>
                <a:latin typeface="Calibri"/>
              </a:rPr>
              <a:t>Power Management</a:t>
            </a:r>
          </a:p>
          <a:p>
            <a:pPr marL="342900" indent="-342900">
              <a:spcBef>
                <a:spcPct val="20000"/>
              </a:spcBef>
              <a:buClr>
                <a:schemeClr val="accent2"/>
              </a:buClr>
              <a:buSzPct val="85000"/>
              <a:buFont typeface="ZapfDingbats" charset="0"/>
              <a:buChar char="r"/>
              <a:tabLst>
                <a:tab pos="746125" algn="l"/>
              </a:tabLst>
            </a:pPr>
            <a:r>
              <a:rPr lang="en-US" sz="2400" dirty="0">
                <a:latin typeface="Calibri"/>
              </a:rPr>
              <a:t>node-to-AP: </a:t>
            </a:r>
            <a:r>
              <a:rPr lang="ja-JP" altLang="en-US" sz="2400" dirty="0">
                <a:latin typeface="Calibri"/>
              </a:rPr>
              <a:t>“</a:t>
            </a:r>
            <a:r>
              <a:rPr lang="en-US" sz="2400" dirty="0">
                <a:latin typeface="Calibri"/>
              </a:rPr>
              <a:t>I am going to sleep until next beacon frame</a:t>
            </a:r>
            <a:r>
              <a:rPr lang="ja-JP" altLang="en-US" sz="2400" dirty="0">
                <a:latin typeface="Calibri"/>
              </a:rPr>
              <a:t>”</a:t>
            </a:r>
            <a:endParaRPr lang="en-US" sz="2400" dirty="0">
              <a:latin typeface="Calibri"/>
            </a:endParaRPr>
          </a:p>
          <a:p>
            <a:pPr marL="685800" lvl="1" indent="-228600">
              <a:spcBef>
                <a:spcPct val="20000"/>
              </a:spcBef>
              <a:buClr>
                <a:schemeClr val="accent2"/>
              </a:buClr>
              <a:buSzPct val="75000"/>
              <a:buFont typeface="ZapfDingbats" charset="0"/>
              <a:buChar char="m"/>
              <a:tabLst>
                <a:tab pos="746125" algn="l"/>
              </a:tabLst>
            </a:pPr>
            <a:r>
              <a:rPr lang="en-US" sz="2400" dirty="0">
                <a:latin typeface="Calibri"/>
              </a:rPr>
              <a:t>AP knows not to transmit frames to this node</a:t>
            </a:r>
          </a:p>
          <a:p>
            <a:pPr marL="685800" lvl="1" indent="-228600">
              <a:spcBef>
                <a:spcPct val="20000"/>
              </a:spcBef>
              <a:buClr>
                <a:schemeClr val="accent2"/>
              </a:buClr>
              <a:buSzPct val="75000"/>
              <a:buFont typeface="ZapfDingbats" charset="0"/>
              <a:buChar char="m"/>
              <a:tabLst>
                <a:tab pos="746125" algn="l"/>
              </a:tabLst>
            </a:pPr>
            <a:r>
              <a:rPr lang="en-US" sz="2400" dirty="0">
                <a:latin typeface="Calibri"/>
              </a:rPr>
              <a:t>node wakes up before next beacon frame</a:t>
            </a:r>
          </a:p>
          <a:p>
            <a:pPr marL="342900" indent="-342900">
              <a:spcBef>
                <a:spcPct val="20000"/>
              </a:spcBef>
              <a:buClr>
                <a:schemeClr val="accent2"/>
              </a:buClr>
              <a:buSzPct val="85000"/>
              <a:buFont typeface="ZapfDingbats" charset="0"/>
              <a:buChar char="r"/>
              <a:tabLst>
                <a:tab pos="746125" algn="l"/>
              </a:tabLst>
            </a:pPr>
            <a:r>
              <a:rPr lang="en-US" sz="2400" dirty="0">
                <a:latin typeface="Calibri"/>
              </a:rPr>
              <a:t>beacon frame: contains list of mobiles with AP-to-mobile frames waiting to be sent</a:t>
            </a:r>
          </a:p>
          <a:p>
            <a:pPr marL="685800" lvl="1" indent="-228600">
              <a:spcBef>
                <a:spcPct val="20000"/>
              </a:spcBef>
              <a:buClr>
                <a:schemeClr val="accent2"/>
              </a:buClr>
              <a:buSzPct val="75000"/>
              <a:buFont typeface="ZapfDingbats" charset="0"/>
              <a:buChar char="m"/>
              <a:tabLst>
                <a:tab pos="746125" algn="l"/>
              </a:tabLst>
            </a:pPr>
            <a:r>
              <a:rPr lang="en-US" sz="2400" dirty="0">
                <a:latin typeface="Calibri"/>
              </a:rPr>
              <a:t>node will stay awake if AP-to-mobile frames to be sent; otherwise sleep again until next beacon frame</a:t>
            </a:r>
          </a:p>
          <a:p>
            <a:pPr marL="342900" indent="-342900">
              <a:spcBef>
                <a:spcPct val="20000"/>
              </a:spcBef>
              <a:buClr>
                <a:schemeClr val="accent2"/>
              </a:buClr>
              <a:buSzPct val="85000"/>
              <a:buFont typeface="ZapfDingbats" charset="0"/>
              <a:buNone/>
              <a:tabLst>
                <a:tab pos="746125" algn="l"/>
              </a:tabLst>
            </a:pPr>
            <a:endParaRPr lang="en-US" sz="2400" dirty="0">
              <a:latin typeface="Calibri"/>
            </a:endParaRPr>
          </a:p>
        </p:txBody>
      </p:sp>
    </p:spTree>
    <p:extLst>
      <p:ext uri="{BB962C8B-B14F-4D97-AF65-F5344CB8AC3E}">
        <p14:creationId xmlns:p14="http://schemas.microsoft.com/office/powerpoint/2010/main" val="11129846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9"/>
          <p:cNvSpPr txBox="1">
            <a:spLocks noChangeArrowheads="1"/>
          </p:cNvSpPr>
          <p:nvPr/>
        </p:nvSpPr>
        <p:spPr bwMode="auto">
          <a:xfrm>
            <a:off x="2286000" y="239713"/>
            <a:ext cx="4573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 – </a:t>
            </a:r>
            <a:r>
              <a:rPr lang="en-US" b="1" dirty="0" smtClean="0">
                <a:latin typeface="Calibri"/>
              </a:rPr>
              <a:t>VI</a:t>
            </a:r>
            <a:endParaRPr lang="en-US" b="1" dirty="0">
              <a:latin typeface="Calibri"/>
            </a:endParaRPr>
          </a:p>
          <a:p>
            <a:pPr algn="ctr" eaLnBrk="1" hangingPunct="1"/>
            <a:r>
              <a:rPr lang="en-US" b="1" dirty="0">
                <a:latin typeface="Calibri"/>
              </a:rPr>
              <a:t>(Hybrid)</a:t>
            </a:r>
          </a:p>
        </p:txBody>
      </p:sp>
      <p:grpSp>
        <p:nvGrpSpPr>
          <p:cNvPr id="23555" name="Group 149"/>
          <p:cNvGrpSpPr>
            <a:grpSpLocks/>
          </p:cNvGrpSpPr>
          <p:nvPr/>
        </p:nvGrpSpPr>
        <p:grpSpPr bwMode="auto">
          <a:xfrm>
            <a:off x="6248400" y="3259138"/>
            <a:ext cx="2116138" cy="855662"/>
            <a:chOff x="6886142" y="1405533"/>
            <a:chExt cx="2115804" cy="855030"/>
          </a:xfrm>
        </p:grpSpPr>
        <p:grpSp>
          <p:nvGrpSpPr>
            <p:cNvPr id="23600" name="Group 24"/>
            <p:cNvGrpSpPr>
              <a:grpSpLocks/>
            </p:cNvGrpSpPr>
            <p:nvPr/>
          </p:nvGrpSpPr>
          <p:grpSpPr bwMode="auto">
            <a:xfrm>
              <a:off x="7768861" y="1405533"/>
              <a:ext cx="276259" cy="285010"/>
              <a:chOff x="1905000" y="5257800"/>
              <a:chExt cx="638024" cy="609600"/>
            </a:xfrm>
          </p:grpSpPr>
          <p:sp>
            <p:nvSpPr>
              <p:cNvPr id="111" name="Oval 110"/>
              <p:cNvSpPr/>
              <p:nvPr/>
            </p:nvSpPr>
            <p:spPr>
              <a:xfrm>
                <a:off x="1904520" y="5257800"/>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2" name="Plus 111"/>
              <p:cNvSpPr/>
              <p:nvPr/>
            </p:nvSpPr>
            <p:spPr>
              <a:xfrm>
                <a:off x="1981502" y="5335837"/>
                <a:ext cx="494878" cy="45804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601" name="Group 25"/>
            <p:cNvGrpSpPr>
              <a:grpSpLocks/>
            </p:cNvGrpSpPr>
            <p:nvPr/>
          </p:nvGrpSpPr>
          <p:grpSpPr bwMode="auto">
            <a:xfrm>
              <a:off x="6886142" y="1975553"/>
              <a:ext cx="276259" cy="285010"/>
              <a:chOff x="1905000" y="5257800"/>
              <a:chExt cx="638024" cy="609600"/>
            </a:xfrm>
          </p:grpSpPr>
          <p:sp>
            <p:nvSpPr>
              <p:cNvPr id="109" name="Oval 108"/>
              <p:cNvSpPr/>
              <p:nvPr/>
            </p:nvSpPr>
            <p:spPr>
              <a:xfrm>
                <a:off x="1905000" y="5256669"/>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0" name="Plus 109"/>
              <p:cNvSpPr/>
              <p:nvPr/>
            </p:nvSpPr>
            <p:spPr>
              <a:xfrm>
                <a:off x="1981982" y="5334708"/>
                <a:ext cx="494878" cy="45804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62" name="Straight Arrow Connector 61"/>
            <p:cNvCxnSpPr>
              <a:stCxn id="109" idx="6"/>
            </p:cNvCxnSpPr>
            <p:nvPr/>
          </p:nvCxnSpPr>
          <p:spPr>
            <a:xfrm>
              <a:off x="7162323" y="2117794"/>
              <a:ext cx="16412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603" name="Group 34"/>
            <p:cNvGrpSpPr>
              <a:grpSpLocks/>
            </p:cNvGrpSpPr>
            <p:nvPr/>
          </p:nvGrpSpPr>
          <p:grpSpPr bwMode="auto">
            <a:xfrm>
              <a:off x="7360364" y="1805290"/>
              <a:ext cx="189846" cy="206972"/>
              <a:chOff x="3371548" y="5181600"/>
              <a:chExt cx="590852" cy="457200"/>
            </a:xfrm>
          </p:grpSpPr>
          <p:sp>
            <p:nvSpPr>
              <p:cNvPr id="107" name="Rectangle 106"/>
              <p:cNvSpPr/>
              <p:nvPr/>
            </p:nvSpPr>
            <p:spPr>
              <a:xfrm>
                <a:off x="3372687"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8" name="TextBox 107"/>
              <p:cNvSpPr txBox="1"/>
              <p:nvPr/>
            </p:nvSpPr>
            <p:spPr>
              <a:xfrm>
                <a:off x="3372687"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4" name="Group 35"/>
            <p:cNvGrpSpPr>
              <a:grpSpLocks/>
            </p:cNvGrpSpPr>
            <p:nvPr/>
          </p:nvGrpSpPr>
          <p:grpSpPr bwMode="auto">
            <a:xfrm>
              <a:off x="7663529" y="1805290"/>
              <a:ext cx="189846" cy="206972"/>
              <a:chOff x="3371548" y="5181600"/>
              <a:chExt cx="590852" cy="457200"/>
            </a:xfrm>
          </p:grpSpPr>
          <p:sp>
            <p:nvSpPr>
              <p:cNvPr id="105" name="Rectangle 104"/>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6" name="TextBox 105"/>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5" name="Group 38"/>
            <p:cNvGrpSpPr>
              <a:grpSpLocks/>
            </p:cNvGrpSpPr>
            <p:nvPr/>
          </p:nvGrpSpPr>
          <p:grpSpPr bwMode="auto">
            <a:xfrm>
              <a:off x="7966694" y="1805290"/>
              <a:ext cx="189846" cy="206972"/>
              <a:chOff x="3371548" y="5181600"/>
              <a:chExt cx="590852" cy="457200"/>
            </a:xfrm>
          </p:grpSpPr>
          <p:sp>
            <p:nvSpPr>
              <p:cNvPr id="103" name="Rectangle 102"/>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4" name="TextBox 103"/>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6" name="Group 41"/>
            <p:cNvGrpSpPr>
              <a:grpSpLocks/>
            </p:cNvGrpSpPr>
            <p:nvPr/>
          </p:nvGrpSpPr>
          <p:grpSpPr bwMode="auto">
            <a:xfrm>
              <a:off x="8269859" y="1805290"/>
              <a:ext cx="189846" cy="206972"/>
              <a:chOff x="3371548" y="5181600"/>
              <a:chExt cx="590852" cy="457200"/>
            </a:xfrm>
          </p:grpSpPr>
          <p:sp>
            <p:nvSpPr>
              <p:cNvPr id="101" name="Rectangle 100"/>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2" name="TextBox 101"/>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7" name="Group 44"/>
            <p:cNvGrpSpPr>
              <a:grpSpLocks/>
            </p:cNvGrpSpPr>
            <p:nvPr/>
          </p:nvGrpSpPr>
          <p:grpSpPr bwMode="auto">
            <a:xfrm>
              <a:off x="8573024" y="1805290"/>
              <a:ext cx="189846" cy="206972"/>
              <a:chOff x="3371548" y="5181600"/>
              <a:chExt cx="590852" cy="457200"/>
            </a:xfrm>
          </p:grpSpPr>
          <p:sp>
            <p:nvSpPr>
              <p:cNvPr id="98" name="Rectangle 97"/>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99" name="TextBox 98"/>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69" name="Straight Arrow Connector 68"/>
            <p:cNvCxnSpPr/>
            <p:nvPr/>
          </p:nvCxnSpPr>
          <p:spPr>
            <a:xfrm>
              <a:off x="7549612" y="1908398"/>
              <a:ext cx="11428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846428"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162291"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459107"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8770208" y="1903640"/>
              <a:ext cx="226976" cy="634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7798080" y="1799736"/>
              <a:ext cx="217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8824276" y="1725969"/>
              <a:ext cx="350579"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0800000">
              <a:off x="8044834" y="1548302"/>
              <a:ext cx="952350" cy="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7024233" y="1548302"/>
              <a:ext cx="744419" cy="475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109" idx="0"/>
            </p:cNvCxnSpPr>
            <p:nvPr/>
          </p:nvCxnSpPr>
          <p:spPr>
            <a:xfrm rot="16200000" flipH="1">
              <a:off x="6813251" y="1764043"/>
              <a:ext cx="4219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147307" y="2010716"/>
              <a:ext cx="212568"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252797" y="1909985"/>
              <a:ext cx="1142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556" name="Group 24"/>
          <p:cNvGrpSpPr>
            <a:grpSpLocks/>
          </p:cNvGrpSpPr>
          <p:nvPr/>
        </p:nvGrpSpPr>
        <p:grpSpPr bwMode="auto">
          <a:xfrm>
            <a:off x="2728913" y="3259138"/>
            <a:ext cx="276225" cy="285750"/>
            <a:chOff x="1905000" y="5257800"/>
            <a:chExt cx="638024" cy="609600"/>
          </a:xfrm>
        </p:grpSpPr>
        <p:sp>
          <p:nvSpPr>
            <p:cNvPr id="147" name="Oval 146"/>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8" name="Plus 147"/>
            <p:cNvSpPr/>
            <p:nvPr/>
          </p:nvSpPr>
          <p:spPr>
            <a:xfrm>
              <a:off x="1982002" y="5335692"/>
              <a:ext cx="495020" cy="457201"/>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557" name="Group 25"/>
          <p:cNvGrpSpPr>
            <a:grpSpLocks/>
          </p:cNvGrpSpPr>
          <p:nvPr/>
        </p:nvGrpSpPr>
        <p:grpSpPr bwMode="auto">
          <a:xfrm>
            <a:off x="1846263" y="3829050"/>
            <a:ext cx="276225" cy="285750"/>
            <a:chOff x="1905000" y="5257800"/>
            <a:chExt cx="638024" cy="609600"/>
          </a:xfrm>
        </p:grpSpPr>
        <p:sp>
          <p:nvSpPr>
            <p:cNvPr id="145" name="Oval 144"/>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6" name="Plus 145"/>
            <p:cNvSpPr/>
            <p:nvPr/>
          </p:nvSpPr>
          <p:spPr>
            <a:xfrm>
              <a:off x="1982002" y="5335694"/>
              <a:ext cx="495020" cy="45719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116" name="Straight Arrow Connector 115"/>
          <p:cNvCxnSpPr/>
          <p:nvPr/>
        </p:nvCxnSpPr>
        <p:spPr>
          <a:xfrm>
            <a:off x="2122488" y="3971925"/>
            <a:ext cx="4108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190625" y="3973513"/>
            <a:ext cx="65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560" name="Group 34"/>
          <p:cNvGrpSpPr>
            <a:grpSpLocks/>
          </p:cNvGrpSpPr>
          <p:nvPr/>
        </p:nvGrpSpPr>
        <p:grpSpPr bwMode="auto">
          <a:xfrm>
            <a:off x="2320925" y="3659188"/>
            <a:ext cx="190500" cy="207962"/>
            <a:chOff x="3371548" y="5181600"/>
            <a:chExt cx="590852" cy="457200"/>
          </a:xfrm>
        </p:grpSpPr>
        <p:sp>
          <p:nvSpPr>
            <p:cNvPr id="143" name="Rectangle 142"/>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4" name="TextBox 143"/>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1" name="Group 35"/>
          <p:cNvGrpSpPr>
            <a:grpSpLocks/>
          </p:cNvGrpSpPr>
          <p:nvPr/>
        </p:nvGrpSpPr>
        <p:grpSpPr bwMode="auto">
          <a:xfrm>
            <a:off x="2624138" y="3659188"/>
            <a:ext cx="188912" cy="207962"/>
            <a:chOff x="3371548" y="5181600"/>
            <a:chExt cx="590852" cy="457200"/>
          </a:xfrm>
        </p:grpSpPr>
        <p:sp>
          <p:nvSpPr>
            <p:cNvPr id="141" name="Rectangle 140"/>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2" name="TextBox 141"/>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2" name="Group 38"/>
          <p:cNvGrpSpPr>
            <a:grpSpLocks/>
          </p:cNvGrpSpPr>
          <p:nvPr/>
        </p:nvGrpSpPr>
        <p:grpSpPr bwMode="auto">
          <a:xfrm>
            <a:off x="2927350" y="3659188"/>
            <a:ext cx="188913" cy="207962"/>
            <a:chOff x="3371548" y="5181600"/>
            <a:chExt cx="590852" cy="457200"/>
          </a:xfrm>
        </p:grpSpPr>
        <p:sp>
          <p:nvSpPr>
            <p:cNvPr id="139" name="Rectangle 138"/>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0" name="TextBox 139"/>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3" name="Group 41"/>
          <p:cNvGrpSpPr>
            <a:grpSpLocks/>
          </p:cNvGrpSpPr>
          <p:nvPr/>
        </p:nvGrpSpPr>
        <p:grpSpPr bwMode="auto">
          <a:xfrm>
            <a:off x="3230563" y="3659188"/>
            <a:ext cx="188912" cy="207962"/>
            <a:chOff x="3371548" y="5181600"/>
            <a:chExt cx="590852" cy="457200"/>
          </a:xfrm>
        </p:grpSpPr>
        <p:sp>
          <p:nvSpPr>
            <p:cNvPr id="137" name="Rectangle 136"/>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8" name="TextBox 137"/>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4" name="Group 44"/>
          <p:cNvGrpSpPr>
            <a:grpSpLocks/>
          </p:cNvGrpSpPr>
          <p:nvPr/>
        </p:nvGrpSpPr>
        <p:grpSpPr bwMode="auto">
          <a:xfrm>
            <a:off x="3533775" y="3659188"/>
            <a:ext cx="188913" cy="207962"/>
            <a:chOff x="3371548" y="5181600"/>
            <a:chExt cx="590852" cy="457200"/>
          </a:xfrm>
        </p:grpSpPr>
        <p:sp>
          <p:nvSpPr>
            <p:cNvPr id="135" name="Rectangle 134"/>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6" name="TextBox 135"/>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123" name="Straight Arrow Connector 122"/>
          <p:cNvCxnSpPr/>
          <p:nvPr/>
        </p:nvCxnSpPr>
        <p:spPr>
          <a:xfrm>
            <a:off x="2511425" y="3762375"/>
            <a:ext cx="112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808288" y="3759200"/>
            <a:ext cx="1127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122613"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419475"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732213" y="3759200"/>
            <a:ext cx="225425" cy="47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flipH="1" flipV="1">
            <a:off x="2757487" y="3654426"/>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flipH="1" flipV="1">
            <a:off x="3783806" y="3580607"/>
            <a:ext cx="352425"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10800000">
            <a:off x="3005138" y="3402013"/>
            <a:ext cx="952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V="1">
            <a:off x="1984375" y="3402013"/>
            <a:ext cx="744538"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16200000" flipH="1">
            <a:off x="1773237" y="3617913"/>
            <a:ext cx="422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2107406" y="3864769"/>
            <a:ext cx="212725"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12975" y="3763963"/>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7" name="TextBox 150"/>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…100111101101010001000101100111010001010010110101001001110101110100…</a:t>
            </a:r>
          </a:p>
        </p:txBody>
      </p:sp>
      <p:cxnSp>
        <p:nvCxnSpPr>
          <p:cNvPr id="154" name="Straight Arrow Connector 153"/>
          <p:cNvCxnSpPr/>
          <p:nvPr/>
        </p:nvCxnSpPr>
        <p:spPr>
          <a:xfrm rot="5400000" flipH="1" flipV="1">
            <a:off x="2094707" y="2020094"/>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9" name="TextBox 154"/>
          <p:cNvSpPr txBox="1">
            <a:spLocks noChangeArrowheads="1"/>
          </p:cNvSpPr>
          <p:nvPr/>
        </p:nvSpPr>
        <p:spPr bwMode="auto">
          <a:xfrm>
            <a:off x="2349500" y="2133600"/>
            <a:ext cx="588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Inserted bits marking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p:txBody>
      </p:sp>
      <p:sp>
        <p:nvSpPr>
          <p:cNvPr id="23580" name="TextBox 155"/>
          <p:cNvSpPr txBox="1">
            <a:spLocks noChangeArrowheads="1"/>
          </p:cNvSpPr>
          <p:nvPr/>
        </p:nvSpPr>
        <p:spPr bwMode="auto">
          <a:xfrm>
            <a:off x="0" y="1436688"/>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a:t>
            </a:r>
            <a:r>
              <a:rPr lang="en-US" sz="1800" dirty="0">
                <a:solidFill>
                  <a:schemeClr val="accent2"/>
                </a:solidFill>
                <a:latin typeface="Calibri"/>
              </a:rPr>
              <a:t>01</a:t>
            </a:r>
            <a:r>
              <a:rPr lang="en-US" sz="1800" dirty="0">
                <a:latin typeface="Calibri"/>
              </a:rPr>
              <a:t>000101100111010001010010110101001001110101110100…</a:t>
            </a:r>
          </a:p>
        </p:txBody>
      </p:sp>
      <p:sp>
        <p:nvSpPr>
          <p:cNvPr id="23581" name="TextBox 156"/>
          <p:cNvSpPr txBox="1">
            <a:spLocks noChangeArrowheads="1"/>
          </p:cNvSpPr>
          <p:nvPr/>
        </p:nvSpPr>
        <p:spPr bwMode="auto">
          <a:xfrm>
            <a:off x="1524000" y="2743200"/>
            <a:ext cx="611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Scramble / Transmit / Unscramble</a:t>
            </a:r>
          </a:p>
        </p:txBody>
      </p:sp>
      <p:sp>
        <p:nvSpPr>
          <p:cNvPr id="23582" name="TextBox 157"/>
          <p:cNvSpPr txBox="1">
            <a:spLocks noChangeArrowheads="1"/>
          </p:cNvSpPr>
          <p:nvPr/>
        </p:nvSpPr>
        <p:spPr bwMode="auto">
          <a:xfrm>
            <a:off x="0" y="4430713"/>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a:t>
            </a:r>
            <a:r>
              <a:rPr lang="en-US" sz="1800" dirty="0">
                <a:solidFill>
                  <a:schemeClr val="accent2"/>
                </a:solidFill>
                <a:latin typeface="Calibri"/>
              </a:rPr>
              <a:t>01</a:t>
            </a:r>
            <a:r>
              <a:rPr lang="en-US" sz="1800" dirty="0">
                <a:latin typeface="Calibri"/>
              </a:rPr>
              <a:t>00010110011101000101001011010100100111010111010010010111011101111000…</a:t>
            </a:r>
          </a:p>
        </p:txBody>
      </p:sp>
      <p:cxnSp>
        <p:nvCxnSpPr>
          <p:cNvPr id="159" name="Straight Arrow Connector 158"/>
          <p:cNvCxnSpPr/>
          <p:nvPr/>
        </p:nvCxnSpPr>
        <p:spPr>
          <a:xfrm rot="5400000" flipH="1" flipV="1">
            <a:off x="50007" y="5003006"/>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4" name="TextBox 159"/>
          <p:cNvSpPr txBox="1">
            <a:spLocks noChangeArrowheads="1"/>
          </p:cNvSpPr>
          <p:nvPr/>
        </p:nvSpPr>
        <p:spPr bwMode="auto">
          <a:xfrm>
            <a:off x="304800" y="5116513"/>
            <a:ext cx="588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Identify (and remove)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a:p>
            <a:pPr eaLnBrk="1" hangingPunct="1"/>
            <a:r>
              <a:rPr lang="en-US" sz="1800" dirty="0">
                <a:latin typeface="Calibri"/>
              </a:rPr>
              <a:t>This gives you the Byte-delineations for </a:t>
            </a:r>
            <a:r>
              <a:rPr lang="en-US" sz="1800" i="1" dirty="0">
                <a:latin typeface="Calibri"/>
              </a:rPr>
              <a:t>free </a:t>
            </a:r>
          </a:p>
        </p:txBody>
      </p:sp>
      <p:sp>
        <p:nvSpPr>
          <p:cNvPr id="23585" name="TextBox 80"/>
          <p:cNvSpPr txBox="1">
            <a:spLocks noChangeArrowheads="1"/>
          </p:cNvSpPr>
          <p:nvPr/>
        </p:nvSpPr>
        <p:spPr bwMode="auto">
          <a:xfrm>
            <a:off x="304800" y="5799138"/>
            <a:ext cx="845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a:rPr>
              <a:t>64b/66b combines a scrambler and a framer. The start of frame is a pair of bits 01 or 10: 01 means </a:t>
            </a:r>
            <a:r>
              <a:rPr lang="ja-JP" altLang="en-US" sz="1400" dirty="0">
                <a:latin typeface="Calibri"/>
              </a:rPr>
              <a:t>“</a:t>
            </a:r>
            <a:r>
              <a:rPr lang="en-US" sz="1400" dirty="0">
                <a:latin typeface="Calibri"/>
              </a:rPr>
              <a:t>this frame is data</a:t>
            </a:r>
            <a:r>
              <a:rPr lang="ja-JP" altLang="en-US" sz="1400" dirty="0">
                <a:latin typeface="Calibri"/>
              </a:rPr>
              <a:t>”</a:t>
            </a:r>
            <a:r>
              <a:rPr lang="en-US" sz="1400" dirty="0">
                <a:latin typeface="Calibri"/>
              </a:rPr>
              <a:t> 10 means </a:t>
            </a:r>
            <a:r>
              <a:rPr lang="ja-JP" altLang="en-US" sz="1400" dirty="0">
                <a:latin typeface="Calibri"/>
              </a:rPr>
              <a:t>“</a:t>
            </a:r>
            <a:r>
              <a:rPr lang="en-US" sz="1400" dirty="0">
                <a:latin typeface="Calibri"/>
              </a:rPr>
              <a:t>this frame contains data and control</a:t>
            </a:r>
            <a:r>
              <a:rPr lang="ja-JP" altLang="en-US" sz="1400" dirty="0">
                <a:latin typeface="Calibri"/>
              </a:rPr>
              <a:t>”</a:t>
            </a:r>
            <a:r>
              <a:rPr lang="en-US" sz="1400" dirty="0">
                <a:latin typeface="Calibri"/>
              </a:rPr>
              <a:t> – control could be configuration information, length of encoded data or simply </a:t>
            </a:r>
            <a:r>
              <a:rPr lang="ja-JP" altLang="en-US" sz="1400" dirty="0">
                <a:latin typeface="Calibri"/>
              </a:rPr>
              <a:t>“</a:t>
            </a:r>
            <a:r>
              <a:rPr lang="en-US" sz="1400" dirty="0">
                <a:latin typeface="Calibri"/>
              </a:rPr>
              <a:t>this line is idle</a:t>
            </a:r>
            <a:r>
              <a:rPr lang="ja-JP" altLang="en-US" sz="1400" dirty="0">
                <a:latin typeface="Calibri"/>
              </a:rPr>
              <a:t>”</a:t>
            </a:r>
            <a:r>
              <a:rPr lang="en-US" sz="1400" dirty="0">
                <a:latin typeface="Calibri"/>
              </a:rPr>
              <a:t> (no data at all) </a:t>
            </a:r>
          </a:p>
        </p:txBody>
      </p:sp>
      <p:sp>
        <p:nvSpPr>
          <p:cNvPr id="2" name="Slide Number Placeholder 1"/>
          <p:cNvSpPr>
            <a:spLocks noGrp="1"/>
          </p:cNvSpPr>
          <p:nvPr>
            <p:ph type="sldNum" sz="quarter" idx="12"/>
          </p:nvPr>
        </p:nvSpPr>
        <p:spPr/>
        <p:txBody>
          <a:bodyPr/>
          <a:lstStyle/>
          <a:p>
            <a:fld id="{915173E1-F880-A64A-B74C-29872619673F}" type="slidenum">
              <a:rPr lang="en-US" smtClean="0"/>
              <a:t>16</a:t>
            </a:fld>
            <a:endParaRPr lang="en-US"/>
          </a:p>
        </p:txBody>
      </p:sp>
    </p:spTree>
    <p:extLst>
      <p:ext uri="{BB962C8B-B14F-4D97-AF65-F5344CB8AC3E}">
        <p14:creationId xmlns:p14="http://schemas.microsoft.com/office/powerpoint/2010/main" val="2588142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129790"/>
            <a:ext cx="1210692" cy="15577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2-02-26 at 23.44.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837"/>
            <a:ext cx="4109921" cy="1810230"/>
          </a:xfrm>
          <a:prstGeom prst="rect">
            <a:avLst/>
          </a:prstGeom>
        </p:spPr>
      </p:pic>
      <p:pic>
        <p:nvPicPr>
          <p:cNvPr id="6" name="Picture 5" descr="1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397" y="581954"/>
            <a:ext cx="1944279" cy="1427778"/>
          </a:xfrm>
          <a:prstGeom prst="rect">
            <a:avLst/>
          </a:prstGeom>
        </p:spPr>
      </p:pic>
      <p:pic>
        <p:nvPicPr>
          <p:cNvPr id="9" name="Picture 8" descr="George_anthei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179" y="0"/>
            <a:ext cx="1375482" cy="2009732"/>
          </a:xfrm>
          <a:prstGeom prst="rect">
            <a:avLst/>
          </a:prstGeom>
        </p:spPr>
      </p:pic>
      <p:pic>
        <p:nvPicPr>
          <p:cNvPr id="12" name="Picture 11" descr="SteinwayWelte1919.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7361" y="129790"/>
            <a:ext cx="1801916" cy="2402555"/>
          </a:xfrm>
          <a:prstGeom prst="rect">
            <a:avLst/>
          </a:prstGeom>
        </p:spPr>
      </p:pic>
      <p:pic>
        <p:nvPicPr>
          <p:cNvPr id="15" name="Picture 14" descr="torpedo20.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9295" y="2331866"/>
            <a:ext cx="1913245" cy="1825760"/>
          </a:xfrm>
          <a:prstGeom prst="rect">
            <a:avLst/>
          </a:prstGeom>
        </p:spPr>
      </p:pic>
      <p:pic>
        <p:nvPicPr>
          <p:cNvPr id="18" name="Picture 17" descr="mk 13 torpedo.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266" y="4380122"/>
            <a:ext cx="4122738" cy="2061369"/>
          </a:xfrm>
          <a:prstGeom prst="rect">
            <a:avLst/>
          </a:prstGeom>
        </p:spPr>
      </p:pic>
      <p:pic>
        <p:nvPicPr>
          <p:cNvPr id="21" name="Picture 20" descr="Legendary_kiss_V%E2%80%93J_day_in_Times_Square_Alfred_Eisenstaedt.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1836" y="4507314"/>
            <a:ext cx="1222248" cy="1828800"/>
          </a:xfrm>
          <a:prstGeom prst="rect">
            <a:avLst/>
          </a:prstGeom>
        </p:spPr>
      </p:pic>
      <p:sp>
        <p:nvSpPr>
          <p:cNvPr id="23" name="Rectangle 22"/>
          <p:cNvSpPr/>
          <p:nvPr/>
        </p:nvSpPr>
        <p:spPr>
          <a:xfrm>
            <a:off x="3912413" y="1055136"/>
            <a:ext cx="1890130" cy="4508927"/>
          </a:xfrm>
          <a:prstGeom prst="rect">
            <a:avLst/>
          </a:prstGeom>
        </p:spPr>
        <p:txBody>
          <a:bodyPr wrap="none">
            <a:spAutoFit/>
          </a:bodyPr>
          <a:lstStyle/>
          <a:p>
            <a:pPr lvl="0"/>
            <a:r>
              <a:rPr lang="en-US" sz="28700" b="1" dirty="0">
                <a:solidFill>
                  <a:prstClr val="black"/>
                </a:solidFill>
              </a:rPr>
              <a:t>?</a:t>
            </a:r>
          </a:p>
        </p:txBody>
      </p:sp>
      <p:sp>
        <p:nvSpPr>
          <p:cNvPr id="24" name="TextBox 23"/>
          <p:cNvSpPr txBox="1"/>
          <p:nvPr/>
        </p:nvSpPr>
        <p:spPr>
          <a:xfrm rot="20016091">
            <a:off x="1232850" y="2830839"/>
            <a:ext cx="1851222" cy="1200328"/>
          </a:xfrm>
          <a:prstGeom prst="rect">
            <a:avLst/>
          </a:prstGeom>
          <a:noFill/>
        </p:spPr>
        <p:txBody>
          <a:bodyPr wrap="square" rtlCol="0">
            <a:spAutoFit/>
          </a:bodyPr>
          <a:lstStyle/>
          <a:p>
            <a:r>
              <a:rPr lang="en-US" sz="2400" b="1" dirty="0" smtClean="0">
                <a:solidFill>
                  <a:srgbClr val="FF0000"/>
                </a:solidFill>
              </a:rPr>
              <a:t>CLASSIFIED:</a:t>
            </a:r>
          </a:p>
          <a:p>
            <a:r>
              <a:rPr lang="en-US" sz="2400" b="1" dirty="0" smtClean="0">
                <a:solidFill>
                  <a:srgbClr val="FF0000"/>
                </a:solidFill>
              </a:rPr>
              <a:t>TOP SECRET</a:t>
            </a:r>
          </a:p>
          <a:p>
            <a:r>
              <a:rPr lang="en-US" sz="2400" b="1" dirty="0" smtClean="0">
                <a:solidFill>
                  <a:srgbClr val="FF0000"/>
                </a:solidFill>
              </a:rPr>
              <a:t>NO FORNAT</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915173E1-F880-A64A-B74C-29872619673F}" type="slidenum">
              <a:rPr lang="en-US" smtClean="0"/>
              <a:t>17</a:t>
            </a:fld>
            <a:endParaRPr lang="en-US"/>
          </a:p>
        </p:txBody>
      </p:sp>
    </p:spTree>
    <p:extLst>
      <p:ext uri="{BB962C8B-B14F-4D97-AF65-F5344CB8AC3E}">
        <p14:creationId xmlns:p14="http://schemas.microsoft.com/office/powerpoint/2010/main" val="32601233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546350"/>
            <a:ext cx="6948488" cy="269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3304" y="588392"/>
            <a:ext cx="6794992" cy="707886"/>
          </a:xfrm>
          <a:prstGeom prst="rect">
            <a:avLst/>
          </a:prstGeom>
          <a:noFill/>
        </p:spPr>
        <p:txBody>
          <a:bodyPr wrap="square" rtlCol="0">
            <a:spAutoFit/>
          </a:bodyPr>
          <a:lstStyle/>
          <a:p>
            <a:pPr algn="ctr"/>
            <a:r>
              <a:rPr lang="en-US" sz="4000" b="1" dirty="0" smtClean="0"/>
              <a:t>Multiple Access Mechanisms</a:t>
            </a:r>
            <a:endParaRPr lang="en-US" sz="4000" b="1" dirty="0"/>
          </a:p>
        </p:txBody>
      </p:sp>
      <p:sp>
        <p:nvSpPr>
          <p:cNvPr id="5" name="TextBox 4"/>
          <p:cNvSpPr txBox="1"/>
          <p:nvPr/>
        </p:nvSpPr>
        <p:spPr>
          <a:xfrm>
            <a:off x="1026065" y="5926977"/>
            <a:ext cx="7534046" cy="646331"/>
          </a:xfrm>
          <a:prstGeom prst="rect">
            <a:avLst/>
          </a:prstGeom>
          <a:noFill/>
        </p:spPr>
        <p:txBody>
          <a:bodyPr wrap="square" rtlCol="0">
            <a:spAutoFit/>
          </a:bodyPr>
          <a:lstStyle/>
          <a:p>
            <a:r>
              <a:rPr lang="en-US" dirty="0" smtClean="0"/>
              <a:t>Each dimension is orthogonal (so may be trivially combined)</a:t>
            </a:r>
          </a:p>
          <a:p>
            <a:r>
              <a:rPr lang="en-US" dirty="0"/>
              <a:t>	</a:t>
            </a:r>
            <a:r>
              <a:rPr lang="en-US" dirty="0" smtClean="0"/>
              <a:t>There are other dimensions too; can you think of them?</a:t>
            </a:r>
            <a:endParaRPr lang="en-US" dirty="0"/>
          </a:p>
        </p:txBody>
      </p:sp>
      <p:sp>
        <p:nvSpPr>
          <p:cNvPr id="6" name="Rectangle 5"/>
          <p:cNvSpPr/>
          <p:nvPr/>
        </p:nvSpPr>
        <p:spPr>
          <a:xfrm>
            <a:off x="5876552" y="2123953"/>
            <a:ext cx="2532874" cy="3049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15173E1-F880-A64A-B74C-29872619673F}" type="slidenum">
              <a:rPr lang="en-US" smtClean="0"/>
              <a:t>18</a:t>
            </a:fld>
            <a:endParaRPr lang="en-US"/>
          </a:p>
        </p:txBody>
      </p:sp>
    </p:spTree>
    <p:extLst>
      <p:ext uri="{BB962C8B-B14F-4D97-AF65-F5344CB8AC3E}">
        <p14:creationId xmlns:p14="http://schemas.microsoft.com/office/powerpoint/2010/main" val="2957934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8580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7651" name="Group 3"/>
          <p:cNvGrpSpPr>
            <a:grpSpLocks/>
          </p:cNvGrpSpPr>
          <p:nvPr/>
        </p:nvGrpSpPr>
        <p:grpSpPr bwMode="auto">
          <a:xfrm>
            <a:off x="4625975" y="3633788"/>
            <a:ext cx="4335463" cy="2490787"/>
            <a:chOff x="2928" y="2503"/>
            <a:chExt cx="2731" cy="1569"/>
          </a:xfrm>
        </p:grpSpPr>
        <p:sp>
          <p:nvSpPr>
            <p:cNvPr id="27652"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5"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6"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7"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8"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9"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0"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1"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2"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3"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4"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665" name="Group 17"/>
          <p:cNvGrpSpPr>
            <a:grpSpLocks/>
          </p:cNvGrpSpPr>
          <p:nvPr/>
        </p:nvGrpSpPr>
        <p:grpSpPr bwMode="auto">
          <a:xfrm>
            <a:off x="304800" y="3633788"/>
            <a:ext cx="4200525" cy="2547937"/>
            <a:chOff x="96" y="2138"/>
            <a:chExt cx="3207" cy="1946"/>
          </a:xfrm>
        </p:grpSpPr>
        <p:grpSp>
          <p:nvGrpSpPr>
            <p:cNvPr id="27666" name="Group 18"/>
            <p:cNvGrpSpPr>
              <a:grpSpLocks/>
            </p:cNvGrpSpPr>
            <p:nvPr/>
          </p:nvGrpSpPr>
          <p:grpSpPr bwMode="auto">
            <a:xfrm>
              <a:off x="173" y="2333"/>
              <a:ext cx="3044" cy="1564"/>
              <a:chOff x="1008" y="240"/>
              <a:chExt cx="3807" cy="1946"/>
            </a:xfrm>
          </p:grpSpPr>
          <p:sp>
            <p:nvSpPr>
              <p:cNvPr id="27667"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8"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9"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0"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1"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2"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3"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4"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5"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6"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77"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8"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9"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80"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19</a:t>
            </a:fld>
            <a:endParaRPr lang="en-US"/>
          </a:p>
        </p:txBody>
      </p:sp>
    </p:spTree>
    <p:extLst>
      <p:ext uri="{BB962C8B-B14F-4D97-AF65-F5344CB8AC3E}">
        <p14:creationId xmlns:p14="http://schemas.microsoft.com/office/powerpoint/2010/main" val="32305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2</a:t>
            </a:fld>
            <a:endParaRPr lang="en-US" sz="1200" i="0" dirty="0">
              <a:latin typeface="Calibri"/>
              <a:cs typeface="Calibri"/>
            </a:endParaRPr>
          </a:p>
        </p:txBody>
      </p:sp>
      <p:sp>
        <p:nvSpPr>
          <p:cNvPr id="15364"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Topic 3: </a:t>
            </a:r>
            <a:r>
              <a:rPr lang="en-US" dirty="0">
                <a:ea typeface="ＭＳ Ｐゴシック" charset="0"/>
                <a:cs typeface="ＭＳ Ｐゴシック" charset="0"/>
              </a:rPr>
              <a:t>The Data Link Layer</a:t>
            </a:r>
          </a:p>
        </p:txBody>
      </p:sp>
      <p:sp>
        <p:nvSpPr>
          <p:cNvPr id="15365" name="Rectangle 3"/>
          <p:cNvSpPr>
            <a:spLocks noGrp="1" noChangeArrowheads="1"/>
          </p:cNvSpPr>
          <p:nvPr>
            <p:ph type="body" sz="half" idx="1"/>
          </p:nvPr>
        </p:nvSpPr>
        <p:spPr>
          <a:xfrm>
            <a:off x="533400" y="1371600"/>
            <a:ext cx="7305675" cy="4648200"/>
          </a:xfrm>
        </p:spPr>
        <p:txBody>
          <a:bodyPr/>
          <a:lstStyle/>
          <a:p>
            <a:pPr>
              <a:buFont typeface="ZapfDingbats" charset="0"/>
              <a:buNone/>
            </a:pPr>
            <a:r>
              <a:rPr lang="en-US" u="sng" dirty="0">
                <a:solidFill>
                  <a:srgbClr val="FF0000"/>
                </a:solidFill>
                <a:ea typeface="ＭＳ Ｐゴシック" charset="0"/>
                <a:cs typeface="ＭＳ Ｐゴシック" charset="0"/>
              </a:rPr>
              <a:t>Our goals:</a:t>
            </a:r>
            <a:r>
              <a:rPr lang="en-US" sz="2400" dirty="0">
                <a:ea typeface="ＭＳ Ｐゴシック" charset="0"/>
                <a:cs typeface="ＭＳ Ｐゴシック" charset="0"/>
              </a:rPr>
              <a:t> </a:t>
            </a:r>
          </a:p>
          <a:p>
            <a:r>
              <a:rPr lang="en-US" sz="2400" dirty="0">
                <a:ea typeface="ＭＳ Ｐゴシック" charset="0"/>
                <a:cs typeface="ＭＳ Ｐゴシック" charset="0"/>
              </a:rPr>
              <a:t>understand principles behind data link layer services</a:t>
            </a:r>
            <a:r>
              <a:rPr lang="en-US" sz="2400" dirty="0" smtClean="0">
                <a:ea typeface="ＭＳ Ｐゴシック" charset="0"/>
                <a:cs typeface="ＭＳ Ｐゴシック" charset="0"/>
              </a:rPr>
              <a:t>:</a:t>
            </a:r>
          </a:p>
          <a:p>
            <a:pPr marL="457200" lvl="1" indent="0">
              <a:buNone/>
            </a:pPr>
            <a:r>
              <a:rPr lang="en-US" sz="2000" dirty="0" smtClean="0">
                <a:ea typeface="ＭＳ Ｐゴシック" charset="0"/>
                <a:cs typeface="ＭＳ Ｐゴシック" charset="0"/>
              </a:rPr>
              <a:t>(these are methods &amp; mechanisms in your networking toolbox)</a:t>
            </a:r>
            <a:endParaRPr lang="en-US" sz="2000" dirty="0">
              <a:ea typeface="ＭＳ Ｐゴシック" charset="0"/>
              <a:cs typeface="ＭＳ Ｐゴシック" charset="0"/>
            </a:endParaRPr>
          </a:p>
          <a:p>
            <a:pPr lvl="1"/>
            <a:r>
              <a:rPr lang="en-US" sz="2000" dirty="0">
                <a:ea typeface="ＭＳ Ｐゴシック" charset="0"/>
              </a:rPr>
              <a:t>error detection, correction</a:t>
            </a:r>
          </a:p>
          <a:p>
            <a:pPr lvl="1"/>
            <a:r>
              <a:rPr lang="en-US" sz="2000" dirty="0">
                <a:ea typeface="ＭＳ Ｐゴシック" charset="0"/>
              </a:rPr>
              <a:t>sharing a broadcast channel: multiple access</a:t>
            </a:r>
          </a:p>
          <a:p>
            <a:pPr lvl="1"/>
            <a:r>
              <a:rPr lang="en-US" sz="2000" dirty="0">
                <a:ea typeface="ＭＳ Ｐゴシック" charset="0"/>
              </a:rPr>
              <a:t>link layer addressing</a:t>
            </a:r>
          </a:p>
          <a:p>
            <a:pPr lvl="1"/>
            <a:r>
              <a:rPr lang="en-US" sz="2000" dirty="0">
                <a:ea typeface="ＭＳ Ｐゴシック" charset="0"/>
              </a:rPr>
              <a:t>reliable data transfer, flow control: </a:t>
            </a:r>
            <a:r>
              <a:rPr lang="en-US" sz="2000" dirty="0" smtClean="0">
                <a:ea typeface="ＭＳ Ｐゴシック" charset="0"/>
              </a:rPr>
              <a:t>\</a:t>
            </a:r>
          </a:p>
          <a:p>
            <a:pPr lvl="1"/>
            <a:r>
              <a:rPr lang="en-US" sz="2400" dirty="0" smtClean="0">
                <a:ea typeface="ＭＳ Ｐゴシック" charset="0"/>
                <a:cs typeface="ＭＳ Ｐゴシック" charset="0"/>
              </a:rPr>
              <a:t>instantiation </a:t>
            </a:r>
            <a:r>
              <a:rPr lang="en-US" sz="2400" dirty="0">
                <a:ea typeface="ＭＳ Ｐゴシック" charset="0"/>
                <a:cs typeface="ＭＳ Ｐゴシック" charset="0"/>
              </a:rPr>
              <a:t>and implementation of various link layer </a:t>
            </a:r>
            <a:r>
              <a:rPr lang="en-US" sz="2400" dirty="0" smtClean="0">
                <a:ea typeface="ＭＳ Ｐゴシック" charset="0"/>
                <a:cs typeface="ＭＳ Ｐゴシック" charset="0"/>
              </a:rPr>
              <a:t>technologies</a:t>
            </a:r>
            <a:endParaRPr lang="en-US" sz="2400" dirty="0">
              <a:ea typeface="ＭＳ Ｐゴシック" charset="0"/>
              <a:cs typeface="ＭＳ Ｐゴシック" charset="0"/>
            </a:endParaRPr>
          </a:p>
          <a:p>
            <a:pPr lvl="1"/>
            <a:r>
              <a:rPr lang="en-US" sz="2000" dirty="0" smtClean="0">
                <a:ea typeface="ＭＳ Ｐゴシック" charset="0"/>
                <a:cs typeface="ＭＳ Ｐゴシック" charset="0"/>
              </a:rPr>
              <a:t>Wired Ethernet (aka 802.3)</a:t>
            </a:r>
          </a:p>
          <a:p>
            <a:pPr lvl="1"/>
            <a:r>
              <a:rPr lang="en-US" sz="2000" dirty="0" smtClean="0">
                <a:ea typeface="ＭＳ Ｐゴシック" charset="0"/>
                <a:cs typeface="ＭＳ Ｐゴシック" charset="0"/>
              </a:rPr>
              <a:t>Wireless Ethernet (aka 802.11 </a:t>
            </a:r>
            <a:r>
              <a:rPr lang="en-US" sz="2000" dirty="0" err="1" smtClean="0">
                <a:ea typeface="ＭＳ Ｐゴシック" charset="0"/>
                <a:cs typeface="ＭＳ Ｐゴシック" charset="0"/>
              </a:rPr>
              <a:t>WiFi</a:t>
            </a:r>
            <a:r>
              <a:rPr lang="en-US" sz="2000" dirty="0" smtClean="0">
                <a:ea typeface="ＭＳ Ｐゴシック" charset="0"/>
                <a:cs typeface="ＭＳ Ｐゴシック" charset="0"/>
              </a:rPr>
              <a:t>)</a:t>
            </a:r>
            <a:endParaRPr lang="en-US" sz="2000" dirty="0">
              <a:ea typeface="ＭＳ Ｐゴシック" charset="0"/>
              <a:cs typeface="ＭＳ Ｐゴシック" charset="0"/>
            </a:endParaRPr>
          </a:p>
        </p:txBody>
      </p:sp>
    </p:spTree>
    <p:extLst>
      <p:ext uri="{BB962C8B-B14F-4D97-AF65-F5344CB8AC3E}">
        <p14:creationId xmlns:p14="http://schemas.microsoft.com/office/powerpoint/2010/main" val="35959586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90563"/>
            <a:ext cx="4703762" cy="2741612"/>
          </a:xfrm>
          <a:prstGeom prst="rect">
            <a:avLst/>
          </a:prstGeom>
          <a:noFill/>
          <a:extLst>
            <a:ext uri="{909E8E84-426E-40dd-AFC4-6F175D3DCCD1}">
              <a14:hiddenFill xmlns:a14="http://schemas.microsoft.com/office/drawing/2010/main">
                <a:solidFill>
                  <a:srgbClr val="FFFFFF"/>
                </a:solidFill>
              </a14:hiddenFill>
            </a:ext>
          </a:extLst>
        </p:spPr>
      </p:pic>
      <p:grpSp>
        <p:nvGrpSpPr>
          <p:cNvPr id="28689" name="Group 17"/>
          <p:cNvGrpSpPr>
            <a:grpSpLocks/>
          </p:cNvGrpSpPr>
          <p:nvPr/>
        </p:nvGrpSpPr>
        <p:grpSpPr bwMode="auto">
          <a:xfrm>
            <a:off x="1981200" y="515938"/>
            <a:ext cx="5078413" cy="3070225"/>
            <a:chOff x="96" y="2138"/>
            <a:chExt cx="3207" cy="1946"/>
          </a:xfrm>
        </p:grpSpPr>
        <p:grpSp>
          <p:nvGrpSpPr>
            <p:cNvPr id="28690" name="Group 18"/>
            <p:cNvGrpSpPr>
              <a:grpSpLocks/>
            </p:cNvGrpSpPr>
            <p:nvPr/>
          </p:nvGrpSpPr>
          <p:grpSpPr bwMode="auto">
            <a:xfrm>
              <a:off x="173" y="2333"/>
              <a:ext cx="3044" cy="1564"/>
              <a:chOff x="1008" y="240"/>
              <a:chExt cx="3807" cy="1946"/>
            </a:xfrm>
          </p:grpSpPr>
          <p:sp>
            <p:nvSpPr>
              <p:cNvPr id="28691"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3"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4"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5"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6"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7"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8"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9"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0"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701"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2"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3"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4"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735" name="Group 63"/>
          <p:cNvGrpSpPr>
            <a:grpSpLocks/>
          </p:cNvGrpSpPr>
          <p:nvPr/>
        </p:nvGrpSpPr>
        <p:grpSpPr bwMode="auto">
          <a:xfrm>
            <a:off x="4625975" y="3657600"/>
            <a:ext cx="4335463" cy="2490788"/>
            <a:chOff x="2928" y="2503"/>
            <a:chExt cx="2731" cy="1569"/>
          </a:xfrm>
        </p:grpSpPr>
        <p:sp>
          <p:nvSpPr>
            <p:cNvPr id="28736" name="Rectangle 6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Rectangle 6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8" name="Rectangle 6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9" name="Rectangle 6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0" name="Rectangle 6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1" name="Rectangle 6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2" name="Rectangle 7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3" name="Rectangle 7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4" name="Rectangle 7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5" name="Rectangle 7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6" name="Rectangle 7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7" name="Rectangle 7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8" name="Rectangle 7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20</a:t>
            </a:fld>
            <a:endParaRPr lang="en-US"/>
          </a:p>
        </p:txBody>
      </p:sp>
    </p:spTree>
    <p:extLst>
      <p:ext uri="{BB962C8B-B14F-4D97-AF65-F5344CB8AC3E}">
        <p14:creationId xmlns:p14="http://schemas.microsoft.com/office/powerpoint/2010/main" val="38639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6675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9699" name="Group 3"/>
          <p:cNvGrpSpPr>
            <a:grpSpLocks/>
          </p:cNvGrpSpPr>
          <p:nvPr/>
        </p:nvGrpSpPr>
        <p:grpSpPr bwMode="auto">
          <a:xfrm>
            <a:off x="4656138" y="3973513"/>
            <a:ext cx="4335462" cy="2490787"/>
            <a:chOff x="2928" y="2503"/>
            <a:chExt cx="2731" cy="1569"/>
          </a:xfrm>
        </p:grpSpPr>
        <p:sp>
          <p:nvSpPr>
            <p:cNvPr id="29700"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3"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4"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5"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8"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9"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0"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13" name="Rectangle 17"/>
          <p:cNvSpPr>
            <a:spLocks noChangeArrowheads="1"/>
          </p:cNvSpPr>
          <p:nvPr/>
        </p:nvSpPr>
        <p:spPr bwMode="auto">
          <a:xfrm>
            <a:off x="3733800" y="3429000"/>
            <a:ext cx="54102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14" name="Group 18"/>
          <p:cNvGrpSpPr>
            <a:grpSpLocks/>
          </p:cNvGrpSpPr>
          <p:nvPr/>
        </p:nvGrpSpPr>
        <p:grpSpPr bwMode="auto">
          <a:xfrm>
            <a:off x="1981200" y="561975"/>
            <a:ext cx="5118100" cy="2943225"/>
            <a:chOff x="2928" y="2503"/>
            <a:chExt cx="2731" cy="1569"/>
          </a:xfrm>
        </p:grpSpPr>
        <p:sp>
          <p:nvSpPr>
            <p:cNvPr id="29715" name="Rectangle 19"/>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Rectangle 20"/>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Rectangle 21"/>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Rectangle 22"/>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9" name="Rectangle 23"/>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0" name="Rectangle 24"/>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1" name="Rectangle 25"/>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2" name="Rectangle 26"/>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3" name="Rectangle 27"/>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4" name="Rectangle 28"/>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5" name="Rectangle 29"/>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6" name="Rectangle 30"/>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7" name="Rectangle 31"/>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50" name="Group 54"/>
          <p:cNvGrpSpPr>
            <a:grpSpLocks/>
          </p:cNvGrpSpPr>
          <p:nvPr/>
        </p:nvGrpSpPr>
        <p:grpSpPr bwMode="auto">
          <a:xfrm>
            <a:off x="304800" y="3633788"/>
            <a:ext cx="4200525" cy="2547937"/>
            <a:chOff x="96" y="2138"/>
            <a:chExt cx="3207" cy="1946"/>
          </a:xfrm>
        </p:grpSpPr>
        <p:grpSp>
          <p:nvGrpSpPr>
            <p:cNvPr id="29751" name="Group 55"/>
            <p:cNvGrpSpPr>
              <a:grpSpLocks/>
            </p:cNvGrpSpPr>
            <p:nvPr/>
          </p:nvGrpSpPr>
          <p:grpSpPr bwMode="auto">
            <a:xfrm>
              <a:off x="173" y="2333"/>
              <a:ext cx="3044" cy="1564"/>
              <a:chOff x="1008" y="240"/>
              <a:chExt cx="3807" cy="1946"/>
            </a:xfrm>
          </p:grpSpPr>
          <p:sp>
            <p:nvSpPr>
              <p:cNvPr id="29752" name="Rectangle 56"/>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3" name="Rectangle 57"/>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4" name="Rectangle 58"/>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5" name="Rectangle 59"/>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6" name="Rectangle 60"/>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7" name="Rectangle 61"/>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8" name="Rectangle 62"/>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9" name="Rectangle 63"/>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0" name="Rectangle 64"/>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1" name="Rectangle 65"/>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62" name="Rectangle 66"/>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3" name="Rectangle 67"/>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4" name="Rectangle 68"/>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Rectangle 69"/>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21</a:t>
            </a:fld>
            <a:endParaRPr lang="en-US"/>
          </a:p>
        </p:txBody>
      </p:sp>
    </p:spTree>
    <p:extLst>
      <p:ext uri="{BB962C8B-B14F-4D97-AF65-F5344CB8AC3E}">
        <p14:creationId xmlns:p14="http://schemas.microsoft.com/office/powerpoint/2010/main" val="41807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1+#ppt_w/2"/>
                                          </p:val>
                                        </p:tav>
                                        <p:tav tm="100000">
                                          <p:val>
                                            <p:strVal val="#ppt_x"/>
                                          </p:val>
                                        </p:tav>
                                      </p:tavLst>
                                    </p:anim>
                                    <p:anim calcmode="lin" valueType="num">
                                      <p:cBhvr additive="base">
                                        <p:cTn id="8"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94C94974-1B32-8041-B2A7-9E3BF96A1196}" type="slidenum">
              <a:rPr lang="en-US" sz="1400" smtClean="0">
                <a:latin typeface="Times New Roman" charset="0"/>
              </a:rPr>
              <a:pPr/>
              <a:t>22</a:t>
            </a:fld>
            <a:endParaRPr lang="en-US" sz="1400" dirty="0">
              <a:latin typeface="Times New Roman" charset="0"/>
            </a:endParaRPr>
          </a:p>
        </p:txBody>
      </p:sp>
      <p:sp>
        <p:nvSpPr>
          <p:cNvPr id="40964" name="Rectangle 2"/>
          <p:cNvSpPr>
            <a:spLocks noGrp="1" noChangeArrowheads="1"/>
          </p:cNvSpPr>
          <p:nvPr>
            <p:ph type="title"/>
          </p:nvPr>
        </p:nvSpPr>
        <p:spPr>
          <a:xfrm>
            <a:off x="365125" y="257175"/>
            <a:ext cx="8364538" cy="1143000"/>
          </a:xfrm>
        </p:spPr>
        <p:txBody>
          <a:bodyPr>
            <a:normAutofit/>
          </a:bodyPr>
          <a:lstStyle/>
          <a:p>
            <a:r>
              <a:rPr lang="en-US" sz="3600" dirty="0"/>
              <a:t>Code Division Multiple Access (CDMA</a:t>
            </a:r>
            <a:r>
              <a:rPr lang="en-US" sz="3600" dirty="0" smtClean="0"/>
              <a:t>)</a:t>
            </a:r>
            <a:endParaRPr lang="en-US" sz="3600" dirty="0"/>
          </a:p>
        </p:txBody>
      </p:sp>
      <p:sp>
        <p:nvSpPr>
          <p:cNvPr id="40965" name="Rectangle 3"/>
          <p:cNvSpPr>
            <a:spLocks noGrp="1" noChangeArrowheads="1"/>
          </p:cNvSpPr>
          <p:nvPr>
            <p:ph type="body" idx="1"/>
          </p:nvPr>
        </p:nvSpPr>
        <p:spPr>
          <a:xfrm>
            <a:off x="533400" y="1600200"/>
            <a:ext cx="7934325" cy="4648200"/>
          </a:xfrm>
        </p:spPr>
        <p:txBody>
          <a:bodyPr>
            <a:normAutofit fontScale="92500" lnSpcReduction="10000"/>
          </a:bodyPr>
          <a:lstStyle/>
          <a:p>
            <a:pPr>
              <a:lnSpc>
                <a:spcPct val="80000"/>
              </a:lnSpc>
            </a:pPr>
            <a:r>
              <a:rPr lang="en-US" sz="2400" dirty="0"/>
              <a:t>used  in several wireless broadcast channels (cellular, satellite, </a:t>
            </a:r>
            <a:r>
              <a:rPr lang="en-US" sz="2400" dirty="0" err="1"/>
              <a:t>etc</a:t>
            </a:r>
            <a:r>
              <a:rPr lang="en-US" sz="2400" dirty="0"/>
              <a:t>) </a:t>
            </a:r>
            <a:r>
              <a:rPr lang="en-US" sz="2400" dirty="0" smtClean="0"/>
              <a:t>standards </a:t>
            </a:r>
          </a:p>
          <a:p>
            <a:pPr>
              <a:lnSpc>
                <a:spcPct val="80000"/>
              </a:lnSpc>
            </a:pPr>
            <a:endParaRPr lang="en-US" sz="2400" dirty="0" smtClean="0"/>
          </a:p>
          <a:p>
            <a:pPr>
              <a:lnSpc>
                <a:spcPct val="80000"/>
              </a:lnSpc>
            </a:pPr>
            <a:r>
              <a:rPr lang="en-US" sz="2400" dirty="0" smtClean="0"/>
              <a:t>unique </a:t>
            </a:r>
            <a:r>
              <a:rPr lang="ja-JP" altLang="en-US" sz="2400" dirty="0" smtClean="0"/>
              <a:t>“</a:t>
            </a:r>
            <a:r>
              <a:rPr lang="en-US" sz="2400" dirty="0" smtClean="0"/>
              <a:t>code</a:t>
            </a:r>
            <a:r>
              <a:rPr lang="ja-JP" altLang="en-US" sz="2400" dirty="0" smtClean="0"/>
              <a:t>”</a:t>
            </a:r>
            <a:r>
              <a:rPr lang="en-US" sz="2400" dirty="0" smtClean="0"/>
              <a:t> assigned to each user; i.e., code set partitioning</a:t>
            </a:r>
          </a:p>
          <a:p>
            <a:pPr>
              <a:lnSpc>
                <a:spcPct val="80000"/>
              </a:lnSpc>
            </a:pPr>
            <a:endParaRPr lang="en-US" sz="2400" dirty="0" smtClean="0"/>
          </a:p>
          <a:p>
            <a:pPr>
              <a:lnSpc>
                <a:spcPct val="80000"/>
              </a:lnSpc>
            </a:pPr>
            <a:r>
              <a:rPr lang="en-US" sz="2400" dirty="0" smtClean="0"/>
              <a:t>all </a:t>
            </a:r>
            <a:r>
              <a:rPr lang="en-US" sz="2400" dirty="0"/>
              <a:t>users share same frequency, but each user has own </a:t>
            </a:r>
            <a:r>
              <a:rPr lang="ja-JP" altLang="en-US" sz="2400" dirty="0"/>
              <a:t>“</a:t>
            </a:r>
            <a:r>
              <a:rPr lang="en-US" sz="2400" dirty="0"/>
              <a:t>chipping</a:t>
            </a:r>
            <a:r>
              <a:rPr lang="ja-JP" altLang="en-US" sz="2400" dirty="0"/>
              <a:t>”</a:t>
            </a:r>
            <a:r>
              <a:rPr lang="en-US" sz="2400" dirty="0"/>
              <a:t> sequence (i.e., code) to encode </a:t>
            </a:r>
            <a:r>
              <a:rPr lang="en-US" sz="2400" dirty="0" smtClean="0"/>
              <a:t>data</a:t>
            </a:r>
          </a:p>
          <a:p>
            <a:pPr>
              <a:lnSpc>
                <a:spcPct val="80000"/>
              </a:lnSpc>
            </a:pPr>
            <a:endParaRPr lang="en-US" sz="2400" dirty="0"/>
          </a:p>
          <a:p>
            <a:pPr>
              <a:lnSpc>
                <a:spcPct val="80000"/>
              </a:lnSpc>
            </a:pPr>
            <a:r>
              <a:rPr lang="en-US" sz="2400" i="1" dirty="0">
                <a:solidFill>
                  <a:srgbClr val="FF0000"/>
                </a:solidFill>
              </a:rPr>
              <a:t>encoded signal</a:t>
            </a:r>
            <a:r>
              <a:rPr lang="en-US" sz="2400" dirty="0"/>
              <a:t> = (original data) X (chipping sequence</a:t>
            </a:r>
            <a:r>
              <a:rPr lang="en-US" sz="2400" dirty="0" smtClean="0"/>
              <a:t>)</a:t>
            </a:r>
          </a:p>
          <a:p>
            <a:pPr>
              <a:lnSpc>
                <a:spcPct val="80000"/>
              </a:lnSpc>
            </a:pPr>
            <a:endParaRPr lang="en-US" sz="2400" dirty="0"/>
          </a:p>
          <a:p>
            <a:pPr>
              <a:lnSpc>
                <a:spcPct val="80000"/>
              </a:lnSpc>
            </a:pPr>
            <a:r>
              <a:rPr lang="en-US" sz="2400" i="1" dirty="0">
                <a:solidFill>
                  <a:srgbClr val="FF0000"/>
                </a:solidFill>
              </a:rPr>
              <a:t>decoding:</a:t>
            </a:r>
            <a:r>
              <a:rPr lang="en-US" sz="2400" dirty="0"/>
              <a:t> inner-product of encoded signal and chipping </a:t>
            </a:r>
            <a:r>
              <a:rPr lang="en-US" sz="2400" dirty="0" smtClean="0"/>
              <a:t>sequence</a:t>
            </a:r>
          </a:p>
          <a:p>
            <a:pPr>
              <a:lnSpc>
                <a:spcPct val="80000"/>
              </a:lnSpc>
            </a:pPr>
            <a:endParaRPr lang="en-US" sz="2400" dirty="0"/>
          </a:p>
          <a:p>
            <a:pPr>
              <a:lnSpc>
                <a:spcPct val="80000"/>
              </a:lnSpc>
            </a:pPr>
            <a:r>
              <a:rPr lang="en-US" sz="2400" dirty="0"/>
              <a:t>allows multiple users to </a:t>
            </a:r>
            <a:r>
              <a:rPr lang="ja-JP" altLang="en-US" sz="2400" dirty="0"/>
              <a:t>“</a:t>
            </a:r>
            <a:r>
              <a:rPr lang="en-US" sz="2400" dirty="0"/>
              <a:t>coexist</a:t>
            </a:r>
            <a:r>
              <a:rPr lang="ja-JP" altLang="en-US" sz="2400" dirty="0"/>
              <a:t>”</a:t>
            </a:r>
            <a:r>
              <a:rPr lang="en-US" sz="2400" dirty="0"/>
              <a:t> and transmit simultaneously with minimal interference (if codes are </a:t>
            </a:r>
            <a:r>
              <a:rPr lang="ja-JP" altLang="en-US" sz="2400" dirty="0"/>
              <a:t>“</a:t>
            </a:r>
            <a:r>
              <a:rPr lang="en-US" sz="2400" dirty="0"/>
              <a:t>orthogonal</a:t>
            </a:r>
            <a:r>
              <a:rPr lang="ja-JP" altLang="en-US" sz="2400" dirty="0"/>
              <a:t>”</a:t>
            </a:r>
            <a:r>
              <a:rPr lang="en-US" sz="2400" dirty="0"/>
              <a:t>)</a:t>
            </a:r>
            <a:endParaRPr lang="en-US" sz="3200" dirty="0"/>
          </a:p>
          <a:p>
            <a:pPr>
              <a:lnSpc>
                <a:spcPct val="80000"/>
              </a:lnSpc>
            </a:pPr>
            <a:endParaRPr lang="en-US" sz="3200" dirty="0"/>
          </a:p>
        </p:txBody>
      </p:sp>
    </p:spTree>
    <p:extLst>
      <p:ext uri="{BB962C8B-B14F-4D97-AF65-F5344CB8AC3E}">
        <p14:creationId xmlns:p14="http://schemas.microsoft.com/office/powerpoint/2010/main" val="257505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F87A8C07-5AD1-4249-A3C1-45969A84772D}" type="slidenum">
              <a:rPr lang="en-US" sz="1400" smtClean="0">
                <a:latin typeface="Times New Roman" charset="0"/>
              </a:rPr>
              <a:pPr/>
              <a:t>23</a:t>
            </a:fld>
            <a:endParaRPr lang="en-US" sz="1400" dirty="0">
              <a:latin typeface="Times New Roman" charset="0"/>
            </a:endParaRPr>
          </a:p>
        </p:txBody>
      </p:sp>
      <p:sp>
        <p:nvSpPr>
          <p:cNvPr id="43012" name="Rectangle 2"/>
          <p:cNvSpPr>
            <a:spLocks noGrp="1" noChangeArrowheads="1"/>
          </p:cNvSpPr>
          <p:nvPr>
            <p:ph type="title"/>
          </p:nvPr>
        </p:nvSpPr>
        <p:spPr>
          <a:xfrm>
            <a:off x="533400" y="250825"/>
            <a:ext cx="7772400" cy="1143000"/>
          </a:xfrm>
        </p:spPr>
        <p:txBody>
          <a:bodyPr/>
          <a:lstStyle/>
          <a:p>
            <a:r>
              <a:rPr lang="en-US" dirty="0"/>
              <a:t>CDMA Encode/Decode</a:t>
            </a:r>
          </a:p>
        </p:txBody>
      </p:sp>
      <p:sp>
        <p:nvSpPr>
          <p:cNvPr id="43013"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4"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5" name="Text Box 10"/>
          <p:cNvSpPr txBox="1">
            <a:spLocks noChangeArrowheads="1"/>
          </p:cNvSpPr>
          <p:nvPr/>
        </p:nvSpPr>
        <p:spPr bwMode="auto">
          <a:xfrm>
            <a:off x="2389188" y="2960688"/>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16" name="Text Box 11"/>
          <p:cNvSpPr txBox="1">
            <a:spLocks noChangeArrowheads="1"/>
          </p:cNvSpPr>
          <p:nvPr/>
        </p:nvSpPr>
        <p:spPr bwMode="auto">
          <a:xfrm>
            <a:off x="3408363" y="296545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3268"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9" name="Rectangle 12"/>
            <p:cNvSpPr>
              <a:spLocks noChangeArrowheads="1"/>
            </p:cNvSpPr>
            <p:nvPr/>
          </p:nvSpPr>
          <p:spPr bwMode="auto">
            <a:xfrm>
              <a:off x="1350" y="1218"/>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0" name="Text Box 15"/>
            <p:cNvSpPr txBox="1">
              <a:spLocks noChangeArrowheads="1"/>
            </p:cNvSpPr>
            <p:nvPr/>
          </p:nvSpPr>
          <p:spPr bwMode="auto">
            <a:xfrm>
              <a:off x="1436" y="1194"/>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nvGrpSpPr>
            <p:cNvPr id="43271" name="Group 44"/>
            <p:cNvGrpSpPr>
              <a:grpSpLocks/>
            </p:cNvGrpSpPr>
            <p:nvPr/>
          </p:nvGrpSpPr>
          <p:grpSpPr bwMode="auto">
            <a:xfrm>
              <a:off x="1313" y="1534"/>
              <a:ext cx="790" cy="307"/>
              <a:chOff x="1313" y="1534"/>
              <a:chExt cx="790" cy="307"/>
            </a:xfrm>
          </p:grpSpPr>
          <p:sp>
            <p:nvSpPr>
              <p:cNvPr id="43272" name="Text Box 1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73" name="Group 22"/>
              <p:cNvGrpSpPr>
                <a:grpSpLocks/>
              </p:cNvGrpSpPr>
              <p:nvPr/>
            </p:nvGrpSpPr>
            <p:grpSpPr bwMode="auto">
              <a:xfrm>
                <a:off x="1353" y="1539"/>
                <a:ext cx="258" cy="147"/>
                <a:chOff x="1353" y="1539"/>
                <a:chExt cx="258" cy="144"/>
              </a:xfrm>
            </p:grpSpPr>
            <p:sp>
              <p:nvSpPr>
                <p:cNvPr id="43295" name="Rectangle 1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6" name="Line 2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7" name="Line 2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74" name="Group 23"/>
              <p:cNvGrpSpPr>
                <a:grpSpLocks/>
              </p:cNvGrpSpPr>
              <p:nvPr/>
            </p:nvGrpSpPr>
            <p:grpSpPr bwMode="auto">
              <a:xfrm>
                <a:off x="1773" y="1686"/>
                <a:ext cx="258" cy="144"/>
                <a:chOff x="1353" y="1539"/>
                <a:chExt cx="258" cy="144"/>
              </a:xfrm>
            </p:grpSpPr>
            <p:sp>
              <p:nvSpPr>
                <p:cNvPr id="43292" name="Rectangle 24"/>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3" name="Line 25"/>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4" name="Line 26"/>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75" name="Rectangle 27"/>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6" name="Rectangle 28"/>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7" name="Text Box 29"/>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8" name="Text Box 30"/>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9" name="Text Box 31"/>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80" name="Group 34"/>
              <p:cNvGrpSpPr>
                <a:grpSpLocks/>
              </p:cNvGrpSpPr>
              <p:nvPr/>
            </p:nvGrpSpPr>
            <p:grpSpPr bwMode="auto">
              <a:xfrm>
                <a:off x="1565" y="1684"/>
                <a:ext cx="211" cy="157"/>
                <a:chOff x="857" y="1909"/>
                <a:chExt cx="211" cy="157"/>
              </a:xfrm>
            </p:grpSpPr>
            <p:sp>
              <p:nvSpPr>
                <p:cNvPr id="43290" name="Text Box 3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91" name="Text Box 3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1" name="Group 35"/>
              <p:cNvGrpSpPr>
                <a:grpSpLocks/>
              </p:cNvGrpSpPr>
              <p:nvPr/>
            </p:nvGrpSpPr>
            <p:grpSpPr bwMode="auto">
              <a:xfrm>
                <a:off x="1730" y="1684"/>
                <a:ext cx="211" cy="157"/>
                <a:chOff x="857" y="1909"/>
                <a:chExt cx="211" cy="157"/>
              </a:xfrm>
            </p:grpSpPr>
            <p:sp>
              <p:nvSpPr>
                <p:cNvPr id="43288" name="Text Box 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9" name="Text Box 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2" name="Group 38"/>
              <p:cNvGrpSpPr>
                <a:grpSpLocks/>
              </p:cNvGrpSpPr>
              <p:nvPr/>
            </p:nvGrpSpPr>
            <p:grpSpPr bwMode="auto">
              <a:xfrm>
                <a:off x="1808" y="1684"/>
                <a:ext cx="211" cy="157"/>
                <a:chOff x="857" y="1909"/>
                <a:chExt cx="211" cy="157"/>
              </a:xfrm>
            </p:grpSpPr>
            <p:sp>
              <p:nvSpPr>
                <p:cNvPr id="43286" name="Text Box 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7" name="Text Box 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3" name="Group 41"/>
              <p:cNvGrpSpPr>
                <a:grpSpLocks/>
              </p:cNvGrpSpPr>
              <p:nvPr/>
            </p:nvGrpSpPr>
            <p:grpSpPr bwMode="auto">
              <a:xfrm>
                <a:off x="1892" y="1681"/>
                <a:ext cx="211" cy="157"/>
                <a:chOff x="857" y="1909"/>
                <a:chExt cx="211" cy="157"/>
              </a:xfrm>
            </p:grpSpPr>
            <p:sp>
              <p:nvSpPr>
                <p:cNvPr id="43284" name="Text Box 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5" name="Text Box 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sp>
        <p:nvSpPr>
          <p:cNvPr id="43018" name="Oval 74"/>
          <p:cNvSpPr>
            <a:spLocks noChangeArrowheads="1"/>
          </p:cNvSpPr>
          <p:nvPr/>
        </p:nvSpPr>
        <p:spPr bwMode="auto">
          <a:xfrm>
            <a:off x="4672013" y="1855788"/>
            <a:ext cx="419100" cy="423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9" name="Text Box 75"/>
          <p:cNvSpPr txBox="1">
            <a:spLocks noChangeArrowheads="1"/>
          </p:cNvSpPr>
          <p:nvPr/>
        </p:nvSpPr>
        <p:spPr bwMode="auto">
          <a:xfrm>
            <a:off x="4298950" y="1444625"/>
            <a:ext cx="1112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err="1">
                <a:latin typeface="Calibri"/>
                <a:cs typeface="Calibri"/>
              </a:rPr>
              <a:t>Z</a:t>
            </a:r>
            <a:r>
              <a:rPr lang="en-US" sz="1800" baseline="-25000" dirty="0" err="1">
                <a:latin typeface="Calibri"/>
                <a:cs typeface="Calibri"/>
              </a:rPr>
              <a:t>i,m</a:t>
            </a:r>
            <a:r>
              <a:rPr lang="en-US" sz="1800" dirty="0">
                <a:latin typeface="Calibri"/>
                <a:cs typeface="Calibri"/>
              </a:rPr>
              <a:t>= </a:t>
            </a:r>
            <a:r>
              <a:rPr lang="en-US" sz="1800" dirty="0" err="1">
                <a:latin typeface="Calibri"/>
                <a:cs typeface="Calibri"/>
              </a:rPr>
              <a:t>d</a:t>
            </a:r>
            <a:r>
              <a:rPr lang="en-US" sz="1800" baseline="-25000" dirty="0" err="1">
                <a:latin typeface="Calibri"/>
                <a:cs typeface="Calibri"/>
              </a:rPr>
              <a:t>i</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20"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1"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3239" name="Rectangle 13"/>
            <p:cNvSpPr>
              <a:spLocks noChangeArrowheads="1"/>
            </p:cNvSpPr>
            <p:nvPr/>
          </p:nvSpPr>
          <p:spPr bwMode="auto">
            <a:xfrm>
              <a:off x="2028" y="1092"/>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0" name="Text Box 16"/>
            <p:cNvSpPr txBox="1">
              <a:spLocks noChangeArrowheads="1"/>
            </p:cNvSpPr>
            <p:nvPr/>
          </p:nvSpPr>
          <p:spPr bwMode="auto">
            <a:xfrm>
              <a:off x="2186" y="1068"/>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nvGrpSpPr>
            <p:cNvPr id="43241" name="Group 45"/>
            <p:cNvGrpSpPr>
              <a:grpSpLocks/>
            </p:cNvGrpSpPr>
            <p:nvPr/>
          </p:nvGrpSpPr>
          <p:grpSpPr bwMode="auto">
            <a:xfrm>
              <a:off x="1979" y="1540"/>
              <a:ext cx="790" cy="307"/>
              <a:chOff x="1313" y="1534"/>
              <a:chExt cx="790" cy="307"/>
            </a:xfrm>
          </p:grpSpPr>
          <p:sp>
            <p:nvSpPr>
              <p:cNvPr id="43242" name="Text Box 46"/>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43" name="Group 47"/>
              <p:cNvGrpSpPr>
                <a:grpSpLocks/>
              </p:cNvGrpSpPr>
              <p:nvPr/>
            </p:nvGrpSpPr>
            <p:grpSpPr bwMode="auto">
              <a:xfrm>
                <a:off x="1353" y="1539"/>
                <a:ext cx="258" cy="147"/>
                <a:chOff x="1353" y="1539"/>
                <a:chExt cx="258" cy="144"/>
              </a:xfrm>
            </p:grpSpPr>
            <p:sp>
              <p:nvSpPr>
                <p:cNvPr id="43265" name="Rectangle 4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6" name="Line 49"/>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7" name="Line 50"/>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44" name="Group 51"/>
              <p:cNvGrpSpPr>
                <a:grpSpLocks/>
              </p:cNvGrpSpPr>
              <p:nvPr/>
            </p:nvGrpSpPr>
            <p:grpSpPr bwMode="auto">
              <a:xfrm>
                <a:off x="1773" y="1686"/>
                <a:ext cx="258" cy="144"/>
                <a:chOff x="1353" y="1539"/>
                <a:chExt cx="258" cy="144"/>
              </a:xfrm>
            </p:grpSpPr>
            <p:sp>
              <p:nvSpPr>
                <p:cNvPr id="43262" name="Rectangle 5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3" name="Line 5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4" name="Line 5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45" name="Rectangle 55"/>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6" name="Rectangle 56"/>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7" name="Text Box 57"/>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8" name="Text Box 58"/>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9" name="Text Box 59"/>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50" name="Group 60"/>
              <p:cNvGrpSpPr>
                <a:grpSpLocks/>
              </p:cNvGrpSpPr>
              <p:nvPr/>
            </p:nvGrpSpPr>
            <p:grpSpPr bwMode="auto">
              <a:xfrm>
                <a:off x="1565" y="1684"/>
                <a:ext cx="211" cy="157"/>
                <a:chOff x="857" y="1909"/>
                <a:chExt cx="211" cy="157"/>
              </a:xfrm>
            </p:grpSpPr>
            <p:sp>
              <p:nvSpPr>
                <p:cNvPr id="43260" name="Text Box 6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61" name="Text Box 6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1" name="Group 63"/>
              <p:cNvGrpSpPr>
                <a:grpSpLocks/>
              </p:cNvGrpSpPr>
              <p:nvPr/>
            </p:nvGrpSpPr>
            <p:grpSpPr bwMode="auto">
              <a:xfrm>
                <a:off x="1730" y="1684"/>
                <a:ext cx="211" cy="157"/>
                <a:chOff x="857" y="1909"/>
                <a:chExt cx="211" cy="157"/>
              </a:xfrm>
            </p:grpSpPr>
            <p:sp>
              <p:nvSpPr>
                <p:cNvPr id="43258" name="Text Box 6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9" name="Text Box 6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2" name="Group 66"/>
              <p:cNvGrpSpPr>
                <a:grpSpLocks/>
              </p:cNvGrpSpPr>
              <p:nvPr/>
            </p:nvGrpSpPr>
            <p:grpSpPr bwMode="auto">
              <a:xfrm>
                <a:off x="1808" y="1684"/>
                <a:ext cx="211" cy="157"/>
                <a:chOff x="857" y="1909"/>
                <a:chExt cx="211" cy="157"/>
              </a:xfrm>
            </p:grpSpPr>
            <p:sp>
              <p:nvSpPr>
                <p:cNvPr id="43256" name="Text Box 6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7" name="Text Box 6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3" name="Group 69"/>
              <p:cNvGrpSpPr>
                <a:grpSpLocks/>
              </p:cNvGrpSpPr>
              <p:nvPr/>
            </p:nvGrpSpPr>
            <p:grpSpPr bwMode="auto">
              <a:xfrm>
                <a:off x="1892" y="1681"/>
                <a:ext cx="211" cy="157"/>
                <a:chOff x="857" y="1909"/>
                <a:chExt cx="211" cy="157"/>
              </a:xfrm>
            </p:grpSpPr>
            <p:sp>
              <p:nvSpPr>
                <p:cNvPr id="43254" name="Text Box 70"/>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5" name="Text Box 71"/>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3213" name="Text Box 7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14" name="Group 78"/>
            <p:cNvGrpSpPr>
              <a:grpSpLocks/>
            </p:cNvGrpSpPr>
            <p:nvPr/>
          </p:nvGrpSpPr>
          <p:grpSpPr bwMode="auto">
            <a:xfrm>
              <a:off x="1353" y="1539"/>
              <a:ext cx="258" cy="147"/>
              <a:chOff x="1353" y="1539"/>
              <a:chExt cx="258" cy="144"/>
            </a:xfrm>
          </p:grpSpPr>
          <p:sp>
            <p:nvSpPr>
              <p:cNvPr id="43236" name="Rectangle 79"/>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7" name="Line 8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8" name="Line 8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15" name="Group 82"/>
            <p:cNvGrpSpPr>
              <a:grpSpLocks/>
            </p:cNvGrpSpPr>
            <p:nvPr/>
          </p:nvGrpSpPr>
          <p:grpSpPr bwMode="auto">
            <a:xfrm>
              <a:off x="1773" y="1686"/>
              <a:ext cx="258" cy="144"/>
              <a:chOff x="1353" y="1539"/>
              <a:chExt cx="258" cy="144"/>
            </a:xfrm>
          </p:grpSpPr>
          <p:sp>
            <p:nvSpPr>
              <p:cNvPr id="43233" name="Rectangle 8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4" name="Line 8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5" name="Line 8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16" name="Rectangle 86"/>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7" name="Rectangle 87"/>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8" name="Text Box 88"/>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19" name="Text Box 89"/>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0" name="Text Box 90"/>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21" name="Group 91"/>
            <p:cNvGrpSpPr>
              <a:grpSpLocks/>
            </p:cNvGrpSpPr>
            <p:nvPr/>
          </p:nvGrpSpPr>
          <p:grpSpPr bwMode="auto">
            <a:xfrm>
              <a:off x="1565" y="1684"/>
              <a:ext cx="211" cy="157"/>
              <a:chOff x="857" y="1909"/>
              <a:chExt cx="211" cy="157"/>
            </a:xfrm>
          </p:grpSpPr>
          <p:sp>
            <p:nvSpPr>
              <p:cNvPr id="43231" name="Text Box 9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2" name="Text Box 9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2" name="Group 94"/>
            <p:cNvGrpSpPr>
              <a:grpSpLocks/>
            </p:cNvGrpSpPr>
            <p:nvPr/>
          </p:nvGrpSpPr>
          <p:grpSpPr bwMode="auto">
            <a:xfrm>
              <a:off x="1730" y="1684"/>
              <a:ext cx="211" cy="157"/>
              <a:chOff x="857" y="1909"/>
              <a:chExt cx="211" cy="157"/>
            </a:xfrm>
          </p:grpSpPr>
          <p:sp>
            <p:nvSpPr>
              <p:cNvPr id="43229" name="Text Box 9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0" name="Text Box 9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3" name="Group 97"/>
            <p:cNvGrpSpPr>
              <a:grpSpLocks/>
            </p:cNvGrpSpPr>
            <p:nvPr/>
          </p:nvGrpSpPr>
          <p:grpSpPr bwMode="auto">
            <a:xfrm>
              <a:off x="1808" y="1684"/>
              <a:ext cx="211" cy="157"/>
              <a:chOff x="857" y="1909"/>
              <a:chExt cx="211" cy="157"/>
            </a:xfrm>
          </p:grpSpPr>
          <p:sp>
            <p:nvSpPr>
              <p:cNvPr id="43227" name="Text Box 9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8" name="Text Box 9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4" name="Group 100"/>
            <p:cNvGrpSpPr>
              <a:grpSpLocks/>
            </p:cNvGrpSpPr>
            <p:nvPr/>
          </p:nvGrpSpPr>
          <p:grpSpPr bwMode="auto">
            <a:xfrm>
              <a:off x="1892" y="1681"/>
              <a:ext cx="211" cy="157"/>
              <a:chOff x="857" y="1909"/>
              <a:chExt cx="211" cy="157"/>
            </a:xfrm>
          </p:grpSpPr>
          <p:sp>
            <p:nvSpPr>
              <p:cNvPr id="43225" name="Text Box 10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6" name="Text Box 10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43182" name="Group 134"/>
            <p:cNvGrpSpPr>
              <a:grpSpLocks/>
            </p:cNvGrpSpPr>
            <p:nvPr/>
          </p:nvGrpSpPr>
          <p:grpSpPr bwMode="auto">
            <a:xfrm>
              <a:off x="5354" y="1534"/>
              <a:ext cx="361" cy="154"/>
              <a:chOff x="5009" y="1132"/>
              <a:chExt cx="361" cy="154"/>
            </a:xfrm>
          </p:grpSpPr>
          <p:sp>
            <p:nvSpPr>
              <p:cNvPr id="43206" name="Text Box 104"/>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07" name="Group 105"/>
              <p:cNvGrpSpPr>
                <a:grpSpLocks/>
              </p:cNvGrpSpPr>
              <p:nvPr/>
            </p:nvGrpSpPr>
            <p:grpSpPr bwMode="auto">
              <a:xfrm>
                <a:off x="5049" y="1137"/>
                <a:ext cx="258" cy="147"/>
                <a:chOff x="1353" y="1539"/>
                <a:chExt cx="258" cy="144"/>
              </a:xfrm>
            </p:grpSpPr>
            <p:sp>
              <p:nvSpPr>
                <p:cNvPr id="43210" name="Rectangle 10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1" name="Line 10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12" name="Line 10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08" name="Text Box 115"/>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9" name="Text Box 116"/>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3" name="Group 135"/>
            <p:cNvGrpSpPr>
              <a:grpSpLocks/>
            </p:cNvGrpSpPr>
            <p:nvPr/>
          </p:nvGrpSpPr>
          <p:grpSpPr bwMode="auto">
            <a:xfrm>
              <a:off x="4928" y="1536"/>
              <a:ext cx="550" cy="305"/>
              <a:chOff x="5114" y="1518"/>
              <a:chExt cx="550" cy="305"/>
            </a:xfrm>
          </p:grpSpPr>
          <p:grpSp>
            <p:nvGrpSpPr>
              <p:cNvPr id="43184" name="Group 133"/>
              <p:cNvGrpSpPr>
                <a:grpSpLocks/>
              </p:cNvGrpSpPr>
              <p:nvPr/>
            </p:nvGrpSpPr>
            <p:grpSpPr bwMode="auto">
              <a:xfrm>
                <a:off x="5375" y="1518"/>
                <a:ext cx="196" cy="158"/>
                <a:chOff x="5378" y="1518"/>
                <a:chExt cx="196" cy="158"/>
              </a:xfrm>
            </p:grpSpPr>
            <p:sp>
              <p:nvSpPr>
                <p:cNvPr id="43204" name="Rectangle 114"/>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05" name="Text Box 117"/>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5" name="Group 132"/>
              <p:cNvGrpSpPr>
                <a:grpSpLocks/>
              </p:cNvGrpSpPr>
              <p:nvPr/>
            </p:nvGrpSpPr>
            <p:grpSpPr bwMode="auto">
              <a:xfrm>
                <a:off x="5453" y="1666"/>
                <a:ext cx="211" cy="157"/>
                <a:chOff x="5261" y="1282"/>
                <a:chExt cx="211" cy="157"/>
              </a:xfrm>
            </p:grpSpPr>
            <p:sp>
              <p:nvSpPr>
                <p:cNvPr id="43200" name="Rectangle 113"/>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201" name="Group 118"/>
                <p:cNvGrpSpPr>
                  <a:grpSpLocks/>
                </p:cNvGrpSpPr>
                <p:nvPr/>
              </p:nvGrpSpPr>
              <p:grpSpPr bwMode="auto">
                <a:xfrm>
                  <a:off x="5261" y="1282"/>
                  <a:ext cx="211" cy="157"/>
                  <a:chOff x="857" y="1909"/>
                  <a:chExt cx="211" cy="157"/>
                </a:xfrm>
              </p:grpSpPr>
              <p:sp>
                <p:nvSpPr>
                  <p:cNvPr id="43202" name="Text Box 11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3" name="Text Box 12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86" name="Group 131"/>
              <p:cNvGrpSpPr>
                <a:grpSpLocks/>
              </p:cNvGrpSpPr>
              <p:nvPr/>
            </p:nvGrpSpPr>
            <p:grpSpPr bwMode="auto">
              <a:xfrm>
                <a:off x="5114" y="1663"/>
                <a:ext cx="373" cy="160"/>
                <a:chOff x="5426" y="1279"/>
                <a:chExt cx="373" cy="160"/>
              </a:xfrm>
            </p:grpSpPr>
            <p:grpSp>
              <p:nvGrpSpPr>
                <p:cNvPr id="43187" name="Group 109"/>
                <p:cNvGrpSpPr>
                  <a:grpSpLocks/>
                </p:cNvGrpSpPr>
                <p:nvPr/>
              </p:nvGrpSpPr>
              <p:grpSpPr bwMode="auto">
                <a:xfrm>
                  <a:off x="5469" y="1284"/>
                  <a:ext cx="258" cy="144"/>
                  <a:chOff x="1353" y="1539"/>
                  <a:chExt cx="258" cy="144"/>
                </a:xfrm>
              </p:grpSpPr>
              <p:sp>
                <p:nvSpPr>
                  <p:cNvPr id="43197" name="Rectangle 11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98" name="Line 11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99" name="Line 11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88" name="Group 121"/>
                <p:cNvGrpSpPr>
                  <a:grpSpLocks/>
                </p:cNvGrpSpPr>
                <p:nvPr/>
              </p:nvGrpSpPr>
              <p:grpSpPr bwMode="auto">
                <a:xfrm>
                  <a:off x="5426" y="1282"/>
                  <a:ext cx="211" cy="157"/>
                  <a:chOff x="857" y="1909"/>
                  <a:chExt cx="211" cy="157"/>
                </a:xfrm>
              </p:grpSpPr>
              <p:sp>
                <p:nvSpPr>
                  <p:cNvPr id="43195" name="Text Box 12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6" name="Text Box 12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89" name="Group 124"/>
                <p:cNvGrpSpPr>
                  <a:grpSpLocks/>
                </p:cNvGrpSpPr>
                <p:nvPr/>
              </p:nvGrpSpPr>
              <p:grpSpPr bwMode="auto">
                <a:xfrm>
                  <a:off x="5504" y="1282"/>
                  <a:ext cx="211" cy="157"/>
                  <a:chOff x="857" y="1909"/>
                  <a:chExt cx="211" cy="157"/>
                </a:xfrm>
              </p:grpSpPr>
              <p:sp>
                <p:nvSpPr>
                  <p:cNvPr id="43193" name="Text Box 12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4" name="Text Box 12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90" name="Group 127"/>
                <p:cNvGrpSpPr>
                  <a:grpSpLocks/>
                </p:cNvGrpSpPr>
                <p:nvPr/>
              </p:nvGrpSpPr>
              <p:grpSpPr bwMode="auto">
                <a:xfrm>
                  <a:off x="5588" y="1279"/>
                  <a:ext cx="211" cy="157"/>
                  <a:chOff x="857" y="1909"/>
                  <a:chExt cx="211" cy="157"/>
                </a:xfrm>
              </p:grpSpPr>
              <p:sp>
                <p:nvSpPr>
                  <p:cNvPr id="43191" name="Text Box 12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2" name="Text Box 12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sp>
        <p:nvSpPr>
          <p:cNvPr id="43025" name="Text Box 137"/>
          <p:cNvSpPr txBox="1">
            <a:spLocks noChangeArrowheads="1"/>
          </p:cNvSpPr>
          <p:nvPr/>
        </p:nvSpPr>
        <p:spPr bwMode="auto">
          <a:xfrm>
            <a:off x="6582108" y="230822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26" name="Text Box 138"/>
          <p:cNvSpPr txBox="1">
            <a:spLocks noChangeArrowheads="1"/>
          </p:cNvSpPr>
          <p:nvPr/>
        </p:nvSpPr>
        <p:spPr bwMode="auto">
          <a:xfrm>
            <a:off x="5539120" y="232727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27"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8"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9"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0" name="Text Box 142"/>
          <p:cNvSpPr txBox="1">
            <a:spLocks noChangeArrowheads="1"/>
          </p:cNvSpPr>
          <p:nvPr/>
        </p:nvSpPr>
        <p:spPr bwMode="auto">
          <a:xfrm>
            <a:off x="5418138" y="1184275"/>
            <a:ext cx="2427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Calibri"/>
                <a:cs typeface="Calibri"/>
              </a:rPr>
              <a:t>channel output </a:t>
            </a:r>
            <a:r>
              <a:rPr lang="en-US" sz="2000" dirty="0" err="1">
                <a:latin typeface="Calibri"/>
                <a:cs typeface="Calibri"/>
              </a:rPr>
              <a:t>Z</a:t>
            </a:r>
            <a:r>
              <a:rPr lang="en-US" sz="2000" baseline="-25000" dirty="0" err="1">
                <a:latin typeface="Calibri"/>
                <a:cs typeface="Calibri"/>
              </a:rPr>
              <a:t>i,m</a:t>
            </a:r>
            <a:endParaRPr lang="en-US" sz="2000" baseline="-25000" dirty="0">
              <a:latin typeface="Calibri"/>
              <a:cs typeface="Calibri"/>
            </a:endParaRPr>
          </a:p>
        </p:txBody>
      </p:sp>
      <p:sp>
        <p:nvSpPr>
          <p:cNvPr id="43031" name="Text Box 143"/>
          <p:cNvSpPr txBox="1">
            <a:spLocks noChangeArrowheads="1"/>
          </p:cNvSpPr>
          <p:nvPr/>
        </p:nvSpPr>
        <p:spPr bwMode="auto">
          <a:xfrm>
            <a:off x="100042" y="2089219"/>
            <a:ext cx="12413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sender</a:t>
            </a:r>
          </a:p>
          <a:p>
            <a:r>
              <a:rPr lang="en-US" sz="2000" dirty="0">
                <a:solidFill>
                  <a:srgbClr val="FF0000"/>
                </a:solidFill>
                <a:latin typeface="Calibri"/>
              </a:rPr>
              <a:t>a</a:t>
            </a:r>
            <a:r>
              <a:rPr lang="en-US" sz="2000" dirty="0" smtClean="0">
                <a:solidFill>
                  <a:srgbClr val="FF0000"/>
                </a:solidFill>
                <a:latin typeface="Calibri"/>
              </a:rPr>
              <a:t>dds code</a:t>
            </a:r>
            <a:endParaRPr lang="en-US" sz="2000" dirty="0">
              <a:solidFill>
                <a:srgbClr val="FF0000"/>
              </a:solidFill>
              <a:latin typeface="Calibri"/>
            </a:endParaRPr>
          </a:p>
        </p:txBody>
      </p:sp>
      <p:sp>
        <p:nvSpPr>
          <p:cNvPr id="43032" name="Text Box 144"/>
          <p:cNvSpPr txBox="1">
            <a:spLocks noChangeArrowheads="1"/>
          </p:cNvSpPr>
          <p:nvPr/>
        </p:nvSpPr>
        <p:spPr bwMode="auto">
          <a:xfrm>
            <a:off x="1485900" y="2454275"/>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33" name="Text Box 145"/>
          <p:cNvSpPr txBox="1">
            <a:spLocks noChangeArrowheads="1"/>
          </p:cNvSpPr>
          <p:nvPr/>
        </p:nvSpPr>
        <p:spPr bwMode="auto">
          <a:xfrm>
            <a:off x="1525588" y="1679575"/>
            <a:ext cx="604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data</a:t>
            </a:r>
          </a:p>
          <a:p>
            <a:r>
              <a:rPr lang="en-US" sz="1800" dirty="0">
                <a:latin typeface="Calibri"/>
                <a:cs typeface="Calibri"/>
              </a:rPr>
              <a:t>bits</a:t>
            </a:r>
          </a:p>
        </p:txBody>
      </p:sp>
      <p:sp>
        <p:nvSpPr>
          <p:cNvPr id="43034"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35"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6"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7" name="Text Box 153"/>
          <p:cNvSpPr txBox="1">
            <a:spLocks noChangeArrowheads="1"/>
          </p:cNvSpPr>
          <p:nvPr/>
        </p:nvSpPr>
        <p:spPr bwMode="auto">
          <a:xfrm>
            <a:off x="3222625" y="557530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38" name="Text Box 154"/>
          <p:cNvSpPr txBox="1">
            <a:spLocks noChangeArrowheads="1"/>
          </p:cNvSpPr>
          <p:nvPr/>
        </p:nvSpPr>
        <p:spPr bwMode="auto">
          <a:xfrm>
            <a:off x="4241800" y="5580063"/>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sp>
        <p:nvSpPr>
          <p:cNvPr id="43039"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95" name="Group 298"/>
          <p:cNvGrpSpPr>
            <a:grpSpLocks/>
          </p:cNvGrpSpPr>
          <p:nvPr/>
        </p:nvGrpSpPr>
        <p:grpSpPr bwMode="auto">
          <a:xfrm>
            <a:off x="6289675" y="4638683"/>
            <a:ext cx="1076325" cy="276226"/>
            <a:chOff x="3962" y="2922"/>
            <a:chExt cx="678" cy="174"/>
          </a:xfrm>
        </p:grpSpPr>
        <p:sp>
          <p:nvSpPr>
            <p:cNvPr id="43180" name="Rectangle 157"/>
            <p:cNvSpPr>
              <a:spLocks noChangeArrowheads="1"/>
            </p:cNvSpPr>
            <p:nvPr/>
          </p:nvSpPr>
          <p:spPr bwMode="auto">
            <a:xfrm>
              <a:off x="3962" y="2946"/>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81" name="Text Box 158"/>
            <p:cNvSpPr txBox="1">
              <a:spLocks noChangeArrowheads="1"/>
            </p:cNvSpPr>
            <p:nvPr/>
          </p:nvSpPr>
          <p:spPr bwMode="auto">
            <a:xfrm>
              <a:off x="4048" y="2922"/>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sp>
        <p:nvSpPr>
          <p:cNvPr id="43041" name="Oval 186"/>
          <p:cNvSpPr>
            <a:spLocks noChangeArrowheads="1"/>
          </p:cNvSpPr>
          <p:nvPr/>
        </p:nvSpPr>
        <p:spPr bwMode="auto">
          <a:xfrm>
            <a:off x="5505450" y="4470400"/>
            <a:ext cx="419100" cy="4238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2"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43"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96" name="Group 296"/>
          <p:cNvGrpSpPr>
            <a:grpSpLocks/>
          </p:cNvGrpSpPr>
          <p:nvPr/>
        </p:nvGrpSpPr>
        <p:grpSpPr bwMode="auto">
          <a:xfrm>
            <a:off x="7366000" y="4438658"/>
            <a:ext cx="1062038" cy="276226"/>
            <a:chOff x="4640" y="2796"/>
            <a:chExt cx="669" cy="174"/>
          </a:xfrm>
        </p:grpSpPr>
        <p:sp>
          <p:nvSpPr>
            <p:cNvPr id="43178" name="Rectangle 191"/>
            <p:cNvSpPr>
              <a:spLocks noChangeArrowheads="1"/>
            </p:cNvSpPr>
            <p:nvPr/>
          </p:nvSpPr>
          <p:spPr bwMode="auto">
            <a:xfrm>
              <a:off x="4640" y="2820"/>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9" name="Text Box 192"/>
            <p:cNvSpPr txBox="1">
              <a:spLocks noChangeArrowheads="1"/>
            </p:cNvSpPr>
            <p:nvPr/>
          </p:nvSpPr>
          <p:spPr bwMode="auto">
            <a:xfrm>
              <a:off x="4798" y="2796"/>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43124" name="Group 193"/>
            <p:cNvGrpSpPr>
              <a:grpSpLocks/>
            </p:cNvGrpSpPr>
            <p:nvPr/>
          </p:nvGrpSpPr>
          <p:grpSpPr bwMode="auto">
            <a:xfrm>
              <a:off x="2504" y="3187"/>
              <a:ext cx="790" cy="307"/>
              <a:chOff x="1313" y="1534"/>
              <a:chExt cx="790" cy="307"/>
            </a:xfrm>
          </p:grpSpPr>
          <p:sp>
            <p:nvSpPr>
              <p:cNvPr id="43152" name="Text Box 194"/>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53" name="Group 195"/>
              <p:cNvGrpSpPr>
                <a:grpSpLocks/>
              </p:cNvGrpSpPr>
              <p:nvPr/>
            </p:nvGrpSpPr>
            <p:grpSpPr bwMode="auto">
              <a:xfrm>
                <a:off x="1353" y="1539"/>
                <a:ext cx="258" cy="147"/>
                <a:chOff x="1353" y="1539"/>
                <a:chExt cx="258" cy="144"/>
              </a:xfrm>
            </p:grpSpPr>
            <p:sp>
              <p:nvSpPr>
                <p:cNvPr id="43175" name="Rectangle 19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6" name="Line 19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7" name="Line 19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54" name="Group 199"/>
              <p:cNvGrpSpPr>
                <a:grpSpLocks/>
              </p:cNvGrpSpPr>
              <p:nvPr/>
            </p:nvGrpSpPr>
            <p:grpSpPr bwMode="auto">
              <a:xfrm>
                <a:off x="1773" y="1686"/>
                <a:ext cx="258" cy="144"/>
                <a:chOff x="1353" y="1539"/>
                <a:chExt cx="258" cy="144"/>
              </a:xfrm>
            </p:grpSpPr>
            <p:sp>
              <p:nvSpPr>
                <p:cNvPr id="43172" name="Rectangle 20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3" name="Line 20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4" name="Line 20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55" name="Rectangle 203"/>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6" name="Rectangle 204"/>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7" name="Text Box 205"/>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8" name="Text Box 206"/>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9" name="Text Box 207"/>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60" name="Group 208"/>
              <p:cNvGrpSpPr>
                <a:grpSpLocks/>
              </p:cNvGrpSpPr>
              <p:nvPr/>
            </p:nvGrpSpPr>
            <p:grpSpPr bwMode="auto">
              <a:xfrm>
                <a:off x="1565" y="1684"/>
                <a:ext cx="211" cy="157"/>
                <a:chOff x="857" y="1909"/>
                <a:chExt cx="211" cy="157"/>
              </a:xfrm>
            </p:grpSpPr>
            <p:sp>
              <p:nvSpPr>
                <p:cNvPr id="43170" name="Text Box 20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71" name="Text Box 21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1" name="Group 211"/>
              <p:cNvGrpSpPr>
                <a:grpSpLocks/>
              </p:cNvGrpSpPr>
              <p:nvPr/>
            </p:nvGrpSpPr>
            <p:grpSpPr bwMode="auto">
              <a:xfrm>
                <a:off x="1730" y="1684"/>
                <a:ext cx="211" cy="157"/>
                <a:chOff x="857" y="1909"/>
                <a:chExt cx="211" cy="157"/>
              </a:xfrm>
            </p:grpSpPr>
            <p:sp>
              <p:nvSpPr>
                <p:cNvPr id="43168" name="Text Box 21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9" name="Text Box 21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2" name="Group 214"/>
              <p:cNvGrpSpPr>
                <a:grpSpLocks/>
              </p:cNvGrpSpPr>
              <p:nvPr/>
            </p:nvGrpSpPr>
            <p:grpSpPr bwMode="auto">
              <a:xfrm>
                <a:off x="1808" y="1684"/>
                <a:ext cx="211" cy="157"/>
                <a:chOff x="857" y="1909"/>
                <a:chExt cx="211" cy="157"/>
              </a:xfrm>
            </p:grpSpPr>
            <p:sp>
              <p:nvSpPr>
                <p:cNvPr id="43166" name="Text Box 21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7" name="Text Box 21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3" name="Group 217"/>
              <p:cNvGrpSpPr>
                <a:grpSpLocks/>
              </p:cNvGrpSpPr>
              <p:nvPr/>
            </p:nvGrpSpPr>
            <p:grpSpPr bwMode="auto">
              <a:xfrm>
                <a:off x="1892" y="1681"/>
                <a:ext cx="211" cy="157"/>
                <a:chOff x="857" y="1909"/>
                <a:chExt cx="211" cy="157"/>
              </a:xfrm>
            </p:grpSpPr>
            <p:sp>
              <p:nvSpPr>
                <p:cNvPr id="43164" name="Text Box 21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5" name="Text Box 21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25" name="Group 220"/>
            <p:cNvGrpSpPr>
              <a:grpSpLocks/>
            </p:cNvGrpSpPr>
            <p:nvPr/>
          </p:nvGrpSpPr>
          <p:grpSpPr bwMode="auto">
            <a:xfrm>
              <a:off x="2498" y="2748"/>
              <a:ext cx="790" cy="307"/>
              <a:chOff x="1313" y="1534"/>
              <a:chExt cx="790" cy="307"/>
            </a:xfrm>
          </p:grpSpPr>
          <p:sp>
            <p:nvSpPr>
              <p:cNvPr id="43126" name="Text Box 221"/>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27" name="Group 222"/>
              <p:cNvGrpSpPr>
                <a:grpSpLocks/>
              </p:cNvGrpSpPr>
              <p:nvPr/>
            </p:nvGrpSpPr>
            <p:grpSpPr bwMode="auto">
              <a:xfrm>
                <a:off x="1353" y="1539"/>
                <a:ext cx="258" cy="147"/>
                <a:chOff x="1353" y="1539"/>
                <a:chExt cx="258" cy="144"/>
              </a:xfrm>
            </p:grpSpPr>
            <p:sp>
              <p:nvSpPr>
                <p:cNvPr id="43149" name="Rectangle 22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0" name="Line 22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51" name="Line 22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28" name="Group 226"/>
              <p:cNvGrpSpPr>
                <a:grpSpLocks/>
              </p:cNvGrpSpPr>
              <p:nvPr/>
            </p:nvGrpSpPr>
            <p:grpSpPr bwMode="auto">
              <a:xfrm>
                <a:off x="1773" y="1686"/>
                <a:ext cx="258" cy="144"/>
                <a:chOff x="1353" y="1539"/>
                <a:chExt cx="258" cy="144"/>
              </a:xfrm>
            </p:grpSpPr>
            <p:sp>
              <p:nvSpPr>
                <p:cNvPr id="43146" name="Rectangle 22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47" name="Line 22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48" name="Line 22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29" name="Rectangle 230"/>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0" name="Rectangle 231"/>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1" name="Text Box 232"/>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2" name="Text Box 233"/>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3" name="Text Box 234"/>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34" name="Group 235"/>
              <p:cNvGrpSpPr>
                <a:grpSpLocks/>
              </p:cNvGrpSpPr>
              <p:nvPr/>
            </p:nvGrpSpPr>
            <p:grpSpPr bwMode="auto">
              <a:xfrm>
                <a:off x="1565" y="1684"/>
                <a:ext cx="211" cy="157"/>
                <a:chOff x="857" y="1909"/>
                <a:chExt cx="211" cy="157"/>
              </a:xfrm>
            </p:grpSpPr>
            <p:sp>
              <p:nvSpPr>
                <p:cNvPr id="43144" name="Text Box 2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5" name="Text Box 2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5" name="Group 238"/>
              <p:cNvGrpSpPr>
                <a:grpSpLocks/>
              </p:cNvGrpSpPr>
              <p:nvPr/>
            </p:nvGrpSpPr>
            <p:grpSpPr bwMode="auto">
              <a:xfrm>
                <a:off x="1730" y="1684"/>
                <a:ext cx="211" cy="157"/>
                <a:chOff x="857" y="1909"/>
                <a:chExt cx="211" cy="157"/>
              </a:xfrm>
            </p:grpSpPr>
            <p:sp>
              <p:nvSpPr>
                <p:cNvPr id="43142" name="Text Box 2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3" name="Text Box 2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6" name="Group 241"/>
              <p:cNvGrpSpPr>
                <a:grpSpLocks/>
              </p:cNvGrpSpPr>
              <p:nvPr/>
            </p:nvGrpSpPr>
            <p:grpSpPr bwMode="auto">
              <a:xfrm>
                <a:off x="1808" y="1684"/>
                <a:ext cx="211" cy="157"/>
                <a:chOff x="857" y="1909"/>
                <a:chExt cx="211" cy="157"/>
              </a:xfrm>
            </p:grpSpPr>
            <p:sp>
              <p:nvSpPr>
                <p:cNvPr id="43140" name="Text Box 2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1" name="Text Box 2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7" name="Group 244"/>
              <p:cNvGrpSpPr>
                <a:grpSpLocks/>
              </p:cNvGrpSpPr>
              <p:nvPr/>
            </p:nvGrpSpPr>
            <p:grpSpPr bwMode="auto">
              <a:xfrm>
                <a:off x="1892" y="1681"/>
                <a:ext cx="211" cy="157"/>
                <a:chOff x="857" y="1909"/>
                <a:chExt cx="211" cy="157"/>
              </a:xfrm>
            </p:grpSpPr>
            <p:sp>
              <p:nvSpPr>
                <p:cNvPr id="43138" name="Text Box 24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9" name="Text Box 24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43065" name="Group 159"/>
            <p:cNvGrpSpPr>
              <a:grpSpLocks/>
            </p:cNvGrpSpPr>
            <p:nvPr/>
          </p:nvGrpSpPr>
          <p:grpSpPr bwMode="auto">
            <a:xfrm>
              <a:off x="1826" y="3181"/>
              <a:ext cx="790" cy="307"/>
              <a:chOff x="1313" y="1534"/>
              <a:chExt cx="790" cy="307"/>
            </a:xfrm>
          </p:grpSpPr>
          <p:sp>
            <p:nvSpPr>
              <p:cNvPr id="43098" name="Text Box 160"/>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9" name="Group 161"/>
              <p:cNvGrpSpPr>
                <a:grpSpLocks/>
              </p:cNvGrpSpPr>
              <p:nvPr/>
            </p:nvGrpSpPr>
            <p:grpSpPr bwMode="auto">
              <a:xfrm>
                <a:off x="1353" y="1539"/>
                <a:ext cx="258" cy="147"/>
                <a:chOff x="1353" y="1539"/>
                <a:chExt cx="258" cy="144"/>
              </a:xfrm>
            </p:grpSpPr>
            <p:sp>
              <p:nvSpPr>
                <p:cNvPr id="43121" name="Rectangle 16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22" name="Line 16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3" name="Line 16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00" name="Group 165"/>
              <p:cNvGrpSpPr>
                <a:grpSpLocks/>
              </p:cNvGrpSpPr>
              <p:nvPr/>
            </p:nvGrpSpPr>
            <p:grpSpPr bwMode="auto">
              <a:xfrm>
                <a:off x="1773" y="1686"/>
                <a:ext cx="258" cy="144"/>
                <a:chOff x="1353" y="1539"/>
                <a:chExt cx="258" cy="144"/>
              </a:xfrm>
            </p:grpSpPr>
            <p:sp>
              <p:nvSpPr>
                <p:cNvPr id="43118" name="Rectangle 16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19" name="Line 16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0" name="Line 16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01" name="Rectangle 169"/>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2" name="Rectangle 170"/>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3" name="Text Box 171"/>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4" name="Text Box 172"/>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5" name="Text Box 173"/>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06" name="Group 174"/>
              <p:cNvGrpSpPr>
                <a:grpSpLocks/>
              </p:cNvGrpSpPr>
              <p:nvPr/>
            </p:nvGrpSpPr>
            <p:grpSpPr bwMode="auto">
              <a:xfrm>
                <a:off x="1565" y="1684"/>
                <a:ext cx="211" cy="157"/>
                <a:chOff x="857" y="1909"/>
                <a:chExt cx="211" cy="157"/>
              </a:xfrm>
            </p:grpSpPr>
            <p:sp>
              <p:nvSpPr>
                <p:cNvPr id="43116" name="Text Box 17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7" name="Text Box 17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7" name="Group 177"/>
              <p:cNvGrpSpPr>
                <a:grpSpLocks/>
              </p:cNvGrpSpPr>
              <p:nvPr/>
            </p:nvGrpSpPr>
            <p:grpSpPr bwMode="auto">
              <a:xfrm>
                <a:off x="1730" y="1684"/>
                <a:ext cx="211" cy="157"/>
                <a:chOff x="857" y="1909"/>
                <a:chExt cx="211" cy="157"/>
              </a:xfrm>
            </p:grpSpPr>
            <p:sp>
              <p:nvSpPr>
                <p:cNvPr id="43114" name="Text Box 17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5" name="Text Box 17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8" name="Group 180"/>
              <p:cNvGrpSpPr>
                <a:grpSpLocks/>
              </p:cNvGrpSpPr>
              <p:nvPr/>
            </p:nvGrpSpPr>
            <p:grpSpPr bwMode="auto">
              <a:xfrm>
                <a:off x="1808" y="1684"/>
                <a:ext cx="211" cy="157"/>
                <a:chOff x="857" y="1909"/>
                <a:chExt cx="211" cy="157"/>
              </a:xfrm>
            </p:grpSpPr>
            <p:sp>
              <p:nvSpPr>
                <p:cNvPr id="43112" name="Text Box 18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3" name="Text Box 18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9" name="Group 183"/>
              <p:cNvGrpSpPr>
                <a:grpSpLocks/>
              </p:cNvGrpSpPr>
              <p:nvPr/>
            </p:nvGrpSpPr>
            <p:grpSpPr bwMode="auto">
              <a:xfrm>
                <a:off x="1892" y="1681"/>
                <a:ext cx="211" cy="157"/>
                <a:chOff x="857" y="1909"/>
                <a:chExt cx="211" cy="157"/>
              </a:xfrm>
            </p:grpSpPr>
            <p:sp>
              <p:nvSpPr>
                <p:cNvPr id="43110" name="Text Box 18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1" name="Text Box 18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66" name="Group 247"/>
            <p:cNvGrpSpPr>
              <a:grpSpLocks/>
            </p:cNvGrpSpPr>
            <p:nvPr/>
          </p:nvGrpSpPr>
          <p:grpSpPr bwMode="auto">
            <a:xfrm>
              <a:off x="1811" y="2748"/>
              <a:ext cx="787" cy="307"/>
              <a:chOff x="4928" y="1534"/>
              <a:chExt cx="787" cy="307"/>
            </a:xfrm>
          </p:grpSpPr>
          <p:grpSp>
            <p:nvGrpSpPr>
              <p:cNvPr id="43067" name="Group 248"/>
              <p:cNvGrpSpPr>
                <a:grpSpLocks/>
              </p:cNvGrpSpPr>
              <p:nvPr/>
            </p:nvGrpSpPr>
            <p:grpSpPr bwMode="auto">
              <a:xfrm>
                <a:off x="5354" y="1534"/>
                <a:ext cx="361" cy="154"/>
                <a:chOff x="5009" y="1132"/>
                <a:chExt cx="361" cy="154"/>
              </a:xfrm>
            </p:grpSpPr>
            <p:sp>
              <p:nvSpPr>
                <p:cNvPr id="43091" name="Text Box 249"/>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2" name="Group 250"/>
                <p:cNvGrpSpPr>
                  <a:grpSpLocks/>
                </p:cNvGrpSpPr>
                <p:nvPr/>
              </p:nvGrpSpPr>
              <p:grpSpPr bwMode="auto">
                <a:xfrm>
                  <a:off x="5049" y="1137"/>
                  <a:ext cx="258" cy="147"/>
                  <a:chOff x="1353" y="1539"/>
                  <a:chExt cx="258" cy="144"/>
                </a:xfrm>
              </p:grpSpPr>
              <p:sp>
                <p:nvSpPr>
                  <p:cNvPr id="43095" name="Rectangle 251"/>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6" name="Line 252"/>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7" name="Line 253"/>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093" name="Text Box 254"/>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94" name="Text Box 255"/>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68" name="Group 256"/>
              <p:cNvGrpSpPr>
                <a:grpSpLocks/>
              </p:cNvGrpSpPr>
              <p:nvPr/>
            </p:nvGrpSpPr>
            <p:grpSpPr bwMode="auto">
              <a:xfrm>
                <a:off x="4928" y="1536"/>
                <a:ext cx="550" cy="305"/>
                <a:chOff x="5114" y="1518"/>
                <a:chExt cx="550" cy="305"/>
              </a:xfrm>
            </p:grpSpPr>
            <p:grpSp>
              <p:nvGrpSpPr>
                <p:cNvPr id="43069" name="Group 257"/>
                <p:cNvGrpSpPr>
                  <a:grpSpLocks/>
                </p:cNvGrpSpPr>
                <p:nvPr/>
              </p:nvGrpSpPr>
              <p:grpSpPr bwMode="auto">
                <a:xfrm>
                  <a:off x="5375" y="1518"/>
                  <a:ext cx="196" cy="158"/>
                  <a:chOff x="5378" y="1518"/>
                  <a:chExt cx="196" cy="158"/>
                </a:xfrm>
              </p:grpSpPr>
              <p:sp>
                <p:nvSpPr>
                  <p:cNvPr id="43089" name="Rectangle 258"/>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0" name="Text Box 259"/>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70" name="Group 260"/>
                <p:cNvGrpSpPr>
                  <a:grpSpLocks/>
                </p:cNvGrpSpPr>
                <p:nvPr/>
              </p:nvGrpSpPr>
              <p:grpSpPr bwMode="auto">
                <a:xfrm>
                  <a:off x="5453" y="1666"/>
                  <a:ext cx="211" cy="157"/>
                  <a:chOff x="5261" y="1282"/>
                  <a:chExt cx="211" cy="157"/>
                </a:xfrm>
              </p:grpSpPr>
              <p:sp>
                <p:nvSpPr>
                  <p:cNvPr id="43085" name="Rectangle 261"/>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086" name="Group 262"/>
                  <p:cNvGrpSpPr>
                    <a:grpSpLocks/>
                  </p:cNvGrpSpPr>
                  <p:nvPr/>
                </p:nvGrpSpPr>
                <p:grpSpPr bwMode="auto">
                  <a:xfrm>
                    <a:off x="5261" y="1282"/>
                    <a:ext cx="211" cy="157"/>
                    <a:chOff x="857" y="1909"/>
                    <a:chExt cx="211" cy="157"/>
                  </a:xfrm>
                </p:grpSpPr>
                <p:sp>
                  <p:nvSpPr>
                    <p:cNvPr id="43087" name="Text Box 263"/>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8" name="Text Box 264"/>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71" name="Group 265"/>
                <p:cNvGrpSpPr>
                  <a:grpSpLocks/>
                </p:cNvGrpSpPr>
                <p:nvPr/>
              </p:nvGrpSpPr>
              <p:grpSpPr bwMode="auto">
                <a:xfrm>
                  <a:off x="5114" y="1663"/>
                  <a:ext cx="373" cy="160"/>
                  <a:chOff x="5426" y="1279"/>
                  <a:chExt cx="373" cy="160"/>
                </a:xfrm>
              </p:grpSpPr>
              <p:grpSp>
                <p:nvGrpSpPr>
                  <p:cNvPr id="43072" name="Group 266"/>
                  <p:cNvGrpSpPr>
                    <a:grpSpLocks/>
                  </p:cNvGrpSpPr>
                  <p:nvPr/>
                </p:nvGrpSpPr>
                <p:grpSpPr bwMode="auto">
                  <a:xfrm>
                    <a:off x="5469" y="1284"/>
                    <a:ext cx="258" cy="144"/>
                    <a:chOff x="1353" y="1539"/>
                    <a:chExt cx="258" cy="144"/>
                  </a:xfrm>
                </p:grpSpPr>
                <p:sp>
                  <p:nvSpPr>
                    <p:cNvPr id="43082" name="Rectangle 26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3" name="Line 26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4" name="Line 26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073" name="Group 270"/>
                  <p:cNvGrpSpPr>
                    <a:grpSpLocks/>
                  </p:cNvGrpSpPr>
                  <p:nvPr/>
                </p:nvGrpSpPr>
                <p:grpSpPr bwMode="auto">
                  <a:xfrm>
                    <a:off x="5426" y="1282"/>
                    <a:ext cx="211" cy="157"/>
                    <a:chOff x="857" y="1909"/>
                    <a:chExt cx="211" cy="157"/>
                  </a:xfrm>
                </p:grpSpPr>
                <p:sp>
                  <p:nvSpPr>
                    <p:cNvPr id="43080" name="Text Box 27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1" name="Text Box 27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4" name="Group 273"/>
                  <p:cNvGrpSpPr>
                    <a:grpSpLocks/>
                  </p:cNvGrpSpPr>
                  <p:nvPr/>
                </p:nvGrpSpPr>
                <p:grpSpPr bwMode="auto">
                  <a:xfrm>
                    <a:off x="5504" y="1282"/>
                    <a:ext cx="211" cy="157"/>
                    <a:chOff x="857" y="1909"/>
                    <a:chExt cx="211" cy="157"/>
                  </a:xfrm>
                </p:grpSpPr>
                <p:sp>
                  <p:nvSpPr>
                    <p:cNvPr id="43078" name="Text Box 27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9" name="Text Box 27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5" name="Group 276"/>
                  <p:cNvGrpSpPr>
                    <a:grpSpLocks/>
                  </p:cNvGrpSpPr>
                  <p:nvPr/>
                </p:nvGrpSpPr>
                <p:grpSpPr bwMode="auto">
                  <a:xfrm>
                    <a:off x="5588" y="1279"/>
                    <a:ext cx="211" cy="157"/>
                    <a:chOff x="857" y="1909"/>
                    <a:chExt cx="211" cy="157"/>
                  </a:xfrm>
                </p:grpSpPr>
                <p:sp>
                  <p:nvSpPr>
                    <p:cNvPr id="43076" name="Text Box 27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7" name="Text Box 27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grpSp>
      <p:sp>
        <p:nvSpPr>
          <p:cNvPr id="43047" name="Text Box 279"/>
          <p:cNvSpPr txBox="1">
            <a:spLocks noChangeArrowheads="1"/>
          </p:cNvSpPr>
          <p:nvPr/>
        </p:nvSpPr>
        <p:spPr bwMode="auto">
          <a:xfrm>
            <a:off x="7415545" y="492283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48" name="Text Box 280"/>
          <p:cNvSpPr txBox="1">
            <a:spLocks noChangeArrowheads="1"/>
          </p:cNvSpPr>
          <p:nvPr/>
        </p:nvSpPr>
        <p:spPr bwMode="auto">
          <a:xfrm>
            <a:off x="6372558" y="494188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49"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0"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1"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2" name="Text Box 285"/>
          <p:cNvSpPr txBox="1">
            <a:spLocks noChangeArrowheads="1"/>
          </p:cNvSpPr>
          <p:nvPr/>
        </p:nvSpPr>
        <p:spPr bwMode="auto">
          <a:xfrm>
            <a:off x="732479" y="5437257"/>
            <a:ext cx="1649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receiver</a:t>
            </a:r>
          </a:p>
          <a:p>
            <a:r>
              <a:rPr lang="en-US" sz="2000" dirty="0" smtClean="0">
                <a:solidFill>
                  <a:srgbClr val="FF0000"/>
                </a:solidFill>
                <a:latin typeface="Calibri"/>
              </a:rPr>
              <a:t>removes code</a:t>
            </a:r>
            <a:endParaRPr lang="en-US" sz="2000" dirty="0">
              <a:solidFill>
                <a:srgbClr val="FF0000"/>
              </a:solidFill>
              <a:latin typeface="Calibri"/>
            </a:endParaRPr>
          </a:p>
        </p:txBody>
      </p:sp>
      <p:sp>
        <p:nvSpPr>
          <p:cNvPr id="43053" name="Text Box 286"/>
          <p:cNvSpPr txBox="1">
            <a:spLocks noChangeArrowheads="1"/>
          </p:cNvSpPr>
          <p:nvPr/>
        </p:nvSpPr>
        <p:spPr bwMode="auto">
          <a:xfrm>
            <a:off x="2319338" y="5068888"/>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54" name="Text Box 287"/>
          <p:cNvSpPr txBox="1">
            <a:spLocks noChangeArrowheads="1"/>
          </p:cNvSpPr>
          <p:nvPr/>
        </p:nvSpPr>
        <p:spPr bwMode="auto">
          <a:xfrm>
            <a:off x="1341438" y="4303713"/>
            <a:ext cx="985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received</a:t>
            </a:r>
          </a:p>
          <a:p>
            <a:r>
              <a:rPr lang="en-US" sz="1800" dirty="0">
                <a:latin typeface="Calibri"/>
                <a:cs typeface="Calibri"/>
              </a:rPr>
              <a:t>input</a:t>
            </a:r>
          </a:p>
        </p:txBody>
      </p:sp>
      <p:sp>
        <p:nvSpPr>
          <p:cNvPr id="43055"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43056" name="Group 294"/>
          <p:cNvGrpSpPr>
            <a:grpSpLocks/>
          </p:cNvGrpSpPr>
          <p:nvPr/>
        </p:nvGrpSpPr>
        <p:grpSpPr bwMode="auto">
          <a:xfrm>
            <a:off x="5003800" y="3530600"/>
            <a:ext cx="1397000" cy="981075"/>
            <a:chOff x="4239" y="2007"/>
            <a:chExt cx="880" cy="618"/>
          </a:xfrm>
        </p:grpSpPr>
        <p:sp>
          <p:nvSpPr>
            <p:cNvPr id="43060" name="Text Box 187"/>
            <p:cNvSpPr txBox="1">
              <a:spLocks noChangeArrowheads="1"/>
            </p:cNvSpPr>
            <p:nvPr/>
          </p:nvSpPr>
          <p:spPr bwMode="auto">
            <a:xfrm>
              <a:off x="4239" y="2047"/>
              <a:ext cx="8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
              </a:r>
              <a:r>
                <a:rPr lang="en-US" sz="1800" baseline="-25000" dirty="0">
                  <a:latin typeface="Calibri"/>
                  <a:cs typeface="Calibri"/>
                </a:rPr>
                <a:t>i </a:t>
              </a:r>
              <a:r>
                <a:rPr lang="en-US" sz="1800" dirty="0">
                  <a:latin typeface="Calibri"/>
                  <a:cs typeface="Calibri"/>
                </a:rPr>
                <a:t>= </a:t>
              </a:r>
              <a:r>
                <a:rPr lang="en-US" sz="2800" dirty="0">
                  <a:latin typeface="Symbol" charset="0"/>
                  <a:cs typeface="Calibri"/>
                </a:rPr>
                <a:t>S</a:t>
              </a:r>
              <a:r>
                <a:rPr lang="en-US" sz="1800" baseline="-25000" dirty="0">
                  <a:latin typeface="Calibri"/>
                  <a:cs typeface="Calibri"/>
                </a:rPr>
                <a:t> </a:t>
              </a:r>
              <a:r>
                <a:rPr lang="en-US" sz="1800" dirty="0" err="1">
                  <a:latin typeface="Calibri"/>
                  <a:cs typeface="Calibri"/>
                </a:rPr>
                <a:t>Z</a:t>
              </a:r>
              <a:r>
                <a:rPr lang="en-US" sz="1800" baseline="-25000" dirty="0" err="1">
                  <a:latin typeface="Calibri"/>
                  <a:cs typeface="Calibri"/>
                </a:rPr>
                <a:t>i,m</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61" name="Text Box 289"/>
            <p:cNvSpPr txBox="1">
              <a:spLocks noChangeArrowheads="1"/>
            </p:cNvSpPr>
            <p:nvPr/>
          </p:nvSpPr>
          <p:spPr bwMode="auto">
            <a:xfrm>
              <a:off x="4498" y="2258"/>
              <a:ext cx="3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m=1</a:t>
              </a:r>
            </a:p>
          </p:txBody>
        </p:sp>
        <p:sp>
          <p:nvSpPr>
            <p:cNvPr id="43062" name="Text Box 290"/>
            <p:cNvSpPr txBox="1">
              <a:spLocks noChangeArrowheads="1"/>
            </p:cNvSpPr>
            <p:nvPr/>
          </p:nvSpPr>
          <p:spPr bwMode="auto">
            <a:xfrm>
              <a:off x="4541" y="2007"/>
              <a:ext cx="1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a:t>
              </a:r>
            </a:p>
          </p:txBody>
        </p:sp>
        <p:sp>
          <p:nvSpPr>
            <p:cNvPr id="43063" name="Text Box 291"/>
            <p:cNvSpPr txBox="1">
              <a:spLocks noChangeArrowheads="1"/>
            </p:cNvSpPr>
            <p:nvPr/>
          </p:nvSpPr>
          <p:spPr bwMode="auto">
            <a:xfrm>
              <a:off x="4718" y="2392"/>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M</a:t>
              </a:r>
            </a:p>
          </p:txBody>
        </p:sp>
        <p:sp>
          <p:nvSpPr>
            <p:cNvPr id="43064" name="Line 293"/>
            <p:cNvSpPr>
              <a:spLocks noChangeShapeType="1"/>
            </p:cNvSpPr>
            <p:nvPr/>
          </p:nvSpPr>
          <p:spPr bwMode="auto">
            <a:xfrm>
              <a:off x="4561" y="2410"/>
              <a:ext cx="5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04780" name="Freeform 300"/>
          <p:cNvSpPr>
            <a:spLocks/>
          </p:cNvSpPr>
          <p:nvPr/>
        </p:nvSpPr>
        <p:spPr bwMode="auto">
          <a:xfrm>
            <a:off x="7745413" y="2060575"/>
            <a:ext cx="341312" cy="1376363"/>
          </a:xfrm>
          <a:custGeom>
            <a:avLst/>
            <a:gdLst>
              <a:gd name="T0" fmla="*/ 0 w 215"/>
              <a:gd name="T1" fmla="*/ 0 h 819"/>
              <a:gd name="T2" fmla="*/ 215 w 215"/>
              <a:gd name="T3" fmla="*/ 0 h 819"/>
              <a:gd name="T4" fmla="*/ 215 w 215"/>
              <a:gd name="T5" fmla="*/ 819 h 819"/>
              <a:gd name="T6" fmla="*/ 0 60000 65536"/>
              <a:gd name="T7" fmla="*/ 0 60000 65536"/>
              <a:gd name="T8" fmla="*/ 0 60000 65536"/>
              <a:gd name="T9" fmla="*/ 0 w 215"/>
              <a:gd name="T10" fmla="*/ 0 h 819"/>
              <a:gd name="T11" fmla="*/ 215 w 215"/>
              <a:gd name="T12" fmla="*/ 819 h 819"/>
            </a:gdLst>
            <a:ahLst/>
            <a:cxnLst>
              <a:cxn ang="T6">
                <a:pos x="T0" y="T1"/>
              </a:cxn>
              <a:cxn ang="T7">
                <a:pos x="T2" y="T3"/>
              </a:cxn>
              <a:cxn ang="T8">
                <a:pos x="T4" y="T5"/>
              </a:cxn>
            </a:cxnLst>
            <a:rect l="T9" t="T10" r="T11" b="T12"/>
            <a:pathLst>
              <a:path w="215" h="819">
                <a:moveTo>
                  <a:pt x="0" y="0"/>
                </a:moveTo>
                <a:lnTo>
                  <a:pt x="215" y="0"/>
                </a:lnTo>
                <a:lnTo>
                  <a:pt x="215" y="81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4783" name="Freeform 303"/>
          <p:cNvSpPr>
            <a:spLocks/>
          </p:cNvSpPr>
          <p:nvPr/>
        </p:nvSpPr>
        <p:spPr bwMode="auto">
          <a:xfrm>
            <a:off x="2522538" y="3436938"/>
            <a:ext cx="396875" cy="1157287"/>
          </a:xfrm>
          <a:custGeom>
            <a:avLst/>
            <a:gdLst>
              <a:gd name="T0" fmla="*/ 0 w 250"/>
              <a:gd name="T1" fmla="*/ 0 h 729"/>
              <a:gd name="T2" fmla="*/ 0 w 250"/>
              <a:gd name="T3" fmla="*/ 729 h 729"/>
              <a:gd name="T4" fmla="*/ 250 w 250"/>
              <a:gd name="T5" fmla="*/ 729 h 729"/>
              <a:gd name="T6" fmla="*/ 0 60000 65536"/>
              <a:gd name="T7" fmla="*/ 0 60000 65536"/>
              <a:gd name="T8" fmla="*/ 0 60000 65536"/>
              <a:gd name="T9" fmla="*/ 0 w 250"/>
              <a:gd name="T10" fmla="*/ 0 h 729"/>
              <a:gd name="T11" fmla="*/ 250 w 250"/>
              <a:gd name="T12" fmla="*/ 729 h 729"/>
            </a:gdLst>
            <a:ahLst/>
            <a:cxnLst>
              <a:cxn ang="T6">
                <a:pos x="T0" y="T1"/>
              </a:cxn>
              <a:cxn ang="T7">
                <a:pos x="T2" y="T3"/>
              </a:cxn>
              <a:cxn ang="T8">
                <a:pos x="T4" y="T5"/>
              </a:cxn>
            </a:cxnLst>
            <a:rect l="T9" t="T10" r="T11" b="T12"/>
            <a:pathLst>
              <a:path w="250" h="729">
                <a:moveTo>
                  <a:pt x="0" y="0"/>
                </a:moveTo>
                <a:lnTo>
                  <a:pt x="0" y="729"/>
                </a:lnTo>
                <a:lnTo>
                  <a:pt x="250" y="72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Tree>
    <p:extLst>
      <p:ext uri="{BB962C8B-B14F-4D97-AF65-F5344CB8AC3E}">
        <p14:creationId xmlns:p14="http://schemas.microsoft.com/office/powerpoint/2010/main" val="780372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wipe(right)">
                                      <p:cBhvr>
                                        <p:cTn id="38" dur="2000"/>
                                        <p:tgtEl>
                                          <p:spTgt spid="297"/>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wipe(right)">
                                      <p:cBhvr>
                                        <p:cTn id="42" dur="2000"/>
                                        <p:tgtEl>
                                          <p:spTgt spid="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wipe(right)">
                                      <p:cBhvr>
                                        <p:cTn id="47" dur="2000"/>
                                        <p:tgtEl>
                                          <p:spTgt spid="312"/>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wipe(right)">
                                      <p:cBhvr>
                                        <p:cTn id="51"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BCB03655-9DA0-A543-87B9-BD9CB3EF773F}" type="slidenum">
              <a:rPr lang="en-US" sz="1400" smtClean="0">
                <a:latin typeface="Times New Roman" charset="0"/>
              </a:rPr>
              <a:pPr/>
              <a:t>24</a:t>
            </a:fld>
            <a:endParaRPr lang="en-US" sz="1400" dirty="0">
              <a:latin typeface="Times New Roman" charset="0"/>
            </a:endParaRPr>
          </a:p>
        </p:txBody>
      </p:sp>
      <p:sp>
        <p:nvSpPr>
          <p:cNvPr id="45060" name="Rectangle 2"/>
          <p:cNvSpPr>
            <a:spLocks noGrp="1" noChangeArrowheads="1"/>
          </p:cNvSpPr>
          <p:nvPr>
            <p:ph type="title"/>
          </p:nvPr>
        </p:nvSpPr>
        <p:spPr/>
        <p:txBody>
          <a:bodyPr/>
          <a:lstStyle/>
          <a:p>
            <a:r>
              <a:rPr lang="en-US" sz="3600" dirty="0"/>
              <a:t>CDMA: two-sender interference</a:t>
            </a:r>
            <a:endParaRPr lang="en-US" dirty="0"/>
          </a:p>
        </p:txBody>
      </p:sp>
      <p:pic>
        <p:nvPicPr>
          <p:cNvPr id="45061"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1100"/>
            <a:ext cx="5026025"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330" y="1736475"/>
            <a:ext cx="1191097" cy="1477328"/>
          </a:xfrm>
          <a:prstGeom prst="rect">
            <a:avLst/>
          </a:prstGeom>
          <a:noFill/>
        </p:spPr>
        <p:txBody>
          <a:bodyPr wrap="square" rtlCol="0">
            <a:spAutoFit/>
          </a:bodyPr>
          <a:lstStyle/>
          <a:p>
            <a:r>
              <a:rPr lang="en-US" dirty="0" smtClean="0">
                <a:solidFill>
                  <a:srgbClr val="FF0000"/>
                </a:solidFill>
              </a:rPr>
              <a:t>Each sender adds a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7" name="TextBox 6"/>
          <p:cNvSpPr txBox="1"/>
          <p:nvPr/>
        </p:nvSpPr>
        <p:spPr>
          <a:xfrm>
            <a:off x="288730" y="5026660"/>
            <a:ext cx="1191097" cy="1200329"/>
          </a:xfrm>
          <a:prstGeom prst="rect">
            <a:avLst/>
          </a:prstGeom>
          <a:noFill/>
        </p:spPr>
        <p:txBody>
          <a:bodyPr wrap="square" rtlCol="0">
            <a:spAutoFit/>
          </a:bodyPr>
          <a:lstStyle/>
          <a:p>
            <a:r>
              <a:rPr lang="en-US" dirty="0" smtClean="0">
                <a:solidFill>
                  <a:srgbClr val="FF0000"/>
                </a:solidFill>
              </a:rPr>
              <a:t>sender</a:t>
            </a:r>
          </a:p>
          <a:p>
            <a:r>
              <a:rPr lang="en-US" dirty="0" smtClean="0">
                <a:solidFill>
                  <a:srgbClr val="FF0000"/>
                </a:solidFill>
              </a:rPr>
              <a:t>removes</a:t>
            </a:r>
          </a:p>
          <a:p>
            <a:r>
              <a:rPr lang="en-US" dirty="0" smtClean="0">
                <a:solidFill>
                  <a:srgbClr val="FF0000"/>
                </a:solidFill>
              </a:rPr>
              <a:t>its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Tree>
    <p:extLst>
      <p:ext uri="{BB962C8B-B14F-4D97-AF65-F5344CB8AC3E}">
        <p14:creationId xmlns:p14="http://schemas.microsoft.com/office/powerpoint/2010/main" val="16979046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Examples summary</a:t>
            </a:r>
            <a:endParaRPr lang="en-US" dirty="0"/>
          </a:p>
        </p:txBody>
      </p:sp>
      <p:sp>
        <p:nvSpPr>
          <p:cNvPr id="3" name="Content Placeholder 2"/>
          <p:cNvSpPr>
            <a:spLocks noGrp="1"/>
          </p:cNvSpPr>
          <p:nvPr>
            <p:ph idx="1"/>
          </p:nvPr>
        </p:nvSpPr>
        <p:spPr>
          <a:xfrm>
            <a:off x="457200" y="1600200"/>
            <a:ext cx="8229600" cy="5071128"/>
          </a:xfrm>
        </p:spPr>
        <p:txBody>
          <a:bodyPr>
            <a:normAutofit fontScale="85000" lnSpcReduction="20000"/>
          </a:bodyPr>
          <a:lstStyle/>
          <a:p>
            <a:r>
              <a:rPr lang="en-US" dirty="0" smtClean="0"/>
              <a:t>Common Wired coding</a:t>
            </a:r>
          </a:p>
          <a:p>
            <a:pPr lvl="1"/>
            <a:r>
              <a:rPr lang="en-US" dirty="0" smtClean="0"/>
              <a:t>Block codecs: table-lookups</a:t>
            </a:r>
          </a:p>
          <a:p>
            <a:pPr lvl="2"/>
            <a:r>
              <a:rPr lang="en-US" dirty="0" smtClean="0"/>
              <a:t>fixed overhead, inline control signals</a:t>
            </a:r>
          </a:p>
          <a:p>
            <a:pPr lvl="1"/>
            <a:r>
              <a:rPr lang="en-US" dirty="0"/>
              <a:t>S</a:t>
            </a:r>
            <a:r>
              <a:rPr lang="en-US" dirty="0" smtClean="0"/>
              <a:t>cramblers: shift registers</a:t>
            </a:r>
          </a:p>
          <a:p>
            <a:pPr lvl="2"/>
            <a:r>
              <a:rPr lang="en-US" dirty="0" smtClean="0"/>
              <a:t>overhead free</a:t>
            </a:r>
          </a:p>
          <a:p>
            <a:pPr marL="0" indent="0">
              <a:buNone/>
            </a:pPr>
            <a:endParaRPr lang="en-US" dirty="0"/>
          </a:p>
          <a:p>
            <a:pPr marL="0" indent="0">
              <a:buNone/>
            </a:pPr>
            <a:r>
              <a:rPr lang="en-US" dirty="0" smtClean="0"/>
              <a:t>Like earlier coding schemes and error correction/detection; you can combine these</a:t>
            </a:r>
          </a:p>
          <a:p>
            <a:pPr lvl="1"/>
            <a:r>
              <a:rPr lang="en-US" dirty="0" err="1" smtClean="0"/>
              <a:t>e.g</a:t>
            </a:r>
            <a:r>
              <a:rPr lang="en-US" dirty="0" smtClean="0"/>
              <a:t>, 10Gb/s Ethernet may use a hybrid</a:t>
            </a:r>
          </a:p>
          <a:p>
            <a:pPr marL="0" indent="0">
              <a:buNone/>
            </a:pPr>
            <a:endParaRPr lang="en-US" dirty="0"/>
          </a:p>
          <a:p>
            <a:pPr marL="0" indent="0">
              <a:buNone/>
            </a:pPr>
            <a:r>
              <a:rPr lang="en-US" dirty="0" smtClean="0"/>
              <a:t>CDMA (Code Division Multiple Access)</a:t>
            </a:r>
          </a:p>
          <a:p>
            <a:pPr lvl="1"/>
            <a:r>
              <a:rPr lang="en-US" dirty="0" smtClean="0"/>
              <a:t>coping intelligently with competing sources</a:t>
            </a:r>
          </a:p>
          <a:p>
            <a:pPr lvl="1"/>
            <a:r>
              <a:rPr lang="en-US" dirty="0" smtClean="0"/>
              <a:t>Mobile phones</a:t>
            </a:r>
          </a:p>
          <a:p>
            <a:pPr lvl="1"/>
            <a:endParaRPr lang="en-US" dirty="0" smtClean="0"/>
          </a:p>
        </p:txBody>
      </p:sp>
      <p:sp>
        <p:nvSpPr>
          <p:cNvPr id="4" name="Slide Number Placeholder 3"/>
          <p:cNvSpPr>
            <a:spLocks noGrp="1"/>
          </p:cNvSpPr>
          <p:nvPr>
            <p:ph type="sldNum" sz="quarter" idx="12"/>
          </p:nvPr>
        </p:nvSpPr>
        <p:spPr/>
        <p:txBody>
          <a:bodyPr/>
          <a:lstStyle/>
          <a:p>
            <a:fld id="{915173E1-F880-A64A-B74C-29872619673F}" type="slidenum">
              <a:rPr lang="en-US" smtClean="0"/>
              <a:t>25</a:t>
            </a:fld>
            <a:endParaRPr lang="en-US"/>
          </a:p>
        </p:txBody>
      </p:sp>
    </p:spTree>
    <p:extLst>
      <p:ext uri="{BB962C8B-B14F-4D97-AF65-F5344CB8AC3E}">
        <p14:creationId xmlns:p14="http://schemas.microsoft.com/office/powerpoint/2010/main" val="603121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0723"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0727"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28" name="Rectangle 9"/>
          <p:cNvSpPr>
            <a:spLocks noChangeArrowheads="1"/>
          </p:cNvSpPr>
          <p:nvPr/>
        </p:nvSpPr>
        <p:spPr bwMode="auto">
          <a:xfrm>
            <a:off x="6934200" y="3810000"/>
            <a:ext cx="10668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30729"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0730"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3"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4" name="Rectangle 16"/>
          <p:cNvSpPr>
            <a:spLocks noGrp="1" noChangeArrowheads="1"/>
          </p:cNvSpPr>
          <p:nvPr>
            <p:ph type="title"/>
          </p:nvPr>
        </p:nvSpPr>
        <p:spPr>
          <a:xfrm>
            <a:off x="685800" y="228600"/>
            <a:ext cx="8077200" cy="1143000"/>
          </a:xfrm>
          <a:noFill/>
        </p:spPr>
        <p:txBody>
          <a:bodyPr/>
          <a:lstStyle/>
          <a:p>
            <a:pPr eaLnBrk="1" hangingPunct="1"/>
            <a:r>
              <a:rPr lang="en-US" dirty="0">
                <a:latin typeface="Tahoma" charset="0"/>
                <a:ea typeface="ＭＳ Ｐゴシック" charset="0"/>
                <a:cs typeface="ＭＳ Ｐゴシック" charset="0"/>
              </a:rPr>
              <a:t>Error Detection and Correction</a:t>
            </a:r>
          </a:p>
        </p:txBody>
      </p:sp>
      <p:sp>
        <p:nvSpPr>
          <p:cNvPr id="30735" name="Freeform 17"/>
          <p:cNvSpPr>
            <a:spLocks/>
          </p:cNvSpPr>
          <p:nvPr/>
        </p:nvSpPr>
        <p:spPr bwMode="auto">
          <a:xfrm>
            <a:off x="7010400" y="2667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26</a:t>
            </a:fld>
            <a:endParaRPr lang="en-US"/>
          </a:p>
        </p:txBody>
      </p:sp>
    </p:spTree>
    <p:extLst>
      <p:ext uri="{BB962C8B-B14F-4D97-AF65-F5344CB8AC3E}">
        <p14:creationId xmlns:p14="http://schemas.microsoft.com/office/powerpoint/2010/main" val="162884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2" grpId="0" animBg="1"/>
      <p:bldP spid="30733" grpId="0" animBg="1"/>
      <p:bldP spid="307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4819"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4823"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4" name="Rectangle 9"/>
          <p:cNvSpPr>
            <a:spLocks noChangeArrowheads="1"/>
          </p:cNvSpPr>
          <p:nvPr/>
        </p:nvSpPr>
        <p:spPr bwMode="auto">
          <a:xfrm>
            <a:off x="6858000" y="38100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5"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482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9"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30" name="Rectangle 16"/>
          <p:cNvSpPr>
            <a:spLocks noGrp="1" noChangeArrowheads="1"/>
          </p:cNvSpPr>
          <p:nvPr>
            <p:ph type="title"/>
          </p:nvPr>
        </p:nvSpPr>
        <p:spPr>
          <a:xfrm>
            <a:off x="685800" y="228600"/>
            <a:ext cx="8077200" cy="1143000"/>
          </a:xfrm>
          <a:noFill/>
        </p:spPr>
        <p:txBody>
          <a:bodyPr/>
          <a:lstStyle/>
          <a:p>
            <a:pPr eaLnBrk="1" hangingPunct="1"/>
            <a:r>
              <a:rPr lang="en-US">
                <a:latin typeface="Tahoma" charset="0"/>
                <a:ea typeface="ＭＳ Ｐゴシック" charset="0"/>
                <a:cs typeface="ＭＳ Ｐゴシック" charset="0"/>
              </a:rPr>
              <a:t>Error Detection and Correction</a:t>
            </a:r>
          </a:p>
        </p:txBody>
      </p:sp>
      <p:sp>
        <p:nvSpPr>
          <p:cNvPr id="2" name="Slide Number Placeholder 1"/>
          <p:cNvSpPr>
            <a:spLocks noGrp="1"/>
          </p:cNvSpPr>
          <p:nvPr>
            <p:ph type="sldNum" sz="quarter" idx="12"/>
          </p:nvPr>
        </p:nvSpPr>
        <p:spPr/>
        <p:txBody>
          <a:bodyPr/>
          <a:lstStyle/>
          <a:p>
            <a:fld id="{915173E1-F880-A64A-B74C-29872619673F}" type="slidenum">
              <a:rPr lang="en-US" smtClean="0"/>
              <a:t>27</a:t>
            </a:fld>
            <a:endParaRPr lang="en-US"/>
          </a:p>
        </p:txBody>
      </p:sp>
    </p:spTree>
    <p:extLst>
      <p:ext uri="{BB962C8B-B14F-4D97-AF65-F5344CB8AC3E}">
        <p14:creationId xmlns:p14="http://schemas.microsoft.com/office/powerpoint/2010/main" val="136423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233BD5-A3D4-CA4F-8EF1-B0010F8155E2}" type="slidenum">
              <a:rPr lang="en-US" sz="1200" i="0" smtClean="0">
                <a:latin typeface="Calibri"/>
                <a:cs typeface="Calibri"/>
              </a:rPr>
              <a:pPr/>
              <a:t>28</a:t>
            </a:fld>
            <a:endParaRPr lang="en-US" sz="1200" i="0" dirty="0">
              <a:latin typeface="Calibri"/>
              <a:cs typeface="Calibri"/>
            </a:endParaRPr>
          </a:p>
        </p:txBody>
      </p:sp>
      <p:sp>
        <p:nvSpPr>
          <p:cNvPr id="33796" name="Rectangle 2"/>
          <p:cNvSpPr>
            <a:spLocks noGrp="1" noChangeArrowheads="1"/>
          </p:cNvSpPr>
          <p:nvPr>
            <p:ph type="title"/>
          </p:nvPr>
        </p:nvSpPr>
        <p:spPr/>
        <p:txBody>
          <a:bodyPr/>
          <a:lstStyle/>
          <a:p>
            <a:r>
              <a:rPr lang="en-US" dirty="0">
                <a:ea typeface="ＭＳ Ｐゴシック" charset="0"/>
                <a:cs typeface="ＭＳ Ｐゴシック" charset="0"/>
              </a:rPr>
              <a:t>Error Detection</a:t>
            </a:r>
          </a:p>
        </p:txBody>
      </p:sp>
      <p:pic>
        <p:nvPicPr>
          <p:cNvPr id="33797"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4"/>
          <p:cNvSpPr txBox="1">
            <a:spLocks noChangeArrowheads="1"/>
          </p:cNvSpPr>
          <p:nvPr/>
        </p:nvSpPr>
        <p:spPr bwMode="auto">
          <a:xfrm>
            <a:off x="533400" y="1312863"/>
            <a:ext cx="833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alibri"/>
              </a:rPr>
              <a:t>EDC= Error Detection and Correction bits (</a:t>
            </a:r>
            <a:r>
              <a:rPr lang="en-US" sz="2000" i="0" dirty="0" smtClean="0">
                <a:latin typeface="Calibri"/>
              </a:rPr>
              <a:t>redundancy = overhead)</a:t>
            </a:r>
            <a:endParaRPr lang="en-US" sz="2000" i="0" dirty="0">
              <a:latin typeface="Calibri"/>
            </a:endParaRPr>
          </a:p>
          <a:p>
            <a:r>
              <a:rPr lang="en-US" sz="2000" i="0" dirty="0">
                <a:latin typeface="Calibri"/>
              </a:rPr>
              <a:t>D    = Data protected by error checking, may include header fields </a:t>
            </a:r>
            <a:br>
              <a:rPr lang="en-US" sz="2000" i="0" dirty="0">
                <a:latin typeface="Calibri"/>
              </a:rPr>
            </a:br>
            <a:endParaRPr lang="en-US" sz="2000" i="0" dirty="0">
              <a:latin typeface="Calibri"/>
            </a:endParaRPr>
          </a:p>
          <a:p>
            <a:pPr>
              <a:buFontTx/>
              <a:buChar char="•"/>
            </a:pPr>
            <a:r>
              <a:rPr lang="en-US" sz="2000" i="0" dirty="0">
                <a:latin typeface="Calibri"/>
              </a:rPr>
              <a:t> Error detection not 100% reliable!</a:t>
            </a:r>
          </a:p>
          <a:p>
            <a:pPr lvl="1">
              <a:buFontTx/>
              <a:buChar char="•"/>
            </a:pPr>
            <a:r>
              <a:rPr lang="en-US" sz="2000" i="0" dirty="0">
                <a:latin typeface="Calibri"/>
              </a:rPr>
              <a:t> protocol may miss some errors, but rarely</a:t>
            </a:r>
          </a:p>
          <a:p>
            <a:pPr lvl="1">
              <a:buFontTx/>
              <a:buChar char="•"/>
            </a:pPr>
            <a:r>
              <a:rPr lang="en-US" sz="2000" i="0" dirty="0">
                <a:latin typeface="Calibri"/>
              </a:rPr>
              <a:t> larger EDC field yields better detection and correction</a:t>
            </a:r>
          </a:p>
        </p:txBody>
      </p:sp>
      <p:sp>
        <p:nvSpPr>
          <p:cNvPr id="33799" name="Rectangle 6"/>
          <p:cNvSpPr>
            <a:spLocks noChangeArrowheads="1"/>
          </p:cNvSpPr>
          <p:nvPr/>
        </p:nvSpPr>
        <p:spPr bwMode="auto">
          <a:xfrm>
            <a:off x="5384800" y="3916363"/>
            <a:ext cx="17621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33800" name="Text Box 5"/>
          <p:cNvSpPr txBox="1">
            <a:spLocks noChangeArrowheads="1"/>
          </p:cNvSpPr>
          <p:nvPr/>
        </p:nvSpPr>
        <p:spPr bwMode="auto">
          <a:xfrm>
            <a:off x="4773613" y="3873500"/>
            <a:ext cx="915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otherwise</a:t>
            </a:r>
          </a:p>
        </p:txBody>
      </p:sp>
    </p:spTree>
    <p:extLst>
      <p:ext uri="{BB962C8B-B14F-4D97-AF65-F5344CB8AC3E}">
        <p14:creationId xmlns:p14="http://schemas.microsoft.com/office/powerpoint/2010/main" val="21505075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a:t>
            </a:r>
          </a:p>
        </p:txBody>
      </p:sp>
      <p:sp>
        <p:nvSpPr>
          <p:cNvPr id="4301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3012"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3013"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3016"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 name="Rectangle 12"/>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29</a:t>
            </a:fld>
            <a:endParaRPr lang="en-US"/>
          </a:p>
        </p:txBody>
      </p:sp>
    </p:spTree>
    <p:extLst>
      <p:ext uri="{BB962C8B-B14F-4D97-AF65-F5344CB8AC3E}">
        <p14:creationId xmlns:p14="http://schemas.microsoft.com/office/powerpoint/2010/main" val="163189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097E1F-A5C1-DE48-87E5-D3EC193A20C7}" type="slidenum">
              <a:rPr lang="en-US" sz="1200" i="0" smtClean="0">
                <a:latin typeface="Calibri"/>
                <a:cs typeface="Calibri"/>
              </a:rPr>
              <a:pPr/>
              <a:t>3</a:t>
            </a:fld>
            <a:endParaRPr lang="en-US" sz="1200" i="0" dirty="0">
              <a:latin typeface="Calibri"/>
              <a:cs typeface="Calibri"/>
            </a:endParaRPr>
          </a:p>
        </p:txBody>
      </p:sp>
      <p:sp>
        <p:nvSpPr>
          <p:cNvPr id="19460" name="Rectangle 2"/>
          <p:cNvSpPr>
            <a:spLocks noGrp="1" noChangeArrowheads="1"/>
          </p:cNvSpPr>
          <p:nvPr>
            <p:ph type="title"/>
          </p:nvPr>
        </p:nvSpPr>
        <p:spPr>
          <a:xfrm>
            <a:off x="304800" y="228600"/>
            <a:ext cx="8382000" cy="1143000"/>
          </a:xfrm>
        </p:spPr>
        <p:txBody>
          <a:bodyPr/>
          <a:lstStyle/>
          <a:p>
            <a:r>
              <a:rPr lang="en-US" dirty="0">
                <a:ea typeface="ＭＳ Ｐゴシック" charset="0"/>
                <a:cs typeface="ＭＳ Ｐゴシック" charset="0"/>
              </a:rPr>
              <a:t>Link Layer: Introduction</a:t>
            </a:r>
          </a:p>
        </p:txBody>
      </p:sp>
      <p:sp>
        <p:nvSpPr>
          <p:cNvPr id="19461" name="Rectangle 3"/>
          <p:cNvSpPr>
            <a:spLocks noGrp="1" noChangeArrowheads="1"/>
          </p:cNvSpPr>
          <p:nvPr>
            <p:ph type="body" sz="half" idx="1"/>
          </p:nvPr>
        </p:nvSpPr>
        <p:spPr>
          <a:xfrm>
            <a:off x="322263" y="1219200"/>
            <a:ext cx="4267200" cy="3802063"/>
          </a:xfrm>
        </p:spPr>
        <p:txBody>
          <a:bodyPr/>
          <a:lstStyle/>
          <a:p>
            <a:pPr>
              <a:buFont typeface="ZapfDingbats" charset="0"/>
              <a:buNone/>
            </a:pPr>
            <a:r>
              <a:rPr lang="en-US" sz="2400" u="sng" dirty="0">
                <a:solidFill>
                  <a:srgbClr val="FF0000"/>
                </a:solidFill>
                <a:ea typeface="ＭＳ Ｐゴシック" charset="0"/>
                <a:cs typeface="ＭＳ Ｐゴシック" charset="0"/>
              </a:rPr>
              <a:t>Some terminology:</a:t>
            </a:r>
            <a:endParaRPr lang="en-US" sz="2400" dirty="0">
              <a:ea typeface="ＭＳ Ｐゴシック" charset="0"/>
              <a:cs typeface="ＭＳ Ｐゴシック" charset="0"/>
            </a:endParaRPr>
          </a:p>
          <a:p>
            <a:r>
              <a:rPr lang="en-US" sz="2000" dirty="0">
                <a:ea typeface="ＭＳ Ｐゴシック" charset="0"/>
                <a:cs typeface="ＭＳ Ｐゴシック" charset="0"/>
              </a:rPr>
              <a:t>hosts and routers are </a:t>
            </a:r>
            <a:r>
              <a:rPr lang="en-US" sz="2000" b="1" dirty="0">
                <a:solidFill>
                  <a:srgbClr val="FF0000"/>
                </a:solidFill>
                <a:ea typeface="ＭＳ Ｐゴシック" charset="0"/>
                <a:cs typeface="ＭＳ Ｐゴシック" charset="0"/>
              </a:rPr>
              <a:t>nodes</a:t>
            </a:r>
          </a:p>
          <a:p>
            <a:r>
              <a:rPr lang="en-US" sz="2000" dirty="0">
                <a:ea typeface="ＭＳ Ｐゴシック" charset="0"/>
                <a:cs typeface="ＭＳ Ｐゴシック" charset="0"/>
              </a:rPr>
              <a:t>communication channels that connect adjacent nodes along communication path are </a:t>
            </a:r>
            <a:r>
              <a:rPr lang="en-US" sz="2000" b="1" dirty="0">
                <a:solidFill>
                  <a:srgbClr val="FF0000"/>
                </a:solidFill>
                <a:ea typeface="ＭＳ Ｐゴシック" charset="0"/>
                <a:cs typeface="ＭＳ Ｐゴシック" charset="0"/>
              </a:rPr>
              <a:t>links</a:t>
            </a:r>
          </a:p>
          <a:p>
            <a:pPr lvl="1"/>
            <a:r>
              <a:rPr lang="en-US" sz="1800" dirty="0">
                <a:ea typeface="ＭＳ Ｐゴシック" charset="0"/>
              </a:rPr>
              <a:t>wired links</a:t>
            </a:r>
          </a:p>
          <a:p>
            <a:pPr lvl="1"/>
            <a:r>
              <a:rPr lang="en-US" sz="1800" dirty="0">
                <a:ea typeface="ＭＳ Ｐゴシック" charset="0"/>
              </a:rPr>
              <a:t>wireless links</a:t>
            </a:r>
          </a:p>
          <a:p>
            <a:pPr lvl="1"/>
            <a:r>
              <a:rPr lang="en-US" sz="1800" dirty="0">
                <a:ea typeface="ＭＳ Ｐゴシック" charset="0"/>
              </a:rPr>
              <a:t>LANs</a:t>
            </a:r>
            <a:endParaRPr lang="en-US" sz="1800" b="1" dirty="0">
              <a:solidFill>
                <a:srgbClr val="FF0000"/>
              </a:solidFill>
              <a:ea typeface="ＭＳ Ｐゴシック" charset="0"/>
            </a:endParaRPr>
          </a:p>
          <a:p>
            <a:r>
              <a:rPr lang="en-US" sz="2000" dirty="0">
                <a:ea typeface="ＭＳ Ｐゴシック" charset="0"/>
                <a:cs typeface="ＭＳ Ｐゴシック" charset="0"/>
              </a:rPr>
              <a:t>layer-2 packet is a </a:t>
            </a:r>
            <a:r>
              <a:rPr lang="en-US" sz="2000" b="1" dirty="0">
                <a:solidFill>
                  <a:srgbClr val="FF0000"/>
                </a:solidFill>
                <a:ea typeface="ＭＳ Ｐゴシック" charset="0"/>
                <a:cs typeface="ＭＳ Ｐゴシック" charset="0"/>
              </a:rPr>
              <a:t>frame</a:t>
            </a:r>
            <a:r>
              <a:rPr lang="en-US" sz="2000" b="1" dirty="0">
                <a:ea typeface="ＭＳ Ｐゴシック" charset="0"/>
                <a:cs typeface="ＭＳ Ｐゴシック" charset="0"/>
              </a:rPr>
              <a:t>,</a:t>
            </a:r>
            <a:r>
              <a:rPr lang="en-US" sz="2000" b="1" dirty="0">
                <a:solidFill>
                  <a:srgbClr val="FF0000"/>
                </a:solidFill>
                <a:ea typeface="ＭＳ Ｐゴシック" charset="0"/>
                <a:cs typeface="ＭＳ Ｐゴシック" charset="0"/>
              </a:rPr>
              <a:t> </a:t>
            </a:r>
            <a:r>
              <a:rPr lang="en-US" sz="2000" dirty="0">
                <a:ea typeface="ＭＳ Ｐゴシック" charset="0"/>
                <a:cs typeface="ＭＳ Ｐゴシック" charset="0"/>
              </a:rPr>
              <a:t>encapsulates datagram</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19462" name="Text Box 467"/>
          <p:cNvSpPr txBox="1">
            <a:spLocks noChangeArrowheads="1"/>
          </p:cNvSpPr>
          <p:nvPr/>
        </p:nvSpPr>
        <p:spPr bwMode="auto">
          <a:xfrm>
            <a:off x="236538" y="5268913"/>
            <a:ext cx="4872247" cy="120032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b="1" i="0" dirty="0">
                <a:solidFill>
                  <a:srgbClr val="FF0000"/>
                </a:solidFill>
                <a:latin typeface="Calibri"/>
              </a:rPr>
              <a:t>data-link layer</a:t>
            </a:r>
            <a:r>
              <a:rPr lang="en-US" i="0" dirty="0">
                <a:latin typeface="Calibri"/>
              </a:rPr>
              <a:t> has responsibility of </a:t>
            </a:r>
          </a:p>
          <a:p>
            <a:r>
              <a:rPr lang="en-US" i="0" dirty="0">
                <a:latin typeface="Calibri"/>
              </a:rPr>
              <a:t>transferring datagram from one node </a:t>
            </a:r>
          </a:p>
          <a:p>
            <a:r>
              <a:rPr lang="en-US" i="0" dirty="0">
                <a:latin typeface="Calibri"/>
              </a:rPr>
              <a:t>to adjacent node over a link</a:t>
            </a:r>
            <a:endParaRPr lang="en-US" sz="1800" i="0" dirty="0">
              <a:latin typeface="Calibri"/>
            </a:endParaRPr>
          </a:p>
        </p:txBody>
      </p:sp>
      <p:sp>
        <p:nvSpPr>
          <p:cNvPr id="19463" name="Freeform 9"/>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4" name="Freeform 10"/>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5" name="Freeform 11"/>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466" name="Group 12"/>
          <p:cNvGrpSpPr>
            <a:grpSpLocks/>
          </p:cNvGrpSpPr>
          <p:nvPr/>
        </p:nvGrpSpPr>
        <p:grpSpPr bwMode="auto">
          <a:xfrm>
            <a:off x="5076825" y="2974975"/>
            <a:ext cx="1458913" cy="933450"/>
            <a:chOff x="2889" y="1631"/>
            <a:chExt cx="980" cy="743"/>
          </a:xfrm>
        </p:grpSpPr>
        <p:sp>
          <p:nvSpPr>
            <p:cNvPr id="20117" name="Rectangle 13"/>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0118" name="AutoShape 14"/>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i="0">
                <a:solidFill>
                  <a:srgbClr val="00CCFF"/>
                </a:solidFill>
                <a:latin typeface="Times New Roman" charset="0"/>
              </a:endParaRPr>
            </a:p>
          </p:txBody>
        </p:sp>
      </p:grpSp>
      <p:sp>
        <p:nvSpPr>
          <p:cNvPr id="19467"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8" name="Line 16"/>
          <p:cNvSpPr>
            <a:spLocks noChangeShapeType="1"/>
          </p:cNvSpPr>
          <p:nvPr/>
        </p:nvSpPr>
        <p:spPr bwMode="auto">
          <a:xfrm>
            <a:off x="5946775" y="2020888"/>
            <a:ext cx="90488" cy="3095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9" name="Line 17"/>
          <p:cNvSpPr>
            <a:spLocks noChangeShapeType="1"/>
          </p:cNvSpPr>
          <p:nvPr/>
        </p:nvSpPr>
        <p:spPr bwMode="auto">
          <a:xfrm>
            <a:off x="5854700" y="233045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0" name="Line 18"/>
          <p:cNvSpPr>
            <a:spLocks noChangeShapeType="1"/>
          </p:cNvSpPr>
          <p:nvPr/>
        </p:nvSpPr>
        <p:spPr bwMode="auto">
          <a:xfrm flipH="1">
            <a:off x="5946775" y="2330450"/>
            <a:ext cx="90488"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1" name="Line 19"/>
          <p:cNvSpPr>
            <a:spLocks noChangeShapeType="1"/>
          </p:cNvSpPr>
          <p:nvPr/>
        </p:nvSpPr>
        <p:spPr bwMode="auto">
          <a:xfrm>
            <a:off x="5946775" y="2027238"/>
            <a:ext cx="0" cy="3365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2" name="Line 20"/>
          <p:cNvSpPr>
            <a:spLocks noChangeShapeType="1"/>
          </p:cNvSpPr>
          <p:nvPr/>
        </p:nvSpPr>
        <p:spPr bwMode="auto">
          <a:xfrm flipV="1">
            <a:off x="5854700" y="229870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3"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4" name="Line 22"/>
          <p:cNvSpPr>
            <a:spLocks noChangeShapeType="1"/>
          </p:cNvSpPr>
          <p:nvPr/>
        </p:nvSpPr>
        <p:spPr bwMode="auto">
          <a:xfrm>
            <a:off x="5894388" y="2195513"/>
            <a:ext cx="52387"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5" name="Line 23"/>
          <p:cNvSpPr>
            <a:spLocks noChangeShapeType="1"/>
          </p:cNvSpPr>
          <p:nvPr/>
        </p:nvSpPr>
        <p:spPr bwMode="auto">
          <a:xfrm flipV="1">
            <a:off x="5946775" y="2195513"/>
            <a:ext cx="55563"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6" name="Line 24"/>
          <p:cNvSpPr>
            <a:spLocks noChangeShapeType="1"/>
          </p:cNvSpPr>
          <p:nvPr/>
        </p:nvSpPr>
        <p:spPr bwMode="auto">
          <a:xfrm>
            <a:off x="5876925" y="2241550"/>
            <a:ext cx="66675" cy="349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7" name="Line 25"/>
          <p:cNvSpPr>
            <a:spLocks noChangeShapeType="1"/>
          </p:cNvSpPr>
          <p:nvPr/>
        </p:nvSpPr>
        <p:spPr bwMode="auto">
          <a:xfrm flipV="1">
            <a:off x="5946775" y="2247900"/>
            <a:ext cx="68263"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8" name="Line 26"/>
          <p:cNvSpPr>
            <a:spLocks noChangeShapeType="1"/>
          </p:cNvSpPr>
          <p:nvPr/>
        </p:nvSpPr>
        <p:spPr bwMode="auto">
          <a:xfrm flipV="1">
            <a:off x="5946775" y="2149475"/>
            <a:ext cx="34925" cy="127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9" name="Line 27"/>
          <p:cNvSpPr>
            <a:spLocks noChangeShapeType="1"/>
          </p:cNvSpPr>
          <p:nvPr/>
        </p:nvSpPr>
        <p:spPr bwMode="auto">
          <a:xfrm flipV="1">
            <a:off x="5946775" y="2085975"/>
            <a:ext cx="22225" cy="79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0" name="Line 28"/>
          <p:cNvSpPr>
            <a:spLocks noChangeShapeType="1"/>
          </p:cNvSpPr>
          <p:nvPr/>
        </p:nvSpPr>
        <p:spPr bwMode="auto">
          <a:xfrm>
            <a:off x="5907088" y="2144713"/>
            <a:ext cx="42862" cy="174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1" name="Line 29"/>
          <p:cNvSpPr>
            <a:spLocks noChangeShapeType="1"/>
          </p:cNvSpPr>
          <p:nvPr/>
        </p:nvSpPr>
        <p:spPr bwMode="auto">
          <a:xfrm>
            <a:off x="5926138" y="2082800"/>
            <a:ext cx="23812" cy="15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9482" name="Group 30"/>
          <p:cNvGrpSpPr>
            <a:grpSpLocks/>
          </p:cNvGrpSpPr>
          <p:nvPr/>
        </p:nvGrpSpPr>
        <p:grpSpPr bwMode="auto">
          <a:xfrm>
            <a:off x="5962650" y="1992313"/>
            <a:ext cx="152400" cy="58737"/>
            <a:chOff x="4227" y="1360"/>
            <a:chExt cx="863" cy="270"/>
          </a:xfrm>
        </p:grpSpPr>
        <p:sp>
          <p:nvSpPr>
            <p:cNvPr id="20113" name="Line 3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4"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5" name="Line 3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6"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3" name="Group 35"/>
          <p:cNvGrpSpPr>
            <a:grpSpLocks/>
          </p:cNvGrpSpPr>
          <p:nvPr/>
        </p:nvGrpSpPr>
        <p:grpSpPr bwMode="auto">
          <a:xfrm rot="5700496">
            <a:off x="5870575" y="1889125"/>
            <a:ext cx="168275" cy="53975"/>
            <a:chOff x="4227" y="1360"/>
            <a:chExt cx="863" cy="270"/>
          </a:xfrm>
        </p:grpSpPr>
        <p:sp>
          <p:nvSpPr>
            <p:cNvPr id="20109" name="Line 36"/>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0"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1" name="Line 38"/>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2"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4" name="Group 40"/>
          <p:cNvGrpSpPr>
            <a:grpSpLocks/>
          </p:cNvGrpSpPr>
          <p:nvPr/>
        </p:nvGrpSpPr>
        <p:grpSpPr bwMode="auto">
          <a:xfrm rot="10800000">
            <a:off x="5778500" y="1985963"/>
            <a:ext cx="152400" cy="58737"/>
            <a:chOff x="4227" y="1360"/>
            <a:chExt cx="863" cy="270"/>
          </a:xfrm>
        </p:grpSpPr>
        <p:sp>
          <p:nvSpPr>
            <p:cNvPr id="20105" name="Line 4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6"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7" name="Line 4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8"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1948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86" name="Line 46"/>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7" name="Line 47"/>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8" name="Rectangle 48"/>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8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0" name="Group 50"/>
          <p:cNvGrpSpPr>
            <a:grpSpLocks/>
          </p:cNvGrpSpPr>
          <p:nvPr/>
        </p:nvGrpSpPr>
        <p:grpSpPr bwMode="auto">
          <a:xfrm>
            <a:off x="6918325" y="3600450"/>
            <a:ext cx="179388" cy="65088"/>
            <a:chOff x="2848" y="848"/>
            <a:chExt cx="140" cy="98"/>
          </a:xfrm>
        </p:grpSpPr>
        <p:sp>
          <p:nvSpPr>
            <p:cNvPr id="20102"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3"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4"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1" name="Group 54"/>
          <p:cNvGrpSpPr>
            <a:grpSpLocks/>
          </p:cNvGrpSpPr>
          <p:nvPr/>
        </p:nvGrpSpPr>
        <p:grpSpPr bwMode="auto">
          <a:xfrm flipV="1">
            <a:off x="6918325" y="3600450"/>
            <a:ext cx="179388" cy="65088"/>
            <a:chOff x="2848" y="848"/>
            <a:chExt cx="140" cy="98"/>
          </a:xfrm>
        </p:grpSpPr>
        <p:sp>
          <p:nvSpPr>
            <p:cNvPr id="20099" name="Line 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0" name="Line 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1" name="Line 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2"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93" name="Line 59"/>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4" name="Line 60"/>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5" name="Rectangle 61"/>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96"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7" name="Group 63"/>
          <p:cNvGrpSpPr>
            <a:grpSpLocks/>
          </p:cNvGrpSpPr>
          <p:nvPr/>
        </p:nvGrpSpPr>
        <p:grpSpPr bwMode="auto">
          <a:xfrm>
            <a:off x="7273925" y="3879850"/>
            <a:ext cx="179388" cy="65088"/>
            <a:chOff x="2848" y="848"/>
            <a:chExt cx="140" cy="98"/>
          </a:xfrm>
        </p:grpSpPr>
        <p:sp>
          <p:nvSpPr>
            <p:cNvPr id="20096"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7"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8"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8" name="Group 67"/>
          <p:cNvGrpSpPr>
            <a:grpSpLocks/>
          </p:cNvGrpSpPr>
          <p:nvPr/>
        </p:nvGrpSpPr>
        <p:grpSpPr bwMode="auto">
          <a:xfrm flipV="1">
            <a:off x="7273925" y="3879850"/>
            <a:ext cx="179388" cy="65088"/>
            <a:chOff x="2848" y="848"/>
            <a:chExt cx="140" cy="98"/>
          </a:xfrm>
        </p:grpSpPr>
        <p:sp>
          <p:nvSpPr>
            <p:cNvPr id="20093" name="Line 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4" name="Line 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5" name="Line 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9"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0" name="Line 72"/>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1" name="Line 73"/>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2" name="Rectangle 74"/>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03"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04" name="Group 76"/>
          <p:cNvGrpSpPr>
            <a:grpSpLocks/>
          </p:cNvGrpSpPr>
          <p:nvPr/>
        </p:nvGrpSpPr>
        <p:grpSpPr bwMode="auto">
          <a:xfrm>
            <a:off x="7553325" y="3613150"/>
            <a:ext cx="179388" cy="65088"/>
            <a:chOff x="2848" y="848"/>
            <a:chExt cx="140" cy="98"/>
          </a:xfrm>
        </p:grpSpPr>
        <p:sp>
          <p:nvSpPr>
            <p:cNvPr id="20090"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1"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2"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05" name="Group 80"/>
          <p:cNvGrpSpPr>
            <a:grpSpLocks/>
          </p:cNvGrpSpPr>
          <p:nvPr/>
        </p:nvGrpSpPr>
        <p:grpSpPr bwMode="auto">
          <a:xfrm flipV="1">
            <a:off x="7553325" y="3613150"/>
            <a:ext cx="179388" cy="65088"/>
            <a:chOff x="2848" y="848"/>
            <a:chExt cx="140" cy="98"/>
          </a:xfrm>
        </p:grpSpPr>
        <p:sp>
          <p:nvSpPr>
            <p:cNvPr id="20087" name="Line 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8" name="Line 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9" name="Line 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06"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7" name="Line 85"/>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8" name="Line 86"/>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9" name="Rectangle 87"/>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0"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1" name="Group 89"/>
          <p:cNvGrpSpPr>
            <a:grpSpLocks/>
          </p:cNvGrpSpPr>
          <p:nvPr/>
        </p:nvGrpSpPr>
        <p:grpSpPr bwMode="auto">
          <a:xfrm>
            <a:off x="7016750" y="2454275"/>
            <a:ext cx="171450" cy="61913"/>
            <a:chOff x="2848" y="848"/>
            <a:chExt cx="140" cy="98"/>
          </a:xfrm>
        </p:grpSpPr>
        <p:sp>
          <p:nvSpPr>
            <p:cNvPr id="20084"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5"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6"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2" name="Group 93"/>
          <p:cNvGrpSpPr>
            <a:grpSpLocks/>
          </p:cNvGrpSpPr>
          <p:nvPr/>
        </p:nvGrpSpPr>
        <p:grpSpPr bwMode="auto">
          <a:xfrm flipV="1">
            <a:off x="7016750" y="2454275"/>
            <a:ext cx="171450" cy="60325"/>
            <a:chOff x="2848" y="848"/>
            <a:chExt cx="140" cy="98"/>
          </a:xfrm>
        </p:grpSpPr>
        <p:sp>
          <p:nvSpPr>
            <p:cNvPr id="20081" name="Line 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2" name="Line 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3" name="Line 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13"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14" name="Line 98"/>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5" name="Line 99"/>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6" name="Rectangle 100"/>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7"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8" name="Group 102"/>
          <p:cNvGrpSpPr>
            <a:grpSpLocks/>
          </p:cNvGrpSpPr>
          <p:nvPr/>
        </p:nvGrpSpPr>
        <p:grpSpPr bwMode="auto">
          <a:xfrm>
            <a:off x="7016750" y="2711450"/>
            <a:ext cx="179388" cy="65088"/>
            <a:chOff x="2848" y="848"/>
            <a:chExt cx="140" cy="98"/>
          </a:xfrm>
        </p:grpSpPr>
        <p:sp>
          <p:nvSpPr>
            <p:cNvPr id="20078"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9"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0"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9" name="Group 106"/>
          <p:cNvGrpSpPr>
            <a:grpSpLocks/>
          </p:cNvGrpSpPr>
          <p:nvPr/>
        </p:nvGrpSpPr>
        <p:grpSpPr bwMode="auto">
          <a:xfrm flipV="1">
            <a:off x="7016750" y="2711450"/>
            <a:ext cx="179388" cy="65088"/>
            <a:chOff x="2848" y="848"/>
            <a:chExt cx="140" cy="98"/>
          </a:xfrm>
        </p:grpSpPr>
        <p:sp>
          <p:nvSpPr>
            <p:cNvPr id="20075" name="Line 1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6" name="Line 1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7" name="Line 1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1" name="Line 111"/>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2" name="Line 112"/>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3" name="Rectangle 113"/>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chemeClr val="bg2"/>
              </a:solidFill>
              <a:latin typeface="Times New Roman" charset="0"/>
            </a:endParaRPr>
          </a:p>
        </p:txBody>
      </p:sp>
      <p:sp>
        <p:nvSpPr>
          <p:cNvPr id="1952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25" name="Group 115"/>
          <p:cNvGrpSpPr>
            <a:grpSpLocks/>
          </p:cNvGrpSpPr>
          <p:nvPr/>
        </p:nvGrpSpPr>
        <p:grpSpPr bwMode="auto">
          <a:xfrm>
            <a:off x="7486650" y="2359025"/>
            <a:ext cx="163513" cy="57150"/>
            <a:chOff x="2848" y="848"/>
            <a:chExt cx="140" cy="98"/>
          </a:xfrm>
        </p:grpSpPr>
        <p:sp>
          <p:nvSpPr>
            <p:cNvPr id="20072"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3"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4"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26" name="Group 119"/>
          <p:cNvGrpSpPr>
            <a:grpSpLocks/>
          </p:cNvGrpSpPr>
          <p:nvPr/>
        </p:nvGrpSpPr>
        <p:grpSpPr bwMode="auto">
          <a:xfrm flipV="1">
            <a:off x="7486650" y="2357438"/>
            <a:ext cx="163513" cy="58737"/>
            <a:chOff x="2848" y="848"/>
            <a:chExt cx="140" cy="98"/>
          </a:xfrm>
        </p:grpSpPr>
        <p:sp>
          <p:nvSpPr>
            <p:cNvPr id="20069" name="Line 1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0" name="Line 1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1" name="Line 1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7"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8" name="Line 124"/>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9" name="Line 125"/>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0" name="Rectangle 126"/>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1"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2" name="Group 128"/>
          <p:cNvGrpSpPr>
            <a:grpSpLocks/>
          </p:cNvGrpSpPr>
          <p:nvPr/>
        </p:nvGrpSpPr>
        <p:grpSpPr bwMode="auto">
          <a:xfrm>
            <a:off x="7578725" y="2711450"/>
            <a:ext cx="179388" cy="65088"/>
            <a:chOff x="2848" y="848"/>
            <a:chExt cx="140" cy="98"/>
          </a:xfrm>
        </p:grpSpPr>
        <p:sp>
          <p:nvSpPr>
            <p:cNvPr id="20066"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7"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8"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33" name="Group 132"/>
          <p:cNvGrpSpPr>
            <a:grpSpLocks/>
          </p:cNvGrpSpPr>
          <p:nvPr/>
        </p:nvGrpSpPr>
        <p:grpSpPr bwMode="auto">
          <a:xfrm flipV="1">
            <a:off x="7578725" y="2711450"/>
            <a:ext cx="179388" cy="65088"/>
            <a:chOff x="2848" y="848"/>
            <a:chExt cx="140" cy="98"/>
          </a:xfrm>
        </p:grpSpPr>
        <p:sp>
          <p:nvSpPr>
            <p:cNvPr id="20063" name="Line 1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4" name="Line 1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5" name="Line 1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34"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35" name="Line 137"/>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6" name="Line 138"/>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7" name="Rectangle 139"/>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8"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9" name="Group 141"/>
          <p:cNvGrpSpPr>
            <a:grpSpLocks/>
          </p:cNvGrpSpPr>
          <p:nvPr/>
        </p:nvGrpSpPr>
        <p:grpSpPr bwMode="auto">
          <a:xfrm>
            <a:off x="6167438" y="2449513"/>
            <a:ext cx="171450" cy="60325"/>
            <a:chOff x="2848" y="848"/>
            <a:chExt cx="140" cy="98"/>
          </a:xfrm>
        </p:grpSpPr>
        <p:sp>
          <p:nvSpPr>
            <p:cNvPr id="20060"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1"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2"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0" name="Group 145"/>
          <p:cNvGrpSpPr>
            <a:grpSpLocks/>
          </p:cNvGrpSpPr>
          <p:nvPr/>
        </p:nvGrpSpPr>
        <p:grpSpPr bwMode="auto">
          <a:xfrm flipV="1">
            <a:off x="6167438" y="2449513"/>
            <a:ext cx="171450" cy="58737"/>
            <a:chOff x="2848" y="848"/>
            <a:chExt cx="140" cy="98"/>
          </a:xfrm>
        </p:grpSpPr>
        <p:sp>
          <p:nvSpPr>
            <p:cNvPr id="20057" name="Line 1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8" name="Line 1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9" name="Line 1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1"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42" name="Line 150"/>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3" name="Line 151"/>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4" name="Rectangle 152"/>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45"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46" name="Group 154"/>
          <p:cNvGrpSpPr>
            <a:grpSpLocks/>
          </p:cNvGrpSpPr>
          <p:nvPr/>
        </p:nvGrpSpPr>
        <p:grpSpPr bwMode="auto">
          <a:xfrm>
            <a:off x="5861050" y="3598863"/>
            <a:ext cx="171450" cy="60325"/>
            <a:chOff x="2848" y="848"/>
            <a:chExt cx="140" cy="98"/>
          </a:xfrm>
        </p:grpSpPr>
        <p:sp>
          <p:nvSpPr>
            <p:cNvPr id="20054"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5"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6"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7" name="Group 158"/>
          <p:cNvGrpSpPr>
            <a:grpSpLocks/>
          </p:cNvGrpSpPr>
          <p:nvPr/>
        </p:nvGrpSpPr>
        <p:grpSpPr bwMode="auto">
          <a:xfrm flipV="1">
            <a:off x="5861050" y="3598863"/>
            <a:ext cx="171450" cy="58737"/>
            <a:chOff x="2848" y="848"/>
            <a:chExt cx="140" cy="98"/>
          </a:xfrm>
        </p:grpSpPr>
        <p:sp>
          <p:nvSpPr>
            <p:cNvPr id="20051" name="Line 1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2" name="Line 1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3" name="Line 1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8" name="Line 163"/>
          <p:cNvSpPr>
            <a:spLocks noChangeShapeType="1"/>
          </p:cNvSpPr>
          <p:nvPr/>
        </p:nvSpPr>
        <p:spPr bwMode="auto">
          <a:xfrm>
            <a:off x="7102475" y="3743325"/>
            <a:ext cx="163513"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49" name="Line 164"/>
          <p:cNvSpPr>
            <a:spLocks noChangeShapeType="1"/>
          </p:cNvSpPr>
          <p:nvPr/>
        </p:nvSpPr>
        <p:spPr bwMode="auto">
          <a:xfrm>
            <a:off x="7199313" y="3663950"/>
            <a:ext cx="279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0"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1" name="Line 166"/>
          <p:cNvSpPr>
            <a:spLocks noChangeShapeType="1"/>
          </p:cNvSpPr>
          <p:nvPr/>
        </p:nvSpPr>
        <p:spPr bwMode="auto">
          <a:xfrm>
            <a:off x="6134100" y="3670300"/>
            <a:ext cx="6794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2" name="Line 167"/>
          <p:cNvSpPr>
            <a:spLocks noChangeShapeType="1"/>
          </p:cNvSpPr>
          <p:nvPr/>
        </p:nvSpPr>
        <p:spPr bwMode="auto">
          <a:xfrm>
            <a:off x="6429375" y="2517775"/>
            <a:ext cx="509588"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3" name="Line 168"/>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4" name="Freeform 169"/>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55"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6"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7"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19558" name="Group 173"/>
          <p:cNvGrpSpPr>
            <a:grpSpLocks/>
          </p:cNvGrpSpPr>
          <p:nvPr/>
        </p:nvGrpSpPr>
        <p:grpSpPr bwMode="auto">
          <a:xfrm>
            <a:off x="7462838" y="4756150"/>
            <a:ext cx="501650" cy="234950"/>
            <a:chOff x="4701" y="2996"/>
            <a:chExt cx="316" cy="148"/>
          </a:xfrm>
        </p:grpSpPr>
        <p:sp>
          <p:nvSpPr>
            <p:cNvPr id="20038"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39" name="Line 17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0" name="Line 17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1" name="Rectangle 17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42"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43" name="Group 179"/>
            <p:cNvGrpSpPr>
              <a:grpSpLocks/>
            </p:cNvGrpSpPr>
            <p:nvPr/>
          </p:nvGrpSpPr>
          <p:grpSpPr bwMode="auto">
            <a:xfrm>
              <a:off x="4776" y="3017"/>
              <a:ext cx="156" cy="56"/>
              <a:chOff x="2848" y="848"/>
              <a:chExt cx="140" cy="98"/>
            </a:xfrm>
          </p:grpSpPr>
          <p:sp>
            <p:nvSpPr>
              <p:cNvPr id="20048"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9"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0"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44" name="Group 183"/>
            <p:cNvGrpSpPr>
              <a:grpSpLocks/>
            </p:cNvGrpSpPr>
            <p:nvPr/>
          </p:nvGrpSpPr>
          <p:grpSpPr bwMode="auto">
            <a:xfrm flipV="1">
              <a:off x="4776" y="3016"/>
              <a:ext cx="156" cy="56"/>
              <a:chOff x="2848" y="848"/>
              <a:chExt cx="140" cy="98"/>
            </a:xfrm>
          </p:grpSpPr>
          <p:sp>
            <p:nvSpPr>
              <p:cNvPr id="20045" name="Line 18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6" name="Line 18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7" name="Line 18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59" name="Group 187"/>
          <p:cNvGrpSpPr>
            <a:grpSpLocks/>
          </p:cNvGrpSpPr>
          <p:nvPr/>
        </p:nvGrpSpPr>
        <p:grpSpPr bwMode="auto">
          <a:xfrm>
            <a:off x="6646863" y="4479925"/>
            <a:ext cx="501650" cy="234950"/>
            <a:chOff x="3600" y="219"/>
            <a:chExt cx="360" cy="175"/>
          </a:xfrm>
        </p:grpSpPr>
        <p:sp>
          <p:nvSpPr>
            <p:cNvPr id="20025"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26" name="Line 1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7" name="Line 1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8" name="Rectangle 19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29"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30" name="Group 193"/>
            <p:cNvGrpSpPr>
              <a:grpSpLocks/>
            </p:cNvGrpSpPr>
            <p:nvPr/>
          </p:nvGrpSpPr>
          <p:grpSpPr bwMode="auto">
            <a:xfrm>
              <a:off x="3686" y="244"/>
              <a:ext cx="177" cy="66"/>
              <a:chOff x="2848" y="848"/>
              <a:chExt cx="140" cy="98"/>
            </a:xfrm>
          </p:grpSpPr>
          <p:sp>
            <p:nvSpPr>
              <p:cNvPr id="20035"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6"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7"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31" name="Group 197"/>
            <p:cNvGrpSpPr>
              <a:grpSpLocks/>
            </p:cNvGrpSpPr>
            <p:nvPr/>
          </p:nvGrpSpPr>
          <p:grpSpPr bwMode="auto">
            <a:xfrm flipV="1">
              <a:off x="3686" y="243"/>
              <a:ext cx="177" cy="66"/>
              <a:chOff x="2848" y="848"/>
              <a:chExt cx="140" cy="98"/>
            </a:xfrm>
          </p:grpSpPr>
          <p:sp>
            <p:nvSpPr>
              <p:cNvPr id="20032" name="Line 1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3" name="Line 1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4" name="Line 2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60" name="Group 201"/>
          <p:cNvGrpSpPr>
            <a:grpSpLocks/>
          </p:cNvGrpSpPr>
          <p:nvPr/>
        </p:nvGrpSpPr>
        <p:grpSpPr bwMode="auto">
          <a:xfrm>
            <a:off x="5981700" y="4784725"/>
            <a:ext cx="501650" cy="234950"/>
            <a:chOff x="3600" y="219"/>
            <a:chExt cx="360" cy="175"/>
          </a:xfrm>
        </p:grpSpPr>
        <p:sp>
          <p:nvSpPr>
            <p:cNvPr id="2001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13" name="Line 2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4" name="Line 2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5" name="Rectangle 20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1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17" name="Group 207"/>
            <p:cNvGrpSpPr>
              <a:grpSpLocks/>
            </p:cNvGrpSpPr>
            <p:nvPr/>
          </p:nvGrpSpPr>
          <p:grpSpPr bwMode="auto">
            <a:xfrm>
              <a:off x="3686" y="244"/>
              <a:ext cx="177" cy="66"/>
              <a:chOff x="2848" y="848"/>
              <a:chExt cx="140" cy="98"/>
            </a:xfrm>
          </p:grpSpPr>
          <p:sp>
            <p:nvSpPr>
              <p:cNvPr id="20022"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3"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4"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18" name="Group 211"/>
            <p:cNvGrpSpPr>
              <a:grpSpLocks/>
            </p:cNvGrpSpPr>
            <p:nvPr/>
          </p:nvGrpSpPr>
          <p:grpSpPr bwMode="auto">
            <a:xfrm flipV="1">
              <a:off x="3686" y="243"/>
              <a:ext cx="177" cy="66"/>
              <a:chOff x="2848" y="848"/>
              <a:chExt cx="140" cy="98"/>
            </a:xfrm>
          </p:grpSpPr>
          <p:sp>
            <p:nvSpPr>
              <p:cNvPr id="20019" name="Line 2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0" name="Line 2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1" name="Line 2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19561" name="Line 215"/>
          <p:cNvSpPr>
            <a:spLocks noChangeShapeType="1"/>
          </p:cNvSpPr>
          <p:nvPr/>
        </p:nvSpPr>
        <p:spPr bwMode="auto">
          <a:xfrm>
            <a:off x="7096125" y="4691063"/>
            <a:ext cx="358775"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2"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3" name="Line 217"/>
          <p:cNvSpPr>
            <a:spLocks noChangeShapeType="1"/>
          </p:cNvSpPr>
          <p:nvPr/>
        </p:nvSpPr>
        <p:spPr bwMode="auto">
          <a:xfrm flipV="1">
            <a:off x="6486525" y="4906963"/>
            <a:ext cx="9715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4"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5" name="Line 219"/>
          <p:cNvSpPr>
            <a:spLocks noChangeShapeType="1"/>
          </p:cNvSpPr>
          <p:nvPr/>
        </p:nvSpPr>
        <p:spPr bwMode="auto">
          <a:xfrm>
            <a:off x="5807075" y="4703763"/>
            <a:ext cx="1968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6" name="Line 220"/>
          <p:cNvSpPr>
            <a:spLocks noChangeShapeType="1"/>
          </p:cNvSpPr>
          <p:nvPr/>
        </p:nvSpPr>
        <p:spPr bwMode="auto">
          <a:xfrm>
            <a:off x="5667375" y="5040313"/>
            <a:ext cx="15398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7" name="Line 221"/>
          <p:cNvSpPr>
            <a:spLocks noChangeShapeType="1"/>
          </p:cNvSpPr>
          <p:nvPr/>
        </p:nvSpPr>
        <p:spPr bwMode="auto">
          <a:xfrm>
            <a:off x="5918200" y="5119688"/>
            <a:ext cx="4921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8"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9" name="Line 223"/>
          <p:cNvSpPr>
            <a:spLocks noChangeShapeType="1"/>
          </p:cNvSpPr>
          <p:nvPr/>
        </p:nvSpPr>
        <p:spPr bwMode="auto">
          <a:xfrm>
            <a:off x="5972175" y="5116513"/>
            <a:ext cx="1588" cy="8255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0"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1" name="Line 225"/>
          <p:cNvSpPr>
            <a:spLocks noChangeShapeType="1"/>
          </p:cNvSpPr>
          <p:nvPr/>
        </p:nvSpPr>
        <p:spPr bwMode="auto">
          <a:xfrm>
            <a:off x="6450013" y="4983163"/>
            <a:ext cx="503237" cy="2698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2" name="Line 226"/>
          <p:cNvSpPr>
            <a:spLocks noChangeShapeType="1"/>
          </p:cNvSpPr>
          <p:nvPr/>
        </p:nvSpPr>
        <p:spPr bwMode="auto">
          <a:xfrm>
            <a:off x="5899150" y="4918075"/>
            <a:ext cx="80963"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3"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4"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5" name="Line 229"/>
          <p:cNvSpPr>
            <a:spLocks noChangeShapeType="1"/>
          </p:cNvSpPr>
          <p:nvPr/>
        </p:nvSpPr>
        <p:spPr bwMode="auto">
          <a:xfrm>
            <a:off x="7112000" y="2595563"/>
            <a:ext cx="0" cy="82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6"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7" name="Line 231"/>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8" name="Line 232"/>
          <p:cNvSpPr>
            <a:spLocks noChangeShapeType="1"/>
          </p:cNvSpPr>
          <p:nvPr/>
        </p:nvSpPr>
        <p:spPr bwMode="auto">
          <a:xfrm>
            <a:off x="7302500" y="2797175"/>
            <a:ext cx="1889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9"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0" name="Line 234"/>
          <p:cNvSpPr>
            <a:spLocks noChangeShapeType="1"/>
          </p:cNvSpPr>
          <p:nvPr/>
        </p:nvSpPr>
        <p:spPr bwMode="auto">
          <a:xfrm>
            <a:off x="7856538" y="2787650"/>
            <a:ext cx="17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1"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2"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583" name="Group 237"/>
          <p:cNvGrpSpPr>
            <a:grpSpLocks/>
          </p:cNvGrpSpPr>
          <p:nvPr/>
        </p:nvGrpSpPr>
        <p:grpSpPr bwMode="auto">
          <a:xfrm>
            <a:off x="6645275" y="4481513"/>
            <a:ext cx="501650" cy="234950"/>
            <a:chOff x="4701" y="2996"/>
            <a:chExt cx="316" cy="148"/>
          </a:xfrm>
        </p:grpSpPr>
        <p:sp>
          <p:nvSpPr>
            <p:cNvPr id="19999"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00" name="Line 23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1" name="Line 24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2" name="Rectangle 24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03"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04" name="Group 243"/>
            <p:cNvGrpSpPr>
              <a:grpSpLocks/>
            </p:cNvGrpSpPr>
            <p:nvPr/>
          </p:nvGrpSpPr>
          <p:grpSpPr bwMode="auto">
            <a:xfrm>
              <a:off x="4776" y="3017"/>
              <a:ext cx="156" cy="56"/>
              <a:chOff x="2848" y="848"/>
              <a:chExt cx="140" cy="98"/>
            </a:xfrm>
          </p:grpSpPr>
          <p:sp>
            <p:nvSpPr>
              <p:cNvPr id="20009" name="Line 2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0" name="Line 2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1" name="Line 2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05" name="Group 247"/>
            <p:cNvGrpSpPr>
              <a:grpSpLocks/>
            </p:cNvGrpSpPr>
            <p:nvPr/>
          </p:nvGrpSpPr>
          <p:grpSpPr bwMode="auto">
            <a:xfrm flipV="1">
              <a:off x="4776" y="3016"/>
              <a:ext cx="156" cy="56"/>
              <a:chOff x="2848" y="848"/>
              <a:chExt cx="140" cy="98"/>
            </a:xfrm>
          </p:grpSpPr>
          <p:sp>
            <p:nvSpPr>
              <p:cNvPr id="20006" name="Line 2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7" name="Line 2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8" name="Line 2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84" name="Group 251"/>
          <p:cNvGrpSpPr>
            <a:grpSpLocks/>
          </p:cNvGrpSpPr>
          <p:nvPr/>
        </p:nvGrpSpPr>
        <p:grpSpPr bwMode="auto">
          <a:xfrm>
            <a:off x="5980113" y="4783138"/>
            <a:ext cx="501650" cy="234950"/>
            <a:chOff x="4701" y="2996"/>
            <a:chExt cx="316" cy="148"/>
          </a:xfrm>
        </p:grpSpPr>
        <p:sp>
          <p:nvSpPr>
            <p:cNvPr id="19986"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987" name="Line 253"/>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8" name="Line 254"/>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9" name="Rectangle 255"/>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990"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991" name="Group 257"/>
            <p:cNvGrpSpPr>
              <a:grpSpLocks/>
            </p:cNvGrpSpPr>
            <p:nvPr/>
          </p:nvGrpSpPr>
          <p:grpSpPr bwMode="auto">
            <a:xfrm>
              <a:off x="4776" y="3017"/>
              <a:ext cx="156" cy="56"/>
              <a:chOff x="2848" y="848"/>
              <a:chExt cx="140" cy="98"/>
            </a:xfrm>
          </p:grpSpPr>
          <p:sp>
            <p:nvSpPr>
              <p:cNvPr id="19996" name="Line 2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7" name="Line 2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8" name="Line 2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992" name="Group 261"/>
            <p:cNvGrpSpPr>
              <a:grpSpLocks/>
            </p:cNvGrpSpPr>
            <p:nvPr/>
          </p:nvGrpSpPr>
          <p:grpSpPr bwMode="auto">
            <a:xfrm flipV="1">
              <a:off x="4776" y="3016"/>
              <a:ext cx="156" cy="56"/>
              <a:chOff x="2848" y="848"/>
              <a:chExt cx="140" cy="98"/>
            </a:xfrm>
          </p:grpSpPr>
          <p:sp>
            <p:nvSpPr>
              <p:cNvPr id="19993" name="Line 26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4" name="Line 26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5" name="Line 26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pic>
        <p:nvPicPr>
          <p:cNvPr id="19585" name="Picture 265"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86" name="Group 266"/>
          <p:cNvGrpSpPr>
            <a:grpSpLocks/>
          </p:cNvGrpSpPr>
          <p:nvPr/>
        </p:nvGrpSpPr>
        <p:grpSpPr bwMode="auto">
          <a:xfrm>
            <a:off x="7464425" y="5226050"/>
            <a:ext cx="198438" cy="365125"/>
            <a:chOff x="4702" y="3292"/>
            <a:chExt cx="125" cy="230"/>
          </a:xfrm>
        </p:grpSpPr>
        <p:sp>
          <p:nvSpPr>
            <p:cNvPr id="19978"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9" name="Rectangle 268"/>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80"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1"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2" name="Line 271"/>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3" name="Line 272"/>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4"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5"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grpSp>
        <p:nvGrpSpPr>
          <p:cNvPr id="19587" name="Group 275"/>
          <p:cNvGrpSpPr>
            <a:grpSpLocks/>
          </p:cNvGrpSpPr>
          <p:nvPr/>
        </p:nvGrpSpPr>
        <p:grpSpPr bwMode="auto">
          <a:xfrm>
            <a:off x="7926388" y="4949825"/>
            <a:ext cx="198437" cy="365125"/>
            <a:chOff x="4702" y="3292"/>
            <a:chExt cx="125" cy="230"/>
          </a:xfrm>
        </p:grpSpPr>
        <p:sp>
          <p:nvSpPr>
            <p:cNvPr id="19970"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1" name="Rectangle 277"/>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2"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3"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4" name="Line 280"/>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5" name="Line 281"/>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6"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7"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sp>
        <p:nvSpPr>
          <p:cNvPr id="19588"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89" name="Freeform 285"/>
          <p:cNvSpPr>
            <a:spLocks/>
          </p:cNvSpPr>
          <p:nvPr/>
        </p:nvSpPr>
        <p:spPr bwMode="auto">
          <a:xfrm>
            <a:off x="7145338" y="5394325"/>
            <a:ext cx="231775" cy="252413"/>
          </a:xfrm>
          <a:custGeom>
            <a:avLst/>
            <a:gdLst>
              <a:gd name="T0" fmla="*/ 1196669866 w 1894"/>
              <a:gd name="T1" fmla="*/ 0 h 1904"/>
              <a:gd name="T2" fmla="*/ 1224149399 w 1894"/>
              <a:gd name="T3" fmla="*/ 0 h 1904"/>
              <a:gd name="T4" fmla="*/ 1280965357 w 1894"/>
              <a:gd name="T5" fmla="*/ 2337472 h 1904"/>
              <a:gd name="T6" fmla="*/ 1359765063 w 1894"/>
              <a:gd name="T7" fmla="*/ 6994783 h 1904"/>
              <a:gd name="T8" fmla="*/ 1464217147 w 1894"/>
              <a:gd name="T9" fmla="*/ 13971935 h 1904"/>
              <a:gd name="T10" fmla="*/ 1585172002 w 1894"/>
              <a:gd name="T11" fmla="*/ 23304189 h 1904"/>
              <a:gd name="T12" fmla="*/ 1724441611 w 1894"/>
              <a:gd name="T13" fmla="*/ 39613463 h 1904"/>
              <a:gd name="T14" fmla="*/ 1878386835 w 1894"/>
              <a:gd name="T15" fmla="*/ 60580181 h 1904"/>
              <a:gd name="T16" fmla="*/ 2045150905 w 1894"/>
              <a:gd name="T17" fmla="*/ 88541681 h 1904"/>
              <a:gd name="T18" fmla="*/ 2147483647 w 1894"/>
              <a:gd name="T19" fmla="*/ 128137645 h 1904"/>
              <a:gd name="T20" fmla="*/ 2147483647 w 1894"/>
              <a:gd name="T21" fmla="*/ 170088580 h 1904"/>
              <a:gd name="T22" fmla="*/ 2147483647 w 1894"/>
              <a:gd name="T23" fmla="*/ 225993949 h 1904"/>
              <a:gd name="T24" fmla="*/ 2147483647 w 1894"/>
              <a:gd name="T25" fmla="*/ 291231441 h 1904"/>
              <a:gd name="T26" fmla="*/ 2147483647 w 1894"/>
              <a:gd name="T27" fmla="*/ 370458500 h 1904"/>
              <a:gd name="T28" fmla="*/ 2147483647 w 1894"/>
              <a:gd name="T29" fmla="*/ 458982549 h 1904"/>
              <a:gd name="T30" fmla="*/ 2147483647 w 1894"/>
              <a:gd name="T31" fmla="*/ 561496165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511526 h 1904"/>
              <a:gd name="T90" fmla="*/ 755020646 w 1894"/>
              <a:gd name="T91" fmla="*/ 2022345948 h 1904"/>
              <a:gd name="T92" fmla="*/ 857645819 w 1894"/>
              <a:gd name="T93" fmla="*/ 189652814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590" name="Freeform 286"/>
          <p:cNvSpPr>
            <a:spLocks/>
          </p:cNvSpPr>
          <p:nvPr/>
        </p:nvSpPr>
        <p:spPr bwMode="auto">
          <a:xfrm>
            <a:off x="7173913" y="5554663"/>
            <a:ext cx="134937" cy="42862"/>
          </a:xfrm>
          <a:custGeom>
            <a:avLst/>
            <a:gdLst>
              <a:gd name="T0" fmla="*/ 72639296 w 1106"/>
              <a:gd name="T1" fmla="*/ 0 h 331"/>
              <a:gd name="T2" fmla="*/ 2008551154 w 1106"/>
              <a:gd name="T3" fmla="*/ 601461986 h 331"/>
              <a:gd name="T4" fmla="*/ 1944991800 w 1106"/>
              <a:gd name="T5" fmla="*/ 718722577 h 331"/>
              <a:gd name="T6" fmla="*/ 0 w 1106"/>
              <a:gd name="T7" fmla="*/ 78173813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1" name="Freeform 287"/>
          <p:cNvSpPr>
            <a:spLocks/>
          </p:cNvSpPr>
          <p:nvPr/>
        </p:nvSpPr>
        <p:spPr bwMode="auto">
          <a:xfrm>
            <a:off x="7151688" y="5573713"/>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2"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93" name="Freeform 289"/>
          <p:cNvSpPr>
            <a:spLocks/>
          </p:cNvSpPr>
          <p:nvPr/>
        </p:nvSpPr>
        <p:spPr bwMode="auto">
          <a:xfrm>
            <a:off x="7156450" y="5324475"/>
            <a:ext cx="36513" cy="49213"/>
          </a:xfrm>
          <a:custGeom>
            <a:avLst/>
            <a:gdLst>
              <a:gd name="T0" fmla="*/ 534719422 w 179"/>
              <a:gd name="T1" fmla="*/ 331134683 h 216"/>
              <a:gd name="T2" fmla="*/ 415883478 w 179"/>
              <a:gd name="T3" fmla="*/ 437602452 h 216"/>
              <a:gd name="T4" fmla="*/ 322512598 w 179"/>
              <a:gd name="T5" fmla="*/ 555853772 h 216"/>
              <a:gd name="T6" fmla="*/ 229183330 w 179"/>
              <a:gd name="T7" fmla="*/ 697776090 h 216"/>
              <a:gd name="T8" fmla="*/ 152788750 w 179"/>
              <a:gd name="T9" fmla="*/ 851533906 h 216"/>
              <a:gd name="T10" fmla="*/ 84882730 w 179"/>
              <a:gd name="T11" fmla="*/ 1017127221 h 216"/>
              <a:gd name="T12" fmla="*/ 42441365 w 179"/>
              <a:gd name="T13" fmla="*/ 1194556035 h 216"/>
              <a:gd name="T14" fmla="*/ 16976505 w 179"/>
              <a:gd name="T15" fmla="*/ 1383768628 h 216"/>
              <a:gd name="T16" fmla="*/ 0 w 179"/>
              <a:gd name="T17" fmla="*/ 1572980993 h 216"/>
              <a:gd name="T18" fmla="*/ 16976505 w 179"/>
              <a:gd name="T19" fmla="*/ 1833206578 h 216"/>
              <a:gd name="T20" fmla="*/ 84882730 w 179"/>
              <a:gd name="T21" fmla="*/ 2046089941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886712 h 216"/>
              <a:gd name="T56" fmla="*/ 636578657 w 179"/>
              <a:gd name="T57" fmla="*/ 2105215715 h 216"/>
              <a:gd name="T58" fmla="*/ 551695927 w 179"/>
              <a:gd name="T59" fmla="*/ 2069760938 h 216"/>
              <a:gd name="T60" fmla="*/ 475301552 w 179"/>
              <a:gd name="T61" fmla="*/ 2010583445 h 216"/>
              <a:gd name="T62" fmla="*/ 398906973 w 179"/>
              <a:gd name="T63" fmla="*/ 1951457898 h 216"/>
              <a:gd name="T64" fmla="*/ 331000952 w 179"/>
              <a:gd name="T65" fmla="*/ 1845042077 h 216"/>
              <a:gd name="T66" fmla="*/ 305536092 w 179"/>
              <a:gd name="T67" fmla="*/ 1419275124 h 216"/>
              <a:gd name="T68" fmla="*/ 373442317 w 179"/>
              <a:gd name="T69" fmla="*/ 1064417269 h 216"/>
              <a:gd name="T70" fmla="*/ 517742713 w 179"/>
              <a:gd name="T71" fmla="*/ 792408360 h 216"/>
              <a:gd name="T72" fmla="*/ 712973032 w 179"/>
              <a:gd name="T73" fmla="*/ 555853772 h 216"/>
              <a:gd name="T74" fmla="*/ 925138040 w 179"/>
              <a:gd name="T75" fmla="*/ 378476905 h 216"/>
              <a:gd name="T76" fmla="*/ 1154321370 w 179"/>
              <a:gd name="T77" fmla="*/ 248390086 h 216"/>
              <a:gd name="T78" fmla="*/ 1357998227 w 179"/>
              <a:gd name="T79" fmla="*/ 141922318 h 216"/>
              <a:gd name="T80" fmla="*/ 1519275333 w 179"/>
              <a:gd name="T81" fmla="*/ 59125546 h 216"/>
              <a:gd name="T82" fmla="*/ 1417416098 w 179"/>
              <a:gd name="T83" fmla="*/ 11835499 h 216"/>
              <a:gd name="T84" fmla="*/ 1307068712 w 179"/>
              <a:gd name="T85" fmla="*/ 0 h 216"/>
              <a:gd name="T86" fmla="*/ 1188274380 w 179"/>
              <a:gd name="T87" fmla="*/ 23670997 h 216"/>
              <a:gd name="T88" fmla="*/ 1052462135 w 179"/>
              <a:gd name="T89" fmla="*/ 59125546 h 216"/>
              <a:gd name="T90" fmla="*/ 916649890 w 179"/>
              <a:gd name="T91" fmla="*/ 118251320 h 216"/>
              <a:gd name="T92" fmla="*/ 780837440 w 179"/>
              <a:gd name="T93" fmla="*/ 177428814 h 216"/>
              <a:gd name="T94" fmla="*/ 653555162 w 179"/>
              <a:gd name="T95" fmla="*/ 260173638 h 216"/>
              <a:gd name="T96" fmla="*/ 534719422 w 179"/>
              <a:gd name="T97" fmla="*/ 33113468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594" name="Freeform 290"/>
          <p:cNvSpPr>
            <a:spLocks/>
          </p:cNvSpPr>
          <p:nvPr/>
        </p:nvSpPr>
        <p:spPr bwMode="auto">
          <a:xfrm>
            <a:off x="7218363" y="5322888"/>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5" name="Freeform 291"/>
          <p:cNvSpPr>
            <a:spLocks/>
          </p:cNvSpPr>
          <p:nvPr/>
        </p:nvSpPr>
        <p:spPr bwMode="auto">
          <a:xfrm>
            <a:off x="7134225" y="5314950"/>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6" name="Freeform 292"/>
          <p:cNvSpPr>
            <a:spLocks/>
          </p:cNvSpPr>
          <p:nvPr/>
        </p:nvSpPr>
        <p:spPr bwMode="auto">
          <a:xfrm>
            <a:off x="7215188" y="5311775"/>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7" name="Freeform 293"/>
          <p:cNvSpPr>
            <a:spLocks/>
          </p:cNvSpPr>
          <p:nvPr/>
        </p:nvSpPr>
        <p:spPr bwMode="auto">
          <a:xfrm>
            <a:off x="7113588" y="5337175"/>
            <a:ext cx="20637" cy="49213"/>
          </a:xfrm>
          <a:custGeom>
            <a:avLst/>
            <a:gdLst>
              <a:gd name="T0" fmla="*/ 0 w 103"/>
              <a:gd name="T1" fmla="*/ 1336144084 h 221"/>
              <a:gd name="T2" fmla="*/ 0 w 103"/>
              <a:gd name="T3" fmla="*/ 1534892232 h 221"/>
              <a:gd name="T4" fmla="*/ 32155251 w 103"/>
              <a:gd name="T5" fmla="*/ 1722631811 h 221"/>
              <a:gd name="T6" fmla="*/ 96505825 w 103"/>
              <a:gd name="T7" fmla="*/ 1899313161 h 221"/>
              <a:gd name="T8" fmla="*/ 176953860 w 103"/>
              <a:gd name="T9" fmla="*/ 2053878501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243894 h 221"/>
              <a:gd name="T34" fmla="*/ 595212354 w 103"/>
              <a:gd name="T35" fmla="*/ 2075945076 h 221"/>
              <a:gd name="T36" fmla="*/ 466511407 w 103"/>
              <a:gd name="T37" fmla="*/ 1976571113 h 221"/>
              <a:gd name="T38" fmla="*/ 361936715 w 103"/>
              <a:gd name="T39" fmla="*/ 1855130353 h 221"/>
              <a:gd name="T40" fmla="*/ 289557346 w 103"/>
              <a:gd name="T41" fmla="*/ 1711573583 h 221"/>
              <a:gd name="T42" fmla="*/ 241304434 w 103"/>
              <a:gd name="T43" fmla="*/ 1534892232 h 221"/>
              <a:gd name="T44" fmla="*/ 217177978 w 103"/>
              <a:gd name="T45" fmla="*/ 1347152654 h 221"/>
              <a:gd name="T46" fmla="*/ 217177978 w 103"/>
              <a:gd name="T47" fmla="*/ 1137346501 h 221"/>
              <a:gd name="T48" fmla="*/ 257362023 w 103"/>
              <a:gd name="T49" fmla="*/ 927540347 h 221"/>
              <a:gd name="T50" fmla="*/ 305655008 w 103"/>
              <a:gd name="T51" fmla="*/ 772975230 h 221"/>
              <a:gd name="T52" fmla="*/ 370005582 w 103"/>
              <a:gd name="T53" fmla="*/ 629418459 h 221"/>
              <a:gd name="T54" fmla="*/ 450413545 w 103"/>
              <a:gd name="T55" fmla="*/ 507928264 h 221"/>
              <a:gd name="T56" fmla="*/ 530861780 w 103"/>
              <a:gd name="T57" fmla="*/ 386487504 h 221"/>
              <a:gd name="T58" fmla="*/ 611269944 w 103"/>
              <a:gd name="T59" fmla="*/ 276055536 h 221"/>
              <a:gd name="T60" fmla="*/ 691718179 w 103"/>
              <a:gd name="T61" fmla="*/ 187739578 h 221"/>
              <a:gd name="T62" fmla="*/ 772126142 w 103"/>
              <a:gd name="T63" fmla="*/ 88315957 h 221"/>
              <a:gd name="T64" fmla="*/ 828447921 w 103"/>
              <a:gd name="T65" fmla="*/ 11058005 h 221"/>
              <a:gd name="T66" fmla="*/ 772126142 w 103"/>
              <a:gd name="T67" fmla="*/ 0 h 221"/>
              <a:gd name="T68" fmla="*/ 675620517 w 103"/>
              <a:gd name="T69" fmla="*/ 55191155 h 221"/>
              <a:gd name="T70" fmla="*/ 554988236 w 103"/>
              <a:gd name="T71" fmla="*/ 187739578 h 221"/>
              <a:gd name="T72" fmla="*/ 410189627 w 103"/>
              <a:gd name="T73" fmla="*/ 364420929 h 221"/>
              <a:gd name="T74" fmla="*/ 273459685 w 103"/>
              <a:gd name="T75" fmla="*/ 585235652 h 221"/>
              <a:gd name="T76" fmla="*/ 144758537 w 103"/>
              <a:gd name="T77" fmla="*/ 828166385 h 221"/>
              <a:gd name="T78" fmla="*/ 56321779 w 103"/>
              <a:gd name="T79" fmla="*/ 1082155346 h 221"/>
              <a:gd name="T80" fmla="*/ 0 w 103"/>
              <a:gd name="T81" fmla="*/ 1336144084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8" name="Freeform 294"/>
          <p:cNvSpPr>
            <a:spLocks/>
          </p:cNvSpPr>
          <p:nvPr/>
        </p:nvSpPr>
        <p:spPr bwMode="auto">
          <a:xfrm>
            <a:off x="7256463" y="5308600"/>
            <a:ext cx="44450" cy="65088"/>
          </a:xfrm>
          <a:custGeom>
            <a:avLst/>
            <a:gdLst>
              <a:gd name="T0" fmla="*/ 1513375473 w 221"/>
              <a:gd name="T1" fmla="*/ 1327465240 h 288"/>
              <a:gd name="T2" fmla="*/ 1602899583 w 221"/>
              <a:gd name="T3" fmla="*/ 1535242408 h 288"/>
              <a:gd name="T4" fmla="*/ 1643596072 w 221"/>
              <a:gd name="T5" fmla="*/ 1766105928 h 288"/>
              <a:gd name="T6" fmla="*/ 1619162048 w 221"/>
              <a:gd name="T7" fmla="*/ 2008512624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512624 h 288"/>
              <a:gd name="T38" fmla="*/ 1773776445 w 221"/>
              <a:gd name="T39" fmla="*/ 1639130992 h 288"/>
              <a:gd name="T40" fmla="*/ 1659858537 w 221"/>
              <a:gd name="T41" fmla="*/ 1292835712 h 288"/>
              <a:gd name="T42" fmla="*/ 1472719411 w 221"/>
              <a:gd name="T43" fmla="*/ 1004256312 h 288"/>
              <a:gd name="T44" fmla="*/ 1293711417 w 221"/>
              <a:gd name="T45" fmla="*/ 796479144 h 288"/>
              <a:gd name="T46" fmla="*/ 1114703624 w 221"/>
              <a:gd name="T47" fmla="*/ 634874680 h 288"/>
              <a:gd name="T48" fmla="*/ 927564498 w 221"/>
              <a:gd name="T49" fmla="*/ 461727040 h 288"/>
              <a:gd name="T50" fmla="*/ 724162907 w 221"/>
              <a:gd name="T51" fmla="*/ 311665752 h 288"/>
              <a:gd name="T52" fmla="*/ 537023781 w 221"/>
              <a:gd name="T53" fmla="*/ 173147640 h 288"/>
              <a:gd name="T54" fmla="*/ 341753523 w 221"/>
              <a:gd name="T55" fmla="*/ 69259056 h 288"/>
              <a:gd name="T56" fmla="*/ 179007994 w 221"/>
              <a:gd name="T57" fmla="*/ 11543176 h 288"/>
              <a:gd name="T58" fmla="*/ 56958954 w 221"/>
              <a:gd name="T59" fmla="*/ 11543176 h 288"/>
              <a:gd name="T60" fmla="*/ 65090086 w 221"/>
              <a:gd name="T61" fmla="*/ 57715880 h 288"/>
              <a:gd name="T62" fmla="*/ 211532723 w 221"/>
              <a:gd name="T63" fmla="*/ 150061288 h 288"/>
              <a:gd name="T64" fmla="*/ 382409384 w 221"/>
              <a:gd name="T65" fmla="*/ 253949872 h 288"/>
              <a:gd name="T66" fmla="*/ 577679843 w 221"/>
              <a:gd name="T67" fmla="*/ 392467984 h 288"/>
              <a:gd name="T68" fmla="*/ 781121861 w 221"/>
              <a:gd name="T69" fmla="*/ 554072448 h 288"/>
              <a:gd name="T70" fmla="*/ 984523452 w 221"/>
              <a:gd name="T71" fmla="*/ 738763264 h 288"/>
              <a:gd name="T72" fmla="*/ 1187924842 w 221"/>
              <a:gd name="T73" fmla="*/ 934997256 h 288"/>
              <a:gd name="T74" fmla="*/ 1375063968 w 221"/>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9" name="Freeform 295"/>
          <p:cNvSpPr>
            <a:spLocks/>
          </p:cNvSpPr>
          <p:nvPr/>
        </p:nvSpPr>
        <p:spPr bwMode="auto">
          <a:xfrm>
            <a:off x="7208838" y="5384800"/>
            <a:ext cx="14287" cy="39688"/>
          </a:xfrm>
          <a:custGeom>
            <a:avLst/>
            <a:gdLst>
              <a:gd name="T0" fmla="*/ 201509061 w 74"/>
              <a:gd name="T1" fmla="*/ 142395070 h 174"/>
              <a:gd name="T2" fmla="*/ 187120893 w 74"/>
              <a:gd name="T3" fmla="*/ 83085459 h 174"/>
              <a:gd name="T4" fmla="*/ 165538642 w 74"/>
              <a:gd name="T5" fmla="*/ 35585766 h 174"/>
              <a:gd name="T6" fmla="*/ 122336878 w 74"/>
              <a:gd name="T7" fmla="*/ 11861922 h 174"/>
              <a:gd name="T8" fmla="*/ 86366460 w 74"/>
              <a:gd name="T9" fmla="*/ 0 h 174"/>
              <a:gd name="T10" fmla="*/ 50358586 w 74"/>
              <a:gd name="T11" fmla="*/ 23723844 h 174"/>
              <a:gd name="T12" fmla="*/ 21582251 w 74"/>
              <a:gd name="T13" fmla="*/ 59309610 h 174"/>
              <a:gd name="T14" fmla="*/ 0 w 74"/>
              <a:gd name="T15" fmla="*/ 118671226 h 174"/>
              <a:gd name="T16" fmla="*/ 0 w 74"/>
              <a:gd name="T17" fmla="*/ 189842758 h 174"/>
              <a:gd name="T18" fmla="*/ 35970419 w 74"/>
              <a:gd name="T19" fmla="*/ 462822752 h 174"/>
              <a:gd name="T20" fmla="*/ 93560543 w 74"/>
              <a:gd name="T21" fmla="*/ 783198430 h 174"/>
              <a:gd name="T22" fmla="*/ 172732726 w 74"/>
              <a:gd name="T23" fmla="*/ 1091712414 h 174"/>
              <a:gd name="T24" fmla="*/ 259061924 w 74"/>
              <a:gd name="T25" fmla="*/ 1400278174 h 174"/>
              <a:gd name="T26" fmla="*/ 352622274 w 74"/>
              <a:gd name="T27" fmla="*/ 1673206164 h 174"/>
              <a:gd name="T28" fmla="*/ 438988733 w 74"/>
              <a:gd name="T29" fmla="*/ 1886824771 h 174"/>
              <a:gd name="T30" fmla="*/ 496578665 w 74"/>
              <a:gd name="T31" fmla="*/ 2029219841 h 174"/>
              <a:gd name="T32" fmla="*/ 532549083 w 74"/>
              <a:gd name="T33" fmla="*/ 2064805379 h 174"/>
              <a:gd name="T34" fmla="*/ 518160916 w 74"/>
              <a:gd name="T35" fmla="*/ 1922410537 h 174"/>
              <a:gd name="T36" fmla="*/ 482190497 w 74"/>
              <a:gd name="T37" fmla="*/ 1744429701 h 174"/>
              <a:gd name="T38" fmla="*/ 438988733 w 74"/>
              <a:gd name="T39" fmla="*/ 1518949400 h 174"/>
              <a:gd name="T40" fmla="*/ 381435871 w 74"/>
              <a:gd name="T41" fmla="*/ 1246021183 h 174"/>
              <a:gd name="T42" fmla="*/ 331040023 w 74"/>
              <a:gd name="T43" fmla="*/ 973093193 h 174"/>
              <a:gd name="T44" fmla="*/ 273487353 w 74"/>
              <a:gd name="T45" fmla="*/ 688251049 h 174"/>
              <a:gd name="T46" fmla="*/ 230285396 w 74"/>
              <a:gd name="T47" fmla="*/ 415323059 h 174"/>
              <a:gd name="T48" fmla="*/ 201509061 w 74"/>
              <a:gd name="T49" fmla="*/ 14239507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0" name="Freeform 296"/>
          <p:cNvSpPr>
            <a:spLocks/>
          </p:cNvSpPr>
          <p:nvPr/>
        </p:nvSpPr>
        <p:spPr bwMode="auto">
          <a:xfrm>
            <a:off x="7202488" y="5364163"/>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1" name="Freeform 297"/>
          <p:cNvSpPr>
            <a:spLocks/>
          </p:cNvSpPr>
          <p:nvPr/>
        </p:nvSpPr>
        <p:spPr bwMode="auto">
          <a:xfrm>
            <a:off x="7196138" y="5349875"/>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2" name="Freeform 298"/>
          <p:cNvSpPr>
            <a:spLocks/>
          </p:cNvSpPr>
          <p:nvPr/>
        </p:nvSpPr>
        <p:spPr bwMode="auto">
          <a:xfrm>
            <a:off x="7189788" y="5340350"/>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3" name="Freeform 299"/>
          <p:cNvSpPr>
            <a:spLocks/>
          </p:cNvSpPr>
          <p:nvPr/>
        </p:nvSpPr>
        <p:spPr bwMode="auto">
          <a:xfrm>
            <a:off x="7146925" y="5327650"/>
            <a:ext cx="36513" cy="49213"/>
          </a:xfrm>
          <a:custGeom>
            <a:avLst/>
            <a:gdLst>
              <a:gd name="T0" fmla="*/ 570617325 w 177"/>
              <a:gd name="T1" fmla="*/ 374490705 h 219"/>
              <a:gd name="T2" fmla="*/ 456485320 w 177"/>
              <a:gd name="T3" fmla="*/ 487959030 h 219"/>
              <a:gd name="T4" fmla="*/ 359928445 w 177"/>
              <a:gd name="T5" fmla="*/ 612789490 h 219"/>
              <a:gd name="T6" fmla="*/ 254562860 w 177"/>
              <a:gd name="T7" fmla="*/ 748931074 h 219"/>
              <a:gd name="T8" fmla="*/ 175581115 w 177"/>
              <a:gd name="T9" fmla="*/ 896485356 h 219"/>
              <a:gd name="T10" fmla="*/ 105323089 w 177"/>
              <a:gd name="T11" fmla="*/ 1055350987 h 219"/>
              <a:gd name="T12" fmla="*/ 52682896 w 177"/>
              <a:gd name="T13" fmla="*/ 1214216844 h 219"/>
              <a:gd name="T14" fmla="*/ 17575130 w 177"/>
              <a:gd name="T15" fmla="*/ 1373082475 h 219"/>
              <a:gd name="T16" fmla="*/ 0 w 177"/>
              <a:gd name="T17" fmla="*/ 1543259681 h 219"/>
              <a:gd name="T18" fmla="*/ 17575130 w 177"/>
              <a:gd name="T19" fmla="*/ 1792920151 h 219"/>
              <a:gd name="T20" fmla="*/ 87790454 w 177"/>
              <a:gd name="T21" fmla="*/ 2008545225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340064 h 219"/>
              <a:gd name="T70" fmla="*/ 228221309 w 177"/>
              <a:gd name="T71" fmla="*/ 1985821403 h 219"/>
              <a:gd name="T72" fmla="*/ 131664434 w 177"/>
              <a:gd name="T73" fmla="*/ 1838317683 h 219"/>
              <a:gd name="T74" fmla="*/ 114132005 w 177"/>
              <a:gd name="T75" fmla="*/ 1656778566 h 219"/>
              <a:gd name="T76" fmla="*/ 122898220 w 177"/>
              <a:gd name="T77" fmla="*/ 1486550799 h 219"/>
              <a:gd name="T78" fmla="*/ 166772199 w 177"/>
              <a:gd name="T79" fmla="*/ 1316323032 h 219"/>
              <a:gd name="T80" fmla="*/ 219455095 w 177"/>
              <a:gd name="T81" fmla="*/ 1157457401 h 219"/>
              <a:gd name="T82" fmla="*/ 298479335 w 177"/>
              <a:gd name="T83" fmla="*/ 1009953680 h 219"/>
              <a:gd name="T84" fmla="*/ 395036210 w 177"/>
              <a:gd name="T85" fmla="*/ 862399399 h 219"/>
              <a:gd name="T86" fmla="*/ 491593085 w 177"/>
              <a:gd name="T87" fmla="*/ 737619725 h 219"/>
              <a:gd name="T88" fmla="*/ 614491305 w 177"/>
              <a:gd name="T89" fmla="*/ 624100839 h 219"/>
              <a:gd name="T90" fmla="*/ 737389524 w 177"/>
              <a:gd name="T91" fmla="*/ 510632515 h 219"/>
              <a:gd name="T92" fmla="*/ 860287744 w 177"/>
              <a:gd name="T93" fmla="*/ 419888237 h 219"/>
              <a:gd name="T94" fmla="*/ 991994880 w 177"/>
              <a:gd name="T95" fmla="*/ 329093398 h 219"/>
              <a:gd name="T96" fmla="*/ 1114893099 w 177"/>
              <a:gd name="T97" fmla="*/ 260972045 h 219"/>
              <a:gd name="T98" fmla="*/ 1237791319 w 177"/>
              <a:gd name="T99" fmla="*/ 192901252 h 219"/>
              <a:gd name="T100" fmla="*/ 1351880623 w 177"/>
              <a:gd name="T101" fmla="*/ 136192146 h 219"/>
              <a:gd name="T102" fmla="*/ 1466012628 w 177"/>
              <a:gd name="T103" fmla="*/ 102106413 h 219"/>
              <a:gd name="T104" fmla="*/ 1553803289 w 177"/>
              <a:gd name="T105" fmla="*/ 79432928 h 219"/>
              <a:gd name="T106" fmla="*/ 1492354179 w 177"/>
              <a:gd name="T107" fmla="*/ 22673485 h 219"/>
              <a:gd name="T108" fmla="*/ 1387030883 w 177"/>
              <a:gd name="T109" fmla="*/ 0 h 219"/>
              <a:gd name="T110" fmla="*/ 1272899084 w 177"/>
              <a:gd name="T111" fmla="*/ 22673485 h 219"/>
              <a:gd name="T112" fmla="*/ 1132425734 w 177"/>
              <a:gd name="T113" fmla="*/ 68070792 h 219"/>
              <a:gd name="T114" fmla="*/ 974419749 w 177"/>
              <a:gd name="T115" fmla="*/ 124830235 h 219"/>
              <a:gd name="T116" fmla="*/ 825179979 w 177"/>
              <a:gd name="T117" fmla="*/ 192901252 h 219"/>
              <a:gd name="T118" fmla="*/ 684706629 w 177"/>
              <a:gd name="T119" fmla="*/ 295058002 h 219"/>
              <a:gd name="T120" fmla="*/ 570617325 w 177"/>
              <a:gd name="T121" fmla="*/ 374490705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4" name="Freeform 300"/>
          <p:cNvSpPr>
            <a:spLocks/>
          </p:cNvSpPr>
          <p:nvPr/>
        </p:nvSpPr>
        <p:spPr bwMode="auto">
          <a:xfrm>
            <a:off x="7207250" y="5326063"/>
            <a:ext cx="23813" cy="39687"/>
          </a:xfrm>
          <a:custGeom>
            <a:avLst/>
            <a:gdLst>
              <a:gd name="T0" fmla="*/ 861243529 w 115"/>
              <a:gd name="T1" fmla="*/ 725235102 h 170"/>
              <a:gd name="T2" fmla="*/ 887870604 w 115"/>
              <a:gd name="T3" fmla="*/ 954245434 h 170"/>
              <a:gd name="T4" fmla="*/ 870119358 w 115"/>
              <a:gd name="T5" fmla="*/ 1145105353 h 170"/>
              <a:gd name="T6" fmla="*/ 807946514 w 115"/>
              <a:gd name="T7" fmla="*/ 1310513532 h 170"/>
              <a:gd name="T8" fmla="*/ 710313629 w 115"/>
              <a:gd name="T9" fmla="*/ 1450470438 h 170"/>
              <a:gd name="T10" fmla="*/ 603762464 w 115"/>
              <a:gd name="T11" fmla="*/ 1590427110 h 170"/>
              <a:gd name="T12" fmla="*/ 479459639 w 115"/>
              <a:gd name="T13" fmla="*/ 1717630715 h 170"/>
              <a:gd name="T14" fmla="*/ 346281191 w 115"/>
              <a:gd name="T15" fmla="*/ 1844888948 h 170"/>
              <a:gd name="T16" fmla="*/ 239729819 w 115"/>
              <a:gd name="T17" fmla="*/ 1972092553 h 170"/>
              <a:gd name="T18" fmla="*/ 221978367 w 115"/>
              <a:gd name="T19" fmla="*/ 2010297127 h 170"/>
              <a:gd name="T20" fmla="*/ 204226914 w 115"/>
              <a:gd name="T21" fmla="*/ 2035694239 h 170"/>
              <a:gd name="T22" fmla="*/ 204226914 w 115"/>
              <a:gd name="T23" fmla="*/ 2086597486 h 170"/>
              <a:gd name="T24" fmla="*/ 230854197 w 115"/>
              <a:gd name="T25" fmla="*/ 212480229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2995800 h 170"/>
              <a:gd name="T36" fmla="*/ 612638086 w 115"/>
              <a:gd name="T37" fmla="*/ 1895737567 h 170"/>
              <a:gd name="T38" fmla="*/ 736940911 w 115"/>
              <a:gd name="T39" fmla="*/ 1743082222 h 170"/>
              <a:gd name="T40" fmla="*/ 861243529 w 115"/>
              <a:gd name="T41" fmla="*/ 1564975370 h 170"/>
              <a:gd name="T42" fmla="*/ 941124962 w 115"/>
              <a:gd name="T43" fmla="*/ 1374115451 h 170"/>
              <a:gd name="T44" fmla="*/ 1003297806 w 115"/>
              <a:gd name="T45" fmla="*/ 1157803792 h 170"/>
              <a:gd name="T46" fmla="*/ 1021049258 w 115"/>
              <a:gd name="T47" fmla="*/ 928793694 h 170"/>
              <a:gd name="T48" fmla="*/ 985546353 w 115"/>
              <a:gd name="T49" fmla="*/ 674331855 h 170"/>
              <a:gd name="T50" fmla="*/ 896746434 w 115"/>
              <a:gd name="T51" fmla="*/ 496225004 h 170"/>
              <a:gd name="T52" fmla="*/ 790195062 w 115"/>
              <a:gd name="T53" fmla="*/ 330816591 h 170"/>
              <a:gd name="T54" fmla="*/ 639265162 w 115"/>
              <a:gd name="T55" fmla="*/ 190859919 h 170"/>
              <a:gd name="T56" fmla="*/ 488335262 w 115"/>
              <a:gd name="T57" fmla="*/ 101806493 h 170"/>
              <a:gd name="T58" fmla="*/ 328529739 w 115"/>
              <a:gd name="T59" fmla="*/ 25451740 h 170"/>
              <a:gd name="T60" fmla="*/ 186432598 w 115"/>
              <a:gd name="T61" fmla="*/ 0 h 170"/>
              <a:gd name="T62" fmla="*/ 79924297 w 115"/>
              <a:gd name="T63" fmla="*/ 12698673 h 170"/>
              <a:gd name="T64" fmla="*/ 0 w 115"/>
              <a:gd name="T65" fmla="*/ 63601919 h 170"/>
              <a:gd name="T66" fmla="*/ 133178447 w 115"/>
              <a:gd name="T67" fmla="*/ 127258233 h 170"/>
              <a:gd name="T68" fmla="*/ 266356895 w 115"/>
              <a:gd name="T69" fmla="*/ 165408412 h 170"/>
              <a:gd name="T70" fmla="*/ 381783890 w 115"/>
              <a:gd name="T71" fmla="*/ 203558592 h 170"/>
              <a:gd name="T72" fmla="*/ 506086714 w 115"/>
              <a:gd name="T73" fmla="*/ 254461838 h 170"/>
              <a:gd name="T74" fmla="*/ 621513709 w 115"/>
              <a:gd name="T75" fmla="*/ 330816591 h 170"/>
              <a:gd name="T76" fmla="*/ 719189458 w 115"/>
              <a:gd name="T77" fmla="*/ 419870017 h 170"/>
              <a:gd name="T78" fmla="*/ 807946514 w 115"/>
              <a:gd name="T79" fmla="*/ 547073856 h 170"/>
              <a:gd name="T80" fmla="*/ 861243529 w 115"/>
              <a:gd name="T81" fmla="*/ 725235102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5" name="Freeform 301"/>
          <p:cNvSpPr>
            <a:spLocks/>
          </p:cNvSpPr>
          <p:nvPr/>
        </p:nvSpPr>
        <p:spPr bwMode="auto">
          <a:xfrm>
            <a:off x="7124700" y="5318125"/>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6" name="Freeform 302"/>
          <p:cNvSpPr>
            <a:spLocks/>
          </p:cNvSpPr>
          <p:nvPr/>
        </p:nvSpPr>
        <p:spPr bwMode="auto">
          <a:xfrm>
            <a:off x="7205663" y="5314950"/>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7" name="Freeform 303"/>
          <p:cNvSpPr>
            <a:spLocks/>
          </p:cNvSpPr>
          <p:nvPr/>
        </p:nvSpPr>
        <p:spPr bwMode="auto">
          <a:xfrm>
            <a:off x="7105650" y="5343525"/>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8" name="Freeform 304"/>
          <p:cNvSpPr>
            <a:spLocks/>
          </p:cNvSpPr>
          <p:nvPr/>
        </p:nvSpPr>
        <p:spPr bwMode="auto">
          <a:xfrm>
            <a:off x="7246938" y="5311775"/>
            <a:ext cx="44450" cy="65088"/>
          </a:xfrm>
          <a:custGeom>
            <a:avLst/>
            <a:gdLst>
              <a:gd name="T0" fmla="*/ 1534104466 w 220"/>
              <a:gd name="T1" fmla="*/ 1327465240 h 288"/>
              <a:gd name="T2" fmla="*/ 1616606495 w 220"/>
              <a:gd name="T3" fmla="*/ 1535242408 h 288"/>
              <a:gd name="T4" fmla="*/ 1666083184 w 220"/>
              <a:gd name="T5" fmla="*/ 1766105928 h 288"/>
              <a:gd name="T6" fmla="*/ 1641344940 w 220"/>
              <a:gd name="T7" fmla="*/ 2008512624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969448 h 288"/>
              <a:gd name="T38" fmla="*/ 1798061901 w 220"/>
              <a:gd name="T39" fmla="*/ 1627587816 h 288"/>
              <a:gd name="T40" fmla="*/ 1682575346 w 220"/>
              <a:gd name="T41" fmla="*/ 1281292536 h 288"/>
              <a:gd name="T42" fmla="*/ 1501119940 w 220"/>
              <a:gd name="T43" fmla="*/ 992713136 h 288"/>
              <a:gd name="T44" fmla="*/ 1303172371 w 220"/>
              <a:gd name="T45" fmla="*/ 808022320 h 288"/>
              <a:gd name="T46" fmla="*/ 1105224803 w 220"/>
              <a:gd name="T47" fmla="*/ 646417856 h 288"/>
              <a:gd name="T48" fmla="*/ 899030951 w 220"/>
              <a:gd name="T49" fmla="*/ 496356568 h 288"/>
              <a:gd name="T50" fmla="*/ 684591018 w 220"/>
              <a:gd name="T51" fmla="*/ 334752104 h 288"/>
              <a:gd name="T52" fmla="*/ 486643449 w 220"/>
              <a:gd name="T53" fmla="*/ 196233992 h 288"/>
              <a:gd name="T54" fmla="*/ 296941962 w 220"/>
              <a:gd name="T55" fmla="*/ 80802232 h 288"/>
              <a:gd name="T56" fmla="*/ 148470880 w 220"/>
              <a:gd name="T57" fmla="*/ 11543176 h 288"/>
              <a:gd name="T58" fmla="*/ 32984527 w 220"/>
              <a:gd name="T59" fmla="*/ 0 h 288"/>
              <a:gd name="T60" fmla="*/ 74215134 w 220"/>
              <a:gd name="T61" fmla="*/ 80802232 h 288"/>
              <a:gd name="T62" fmla="*/ 255670541 w 220"/>
              <a:gd name="T63" fmla="*/ 207777168 h 288"/>
              <a:gd name="T64" fmla="*/ 445372028 w 220"/>
              <a:gd name="T65" fmla="*/ 334752104 h 288"/>
              <a:gd name="T66" fmla="*/ 635073516 w 220"/>
              <a:gd name="T67" fmla="*/ 461727040 h 288"/>
              <a:gd name="T68" fmla="*/ 833062100 w 220"/>
              <a:gd name="T69" fmla="*/ 611788328 h 288"/>
              <a:gd name="T70" fmla="*/ 1022763587 w 220"/>
              <a:gd name="T71" fmla="*/ 761849616 h 288"/>
              <a:gd name="T72" fmla="*/ 1212465075 w 220"/>
              <a:gd name="T73" fmla="*/ 946540432 h 288"/>
              <a:gd name="T74" fmla="*/ 1385674400 w 220"/>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9" name="Freeform 305"/>
          <p:cNvSpPr>
            <a:spLocks/>
          </p:cNvSpPr>
          <p:nvPr/>
        </p:nvSpPr>
        <p:spPr bwMode="auto">
          <a:xfrm>
            <a:off x="7204075" y="5411788"/>
            <a:ext cx="169863" cy="112712"/>
          </a:xfrm>
          <a:custGeom>
            <a:avLst/>
            <a:gdLst>
              <a:gd name="T0" fmla="*/ 564115023 w 1070"/>
              <a:gd name="T1" fmla="*/ 0 h 844"/>
              <a:gd name="T2" fmla="*/ 2147483647 w 1070"/>
              <a:gd name="T3" fmla="*/ 462050291 h 844"/>
              <a:gd name="T4" fmla="*/ 2147483647 w 1070"/>
              <a:gd name="T5" fmla="*/ 2010136657 h 844"/>
              <a:gd name="T6" fmla="*/ 0 w 1070"/>
              <a:gd name="T7" fmla="*/ 1486165679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0" name="Freeform 306"/>
          <p:cNvSpPr>
            <a:spLocks/>
          </p:cNvSpPr>
          <p:nvPr/>
        </p:nvSpPr>
        <p:spPr bwMode="auto">
          <a:xfrm>
            <a:off x="7218363" y="5414963"/>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1" name="Freeform 307"/>
          <p:cNvSpPr>
            <a:spLocks/>
          </p:cNvSpPr>
          <p:nvPr/>
        </p:nvSpPr>
        <p:spPr bwMode="auto">
          <a:xfrm>
            <a:off x="7186613" y="5546725"/>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2" name="Freeform 308"/>
          <p:cNvSpPr>
            <a:spLocks/>
          </p:cNvSpPr>
          <p:nvPr/>
        </p:nvSpPr>
        <p:spPr bwMode="auto">
          <a:xfrm>
            <a:off x="7170738" y="5559425"/>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3" name="Freeform 309"/>
          <p:cNvSpPr>
            <a:spLocks/>
          </p:cNvSpPr>
          <p:nvPr/>
        </p:nvSpPr>
        <p:spPr bwMode="auto">
          <a:xfrm>
            <a:off x="7197725" y="5597525"/>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4" name="Freeform 310"/>
          <p:cNvSpPr>
            <a:spLocks/>
          </p:cNvSpPr>
          <p:nvPr/>
        </p:nvSpPr>
        <p:spPr bwMode="auto">
          <a:xfrm>
            <a:off x="7202488" y="5529263"/>
            <a:ext cx="23812" cy="14287"/>
          </a:xfrm>
          <a:custGeom>
            <a:avLst/>
            <a:gdLst>
              <a:gd name="T0" fmla="*/ 195219420 w 146"/>
              <a:gd name="T1" fmla="*/ 0 h 109"/>
              <a:gd name="T2" fmla="*/ 182211870 w 146"/>
              <a:gd name="T3" fmla="*/ 0 h 109"/>
              <a:gd name="T4" fmla="*/ 151834282 w 146"/>
              <a:gd name="T5" fmla="*/ 6751853 h 109"/>
              <a:gd name="T6" fmla="*/ 112785212 w 146"/>
              <a:gd name="T7" fmla="*/ 15771406 h 109"/>
              <a:gd name="T8" fmla="*/ 65064333 w 146"/>
              <a:gd name="T9" fmla="*/ 31525773 h 109"/>
              <a:gd name="T10" fmla="*/ 26041684 w 146"/>
              <a:gd name="T11" fmla="*/ 54049032 h 109"/>
              <a:gd name="T12" fmla="*/ 4335904 w 146"/>
              <a:gd name="T13" fmla="*/ 87825335 h 109"/>
              <a:gd name="T14" fmla="*/ 0 w 146"/>
              <a:gd name="T15" fmla="*/ 132854813 h 109"/>
              <a:gd name="T16" fmla="*/ 26041684 w 146"/>
              <a:gd name="T17" fmla="*/ 191405036 h 109"/>
              <a:gd name="T18" fmla="*/ 368759482 w 146"/>
              <a:gd name="T19" fmla="*/ 245454068 h 109"/>
              <a:gd name="T20" fmla="*/ 364423741 w 146"/>
              <a:gd name="T21" fmla="*/ 234201024 h 109"/>
              <a:gd name="T22" fmla="*/ 364423741 w 146"/>
              <a:gd name="T23" fmla="*/ 209427104 h 109"/>
              <a:gd name="T24" fmla="*/ 364423741 w 146"/>
              <a:gd name="T25" fmla="*/ 171149478 h 109"/>
              <a:gd name="T26" fmla="*/ 377431291 w 146"/>
              <a:gd name="T27" fmla="*/ 130604152 h 109"/>
              <a:gd name="T28" fmla="*/ 403472811 w 146"/>
              <a:gd name="T29" fmla="*/ 90075996 h 109"/>
              <a:gd name="T30" fmla="*/ 451193690 w 146"/>
              <a:gd name="T31" fmla="*/ 60800884 h 109"/>
              <a:gd name="T32" fmla="*/ 524956253 w 146"/>
              <a:gd name="T33" fmla="*/ 45029347 h 109"/>
              <a:gd name="T34" fmla="*/ 633405561 w 146"/>
              <a:gd name="T35" fmla="*/ 51798370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5" name="Freeform 311"/>
          <p:cNvSpPr>
            <a:spLocks/>
          </p:cNvSpPr>
          <p:nvPr/>
        </p:nvSpPr>
        <p:spPr bwMode="auto">
          <a:xfrm>
            <a:off x="7334250" y="5554663"/>
            <a:ext cx="23813" cy="14287"/>
          </a:xfrm>
          <a:custGeom>
            <a:avLst/>
            <a:gdLst>
              <a:gd name="T0" fmla="*/ 195262359 w 146"/>
              <a:gd name="T1" fmla="*/ 0 h 107"/>
              <a:gd name="T2" fmla="*/ 182227188 w 146"/>
              <a:gd name="T3" fmla="*/ 0 h 107"/>
              <a:gd name="T4" fmla="*/ 151873769 w 146"/>
              <a:gd name="T5" fmla="*/ 4760241 h 107"/>
              <a:gd name="T6" fmla="*/ 108485015 w 146"/>
              <a:gd name="T7" fmla="*/ 14280591 h 107"/>
              <a:gd name="T8" fmla="*/ 65096261 w 146"/>
              <a:gd name="T9" fmla="*/ 28561182 h 107"/>
              <a:gd name="T10" fmla="*/ 26043919 w 146"/>
              <a:gd name="T11" fmla="*/ 54751256 h 107"/>
              <a:gd name="T12" fmla="*/ 0 w 146"/>
              <a:gd name="T13" fmla="*/ 90461812 h 107"/>
              <a:gd name="T14" fmla="*/ 0 w 146"/>
              <a:gd name="T15" fmla="*/ 138063826 h 107"/>
              <a:gd name="T16" fmla="*/ 26043919 w 146"/>
              <a:gd name="T17" fmla="*/ 202335565 h 107"/>
              <a:gd name="T18" fmla="*/ 364480962 w 146"/>
              <a:gd name="T19" fmla="*/ 254715579 h 107"/>
              <a:gd name="T20" fmla="*/ 360144713 w 146"/>
              <a:gd name="T21" fmla="*/ 245195230 h 107"/>
              <a:gd name="T22" fmla="*/ 360144713 w 146"/>
              <a:gd name="T23" fmla="*/ 216633915 h 107"/>
              <a:gd name="T24" fmla="*/ 360144713 w 146"/>
              <a:gd name="T25" fmla="*/ 178534491 h 107"/>
              <a:gd name="T26" fmla="*/ 373153298 w 146"/>
              <a:gd name="T27" fmla="*/ 133303585 h 107"/>
              <a:gd name="T28" fmla="*/ 399170632 w 146"/>
              <a:gd name="T29" fmla="*/ 95221920 h 107"/>
              <a:gd name="T30" fmla="*/ 446922058 w 146"/>
              <a:gd name="T31" fmla="*/ 64271739 h 107"/>
              <a:gd name="T32" fmla="*/ 525000481 w 146"/>
              <a:gd name="T33" fmla="*/ 45230906 h 107"/>
              <a:gd name="T34" fmla="*/ 633485496 w 146"/>
              <a:gd name="T35" fmla="*/ 54751256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6" name="Freeform 312"/>
          <p:cNvSpPr>
            <a:spLocks/>
          </p:cNvSpPr>
          <p:nvPr/>
        </p:nvSpPr>
        <p:spPr bwMode="auto">
          <a:xfrm>
            <a:off x="7227888" y="5532438"/>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7" name="Freeform 313"/>
          <p:cNvSpPr>
            <a:spLocks/>
          </p:cNvSpPr>
          <p:nvPr/>
        </p:nvSpPr>
        <p:spPr bwMode="auto">
          <a:xfrm>
            <a:off x="7227888" y="5543550"/>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8" name="Freeform 314"/>
          <p:cNvSpPr>
            <a:spLocks/>
          </p:cNvSpPr>
          <p:nvPr/>
        </p:nvSpPr>
        <p:spPr bwMode="auto">
          <a:xfrm>
            <a:off x="7227888" y="5527675"/>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9"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0" name="Freeform 316"/>
          <p:cNvSpPr>
            <a:spLocks/>
          </p:cNvSpPr>
          <p:nvPr/>
        </p:nvSpPr>
        <p:spPr bwMode="auto">
          <a:xfrm>
            <a:off x="6688138" y="5411788"/>
            <a:ext cx="231775" cy="252412"/>
          </a:xfrm>
          <a:custGeom>
            <a:avLst/>
            <a:gdLst>
              <a:gd name="T0" fmla="*/ 1196669866 w 1894"/>
              <a:gd name="T1" fmla="*/ 0 h 1904"/>
              <a:gd name="T2" fmla="*/ 1224149399 w 1894"/>
              <a:gd name="T3" fmla="*/ 0 h 1904"/>
              <a:gd name="T4" fmla="*/ 1280965357 w 1894"/>
              <a:gd name="T5" fmla="*/ 2337462 h 1904"/>
              <a:gd name="T6" fmla="*/ 1359765063 w 1894"/>
              <a:gd name="T7" fmla="*/ 6994755 h 1904"/>
              <a:gd name="T8" fmla="*/ 1464217147 w 1894"/>
              <a:gd name="T9" fmla="*/ 13971879 h 1904"/>
              <a:gd name="T10" fmla="*/ 1585172002 w 1894"/>
              <a:gd name="T11" fmla="*/ 23303964 h 1904"/>
              <a:gd name="T12" fmla="*/ 1724441611 w 1894"/>
              <a:gd name="T13" fmla="*/ 39613173 h 1904"/>
              <a:gd name="T14" fmla="*/ 1878386835 w 1894"/>
              <a:gd name="T15" fmla="*/ 60579675 h 1904"/>
              <a:gd name="T16" fmla="*/ 2045150905 w 1894"/>
              <a:gd name="T17" fmla="*/ 88540933 h 1904"/>
              <a:gd name="T18" fmla="*/ 2147483647 w 1894"/>
              <a:gd name="T19" fmla="*/ 128136607 h 1904"/>
              <a:gd name="T20" fmla="*/ 2147483647 w 1894"/>
              <a:gd name="T21" fmla="*/ 170087243 h 1904"/>
              <a:gd name="T22" fmla="*/ 2147483647 w 1894"/>
              <a:gd name="T23" fmla="*/ 225992126 h 1904"/>
              <a:gd name="T24" fmla="*/ 2147483647 w 1894"/>
              <a:gd name="T25" fmla="*/ 291229095 h 1904"/>
              <a:gd name="T26" fmla="*/ 2147483647 w 1894"/>
              <a:gd name="T27" fmla="*/ 370455574 h 1904"/>
              <a:gd name="T28" fmla="*/ 2147483647 w 1894"/>
              <a:gd name="T29" fmla="*/ 458979008 h 1904"/>
              <a:gd name="T30" fmla="*/ 2147483647 w 1894"/>
              <a:gd name="T31" fmla="*/ 561491687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477078 h 1904"/>
              <a:gd name="T90" fmla="*/ 755020646 w 1894"/>
              <a:gd name="T91" fmla="*/ 2022312350 h 1904"/>
              <a:gd name="T92" fmla="*/ 857645819 w 1894"/>
              <a:gd name="T93" fmla="*/ 189649557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21" name="Freeform 317"/>
          <p:cNvSpPr>
            <a:spLocks/>
          </p:cNvSpPr>
          <p:nvPr/>
        </p:nvSpPr>
        <p:spPr bwMode="auto">
          <a:xfrm>
            <a:off x="6716713" y="5572125"/>
            <a:ext cx="134937" cy="42863"/>
          </a:xfrm>
          <a:custGeom>
            <a:avLst/>
            <a:gdLst>
              <a:gd name="T0" fmla="*/ 72639296 w 1106"/>
              <a:gd name="T1" fmla="*/ 0 h 331"/>
              <a:gd name="T2" fmla="*/ 2008551154 w 1106"/>
              <a:gd name="T3" fmla="*/ 601506709 h 331"/>
              <a:gd name="T4" fmla="*/ 1944991800 w 1106"/>
              <a:gd name="T5" fmla="*/ 718772884 h 331"/>
              <a:gd name="T6" fmla="*/ 0 w 1106"/>
              <a:gd name="T7" fmla="*/ 78177450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2" name="Freeform 318"/>
          <p:cNvSpPr>
            <a:spLocks/>
          </p:cNvSpPr>
          <p:nvPr/>
        </p:nvSpPr>
        <p:spPr bwMode="auto">
          <a:xfrm>
            <a:off x="6694488" y="5591175"/>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3"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4" name="Freeform 320"/>
          <p:cNvSpPr>
            <a:spLocks/>
          </p:cNvSpPr>
          <p:nvPr/>
        </p:nvSpPr>
        <p:spPr bwMode="auto">
          <a:xfrm>
            <a:off x="6699250" y="5341938"/>
            <a:ext cx="36513" cy="49212"/>
          </a:xfrm>
          <a:custGeom>
            <a:avLst/>
            <a:gdLst>
              <a:gd name="T0" fmla="*/ 534719422 w 179"/>
              <a:gd name="T1" fmla="*/ 331121347 h 216"/>
              <a:gd name="T2" fmla="*/ 415883478 w 179"/>
              <a:gd name="T3" fmla="*/ 437584674 h 216"/>
              <a:gd name="T4" fmla="*/ 322512598 w 179"/>
              <a:gd name="T5" fmla="*/ 555831086 h 216"/>
              <a:gd name="T6" fmla="*/ 229183330 w 179"/>
              <a:gd name="T7" fmla="*/ 697747785 h 216"/>
              <a:gd name="T8" fmla="*/ 152788750 w 179"/>
              <a:gd name="T9" fmla="*/ 851499288 h 216"/>
              <a:gd name="T10" fmla="*/ 84882730 w 179"/>
              <a:gd name="T11" fmla="*/ 1017085820 h 216"/>
              <a:gd name="T12" fmla="*/ 42441365 w 179"/>
              <a:gd name="T13" fmla="*/ 1194455665 h 216"/>
              <a:gd name="T14" fmla="*/ 16976505 w 179"/>
              <a:gd name="T15" fmla="*/ 1383712259 h 216"/>
              <a:gd name="T16" fmla="*/ 0 w 179"/>
              <a:gd name="T17" fmla="*/ 1572917134 h 216"/>
              <a:gd name="T18" fmla="*/ 16976505 w 179"/>
              <a:gd name="T19" fmla="*/ 1833080017 h 216"/>
              <a:gd name="T20" fmla="*/ 84882730 w 179"/>
              <a:gd name="T21" fmla="*/ 2045954953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748219 h 216"/>
              <a:gd name="T56" fmla="*/ 636578657 w 179"/>
              <a:gd name="T57" fmla="*/ 2105078159 h 216"/>
              <a:gd name="T58" fmla="*/ 551695927 w 179"/>
              <a:gd name="T59" fmla="*/ 2069625014 h 216"/>
              <a:gd name="T60" fmla="*/ 475301552 w 179"/>
              <a:gd name="T61" fmla="*/ 2010501808 h 216"/>
              <a:gd name="T62" fmla="*/ 398906973 w 179"/>
              <a:gd name="T63" fmla="*/ 1951378602 h 216"/>
              <a:gd name="T64" fmla="*/ 331000952 w 179"/>
              <a:gd name="T65" fmla="*/ 1844915047 h 216"/>
              <a:gd name="T66" fmla="*/ 305536092 w 179"/>
              <a:gd name="T67" fmla="*/ 1419165404 h 216"/>
              <a:gd name="T68" fmla="*/ 373442317 w 179"/>
              <a:gd name="T69" fmla="*/ 1064374224 h 216"/>
              <a:gd name="T70" fmla="*/ 517742713 w 179"/>
              <a:gd name="T71" fmla="*/ 792376082 h 216"/>
              <a:gd name="T72" fmla="*/ 712973032 w 179"/>
              <a:gd name="T73" fmla="*/ 555831086 h 216"/>
              <a:gd name="T74" fmla="*/ 925138040 w 179"/>
              <a:gd name="T75" fmla="*/ 378461469 h 216"/>
              <a:gd name="T76" fmla="*/ 1154321370 w 179"/>
              <a:gd name="T77" fmla="*/ 248380027 h 216"/>
              <a:gd name="T78" fmla="*/ 1357998227 w 179"/>
              <a:gd name="T79" fmla="*/ 141916472 h 216"/>
              <a:gd name="T80" fmla="*/ 1519275333 w 179"/>
              <a:gd name="T81" fmla="*/ 59123206 h 216"/>
              <a:gd name="T82" fmla="*/ 1417416098 w 179"/>
              <a:gd name="T83" fmla="*/ 11835030 h 216"/>
              <a:gd name="T84" fmla="*/ 1307068712 w 179"/>
              <a:gd name="T85" fmla="*/ 0 h 216"/>
              <a:gd name="T86" fmla="*/ 1188274380 w 179"/>
              <a:gd name="T87" fmla="*/ 23670061 h 216"/>
              <a:gd name="T88" fmla="*/ 1052462135 w 179"/>
              <a:gd name="T89" fmla="*/ 59123206 h 216"/>
              <a:gd name="T90" fmla="*/ 916649890 w 179"/>
              <a:gd name="T91" fmla="*/ 118246411 h 216"/>
              <a:gd name="T92" fmla="*/ 780837440 w 179"/>
              <a:gd name="T93" fmla="*/ 177421563 h 216"/>
              <a:gd name="T94" fmla="*/ 653555162 w 179"/>
              <a:gd name="T95" fmla="*/ 260163111 h 216"/>
              <a:gd name="T96" fmla="*/ 534719422 w 179"/>
              <a:gd name="T97" fmla="*/ 3311213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25" name="Freeform 321"/>
          <p:cNvSpPr>
            <a:spLocks/>
          </p:cNvSpPr>
          <p:nvPr/>
        </p:nvSpPr>
        <p:spPr bwMode="auto">
          <a:xfrm>
            <a:off x="6761163" y="5340350"/>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6" name="Freeform 322"/>
          <p:cNvSpPr>
            <a:spLocks/>
          </p:cNvSpPr>
          <p:nvPr/>
        </p:nvSpPr>
        <p:spPr bwMode="auto">
          <a:xfrm>
            <a:off x="6677025" y="5332413"/>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7" name="Freeform 323"/>
          <p:cNvSpPr>
            <a:spLocks/>
          </p:cNvSpPr>
          <p:nvPr/>
        </p:nvSpPr>
        <p:spPr bwMode="auto">
          <a:xfrm>
            <a:off x="6757988" y="5329238"/>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8" name="Freeform 324"/>
          <p:cNvSpPr>
            <a:spLocks/>
          </p:cNvSpPr>
          <p:nvPr/>
        </p:nvSpPr>
        <p:spPr bwMode="auto">
          <a:xfrm>
            <a:off x="6656388" y="5354638"/>
            <a:ext cx="20637" cy="49212"/>
          </a:xfrm>
          <a:custGeom>
            <a:avLst/>
            <a:gdLst>
              <a:gd name="T0" fmla="*/ 0 w 103"/>
              <a:gd name="T1" fmla="*/ 1336040332 h 221"/>
              <a:gd name="T2" fmla="*/ 0 w 103"/>
              <a:gd name="T3" fmla="*/ 1534780211 h 221"/>
              <a:gd name="T4" fmla="*/ 32155251 w 103"/>
              <a:gd name="T5" fmla="*/ 1722512189 h 221"/>
              <a:gd name="T6" fmla="*/ 96505825 w 103"/>
              <a:gd name="T7" fmla="*/ 1899186386 h 221"/>
              <a:gd name="T8" fmla="*/ 176953860 w 103"/>
              <a:gd name="T9" fmla="*/ 2053745468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107284 h 221"/>
              <a:gd name="T34" fmla="*/ 595212354 w 103"/>
              <a:gd name="T35" fmla="*/ 2075860584 h 221"/>
              <a:gd name="T36" fmla="*/ 466511407 w 103"/>
              <a:gd name="T37" fmla="*/ 1976441210 h 221"/>
              <a:gd name="T38" fmla="*/ 361936715 w 103"/>
              <a:gd name="T39" fmla="*/ 1855005367 h 221"/>
              <a:gd name="T40" fmla="*/ 289557346 w 103"/>
              <a:gd name="T41" fmla="*/ 1711454408 h 221"/>
              <a:gd name="T42" fmla="*/ 241304434 w 103"/>
              <a:gd name="T43" fmla="*/ 1534780211 h 221"/>
              <a:gd name="T44" fmla="*/ 217177978 w 103"/>
              <a:gd name="T45" fmla="*/ 1347097890 h 221"/>
              <a:gd name="T46" fmla="*/ 217177978 w 103"/>
              <a:gd name="T47" fmla="*/ 1137300231 h 221"/>
              <a:gd name="T48" fmla="*/ 257362023 w 103"/>
              <a:gd name="T49" fmla="*/ 927502795 h 221"/>
              <a:gd name="T50" fmla="*/ 305655008 w 103"/>
              <a:gd name="T51" fmla="*/ 772943713 h 221"/>
              <a:gd name="T52" fmla="*/ 370005582 w 103"/>
              <a:gd name="T53" fmla="*/ 629392754 h 221"/>
              <a:gd name="T54" fmla="*/ 450413545 w 103"/>
              <a:gd name="T55" fmla="*/ 507907477 h 221"/>
              <a:gd name="T56" fmla="*/ 530861780 w 103"/>
              <a:gd name="T57" fmla="*/ 386471857 h 221"/>
              <a:gd name="T58" fmla="*/ 611269944 w 103"/>
              <a:gd name="T59" fmla="*/ 276044359 h 221"/>
              <a:gd name="T60" fmla="*/ 691718179 w 103"/>
              <a:gd name="T61" fmla="*/ 187731978 h 221"/>
              <a:gd name="T62" fmla="*/ 772126142 w 103"/>
              <a:gd name="T63" fmla="*/ 88312381 h 221"/>
              <a:gd name="T64" fmla="*/ 828447921 w 103"/>
              <a:gd name="T65" fmla="*/ 11057558 h 221"/>
              <a:gd name="T66" fmla="*/ 772126142 w 103"/>
              <a:gd name="T67" fmla="*/ 0 h 221"/>
              <a:gd name="T68" fmla="*/ 675620517 w 103"/>
              <a:gd name="T69" fmla="*/ 55188920 h 221"/>
              <a:gd name="T70" fmla="*/ 554988236 w 103"/>
              <a:gd name="T71" fmla="*/ 187731978 h 221"/>
              <a:gd name="T72" fmla="*/ 410189627 w 103"/>
              <a:gd name="T73" fmla="*/ 364356518 h 221"/>
              <a:gd name="T74" fmla="*/ 273459685 w 103"/>
              <a:gd name="T75" fmla="*/ 585211735 h 221"/>
              <a:gd name="T76" fmla="*/ 144758537 w 103"/>
              <a:gd name="T77" fmla="*/ 828132856 h 221"/>
              <a:gd name="T78" fmla="*/ 56321779 w 103"/>
              <a:gd name="T79" fmla="*/ 1082111311 h 221"/>
              <a:gd name="T80" fmla="*/ 0 w 103"/>
              <a:gd name="T81" fmla="*/ 133604033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9" name="Freeform 325"/>
          <p:cNvSpPr>
            <a:spLocks/>
          </p:cNvSpPr>
          <p:nvPr/>
        </p:nvSpPr>
        <p:spPr bwMode="auto">
          <a:xfrm>
            <a:off x="6799263" y="5326063"/>
            <a:ext cx="44450" cy="65087"/>
          </a:xfrm>
          <a:custGeom>
            <a:avLst/>
            <a:gdLst>
              <a:gd name="T0" fmla="*/ 1513375473 w 221"/>
              <a:gd name="T1" fmla="*/ 1327424505 h 288"/>
              <a:gd name="T2" fmla="*/ 1602899583 w 221"/>
              <a:gd name="T3" fmla="*/ 1535195317 h 288"/>
              <a:gd name="T4" fmla="*/ 1643596072 w 221"/>
              <a:gd name="T5" fmla="*/ 1766000599 h 288"/>
              <a:gd name="T6" fmla="*/ 1619162048 w 221"/>
              <a:gd name="T7" fmla="*/ 2008399729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399729 h 288"/>
              <a:gd name="T38" fmla="*/ 1773776445 w 221"/>
              <a:gd name="T39" fmla="*/ 1639080723 h 288"/>
              <a:gd name="T40" fmla="*/ 1659858537 w 221"/>
              <a:gd name="T41" fmla="*/ 1292795961 h 288"/>
              <a:gd name="T42" fmla="*/ 1472719411 w 221"/>
              <a:gd name="T43" fmla="*/ 1004225515 h 288"/>
              <a:gd name="T44" fmla="*/ 1293711417 w 221"/>
              <a:gd name="T45" fmla="*/ 796454703 h 288"/>
              <a:gd name="T46" fmla="*/ 1114703624 w 221"/>
              <a:gd name="T47" fmla="*/ 634855208 h 288"/>
              <a:gd name="T48" fmla="*/ 927564498 w 221"/>
              <a:gd name="T49" fmla="*/ 461712940 h 288"/>
              <a:gd name="T50" fmla="*/ 724162907 w 221"/>
              <a:gd name="T51" fmla="*/ 311656218 h 288"/>
              <a:gd name="T52" fmla="*/ 537023781 w 221"/>
              <a:gd name="T53" fmla="*/ 173142268 h 288"/>
              <a:gd name="T54" fmla="*/ 341753523 w 221"/>
              <a:gd name="T55" fmla="*/ 69256862 h 288"/>
              <a:gd name="T56" fmla="*/ 179007994 w 221"/>
              <a:gd name="T57" fmla="*/ 11542773 h 288"/>
              <a:gd name="T58" fmla="*/ 56958954 w 221"/>
              <a:gd name="T59" fmla="*/ 11542773 h 288"/>
              <a:gd name="T60" fmla="*/ 65090086 w 221"/>
              <a:gd name="T61" fmla="*/ 57714089 h 288"/>
              <a:gd name="T62" fmla="*/ 211532723 w 221"/>
              <a:gd name="T63" fmla="*/ 150056723 h 288"/>
              <a:gd name="T64" fmla="*/ 382409384 w 221"/>
              <a:gd name="T65" fmla="*/ 253942128 h 288"/>
              <a:gd name="T66" fmla="*/ 577679843 w 221"/>
              <a:gd name="T67" fmla="*/ 392455852 h 288"/>
              <a:gd name="T68" fmla="*/ 781121861 w 221"/>
              <a:gd name="T69" fmla="*/ 554055347 h 288"/>
              <a:gd name="T70" fmla="*/ 984523452 w 221"/>
              <a:gd name="T71" fmla="*/ 738740614 h 288"/>
              <a:gd name="T72" fmla="*/ 1187924842 w 221"/>
              <a:gd name="T73" fmla="*/ 934968427 h 288"/>
              <a:gd name="T74" fmla="*/ 1375063968 w 221"/>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0" name="Freeform 326"/>
          <p:cNvSpPr>
            <a:spLocks/>
          </p:cNvSpPr>
          <p:nvPr/>
        </p:nvSpPr>
        <p:spPr bwMode="auto">
          <a:xfrm>
            <a:off x="6751638" y="5402263"/>
            <a:ext cx="14287" cy="39687"/>
          </a:xfrm>
          <a:custGeom>
            <a:avLst/>
            <a:gdLst>
              <a:gd name="T0" fmla="*/ 201509061 w 74"/>
              <a:gd name="T1" fmla="*/ 142387833 h 174"/>
              <a:gd name="T2" fmla="*/ 187120893 w 74"/>
              <a:gd name="T3" fmla="*/ 83081313 h 174"/>
              <a:gd name="T4" fmla="*/ 165538642 w 74"/>
              <a:gd name="T5" fmla="*/ 35583957 h 174"/>
              <a:gd name="T6" fmla="*/ 122336878 w 74"/>
              <a:gd name="T7" fmla="*/ 11861395 h 174"/>
              <a:gd name="T8" fmla="*/ 86366460 w 74"/>
              <a:gd name="T9" fmla="*/ 0 h 174"/>
              <a:gd name="T10" fmla="*/ 50358586 w 74"/>
              <a:gd name="T11" fmla="*/ 23722562 h 174"/>
              <a:gd name="T12" fmla="*/ 21582251 w 74"/>
              <a:gd name="T13" fmla="*/ 59306519 h 174"/>
              <a:gd name="T14" fmla="*/ 0 w 74"/>
              <a:gd name="T15" fmla="*/ 118665270 h 174"/>
              <a:gd name="T16" fmla="*/ 0 w 74"/>
              <a:gd name="T17" fmla="*/ 189833185 h 174"/>
              <a:gd name="T18" fmla="*/ 35970419 w 74"/>
              <a:gd name="T19" fmla="*/ 462747455 h 174"/>
              <a:gd name="T20" fmla="*/ 93560543 w 74"/>
              <a:gd name="T21" fmla="*/ 783159081 h 174"/>
              <a:gd name="T22" fmla="*/ 172732726 w 74"/>
              <a:gd name="T23" fmla="*/ 1091657308 h 174"/>
              <a:gd name="T24" fmla="*/ 259061924 w 74"/>
              <a:gd name="T25" fmla="*/ 1400155535 h 174"/>
              <a:gd name="T26" fmla="*/ 352622274 w 74"/>
              <a:gd name="T27" fmla="*/ 1673069805 h 174"/>
              <a:gd name="T28" fmla="*/ 438988733 w 74"/>
              <a:gd name="T29" fmla="*/ 1886677556 h 174"/>
              <a:gd name="T30" fmla="*/ 496578665 w 74"/>
              <a:gd name="T31" fmla="*/ 2029065389 h 174"/>
              <a:gd name="T32" fmla="*/ 532549083 w 74"/>
              <a:gd name="T33" fmla="*/ 2064649346 h 174"/>
              <a:gd name="T34" fmla="*/ 518160916 w 74"/>
              <a:gd name="T35" fmla="*/ 1922261513 h 174"/>
              <a:gd name="T36" fmla="*/ 482190497 w 74"/>
              <a:gd name="T37" fmla="*/ 1744289723 h 174"/>
              <a:gd name="T38" fmla="*/ 438988733 w 74"/>
              <a:gd name="T39" fmla="*/ 1518820806 h 174"/>
              <a:gd name="T40" fmla="*/ 381435871 w 74"/>
              <a:gd name="T41" fmla="*/ 1245906536 h 174"/>
              <a:gd name="T42" fmla="*/ 331040023 w 74"/>
              <a:gd name="T43" fmla="*/ 972992038 h 174"/>
              <a:gd name="T44" fmla="*/ 273487353 w 74"/>
              <a:gd name="T45" fmla="*/ 688216373 h 174"/>
              <a:gd name="T46" fmla="*/ 230285396 w 74"/>
              <a:gd name="T47" fmla="*/ 415302103 h 174"/>
              <a:gd name="T48" fmla="*/ 201509061 w 74"/>
              <a:gd name="T49" fmla="*/ 14238783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1" name="Freeform 327"/>
          <p:cNvSpPr>
            <a:spLocks/>
          </p:cNvSpPr>
          <p:nvPr/>
        </p:nvSpPr>
        <p:spPr bwMode="auto">
          <a:xfrm>
            <a:off x="6745288" y="5381625"/>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2" name="Freeform 328"/>
          <p:cNvSpPr>
            <a:spLocks/>
          </p:cNvSpPr>
          <p:nvPr/>
        </p:nvSpPr>
        <p:spPr bwMode="auto">
          <a:xfrm>
            <a:off x="6738938" y="5367338"/>
            <a:ext cx="6350" cy="11112"/>
          </a:xfrm>
          <a:custGeom>
            <a:avLst/>
            <a:gdLst>
              <a:gd name="T0" fmla="*/ 117270119 w 34"/>
              <a:gd name="T1" fmla="*/ 72395987 h 51"/>
              <a:gd name="T2" fmla="*/ 117270119 w 34"/>
              <a:gd name="T3" fmla="*/ 82744963 h 51"/>
              <a:gd name="T4" fmla="*/ 117270119 w 34"/>
              <a:gd name="T5" fmla="*/ 82744963 h 51"/>
              <a:gd name="T6" fmla="*/ 117270119 w 34"/>
              <a:gd name="T7" fmla="*/ 82744963 h 51"/>
              <a:gd name="T8" fmla="*/ 117270119 w 34"/>
              <a:gd name="T9" fmla="*/ 82744963 h 51"/>
              <a:gd name="T10" fmla="*/ 110747362 w 34"/>
              <a:gd name="T11" fmla="*/ 51697817 h 51"/>
              <a:gd name="T12" fmla="*/ 91214015 w 34"/>
              <a:gd name="T13" fmla="*/ 10348976 h 51"/>
              <a:gd name="T14" fmla="*/ 71645743 w 34"/>
              <a:gd name="T15" fmla="*/ 0 h 51"/>
              <a:gd name="T16" fmla="*/ 45589451 w 34"/>
              <a:gd name="T17" fmla="*/ 0 h 51"/>
              <a:gd name="T18" fmla="*/ 26056104 w 34"/>
              <a:gd name="T19" fmla="*/ 10348976 h 51"/>
              <a:gd name="T20" fmla="*/ 6522757 w 34"/>
              <a:gd name="T21" fmla="*/ 51697817 h 51"/>
              <a:gd name="T22" fmla="*/ 0 w 34"/>
              <a:gd name="T23" fmla="*/ 82744963 h 51"/>
              <a:gd name="T24" fmla="*/ 0 w 34"/>
              <a:gd name="T25" fmla="*/ 113792109 h 51"/>
              <a:gd name="T26" fmla="*/ 6522757 w 34"/>
              <a:gd name="T27" fmla="*/ 165489927 h 51"/>
              <a:gd name="T28" fmla="*/ 26056104 w 34"/>
              <a:gd name="T29" fmla="*/ 237885696 h 51"/>
              <a:gd name="T30" fmla="*/ 52112209 w 34"/>
              <a:gd name="T31" fmla="*/ 310281683 h 51"/>
              <a:gd name="T32" fmla="*/ 84691257 w 34"/>
              <a:gd name="T33" fmla="*/ 382725169 h 51"/>
              <a:gd name="T34" fmla="*/ 117270119 w 34"/>
              <a:gd name="T35" fmla="*/ 444771962 h 51"/>
              <a:gd name="T36" fmla="*/ 162859571 w 34"/>
              <a:gd name="T37" fmla="*/ 486120586 h 51"/>
              <a:gd name="T38" fmla="*/ 195438619 w 34"/>
              <a:gd name="T39" fmla="*/ 527516926 h 51"/>
              <a:gd name="T40" fmla="*/ 221494724 w 34"/>
              <a:gd name="T41" fmla="*/ 527516926 h 51"/>
              <a:gd name="T42" fmla="*/ 214971966 w 34"/>
              <a:gd name="T43" fmla="*/ 413724816 h 51"/>
              <a:gd name="T44" fmla="*/ 188915862 w 34"/>
              <a:gd name="T45" fmla="*/ 279282036 h 51"/>
              <a:gd name="T46" fmla="*/ 149848981 w 34"/>
              <a:gd name="T47" fmla="*/ 155140951 h 51"/>
              <a:gd name="T48" fmla="*/ 117270119 w 34"/>
              <a:gd name="T49" fmla="*/ 7239598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3" name="Freeform 329"/>
          <p:cNvSpPr>
            <a:spLocks/>
          </p:cNvSpPr>
          <p:nvPr/>
        </p:nvSpPr>
        <p:spPr bwMode="auto">
          <a:xfrm>
            <a:off x="6732588" y="5357813"/>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4" name="Freeform 330"/>
          <p:cNvSpPr>
            <a:spLocks/>
          </p:cNvSpPr>
          <p:nvPr/>
        </p:nvSpPr>
        <p:spPr bwMode="auto">
          <a:xfrm>
            <a:off x="6689725" y="5345113"/>
            <a:ext cx="36513" cy="49212"/>
          </a:xfrm>
          <a:custGeom>
            <a:avLst/>
            <a:gdLst>
              <a:gd name="T0" fmla="*/ 570617325 w 177"/>
              <a:gd name="T1" fmla="*/ 374475680 h 219"/>
              <a:gd name="T2" fmla="*/ 456485320 w 177"/>
              <a:gd name="T3" fmla="*/ 487939227 h 219"/>
              <a:gd name="T4" fmla="*/ 359928445 w 177"/>
              <a:gd name="T5" fmla="*/ 612713894 h 219"/>
              <a:gd name="T6" fmla="*/ 254562860 w 177"/>
              <a:gd name="T7" fmla="*/ 748900800 h 219"/>
              <a:gd name="T8" fmla="*/ 175581115 w 177"/>
              <a:gd name="T9" fmla="*/ 896398378 h 219"/>
              <a:gd name="T10" fmla="*/ 105323089 w 177"/>
              <a:gd name="T11" fmla="*/ 1055257635 h 219"/>
              <a:gd name="T12" fmla="*/ 52682896 w 177"/>
              <a:gd name="T13" fmla="*/ 1214116892 h 219"/>
              <a:gd name="T14" fmla="*/ 17575130 w 177"/>
              <a:gd name="T15" fmla="*/ 1372976149 h 219"/>
              <a:gd name="T16" fmla="*/ 0 w 177"/>
              <a:gd name="T17" fmla="*/ 1543196862 h 219"/>
              <a:gd name="T18" fmla="*/ 17575130 w 177"/>
              <a:gd name="T19" fmla="*/ 1792847316 h 219"/>
              <a:gd name="T20" fmla="*/ 87790454 w 177"/>
              <a:gd name="T21" fmla="*/ 2008413179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204375 h 219"/>
              <a:gd name="T70" fmla="*/ 228221309 w 177"/>
              <a:gd name="T71" fmla="*/ 1985740603 h 219"/>
              <a:gd name="T72" fmla="*/ 131664434 w 177"/>
              <a:gd name="T73" fmla="*/ 1838192466 h 219"/>
              <a:gd name="T74" fmla="*/ 114132005 w 177"/>
              <a:gd name="T75" fmla="*/ 1656660634 h 219"/>
              <a:gd name="T76" fmla="*/ 122898220 w 177"/>
              <a:gd name="T77" fmla="*/ 1486439921 h 219"/>
              <a:gd name="T78" fmla="*/ 166772199 w 177"/>
              <a:gd name="T79" fmla="*/ 1316269544 h 219"/>
              <a:gd name="T80" fmla="*/ 219455095 w 177"/>
              <a:gd name="T81" fmla="*/ 1157410287 h 219"/>
              <a:gd name="T82" fmla="*/ 298479335 w 177"/>
              <a:gd name="T83" fmla="*/ 1009862149 h 219"/>
              <a:gd name="T84" fmla="*/ 395036210 w 177"/>
              <a:gd name="T85" fmla="*/ 862364347 h 219"/>
              <a:gd name="T86" fmla="*/ 491593085 w 177"/>
              <a:gd name="T87" fmla="*/ 737539120 h 219"/>
              <a:gd name="T88" fmla="*/ 614491305 w 177"/>
              <a:gd name="T89" fmla="*/ 624075574 h 219"/>
              <a:gd name="T90" fmla="*/ 737389524 w 177"/>
              <a:gd name="T91" fmla="*/ 510611802 h 219"/>
              <a:gd name="T92" fmla="*/ 860287744 w 177"/>
              <a:gd name="T93" fmla="*/ 419820606 h 219"/>
              <a:gd name="T94" fmla="*/ 991994880 w 177"/>
              <a:gd name="T95" fmla="*/ 329079970 h 219"/>
              <a:gd name="T96" fmla="*/ 1114893099 w 177"/>
              <a:gd name="T97" fmla="*/ 260961349 h 219"/>
              <a:gd name="T98" fmla="*/ 1237791319 w 177"/>
              <a:gd name="T99" fmla="*/ 192893288 h 219"/>
              <a:gd name="T100" fmla="*/ 1351880623 w 177"/>
              <a:gd name="T101" fmla="*/ 136186682 h 219"/>
              <a:gd name="T102" fmla="*/ 1466012628 w 177"/>
              <a:gd name="T103" fmla="*/ 102102091 h 219"/>
              <a:gd name="T104" fmla="*/ 1553803289 w 177"/>
              <a:gd name="T105" fmla="*/ 79429516 h 219"/>
              <a:gd name="T106" fmla="*/ 1492354179 w 177"/>
              <a:gd name="T107" fmla="*/ 22672575 h 219"/>
              <a:gd name="T108" fmla="*/ 1387030883 w 177"/>
              <a:gd name="T109" fmla="*/ 0 h 219"/>
              <a:gd name="T110" fmla="*/ 1272899084 w 177"/>
              <a:gd name="T111" fmla="*/ 22672575 h 219"/>
              <a:gd name="T112" fmla="*/ 1132425734 w 177"/>
              <a:gd name="T113" fmla="*/ 68068061 h 219"/>
              <a:gd name="T114" fmla="*/ 974419749 w 177"/>
              <a:gd name="T115" fmla="*/ 124825227 h 219"/>
              <a:gd name="T116" fmla="*/ 825179979 w 177"/>
              <a:gd name="T117" fmla="*/ 192893288 h 219"/>
              <a:gd name="T118" fmla="*/ 684706629 w 177"/>
              <a:gd name="T119" fmla="*/ 295045939 h 219"/>
              <a:gd name="T120" fmla="*/ 570617325 w 177"/>
              <a:gd name="T121" fmla="*/ 37447568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5" name="Freeform 331"/>
          <p:cNvSpPr>
            <a:spLocks/>
          </p:cNvSpPr>
          <p:nvPr/>
        </p:nvSpPr>
        <p:spPr bwMode="auto">
          <a:xfrm>
            <a:off x="6750050" y="5343525"/>
            <a:ext cx="23813" cy="39688"/>
          </a:xfrm>
          <a:custGeom>
            <a:avLst/>
            <a:gdLst>
              <a:gd name="T0" fmla="*/ 861243529 w 115"/>
              <a:gd name="T1" fmla="*/ 725271819 h 170"/>
              <a:gd name="T2" fmla="*/ 887870604 w 115"/>
              <a:gd name="T3" fmla="*/ 954293524 h 170"/>
              <a:gd name="T4" fmla="*/ 870119358 w 115"/>
              <a:gd name="T5" fmla="*/ 1145162922 h 170"/>
              <a:gd name="T6" fmla="*/ 807946514 w 115"/>
              <a:gd name="T7" fmla="*/ 1310579704 h 170"/>
              <a:gd name="T8" fmla="*/ 710313629 w 115"/>
              <a:gd name="T9" fmla="*/ 1450543405 h 170"/>
              <a:gd name="T10" fmla="*/ 603762464 w 115"/>
              <a:gd name="T11" fmla="*/ 1590507106 h 170"/>
              <a:gd name="T12" fmla="*/ 479459639 w 115"/>
              <a:gd name="T13" fmla="*/ 1717771814 h 170"/>
              <a:gd name="T14" fmla="*/ 346281191 w 115"/>
              <a:gd name="T15" fmla="*/ 1845036288 h 170"/>
              <a:gd name="T16" fmla="*/ 239729819 w 115"/>
              <a:gd name="T17" fmla="*/ 1972246367 h 170"/>
              <a:gd name="T18" fmla="*/ 221978367 w 115"/>
              <a:gd name="T19" fmla="*/ 2010398442 h 170"/>
              <a:gd name="T20" fmla="*/ 204226914 w 115"/>
              <a:gd name="T21" fmla="*/ 2035851290 h 170"/>
              <a:gd name="T22" fmla="*/ 204226914 w 115"/>
              <a:gd name="T23" fmla="*/ 2086757220 h 170"/>
              <a:gd name="T24" fmla="*/ 230854197 w 115"/>
              <a:gd name="T25" fmla="*/ 212496392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3152297 h 170"/>
              <a:gd name="T36" fmla="*/ 612638086 w 115"/>
              <a:gd name="T37" fmla="*/ 1895887589 h 170"/>
              <a:gd name="T38" fmla="*/ 736940911 w 115"/>
              <a:gd name="T39" fmla="*/ 1743224662 h 170"/>
              <a:gd name="T40" fmla="*/ 861243529 w 115"/>
              <a:gd name="T41" fmla="*/ 1565054257 h 170"/>
              <a:gd name="T42" fmla="*/ 941124962 w 115"/>
              <a:gd name="T43" fmla="*/ 1374239256 h 170"/>
              <a:gd name="T44" fmla="*/ 1003297806 w 115"/>
              <a:gd name="T45" fmla="*/ 1157916777 h 170"/>
              <a:gd name="T46" fmla="*/ 1021049258 w 115"/>
              <a:gd name="T47" fmla="*/ 928840443 h 170"/>
              <a:gd name="T48" fmla="*/ 985546353 w 115"/>
              <a:gd name="T49" fmla="*/ 674365889 h 170"/>
              <a:gd name="T50" fmla="*/ 896746434 w 115"/>
              <a:gd name="T51" fmla="*/ 496250114 h 170"/>
              <a:gd name="T52" fmla="*/ 790195062 w 115"/>
              <a:gd name="T53" fmla="*/ 330833332 h 170"/>
              <a:gd name="T54" fmla="*/ 639265162 w 115"/>
              <a:gd name="T55" fmla="*/ 190869631 h 170"/>
              <a:gd name="T56" fmla="*/ 488335262 w 115"/>
              <a:gd name="T57" fmla="*/ 101811626 h 170"/>
              <a:gd name="T58" fmla="*/ 328529739 w 115"/>
              <a:gd name="T59" fmla="*/ 25452848 h 170"/>
              <a:gd name="T60" fmla="*/ 186432598 w 115"/>
              <a:gd name="T61" fmla="*/ 0 h 170"/>
              <a:gd name="T62" fmla="*/ 79924297 w 115"/>
              <a:gd name="T63" fmla="*/ 12699226 h 170"/>
              <a:gd name="T64" fmla="*/ 0 w 115"/>
              <a:gd name="T65" fmla="*/ 63604923 h 170"/>
              <a:gd name="T66" fmla="*/ 133178447 w 115"/>
              <a:gd name="T67" fmla="*/ 127264475 h 170"/>
              <a:gd name="T68" fmla="*/ 266356895 w 115"/>
              <a:gd name="T69" fmla="*/ 165416782 h 170"/>
              <a:gd name="T70" fmla="*/ 381783890 w 115"/>
              <a:gd name="T71" fmla="*/ 203568857 h 170"/>
              <a:gd name="T72" fmla="*/ 506086714 w 115"/>
              <a:gd name="T73" fmla="*/ 254474553 h 170"/>
              <a:gd name="T74" fmla="*/ 621513709 w 115"/>
              <a:gd name="T75" fmla="*/ 330833332 h 170"/>
              <a:gd name="T76" fmla="*/ 719189458 w 115"/>
              <a:gd name="T77" fmla="*/ 419891336 h 170"/>
              <a:gd name="T78" fmla="*/ 807946514 w 115"/>
              <a:gd name="T79" fmla="*/ 547155810 h 170"/>
              <a:gd name="T80" fmla="*/ 861243529 w 115"/>
              <a:gd name="T81" fmla="*/ 72527181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6" name="Freeform 332"/>
          <p:cNvSpPr>
            <a:spLocks/>
          </p:cNvSpPr>
          <p:nvPr/>
        </p:nvSpPr>
        <p:spPr bwMode="auto">
          <a:xfrm>
            <a:off x="6667500" y="5335588"/>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7" name="Freeform 333"/>
          <p:cNvSpPr>
            <a:spLocks/>
          </p:cNvSpPr>
          <p:nvPr/>
        </p:nvSpPr>
        <p:spPr bwMode="auto">
          <a:xfrm>
            <a:off x="6748463" y="5332413"/>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8" name="Freeform 334"/>
          <p:cNvSpPr>
            <a:spLocks/>
          </p:cNvSpPr>
          <p:nvPr/>
        </p:nvSpPr>
        <p:spPr bwMode="auto">
          <a:xfrm>
            <a:off x="6648450" y="5360988"/>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9" name="Freeform 335"/>
          <p:cNvSpPr>
            <a:spLocks/>
          </p:cNvSpPr>
          <p:nvPr/>
        </p:nvSpPr>
        <p:spPr bwMode="auto">
          <a:xfrm>
            <a:off x="6789738" y="5329238"/>
            <a:ext cx="44450" cy="65087"/>
          </a:xfrm>
          <a:custGeom>
            <a:avLst/>
            <a:gdLst>
              <a:gd name="T0" fmla="*/ 1534104466 w 220"/>
              <a:gd name="T1" fmla="*/ 1327424505 h 288"/>
              <a:gd name="T2" fmla="*/ 1616606495 w 220"/>
              <a:gd name="T3" fmla="*/ 1535195317 h 288"/>
              <a:gd name="T4" fmla="*/ 1666083184 w 220"/>
              <a:gd name="T5" fmla="*/ 1766000599 h 288"/>
              <a:gd name="T6" fmla="*/ 1641344940 w 220"/>
              <a:gd name="T7" fmla="*/ 2008399729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856956 h 288"/>
              <a:gd name="T38" fmla="*/ 1798061901 w 220"/>
              <a:gd name="T39" fmla="*/ 1627537724 h 288"/>
              <a:gd name="T40" fmla="*/ 1682575346 w 220"/>
              <a:gd name="T41" fmla="*/ 1281253189 h 288"/>
              <a:gd name="T42" fmla="*/ 1501119940 w 220"/>
              <a:gd name="T43" fmla="*/ 992682742 h 288"/>
              <a:gd name="T44" fmla="*/ 1303172371 w 220"/>
              <a:gd name="T45" fmla="*/ 807997476 h 288"/>
              <a:gd name="T46" fmla="*/ 1105224803 w 220"/>
              <a:gd name="T47" fmla="*/ 646397981 h 288"/>
              <a:gd name="T48" fmla="*/ 899030951 w 220"/>
              <a:gd name="T49" fmla="*/ 496341258 h 288"/>
              <a:gd name="T50" fmla="*/ 684591018 w 220"/>
              <a:gd name="T51" fmla="*/ 334741763 h 288"/>
              <a:gd name="T52" fmla="*/ 486643449 w 220"/>
              <a:gd name="T53" fmla="*/ 196228039 h 288"/>
              <a:gd name="T54" fmla="*/ 296941962 w 220"/>
              <a:gd name="T55" fmla="*/ 80799861 h 288"/>
              <a:gd name="T56" fmla="*/ 148470880 w 220"/>
              <a:gd name="T57" fmla="*/ 11542773 h 288"/>
              <a:gd name="T58" fmla="*/ 32984527 w 220"/>
              <a:gd name="T59" fmla="*/ 0 h 288"/>
              <a:gd name="T60" fmla="*/ 74215134 w 220"/>
              <a:gd name="T61" fmla="*/ 80799861 h 288"/>
              <a:gd name="T62" fmla="*/ 255670541 w 220"/>
              <a:gd name="T63" fmla="*/ 207770812 h 288"/>
              <a:gd name="T64" fmla="*/ 445372028 w 220"/>
              <a:gd name="T65" fmla="*/ 334741763 h 288"/>
              <a:gd name="T66" fmla="*/ 635073516 w 220"/>
              <a:gd name="T67" fmla="*/ 461712940 h 288"/>
              <a:gd name="T68" fmla="*/ 833062100 w 220"/>
              <a:gd name="T69" fmla="*/ 611769437 h 288"/>
              <a:gd name="T70" fmla="*/ 1022763587 w 220"/>
              <a:gd name="T71" fmla="*/ 761826159 h 288"/>
              <a:gd name="T72" fmla="*/ 1212465075 w 220"/>
              <a:gd name="T73" fmla="*/ 946511426 h 288"/>
              <a:gd name="T74" fmla="*/ 1385674400 w 220"/>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40" name="Freeform 336"/>
          <p:cNvSpPr>
            <a:spLocks/>
          </p:cNvSpPr>
          <p:nvPr/>
        </p:nvSpPr>
        <p:spPr bwMode="auto">
          <a:xfrm>
            <a:off x="6746875" y="5429250"/>
            <a:ext cx="169863" cy="112713"/>
          </a:xfrm>
          <a:custGeom>
            <a:avLst/>
            <a:gdLst>
              <a:gd name="T0" fmla="*/ 564115023 w 1070"/>
              <a:gd name="T1" fmla="*/ 0 h 844"/>
              <a:gd name="T2" fmla="*/ 2147483647 w 1070"/>
              <a:gd name="T3" fmla="*/ 462058530 h 844"/>
              <a:gd name="T4" fmla="*/ 2147483647 w 1070"/>
              <a:gd name="T5" fmla="*/ 2010190148 h 844"/>
              <a:gd name="T6" fmla="*/ 0 w 1070"/>
              <a:gd name="T7" fmla="*/ 1486209847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1" name="Freeform 337"/>
          <p:cNvSpPr>
            <a:spLocks/>
          </p:cNvSpPr>
          <p:nvPr/>
        </p:nvSpPr>
        <p:spPr bwMode="auto">
          <a:xfrm>
            <a:off x="6761163" y="5432425"/>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2" name="Freeform 338"/>
          <p:cNvSpPr>
            <a:spLocks/>
          </p:cNvSpPr>
          <p:nvPr/>
        </p:nvSpPr>
        <p:spPr bwMode="auto">
          <a:xfrm>
            <a:off x="6729413" y="5564188"/>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3" name="Freeform 339"/>
          <p:cNvSpPr>
            <a:spLocks/>
          </p:cNvSpPr>
          <p:nvPr/>
        </p:nvSpPr>
        <p:spPr bwMode="auto">
          <a:xfrm>
            <a:off x="6713538" y="5576888"/>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4" name="Freeform 340"/>
          <p:cNvSpPr>
            <a:spLocks/>
          </p:cNvSpPr>
          <p:nvPr/>
        </p:nvSpPr>
        <p:spPr bwMode="auto">
          <a:xfrm>
            <a:off x="6740525" y="5614988"/>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5" name="Freeform 341"/>
          <p:cNvSpPr>
            <a:spLocks/>
          </p:cNvSpPr>
          <p:nvPr/>
        </p:nvSpPr>
        <p:spPr bwMode="auto">
          <a:xfrm>
            <a:off x="6745288" y="5546725"/>
            <a:ext cx="23812" cy="14288"/>
          </a:xfrm>
          <a:custGeom>
            <a:avLst/>
            <a:gdLst>
              <a:gd name="T0" fmla="*/ 195219420 w 146"/>
              <a:gd name="T1" fmla="*/ 0 h 109"/>
              <a:gd name="T2" fmla="*/ 182211870 w 146"/>
              <a:gd name="T3" fmla="*/ 0 h 109"/>
              <a:gd name="T4" fmla="*/ 151834282 w 146"/>
              <a:gd name="T5" fmla="*/ 6752719 h 109"/>
              <a:gd name="T6" fmla="*/ 112785212 w 146"/>
              <a:gd name="T7" fmla="*/ 15773690 h 109"/>
              <a:gd name="T8" fmla="*/ 65064333 w 146"/>
              <a:gd name="T9" fmla="*/ 31530208 h 109"/>
              <a:gd name="T10" fmla="*/ 26041684 w 146"/>
              <a:gd name="T11" fmla="*/ 54056616 h 109"/>
              <a:gd name="T12" fmla="*/ 4335904 w 146"/>
              <a:gd name="T13" fmla="*/ 87837643 h 109"/>
              <a:gd name="T14" fmla="*/ 0 w 146"/>
              <a:gd name="T15" fmla="*/ 132890591 h 109"/>
              <a:gd name="T16" fmla="*/ 26041684 w 146"/>
              <a:gd name="T17" fmla="*/ 191448976 h 109"/>
              <a:gd name="T18" fmla="*/ 368759482 w 146"/>
              <a:gd name="T19" fmla="*/ 245505592 h 109"/>
              <a:gd name="T20" fmla="*/ 364423741 w 146"/>
              <a:gd name="T21" fmla="*/ 234250974 h 109"/>
              <a:gd name="T22" fmla="*/ 364423741 w 146"/>
              <a:gd name="T23" fmla="*/ 209473615 h 109"/>
              <a:gd name="T24" fmla="*/ 364423741 w 146"/>
              <a:gd name="T25" fmla="*/ 171173517 h 109"/>
              <a:gd name="T26" fmla="*/ 377431291 w 146"/>
              <a:gd name="T27" fmla="*/ 130639641 h 109"/>
              <a:gd name="T28" fmla="*/ 403472811 w 146"/>
              <a:gd name="T29" fmla="*/ 90088593 h 109"/>
              <a:gd name="T30" fmla="*/ 451193690 w 146"/>
              <a:gd name="T31" fmla="*/ 60809335 h 109"/>
              <a:gd name="T32" fmla="*/ 524956253 w 146"/>
              <a:gd name="T33" fmla="*/ 45052817 h 109"/>
              <a:gd name="T34" fmla="*/ 633405561 w 146"/>
              <a:gd name="T35" fmla="*/ 51805666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6" name="Freeform 342"/>
          <p:cNvSpPr>
            <a:spLocks/>
          </p:cNvSpPr>
          <p:nvPr/>
        </p:nvSpPr>
        <p:spPr bwMode="auto">
          <a:xfrm>
            <a:off x="6877050" y="5572125"/>
            <a:ext cx="23813" cy="14288"/>
          </a:xfrm>
          <a:custGeom>
            <a:avLst/>
            <a:gdLst>
              <a:gd name="T0" fmla="*/ 195262359 w 146"/>
              <a:gd name="T1" fmla="*/ 0 h 107"/>
              <a:gd name="T2" fmla="*/ 182227188 w 146"/>
              <a:gd name="T3" fmla="*/ 0 h 107"/>
              <a:gd name="T4" fmla="*/ 151873769 w 146"/>
              <a:gd name="T5" fmla="*/ 4760842 h 107"/>
              <a:gd name="T6" fmla="*/ 108485015 w 146"/>
              <a:gd name="T7" fmla="*/ 14282659 h 107"/>
              <a:gd name="T8" fmla="*/ 65096261 w 146"/>
              <a:gd name="T9" fmla="*/ 28565184 h 107"/>
              <a:gd name="T10" fmla="*/ 26043919 w 146"/>
              <a:gd name="T11" fmla="*/ 54758960 h 107"/>
              <a:gd name="T12" fmla="*/ 0 w 146"/>
              <a:gd name="T13" fmla="*/ 90474420 h 107"/>
              <a:gd name="T14" fmla="*/ 0 w 146"/>
              <a:gd name="T15" fmla="*/ 138100998 h 107"/>
              <a:gd name="T16" fmla="*/ 26043919 w 146"/>
              <a:gd name="T17" fmla="*/ 202381642 h 107"/>
              <a:gd name="T18" fmla="*/ 364480962 w 146"/>
              <a:gd name="T19" fmla="*/ 254769061 h 107"/>
              <a:gd name="T20" fmla="*/ 360144713 w 146"/>
              <a:gd name="T21" fmla="*/ 245247377 h 107"/>
              <a:gd name="T22" fmla="*/ 360144713 w 146"/>
              <a:gd name="T23" fmla="*/ 216664300 h 107"/>
              <a:gd name="T24" fmla="*/ 360144713 w 146"/>
              <a:gd name="T25" fmla="*/ 178577299 h 107"/>
              <a:gd name="T26" fmla="*/ 373153298 w 146"/>
              <a:gd name="T27" fmla="*/ 133340156 h 107"/>
              <a:gd name="T28" fmla="*/ 399170632 w 146"/>
              <a:gd name="T29" fmla="*/ 95235262 h 107"/>
              <a:gd name="T30" fmla="*/ 446922058 w 146"/>
              <a:gd name="T31" fmla="*/ 64280644 h 107"/>
              <a:gd name="T32" fmla="*/ 525000481 w 146"/>
              <a:gd name="T33" fmla="*/ 45237143 h 107"/>
              <a:gd name="T34" fmla="*/ 633485496 w 146"/>
              <a:gd name="T35" fmla="*/ 54758960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7" name="Freeform 343"/>
          <p:cNvSpPr>
            <a:spLocks/>
          </p:cNvSpPr>
          <p:nvPr/>
        </p:nvSpPr>
        <p:spPr bwMode="auto">
          <a:xfrm>
            <a:off x="6770688" y="5549900"/>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8" name="Freeform 344"/>
          <p:cNvSpPr>
            <a:spLocks/>
          </p:cNvSpPr>
          <p:nvPr/>
        </p:nvSpPr>
        <p:spPr bwMode="auto">
          <a:xfrm>
            <a:off x="6770688" y="5561013"/>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9" name="Freeform 345"/>
          <p:cNvSpPr>
            <a:spLocks/>
          </p:cNvSpPr>
          <p:nvPr/>
        </p:nvSpPr>
        <p:spPr bwMode="auto">
          <a:xfrm>
            <a:off x="6770688" y="5545138"/>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650" name="Group 346"/>
          <p:cNvGrpSpPr>
            <a:grpSpLocks/>
          </p:cNvGrpSpPr>
          <p:nvPr/>
        </p:nvGrpSpPr>
        <p:grpSpPr bwMode="auto">
          <a:xfrm>
            <a:off x="6189663" y="5181600"/>
            <a:ext cx="338137" cy="282575"/>
            <a:chOff x="3899" y="3264"/>
            <a:chExt cx="213" cy="178"/>
          </a:xfrm>
        </p:grpSpPr>
        <p:sp>
          <p:nvSpPr>
            <p:cNvPr id="19931" name="Freeform 34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2" name="Freeform 34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3" name="Freeform 34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4" name="Freeform 35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5" name="Freeform 35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6" name="Freeform 35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7" name="Freeform 35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8" name="Freeform 35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9" name="Freeform 35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0" name="Freeform 35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1" name="Freeform 35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2" name="Freeform 35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3" name="Freeform 35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4" name="Freeform 36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5" name="Freeform 36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6" name="Freeform 36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7" name="Freeform 36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8" name="Freeform 36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9" name="Freeform 36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0" name="Freeform 36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1" name="Freeform 36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2" name="Freeform 36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3" name="Freeform 36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4" name="Freeform 37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5" name="Freeform 37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6" name="Freeform 37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7" name="Freeform 37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8" name="Freeform 37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9" name="Freeform 37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0"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61" name="Freeform 37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2" name="Freeform 37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3" name="Freeform 37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4" name="Freeform 38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5" name="Freeform 38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6" name="Freeform 38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7" name="Freeform 38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8" name="Freeform 38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9" name="Freeform 38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1" name="Group 386"/>
          <p:cNvGrpSpPr>
            <a:grpSpLocks/>
          </p:cNvGrpSpPr>
          <p:nvPr/>
        </p:nvGrpSpPr>
        <p:grpSpPr bwMode="auto">
          <a:xfrm>
            <a:off x="5843588" y="5184775"/>
            <a:ext cx="338137" cy="282575"/>
            <a:chOff x="3899" y="3264"/>
            <a:chExt cx="213" cy="178"/>
          </a:xfrm>
        </p:grpSpPr>
        <p:sp>
          <p:nvSpPr>
            <p:cNvPr id="19892" name="Freeform 38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3" name="Freeform 38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4" name="Freeform 38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5" name="Freeform 39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6" name="Freeform 39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7" name="Freeform 39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8" name="Freeform 39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9" name="Freeform 39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0" name="Freeform 39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1" name="Freeform 39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2" name="Freeform 39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3" name="Freeform 39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4" name="Freeform 39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5" name="Freeform 40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6" name="Freeform 40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7" name="Freeform 40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8" name="Freeform 40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9" name="Freeform 40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0" name="Freeform 40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1" name="Freeform 40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2" name="Freeform 40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3" name="Freeform 40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4" name="Freeform 40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5" name="Freeform 41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6" name="Freeform 41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7" name="Freeform 41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8" name="Freeform 41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9" name="Freeform 41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0" name="Freeform 41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1"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22" name="Freeform 41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3" name="Freeform 41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4" name="Freeform 41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5" name="Freeform 42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6" name="Freeform 42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7" name="Freeform 42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8" name="Freeform 42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9" name="Freeform 42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0" name="Freeform 42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2" name="Group 426"/>
          <p:cNvGrpSpPr>
            <a:grpSpLocks/>
          </p:cNvGrpSpPr>
          <p:nvPr/>
        </p:nvGrpSpPr>
        <p:grpSpPr bwMode="auto">
          <a:xfrm>
            <a:off x="5424488" y="4926013"/>
            <a:ext cx="338137" cy="282575"/>
            <a:chOff x="3899" y="3264"/>
            <a:chExt cx="213" cy="178"/>
          </a:xfrm>
        </p:grpSpPr>
        <p:sp>
          <p:nvSpPr>
            <p:cNvPr id="19853" name="Freeform 42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4" name="Freeform 42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5" name="Freeform 42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6" name="Freeform 43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7" name="Freeform 43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8" name="Freeform 43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9" name="Freeform 43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0" name="Freeform 43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1" name="Freeform 43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2" name="Freeform 43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3" name="Freeform 43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4" name="Freeform 43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5" name="Freeform 43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6" name="Freeform 44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7" name="Freeform 44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8" name="Freeform 44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9" name="Freeform 44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0" name="Freeform 44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1" name="Freeform 44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2" name="Freeform 44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3" name="Freeform 44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4" name="Freeform 44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5" name="Freeform 44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6" name="Freeform 45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7" name="Freeform 45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8" name="Freeform 45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9" name="Freeform 45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0" name="Freeform 45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1" name="Freeform 45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2"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83" name="Freeform 45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4" name="Freeform 45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5" name="Freeform 45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6" name="Freeform 46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7" name="Freeform 46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8" name="Freeform 46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9" name="Freeform 46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0" name="Freeform 46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1" name="Freeform 46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3" name="Group 466"/>
          <p:cNvGrpSpPr>
            <a:grpSpLocks/>
          </p:cNvGrpSpPr>
          <p:nvPr/>
        </p:nvGrpSpPr>
        <p:grpSpPr bwMode="auto">
          <a:xfrm>
            <a:off x="5588000" y="4610100"/>
            <a:ext cx="338138" cy="282575"/>
            <a:chOff x="3899" y="3264"/>
            <a:chExt cx="213" cy="178"/>
          </a:xfrm>
        </p:grpSpPr>
        <p:sp>
          <p:nvSpPr>
            <p:cNvPr id="19814" name="Freeform 46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5" name="Freeform 46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6" name="Freeform 46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7" name="Freeform 47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8" name="Freeform 47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9" name="Freeform 47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0" name="Freeform 47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1" name="Freeform 47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2" name="Freeform 47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3" name="Freeform 47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4" name="Freeform 47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5" name="Freeform 47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6" name="Freeform 47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7" name="Freeform 48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8" name="Freeform 48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9" name="Freeform 48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0" name="Freeform 48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1" name="Freeform 48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2" name="Freeform 48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3" name="Freeform 48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4" name="Freeform 48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5" name="Freeform 48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6" name="Freeform 48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7" name="Freeform 49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8" name="Freeform 49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9" name="Freeform 49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0" name="Freeform 49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1" name="Freeform 49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2" name="Freeform 49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3"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44" name="Freeform 49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5" name="Freeform 49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6" name="Freeform 49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7" name="Freeform 50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8" name="Freeform 50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9" name="Freeform 50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0" name="Freeform 50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1" name="Freeform 50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2" name="Freeform 50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4" name="Group 506"/>
          <p:cNvGrpSpPr>
            <a:grpSpLocks/>
          </p:cNvGrpSpPr>
          <p:nvPr/>
        </p:nvGrpSpPr>
        <p:grpSpPr bwMode="auto">
          <a:xfrm>
            <a:off x="5792788" y="3178175"/>
            <a:ext cx="338137" cy="282575"/>
            <a:chOff x="3899" y="3264"/>
            <a:chExt cx="213" cy="178"/>
          </a:xfrm>
        </p:grpSpPr>
        <p:sp>
          <p:nvSpPr>
            <p:cNvPr id="19775" name="Freeform 50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6" name="Freeform 50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7" name="Freeform 50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8" name="Freeform 51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9" name="Freeform 5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0" name="Freeform 5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1" name="Freeform 5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2" name="Freeform 51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3" name="Freeform 5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4" name="Freeform 5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5" name="Freeform 5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6" name="Freeform 5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7" name="Freeform 5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8" name="Freeform 5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9" name="Freeform 5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0" name="Freeform 5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1" name="Freeform 5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2" name="Freeform 5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3" name="Freeform 5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4" name="Freeform 5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5" name="Freeform 5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6" name="Freeform 5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7" name="Freeform 5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8" name="Freeform 5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9" name="Freeform 5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0" name="Freeform 5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1" name="Freeform 5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2" name="Freeform 5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3" name="Freeform 5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4"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05" name="Freeform 5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6" name="Freeform 5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7" name="Freeform 5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8" name="Freeform 54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9" name="Freeform 5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0" name="Freeform 54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1" name="Freeform 54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2" name="Freeform 54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3" name="Freeform 54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sp>
        <p:nvSpPr>
          <p:cNvPr id="19655"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56" name="Freeform 547"/>
          <p:cNvSpPr>
            <a:spLocks/>
          </p:cNvSpPr>
          <p:nvPr/>
        </p:nvSpPr>
        <p:spPr bwMode="auto">
          <a:xfrm>
            <a:off x="5495925" y="3140075"/>
            <a:ext cx="258763" cy="268288"/>
          </a:xfrm>
          <a:custGeom>
            <a:avLst/>
            <a:gdLst>
              <a:gd name="T0" fmla="*/ 1665242235 w 1894"/>
              <a:gd name="T1" fmla="*/ 0 h 1904"/>
              <a:gd name="T2" fmla="*/ 1703506916 w 1894"/>
              <a:gd name="T3" fmla="*/ 0 h 1904"/>
              <a:gd name="T4" fmla="*/ 1782556144 w 1894"/>
              <a:gd name="T5" fmla="*/ 2799551 h 1904"/>
              <a:gd name="T6" fmla="*/ 1892217280 w 1894"/>
              <a:gd name="T7" fmla="*/ 8398654 h 1904"/>
              <a:gd name="T8" fmla="*/ 2037567080 w 1894"/>
              <a:gd name="T9" fmla="*/ 16777441 h 1904"/>
              <a:gd name="T10" fmla="*/ 2147483647 w 1894"/>
              <a:gd name="T11" fmla="*/ 27975647 h 1904"/>
              <a:gd name="T12" fmla="*/ 2147483647 w 1894"/>
              <a:gd name="T13" fmla="*/ 47552639 h 1904"/>
              <a:gd name="T14" fmla="*/ 2147483647 w 1894"/>
              <a:gd name="T15" fmla="*/ 72748461 h 1904"/>
              <a:gd name="T16" fmla="*/ 2147483647 w 1894"/>
              <a:gd name="T17" fmla="*/ 106303343 h 1904"/>
              <a:gd name="T18" fmla="*/ 2147483647 w 1894"/>
              <a:gd name="T19" fmla="*/ 153875850 h 1904"/>
              <a:gd name="T20" fmla="*/ 2147483647 w 1894"/>
              <a:gd name="T21" fmla="*/ 204227899 h 1904"/>
              <a:gd name="T22" fmla="*/ 2147483647 w 1894"/>
              <a:gd name="T23" fmla="*/ 271377398 h 1904"/>
              <a:gd name="T24" fmla="*/ 2147483647 w 1894"/>
              <a:gd name="T25" fmla="*/ 349705094 h 1904"/>
              <a:gd name="T26" fmla="*/ 2147483647 w 1894"/>
              <a:gd name="T27" fmla="*/ 444830099 h 1904"/>
              <a:gd name="T28" fmla="*/ 2147483647 w 1894"/>
              <a:gd name="T29" fmla="*/ 551153310 h 1904"/>
              <a:gd name="T30" fmla="*/ 2147483647 w 1894"/>
              <a:gd name="T31" fmla="*/ 674253962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091118998 w 1894"/>
              <a:gd name="T61" fmla="*/ 2147483647 h 1904"/>
              <a:gd name="T62" fmla="*/ 1828455153 w 1894"/>
              <a:gd name="T63" fmla="*/ 2147483647 h 1904"/>
              <a:gd name="T64" fmla="*/ 1555599816 w 1894"/>
              <a:gd name="T65" fmla="*/ 2147483647 h 1904"/>
              <a:gd name="T66" fmla="*/ 1277630153 w 1894"/>
              <a:gd name="T67" fmla="*/ 2147483647 h 1904"/>
              <a:gd name="T68" fmla="*/ 994564744 w 1894"/>
              <a:gd name="T69" fmla="*/ 2147483647 h 1904"/>
              <a:gd name="T70" fmla="*/ 714037918 w 1894"/>
              <a:gd name="T71" fmla="*/ 2147483647 h 1904"/>
              <a:gd name="T72" fmla="*/ 438625418 w 1894"/>
              <a:gd name="T73" fmla="*/ 2147483647 h 1904"/>
              <a:gd name="T74" fmla="*/ 170865827 w 1894"/>
              <a:gd name="T75" fmla="*/ 2147483647 h 1904"/>
              <a:gd name="T76" fmla="*/ 40803264 w 1894"/>
              <a:gd name="T77" fmla="*/ 2147483647 h 1904"/>
              <a:gd name="T78" fmla="*/ 20401563 w 1894"/>
              <a:gd name="T79" fmla="*/ 2147483647 h 1904"/>
              <a:gd name="T80" fmla="*/ 0 w 1894"/>
              <a:gd name="T81" fmla="*/ 2147483647 h 1904"/>
              <a:gd name="T82" fmla="*/ 10191491 w 1894"/>
              <a:gd name="T83" fmla="*/ 2147483647 h 1904"/>
              <a:gd name="T84" fmla="*/ 989468998 w 1894"/>
              <a:gd name="T85" fmla="*/ 2147483647 h 1904"/>
              <a:gd name="T86" fmla="*/ 984354672 w 1894"/>
              <a:gd name="T87" fmla="*/ 2147483647 h 1904"/>
              <a:gd name="T88" fmla="*/ 994564744 w 1894"/>
              <a:gd name="T89" fmla="*/ 2147483647 h 1904"/>
              <a:gd name="T90" fmla="*/ 1050655245 w 1894"/>
              <a:gd name="T91" fmla="*/ 2147483647 h 1904"/>
              <a:gd name="T92" fmla="*/ 1193466599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57" name="Freeform 548"/>
          <p:cNvSpPr>
            <a:spLocks/>
          </p:cNvSpPr>
          <p:nvPr/>
        </p:nvSpPr>
        <p:spPr bwMode="auto">
          <a:xfrm>
            <a:off x="5527675" y="3309938"/>
            <a:ext cx="150813" cy="46037"/>
          </a:xfrm>
          <a:custGeom>
            <a:avLst/>
            <a:gdLst>
              <a:gd name="T0" fmla="*/ 101410425 w 1106"/>
              <a:gd name="T1" fmla="*/ 0 h 331"/>
              <a:gd name="T2" fmla="*/ 2147483647 w 1106"/>
              <a:gd name="T3" fmla="*/ 745267123 h 331"/>
              <a:gd name="T4" fmla="*/ 2147483647 w 1106"/>
              <a:gd name="T5" fmla="*/ 890563790 h 331"/>
              <a:gd name="T6" fmla="*/ 0 w 1106"/>
              <a:gd name="T7" fmla="*/ 96858093 h 331"/>
              <a:gd name="T8" fmla="*/ 101410425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8" name="Freeform 549"/>
          <p:cNvSpPr>
            <a:spLocks/>
          </p:cNvSpPr>
          <p:nvPr/>
        </p:nvSpPr>
        <p:spPr bwMode="auto">
          <a:xfrm>
            <a:off x="5502275" y="3330575"/>
            <a:ext cx="176213" cy="71438"/>
          </a:xfrm>
          <a:custGeom>
            <a:avLst/>
            <a:gdLst>
              <a:gd name="T0" fmla="*/ 2147483647 w 1285"/>
              <a:gd name="T1" fmla="*/ 1106846367 h 505"/>
              <a:gd name="T2" fmla="*/ 2147483647 w 1285"/>
              <a:gd name="T3" fmla="*/ 1101183102 h 505"/>
              <a:gd name="T4" fmla="*/ 2147483647 w 1285"/>
              <a:gd name="T5" fmla="*/ 1089876659 h 505"/>
              <a:gd name="T6" fmla="*/ 2147483647 w 1285"/>
              <a:gd name="T7" fmla="*/ 1070045471 h 505"/>
              <a:gd name="T8" fmla="*/ 2147483647 w 1285"/>
              <a:gd name="T9" fmla="*/ 1044571104 h 505"/>
              <a:gd name="T10" fmla="*/ 2147483647 w 1285"/>
              <a:gd name="T11" fmla="*/ 1004948619 h 505"/>
              <a:gd name="T12" fmla="*/ 2147483647 w 1285"/>
              <a:gd name="T13" fmla="*/ 962484598 h 505"/>
              <a:gd name="T14" fmla="*/ 2147483647 w 1285"/>
              <a:gd name="T15" fmla="*/ 911535866 h 505"/>
              <a:gd name="T16" fmla="*/ 2024303404 w 1285"/>
              <a:gd name="T17" fmla="*/ 846418926 h 505"/>
              <a:gd name="T18" fmla="*/ 1763837552 w 1285"/>
              <a:gd name="T19" fmla="*/ 772817274 h 505"/>
              <a:gd name="T20" fmla="*/ 1493085523 w 1285"/>
              <a:gd name="T21" fmla="*/ 690730910 h 505"/>
              <a:gd name="T22" fmla="*/ 1217162020 w 1285"/>
              <a:gd name="T23" fmla="*/ 591634804 h 505"/>
              <a:gd name="T24" fmla="*/ 938662379 w 1285"/>
              <a:gd name="T25" fmla="*/ 484073932 h 505"/>
              <a:gd name="T26" fmla="*/ 667891426 w 1285"/>
              <a:gd name="T27" fmla="*/ 362344994 h 505"/>
              <a:gd name="T28" fmla="*/ 399696886 w 1285"/>
              <a:gd name="T29" fmla="*/ 229289810 h 505"/>
              <a:gd name="T30" fmla="*/ 141826096 w 1285"/>
              <a:gd name="T31" fmla="*/ 79264917 h 505"/>
              <a:gd name="T32" fmla="*/ 15476438 w 1285"/>
              <a:gd name="T33" fmla="*/ 11326389 h 505"/>
              <a:gd name="T34" fmla="*/ 5152550 w 1285"/>
              <a:gd name="T35" fmla="*/ 90591306 h 505"/>
              <a:gd name="T36" fmla="*/ 0 w 1285"/>
              <a:gd name="T37" fmla="*/ 215141691 h 505"/>
              <a:gd name="T38" fmla="*/ 20628851 w 1285"/>
              <a:gd name="T39" fmla="*/ 339692217 h 505"/>
              <a:gd name="T40" fmla="*/ 48986665 w 1285"/>
              <a:gd name="T41" fmla="*/ 393482626 h 505"/>
              <a:gd name="T42" fmla="*/ 72210579 w 1285"/>
              <a:gd name="T43" fmla="*/ 407630604 h 505"/>
              <a:gd name="T44" fmla="*/ 121197244 w 1285"/>
              <a:gd name="T45" fmla="*/ 438788323 h 505"/>
              <a:gd name="T46" fmla="*/ 193407823 w 1285"/>
              <a:gd name="T47" fmla="*/ 481232255 h 505"/>
              <a:gd name="T48" fmla="*/ 288823529 w 1285"/>
              <a:gd name="T49" fmla="*/ 537864341 h 505"/>
              <a:gd name="T50" fmla="*/ 410020773 w 1285"/>
              <a:gd name="T51" fmla="*/ 600139604 h 505"/>
              <a:gd name="T52" fmla="*/ 554423144 w 1285"/>
              <a:gd name="T53" fmla="*/ 673741256 h 505"/>
              <a:gd name="T54" fmla="*/ 724625704 w 1285"/>
              <a:gd name="T55" fmla="*/ 755827762 h 505"/>
              <a:gd name="T56" fmla="*/ 923185941 w 1285"/>
              <a:gd name="T57" fmla="*/ 837934214 h 505"/>
              <a:gd name="T58" fmla="*/ 1142375166 w 1285"/>
              <a:gd name="T59" fmla="*/ 922842167 h 505"/>
              <a:gd name="T60" fmla="*/ 1392517130 w 1285"/>
              <a:gd name="T61" fmla="*/ 1010611884 h 505"/>
              <a:gd name="T62" fmla="*/ 1668440633 w 1285"/>
              <a:gd name="T63" fmla="*/ 1095539925 h 505"/>
              <a:gd name="T64" fmla="*/ 1970145401 w 1285"/>
              <a:gd name="T65" fmla="*/ 1177626430 h 505"/>
              <a:gd name="T66" fmla="*/ 2147483647 w 1285"/>
              <a:gd name="T67" fmla="*/ 1256891206 h 505"/>
              <a:gd name="T68" fmla="*/ 2147483647 w 1285"/>
              <a:gd name="T69" fmla="*/ 1336156123 h 505"/>
              <a:gd name="T70" fmla="*/ 2147483647 w 1285"/>
              <a:gd name="T71" fmla="*/ 1398431386 h 505"/>
              <a:gd name="T72" fmla="*/ 2147483647 w 1285"/>
              <a:gd name="T73" fmla="*/ 1423905753 h 505"/>
              <a:gd name="T74" fmla="*/ 2147483647 w 1285"/>
              <a:gd name="T75" fmla="*/ 1378620143 h 505"/>
              <a:gd name="T76" fmla="*/ 2147483647 w 1285"/>
              <a:gd name="T77" fmla="*/ 1290850426 h 505"/>
              <a:gd name="T78" fmla="*/ 2147483647 w 1285"/>
              <a:gd name="T79" fmla="*/ 1174784754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9"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60" name="Freeform 551"/>
          <p:cNvSpPr>
            <a:spLocks/>
          </p:cNvSpPr>
          <p:nvPr/>
        </p:nvSpPr>
        <p:spPr bwMode="auto">
          <a:xfrm>
            <a:off x="5508625" y="3065463"/>
            <a:ext cx="41275" cy="52387"/>
          </a:xfrm>
          <a:custGeom>
            <a:avLst/>
            <a:gdLst>
              <a:gd name="T0" fmla="*/ 772403056 w 179"/>
              <a:gd name="T1" fmla="*/ 399460091 h 216"/>
              <a:gd name="T2" fmla="*/ 600769846 w 179"/>
              <a:gd name="T3" fmla="*/ 527868389 h 216"/>
              <a:gd name="T4" fmla="*/ 465877151 w 179"/>
              <a:gd name="T5" fmla="*/ 670511642 h 216"/>
              <a:gd name="T6" fmla="*/ 331037491 w 179"/>
              <a:gd name="T7" fmla="*/ 841683497 h 216"/>
              <a:gd name="T8" fmla="*/ 220709416 w 179"/>
              <a:gd name="T9" fmla="*/ 1027149241 h 216"/>
              <a:gd name="T10" fmla="*/ 122610500 w 179"/>
              <a:gd name="T11" fmla="*/ 1226908633 h 216"/>
              <a:gd name="T12" fmla="*/ 61305135 w 179"/>
              <a:gd name="T13" fmla="*/ 1440902980 h 216"/>
              <a:gd name="T14" fmla="*/ 24511355 w 179"/>
              <a:gd name="T15" fmla="*/ 1669132281 h 216"/>
              <a:gd name="T16" fmla="*/ 0 w 179"/>
              <a:gd name="T17" fmla="*/ 1897420275 h 216"/>
              <a:gd name="T18" fmla="*/ 24511355 w 179"/>
              <a:gd name="T19" fmla="*/ 2147483647 h 216"/>
              <a:gd name="T20" fmla="*/ 122610500 w 179"/>
              <a:gd name="T21" fmla="*/ 2147483647 h 216"/>
              <a:gd name="T22" fmla="*/ 281961516 w 179"/>
              <a:gd name="T23" fmla="*/ 2147483647 h 216"/>
              <a:gd name="T24" fmla="*/ 490388506 w 179"/>
              <a:gd name="T25" fmla="*/ 2147483647 h 216"/>
              <a:gd name="T26" fmla="*/ 723380347 w 179"/>
              <a:gd name="T27" fmla="*/ 2147483647 h 216"/>
              <a:gd name="T28" fmla="*/ 968547851 w 179"/>
              <a:gd name="T29" fmla="*/ 2147483647 h 216"/>
              <a:gd name="T30" fmla="*/ 1226051047 w 179"/>
              <a:gd name="T31" fmla="*/ 2147483647 h 216"/>
              <a:gd name="T32" fmla="*/ 1471218782 w 179"/>
              <a:gd name="T33" fmla="*/ 2147483647 h 216"/>
              <a:gd name="T34" fmla="*/ 1520294757 w 179"/>
              <a:gd name="T35" fmla="*/ 2147483647 h 216"/>
              <a:gd name="T36" fmla="*/ 1569317697 w 179"/>
              <a:gd name="T37" fmla="*/ 2147483647 h 216"/>
              <a:gd name="T38" fmla="*/ 1606111478 w 179"/>
              <a:gd name="T39" fmla="*/ 2147483647 h 216"/>
              <a:gd name="T40" fmla="*/ 1618340637 w 179"/>
              <a:gd name="T41" fmla="*/ 2147483647 h 216"/>
              <a:gd name="T42" fmla="*/ 1593829283 w 179"/>
              <a:gd name="T43" fmla="*/ 2147483647 h 216"/>
              <a:gd name="T44" fmla="*/ 1544806343 w 179"/>
              <a:gd name="T45" fmla="*/ 2147483647 h 216"/>
              <a:gd name="T46" fmla="*/ 1483501208 w 179"/>
              <a:gd name="T47" fmla="*/ 2147483647 h 216"/>
              <a:gd name="T48" fmla="*/ 1422195842 w 179"/>
              <a:gd name="T49" fmla="*/ 2147483647 h 216"/>
              <a:gd name="T50" fmla="*/ 1287356412 w 179"/>
              <a:gd name="T51" fmla="*/ 2147483647 h 216"/>
              <a:gd name="T52" fmla="*/ 1164745912 w 179"/>
              <a:gd name="T53" fmla="*/ 2147483647 h 216"/>
              <a:gd name="T54" fmla="*/ 1029853217 w 179"/>
              <a:gd name="T55" fmla="*/ 2147483647 h 216"/>
              <a:gd name="T56" fmla="*/ 919525142 w 179"/>
              <a:gd name="T57" fmla="*/ 2147483647 h 216"/>
              <a:gd name="T58" fmla="*/ 796914641 w 179"/>
              <a:gd name="T59" fmla="*/ 2147483647 h 216"/>
              <a:gd name="T60" fmla="*/ 686586566 w 179"/>
              <a:gd name="T61" fmla="*/ 2147483647 h 216"/>
              <a:gd name="T62" fmla="*/ 576258261 w 179"/>
              <a:gd name="T63" fmla="*/ 2147483647 h 216"/>
              <a:gd name="T64" fmla="*/ 478159346 w 179"/>
              <a:gd name="T65" fmla="*/ 2147483647 h 216"/>
              <a:gd name="T66" fmla="*/ 441365566 w 179"/>
              <a:gd name="T67" fmla="*/ 1711954530 h 216"/>
              <a:gd name="T68" fmla="*/ 539464711 w 179"/>
              <a:gd name="T69" fmla="*/ 1283965837 h 216"/>
              <a:gd name="T70" fmla="*/ 747891701 w 179"/>
              <a:gd name="T71" fmla="*/ 955857083 h 216"/>
              <a:gd name="T72" fmla="*/ 1029853217 w 179"/>
              <a:gd name="T73" fmla="*/ 670511642 h 216"/>
              <a:gd name="T74" fmla="*/ 1336379122 w 179"/>
              <a:gd name="T75" fmla="*/ 456517295 h 216"/>
              <a:gd name="T76" fmla="*/ 1667416843 w 179"/>
              <a:gd name="T77" fmla="*/ 299580395 h 216"/>
              <a:gd name="T78" fmla="*/ 1961660553 w 179"/>
              <a:gd name="T79" fmla="*/ 171171855 h 216"/>
              <a:gd name="T80" fmla="*/ 2147483647 w 179"/>
              <a:gd name="T81" fmla="*/ 71351094 h 216"/>
              <a:gd name="T82" fmla="*/ 2047477043 w 179"/>
              <a:gd name="T83" fmla="*/ 14293647 h 216"/>
              <a:gd name="T84" fmla="*/ 1888072993 w 179"/>
              <a:gd name="T85" fmla="*/ 0 h 216"/>
              <a:gd name="T86" fmla="*/ 1716439553 w 179"/>
              <a:gd name="T87" fmla="*/ 28528602 h 216"/>
              <a:gd name="T88" fmla="*/ 1520294757 w 179"/>
              <a:gd name="T89" fmla="*/ 71351094 h 216"/>
              <a:gd name="T90" fmla="*/ 1324096927 w 179"/>
              <a:gd name="T91" fmla="*/ 142643253 h 216"/>
              <a:gd name="T92" fmla="*/ 1127952132 w 179"/>
              <a:gd name="T93" fmla="*/ 213994347 h 216"/>
              <a:gd name="T94" fmla="*/ 944036497 w 179"/>
              <a:gd name="T95" fmla="*/ 313874043 h 216"/>
              <a:gd name="T96" fmla="*/ 772403056 w 179"/>
              <a:gd name="T97" fmla="*/ 39946009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61" name="Freeform 552"/>
          <p:cNvSpPr>
            <a:spLocks/>
          </p:cNvSpPr>
          <p:nvPr/>
        </p:nvSpPr>
        <p:spPr bwMode="auto">
          <a:xfrm>
            <a:off x="5576888" y="3063875"/>
            <a:ext cx="25400" cy="39688"/>
          </a:xfrm>
          <a:custGeom>
            <a:avLst/>
            <a:gdLst>
              <a:gd name="T0" fmla="*/ 1061813356 w 114"/>
              <a:gd name="T1" fmla="*/ 725119132 h 168"/>
              <a:gd name="T2" fmla="*/ 1117165304 w 114"/>
              <a:gd name="T3" fmla="*/ 949245772 h 168"/>
              <a:gd name="T4" fmla="*/ 1106094914 w 114"/>
              <a:gd name="T5" fmla="*/ 1160201666 h 168"/>
              <a:gd name="T6" fmla="*/ 1017581484 w 114"/>
              <a:gd name="T7" fmla="*/ 1331589333 h 168"/>
              <a:gd name="T8" fmla="*/ 906976961 w 114"/>
              <a:gd name="T9" fmla="*/ 1476635508 h 168"/>
              <a:gd name="T10" fmla="*/ 763210956 w 114"/>
              <a:gd name="T11" fmla="*/ 1621625694 h 168"/>
              <a:gd name="T12" fmla="*/ 597304172 w 114"/>
              <a:gd name="T13" fmla="*/ 1766671868 h 168"/>
              <a:gd name="T14" fmla="*/ 442418091 w 114"/>
              <a:gd name="T15" fmla="*/ 1885320562 h 168"/>
              <a:gd name="T16" fmla="*/ 298652086 w 114"/>
              <a:gd name="T17" fmla="*/ 2017140238 h 168"/>
              <a:gd name="T18" fmla="*/ 276511307 w 114"/>
              <a:gd name="T19" fmla="*/ 2056708465 h 168"/>
              <a:gd name="T20" fmla="*/ 265440918 w 114"/>
              <a:gd name="T21" fmla="*/ 2083105710 h 168"/>
              <a:gd name="T22" fmla="*/ 265440918 w 114"/>
              <a:gd name="T23" fmla="*/ 2135844683 h 168"/>
              <a:gd name="T24" fmla="*/ 276511307 w 114"/>
              <a:gd name="T25" fmla="*/ 2147483647 h 168"/>
              <a:gd name="T26" fmla="*/ 309722475 w 114"/>
              <a:gd name="T27" fmla="*/ 2147483647 h 168"/>
              <a:gd name="T28" fmla="*/ 342883958 w 114"/>
              <a:gd name="T29" fmla="*/ 2147483647 h 168"/>
              <a:gd name="T30" fmla="*/ 365024737 w 114"/>
              <a:gd name="T31" fmla="*/ 2147483647 h 168"/>
              <a:gd name="T32" fmla="*/ 409256609 w 114"/>
              <a:gd name="T33" fmla="*/ 2147483647 h 168"/>
              <a:gd name="T34" fmla="*/ 586233782 w 114"/>
              <a:gd name="T35" fmla="*/ 2069879211 h 168"/>
              <a:gd name="T36" fmla="*/ 763210956 w 114"/>
              <a:gd name="T37" fmla="*/ 1938059535 h 168"/>
              <a:gd name="T38" fmla="*/ 929117740 w 114"/>
              <a:gd name="T39" fmla="*/ 1779842615 h 168"/>
              <a:gd name="T40" fmla="*/ 1072883746 w 114"/>
              <a:gd name="T41" fmla="*/ 1595284201 h 168"/>
              <a:gd name="T42" fmla="*/ 1183488268 w 114"/>
              <a:gd name="T43" fmla="*/ 1397499053 h 168"/>
              <a:gd name="T44" fmla="*/ 1249860919 w 114"/>
              <a:gd name="T45" fmla="*/ 1173372413 h 168"/>
              <a:gd name="T46" fmla="*/ 1260931309 w 114"/>
              <a:gd name="T47" fmla="*/ 936075026 h 168"/>
              <a:gd name="T48" fmla="*/ 1216699437 w 114"/>
              <a:gd name="T49" fmla="*/ 672380158 h 168"/>
              <a:gd name="T50" fmla="*/ 1117165304 w 114"/>
              <a:gd name="T51" fmla="*/ 474650762 h 168"/>
              <a:gd name="T52" fmla="*/ 962279223 w 114"/>
              <a:gd name="T53" fmla="*/ 316433841 h 168"/>
              <a:gd name="T54" fmla="*/ 774231660 w 114"/>
              <a:gd name="T55" fmla="*/ 184558413 h 168"/>
              <a:gd name="T56" fmla="*/ 564093004 w 114"/>
              <a:gd name="T57" fmla="*/ 92307201 h 168"/>
              <a:gd name="T58" fmla="*/ 353954347 w 114"/>
              <a:gd name="T59" fmla="*/ 26341493 h 168"/>
              <a:gd name="T60" fmla="*/ 188047563 w 114"/>
              <a:gd name="T61" fmla="*/ 0 h 168"/>
              <a:gd name="T62" fmla="*/ 55302261 w 114"/>
              <a:gd name="T63" fmla="*/ 0 h 168"/>
              <a:gd name="T64" fmla="*/ 0 w 114"/>
              <a:gd name="T65" fmla="*/ 39568227 h 168"/>
              <a:gd name="T66" fmla="*/ 132745302 w 114"/>
              <a:gd name="T67" fmla="*/ 118648693 h 168"/>
              <a:gd name="T68" fmla="*/ 287581696 w 114"/>
              <a:gd name="T69" fmla="*/ 171387667 h 168"/>
              <a:gd name="T70" fmla="*/ 453488481 w 114"/>
              <a:gd name="T71" fmla="*/ 224126641 h 168"/>
              <a:gd name="T72" fmla="*/ 597304172 w 114"/>
              <a:gd name="T73" fmla="*/ 290036360 h 168"/>
              <a:gd name="T74" fmla="*/ 752140567 w 114"/>
              <a:gd name="T75" fmla="*/ 355946317 h 168"/>
              <a:gd name="T76" fmla="*/ 884885868 w 114"/>
              <a:gd name="T77" fmla="*/ 448253281 h 168"/>
              <a:gd name="T78" fmla="*/ 984420002 w 114"/>
              <a:gd name="T79" fmla="*/ 566902211 h 168"/>
              <a:gd name="T80" fmla="*/ 1061813356 w 114"/>
              <a:gd name="T81" fmla="*/ 725119132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2" name="Freeform 553"/>
          <p:cNvSpPr>
            <a:spLocks/>
          </p:cNvSpPr>
          <p:nvPr/>
        </p:nvSpPr>
        <p:spPr bwMode="auto">
          <a:xfrm>
            <a:off x="5483225" y="3054350"/>
            <a:ext cx="66675" cy="85725"/>
          </a:xfrm>
          <a:custGeom>
            <a:avLst/>
            <a:gdLst>
              <a:gd name="T0" fmla="*/ 1105201339 w 289"/>
              <a:gd name="T1" fmla="*/ 946922502 h 351"/>
              <a:gd name="T2" fmla="*/ 589433532 w 289"/>
              <a:gd name="T3" fmla="*/ 1544184696 h 351"/>
              <a:gd name="T4" fmla="*/ 184217949 w 289"/>
              <a:gd name="T5" fmla="*/ 2147483647 h 351"/>
              <a:gd name="T6" fmla="*/ 0 w 289"/>
              <a:gd name="T7" fmla="*/ 2147483647 h 351"/>
              <a:gd name="T8" fmla="*/ 36832977 w 289"/>
              <a:gd name="T9" fmla="*/ 2147483647 h 351"/>
              <a:gd name="T10" fmla="*/ 98256571 w 289"/>
              <a:gd name="T11" fmla="*/ 2147483647 h 351"/>
              <a:gd name="T12" fmla="*/ 208755503 w 289"/>
              <a:gd name="T13" fmla="*/ 2147483647 h 351"/>
              <a:gd name="T14" fmla="*/ 356140475 w 289"/>
              <a:gd name="T15" fmla="*/ 2147483647 h 351"/>
              <a:gd name="T16" fmla="*/ 613971085 w 289"/>
              <a:gd name="T17" fmla="*/ 2147483647 h 351"/>
              <a:gd name="T18" fmla="*/ 945574007 w 289"/>
              <a:gd name="T19" fmla="*/ 2147483647 h 351"/>
              <a:gd name="T20" fmla="*/ 1313956842 w 289"/>
              <a:gd name="T21" fmla="*/ 2147483647 h 351"/>
              <a:gd name="T22" fmla="*/ 1670044024 w 289"/>
              <a:gd name="T23" fmla="*/ 2147483647 h 351"/>
              <a:gd name="T24" fmla="*/ 2050722283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1866557397 w 289"/>
              <a:gd name="T49" fmla="*/ 2147483647 h 351"/>
              <a:gd name="T50" fmla="*/ 1535007769 w 289"/>
              <a:gd name="T51" fmla="*/ 2147483647 h 351"/>
              <a:gd name="T52" fmla="*/ 1203457911 w 289"/>
              <a:gd name="T53" fmla="*/ 2147483647 h 351"/>
              <a:gd name="T54" fmla="*/ 884150413 w 289"/>
              <a:gd name="T55" fmla="*/ 2147483647 h 351"/>
              <a:gd name="T56" fmla="*/ 601728955 w 289"/>
              <a:gd name="T57" fmla="*/ 2147483647 h 351"/>
              <a:gd name="T58" fmla="*/ 417511006 w 289"/>
              <a:gd name="T59" fmla="*/ 2147483647 h 351"/>
              <a:gd name="T60" fmla="*/ 368382605 w 289"/>
              <a:gd name="T61" fmla="*/ 2147483647 h 351"/>
              <a:gd name="T62" fmla="*/ 417511006 w 289"/>
              <a:gd name="T63" fmla="*/ 2147483647 h 351"/>
              <a:gd name="T64" fmla="*/ 564895978 w 289"/>
              <a:gd name="T65" fmla="*/ 2147483647 h 351"/>
              <a:gd name="T66" fmla="*/ 785893611 w 289"/>
              <a:gd name="T67" fmla="*/ 1864736604 h 351"/>
              <a:gd name="T68" fmla="*/ 1043777515 w 289"/>
              <a:gd name="T69" fmla="*/ 1485967652 h 351"/>
              <a:gd name="T70" fmla="*/ 1350789820 w 289"/>
              <a:gd name="T71" fmla="*/ 1121752900 h 351"/>
              <a:gd name="T72" fmla="*/ 1682339447 w 289"/>
              <a:gd name="T73" fmla="*/ 772092348 h 351"/>
              <a:gd name="T74" fmla="*/ 2147483647 w 289"/>
              <a:gd name="T75" fmla="*/ 509876913 h 351"/>
              <a:gd name="T76" fmla="*/ 2147483647 w 289"/>
              <a:gd name="T77" fmla="*/ 276769879 h 351"/>
              <a:gd name="T78" fmla="*/ 2147483647 w 289"/>
              <a:gd name="T79" fmla="*/ 87385281 h 351"/>
              <a:gd name="T80" fmla="*/ 2147483647 w 289"/>
              <a:gd name="T81" fmla="*/ 0 h 351"/>
              <a:gd name="T82" fmla="*/ 2147483647 w 289"/>
              <a:gd name="T83" fmla="*/ 58276637 h 351"/>
              <a:gd name="T84" fmla="*/ 1977056328 w 289"/>
              <a:gd name="T85" fmla="*/ 247661235 h 351"/>
              <a:gd name="T86" fmla="*/ 1559545322 w 289"/>
              <a:gd name="T87" fmla="*/ 50987691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3" name="Freeform 554"/>
          <p:cNvSpPr>
            <a:spLocks/>
          </p:cNvSpPr>
          <p:nvPr/>
        </p:nvSpPr>
        <p:spPr bwMode="auto">
          <a:xfrm>
            <a:off x="5573713" y="3051175"/>
            <a:ext cx="57150" cy="57150"/>
          </a:xfrm>
          <a:custGeom>
            <a:avLst/>
            <a:gdLst>
              <a:gd name="T0" fmla="*/ 2147483647 w 254"/>
              <a:gd name="T1" fmla="*/ 1034308027 h 234"/>
              <a:gd name="T2" fmla="*/ 2147483647 w 254"/>
              <a:gd name="T3" fmla="*/ 1223692381 h 234"/>
              <a:gd name="T4" fmla="*/ 2147483647 w 254"/>
              <a:gd name="T5" fmla="*/ 1442245215 h 234"/>
              <a:gd name="T6" fmla="*/ 2147483647 w 254"/>
              <a:gd name="T7" fmla="*/ 1675352250 h 234"/>
              <a:gd name="T8" fmla="*/ 2147483647 w 254"/>
              <a:gd name="T9" fmla="*/ 1922953892 h 234"/>
              <a:gd name="T10" fmla="*/ 2147483647 w 254"/>
              <a:gd name="T11" fmla="*/ 2126952283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084484375 w 254"/>
              <a:gd name="T23" fmla="*/ 2147483647 h 234"/>
              <a:gd name="T24" fmla="*/ 1981968750 w 254"/>
              <a:gd name="T25" fmla="*/ 2147483647 h 234"/>
              <a:gd name="T26" fmla="*/ 1959187500 w 254"/>
              <a:gd name="T27" fmla="*/ 2147483647 h 234"/>
              <a:gd name="T28" fmla="*/ 1959187500 w 254"/>
              <a:gd name="T29" fmla="*/ 2147483647 h 234"/>
              <a:gd name="T30" fmla="*/ 1959187500 w 254"/>
              <a:gd name="T31" fmla="*/ 2147483647 h 234"/>
              <a:gd name="T32" fmla="*/ 1981968750 w 254"/>
              <a:gd name="T33" fmla="*/ 2147483647 h 234"/>
              <a:gd name="T34" fmla="*/ 2016140625 w 254"/>
              <a:gd name="T35" fmla="*/ 2147483647 h 234"/>
              <a:gd name="T36" fmla="*/ 2061703125 w 254"/>
              <a:gd name="T37" fmla="*/ 2147483647 h 234"/>
              <a:gd name="T38" fmla="*/ 2095875000 w 254"/>
              <a:gd name="T39" fmla="*/ 2147483647 h 234"/>
              <a:gd name="T40" fmla="*/ 2130046875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1908399448 h 234"/>
              <a:gd name="T52" fmla="*/ 2147483647 w 254"/>
              <a:gd name="T53" fmla="*/ 1558798733 h 234"/>
              <a:gd name="T54" fmla="*/ 2147483647 w 254"/>
              <a:gd name="T55" fmla="*/ 1223692381 h 234"/>
              <a:gd name="T56" fmla="*/ 2147483647 w 254"/>
              <a:gd name="T57" fmla="*/ 932368302 h 234"/>
              <a:gd name="T58" fmla="*/ 2147483647 w 254"/>
              <a:gd name="T59" fmla="*/ 772092348 h 234"/>
              <a:gd name="T60" fmla="*/ 2147483647 w 254"/>
              <a:gd name="T61" fmla="*/ 655538831 h 234"/>
              <a:gd name="T62" fmla="*/ 2084484375 w 254"/>
              <a:gd name="T63" fmla="*/ 524431113 h 234"/>
              <a:gd name="T64" fmla="*/ 1879453125 w 254"/>
              <a:gd name="T65" fmla="*/ 422491633 h 234"/>
              <a:gd name="T66" fmla="*/ 1674421875 w 254"/>
              <a:gd name="T67" fmla="*/ 305938115 h 234"/>
              <a:gd name="T68" fmla="*/ 1469390625 w 254"/>
              <a:gd name="T69" fmla="*/ 233107035 h 234"/>
              <a:gd name="T70" fmla="*/ 1264359375 w 254"/>
              <a:gd name="T71" fmla="*/ 174830154 h 234"/>
              <a:gd name="T72" fmla="*/ 1059328125 w 254"/>
              <a:gd name="T73" fmla="*/ 101999317 h 234"/>
              <a:gd name="T74" fmla="*/ 854296875 w 254"/>
              <a:gd name="T75" fmla="*/ 58276637 h 234"/>
              <a:gd name="T76" fmla="*/ 672046875 w 254"/>
              <a:gd name="T77" fmla="*/ 29108644 h 234"/>
              <a:gd name="T78" fmla="*/ 489796875 w 254"/>
              <a:gd name="T79" fmla="*/ 0 h 234"/>
              <a:gd name="T80" fmla="*/ 353109375 w 254"/>
              <a:gd name="T81" fmla="*/ 0 h 234"/>
              <a:gd name="T82" fmla="*/ 216421875 w 254"/>
              <a:gd name="T83" fmla="*/ 0 h 234"/>
              <a:gd name="T84" fmla="*/ 113906250 w 254"/>
              <a:gd name="T85" fmla="*/ 0 h 234"/>
              <a:gd name="T86" fmla="*/ 34171875 w 254"/>
              <a:gd name="T87" fmla="*/ 29108644 h 234"/>
              <a:gd name="T88" fmla="*/ 0 w 254"/>
              <a:gd name="T89" fmla="*/ 58276637 h 234"/>
              <a:gd name="T90" fmla="*/ 125296875 w 254"/>
              <a:gd name="T91" fmla="*/ 87385281 h 234"/>
              <a:gd name="T92" fmla="*/ 239203125 w 254"/>
              <a:gd name="T93" fmla="*/ 101999317 h 234"/>
              <a:gd name="T94" fmla="*/ 387281250 w 254"/>
              <a:gd name="T95" fmla="*/ 131107717 h 234"/>
              <a:gd name="T96" fmla="*/ 523968750 w 254"/>
              <a:gd name="T97" fmla="*/ 174830154 h 234"/>
              <a:gd name="T98" fmla="*/ 672046875 w 254"/>
              <a:gd name="T99" fmla="*/ 218492998 h 234"/>
              <a:gd name="T100" fmla="*/ 842906250 w 254"/>
              <a:gd name="T101" fmla="*/ 247661235 h 234"/>
              <a:gd name="T102" fmla="*/ 990984375 w 254"/>
              <a:gd name="T103" fmla="*/ 291383671 h 234"/>
              <a:gd name="T104" fmla="*/ 1161843750 w 254"/>
              <a:gd name="T105" fmla="*/ 335046515 h 234"/>
              <a:gd name="T106" fmla="*/ 1321312500 w 254"/>
              <a:gd name="T107" fmla="*/ 407877596 h 234"/>
              <a:gd name="T108" fmla="*/ 1492171875 w 254"/>
              <a:gd name="T109" fmla="*/ 466154233 h 234"/>
              <a:gd name="T110" fmla="*/ 1651640625 w 254"/>
              <a:gd name="T111" fmla="*/ 524431113 h 234"/>
              <a:gd name="T112" fmla="*/ 1811109375 w 254"/>
              <a:gd name="T113" fmla="*/ 611875987 h 234"/>
              <a:gd name="T114" fmla="*/ 1970578125 w 254"/>
              <a:gd name="T115" fmla="*/ 699261267 h 234"/>
              <a:gd name="T116" fmla="*/ 2118656250 w 254"/>
              <a:gd name="T117" fmla="*/ 801260585 h 234"/>
              <a:gd name="T118" fmla="*/ 2147483647 w 254"/>
              <a:gd name="T119" fmla="*/ 917814102 h 234"/>
              <a:gd name="T120" fmla="*/ 2147483647 w 254"/>
              <a:gd name="T121" fmla="*/ 1034308027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4" name="Freeform 555"/>
          <p:cNvSpPr>
            <a:spLocks/>
          </p:cNvSpPr>
          <p:nvPr/>
        </p:nvSpPr>
        <p:spPr bwMode="auto">
          <a:xfrm>
            <a:off x="5461000" y="3078163"/>
            <a:ext cx="22225" cy="52387"/>
          </a:xfrm>
          <a:custGeom>
            <a:avLst/>
            <a:gdLst>
              <a:gd name="T0" fmla="*/ 0 w 103"/>
              <a:gd name="T1" fmla="*/ 1611654528 h 221"/>
              <a:gd name="T2" fmla="*/ 0 w 103"/>
              <a:gd name="T3" fmla="*/ 1851419160 h 221"/>
              <a:gd name="T4" fmla="*/ 40180858 w 103"/>
              <a:gd name="T5" fmla="*/ 2077866590 h 221"/>
              <a:gd name="T6" fmla="*/ 120542790 w 103"/>
              <a:gd name="T7" fmla="*/ 2147483647 h 221"/>
              <a:gd name="T8" fmla="*/ 221018347 w 103"/>
              <a:gd name="T9" fmla="*/ 2147483647 h 221"/>
              <a:gd name="T10" fmla="*/ 351618057 w 103"/>
              <a:gd name="T11" fmla="*/ 2147483647 h 221"/>
              <a:gd name="T12" fmla="*/ 502331392 w 103"/>
              <a:gd name="T13" fmla="*/ 2147483647 h 221"/>
              <a:gd name="T14" fmla="*/ 663055040 w 103"/>
              <a:gd name="T15" fmla="*/ 2147483647 h 221"/>
              <a:gd name="T16" fmla="*/ 833835608 w 103"/>
              <a:gd name="T17" fmla="*/ 2147483647 h 221"/>
              <a:gd name="T18" fmla="*/ 894130307 w 103"/>
              <a:gd name="T19" fmla="*/ 2147483647 h 221"/>
              <a:gd name="T20" fmla="*/ 944368085 w 103"/>
              <a:gd name="T21" fmla="*/ 2147483647 h 221"/>
              <a:gd name="T22" fmla="*/ 984548943 w 103"/>
              <a:gd name="T23" fmla="*/ 2147483647 h 221"/>
              <a:gd name="T24" fmla="*/ 1004662784 w 103"/>
              <a:gd name="T25" fmla="*/ 2147483647 h 221"/>
              <a:gd name="T26" fmla="*/ 1004662784 w 103"/>
              <a:gd name="T27" fmla="*/ 2147483647 h 221"/>
              <a:gd name="T28" fmla="*/ 994605864 w 103"/>
              <a:gd name="T29" fmla="*/ 2147483647 h 221"/>
              <a:gd name="T30" fmla="*/ 964481710 w 103"/>
              <a:gd name="T31" fmla="*/ 2147483647 h 221"/>
              <a:gd name="T32" fmla="*/ 914243932 w 103"/>
              <a:gd name="T33" fmla="*/ 2147483647 h 221"/>
              <a:gd name="T34" fmla="*/ 743416972 w 103"/>
              <a:gd name="T35" fmla="*/ 2147483647 h 221"/>
              <a:gd name="T36" fmla="*/ 582693108 w 103"/>
              <a:gd name="T37" fmla="*/ 2147483647 h 221"/>
              <a:gd name="T38" fmla="*/ 452093614 w 103"/>
              <a:gd name="T39" fmla="*/ 2147483647 h 221"/>
              <a:gd name="T40" fmla="*/ 361674761 w 103"/>
              <a:gd name="T41" fmla="*/ 2064549625 h 221"/>
              <a:gd name="T42" fmla="*/ 301380278 w 103"/>
              <a:gd name="T43" fmla="*/ 1851419160 h 221"/>
              <a:gd name="T44" fmla="*/ 271256125 w 103"/>
              <a:gd name="T45" fmla="*/ 1625027910 h 221"/>
              <a:gd name="T46" fmla="*/ 271256125 w 103"/>
              <a:gd name="T47" fmla="*/ 1371946076 h 221"/>
              <a:gd name="T48" fmla="*/ 321493903 w 103"/>
              <a:gd name="T49" fmla="*/ 1118864242 h 221"/>
              <a:gd name="T50" fmla="*/ 381788602 w 103"/>
              <a:gd name="T51" fmla="*/ 932368181 h 221"/>
              <a:gd name="T52" fmla="*/ 462150534 w 103"/>
              <a:gd name="T53" fmla="*/ 759245265 h 221"/>
              <a:gd name="T54" fmla="*/ 562579483 w 103"/>
              <a:gd name="T55" fmla="*/ 612700574 h 221"/>
              <a:gd name="T56" fmla="*/ 663055040 w 103"/>
              <a:gd name="T57" fmla="*/ 466212062 h 221"/>
              <a:gd name="T58" fmla="*/ 763530597 w 103"/>
              <a:gd name="T59" fmla="*/ 332984572 h 221"/>
              <a:gd name="T60" fmla="*/ 864006153 w 103"/>
              <a:gd name="T61" fmla="*/ 226447430 h 221"/>
              <a:gd name="T62" fmla="*/ 964481710 w 103"/>
              <a:gd name="T63" fmla="*/ 106537143 h 221"/>
              <a:gd name="T64" fmla="*/ 1034786722 w 103"/>
              <a:gd name="T65" fmla="*/ 13317202 h 221"/>
              <a:gd name="T66" fmla="*/ 964481710 w 103"/>
              <a:gd name="T67" fmla="*/ 0 h 221"/>
              <a:gd name="T68" fmla="*/ 843892528 w 103"/>
              <a:gd name="T69" fmla="*/ 66585773 h 221"/>
              <a:gd name="T70" fmla="*/ 693225585 w 103"/>
              <a:gd name="T71" fmla="*/ 226447430 h 221"/>
              <a:gd name="T72" fmla="*/ 512388312 w 103"/>
              <a:gd name="T73" fmla="*/ 439521715 h 221"/>
              <a:gd name="T74" fmla="*/ 341561136 w 103"/>
              <a:gd name="T75" fmla="*/ 705920514 h 221"/>
              <a:gd name="T76" fmla="*/ 180837489 w 103"/>
              <a:gd name="T77" fmla="*/ 998953717 h 221"/>
              <a:gd name="T78" fmla="*/ 70305011 w 103"/>
              <a:gd name="T79" fmla="*/ 1305304123 h 221"/>
              <a:gd name="T80" fmla="*/ 0 w 103"/>
              <a:gd name="T81" fmla="*/ 1611654528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5" name="Freeform 556"/>
          <p:cNvSpPr>
            <a:spLocks/>
          </p:cNvSpPr>
          <p:nvPr/>
        </p:nvSpPr>
        <p:spPr bwMode="auto">
          <a:xfrm>
            <a:off x="5619750" y="3048000"/>
            <a:ext cx="49213" cy="69850"/>
          </a:xfrm>
          <a:custGeom>
            <a:avLst/>
            <a:gdLst>
              <a:gd name="T0" fmla="*/ 2053878501 w 221"/>
              <a:gd name="T1" fmla="*/ 1640634860 h 288"/>
              <a:gd name="T2" fmla="*/ 2147483647 w 221"/>
              <a:gd name="T3" fmla="*/ 1897456575 h 288"/>
              <a:gd name="T4" fmla="*/ 2147483647 w 221"/>
              <a:gd name="T5" fmla="*/ 2147483647 h 288"/>
              <a:gd name="T6" fmla="*/ 2147483647 w 221"/>
              <a:gd name="T7" fmla="*/ 2147483647 h 288"/>
              <a:gd name="T8" fmla="*/ 2064936506 w 221"/>
              <a:gd name="T9" fmla="*/ 2147483647 h 288"/>
              <a:gd name="T10" fmla="*/ 1877196928 w 221"/>
              <a:gd name="T11" fmla="*/ 2147483647 h 288"/>
              <a:gd name="T12" fmla="*/ 1656332769 w 221"/>
              <a:gd name="T13" fmla="*/ 2147483647 h 288"/>
              <a:gd name="T14" fmla="*/ 1424460042 w 221"/>
              <a:gd name="T15" fmla="*/ 2147483647 h 288"/>
              <a:gd name="T16" fmla="*/ 1280903271 w 221"/>
              <a:gd name="T17" fmla="*/ 2147483647 h 288"/>
              <a:gd name="T18" fmla="*/ 1236770122 w 221"/>
              <a:gd name="T19" fmla="*/ 2147483647 h 288"/>
              <a:gd name="T20" fmla="*/ 1203595883 w 221"/>
              <a:gd name="T21" fmla="*/ 2147483647 h 288"/>
              <a:gd name="T22" fmla="*/ 1214653888 w 221"/>
              <a:gd name="T23" fmla="*/ 2147483647 h 288"/>
              <a:gd name="T24" fmla="*/ 1291961499 w 221"/>
              <a:gd name="T25" fmla="*/ 2147483647 h 288"/>
              <a:gd name="T26" fmla="*/ 1380277234 w 221"/>
              <a:gd name="T27" fmla="*/ 2147483647 h 288"/>
              <a:gd name="T28" fmla="*/ 1534892232 w 221"/>
              <a:gd name="T29" fmla="*/ 2147483647 h 288"/>
              <a:gd name="T30" fmla="*/ 1788881193 w 221"/>
              <a:gd name="T31" fmla="*/ 2147483647 h 288"/>
              <a:gd name="T32" fmla="*/ 2053878501 w 221"/>
              <a:gd name="T33" fmla="*/ 2147483647 h 288"/>
              <a:gd name="T34" fmla="*/ 2147483647 w 221"/>
              <a:gd name="T35" fmla="*/ 2147483647 h 288"/>
              <a:gd name="T36" fmla="*/ 2147483647 w 221"/>
              <a:gd name="T37" fmla="*/ 2147483647 h 288"/>
              <a:gd name="T38" fmla="*/ 2147483647 w 221"/>
              <a:gd name="T39" fmla="*/ 2025867311 h 288"/>
              <a:gd name="T40" fmla="*/ 2147483647 w 221"/>
              <a:gd name="T41" fmla="*/ 1597870410 h 288"/>
              <a:gd name="T42" fmla="*/ 1998687124 w 221"/>
              <a:gd name="T43" fmla="*/ 1241226011 h 288"/>
              <a:gd name="T44" fmla="*/ 1755756390 w 221"/>
              <a:gd name="T45" fmla="*/ 984404539 h 288"/>
              <a:gd name="T46" fmla="*/ 1512825657 w 221"/>
              <a:gd name="T47" fmla="*/ 784641300 h 288"/>
              <a:gd name="T48" fmla="*/ 1258836696 w 221"/>
              <a:gd name="T49" fmla="*/ 570642728 h 288"/>
              <a:gd name="T50" fmla="*/ 982781160 w 221"/>
              <a:gd name="T51" fmla="*/ 385173515 h 288"/>
              <a:gd name="T52" fmla="*/ 728792422 w 221"/>
              <a:gd name="T53" fmla="*/ 213998329 h 288"/>
              <a:gd name="T54" fmla="*/ 463795114 w 221"/>
              <a:gd name="T55" fmla="*/ 85587593 h 288"/>
              <a:gd name="T56" fmla="*/ 242930733 w 221"/>
              <a:gd name="T57" fmla="*/ 14294026 h 288"/>
              <a:gd name="T58" fmla="*/ 77307388 w 221"/>
              <a:gd name="T59" fmla="*/ 14294026 h 288"/>
              <a:gd name="T60" fmla="*/ 88315957 w 221"/>
              <a:gd name="T61" fmla="*/ 71352503 h 288"/>
              <a:gd name="T62" fmla="*/ 287113541 w 221"/>
              <a:gd name="T63" fmla="*/ 185469213 h 288"/>
              <a:gd name="T64" fmla="*/ 518986269 w 221"/>
              <a:gd name="T65" fmla="*/ 313879949 h 288"/>
              <a:gd name="T66" fmla="*/ 784033235 w 221"/>
              <a:gd name="T67" fmla="*/ 485055135 h 288"/>
              <a:gd name="T68" fmla="*/ 1060088771 w 221"/>
              <a:gd name="T69" fmla="*/ 684818374 h 288"/>
              <a:gd name="T70" fmla="*/ 1336144084 w 221"/>
              <a:gd name="T71" fmla="*/ 913052036 h 288"/>
              <a:gd name="T72" fmla="*/ 1612199620 w 221"/>
              <a:gd name="T73" fmla="*/ 1155579725 h 288"/>
              <a:gd name="T74" fmla="*/ 1866138923 w 221"/>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6" name="Freeform 557"/>
          <p:cNvSpPr>
            <a:spLocks/>
          </p:cNvSpPr>
          <p:nvPr/>
        </p:nvSpPr>
        <p:spPr bwMode="auto">
          <a:xfrm>
            <a:off x="5567363" y="3128963"/>
            <a:ext cx="15875" cy="42862"/>
          </a:xfrm>
          <a:custGeom>
            <a:avLst/>
            <a:gdLst>
              <a:gd name="T0" fmla="*/ 276453257 w 74"/>
              <a:gd name="T1" fmla="*/ 179370326 h 174"/>
              <a:gd name="T2" fmla="*/ 256709905 w 74"/>
              <a:gd name="T3" fmla="*/ 104612594 h 174"/>
              <a:gd name="T4" fmla="*/ 227071709 w 74"/>
              <a:gd name="T5" fmla="*/ 44842520 h 174"/>
              <a:gd name="T6" fmla="*/ 167841655 w 74"/>
              <a:gd name="T7" fmla="*/ 14927307 h 174"/>
              <a:gd name="T8" fmla="*/ 118460323 w 74"/>
              <a:gd name="T9" fmla="*/ 0 h 174"/>
              <a:gd name="T10" fmla="*/ 69124899 w 74"/>
              <a:gd name="T11" fmla="*/ 29915213 h 174"/>
              <a:gd name="T12" fmla="*/ 29637981 w 74"/>
              <a:gd name="T13" fmla="*/ 74757979 h 174"/>
              <a:gd name="T14" fmla="*/ 0 w 74"/>
              <a:gd name="T15" fmla="*/ 149455114 h 174"/>
              <a:gd name="T16" fmla="*/ 0 w 74"/>
              <a:gd name="T17" fmla="*/ 239140400 h 174"/>
              <a:gd name="T18" fmla="*/ 49381547 w 74"/>
              <a:gd name="T19" fmla="*/ 582953745 h 174"/>
              <a:gd name="T20" fmla="*/ 128354953 w 74"/>
              <a:gd name="T21" fmla="*/ 986537164 h 174"/>
              <a:gd name="T22" fmla="*/ 236966554 w 74"/>
              <a:gd name="T23" fmla="*/ 1375193276 h 174"/>
              <a:gd name="T24" fmla="*/ 355426662 w 74"/>
              <a:gd name="T25" fmla="*/ 1763788790 h 174"/>
              <a:gd name="T26" fmla="*/ 483781615 w 74"/>
              <a:gd name="T27" fmla="*/ 2107602381 h 174"/>
              <a:gd name="T28" fmla="*/ 602241938 w 74"/>
              <a:gd name="T29" fmla="*/ 2147483647 h 174"/>
              <a:gd name="T30" fmla="*/ 681215343 w 74"/>
              <a:gd name="T31" fmla="*/ 2147483647 h 174"/>
              <a:gd name="T32" fmla="*/ 730596890 w 74"/>
              <a:gd name="T33" fmla="*/ 2147483647 h 174"/>
              <a:gd name="T34" fmla="*/ 710853324 w 74"/>
              <a:gd name="T35" fmla="*/ 2147483647 h 174"/>
              <a:gd name="T36" fmla="*/ 661471992 w 74"/>
              <a:gd name="T37" fmla="*/ 2147483647 h 174"/>
              <a:gd name="T38" fmla="*/ 602241938 w 74"/>
              <a:gd name="T39" fmla="*/ 1913304501 h 174"/>
              <a:gd name="T40" fmla="*/ 523268318 w 74"/>
              <a:gd name="T41" fmla="*/ 1569491156 h 174"/>
              <a:gd name="T42" fmla="*/ 454143633 w 74"/>
              <a:gd name="T43" fmla="*/ 1225677564 h 174"/>
              <a:gd name="T44" fmla="*/ 375170014 w 74"/>
              <a:gd name="T45" fmla="*/ 866936665 h 174"/>
              <a:gd name="T46" fmla="*/ 315939959 w 74"/>
              <a:gd name="T47" fmla="*/ 523183918 h 174"/>
              <a:gd name="T48" fmla="*/ 276453257 w 74"/>
              <a:gd name="T49" fmla="*/ 17937032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7" name="Freeform 558"/>
          <p:cNvSpPr>
            <a:spLocks/>
          </p:cNvSpPr>
          <p:nvPr/>
        </p:nvSpPr>
        <p:spPr bwMode="auto">
          <a:xfrm>
            <a:off x="5559425" y="3106738"/>
            <a:ext cx="9525" cy="20637"/>
          </a:xfrm>
          <a:custGeom>
            <a:avLst/>
            <a:gdLst>
              <a:gd name="T0" fmla="*/ 291383671 w 39"/>
              <a:gd name="T1" fmla="*/ 120130349 h 87"/>
              <a:gd name="T2" fmla="*/ 276769879 w 39"/>
              <a:gd name="T3" fmla="*/ 66732705 h 87"/>
              <a:gd name="T4" fmla="*/ 233107035 w 39"/>
              <a:gd name="T5" fmla="*/ 26670595 h 87"/>
              <a:gd name="T6" fmla="*/ 189384598 w 39"/>
              <a:gd name="T7" fmla="*/ 0 h 87"/>
              <a:gd name="T8" fmla="*/ 116553517 w 39"/>
              <a:gd name="T9" fmla="*/ 0 h 87"/>
              <a:gd name="T10" fmla="*/ 72831081 w 39"/>
              <a:gd name="T11" fmla="*/ 13335297 h 87"/>
              <a:gd name="T12" fmla="*/ 29108644 w 39"/>
              <a:gd name="T13" fmla="*/ 40062110 h 87"/>
              <a:gd name="T14" fmla="*/ 0 w 39"/>
              <a:gd name="T15" fmla="*/ 80068002 h 87"/>
              <a:gd name="T16" fmla="*/ 0 w 39"/>
              <a:gd name="T17" fmla="*/ 133465646 h 87"/>
              <a:gd name="T18" fmla="*/ 0 w 39"/>
              <a:gd name="T19" fmla="*/ 293658105 h 87"/>
              <a:gd name="T20" fmla="*/ 43722437 w 39"/>
              <a:gd name="T21" fmla="*/ 467129644 h 87"/>
              <a:gd name="T22" fmla="*/ 101999317 w 39"/>
              <a:gd name="T23" fmla="*/ 640657400 h 87"/>
              <a:gd name="T24" fmla="*/ 189384598 w 39"/>
              <a:gd name="T25" fmla="*/ 800793641 h 87"/>
              <a:gd name="T26" fmla="*/ 276769879 w 39"/>
              <a:gd name="T27" fmla="*/ 960986100 h 87"/>
              <a:gd name="T28" fmla="*/ 364214752 w 39"/>
              <a:gd name="T29" fmla="*/ 1081116212 h 87"/>
              <a:gd name="T30" fmla="*/ 480768269 w 39"/>
              <a:gd name="T31" fmla="*/ 1147849154 h 87"/>
              <a:gd name="T32" fmla="*/ 553599350 w 39"/>
              <a:gd name="T33" fmla="*/ 1161184451 h 87"/>
              <a:gd name="T34" fmla="*/ 568153550 w 39"/>
              <a:gd name="T35" fmla="*/ 934259050 h 87"/>
              <a:gd name="T36" fmla="*/ 495322469 w 39"/>
              <a:gd name="T37" fmla="*/ 667327995 h 87"/>
              <a:gd name="T38" fmla="*/ 393323396 w 39"/>
              <a:gd name="T39" fmla="*/ 387061405 h 87"/>
              <a:gd name="T40" fmla="*/ 291383671 w 39"/>
              <a:gd name="T41" fmla="*/ 120130349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8" name="Freeform 559"/>
          <p:cNvSpPr>
            <a:spLocks/>
          </p:cNvSpPr>
          <p:nvPr/>
        </p:nvSpPr>
        <p:spPr bwMode="auto">
          <a:xfrm>
            <a:off x="5553075" y="3092450"/>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9" name="Freeform 560"/>
          <p:cNvSpPr>
            <a:spLocks/>
          </p:cNvSpPr>
          <p:nvPr/>
        </p:nvSpPr>
        <p:spPr bwMode="auto">
          <a:xfrm>
            <a:off x="5545138" y="3081338"/>
            <a:ext cx="11112" cy="7937"/>
          </a:xfrm>
          <a:custGeom>
            <a:avLst/>
            <a:gdLst>
              <a:gd name="T0" fmla="*/ 521565877 w 46"/>
              <a:gd name="T1" fmla="*/ 333895881 h 33"/>
              <a:gd name="T2" fmla="*/ 577935603 w 46"/>
              <a:gd name="T3" fmla="*/ 306071404 h 33"/>
              <a:gd name="T4" fmla="*/ 634305330 w 46"/>
              <a:gd name="T5" fmla="*/ 264363191 h 33"/>
              <a:gd name="T6" fmla="*/ 648426991 w 46"/>
              <a:gd name="T7" fmla="*/ 208713998 h 33"/>
              <a:gd name="T8" fmla="*/ 648426991 w 46"/>
              <a:gd name="T9" fmla="*/ 139123344 h 33"/>
              <a:gd name="T10" fmla="*/ 620242127 w 46"/>
              <a:gd name="T11" fmla="*/ 69590654 h 33"/>
              <a:gd name="T12" fmla="*/ 577935603 w 46"/>
              <a:gd name="T13" fmla="*/ 27824717 h 33"/>
              <a:gd name="T14" fmla="*/ 521565877 w 46"/>
              <a:gd name="T15" fmla="*/ 0 h 33"/>
              <a:gd name="T16" fmla="*/ 451074489 w 46"/>
              <a:gd name="T17" fmla="*/ 0 h 33"/>
              <a:gd name="T18" fmla="*/ 408767965 w 46"/>
              <a:gd name="T19" fmla="*/ 0 h 33"/>
              <a:gd name="T20" fmla="*/ 352398238 w 46"/>
              <a:gd name="T21" fmla="*/ 13941220 h 33"/>
              <a:gd name="T22" fmla="*/ 267843648 w 46"/>
              <a:gd name="T23" fmla="*/ 41765937 h 33"/>
              <a:gd name="T24" fmla="*/ 169167639 w 46"/>
              <a:gd name="T25" fmla="*/ 97415371 h 33"/>
              <a:gd name="T26" fmla="*/ 70491388 w 46"/>
              <a:gd name="T27" fmla="*/ 194772777 h 33"/>
              <a:gd name="T28" fmla="*/ 28184863 w 46"/>
              <a:gd name="T29" fmla="*/ 278246687 h 33"/>
              <a:gd name="T30" fmla="*/ 0 w 46"/>
              <a:gd name="T31" fmla="*/ 361720597 h 33"/>
              <a:gd name="T32" fmla="*/ 0 w 46"/>
              <a:gd name="T33" fmla="*/ 403486535 h 33"/>
              <a:gd name="T34" fmla="*/ 42306524 w 46"/>
              <a:gd name="T35" fmla="*/ 431311251 h 33"/>
              <a:gd name="T36" fmla="*/ 98676251 w 46"/>
              <a:gd name="T37" fmla="*/ 459135968 h 33"/>
              <a:gd name="T38" fmla="*/ 169167639 w 46"/>
              <a:gd name="T39" fmla="*/ 459135968 h 33"/>
              <a:gd name="T40" fmla="*/ 225537365 w 46"/>
              <a:gd name="T41" fmla="*/ 459135968 h 33"/>
              <a:gd name="T42" fmla="*/ 296028511 w 46"/>
              <a:gd name="T43" fmla="*/ 431311251 h 33"/>
              <a:gd name="T44" fmla="*/ 366519899 w 46"/>
              <a:gd name="T45" fmla="*/ 417370031 h 33"/>
              <a:gd name="T46" fmla="*/ 451074489 w 46"/>
              <a:gd name="T47" fmla="*/ 389545314 h 33"/>
              <a:gd name="T48" fmla="*/ 521565877 w 46"/>
              <a:gd name="T49" fmla="*/ 33389588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0" name="Freeform 561"/>
          <p:cNvSpPr>
            <a:spLocks/>
          </p:cNvSpPr>
          <p:nvPr/>
        </p:nvSpPr>
        <p:spPr bwMode="auto">
          <a:xfrm>
            <a:off x="5497513" y="3068638"/>
            <a:ext cx="41275" cy="52387"/>
          </a:xfrm>
          <a:custGeom>
            <a:avLst/>
            <a:gdLst>
              <a:gd name="T0" fmla="*/ 824215811 w 177"/>
              <a:gd name="T1" fmla="*/ 451706070 h 219"/>
              <a:gd name="T2" fmla="*/ 659394243 w 177"/>
              <a:gd name="T3" fmla="*/ 588579906 h 219"/>
              <a:gd name="T4" fmla="*/ 519913425 w 177"/>
              <a:gd name="T5" fmla="*/ 739129379 h 219"/>
              <a:gd name="T6" fmla="*/ 367762116 w 177"/>
              <a:gd name="T7" fmla="*/ 903412141 h 219"/>
              <a:gd name="T8" fmla="*/ 253621583 w 177"/>
              <a:gd name="T9" fmla="*/ 1081370780 h 219"/>
              <a:gd name="T10" fmla="*/ 152151076 w 177"/>
              <a:gd name="T11" fmla="*/ 1273005535 h 219"/>
              <a:gd name="T12" fmla="*/ 76075655 w 177"/>
              <a:gd name="T13" fmla="*/ 1464582881 h 219"/>
              <a:gd name="T14" fmla="*/ 25340518 w 177"/>
              <a:gd name="T15" fmla="*/ 1656217636 h 219"/>
              <a:gd name="T16" fmla="*/ 0 w 177"/>
              <a:gd name="T17" fmla="*/ 1861585202 h 219"/>
              <a:gd name="T18" fmla="*/ 25340518 w 177"/>
              <a:gd name="T19" fmla="*/ 2147483647 h 219"/>
              <a:gd name="T20" fmla="*/ 126810792 w 177"/>
              <a:gd name="T21" fmla="*/ 2147483647 h 219"/>
              <a:gd name="T22" fmla="*/ 291632127 w 177"/>
              <a:gd name="T23" fmla="*/ 2147483647 h 219"/>
              <a:gd name="T24" fmla="*/ 481848314 w 177"/>
              <a:gd name="T25" fmla="*/ 2147483647 h 219"/>
              <a:gd name="T26" fmla="*/ 722799638 w 177"/>
              <a:gd name="T27" fmla="*/ 2147483647 h 219"/>
              <a:gd name="T28" fmla="*/ 989091480 w 177"/>
              <a:gd name="T29" fmla="*/ 2147483647 h 219"/>
              <a:gd name="T30" fmla="*/ 1242713063 w 177"/>
              <a:gd name="T31" fmla="*/ 2147483647 h 219"/>
              <a:gd name="T32" fmla="*/ 1496334646 w 177"/>
              <a:gd name="T33" fmla="*/ 2147483647 h 219"/>
              <a:gd name="T34" fmla="*/ 1559740042 w 177"/>
              <a:gd name="T35" fmla="*/ 2147483647 h 219"/>
              <a:gd name="T36" fmla="*/ 1610420845 w 177"/>
              <a:gd name="T37" fmla="*/ 2147483647 h 219"/>
              <a:gd name="T38" fmla="*/ 1648485723 w 177"/>
              <a:gd name="T39" fmla="*/ 2147483647 h 219"/>
              <a:gd name="T40" fmla="*/ 1661155982 w 177"/>
              <a:gd name="T41" fmla="*/ 2147483647 h 219"/>
              <a:gd name="T42" fmla="*/ 1648485723 w 177"/>
              <a:gd name="T43" fmla="*/ 2147483647 h 219"/>
              <a:gd name="T44" fmla="*/ 1610420845 w 177"/>
              <a:gd name="T45" fmla="*/ 2147483647 h 219"/>
              <a:gd name="T46" fmla="*/ 1559740042 w 177"/>
              <a:gd name="T47" fmla="*/ 2147483647 h 219"/>
              <a:gd name="T48" fmla="*/ 1483610054 w 177"/>
              <a:gd name="T49" fmla="*/ 2147483647 h 219"/>
              <a:gd name="T50" fmla="*/ 1407534399 w 177"/>
              <a:gd name="T51" fmla="*/ 2147483647 h 219"/>
              <a:gd name="T52" fmla="*/ 1344129003 w 177"/>
              <a:gd name="T53" fmla="*/ 2147483647 h 219"/>
              <a:gd name="T54" fmla="*/ 1268053348 w 177"/>
              <a:gd name="T55" fmla="*/ 2147483647 h 219"/>
              <a:gd name="T56" fmla="*/ 1230042804 w 177"/>
              <a:gd name="T57" fmla="*/ 2147483647 h 219"/>
              <a:gd name="T58" fmla="*/ 1103232013 w 177"/>
              <a:gd name="T59" fmla="*/ 2147483647 h 219"/>
              <a:gd name="T60" fmla="*/ 976421221 w 177"/>
              <a:gd name="T61" fmla="*/ 2147483647 h 219"/>
              <a:gd name="T62" fmla="*/ 849610430 w 177"/>
              <a:gd name="T63" fmla="*/ 2147483647 h 219"/>
              <a:gd name="T64" fmla="*/ 710129612 w 177"/>
              <a:gd name="T65" fmla="*/ 2147483647 h 219"/>
              <a:gd name="T66" fmla="*/ 583318821 w 177"/>
              <a:gd name="T67" fmla="*/ 2147483647 h 219"/>
              <a:gd name="T68" fmla="*/ 443837770 w 177"/>
              <a:gd name="T69" fmla="*/ 2147483647 h 219"/>
              <a:gd name="T70" fmla="*/ 329697238 w 177"/>
              <a:gd name="T71" fmla="*/ 2147483647 h 219"/>
              <a:gd name="T72" fmla="*/ 190216187 w 177"/>
              <a:gd name="T73" fmla="*/ 2147483647 h 219"/>
              <a:gd name="T74" fmla="*/ 164821335 w 177"/>
              <a:gd name="T75" fmla="*/ 1998459037 h 219"/>
              <a:gd name="T76" fmla="*/ 177545928 w 177"/>
              <a:gd name="T77" fmla="*/ 1793148404 h 219"/>
              <a:gd name="T78" fmla="*/ 240951324 w 177"/>
              <a:gd name="T79" fmla="*/ 1587780599 h 219"/>
              <a:gd name="T80" fmla="*/ 317026979 w 177"/>
              <a:gd name="T81" fmla="*/ 1396146083 h 219"/>
              <a:gd name="T82" fmla="*/ 431167511 w 177"/>
              <a:gd name="T83" fmla="*/ 1218244615 h 219"/>
              <a:gd name="T84" fmla="*/ 570648562 w 177"/>
              <a:gd name="T85" fmla="*/ 1040285976 h 219"/>
              <a:gd name="T86" fmla="*/ 710129612 w 177"/>
              <a:gd name="T87" fmla="*/ 889736263 h 219"/>
              <a:gd name="T88" fmla="*/ 887620974 w 177"/>
              <a:gd name="T89" fmla="*/ 752862667 h 219"/>
              <a:gd name="T90" fmla="*/ 1065167135 w 177"/>
              <a:gd name="T91" fmla="*/ 615931661 h 219"/>
              <a:gd name="T92" fmla="*/ 1242713063 w 177"/>
              <a:gd name="T93" fmla="*/ 506466991 h 219"/>
              <a:gd name="T94" fmla="*/ 1432929251 w 177"/>
              <a:gd name="T95" fmla="*/ 396945150 h 219"/>
              <a:gd name="T96" fmla="*/ 1610420845 w 177"/>
              <a:gd name="T97" fmla="*/ 314832474 h 219"/>
              <a:gd name="T98" fmla="*/ 1787966773 w 177"/>
              <a:gd name="T99" fmla="*/ 232719559 h 219"/>
              <a:gd name="T100" fmla="*/ 1952842443 w 177"/>
              <a:gd name="T101" fmla="*/ 164282761 h 219"/>
              <a:gd name="T102" fmla="*/ 2117664011 w 177"/>
              <a:gd name="T103" fmla="*/ 123197719 h 219"/>
              <a:gd name="T104" fmla="*/ 2147483647 w 177"/>
              <a:gd name="T105" fmla="*/ 95788792 h 219"/>
              <a:gd name="T106" fmla="*/ 2147483647 w 177"/>
              <a:gd name="T107" fmla="*/ 27351755 h 219"/>
              <a:gd name="T108" fmla="*/ 2003523246 w 177"/>
              <a:gd name="T109" fmla="*/ 0 h 219"/>
              <a:gd name="T110" fmla="*/ 1838701910 w 177"/>
              <a:gd name="T111" fmla="*/ 27351755 h 219"/>
              <a:gd name="T112" fmla="*/ 1635815464 w 177"/>
              <a:gd name="T113" fmla="*/ 82112676 h 219"/>
              <a:gd name="T114" fmla="*/ 1407534399 w 177"/>
              <a:gd name="T115" fmla="*/ 150549713 h 219"/>
              <a:gd name="T116" fmla="*/ 1191977927 w 177"/>
              <a:gd name="T117" fmla="*/ 232719559 h 219"/>
              <a:gd name="T118" fmla="*/ 989091480 w 177"/>
              <a:gd name="T119" fmla="*/ 355860107 h 219"/>
              <a:gd name="T120" fmla="*/ 824215811 w 177"/>
              <a:gd name="T121" fmla="*/ 45170607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1" name="Freeform 562"/>
          <p:cNvSpPr>
            <a:spLocks/>
          </p:cNvSpPr>
          <p:nvPr/>
        </p:nvSpPr>
        <p:spPr bwMode="auto">
          <a:xfrm>
            <a:off x="5565775" y="3067050"/>
            <a:ext cx="25400" cy="41275"/>
          </a:xfrm>
          <a:custGeom>
            <a:avLst/>
            <a:gdLst>
              <a:gd name="T0" fmla="*/ 1045134904 w 115"/>
              <a:gd name="T1" fmla="*/ 815795034 h 170"/>
              <a:gd name="T2" fmla="*/ 1077478160 w 115"/>
              <a:gd name="T3" fmla="*/ 1073461019 h 170"/>
              <a:gd name="T4" fmla="*/ 1055915990 w 115"/>
              <a:gd name="T5" fmla="*/ 1288094176 h 170"/>
              <a:gd name="T6" fmla="*/ 980496763 w 115"/>
              <a:gd name="T7" fmla="*/ 1474196110 h 170"/>
              <a:gd name="T8" fmla="*/ 862002009 w 115"/>
              <a:gd name="T9" fmla="*/ 1631648823 h 170"/>
              <a:gd name="T10" fmla="*/ 732677357 w 115"/>
              <a:gd name="T11" fmla="*/ 1789042781 h 170"/>
              <a:gd name="T12" fmla="*/ 581839125 w 115"/>
              <a:gd name="T13" fmla="*/ 1932170884 h 170"/>
              <a:gd name="T14" fmla="*/ 420219809 w 115"/>
              <a:gd name="T15" fmla="*/ 2075298988 h 170"/>
              <a:gd name="T16" fmla="*/ 290895157 w 115"/>
              <a:gd name="T17" fmla="*/ 2147483647 h 170"/>
              <a:gd name="T18" fmla="*/ 269381798 w 115"/>
              <a:gd name="T19" fmla="*/ 2147483647 h 170"/>
              <a:gd name="T20" fmla="*/ 247819407 w 115"/>
              <a:gd name="T21" fmla="*/ 2147483647 h 170"/>
              <a:gd name="T22" fmla="*/ 247819407 w 115"/>
              <a:gd name="T23" fmla="*/ 2147483647 h 170"/>
              <a:gd name="T24" fmla="*/ 280162883 w 115"/>
              <a:gd name="T25" fmla="*/ 2147483647 h 170"/>
              <a:gd name="T26" fmla="*/ 301676242 w 115"/>
              <a:gd name="T27" fmla="*/ 2147483647 h 170"/>
              <a:gd name="T28" fmla="*/ 334019718 w 115"/>
              <a:gd name="T29" fmla="*/ 2147483647 h 170"/>
              <a:gd name="T30" fmla="*/ 366362974 w 115"/>
              <a:gd name="T31" fmla="*/ 2147483647 h 170"/>
              <a:gd name="T32" fmla="*/ 398657638 w 115"/>
              <a:gd name="T33" fmla="*/ 2147483647 h 170"/>
              <a:gd name="T34" fmla="*/ 571058040 w 115"/>
              <a:gd name="T35" fmla="*/ 2147483647 h 170"/>
              <a:gd name="T36" fmla="*/ 743458442 w 115"/>
              <a:gd name="T37" fmla="*/ 2132538429 h 170"/>
              <a:gd name="T38" fmla="*/ 894296673 w 115"/>
              <a:gd name="T39" fmla="*/ 1960820105 h 170"/>
              <a:gd name="T40" fmla="*/ 1045134904 w 115"/>
              <a:gd name="T41" fmla="*/ 1760452559 h 170"/>
              <a:gd name="T42" fmla="*/ 1142116080 w 115"/>
              <a:gd name="T43" fmla="*/ 1545760161 h 170"/>
              <a:gd name="T44" fmla="*/ 1217535306 w 115"/>
              <a:gd name="T45" fmla="*/ 1302418786 h 170"/>
              <a:gd name="T46" fmla="*/ 1239097477 w 115"/>
              <a:gd name="T47" fmla="*/ 1044811799 h 170"/>
              <a:gd name="T48" fmla="*/ 1196021727 w 115"/>
              <a:gd name="T49" fmla="*/ 758555592 h 170"/>
              <a:gd name="T50" fmla="*/ 1088259245 w 115"/>
              <a:gd name="T51" fmla="*/ 558188047 h 170"/>
              <a:gd name="T52" fmla="*/ 958934593 w 115"/>
              <a:gd name="T53" fmla="*/ 372144869 h 170"/>
              <a:gd name="T54" fmla="*/ 775801918 w 115"/>
              <a:gd name="T55" fmla="*/ 214692155 h 170"/>
              <a:gd name="T56" fmla="*/ 592620210 w 115"/>
              <a:gd name="T57" fmla="*/ 114478883 h 170"/>
              <a:gd name="T58" fmla="*/ 398657638 w 115"/>
              <a:gd name="T59" fmla="*/ 28649220 h 170"/>
              <a:gd name="T60" fmla="*/ 226257237 w 115"/>
              <a:gd name="T61" fmla="*/ 0 h 170"/>
              <a:gd name="T62" fmla="*/ 96981397 w 115"/>
              <a:gd name="T63" fmla="*/ 14324610 h 170"/>
              <a:gd name="T64" fmla="*/ 0 w 115"/>
              <a:gd name="T65" fmla="*/ 71564052 h 170"/>
              <a:gd name="T66" fmla="*/ 161619317 w 115"/>
              <a:gd name="T67" fmla="*/ 143128104 h 170"/>
              <a:gd name="T68" fmla="*/ 323238633 w 115"/>
              <a:gd name="T69" fmla="*/ 186042935 h 170"/>
              <a:gd name="T70" fmla="*/ 463295558 w 115"/>
              <a:gd name="T71" fmla="*/ 229016765 h 170"/>
              <a:gd name="T72" fmla="*/ 614182602 w 115"/>
              <a:gd name="T73" fmla="*/ 286256207 h 170"/>
              <a:gd name="T74" fmla="*/ 754239527 w 115"/>
              <a:gd name="T75" fmla="*/ 372144869 h 170"/>
              <a:gd name="T76" fmla="*/ 872734503 w 115"/>
              <a:gd name="T77" fmla="*/ 472299142 h 170"/>
              <a:gd name="T78" fmla="*/ 980496763 w 115"/>
              <a:gd name="T79" fmla="*/ 615427488 h 170"/>
              <a:gd name="T80" fmla="*/ 1045134904 w 115"/>
              <a:gd name="T81" fmla="*/ 815795034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2" name="Freeform 563"/>
          <p:cNvSpPr>
            <a:spLocks/>
          </p:cNvSpPr>
          <p:nvPr/>
        </p:nvSpPr>
        <p:spPr bwMode="auto">
          <a:xfrm>
            <a:off x="5473700" y="3059113"/>
            <a:ext cx="63500" cy="84137"/>
          </a:xfrm>
          <a:custGeom>
            <a:avLst/>
            <a:gdLst>
              <a:gd name="T0" fmla="*/ 954702945 w 289"/>
              <a:gd name="T1" fmla="*/ 887678814 h 352"/>
              <a:gd name="T2" fmla="*/ 509190900 w 289"/>
              <a:gd name="T3" fmla="*/ 1447584495 h 352"/>
              <a:gd name="T4" fmla="*/ 169746486 w 289"/>
              <a:gd name="T5" fmla="*/ 2130383499 h 352"/>
              <a:gd name="T6" fmla="*/ 0 w 289"/>
              <a:gd name="T7" fmla="*/ 2147483647 h 352"/>
              <a:gd name="T8" fmla="*/ 31815478 w 289"/>
              <a:gd name="T9" fmla="*/ 2147483647 h 352"/>
              <a:gd name="T10" fmla="*/ 106067412 w 289"/>
              <a:gd name="T11" fmla="*/ 2147483647 h 352"/>
              <a:gd name="T12" fmla="*/ 201561744 w 289"/>
              <a:gd name="T13" fmla="*/ 2147483647 h 352"/>
              <a:gd name="T14" fmla="*/ 328823434 w 289"/>
              <a:gd name="T15" fmla="*/ 2147483647 h 352"/>
              <a:gd name="T16" fmla="*/ 541006377 w 289"/>
              <a:gd name="T17" fmla="*/ 2147483647 h 352"/>
              <a:gd name="T18" fmla="*/ 827393135 w 289"/>
              <a:gd name="T19" fmla="*/ 2147483647 h 352"/>
              <a:gd name="T20" fmla="*/ 1135022291 w 289"/>
              <a:gd name="T21" fmla="*/ 2147483647 h 352"/>
              <a:gd name="T22" fmla="*/ 1453272645 w 289"/>
              <a:gd name="T23" fmla="*/ 2147483647 h 352"/>
              <a:gd name="T24" fmla="*/ 1771523000 w 289"/>
              <a:gd name="T25" fmla="*/ 2147483647 h 352"/>
              <a:gd name="T26" fmla="*/ 2100346434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1898784690 w 289"/>
              <a:gd name="T47" fmla="*/ 2147483647 h 352"/>
              <a:gd name="T48" fmla="*/ 1591155535 w 289"/>
              <a:gd name="T49" fmla="*/ 2147483647 h 352"/>
              <a:gd name="T50" fmla="*/ 1294147578 w 289"/>
              <a:gd name="T51" fmla="*/ 2147483647 h 352"/>
              <a:gd name="T52" fmla="*/ 1007760820 w 289"/>
              <a:gd name="T53" fmla="*/ 2147483647 h 352"/>
              <a:gd name="T54" fmla="*/ 721325723 w 289"/>
              <a:gd name="T55" fmla="*/ 2147483647 h 352"/>
              <a:gd name="T56" fmla="*/ 477375642 w 289"/>
              <a:gd name="T57" fmla="*/ 2147483647 h 352"/>
              <a:gd name="T58" fmla="*/ 339444633 w 289"/>
              <a:gd name="T59" fmla="*/ 2147483647 h 352"/>
              <a:gd name="T60" fmla="*/ 286435097 w 289"/>
              <a:gd name="T61" fmla="*/ 2147483647 h 352"/>
              <a:gd name="T62" fmla="*/ 360687031 w 289"/>
              <a:gd name="T63" fmla="*/ 2147483647 h 352"/>
              <a:gd name="T64" fmla="*/ 477375642 w 289"/>
              <a:gd name="T65" fmla="*/ 2089419058 h 352"/>
              <a:gd name="T66" fmla="*/ 647073789 w 289"/>
              <a:gd name="T67" fmla="*/ 1734336059 h 352"/>
              <a:gd name="T68" fmla="*/ 848635533 w 289"/>
              <a:gd name="T69" fmla="*/ 1406619815 h 352"/>
              <a:gd name="T70" fmla="*/ 1082012754 w 289"/>
              <a:gd name="T71" fmla="*/ 1119811123 h 352"/>
              <a:gd name="T72" fmla="*/ 1368399512 w 289"/>
              <a:gd name="T73" fmla="*/ 805749932 h 352"/>
              <a:gd name="T74" fmla="*/ 1718465344 w 289"/>
              <a:gd name="T75" fmla="*/ 518941001 h 352"/>
              <a:gd name="T76" fmla="*/ 2089725235 w 289"/>
              <a:gd name="T77" fmla="*/ 273153878 h 352"/>
              <a:gd name="T78" fmla="*/ 2147483647 w 289"/>
              <a:gd name="T79" fmla="*/ 81929121 h 352"/>
              <a:gd name="T80" fmla="*/ 2147483647 w 289"/>
              <a:gd name="T81" fmla="*/ 0 h 352"/>
              <a:gd name="T82" fmla="*/ 2100346434 w 289"/>
              <a:gd name="T83" fmla="*/ 68274307 h 352"/>
              <a:gd name="T84" fmla="*/ 1718465344 w 289"/>
              <a:gd name="T85" fmla="*/ 245787123 h 352"/>
              <a:gd name="T86" fmla="*/ 1347205234 w 289"/>
              <a:gd name="T87" fmla="*/ 491631374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3" name="Freeform 564"/>
          <p:cNvSpPr>
            <a:spLocks/>
          </p:cNvSpPr>
          <p:nvPr/>
        </p:nvSpPr>
        <p:spPr bwMode="auto">
          <a:xfrm>
            <a:off x="5562600" y="3054350"/>
            <a:ext cx="57150" cy="58738"/>
          </a:xfrm>
          <a:custGeom>
            <a:avLst/>
            <a:gdLst>
              <a:gd name="T0" fmla="*/ 2147483647 w 252"/>
              <a:gd name="T1" fmla="*/ 1124290561 h 235"/>
              <a:gd name="T2" fmla="*/ 2147483647 w 252"/>
              <a:gd name="T3" fmla="*/ 1327332580 h 235"/>
              <a:gd name="T4" fmla="*/ 2147483647 w 252"/>
              <a:gd name="T5" fmla="*/ 1561549480 h 235"/>
              <a:gd name="T6" fmla="*/ 2147483647 w 252"/>
              <a:gd name="T7" fmla="*/ 1811384689 h 235"/>
              <a:gd name="T8" fmla="*/ 2147483647 w 252"/>
              <a:gd name="T9" fmla="*/ 2076838708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34520977 w 252"/>
              <a:gd name="T23" fmla="*/ 2147483647 h 235"/>
              <a:gd name="T24" fmla="*/ 2017873745 w 252"/>
              <a:gd name="T25" fmla="*/ 2147483647 h 235"/>
              <a:gd name="T26" fmla="*/ 1994523661 w 252"/>
              <a:gd name="T27" fmla="*/ 2147483647 h 235"/>
              <a:gd name="T28" fmla="*/ 1982899986 w 252"/>
              <a:gd name="T29" fmla="*/ 2147483647 h 235"/>
              <a:gd name="T30" fmla="*/ 1994523661 w 252"/>
              <a:gd name="T31" fmla="*/ 2147483647 h 235"/>
              <a:gd name="T32" fmla="*/ 2017873745 w 252"/>
              <a:gd name="T33" fmla="*/ 2147483647 h 235"/>
              <a:gd name="T34" fmla="*/ 2052847277 w 252"/>
              <a:gd name="T35" fmla="*/ 2147483647 h 235"/>
              <a:gd name="T36" fmla="*/ 2099495964 w 252"/>
              <a:gd name="T37" fmla="*/ 2147483647 h 235"/>
              <a:gd name="T38" fmla="*/ 2146195905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045601590 h 235"/>
              <a:gd name="T52" fmla="*/ 2147483647 w 252"/>
              <a:gd name="T53" fmla="*/ 1686435966 h 235"/>
              <a:gd name="T54" fmla="*/ 2147483647 w 252"/>
              <a:gd name="T55" fmla="*/ 1327332580 h 235"/>
              <a:gd name="T56" fmla="*/ 2147483647 w 252"/>
              <a:gd name="T57" fmla="*/ 1015022634 h 235"/>
              <a:gd name="T58" fmla="*/ 2147483647 w 252"/>
              <a:gd name="T59" fmla="*/ 843217983 h 235"/>
              <a:gd name="T60" fmla="*/ 2147483647 w 252"/>
              <a:gd name="T61" fmla="*/ 702712938 h 235"/>
              <a:gd name="T62" fmla="*/ 2111170893 w 252"/>
              <a:gd name="T63" fmla="*/ 562145405 h 235"/>
              <a:gd name="T64" fmla="*/ 1912901441 w 252"/>
              <a:gd name="T65" fmla="*/ 452877478 h 235"/>
              <a:gd name="T66" fmla="*/ 1702957061 w 252"/>
              <a:gd name="T67" fmla="*/ 343547064 h 235"/>
              <a:gd name="T68" fmla="*/ 1481337525 w 252"/>
              <a:gd name="T69" fmla="*/ 265454019 h 235"/>
              <a:gd name="T70" fmla="*/ 1271393145 w 252"/>
              <a:gd name="T71" fmla="*/ 187360973 h 235"/>
              <a:gd name="T72" fmla="*/ 1049773609 w 252"/>
              <a:gd name="T73" fmla="*/ 109330414 h 235"/>
              <a:gd name="T74" fmla="*/ 851452904 w 252"/>
              <a:gd name="T75" fmla="*/ 62474487 h 235"/>
              <a:gd name="T76" fmla="*/ 664858380 w 252"/>
              <a:gd name="T77" fmla="*/ 31237118 h 235"/>
              <a:gd name="T78" fmla="*/ 489887532 w 252"/>
              <a:gd name="T79" fmla="*/ 0 h 235"/>
              <a:gd name="T80" fmla="*/ 326591613 w 252"/>
              <a:gd name="T81" fmla="*/ 0 h 235"/>
              <a:gd name="T82" fmla="*/ 198269452 w 252"/>
              <a:gd name="T83" fmla="*/ 0 h 235"/>
              <a:gd name="T84" fmla="*/ 93297148 w 252"/>
              <a:gd name="T85" fmla="*/ 15618559 h 235"/>
              <a:gd name="T86" fmla="*/ 34973532 w 252"/>
              <a:gd name="T87" fmla="*/ 46855927 h 235"/>
              <a:gd name="T88" fmla="*/ 0 w 252"/>
              <a:gd name="T89" fmla="*/ 78093046 h 235"/>
              <a:gd name="T90" fmla="*/ 116647232 w 252"/>
              <a:gd name="T91" fmla="*/ 109330414 h 235"/>
              <a:gd name="T92" fmla="*/ 256593068 w 252"/>
              <a:gd name="T93" fmla="*/ 124948973 h 235"/>
              <a:gd name="T94" fmla="*/ 384915229 w 252"/>
              <a:gd name="T95" fmla="*/ 171742414 h 235"/>
              <a:gd name="T96" fmla="*/ 536536220 w 252"/>
              <a:gd name="T97" fmla="*/ 202979532 h 235"/>
              <a:gd name="T98" fmla="*/ 699831913 w 252"/>
              <a:gd name="T99" fmla="*/ 234216900 h 235"/>
              <a:gd name="T100" fmla="*/ 851452904 w 252"/>
              <a:gd name="T101" fmla="*/ 265454019 h 235"/>
              <a:gd name="T102" fmla="*/ 1014748596 w 252"/>
              <a:gd name="T103" fmla="*/ 312309946 h 235"/>
              <a:gd name="T104" fmla="*/ 1189719445 w 252"/>
              <a:gd name="T105" fmla="*/ 359165624 h 235"/>
              <a:gd name="T106" fmla="*/ 1341340209 w 252"/>
              <a:gd name="T107" fmla="*/ 437258919 h 235"/>
              <a:gd name="T108" fmla="*/ 1516311057 w 252"/>
              <a:gd name="T109" fmla="*/ 499670919 h 235"/>
              <a:gd name="T110" fmla="*/ 1691281905 w 252"/>
              <a:gd name="T111" fmla="*/ 577763965 h 235"/>
              <a:gd name="T112" fmla="*/ 1854577825 w 252"/>
              <a:gd name="T113" fmla="*/ 671475570 h 235"/>
              <a:gd name="T114" fmla="*/ 2006198589 w 252"/>
              <a:gd name="T115" fmla="*/ 765124937 h 235"/>
              <a:gd name="T116" fmla="*/ 2147483647 w 252"/>
              <a:gd name="T117" fmla="*/ 858836542 h 235"/>
              <a:gd name="T118" fmla="*/ 2147483647 w 252"/>
              <a:gd name="T119" fmla="*/ 999404075 h 235"/>
              <a:gd name="T120" fmla="*/ 2147483647 w 252"/>
              <a:gd name="T121" fmla="*/ 1124290561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4" name="Freeform 565"/>
          <p:cNvSpPr>
            <a:spLocks/>
          </p:cNvSpPr>
          <p:nvPr/>
        </p:nvSpPr>
        <p:spPr bwMode="auto">
          <a:xfrm>
            <a:off x="5451475" y="3086100"/>
            <a:ext cx="23813" cy="53975"/>
          </a:xfrm>
          <a:custGeom>
            <a:avLst/>
            <a:gdLst>
              <a:gd name="T0" fmla="*/ 0 w 103"/>
              <a:gd name="T1" fmla="*/ 1772117504 h 220"/>
              <a:gd name="T2" fmla="*/ 0 w 103"/>
              <a:gd name="T3" fmla="*/ 2037925979 h 220"/>
              <a:gd name="T4" fmla="*/ 49442030 w 103"/>
              <a:gd name="T5" fmla="*/ 2147483647 h 220"/>
              <a:gd name="T6" fmla="*/ 148272454 w 103"/>
              <a:gd name="T7" fmla="*/ 2147483647 h 220"/>
              <a:gd name="T8" fmla="*/ 271850595 w 103"/>
              <a:gd name="T9" fmla="*/ 2147483647 h 220"/>
              <a:gd name="T10" fmla="*/ 432523380 w 103"/>
              <a:gd name="T11" fmla="*/ 2147483647 h 220"/>
              <a:gd name="T12" fmla="*/ 617890707 w 103"/>
              <a:gd name="T13" fmla="*/ 2147483647 h 220"/>
              <a:gd name="T14" fmla="*/ 815604960 w 103"/>
              <a:gd name="T15" fmla="*/ 2147483647 h 220"/>
              <a:gd name="T16" fmla="*/ 1025666369 w 103"/>
              <a:gd name="T17" fmla="*/ 2147483647 h 220"/>
              <a:gd name="T18" fmla="*/ 1099802480 w 103"/>
              <a:gd name="T19" fmla="*/ 2147483647 h 220"/>
              <a:gd name="T20" fmla="*/ 1161591667 w 103"/>
              <a:gd name="T21" fmla="*/ 2147483647 h 220"/>
              <a:gd name="T22" fmla="*/ 1211033466 w 103"/>
              <a:gd name="T23" fmla="*/ 2147483647 h 220"/>
              <a:gd name="T24" fmla="*/ 1235727778 w 103"/>
              <a:gd name="T25" fmla="*/ 2147483647 h 220"/>
              <a:gd name="T26" fmla="*/ 1235727778 w 103"/>
              <a:gd name="T27" fmla="*/ 2147483647 h 220"/>
              <a:gd name="T28" fmla="*/ 1223380622 w 103"/>
              <a:gd name="T29" fmla="*/ 2147483647 h 220"/>
              <a:gd name="T30" fmla="*/ 1186339385 w 103"/>
              <a:gd name="T31" fmla="*/ 2147483647 h 220"/>
              <a:gd name="T32" fmla="*/ 1124550198 w 103"/>
              <a:gd name="T33" fmla="*/ 2147483647 h 220"/>
              <a:gd name="T34" fmla="*/ 914435384 w 103"/>
              <a:gd name="T35" fmla="*/ 2147483647 h 220"/>
              <a:gd name="T36" fmla="*/ 716721131 w 103"/>
              <a:gd name="T37" fmla="*/ 2147483647 h 220"/>
              <a:gd name="T38" fmla="*/ 556101521 w 103"/>
              <a:gd name="T39" fmla="*/ 2147483647 h 220"/>
              <a:gd name="T40" fmla="*/ 444870536 w 103"/>
              <a:gd name="T41" fmla="*/ 2147483647 h 220"/>
              <a:gd name="T42" fmla="*/ 370734424 w 103"/>
              <a:gd name="T43" fmla="*/ 2037925979 h 220"/>
              <a:gd name="T44" fmla="*/ 333639550 w 103"/>
              <a:gd name="T45" fmla="*/ 1786864456 h 220"/>
              <a:gd name="T46" fmla="*/ 333639550 w 103"/>
              <a:gd name="T47" fmla="*/ 1521055981 h 220"/>
              <a:gd name="T48" fmla="*/ 395428737 w 103"/>
              <a:gd name="T49" fmla="*/ 1225693005 h 220"/>
              <a:gd name="T50" fmla="*/ 481965410 w 103"/>
              <a:gd name="T51" fmla="*/ 1018993044 h 220"/>
              <a:gd name="T52" fmla="*/ 630237864 w 103"/>
              <a:gd name="T53" fmla="*/ 826980171 h 220"/>
              <a:gd name="T54" fmla="*/ 778510086 w 103"/>
              <a:gd name="T55" fmla="*/ 635027406 h 220"/>
              <a:gd name="T56" fmla="*/ 951530258 w 103"/>
              <a:gd name="T57" fmla="*/ 457821593 h 220"/>
              <a:gd name="T58" fmla="*/ 1099802480 w 103"/>
              <a:gd name="T59" fmla="*/ 310109928 h 220"/>
              <a:gd name="T60" fmla="*/ 1211033466 w 103"/>
              <a:gd name="T61" fmla="*/ 177205813 h 220"/>
              <a:gd name="T62" fmla="*/ 1272822652 w 103"/>
              <a:gd name="T63" fmla="*/ 73855710 h 220"/>
              <a:gd name="T64" fmla="*/ 1272822652 w 103"/>
              <a:gd name="T65" fmla="*/ 0 h 220"/>
              <a:gd name="T66" fmla="*/ 1136897354 w 103"/>
              <a:gd name="T67" fmla="*/ 59048405 h 220"/>
              <a:gd name="T68" fmla="*/ 951530258 w 103"/>
              <a:gd name="T69" fmla="*/ 177205813 h 220"/>
              <a:gd name="T70" fmla="*/ 753815774 w 103"/>
              <a:gd name="T71" fmla="*/ 369218686 h 220"/>
              <a:gd name="T72" fmla="*/ 543754365 w 103"/>
              <a:gd name="T73" fmla="*/ 590725953 h 220"/>
              <a:gd name="T74" fmla="*/ 358387268 w 103"/>
              <a:gd name="T75" fmla="*/ 841727122 h 220"/>
              <a:gd name="T76" fmla="*/ 197714253 w 103"/>
              <a:gd name="T77" fmla="*/ 1137090098 h 220"/>
              <a:gd name="T78" fmla="*/ 74136111 w 103"/>
              <a:gd name="T79" fmla="*/ 1447200026 h 220"/>
              <a:gd name="T80" fmla="*/ 0 w 103"/>
              <a:gd name="T81" fmla="*/ 1772117504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5" name="Freeform 566"/>
          <p:cNvSpPr>
            <a:spLocks/>
          </p:cNvSpPr>
          <p:nvPr/>
        </p:nvSpPr>
        <p:spPr bwMode="auto">
          <a:xfrm>
            <a:off x="5608638" y="3051175"/>
            <a:ext cx="50800" cy="69850"/>
          </a:xfrm>
          <a:custGeom>
            <a:avLst/>
            <a:gdLst>
              <a:gd name="T0" fmla="*/ 2147483647 w 220"/>
              <a:gd name="T1" fmla="*/ 1640634860 h 288"/>
              <a:gd name="T2" fmla="*/ 2147483647 w 220"/>
              <a:gd name="T3" fmla="*/ 1897456575 h 288"/>
              <a:gd name="T4" fmla="*/ 2147483647 w 220"/>
              <a:gd name="T5" fmla="*/ 2147483647 h 288"/>
              <a:gd name="T6" fmla="*/ 2147483647 w 220"/>
              <a:gd name="T7" fmla="*/ 2147483647 h 288"/>
              <a:gd name="T8" fmla="*/ 2147483647 w 220"/>
              <a:gd name="T9" fmla="*/ 2147483647 h 288"/>
              <a:gd name="T10" fmla="*/ 2068404204 w 220"/>
              <a:gd name="T11" fmla="*/ 2147483647 h 288"/>
              <a:gd name="T12" fmla="*/ 1822177065 w 220"/>
              <a:gd name="T13" fmla="*/ 2147483647 h 288"/>
              <a:gd name="T14" fmla="*/ 1563579896 w 220"/>
              <a:gd name="T15" fmla="*/ 2147483647 h 288"/>
              <a:gd name="T16" fmla="*/ 1415886285 w 220"/>
              <a:gd name="T17" fmla="*/ 2147483647 h 288"/>
              <a:gd name="T18" fmla="*/ 1354302831 w 220"/>
              <a:gd name="T19" fmla="*/ 2147483647 h 288"/>
              <a:gd name="T20" fmla="*/ 1317352758 w 220"/>
              <a:gd name="T21" fmla="*/ 2147483647 h 288"/>
              <a:gd name="T22" fmla="*/ 1341986140 w 220"/>
              <a:gd name="T23" fmla="*/ 2147483647 h 288"/>
              <a:gd name="T24" fmla="*/ 1440466327 w 220"/>
              <a:gd name="T25" fmla="*/ 2147483647 h 288"/>
              <a:gd name="T26" fmla="*/ 1526683164 w 220"/>
              <a:gd name="T27" fmla="*/ 2147483647 h 288"/>
              <a:gd name="T28" fmla="*/ 1699010156 w 220"/>
              <a:gd name="T29" fmla="*/ 2147483647 h 288"/>
              <a:gd name="T30" fmla="*/ 198218736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011573285 h 288"/>
              <a:gd name="T40" fmla="*/ 2147483647 w 220"/>
              <a:gd name="T41" fmla="*/ 1583576384 h 288"/>
              <a:gd name="T42" fmla="*/ 2147483647 w 220"/>
              <a:gd name="T43" fmla="*/ 1226931985 h 288"/>
              <a:gd name="T44" fmla="*/ 1945290635 w 220"/>
              <a:gd name="T45" fmla="*/ 998639629 h 288"/>
              <a:gd name="T46" fmla="*/ 1649796733 w 220"/>
              <a:gd name="T47" fmla="*/ 798935326 h 288"/>
              <a:gd name="T48" fmla="*/ 1341986140 w 220"/>
              <a:gd name="T49" fmla="*/ 613466114 h 288"/>
              <a:gd name="T50" fmla="*/ 1021858856 w 220"/>
              <a:gd name="T51" fmla="*/ 413761568 h 288"/>
              <a:gd name="T52" fmla="*/ 726418064 w 220"/>
              <a:gd name="T53" fmla="*/ 242527689 h 288"/>
              <a:gd name="T54" fmla="*/ 443240853 w 220"/>
              <a:gd name="T55" fmla="*/ 99881619 h 288"/>
              <a:gd name="T56" fmla="*/ 221593756 w 220"/>
              <a:gd name="T57" fmla="*/ 14294026 h 288"/>
              <a:gd name="T58" fmla="*/ 49266764 w 220"/>
              <a:gd name="T59" fmla="*/ 0 h 288"/>
              <a:gd name="T60" fmla="*/ 110796878 w 220"/>
              <a:gd name="T61" fmla="*/ 99881619 h 288"/>
              <a:gd name="T62" fmla="*/ 381657398 w 220"/>
              <a:gd name="T63" fmla="*/ 256821715 h 288"/>
              <a:gd name="T64" fmla="*/ 664834609 w 220"/>
              <a:gd name="T65" fmla="*/ 413761568 h 288"/>
              <a:gd name="T66" fmla="*/ 948012051 w 220"/>
              <a:gd name="T67" fmla="*/ 570642728 h 288"/>
              <a:gd name="T68" fmla="*/ 1243505953 w 220"/>
              <a:gd name="T69" fmla="*/ 756111940 h 288"/>
              <a:gd name="T70" fmla="*/ 1526683164 w 220"/>
              <a:gd name="T71" fmla="*/ 941581153 h 288"/>
              <a:gd name="T72" fmla="*/ 1809860375 w 220"/>
              <a:gd name="T73" fmla="*/ 1169873751 h 288"/>
              <a:gd name="T74" fmla="*/ 2068404204 w 220"/>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6" name="Freeform 567"/>
          <p:cNvSpPr>
            <a:spLocks/>
          </p:cNvSpPr>
          <p:nvPr/>
        </p:nvSpPr>
        <p:spPr bwMode="auto">
          <a:xfrm>
            <a:off x="5561013" y="3157538"/>
            <a:ext cx="190500" cy="120650"/>
          </a:xfrm>
          <a:custGeom>
            <a:avLst/>
            <a:gdLst>
              <a:gd name="T0" fmla="*/ 795697492 w 1070"/>
              <a:gd name="T1" fmla="*/ 0 h 844"/>
              <a:gd name="T2" fmla="*/ 2147483647 w 1070"/>
              <a:gd name="T3" fmla="*/ 566697053 h 844"/>
              <a:gd name="T4" fmla="*/ 2147483647 w 1070"/>
              <a:gd name="T5" fmla="*/ 2147483647 h 844"/>
              <a:gd name="T6" fmla="*/ 0 w 1070"/>
              <a:gd name="T7" fmla="*/ 1822801928 h 844"/>
              <a:gd name="T8" fmla="*/ 795697492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7" name="Freeform 568"/>
          <p:cNvSpPr>
            <a:spLocks/>
          </p:cNvSpPr>
          <p:nvPr/>
        </p:nvSpPr>
        <p:spPr bwMode="auto">
          <a:xfrm>
            <a:off x="5576888" y="3160713"/>
            <a:ext cx="146050" cy="47625"/>
          </a:xfrm>
          <a:custGeom>
            <a:avLst/>
            <a:gdLst>
              <a:gd name="T0" fmla="*/ 550086715 w 819"/>
              <a:gd name="T1" fmla="*/ 0 h 333"/>
              <a:gd name="T2" fmla="*/ 2147483647 w 819"/>
              <a:gd name="T3" fmla="*/ 406628543 h 333"/>
              <a:gd name="T4" fmla="*/ 975388059 w 819"/>
              <a:gd name="T5" fmla="*/ 286685481 h 333"/>
              <a:gd name="T6" fmla="*/ 0 w 819"/>
              <a:gd name="T7" fmla="*/ 974129044 h 333"/>
              <a:gd name="T8" fmla="*/ 550086715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8" name="Freeform 569"/>
          <p:cNvSpPr>
            <a:spLocks/>
          </p:cNvSpPr>
          <p:nvPr/>
        </p:nvSpPr>
        <p:spPr bwMode="auto">
          <a:xfrm>
            <a:off x="5541963" y="3302000"/>
            <a:ext cx="192087" cy="44450"/>
          </a:xfrm>
          <a:custGeom>
            <a:avLst/>
            <a:gdLst>
              <a:gd name="T0" fmla="*/ 189695224 w 1083"/>
              <a:gd name="T1" fmla="*/ 0 h 306"/>
              <a:gd name="T2" fmla="*/ 2147483647 w 1083"/>
              <a:gd name="T3" fmla="*/ 799997881 h 306"/>
              <a:gd name="T4" fmla="*/ 2147483647 w 1083"/>
              <a:gd name="T5" fmla="*/ 937934366 h 306"/>
              <a:gd name="T6" fmla="*/ 0 w 1083"/>
              <a:gd name="T7" fmla="*/ 85817262 h 306"/>
              <a:gd name="T8" fmla="*/ 189695224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9" name="Freeform 570"/>
          <p:cNvSpPr>
            <a:spLocks/>
          </p:cNvSpPr>
          <p:nvPr/>
        </p:nvSpPr>
        <p:spPr bwMode="auto">
          <a:xfrm>
            <a:off x="5524500" y="3314700"/>
            <a:ext cx="193675" cy="44450"/>
          </a:xfrm>
          <a:custGeom>
            <a:avLst/>
            <a:gdLst>
              <a:gd name="T0" fmla="*/ 219975282 w 1088"/>
              <a:gd name="T1" fmla="*/ 0 h 311"/>
              <a:gd name="T2" fmla="*/ 2147483647 w 1088"/>
              <a:gd name="T3" fmla="*/ 759119530 h 311"/>
              <a:gd name="T4" fmla="*/ 2147483647 w 1088"/>
              <a:gd name="T5" fmla="*/ 908018168 h 311"/>
              <a:gd name="T6" fmla="*/ 0 w 1088"/>
              <a:gd name="T7" fmla="*/ 99258994 h 311"/>
              <a:gd name="T8" fmla="*/ 219975282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0" name="Freeform 571"/>
          <p:cNvSpPr>
            <a:spLocks/>
          </p:cNvSpPr>
          <p:nvPr/>
        </p:nvSpPr>
        <p:spPr bwMode="auto">
          <a:xfrm>
            <a:off x="5554663" y="3355975"/>
            <a:ext cx="28575" cy="9525"/>
          </a:xfrm>
          <a:custGeom>
            <a:avLst/>
            <a:gdLst>
              <a:gd name="T0" fmla="*/ 84640370 w 164"/>
              <a:gd name="T1" fmla="*/ 2310209 h 72"/>
              <a:gd name="T2" fmla="*/ 111082873 w 164"/>
              <a:gd name="T3" fmla="*/ 2310209 h 72"/>
              <a:gd name="T4" fmla="*/ 185128016 w 164"/>
              <a:gd name="T5" fmla="*/ 0 h 72"/>
              <a:gd name="T6" fmla="*/ 285646154 w 164"/>
              <a:gd name="T7" fmla="*/ 0 h 72"/>
              <a:gd name="T8" fmla="*/ 412606622 w 164"/>
              <a:gd name="T9" fmla="*/ 4637749 h 72"/>
              <a:gd name="T10" fmla="*/ 550131998 w 164"/>
              <a:gd name="T11" fmla="*/ 16205994 h 72"/>
              <a:gd name="T12" fmla="*/ 677062323 w 164"/>
              <a:gd name="T13" fmla="*/ 39359946 h 72"/>
              <a:gd name="T14" fmla="*/ 788145196 w 164"/>
              <a:gd name="T15" fmla="*/ 71771933 h 72"/>
              <a:gd name="T16" fmla="*/ 867503024 w 164"/>
              <a:gd name="T17" fmla="*/ 118079837 h 72"/>
              <a:gd name="T18" fmla="*/ 867503024 w 164"/>
              <a:gd name="T19" fmla="*/ 120389915 h 72"/>
              <a:gd name="T20" fmla="*/ 867503024 w 164"/>
              <a:gd name="T21" fmla="*/ 131975622 h 72"/>
              <a:gd name="T22" fmla="*/ 862220656 w 164"/>
              <a:gd name="T23" fmla="*/ 143543867 h 72"/>
              <a:gd name="T24" fmla="*/ 851625429 w 164"/>
              <a:gd name="T25" fmla="*/ 155129574 h 72"/>
              <a:gd name="T26" fmla="*/ 825182926 w 164"/>
              <a:gd name="T27" fmla="*/ 164387742 h 72"/>
              <a:gd name="T28" fmla="*/ 788145196 w 164"/>
              <a:gd name="T29" fmla="*/ 166697819 h 72"/>
              <a:gd name="T30" fmla="*/ 729977647 w 164"/>
              <a:gd name="T31" fmla="*/ 164387742 h 72"/>
              <a:gd name="T32" fmla="*/ 655902187 w 164"/>
              <a:gd name="T33" fmla="*/ 150491825 h 72"/>
              <a:gd name="T34" fmla="*/ 655902187 w 164"/>
              <a:gd name="T35" fmla="*/ 145854076 h 72"/>
              <a:gd name="T36" fmla="*/ 650619645 w 164"/>
              <a:gd name="T37" fmla="*/ 136595908 h 72"/>
              <a:gd name="T38" fmla="*/ 634772368 w 164"/>
              <a:gd name="T39" fmla="*/ 120389915 h 72"/>
              <a:gd name="T40" fmla="*/ 597734638 w 164"/>
              <a:gd name="T41" fmla="*/ 104183921 h 72"/>
              <a:gd name="T42" fmla="*/ 528972037 w 164"/>
              <a:gd name="T43" fmla="*/ 87977927 h 72"/>
              <a:gd name="T44" fmla="*/ 428453898 w 164"/>
              <a:gd name="T45" fmla="*/ 74082143 h 72"/>
              <a:gd name="T46" fmla="*/ 290928522 w 164"/>
              <a:gd name="T47" fmla="*/ 67134184 h 72"/>
              <a:gd name="T48" fmla="*/ 105800506 w 164"/>
              <a:gd name="T49" fmla="*/ 67134184 h 72"/>
              <a:gd name="T50" fmla="*/ 95205279 w 164"/>
              <a:gd name="T51" fmla="*/ 67134184 h 72"/>
              <a:gd name="T52" fmla="*/ 74045143 w 164"/>
              <a:gd name="T53" fmla="*/ 62513898 h 72"/>
              <a:gd name="T54" fmla="*/ 47602639 w 164"/>
              <a:gd name="T55" fmla="*/ 57876149 h 72"/>
              <a:gd name="T56" fmla="*/ 21160136 w 164"/>
              <a:gd name="T57" fmla="*/ 50928191 h 72"/>
              <a:gd name="T58" fmla="*/ 0 w 164"/>
              <a:gd name="T59" fmla="*/ 41670023 h 72"/>
              <a:gd name="T60" fmla="*/ 0 w 164"/>
              <a:gd name="T61" fmla="*/ 32411987 h 72"/>
              <a:gd name="T62" fmla="*/ 26442504 w 164"/>
              <a:gd name="T63" fmla="*/ 16205994 h 72"/>
              <a:gd name="T64" fmla="*/ 84640370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1" name="Freeform 572"/>
          <p:cNvSpPr>
            <a:spLocks/>
          </p:cNvSpPr>
          <p:nvPr/>
        </p:nvSpPr>
        <p:spPr bwMode="auto">
          <a:xfrm>
            <a:off x="5559425" y="3282950"/>
            <a:ext cx="26988" cy="15875"/>
          </a:xfrm>
          <a:custGeom>
            <a:avLst/>
            <a:gdLst>
              <a:gd name="T0" fmla="*/ 284220055 w 146"/>
              <a:gd name="T1" fmla="*/ 0 h 109"/>
              <a:gd name="T2" fmla="*/ 265290192 w 146"/>
              <a:gd name="T3" fmla="*/ 0 h 109"/>
              <a:gd name="T4" fmla="*/ 221075160 w 146"/>
              <a:gd name="T5" fmla="*/ 9269544 h 109"/>
              <a:gd name="T6" fmla="*/ 164217544 w 146"/>
              <a:gd name="T7" fmla="*/ 21614614 h 109"/>
              <a:gd name="T8" fmla="*/ 94751356 w 146"/>
              <a:gd name="T9" fmla="*/ 43250491 h 109"/>
              <a:gd name="T10" fmla="*/ 37893740 w 146"/>
              <a:gd name="T11" fmla="*/ 74134648 h 109"/>
              <a:gd name="T12" fmla="*/ 6321292 w 146"/>
              <a:gd name="T13" fmla="*/ 120482220 h 109"/>
              <a:gd name="T14" fmla="*/ 0 w 146"/>
              <a:gd name="T15" fmla="*/ 182271653 h 109"/>
              <a:gd name="T16" fmla="*/ 37893740 w 146"/>
              <a:gd name="T17" fmla="*/ 262600172 h 109"/>
              <a:gd name="T18" fmla="*/ 536867478 w 146"/>
              <a:gd name="T19" fmla="*/ 336734966 h 109"/>
              <a:gd name="T20" fmla="*/ 530546186 w 146"/>
              <a:gd name="T21" fmla="*/ 321292814 h 109"/>
              <a:gd name="T22" fmla="*/ 530546186 w 146"/>
              <a:gd name="T23" fmla="*/ 287311867 h 109"/>
              <a:gd name="T24" fmla="*/ 530546186 w 146"/>
              <a:gd name="T25" fmla="*/ 234791833 h 109"/>
              <a:gd name="T26" fmla="*/ 549510247 w 146"/>
              <a:gd name="T27" fmla="*/ 179174862 h 109"/>
              <a:gd name="T28" fmla="*/ 587403987 w 146"/>
              <a:gd name="T29" fmla="*/ 123579010 h 109"/>
              <a:gd name="T30" fmla="*/ 656869990 w 146"/>
              <a:gd name="T31" fmla="*/ 83404192 h 109"/>
              <a:gd name="T32" fmla="*/ 764264114 w 146"/>
              <a:gd name="T33" fmla="*/ 61789578 h 109"/>
              <a:gd name="T34" fmla="*/ 922160181 w 146"/>
              <a:gd name="T35" fmla="*/ 71058976 h 109"/>
              <a:gd name="T36" fmla="*/ 284220055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2" name="Freeform 573"/>
          <p:cNvSpPr>
            <a:spLocks/>
          </p:cNvSpPr>
          <p:nvPr/>
        </p:nvSpPr>
        <p:spPr bwMode="auto">
          <a:xfrm>
            <a:off x="5707063" y="3309938"/>
            <a:ext cx="26987" cy="15875"/>
          </a:xfrm>
          <a:custGeom>
            <a:avLst/>
            <a:gdLst>
              <a:gd name="T0" fmla="*/ 284198988 w 146"/>
              <a:gd name="T1" fmla="*/ 0 h 107"/>
              <a:gd name="T2" fmla="*/ 265236369 w 146"/>
              <a:gd name="T3" fmla="*/ 0 h 107"/>
              <a:gd name="T4" fmla="*/ 221024639 w 146"/>
              <a:gd name="T5" fmla="*/ 6537533 h 107"/>
              <a:gd name="T6" fmla="*/ 157884486 w 146"/>
              <a:gd name="T7" fmla="*/ 19590640 h 107"/>
              <a:gd name="T8" fmla="*/ 94744333 w 146"/>
              <a:gd name="T9" fmla="*/ 39181429 h 107"/>
              <a:gd name="T10" fmla="*/ 37890857 w 146"/>
              <a:gd name="T11" fmla="*/ 75105070 h 107"/>
              <a:gd name="T12" fmla="*/ 0 w 146"/>
              <a:gd name="T13" fmla="*/ 124103777 h 107"/>
              <a:gd name="T14" fmla="*/ 0 w 146"/>
              <a:gd name="T15" fmla="*/ 189413379 h 107"/>
              <a:gd name="T16" fmla="*/ 37890857 w 146"/>
              <a:gd name="T17" fmla="*/ 277593662 h 107"/>
              <a:gd name="T18" fmla="*/ 530506934 w 146"/>
              <a:gd name="T19" fmla="*/ 349440797 h 107"/>
              <a:gd name="T20" fmla="*/ 524186061 w 146"/>
              <a:gd name="T21" fmla="*/ 336387689 h 107"/>
              <a:gd name="T22" fmla="*/ 524186061 w 146"/>
              <a:gd name="T23" fmla="*/ 297184303 h 107"/>
              <a:gd name="T24" fmla="*/ 524186061 w 146"/>
              <a:gd name="T25" fmla="*/ 244927808 h 107"/>
              <a:gd name="T26" fmla="*/ 543114484 w 146"/>
              <a:gd name="T27" fmla="*/ 182875846 h 107"/>
              <a:gd name="T28" fmla="*/ 581039537 w 146"/>
              <a:gd name="T29" fmla="*/ 130641310 h 107"/>
              <a:gd name="T30" fmla="*/ 650500563 w 146"/>
              <a:gd name="T31" fmla="*/ 88180136 h 107"/>
              <a:gd name="T32" fmla="*/ 764173319 w 146"/>
              <a:gd name="T33" fmla="*/ 62051814 h 107"/>
              <a:gd name="T34" fmla="*/ 922057805 w 146"/>
              <a:gd name="T35" fmla="*/ 75105070 h 107"/>
              <a:gd name="T36" fmla="*/ 284198988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3" name="Freeform 574"/>
          <p:cNvSpPr>
            <a:spLocks/>
          </p:cNvSpPr>
          <p:nvPr/>
        </p:nvSpPr>
        <p:spPr bwMode="auto">
          <a:xfrm>
            <a:off x="5588000" y="3286125"/>
            <a:ext cx="111125" cy="26988"/>
          </a:xfrm>
          <a:custGeom>
            <a:avLst/>
            <a:gdLst>
              <a:gd name="T0" fmla="*/ 0 w 629"/>
              <a:gd name="T1" fmla="*/ 130414765 h 182"/>
              <a:gd name="T2" fmla="*/ 2147483647 w 629"/>
              <a:gd name="T3" fmla="*/ 593429790 h 182"/>
              <a:gd name="T4" fmla="*/ 2147483647 w 629"/>
              <a:gd name="T5" fmla="*/ 463015025 h 182"/>
              <a:gd name="T6" fmla="*/ 159899335 w 629"/>
              <a:gd name="T7" fmla="*/ 0 h 182"/>
              <a:gd name="T8" fmla="*/ 0 w 629"/>
              <a:gd name="T9" fmla="*/ 130414765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4" name="Freeform 575"/>
          <p:cNvSpPr>
            <a:spLocks/>
          </p:cNvSpPr>
          <p:nvPr/>
        </p:nvSpPr>
        <p:spPr bwMode="auto">
          <a:xfrm>
            <a:off x="5588000" y="3298825"/>
            <a:ext cx="106363" cy="23813"/>
          </a:xfrm>
          <a:custGeom>
            <a:avLst/>
            <a:gdLst>
              <a:gd name="T0" fmla="*/ 0 w 606"/>
              <a:gd name="T1" fmla="*/ 76955211 h 170"/>
              <a:gd name="T2" fmla="*/ 2147483647 w 606"/>
              <a:gd name="T3" fmla="*/ 467244818 h 170"/>
              <a:gd name="T4" fmla="*/ 2147483647 w 606"/>
              <a:gd name="T5" fmla="*/ 390289607 h 170"/>
              <a:gd name="T6" fmla="*/ 27047619 w 606"/>
              <a:gd name="T7" fmla="*/ 0 h 170"/>
              <a:gd name="T8" fmla="*/ 0 w 606"/>
              <a:gd name="T9" fmla="*/ 7695521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5" name="Freeform 576"/>
          <p:cNvSpPr>
            <a:spLocks/>
          </p:cNvSpPr>
          <p:nvPr/>
        </p:nvSpPr>
        <p:spPr bwMode="auto">
          <a:xfrm>
            <a:off x="5588000" y="3281363"/>
            <a:ext cx="106363" cy="23812"/>
          </a:xfrm>
          <a:custGeom>
            <a:avLst/>
            <a:gdLst>
              <a:gd name="T0" fmla="*/ 0 w 606"/>
              <a:gd name="T1" fmla="*/ 76948758 h 170"/>
              <a:gd name="T2" fmla="*/ 2147483647 w 606"/>
              <a:gd name="T3" fmla="*/ 467185977 h 170"/>
              <a:gd name="T4" fmla="*/ 2147483647 w 606"/>
              <a:gd name="T5" fmla="*/ 390237219 h 170"/>
              <a:gd name="T6" fmla="*/ 27047619 w 606"/>
              <a:gd name="T7" fmla="*/ 0 h 170"/>
              <a:gd name="T8" fmla="*/ 0 w 606"/>
              <a:gd name="T9" fmla="*/ 7694875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6"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87" name="Freeform 578"/>
          <p:cNvSpPr>
            <a:spLocks/>
          </p:cNvSpPr>
          <p:nvPr/>
        </p:nvSpPr>
        <p:spPr bwMode="auto">
          <a:xfrm>
            <a:off x="6196013" y="1831975"/>
            <a:ext cx="293687" cy="293688"/>
          </a:xfrm>
          <a:custGeom>
            <a:avLst/>
            <a:gdLst>
              <a:gd name="T0" fmla="*/ 2147483647 w 1894"/>
              <a:gd name="T1" fmla="*/ 0 h 1904"/>
              <a:gd name="T2" fmla="*/ 2147483647 w 1894"/>
              <a:gd name="T3" fmla="*/ 0 h 1904"/>
              <a:gd name="T4" fmla="*/ 2147483647 w 1894"/>
              <a:gd name="T5" fmla="*/ 3664005 h 1904"/>
              <a:gd name="T6" fmla="*/ 2147483647 w 1894"/>
              <a:gd name="T7" fmla="*/ 11015922 h 1904"/>
              <a:gd name="T8" fmla="*/ 2147483647 w 1894"/>
              <a:gd name="T9" fmla="*/ 22007936 h 1904"/>
              <a:gd name="T10" fmla="*/ 2147483647 w 1894"/>
              <a:gd name="T11" fmla="*/ 36687863 h 1904"/>
              <a:gd name="T12" fmla="*/ 2147483647 w 1894"/>
              <a:gd name="T13" fmla="*/ 62383712 h 1904"/>
              <a:gd name="T14" fmla="*/ 2147483647 w 1894"/>
              <a:gd name="T15" fmla="*/ 95407570 h 1904"/>
              <a:gd name="T16" fmla="*/ 2147483647 w 1894"/>
              <a:gd name="T17" fmla="*/ 139447350 h 1904"/>
              <a:gd name="T18" fmla="*/ 2147483647 w 1894"/>
              <a:gd name="T19" fmla="*/ 201854817 h 1904"/>
              <a:gd name="T20" fmla="*/ 2147483647 w 1894"/>
              <a:gd name="T21" fmla="*/ 267902533 h 1904"/>
              <a:gd name="T22" fmla="*/ 2147483647 w 1894"/>
              <a:gd name="T23" fmla="*/ 355982094 h 1904"/>
              <a:gd name="T24" fmla="*/ 2147483647 w 1894"/>
              <a:gd name="T25" fmla="*/ 458741581 h 1904"/>
              <a:gd name="T26" fmla="*/ 2147483647 w 1894"/>
              <a:gd name="T27" fmla="*/ 583509005 h 1904"/>
              <a:gd name="T28" fmla="*/ 2147483647 w 1894"/>
              <a:gd name="T29" fmla="*/ 722980110 h 1904"/>
              <a:gd name="T30" fmla="*/ 2147483647 w 1894"/>
              <a:gd name="T31" fmla="*/ 884459151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147483647 w 1894"/>
              <a:gd name="T61" fmla="*/ 2147483647 h 1904"/>
              <a:gd name="T62" fmla="*/ 2147483647 w 1894"/>
              <a:gd name="T63" fmla="*/ 2147483647 h 1904"/>
              <a:gd name="T64" fmla="*/ 2147483647 w 1894"/>
              <a:gd name="T65" fmla="*/ 2147483647 h 1904"/>
              <a:gd name="T66" fmla="*/ 1867894133 w 1894"/>
              <a:gd name="T67" fmla="*/ 2147483647 h 1904"/>
              <a:gd name="T68" fmla="*/ 1454046198 w 1894"/>
              <a:gd name="T69" fmla="*/ 2147483647 h 1904"/>
              <a:gd name="T70" fmla="*/ 1043925017 w 1894"/>
              <a:gd name="T71" fmla="*/ 2147483647 h 1904"/>
              <a:gd name="T72" fmla="*/ 641281691 w 1894"/>
              <a:gd name="T73" fmla="*/ 2147483647 h 1904"/>
              <a:gd name="T74" fmla="*/ 249794749 w 1894"/>
              <a:gd name="T75" fmla="*/ 2147483647 h 1904"/>
              <a:gd name="T76" fmla="*/ 59653505 w 1894"/>
              <a:gd name="T77" fmla="*/ 2147483647 h 1904"/>
              <a:gd name="T78" fmla="*/ 29814813 w 1894"/>
              <a:gd name="T79" fmla="*/ 2147483647 h 1904"/>
              <a:gd name="T80" fmla="*/ 0 w 1894"/>
              <a:gd name="T81" fmla="*/ 2147483647 h 1904"/>
              <a:gd name="T82" fmla="*/ 14907329 w 1894"/>
              <a:gd name="T83" fmla="*/ 2147483647 h 1904"/>
              <a:gd name="T84" fmla="*/ 1446592533 w 1894"/>
              <a:gd name="T85" fmla="*/ 2147483647 h 1904"/>
              <a:gd name="T86" fmla="*/ 1439138714 w 1894"/>
              <a:gd name="T87" fmla="*/ 2147483647 h 1904"/>
              <a:gd name="T88" fmla="*/ 1454046198 w 1894"/>
              <a:gd name="T89" fmla="*/ 2147483647 h 1904"/>
              <a:gd name="T90" fmla="*/ 1536060696 w 1894"/>
              <a:gd name="T91" fmla="*/ 2147483647 h 1904"/>
              <a:gd name="T92" fmla="*/ 1744860213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88" name="Freeform 579"/>
          <p:cNvSpPr>
            <a:spLocks/>
          </p:cNvSpPr>
          <p:nvPr/>
        </p:nvSpPr>
        <p:spPr bwMode="auto">
          <a:xfrm>
            <a:off x="6232525" y="2019300"/>
            <a:ext cx="171450" cy="49213"/>
          </a:xfrm>
          <a:custGeom>
            <a:avLst/>
            <a:gdLst>
              <a:gd name="T0" fmla="*/ 149013768 w 1106"/>
              <a:gd name="T1" fmla="*/ 0 h 331"/>
              <a:gd name="T2" fmla="*/ 2147483647 w 1106"/>
              <a:gd name="T3" fmla="*/ 910399910 h 331"/>
              <a:gd name="T4" fmla="*/ 2147483647 w 1106"/>
              <a:gd name="T5" fmla="*/ 1087886372 h 331"/>
              <a:gd name="T6" fmla="*/ 0 w 1106"/>
              <a:gd name="T7" fmla="*/ 118309539 h 331"/>
              <a:gd name="T8" fmla="*/ 149013768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9" name="Freeform 580"/>
          <p:cNvSpPr>
            <a:spLocks/>
          </p:cNvSpPr>
          <p:nvPr/>
        </p:nvSpPr>
        <p:spPr bwMode="auto">
          <a:xfrm>
            <a:off x="6203950" y="2041525"/>
            <a:ext cx="200025" cy="76200"/>
          </a:xfrm>
          <a:custGeom>
            <a:avLst/>
            <a:gdLst>
              <a:gd name="T0" fmla="*/ 2147483647 w 1285"/>
              <a:gd name="T1" fmla="*/ 1343273518 h 505"/>
              <a:gd name="T2" fmla="*/ 2147483647 w 1285"/>
              <a:gd name="T3" fmla="*/ 1336420346 h 505"/>
              <a:gd name="T4" fmla="*/ 2147483647 w 1285"/>
              <a:gd name="T5" fmla="*/ 1322668434 h 505"/>
              <a:gd name="T6" fmla="*/ 2147483647 w 1285"/>
              <a:gd name="T7" fmla="*/ 1298625297 h 505"/>
              <a:gd name="T8" fmla="*/ 2147483647 w 1285"/>
              <a:gd name="T9" fmla="*/ 1267706204 h 505"/>
              <a:gd name="T10" fmla="*/ 2147483647 w 1285"/>
              <a:gd name="T11" fmla="*/ 1219597145 h 505"/>
              <a:gd name="T12" fmla="*/ 2147483647 w 1285"/>
              <a:gd name="T13" fmla="*/ 1168072969 h 505"/>
              <a:gd name="T14" fmla="*/ 2147483647 w 1285"/>
              <a:gd name="T15" fmla="*/ 1106234632 h 505"/>
              <a:gd name="T16" fmla="*/ 2147483647 w 1285"/>
              <a:gd name="T17" fmla="*/ 1027206480 h 505"/>
              <a:gd name="T18" fmla="*/ 2147483647 w 1285"/>
              <a:gd name="T19" fmla="*/ 937887254 h 505"/>
              <a:gd name="T20" fmla="*/ 2147483647 w 1285"/>
              <a:gd name="T21" fmla="*/ 838253868 h 505"/>
              <a:gd name="T22" fmla="*/ 1780262972 w 1285"/>
              <a:gd name="T23" fmla="*/ 718015398 h 505"/>
              <a:gd name="T24" fmla="*/ 1372924123 w 1285"/>
              <a:gd name="T25" fmla="*/ 587463070 h 505"/>
              <a:gd name="T26" fmla="*/ 976876647 w 1285"/>
              <a:gd name="T27" fmla="*/ 439743410 h 505"/>
              <a:gd name="T28" fmla="*/ 584633381 w 1285"/>
              <a:gd name="T29" fmla="*/ 278271989 h 505"/>
              <a:gd name="T30" fmla="*/ 207437288 w 1285"/>
              <a:gd name="T31" fmla="*/ 96195333 h 505"/>
              <a:gd name="T32" fmla="*/ 22631311 w 1285"/>
              <a:gd name="T33" fmla="*/ 13751912 h 505"/>
              <a:gd name="T34" fmla="*/ 7535728 w 1285"/>
              <a:gd name="T35" fmla="*/ 109947245 h 505"/>
              <a:gd name="T36" fmla="*/ 0 w 1285"/>
              <a:gd name="T37" fmla="*/ 261104808 h 505"/>
              <a:gd name="T38" fmla="*/ 30167039 w 1285"/>
              <a:gd name="T39" fmla="*/ 412262370 h 505"/>
              <a:gd name="T40" fmla="*/ 71673861 w 1285"/>
              <a:gd name="T41" fmla="*/ 477538610 h 505"/>
              <a:gd name="T42" fmla="*/ 105620672 w 1285"/>
              <a:gd name="T43" fmla="*/ 494705791 h 505"/>
              <a:gd name="T44" fmla="*/ 177270249 w 1285"/>
              <a:gd name="T45" fmla="*/ 532500840 h 505"/>
              <a:gd name="T46" fmla="*/ 282891077 w 1285"/>
              <a:gd name="T47" fmla="*/ 584025017 h 505"/>
              <a:gd name="T48" fmla="*/ 422434432 w 1285"/>
              <a:gd name="T49" fmla="*/ 652739310 h 505"/>
              <a:gd name="T50" fmla="*/ 599704837 w 1285"/>
              <a:gd name="T51" fmla="*/ 728329408 h 505"/>
              <a:gd name="T52" fmla="*/ 810922053 w 1285"/>
              <a:gd name="T53" fmla="*/ 817648785 h 505"/>
              <a:gd name="T54" fmla="*/ 1059866163 w 1285"/>
              <a:gd name="T55" fmla="*/ 917282020 h 505"/>
              <a:gd name="T56" fmla="*/ 1350292812 w 1285"/>
              <a:gd name="T57" fmla="*/ 1016915406 h 505"/>
              <a:gd name="T58" fmla="*/ 1670886500 w 1285"/>
              <a:gd name="T59" fmla="*/ 1119963910 h 505"/>
              <a:gd name="T60" fmla="*/ 2036742810 w 1285"/>
              <a:gd name="T61" fmla="*/ 1226473101 h 505"/>
              <a:gd name="T62" fmla="*/ 2147483647 w 1285"/>
              <a:gd name="T63" fmla="*/ 1329544390 h 505"/>
              <a:gd name="T64" fmla="*/ 2147483647 w 1285"/>
              <a:gd name="T65" fmla="*/ 1429177776 h 505"/>
              <a:gd name="T66" fmla="*/ 2147483647 w 1285"/>
              <a:gd name="T67" fmla="*/ 1525372958 h 505"/>
              <a:gd name="T68" fmla="*/ 2147483647 w 1285"/>
              <a:gd name="T69" fmla="*/ 1621568291 h 505"/>
              <a:gd name="T70" fmla="*/ 2147483647 w 1285"/>
              <a:gd name="T71" fmla="*/ 1697135755 h 505"/>
              <a:gd name="T72" fmla="*/ 2147483647 w 1285"/>
              <a:gd name="T73" fmla="*/ 1728054848 h 505"/>
              <a:gd name="T74" fmla="*/ 2147483647 w 1285"/>
              <a:gd name="T75" fmla="*/ 1673092618 h 505"/>
              <a:gd name="T76" fmla="*/ 2147483647 w 1285"/>
              <a:gd name="T77" fmla="*/ 1566583276 h 505"/>
              <a:gd name="T78" fmla="*/ 2147483647 w 1285"/>
              <a:gd name="T79" fmla="*/ 1425739723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0"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91" name="Freeform 582"/>
          <p:cNvSpPr>
            <a:spLocks/>
          </p:cNvSpPr>
          <p:nvPr/>
        </p:nvSpPr>
        <p:spPr bwMode="auto">
          <a:xfrm>
            <a:off x="6210300" y="1751013"/>
            <a:ext cx="46038" cy="57150"/>
          </a:xfrm>
          <a:custGeom>
            <a:avLst/>
            <a:gdLst>
              <a:gd name="T0" fmla="*/ 1071820966 w 179"/>
              <a:gd name="T1" fmla="*/ 518592065 h 216"/>
              <a:gd name="T2" fmla="*/ 833682595 w 179"/>
              <a:gd name="T3" fmla="*/ 685342535 h 216"/>
              <a:gd name="T4" fmla="*/ 646479485 w 179"/>
              <a:gd name="T5" fmla="*/ 870504037 h 216"/>
              <a:gd name="T6" fmla="*/ 459342473 w 179"/>
              <a:gd name="T7" fmla="*/ 1092767796 h 216"/>
              <a:gd name="T8" fmla="*/ 306272296 w 179"/>
              <a:gd name="T9" fmla="*/ 1333582815 h 216"/>
              <a:gd name="T10" fmla="*/ 170136644 w 179"/>
              <a:gd name="T11" fmla="*/ 1592878715 h 216"/>
              <a:gd name="T12" fmla="*/ 85068193 w 179"/>
              <a:gd name="T13" fmla="*/ 1870725875 h 216"/>
              <a:gd name="T14" fmla="*/ 34000992 w 179"/>
              <a:gd name="T15" fmla="*/ 2147483647 h 216"/>
              <a:gd name="T16" fmla="*/ 0 w 179"/>
              <a:gd name="T17" fmla="*/ 2147483647 h 216"/>
              <a:gd name="T18" fmla="*/ 34000992 w 179"/>
              <a:gd name="T19" fmla="*/ 2147483647 h 216"/>
              <a:gd name="T20" fmla="*/ 170136644 w 179"/>
              <a:gd name="T21" fmla="*/ 2147483647 h 216"/>
              <a:gd name="T22" fmla="*/ 391274647 w 179"/>
              <a:gd name="T23" fmla="*/ 2147483647 h 216"/>
              <a:gd name="T24" fmla="*/ 680546576 w 179"/>
              <a:gd name="T25" fmla="*/ 2147483647 h 216"/>
              <a:gd name="T26" fmla="*/ 1003819239 w 179"/>
              <a:gd name="T27" fmla="*/ 2147483647 h 216"/>
              <a:gd name="T28" fmla="*/ 1344026428 w 179"/>
              <a:gd name="T29" fmla="*/ 2147483647 h 216"/>
              <a:gd name="T30" fmla="*/ 1701366182 w 179"/>
              <a:gd name="T31" fmla="*/ 2147483647 h 216"/>
              <a:gd name="T32" fmla="*/ 2041573371 w 179"/>
              <a:gd name="T33" fmla="*/ 2147483647 h 216"/>
              <a:gd name="T34" fmla="*/ 2109641197 w 179"/>
              <a:gd name="T35" fmla="*/ 2147483647 h 216"/>
              <a:gd name="T36" fmla="*/ 2147483647 w 179"/>
              <a:gd name="T37" fmla="*/ 2147483647 h 216"/>
              <a:gd name="T38" fmla="*/ 2147483647 w 179"/>
              <a:gd name="T39" fmla="*/ 2147483647 h 216"/>
              <a:gd name="T40" fmla="*/ 2147483647 w 179"/>
              <a:gd name="T41" fmla="*/ 2147483647 h 216"/>
              <a:gd name="T42" fmla="*/ 2147483647 w 179"/>
              <a:gd name="T43" fmla="*/ 2147483647 h 216"/>
              <a:gd name="T44" fmla="*/ 2143708288 w 179"/>
              <a:gd name="T45" fmla="*/ 2147483647 h 216"/>
              <a:gd name="T46" fmla="*/ 2058639838 w 179"/>
              <a:gd name="T47" fmla="*/ 2147483647 h 216"/>
              <a:gd name="T48" fmla="*/ 1973571644 w 179"/>
              <a:gd name="T49" fmla="*/ 2147483647 h 216"/>
              <a:gd name="T50" fmla="*/ 1786434633 w 179"/>
              <a:gd name="T51" fmla="*/ 2147483647 h 216"/>
              <a:gd name="T52" fmla="*/ 1616297989 w 179"/>
              <a:gd name="T53" fmla="*/ 2147483647 h 216"/>
              <a:gd name="T54" fmla="*/ 1429094621 w 179"/>
              <a:gd name="T55" fmla="*/ 2147483647 h 216"/>
              <a:gd name="T56" fmla="*/ 1276024701 w 179"/>
              <a:gd name="T57" fmla="*/ 2147483647 h 216"/>
              <a:gd name="T58" fmla="*/ 1105888057 w 179"/>
              <a:gd name="T59" fmla="*/ 2147483647 h 216"/>
              <a:gd name="T60" fmla="*/ 952751780 w 179"/>
              <a:gd name="T61" fmla="*/ 2147483647 h 216"/>
              <a:gd name="T62" fmla="*/ 799615761 w 179"/>
              <a:gd name="T63" fmla="*/ 2147483647 h 216"/>
              <a:gd name="T64" fmla="*/ 663545951 w 179"/>
              <a:gd name="T65" fmla="*/ 2147483647 h 216"/>
              <a:gd name="T66" fmla="*/ 612478493 w 179"/>
              <a:gd name="T67" fmla="*/ 2147483647 h 216"/>
              <a:gd name="T68" fmla="*/ 748614402 w 179"/>
              <a:gd name="T69" fmla="*/ 1667013377 h 216"/>
              <a:gd name="T70" fmla="*/ 1037820231 w 179"/>
              <a:gd name="T71" fmla="*/ 1240967006 h 216"/>
              <a:gd name="T72" fmla="*/ 1429094621 w 179"/>
              <a:gd name="T73" fmla="*/ 870504037 h 216"/>
              <a:gd name="T74" fmla="*/ 1854436360 w 179"/>
              <a:gd name="T75" fmla="*/ 592726727 h 216"/>
              <a:gd name="T76" fmla="*/ 2147483647 w 179"/>
              <a:gd name="T77" fmla="*/ 388944115 h 216"/>
              <a:gd name="T78" fmla="*/ 2147483647 w 179"/>
              <a:gd name="T79" fmla="*/ 222263758 h 216"/>
              <a:gd name="T80" fmla="*/ 2147483647 w 179"/>
              <a:gd name="T81" fmla="*/ 92615808 h 216"/>
              <a:gd name="T82" fmla="*/ 2147483647 w 179"/>
              <a:gd name="T83" fmla="*/ 18551260 h 216"/>
              <a:gd name="T84" fmla="*/ 2147483647 w 179"/>
              <a:gd name="T85" fmla="*/ 0 h 216"/>
              <a:gd name="T86" fmla="*/ 2147483647 w 179"/>
              <a:gd name="T87" fmla="*/ 37032406 h 216"/>
              <a:gd name="T88" fmla="*/ 2109641197 w 179"/>
              <a:gd name="T89" fmla="*/ 92615808 h 216"/>
              <a:gd name="T90" fmla="*/ 1837435735 w 179"/>
              <a:gd name="T91" fmla="*/ 185231617 h 216"/>
              <a:gd name="T92" fmla="*/ 1565230530 w 179"/>
              <a:gd name="T93" fmla="*/ 277847160 h 216"/>
              <a:gd name="T94" fmla="*/ 1310025436 w 179"/>
              <a:gd name="T95" fmla="*/ 407495375 h 216"/>
              <a:gd name="T96" fmla="*/ 1071820966 w 179"/>
              <a:gd name="T97" fmla="*/ 518592065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92" name="Freeform 583"/>
          <p:cNvSpPr>
            <a:spLocks/>
          </p:cNvSpPr>
          <p:nvPr/>
        </p:nvSpPr>
        <p:spPr bwMode="auto">
          <a:xfrm>
            <a:off x="6288088" y="1749425"/>
            <a:ext cx="28575" cy="44450"/>
          </a:xfrm>
          <a:custGeom>
            <a:avLst/>
            <a:gdLst>
              <a:gd name="T0" fmla="*/ 1511863395 w 114"/>
              <a:gd name="T1" fmla="*/ 1018703248 h 168"/>
              <a:gd name="T2" fmla="*/ 1590588523 w 114"/>
              <a:gd name="T3" fmla="*/ 1333582815 h 168"/>
              <a:gd name="T4" fmla="*/ 1574881297 w 114"/>
              <a:gd name="T5" fmla="*/ 1629911121 h 168"/>
              <a:gd name="T6" fmla="*/ 1448908409 w 114"/>
              <a:gd name="T7" fmla="*/ 1870725875 h 168"/>
              <a:gd name="T8" fmla="*/ 1291394988 w 114"/>
              <a:gd name="T9" fmla="*/ 2074438637 h 168"/>
              <a:gd name="T10" fmla="*/ 1086634058 w 114"/>
              <a:gd name="T11" fmla="*/ 2147483647 h 168"/>
              <a:gd name="T12" fmla="*/ 850458424 w 114"/>
              <a:gd name="T13" fmla="*/ 2147483647 h 168"/>
              <a:gd name="T14" fmla="*/ 629927353 w 114"/>
              <a:gd name="T15" fmla="*/ 2147483647 h 168"/>
              <a:gd name="T16" fmla="*/ 425229338 w 114"/>
              <a:gd name="T17" fmla="*/ 2147483647 h 168"/>
              <a:gd name="T18" fmla="*/ 393688804 w 114"/>
              <a:gd name="T19" fmla="*/ 2147483647 h 168"/>
              <a:gd name="T20" fmla="*/ 377981578 w 114"/>
              <a:gd name="T21" fmla="*/ 2147483647 h 168"/>
              <a:gd name="T22" fmla="*/ 377981578 w 114"/>
              <a:gd name="T23" fmla="*/ 2147483647 h 168"/>
              <a:gd name="T24" fmla="*/ 393688804 w 114"/>
              <a:gd name="T25" fmla="*/ 2147483647 h 168"/>
              <a:gd name="T26" fmla="*/ 440936564 w 114"/>
              <a:gd name="T27" fmla="*/ 2147483647 h 168"/>
              <a:gd name="T28" fmla="*/ 488184324 w 114"/>
              <a:gd name="T29" fmla="*/ 2147483647 h 168"/>
              <a:gd name="T30" fmla="*/ 519724607 w 114"/>
              <a:gd name="T31" fmla="*/ 2147483647 h 168"/>
              <a:gd name="T32" fmla="*/ 582679593 w 114"/>
              <a:gd name="T33" fmla="*/ 2147483647 h 168"/>
              <a:gd name="T34" fmla="*/ 834688283 w 114"/>
              <a:gd name="T35" fmla="*/ 2147483647 h 168"/>
              <a:gd name="T36" fmla="*/ 1086634058 w 114"/>
              <a:gd name="T37" fmla="*/ 2147483647 h 168"/>
              <a:gd name="T38" fmla="*/ 1322872607 w 114"/>
              <a:gd name="T39" fmla="*/ 2147483647 h 168"/>
              <a:gd name="T40" fmla="*/ 1527633537 w 114"/>
              <a:gd name="T41" fmla="*/ 2147483647 h 168"/>
              <a:gd name="T42" fmla="*/ 1685084043 w 114"/>
              <a:gd name="T43" fmla="*/ 1963341683 h 168"/>
              <a:gd name="T44" fmla="*/ 1779579312 w 114"/>
              <a:gd name="T45" fmla="*/ 1648462117 h 168"/>
              <a:gd name="T46" fmla="*/ 1795349453 w 114"/>
              <a:gd name="T47" fmla="*/ 1315031554 h 168"/>
              <a:gd name="T48" fmla="*/ 1732331552 w 114"/>
              <a:gd name="T49" fmla="*/ 944638435 h 168"/>
              <a:gd name="T50" fmla="*/ 1590588523 w 114"/>
              <a:gd name="T51" fmla="*/ 666791275 h 168"/>
              <a:gd name="T52" fmla="*/ 1370120366 w 114"/>
              <a:gd name="T53" fmla="*/ 444527517 h 168"/>
              <a:gd name="T54" fmla="*/ 1102404199 w 114"/>
              <a:gd name="T55" fmla="*/ 259296165 h 168"/>
              <a:gd name="T56" fmla="*/ 803210915 w 114"/>
              <a:gd name="T57" fmla="*/ 129647950 h 168"/>
              <a:gd name="T58" fmla="*/ 503954465 w 114"/>
              <a:gd name="T59" fmla="*/ 37032406 h 168"/>
              <a:gd name="T60" fmla="*/ 267715916 w 114"/>
              <a:gd name="T61" fmla="*/ 0 h 168"/>
              <a:gd name="T62" fmla="*/ 78725128 w 114"/>
              <a:gd name="T63" fmla="*/ 0 h 168"/>
              <a:gd name="T64" fmla="*/ 0 w 114"/>
              <a:gd name="T65" fmla="*/ 55583402 h 168"/>
              <a:gd name="T66" fmla="*/ 188990789 w 114"/>
              <a:gd name="T67" fmla="*/ 166680356 h 168"/>
              <a:gd name="T68" fmla="*/ 409459196 w 114"/>
              <a:gd name="T69" fmla="*/ 240815019 h 168"/>
              <a:gd name="T70" fmla="*/ 645697494 w 114"/>
              <a:gd name="T71" fmla="*/ 314879567 h 168"/>
              <a:gd name="T72" fmla="*/ 850458424 w 114"/>
              <a:gd name="T73" fmla="*/ 407495375 h 168"/>
              <a:gd name="T74" fmla="*/ 1070926832 w 114"/>
              <a:gd name="T75" fmla="*/ 500110919 h 168"/>
              <a:gd name="T76" fmla="*/ 1259917620 w 114"/>
              <a:gd name="T77" fmla="*/ 629759133 h 168"/>
              <a:gd name="T78" fmla="*/ 1401660649 w 114"/>
              <a:gd name="T79" fmla="*/ 796439490 h 168"/>
              <a:gd name="T80" fmla="*/ 1511863395 w 114"/>
              <a:gd name="T81" fmla="*/ 101870324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3" name="Freeform 584"/>
          <p:cNvSpPr>
            <a:spLocks/>
          </p:cNvSpPr>
          <p:nvPr/>
        </p:nvSpPr>
        <p:spPr bwMode="auto">
          <a:xfrm>
            <a:off x="6181725" y="1739900"/>
            <a:ext cx="74613" cy="92075"/>
          </a:xfrm>
          <a:custGeom>
            <a:avLst/>
            <a:gdLst>
              <a:gd name="T0" fmla="*/ 1548797549 w 289"/>
              <a:gd name="T1" fmla="*/ 1173326940 h 351"/>
              <a:gd name="T2" fmla="*/ 825989920 w 289"/>
              <a:gd name="T3" fmla="*/ 1913408739 h 351"/>
              <a:gd name="T4" fmla="*/ 258155042 w 289"/>
              <a:gd name="T5" fmla="*/ 2147483647 h 351"/>
              <a:gd name="T6" fmla="*/ 0 w 289"/>
              <a:gd name="T7" fmla="*/ 2147483647 h 351"/>
              <a:gd name="T8" fmla="*/ 51657755 w 289"/>
              <a:gd name="T9" fmla="*/ 2147483647 h 351"/>
              <a:gd name="T10" fmla="*/ 137642654 w 289"/>
              <a:gd name="T11" fmla="*/ 2147483647 h 351"/>
              <a:gd name="T12" fmla="*/ 292549311 w 289"/>
              <a:gd name="T13" fmla="*/ 2147483647 h 351"/>
              <a:gd name="T14" fmla="*/ 499046598 w 289"/>
              <a:gd name="T15" fmla="*/ 2147483647 h 351"/>
              <a:gd name="T16" fmla="*/ 860450541 w 289"/>
              <a:gd name="T17" fmla="*/ 2147483647 h 351"/>
              <a:gd name="T18" fmla="*/ 1325103128 w 289"/>
              <a:gd name="T19" fmla="*/ 2147483647 h 351"/>
              <a:gd name="T20" fmla="*/ 1841346860 w 289"/>
              <a:gd name="T21" fmla="*/ 2147483647 h 351"/>
              <a:gd name="T22" fmla="*/ 2147483647 w 289"/>
              <a:gd name="T23" fmla="*/ 2147483647 h 351"/>
              <a:gd name="T24" fmla="*/ 2147483647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2147483647 w 289"/>
              <a:gd name="T49" fmla="*/ 2147483647 h 351"/>
              <a:gd name="T50" fmla="*/ 2147483647 w 289"/>
              <a:gd name="T51" fmla="*/ 2147483647 h 351"/>
              <a:gd name="T52" fmla="*/ 1686440462 w 289"/>
              <a:gd name="T53" fmla="*/ 2147483647 h 351"/>
              <a:gd name="T54" fmla="*/ 1239051361 w 289"/>
              <a:gd name="T55" fmla="*/ 2147483647 h 351"/>
              <a:gd name="T56" fmla="*/ 843253665 w 289"/>
              <a:gd name="T57" fmla="*/ 2147483647 h 351"/>
              <a:gd name="T58" fmla="*/ 585098365 w 289"/>
              <a:gd name="T59" fmla="*/ 2147483647 h 351"/>
              <a:gd name="T60" fmla="*/ 516243733 w 289"/>
              <a:gd name="T61" fmla="*/ 2147483647 h 351"/>
              <a:gd name="T62" fmla="*/ 585098365 w 289"/>
              <a:gd name="T63" fmla="*/ 2147483647 h 351"/>
              <a:gd name="T64" fmla="*/ 791595909 w 289"/>
              <a:gd name="T65" fmla="*/ 2147483647 h 351"/>
              <a:gd name="T66" fmla="*/ 1101342097 w 289"/>
              <a:gd name="T67" fmla="*/ 2147483647 h 351"/>
              <a:gd name="T68" fmla="*/ 1462746040 w 289"/>
              <a:gd name="T69" fmla="*/ 1841224037 h 351"/>
              <a:gd name="T70" fmla="*/ 1892938006 w 289"/>
              <a:gd name="T71" fmla="*/ 1389949772 h 351"/>
              <a:gd name="T72" fmla="*/ 2147483647 w 289"/>
              <a:gd name="T73" fmla="*/ 956704369 h 351"/>
              <a:gd name="T74" fmla="*/ 2147483647 w 289"/>
              <a:gd name="T75" fmla="*/ 631770383 h 351"/>
              <a:gd name="T76" fmla="*/ 2147483647 w 289"/>
              <a:gd name="T77" fmla="*/ 342963111 h 351"/>
              <a:gd name="T78" fmla="*/ 2147483647 w 289"/>
              <a:gd name="T79" fmla="*/ 108311416 h 351"/>
              <a:gd name="T80" fmla="*/ 2147483647 w 289"/>
              <a:gd name="T81" fmla="*/ 0 h 351"/>
              <a:gd name="T82" fmla="*/ 2147483647 w 289"/>
              <a:gd name="T83" fmla="*/ 72184701 h 351"/>
              <a:gd name="T84" fmla="*/ 2147483647 w 289"/>
              <a:gd name="T85" fmla="*/ 306836396 h 351"/>
              <a:gd name="T86" fmla="*/ 2147483647 w 289"/>
              <a:gd name="T87" fmla="*/ 63177038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4" name="Freeform 585"/>
          <p:cNvSpPr>
            <a:spLocks/>
          </p:cNvSpPr>
          <p:nvPr/>
        </p:nvSpPr>
        <p:spPr bwMode="auto">
          <a:xfrm>
            <a:off x="6284913" y="1736725"/>
            <a:ext cx="63500" cy="61913"/>
          </a:xfrm>
          <a:custGeom>
            <a:avLst/>
            <a:gdLst>
              <a:gd name="T0" fmla="*/ 2147483647 w 254"/>
              <a:gd name="T1" fmla="*/ 1315122873 h 234"/>
              <a:gd name="T2" fmla="*/ 2147483647 w 254"/>
              <a:gd name="T3" fmla="*/ 1555871573 h 234"/>
              <a:gd name="T4" fmla="*/ 2147483647 w 254"/>
              <a:gd name="T5" fmla="*/ 1833723359 h 234"/>
              <a:gd name="T6" fmla="*/ 2147483647 w 254"/>
              <a:gd name="T7" fmla="*/ 2130056440 h 234"/>
              <a:gd name="T8" fmla="*/ 2147483647 w 254"/>
              <a:gd name="T9" fmla="*/ 2147483647 h 234"/>
              <a:gd name="T10" fmla="*/ 2147483647 w 254"/>
              <a:gd name="T11" fmla="*/ 2147483647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147483647 w 254"/>
              <a:gd name="T23" fmla="*/ 2147483647 h 234"/>
              <a:gd name="T24" fmla="*/ 2147483647 w 254"/>
              <a:gd name="T25" fmla="*/ 2147483647 h 234"/>
              <a:gd name="T26" fmla="*/ 2147483647 w 254"/>
              <a:gd name="T27" fmla="*/ 2147483647 h 234"/>
              <a:gd name="T28" fmla="*/ 2147483647 w 254"/>
              <a:gd name="T29" fmla="*/ 2147483647 h 234"/>
              <a:gd name="T30" fmla="*/ 2147483647 w 254"/>
              <a:gd name="T31" fmla="*/ 2147483647 h 234"/>
              <a:gd name="T32" fmla="*/ 2147483647 w 254"/>
              <a:gd name="T33" fmla="*/ 2147483647 h 234"/>
              <a:gd name="T34" fmla="*/ 2147483647 w 254"/>
              <a:gd name="T35" fmla="*/ 2147483647 h 234"/>
              <a:gd name="T36" fmla="*/ 2147483647 w 254"/>
              <a:gd name="T37" fmla="*/ 2147483647 h 234"/>
              <a:gd name="T38" fmla="*/ 2147483647 w 254"/>
              <a:gd name="T39" fmla="*/ 2147483647 h 234"/>
              <a:gd name="T40" fmla="*/ 2147483647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2147483647 h 234"/>
              <a:gd name="T52" fmla="*/ 2147483647 w 254"/>
              <a:gd name="T53" fmla="*/ 1981924824 h 234"/>
              <a:gd name="T54" fmla="*/ 2147483647 w 254"/>
              <a:gd name="T55" fmla="*/ 1555871573 h 234"/>
              <a:gd name="T56" fmla="*/ 2147483647 w 254"/>
              <a:gd name="T57" fmla="*/ 1185402702 h 234"/>
              <a:gd name="T58" fmla="*/ 2147483647 w 254"/>
              <a:gd name="T59" fmla="*/ 981686707 h 234"/>
              <a:gd name="T60" fmla="*/ 2147483647 w 254"/>
              <a:gd name="T61" fmla="*/ 833485242 h 234"/>
              <a:gd name="T62" fmla="*/ 2147483647 w 254"/>
              <a:gd name="T63" fmla="*/ 666802216 h 234"/>
              <a:gd name="T64" fmla="*/ 2147483647 w 254"/>
              <a:gd name="T65" fmla="*/ 537151896 h 234"/>
              <a:gd name="T66" fmla="*/ 2147483647 w 254"/>
              <a:gd name="T67" fmla="*/ 388950431 h 234"/>
              <a:gd name="T68" fmla="*/ 2015625000 w 254"/>
              <a:gd name="T69" fmla="*/ 296333081 h 234"/>
              <a:gd name="T70" fmla="*/ 1734375000 w 254"/>
              <a:gd name="T71" fmla="*/ 222267405 h 234"/>
              <a:gd name="T72" fmla="*/ 1453125000 w 254"/>
              <a:gd name="T73" fmla="*/ 129650055 h 234"/>
              <a:gd name="T74" fmla="*/ 1171875000 w 254"/>
              <a:gd name="T75" fmla="*/ 74065675 h 234"/>
              <a:gd name="T76" fmla="*/ 921875000 w 254"/>
              <a:gd name="T77" fmla="*/ 37032970 h 234"/>
              <a:gd name="T78" fmla="*/ 671875000 w 254"/>
              <a:gd name="T79" fmla="*/ 0 h 234"/>
              <a:gd name="T80" fmla="*/ 484375000 w 254"/>
              <a:gd name="T81" fmla="*/ 0 h 234"/>
              <a:gd name="T82" fmla="*/ 296875000 w 254"/>
              <a:gd name="T83" fmla="*/ 0 h 234"/>
              <a:gd name="T84" fmla="*/ 156250000 w 254"/>
              <a:gd name="T85" fmla="*/ 0 h 234"/>
              <a:gd name="T86" fmla="*/ 46875000 w 254"/>
              <a:gd name="T87" fmla="*/ 37032970 h 234"/>
              <a:gd name="T88" fmla="*/ 0 w 254"/>
              <a:gd name="T89" fmla="*/ 74065675 h 234"/>
              <a:gd name="T90" fmla="*/ 171875000 w 254"/>
              <a:gd name="T91" fmla="*/ 111168760 h 234"/>
              <a:gd name="T92" fmla="*/ 328125000 w 254"/>
              <a:gd name="T93" fmla="*/ 129650055 h 234"/>
              <a:gd name="T94" fmla="*/ 531250000 w 254"/>
              <a:gd name="T95" fmla="*/ 166683025 h 234"/>
              <a:gd name="T96" fmla="*/ 718750000 w 254"/>
              <a:gd name="T97" fmla="*/ 222267405 h 234"/>
              <a:gd name="T98" fmla="*/ 921875000 w 254"/>
              <a:gd name="T99" fmla="*/ 277851786 h 234"/>
              <a:gd name="T100" fmla="*/ 1156250000 w 254"/>
              <a:gd name="T101" fmla="*/ 314884491 h 234"/>
              <a:gd name="T102" fmla="*/ 1359375000 w 254"/>
              <a:gd name="T103" fmla="*/ 370468871 h 234"/>
              <a:gd name="T104" fmla="*/ 1593750000 w 254"/>
              <a:gd name="T105" fmla="*/ 425983401 h 234"/>
              <a:gd name="T106" fmla="*/ 1812500000 w 254"/>
              <a:gd name="T107" fmla="*/ 518600486 h 234"/>
              <a:gd name="T108" fmla="*/ 2046875000 w 254"/>
              <a:gd name="T109" fmla="*/ 592736276 h 234"/>
              <a:gd name="T110" fmla="*/ 2147483647 w 254"/>
              <a:gd name="T111" fmla="*/ 666802216 h 234"/>
              <a:gd name="T112" fmla="*/ 2147483647 w 254"/>
              <a:gd name="T113" fmla="*/ 777970712 h 234"/>
              <a:gd name="T114" fmla="*/ 2147483647 w 254"/>
              <a:gd name="T115" fmla="*/ 889069357 h 234"/>
              <a:gd name="T116" fmla="*/ 2147483647 w 254"/>
              <a:gd name="T117" fmla="*/ 1018719677 h 234"/>
              <a:gd name="T118" fmla="*/ 2147483647 w 254"/>
              <a:gd name="T119" fmla="*/ 1166921143 h 234"/>
              <a:gd name="T120" fmla="*/ 2147483647 w 254"/>
              <a:gd name="T121" fmla="*/ 131512287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5" name="Freeform 586"/>
          <p:cNvSpPr>
            <a:spLocks/>
          </p:cNvSpPr>
          <p:nvPr/>
        </p:nvSpPr>
        <p:spPr bwMode="auto">
          <a:xfrm>
            <a:off x="6156325" y="1765300"/>
            <a:ext cx="25400" cy="57150"/>
          </a:xfrm>
          <a:custGeom>
            <a:avLst/>
            <a:gdLst>
              <a:gd name="T0" fmla="*/ 0 w 103"/>
              <a:gd name="T1" fmla="*/ 2092442260 h 221"/>
              <a:gd name="T2" fmla="*/ 0 w 103"/>
              <a:gd name="T3" fmla="*/ 2147483647 h 221"/>
              <a:gd name="T4" fmla="*/ 59961262 w 103"/>
              <a:gd name="T5" fmla="*/ 2147483647 h 221"/>
              <a:gd name="T6" fmla="*/ 179944204 w 103"/>
              <a:gd name="T7" fmla="*/ 2147483647 h 221"/>
              <a:gd name="T8" fmla="*/ 329908023 w 103"/>
              <a:gd name="T9" fmla="*/ 2147483647 h 221"/>
              <a:gd name="T10" fmla="*/ 524872751 w 103"/>
              <a:gd name="T11" fmla="*/ 2147483647 h 221"/>
              <a:gd name="T12" fmla="*/ 749818357 w 103"/>
              <a:gd name="T13" fmla="*/ 2147483647 h 221"/>
              <a:gd name="T14" fmla="*/ 989784487 w 103"/>
              <a:gd name="T15" fmla="*/ 2147483647 h 221"/>
              <a:gd name="T16" fmla="*/ 1244710724 w 103"/>
              <a:gd name="T17" fmla="*/ 2147483647 h 221"/>
              <a:gd name="T18" fmla="*/ 1334713035 w 103"/>
              <a:gd name="T19" fmla="*/ 2147483647 h 221"/>
              <a:gd name="T20" fmla="*/ 1409695068 w 103"/>
              <a:gd name="T21" fmla="*/ 2147483647 h 221"/>
              <a:gd name="T22" fmla="*/ 1469656083 w 103"/>
              <a:gd name="T23" fmla="*/ 2147483647 h 221"/>
              <a:gd name="T24" fmla="*/ 1499636715 w 103"/>
              <a:gd name="T25" fmla="*/ 2147483647 h 221"/>
              <a:gd name="T26" fmla="*/ 1499636715 w 103"/>
              <a:gd name="T27" fmla="*/ 2147483647 h 221"/>
              <a:gd name="T28" fmla="*/ 1484676854 w 103"/>
              <a:gd name="T29" fmla="*/ 2147483647 h 221"/>
              <a:gd name="T30" fmla="*/ 1439675452 w 103"/>
              <a:gd name="T31" fmla="*/ 2147483647 h 221"/>
              <a:gd name="T32" fmla="*/ 1364693666 w 103"/>
              <a:gd name="T33" fmla="*/ 2147483647 h 221"/>
              <a:gd name="T34" fmla="*/ 1109767676 w 103"/>
              <a:gd name="T35" fmla="*/ 2147483647 h 221"/>
              <a:gd name="T36" fmla="*/ 869801546 w 103"/>
              <a:gd name="T37" fmla="*/ 2147483647 h 221"/>
              <a:gd name="T38" fmla="*/ 674836571 w 103"/>
              <a:gd name="T39" fmla="*/ 2147483647 h 221"/>
              <a:gd name="T40" fmla="*/ 539893522 w 103"/>
              <a:gd name="T41" fmla="*/ 2147483647 h 221"/>
              <a:gd name="T42" fmla="*/ 449890965 w 103"/>
              <a:gd name="T43" fmla="*/ 2147483647 h 221"/>
              <a:gd name="T44" fmla="*/ 404889810 w 103"/>
              <a:gd name="T45" fmla="*/ 2109762330 h 221"/>
              <a:gd name="T46" fmla="*/ 404889810 w 103"/>
              <a:gd name="T47" fmla="*/ 1781217324 h 221"/>
              <a:gd name="T48" fmla="*/ 479871596 w 103"/>
              <a:gd name="T49" fmla="*/ 1452605600 h 221"/>
              <a:gd name="T50" fmla="*/ 569874153 w 103"/>
              <a:gd name="T51" fmla="*/ 1210526992 h 221"/>
              <a:gd name="T52" fmla="*/ 689857095 w 103"/>
              <a:gd name="T53" fmla="*/ 985701478 h 221"/>
              <a:gd name="T54" fmla="*/ 839820915 w 103"/>
              <a:gd name="T55" fmla="*/ 795449128 h 221"/>
              <a:gd name="T56" fmla="*/ 989784487 w 103"/>
              <a:gd name="T57" fmla="*/ 605263496 h 221"/>
              <a:gd name="T58" fmla="*/ 1139748307 w 103"/>
              <a:gd name="T59" fmla="*/ 432330958 h 221"/>
              <a:gd name="T60" fmla="*/ 1289711880 w 103"/>
              <a:gd name="T61" fmla="*/ 293971842 h 221"/>
              <a:gd name="T62" fmla="*/ 1439675452 w 103"/>
              <a:gd name="T63" fmla="*/ 138359374 h 221"/>
              <a:gd name="T64" fmla="*/ 1544637870 w 103"/>
              <a:gd name="T65" fmla="*/ 17320070 h 221"/>
              <a:gd name="T66" fmla="*/ 1439675452 w 103"/>
              <a:gd name="T67" fmla="*/ 0 h 221"/>
              <a:gd name="T68" fmla="*/ 1259731249 w 103"/>
              <a:gd name="T69" fmla="*/ 86466140 h 221"/>
              <a:gd name="T70" fmla="*/ 1034785889 w 103"/>
              <a:gd name="T71" fmla="*/ 293971842 h 221"/>
              <a:gd name="T72" fmla="*/ 764839128 w 103"/>
              <a:gd name="T73" fmla="*/ 570690332 h 221"/>
              <a:gd name="T74" fmla="*/ 509852227 w 103"/>
              <a:gd name="T75" fmla="*/ 916555150 h 221"/>
              <a:gd name="T76" fmla="*/ 269946761 w 103"/>
              <a:gd name="T77" fmla="*/ 1296993132 h 221"/>
              <a:gd name="T78" fmla="*/ 104962417 w 103"/>
              <a:gd name="T79" fmla="*/ 1694751184 h 221"/>
              <a:gd name="T80" fmla="*/ 0 w 103"/>
              <a:gd name="T81" fmla="*/ 209244226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6" name="Freeform 587"/>
          <p:cNvSpPr>
            <a:spLocks/>
          </p:cNvSpPr>
          <p:nvPr/>
        </p:nvSpPr>
        <p:spPr bwMode="auto">
          <a:xfrm>
            <a:off x="6337300" y="1731963"/>
            <a:ext cx="55563" cy="76200"/>
          </a:xfrm>
          <a:custGeom>
            <a:avLst/>
            <a:gdLst>
              <a:gd name="T0" fmla="*/ 2147483647 w 221"/>
              <a:gd name="T1" fmla="*/ 2130022040 h 288"/>
              <a:gd name="T2" fmla="*/ 2147483647 w 221"/>
              <a:gd name="T3" fmla="*/ 2147483647 h 288"/>
              <a:gd name="T4" fmla="*/ 2147483647 w 221"/>
              <a:gd name="T5" fmla="*/ 2147483647 h 288"/>
              <a:gd name="T6" fmla="*/ 2147483647 w 221"/>
              <a:gd name="T7" fmla="*/ 2147483647 h 288"/>
              <a:gd name="T8" fmla="*/ 2147483647 w 221"/>
              <a:gd name="T9" fmla="*/ 2147483647 h 288"/>
              <a:gd name="T10" fmla="*/ 2147483647 w 221"/>
              <a:gd name="T11" fmla="*/ 2147483647 h 288"/>
              <a:gd name="T12" fmla="*/ 2147483647 w 221"/>
              <a:gd name="T13" fmla="*/ 2147483647 h 288"/>
              <a:gd name="T14" fmla="*/ 2050094937 w 221"/>
              <a:gd name="T15" fmla="*/ 2147483647 h 288"/>
              <a:gd name="T16" fmla="*/ 1843460917 w 221"/>
              <a:gd name="T17" fmla="*/ 2147483647 h 288"/>
              <a:gd name="T18" fmla="*/ 1779934558 w 221"/>
              <a:gd name="T19" fmla="*/ 2147483647 h 288"/>
              <a:gd name="T20" fmla="*/ 1732210969 w 221"/>
              <a:gd name="T21" fmla="*/ 2147483647 h 288"/>
              <a:gd name="T22" fmla="*/ 1748139951 w 221"/>
              <a:gd name="T23" fmla="*/ 2147483647 h 288"/>
              <a:gd name="T24" fmla="*/ 1859389899 w 221"/>
              <a:gd name="T25" fmla="*/ 2147483647 h 288"/>
              <a:gd name="T26" fmla="*/ 1986505472 w 221"/>
              <a:gd name="T27" fmla="*/ 2147483647 h 288"/>
              <a:gd name="T28" fmla="*/ 2147483647 w 221"/>
              <a:gd name="T29" fmla="*/ 2147483647 h 288"/>
              <a:gd name="T30" fmla="*/ 2147483647 w 221"/>
              <a:gd name="T31" fmla="*/ 2147483647 h 288"/>
              <a:gd name="T32" fmla="*/ 2147483647 w 221"/>
              <a:gd name="T33" fmla="*/ 2147483647 h 288"/>
              <a:gd name="T34" fmla="*/ 2147483647 w 221"/>
              <a:gd name="T35" fmla="*/ 2147483647 h 288"/>
              <a:gd name="T36" fmla="*/ 2147483647 w 221"/>
              <a:gd name="T37" fmla="*/ 2147483647 h 288"/>
              <a:gd name="T38" fmla="*/ 2147483647 w 221"/>
              <a:gd name="T39" fmla="*/ 2147483647 h 288"/>
              <a:gd name="T40" fmla="*/ 2147483647 w 221"/>
              <a:gd name="T41" fmla="*/ 2074438637 h 288"/>
              <a:gd name="T42" fmla="*/ 2147483647 w 221"/>
              <a:gd name="T43" fmla="*/ 1611429975 h 288"/>
              <a:gd name="T44" fmla="*/ 2147483647 w 221"/>
              <a:gd name="T45" fmla="*/ 1277999148 h 288"/>
              <a:gd name="T46" fmla="*/ 2147483647 w 221"/>
              <a:gd name="T47" fmla="*/ 1018703248 h 288"/>
              <a:gd name="T48" fmla="*/ 1811666059 w 221"/>
              <a:gd name="T49" fmla="*/ 740855823 h 288"/>
              <a:gd name="T50" fmla="*/ 1414390358 w 221"/>
              <a:gd name="T51" fmla="*/ 500110919 h 288"/>
              <a:gd name="T52" fmla="*/ 1048845906 w 221"/>
              <a:gd name="T53" fmla="*/ 277847160 h 288"/>
              <a:gd name="T54" fmla="*/ 667436081 w 221"/>
              <a:gd name="T55" fmla="*/ 111166804 h 288"/>
              <a:gd name="T56" fmla="*/ 349615218 w 221"/>
              <a:gd name="T57" fmla="*/ 18551260 h 288"/>
              <a:gd name="T58" fmla="*/ 111249948 w 221"/>
              <a:gd name="T59" fmla="*/ 18551260 h 288"/>
              <a:gd name="T60" fmla="*/ 127115573 w 221"/>
              <a:gd name="T61" fmla="*/ 92615808 h 288"/>
              <a:gd name="T62" fmla="*/ 413204683 w 221"/>
              <a:gd name="T63" fmla="*/ 240815019 h 288"/>
              <a:gd name="T64" fmla="*/ 746954277 w 221"/>
              <a:gd name="T65" fmla="*/ 407495375 h 288"/>
              <a:gd name="T66" fmla="*/ 1128364353 w 221"/>
              <a:gd name="T67" fmla="*/ 629759133 h 288"/>
              <a:gd name="T68" fmla="*/ 1525640306 w 221"/>
              <a:gd name="T69" fmla="*/ 889055033 h 288"/>
              <a:gd name="T70" fmla="*/ 1922916007 w 221"/>
              <a:gd name="T71" fmla="*/ 1185383604 h 288"/>
              <a:gd name="T72" fmla="*/ 2147483647 w 221"/>
              <a:gd name="T73" fmla="*/ 1500262906 h 288"/>
              <a:gd name="T74" fmla="*/ 2147483647 w 221"/>
              <a:gd name="T75" fmla="*/ 1815142473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7" name="Freeform 588"/>
          <p:cNvSpPr>
            <a:spLocks/>
          </p:cNvSpPr>
          <p:nvPr/>
        </p:nvSpPr>
        <p:spPr bwMode="auto">
          <a:xfrm>
            <a:off x="6276975" y="1820863"/>
            <a:ext cx="17463" cy="46037"/>
          </a:xfrm>
          <a:custGeom>
            <a:avLst/>
            <a:gdLst>
              <a:gd name="T0" fmla="*/ 367997091 w 74"/>
              <a:gd name="T1" fmla="*/ 222258963 h 174"/>
              <a:gd name="T2" fmla="*/ 341711500 w 74"/>
              <a:gd name="T3" fmla="*/ 129645219 h 174"/>
              <a:gd name="T4" fmla="*/ 302283350 w 74"/>
              <a:gd name="T5" fmla="*/ 55582269 h 174"/>
              <a:gd name="T6" fmla="*/ 223426814 w 74"/>
              <a:gd name="T7" fmla="*/ 18550794 h 174"/>
              <a:gd name="T8" fmla="*/ 157713073 w 74"/>
              <a:gd name="T9" fmla="*/ 0 h 174"/>
              <a:gd name="T10" fmla="*/ 91999332 w 74"/>
              <a:gd name="T11" fmla="*/ 37031475 h 174"/>
              <a:gd name="T12" fmla="*/ 39428150 w 74"/>
              <a:gd name="T13" fmla="*/ 92613744 h 174"/>
              <a:gd name="T14" fmla="*/ 0 w 74"/>
              <a:gd name="T15" fmla="*/ 185227488 h 174"/>
              <a:gd name="T16" fmla="*/ 0 w 74"/>
              <a:gd name="T17" fmla="*/ 296321913 h 174"/>
              <a:gd name="T18" fmla="*/ 65713741 w 74"/>
              <a:gd name="T19" fmla="*/ 722359159 h 174"/>
              <a:gd name="T20" fmla="*/ 170855868 w 74"/>
              <a:gd name="T21" fmla="*/ 1222389241 h 174"/>
              <a:gd name="T22" fmla="*/ 315425909 w 74"/>
              <a:gd name="T23" fmla="*/ 1703938642 h 174"/>
              <a:gd name="T24" fmla="*/ 473138982 w 74"/>
              <a:gd name="T25" fmla="*/ 2147483647 h 174"/>
              <a:gd name="T26" fmla="*/ 643939158 w 74"/>
              <a:gd name="T27" fmla="*/ 2147483647 h 174"/>
              <a:gd name="T28" fmla="*/ 801651994 w 74"/>
              <a:gd name="T29" fmla="*/ 2147483647 h 174"/>
              <a:gd name="T30" fmla="*/ 906794121 w 74"/>
              <a:gd name="T31" fmla="*/ 2147483647 h 174"/>
              <a:gd name="T32" fmla="*/ 972507862 w 74"/>
              <a:gd name="T33" fmla="*/ 2147483647 h 174"/>
              <a:gd name="T34" fmla="*/ 946222272 w 74"/>
              <a:gd name="T35" fmla="*/ 2147483647 h 174"/>
              <a:gd name="T36" fmla="*/ 880508531 w 74"/>
              <a:gd name="T37" fmla="*/ 2147483647 h 174"/>
              <a:gd name="T38" fmla="*/ 801651994 w 74"/>
              <a:gd name="T39" fmla="*/ 2147483647 h 174"/>
              <a:gd name="T40" fmla="*/ 696510103 w 74"/>
              <a:gd name="T41" fmla="*/ 1944748399 h 174"/>
              <a:gd name="T42" fmla="*/ 604510771 w 74"/>
              <a:gd name="T43" fmla="*/ 1518781267 h 174"/>
              <a:gd name="T44" fmla="*/ 499368880 w 74"/>
              <a:gd name="T45" fmla="*/ 1074263341 h 174"/>
              <a:gd name="T46" fmla="*/ 420568037 w 74"/>
              <a:gd name="T47" fmla="*/ 648226095 h 174"/>
              <a:gd name="T48" fmla="*/ 367997091 w 74"/>
              <a:gd name="T49" fmla="*/ 22225896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8" name="Freeform 589"/>
          <p:cNvSpPr>
            <a:spLocks/>
          </p:cNvSpPr>
          <p:nvPr/>
        </p:nvSpPr>
        <p:spPr bwMode="auto">
          <a:xfrm>
            <a:off x="6269038" y="1797050"/>
            <a:ext cx="9525" cy="22225"/>
          </a:xfrm>
          <a:custGeom>
            <a:avLst/>
            <a:gdLst>
              <a:gd name="T0" fmla="*/ 291383671 w 39"/>
              <a:gd name="T1" fmla="*/ 150032034 h 87"/>
              <a:gd name="T2" fmla="*/ 276769879 w 39"/>
              <a:gd name="T3" fmla="*/ 83336597 h 87"/>
              <a:gd name="T4" fmla="*/ 233107035 w 39"/>
              <a:gd name="T5" fmla="*/ 33347718 h 87"/>
              <a:gd name="T6" fmla="*/ 189384598 w 39"/>
              <a:gd name="T7" fmla="*/ 0 h 87"/>
              <a:gd name="T8" fmla="*/ 116553517 w 39"/>
              <a:gd name="T9" fmla="*/ 0 h 87"/>
              <a:gd name="T10" fmla="*/ 72831081 w 39"/>
              <a:gd name="T11" fmla="*/ 16641160 h 87"/>
              <a:gd name="T12" fmla="*/ 29108644 w 39"/>
              <a:gd name="T13" fmla="*/ 49988879 h 87"/>
              <a:gd name="T14" fmla="*/ 0 w 39"/>
              <a:gd name="T15" fmla="*/ 100043155 h 87"/>
              <a:gd name="T16" fmla="*/ 0 w 39"/>
              <a:gd name="T17" fmla="*/ 166738592 h 87"/>
              <a:gd name="T18" fmla="*/ 0 w 39"/>
              <a:gd name="T19" fmla="*/ 366759505 h 87"/>
              <a:gd name="T20" fmla="*/ 43722437 w 39"/>
              <a:gd name="T21" fmla="*/ 583486975 h 87"/>
              <a:gd name="T22" fmla="*/ 101999317 w 39"/>
              <a:gd name="T23" fmla="*/ 800214446 h 87"/>
              <a:gd name="T24" fmla="*/ 189384598 w 39"/>
              <a:gd name="T25" fmla="*/ 1000300501 h 87"/>
              <a:gd name="T26" fmla="*/ 276769879 w 39"/>
              <a:gd name="T27" fmla="*/ 1200321669 h 87"/>
              <a:gd name="T28" fmla="*/ 364214752 w 39"/>
              <a:gd name="T29" fmla="*/ 1350353703 h 87"/>
              <a:gd name="T30" fmla="*/ 480768269 w 39"/>
              <a:gd name="T31" fmla="*/ 1433755442 h 87"/>
              <a:gd name="T32" fmla="*/ 553599350 w 39"/>
              <a:gd name="T33" fmla="*/ 1450396603 h 87"/>
              <a:gd name="T34" fmla="*/ 568153550 w 39"/>
              <a:gd name="T35" fmla="*/ 1166973951 h 87"/>
              <a:gd name="T36" fmla="*/ 495322469 w 39"/>
              <a:gd name="T37" fmla="*/ 833562164 h 87"/>
              <a:gd name="T38" fmla="*/ 393323396 w 39"/>
              <a:gd name="T39" fmla="*/ 483443820 h 87"/>
              <a:gd name="T40" fmla="*/ 291383671 w 39"/>
              <a:gd name="T41" fmla="*/ 15003203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9" name="Freeform 590"/>
          <p:cNvSpPr>
            <a:spLocks/>
          </p:cNvSpPr>
          <p:nvPr/>
        </p:nvSpPr>
        <p:spPr bwMode="auto">
          <a:xfrm>
            <a:off x="6261100" y="1781175"/>
            <a:ext cx="7938" cy="12700"/>
          </a:xfrm>
          <a:custGeom>
            <a:avLst/>
            <a:gdLst>
              <a:gd name="T0" fmla="*/ 229044686 w 34"/>
              <a:gd name="T1" fmla="*/ 108084720 h 51"/>
              <a:gd name="T2" fmla="*/ 229044686 w 34"/>
              <a:gd name="T3" fmla="*/ 123525429 h 51"/>
              <a:gd name="T4" fmla="*/ 229044686 w 34"/>
              <a:gd name="T5" fmla="*/ 123525429 h 51"/>
              <a:gd name="T6" fmla="*/ 229044686 w 34"/>
              <a:gd name="T7" fmla="*/ 123525429 h 51"/>
              <a:gd name="T8" fmla="*/ 229044686 w 34"/>
              <a:gd name="T9" fmla="*/ 123525429 h 51"/>
              <a:gd name="T10" fmla="*/ 216344353 w 34"/>
              <a:gd name="T11" fmla="*/ 77203300 h 51"/>
              <a:gd name="T12" fmla="*/ 178188255 w 34"/>
              <a:gd name="T13" fmla="*/ 15440710 h 51"/>
              <a:gd name="T14" fmla="*/ 139977758 w 34"/>
              <a:gd name="T15" fmla="*/ 0 h 51"/>
              <a:gd name="T16" fmla="*/ 89066928 w 34"/>
              <a:gd name="T17" fmla="*/ 0 h 51"/>
              <a:gd name="T18" fmla="*/ 50911063 w 34"/>
              <a:gd name="T19" fmla="*/ 15440710 h 51"/>
              <a:gd name="T20" fmla="*/ 12700567 w 34"/>
              <a:gd name="T21" fmla="*/ 77203300 h 51"/>
              <a:gd name="T22" fmla="*/ 0 w 34"/>
              <a:gd name="T23" fmla="*/ 123525429 h 51"/>
              <a:gd name="T24" fmla="*/ 0 w 34"/>
              <a:gd name="T25" fmla="*/ 169847559 h 51"/>
              <a:gd name="T26" fmla="*/ 12700567 w 34"/>
              <a:gd name="T27" fmla="*/ 247050859 h 51"/>
              <a:gd name="T28" fmla="*/ 50911063 w 34"/>
              <a:gd name="T29" fmla="*/ 355135578 h 51"/>
              <a:gd name="T30" fmla="*/ 101821893 w 34"/>
              <a:gd name="T31" fmla="*/ 463282304 h 51"/>
              <a:gd name="T32" fmla="*/ 165433290 w 34"/>
              <a:gd name="T33" fmla="*/ 571367273 h 51"/>
              <a:gd name="T34" fmla="*/ 229044686 w 34"/>
              <a:gd name="T35" fmla="*/ 664011282 h 51"/>
              <a:gd name="T36" fmla="*/ 318166247 w 34"/>
              <a:gd name="T37" fmla="*/ 725773873 h 51"/>
              <a:gd name="T38" fmla="*/ 381777643 w 34"/>
              <a:gd name="T39" fmla="*/ 787536712 h 51"/>
              <a:gd name="T40" fmla="*/ 432688706 w 34"/>
              <a:gd name="T41" fmla="*/ 787536712 h 51"/>
              <a:gd name="T42" fmla="*/ 419988140 w 34"/>
              <a:gd name="T43" fmla="*/ 617689153 h 51"/>
              <a:gd name="T44" fmla="*/ 369077077 w 34"/>
              <a:gd name="T45" fmla="*/ 416960424 h 51"/>
              <a:gd name="T46" fmla="*/ 292710715 w 34"/>
              <a:gd name="T47" fmla="*/ 231610149 h 51"/>
              <a:gd name="T48" fmla="*/ 229044686 w 34"/>
              <a:gd name="T49" fmla="*/ 10808472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0" name="Freeform 591"/>
          <p:cNvSpPr>
            <a:spLocks/>
          </p:cNvSpPr>
          <p:nvPr/>
        </p:nvSpPr>
        <p:spPr bwMode="auto">
          <a:xfrm>
            <a:off x="6251575" y="1770063"/>
            <a:ext cx="12700" cy="6350"/>
          </a:xfrm>
          <a:custGeom>
            <a:avLst/>
            <a:gdLst>
              <a:gd name="T0" fmla="*/ 778628165 w 46"/>
              <a:gd name="T1" fmla="*/ 170991068 h 33"/>
              <a:gd name="T2" fmla="*/ 862855670 w 46"/>
              <a:gd name="T3" fmla="*/ 156735703 h 33"/>
              <a:gd name="T4" fmla="*/ 947006974 w 46"/>
              <a:gd name="T5" fmla="*/ 135371032 h 33"/>
              <a:gd name="T6" fmla="*/ 968044800 w 46"/>
              <a:gd name="T7" fmla="*/ 106860109 h 33"/>
              <a:gd name="T8" fmla="*/ 968044800 w 46"/>
              <a:gd name="T9" fmla="*/ 71240073 h 33"/>
              <a:gd name="T10" fmla="*/ 925969148 w 46"/>
              <a:gd name="T11" fmla="*/ 35620036 h 33"/>
              <a:gd name="T12" fmla="*/ 862855670 w 46"/>
              <a:gd name="T13" fmla="*/ 14255365 h 33"/>
              <a:gd name="T14" fmla="*/ 778628165 w 46"/>
              <a:gd name="T15" fmla="*/ 0 h 33"/>
              <a:gd name="T16" fmla="*/ 673439035 w 46"/>
              <a:gd name="T17" fmla="*/ 0 h 33"/>
              <a:gd name="T18" fmla="*/ 610325557 w 46"/>
              <a:gd name="T19" fmla="*/ 0 h 33"/>
              <a:gd name="T20" fmla="*/ 526098052 w 46"/>
              <a:gd name="T21" fmla="*/ 7109114 h 33"/>
              <a:gd name="T22" fmla="*/ 399871096 w 46"/>
              <a:gd name="T23" fmla="*/ 21364671 h 33"/>
              <a:gd name="T24" fmla="*/ 252530113 w 46"/>
              <a:gd name="T25" fmla="*/ 49875402 h 33"/>
              <a:gd name="T26" fmla="*/ 105189130 w 46"/>
              <a:gd name="T27" fmla="*/ 99750995 h 33"/>
              <a:gd name="T28" fmla="*/ 42075652 w 46"/>
              <a:gd name="T29" fmla="*/ 142480145 h 33"/>
              <a:gd name="T30" fmla="*/ 0 w 46"/>
              <a:gd name="T31" fmla="*/ 185246433 h 33"/>
              <a:gd name="T32" fmla="*/ 0 w 46"/>
              <a:gd name="T33" fmla="*/ 206611105 h 33"/>
              <a:gd name="T34" fmla="*/ 63113478 w 46"/>
              <a:gd name="T35" fmla="*/ 220866662 h 33"/>
              <a:gd name="T36" fmla="*/ 147340983 w 46"/>
              <a:gd name="T37" fmla="*/ 235122027 h 33"/>
              <a:gd name="T38" fmla="*/ 252530113 w 46"/>
              <a:gd name="T39" fmla="*/ 235122027 h 33"/>
              <a:gd name="T40" fmla="*/ 336681417 w 46"/>
              <a:gd name="T41" fmla="*/ 235122027 h 33"/>
              <a:gd name="T42" fmla="*/ 441946748 w 46"/>
              <a:gd name="T43" fmla="*/ 220866662 h 33"/>
              <a:gd name="T44" fmla="*/ 547135878 w 46"/>
              <a:gd name="T45" fmla="*/ 213757356 h 33"/>
              <a:gd name="T46" fmla="*/ 673439035 w 46"/>
              <a:gd name="T47" fmla="*/ 199501991 h 33"/>
              <a:gd name="T48" fmla="*/ 77862816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1" name="Freeform 592"/>
          <p:cNvSpPr>
            <a:spLocks/>
          </p:cNvSpPr>
          <p:nvPr/>
        </p:nvSpPr>
        <p:spPr bwMode="auto">
          <a:xfrm>
            <a:off x="6197600" y="1754188"/>
            <a:ext cx="46038" cy="57150"/>
          </a:xfrm>
          <a:custGeom>
            <a:avLst/>
            <a:gdLst>
              <a:gd name="T0" fmla="*/ 1143807347 w 177"/>
              <a:gd name="T1" fmla="*/ 586473300 h 219"/>
              <a:gd name="T2" fmla="*/ 915005250 w 177"/>
              <a:gd name="T3" fmla="*/ 764145082 h 219"/>
              <a:gd name="T4" fmla="*/ 721450314 w 177"/>
              <a:gd name="T5" fmla="*/ 959658886 h 219"/>
              <a:gd name="T6" fmla="*/ 510305740 w 177"/>
              <a:gd name="T7" fmla="*/ 1172878490 h 219"/>
              <a:gd name="T8" fmla="*/ 351930338 w 177"/>
              <a:gd name="T9" fmla="*/ 1403940376 h 219"/>
              <a:gd name="T10" fmla="*/ 211144574 w 177"/>
              <a:gd name="T11" fmla="*/ 1652708063 h 219"/>
              <a:gd name="T12" fmla="*/ 105606230 w 177"/>
              <a:gd name="T13" fmla="*/ 1901543599 h 219"/>
              <a:gd name="T14" fmla="*/ 35179535 w 177"/>
              <a:gd name="T15" fmla="*/ 2147483647 h 219"/>
              <a:gd name="T16" fmla="*/ 0 w 177"/>
              <a:gd name="T17" fmla="*/ 2147483647 h 219"/>
              <a:gd name="T18" fmla="*/ 35179535 w 177"/>
              <a:gd name="T19" fmla="*/ 2147483647 h 219"/>
              <a:gd name="T20" fmla="*/ 175965299 w 177"/>
              <a:gd name="T21" fmla="*/ 2147483647 h 219"/>
              <a:gd name="T22" fmla="*/ 404699510 w 177"/>
              <a:gd name="T23" fmla="*/ 2147483647 h 219"/>
              <a:gd name="T24" fmla="*/ 668681142 w 177"/>
              <a:gd name="T25" fmla="*/ 2147483647 h 219"/>
              <a:gd name="T26" fmla="*/ 1003021843 w 177"/>
              <a:gd name="T27" fmla="*/ 2147483647 h 219"/>
              <a:gd name="T28" fmla="*/ 1372541818 w 177"/>
              <a:gd name="T29" fmla="*/ 2147483647 h 219"/>
              <a:gd name="T30" fmla="*/ 1724472156 w 177"/>
              <a:gd name="T31" fmla="*/ 2147483647 h 219"/>
              <a:gd name="T32" fmla="*/ 2076402495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812857 w 177"/>
              <a:gd name="T49" fmla="*/ 2147483647 h 219"/>
              <a:gd name="T50" fmla="*/ 1953206627 w 177"/>
              <a:gd name="T51" fmla="*/ 2147483647 h 219"/>
              <a:gd name="T52" fmla="*/ 1865257921 w 177"/>
              <a:gd name="T53" fmla="*/ 2147483647 h 219"/>
              <a:gd name="T54" fmla="*/ 1759651691 w 177"/>
              <a:gd name="T55" fmla="*/ 2147483647 h 219"/>
              <a:gd name="T56" fmla="*/ 1706882519 w 177"/>
              <a:gd name="T57" fmla="*/ 2147483647 h 219"/>
              <a:gd name="T58" fmla="*/ 1530917220 w 177"/>
              <a:gd name="T59" fmla="*/ 2147483647 h 219"/>
              <a:gd name="T60" fmla="*/ 1354952181 w 177"/>
              <a:gd name="T61" fmla="*/ 2147483647 h 219"/>
              <a:gd name="T62" fmla="*/ 1178986882 w 177"/>
              <a:gd name="T63" fmla="*/ 2147483647 h 219"/>
              <a:gd name="T64" fmla="*/ 985431946 w 177"/>
              <a:gd name="T65" fmla="*/ 2147483647 h 219"/>
              <a:gd name="T66" fmla="*/ 809466906 w 177"/>
              <a:gd name="T67" fmla="*/ 2147483647 h 219"/>
              <a:gd name="T68" fmla="*/ 615911970 w 177"/>
              <a:gd name="T69" fmla="*/ 2147483647 h 219"/>
              <a:gd name="T70" fmla="*/ 457536568 w 177"/>
              <a:gd name="T71" fmla="*/ 2147483647 h 219"/>
              <a:gd name="T72" fmla="*/ 263981632 w 177"/>
              <a:gd name="T73" fmla="*/ 2147483647 h 219"/>
              <a:gd name="T74" fmla="*/ 228734471 w 177"/>
              <a:gd name="T75" fmla="*/ 2147483647 h 219"/>
              <a:gd name="T76" fmla="*/ 246324108 w 177"/>
              <a:gd name="T77" fmla="*/ 2147483647 h 219"/>
              <a:gd name="T78" fmla="*/ 334340701 w 177"/>
              <a:gd name="T79" fmla="*/ 2061441471 h 219"/>
              <a:gd name="T80" fmla="*/ 439946671 w 177"/>
              <a:gd name="T81" fmla="*/ 1812673784 h 219"/>
              <a:gd name="T82" fmla="*/ 598254446 w 177"/>
              <a:gd name="T83" fmla="*/ 1581612158 h 219"/>
              <a:gd name="T84" fmla="*/ 791877009 w 177"/>
              <a:gd name="T85" fmla="*/ 1350618382 h 219"/>
              <a:gd name="T86" fmla="*/ 985431946 w 177"/>
              <a:gd name="T87" fmla="*/ 1155104579 h 219"/>
              <a:gd name="T88" fmla="*/ 1231756314 w 177"/>
              <a:gd name="T89" fmla="*/ 977432797 h 219"/>
              <a:gd name="T90" fmla="*/ 1478148048 w 177"/>
              <a:gd name="T91" fmla="*/ 799692904 h 219"/>
              <a:gd name="T92" fmla="*/ 1724472156 w 177"/>
              <a:gd name="T93" fmla="*/ 657501095 h 219"/>
              <a:gd name="T94" fmla="*/ 1988386162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206627 w 177"/>
              <a:gd name="T115" fmla="*/ 195513803 h 219"/>
              <a:gd name="T116" fmla="*/ 1654113087 w 177"/>
              <a:gd name="T117" fmla="*/ 302089681 h 219"/>
              <a:gd name="T118" fmla="*/ 1372541818 w 177"/>
              <a:gd name="T119" fmla="*/ 462055401 h 219"/>
              <a:gd name="T120" fmla="*/ 1143807347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2" name="Freeform 593"/>
          <p:cNvSpPr>
            <a:spLocks/>
          </p:cNvSpPr>
          <p:nvPr/>
        </p:nvSpPr>
        <p:spPr bwMode="auto">
          <a:xfrm>
            <a:off x="6273800" y="1752600"/>
            <a:ext cx="30163" cy="46038"/>
          </a:xfrm>
          <a:custGeom>
            <a:avLst/>
            <a:gdLst>
              <a:gd name="T0" fmla="*/ 1750268401 w 115"/>
              <a:gd name="T1" fmla="*/ 1132060879 h 170"/>
              <a:gd name="T2" fmla="*/ 1804409675 w 115"/>
              <a:gd name="T3" fmla="*/ 1489588738 h 170"/>
              <a:gd name="T4" fmla="*/ 1768292498 w 115"/>
              <a:gd name="T5" fmla="*/ 1787491699 h 170"/>
              <a:gd name="T6" fmla="*/ 1641985854 w 115"/>
              <a:gd name="T7" fmla="*/ 2045718299 h 170"/>
              <a:gd name="T8" fmla="*/ 1443513838 w 115"/>
              <a:gd name="T9" fmla="*/ 2147483647 h 170"/>
              <a:gd name="T10" fmla="*/ 1227017726 w 115"/>
              <a:gd name="T11" fmla="*/ 2147483647 h 170"/>
              <a:gd name="T12" fmla="*/ 974335717 w 115"/>
              <a:gd name="T13" fmla="*/ 2147483647 h 170"/>
              <a:gd name="T14" fmla="*/ 703698331 w 115"/>
              <a:gd name="T15" fmla="*/ 2147483647 h 170"/>
              <a:gd name="T16" fmla="*/ 487202218 w 115"/>
              <a:gd name="T17" fmla="*/ 2147483647 h 170"/>
              <a:gd name="T18" fmla="*/ 451085304 w 115"/>
              <a:gd name="T19" fmla="*/ 2147483647 h 170"/>
              <a:gd name="T20" fmla="*/ 415036847 w 115"/>
              <a:gd name="T21" fmla="*/ 2147483647 h 170"/>
              <a:gd name="T22" fmla="*/ 415036847 w 115"/>
              <a:gd name="T23" fmla="*/ 2147483647 h 170"/>
              <a:gd name="T24" fmla="*/ 469109402 w 115"/>
              <a:gd name="T25" fmla="*/ 2147483647 h 170"/>
              <a:gd name="T26" fmla="*/ 505226316 w 115"/>
              <a:gd name="T27" fmla="*/ 2147483647 h 170"/>
              <a:gd name="T28" fmla="*/ 559367589 w 115"/>
              <a:gd name="T29" fmla="*/ 2147483647 h 170"/>
              <a:gd name="T30" fmla="*/ 613508863 w 115"/>
              <a:gd name="T31" fmla="*/ 2147483647 h 170"/>
              <a:gd name="T32" fmla="*/ 667650136 w 115"/>
              <a:gd name="T33" fmla="*/ 2147483647 h 170"/>
              <a:gd name="T34" fmla="*/ 956311620 w 115"/>
              <a:gd name="T35" fmla="*/ 2147483647 h 170"/>
              <a:gd name="T36" fmla="*/ 1245041823 w 115"/>
              <a:gd name="T37" fmla="*/ 2147483647 h 170"/>
              <a:gd name="T38" fmla="*/ 1497655112 w 115"/>
              <a:gd name="T39" fmla="*/ 2147483647 h 170"/>
              <a:gd name="T40" fmla="*/ 1750268401 w 115"/>
              <a:gd name="T41" fmla="*/ 2147483647 h 170"/>
              <a:gd name="T42" fmla="*/ 1912623240 w 115"/>
              <a:gd name="T43" fmla="*/ 2145019286 h 170"/>
              <a:gd name="T44" fmla="*/ 2038929885 w 115"/>
              <a:gd name="T45" fmla="*/ 1807366574 h 170"/>
              <a:gd name="T46" fmla="*/ 2075046799 w 115"/>
              <a:gd name="T47" fmla="*/ 1449838987 h 170"/>
              <a:gd name="T48" fmla="*/ 2002881428 w 115"/>
              <a:gd name="T49" fmla="*/ 1052634768 h 170"/>
              <a:gd name="T50" fmla="*/ 1822433772 w 115"/>
              <a:gd name="T51" fmla="*/ 774606682 h 170"/>
              <a:gd name="T52" fmla="*/ 1605937659 w 115"/>
              <a:gd name="T53" fmla="*/ 516380082 h 170"/>
              <a:gd name="T54" fmla="*/ 1299183097 w 115"/>
              <a:gd name="T55" fmla="*/ 297902961 h 170"/>
              <a:gd name="T56" fmla="*/ 992428796 w 115"/>
              <a:gd name="T57" fmla="*/ 158852223 h 170"/>
              <a:gd name="T58" fmla="*/ 667650136 w 115"/>
              <a:gd name="T59" fmla="*/ 39749751 h 170"/>
              <a:gd name="T60" fmla="*/ 378919933 w 115"/>
              <a:gd name="T61" fmla="*/ 0 h 170"/>
              <a:gd name="T62" fmla="*/ 162423821 w 115"/>
              <a:gd name="T63" fmla="*/ 19874875 h 170"/>
              <a:gd name="T64" fmla="*/ 0 w 115"/>
              <a:gd name="T65" fmla="*/ 99300987 h 170"/>
              <a:gd name="T66" fmla="*/ 270637386 w 115"/>
              <a:gd name="T67" fmla="*/ 198601974 h 170"/>
              <a:gd name="T68" fmla="*/ 541343492 w 115"/>
              <a:gd name="T69" fmla="*/ 258226600 h 170"/>
              <a:gd name="T70" fmla="*/ 775863702 w 115"/>
              <a:gd name="T71" fmla="*/ 317777837 h 170"/>
              <a:gd name="T72" fmla="*/ 1028476991 w 115"/>
              <a:gd name="T73" fmla="*/ 397204219 h 170"/>
              <a:gd name="T74" fmla="*/ 1263066183 w 115"/>
              <a:gd name="T75" fmla="*/ 516380082 h 170"/>
              <a:gd name="T76" fmla="*/ 1461537936 w 115"/>
              <a:gd name="T77" fmla="*/ 655430819 h 170"/>
              <a:gd name="T78" fmla="*/ 1641985854 w 115"/>
              <a:gd name="T79" fmla="*/ 854032794 h 170"/>
              <a:gd name="T80" fmla="*/ 1750268401 w 115"/>
              <a:gd name="T81" fmla="*/ 113206087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3" name="Freeform 594"/>
          <p:cNvSpPr>
            <a:spLocks/>
          </p:cNvSpPr>
          <p:nvPr/>
        </p:nvSpPr>
        <p:spPr bwMode="auto">
          <a:xfrm>
            <a:off x="6169025" y="1743075"/>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4" name="Freeform 595"/>
          <p:cNvSpPr>
            <a:spLocks/>
          </p:cNvSpPr>
          <p:nvPr/>
        </p:nvSpPr>
        <p:spPr bwMode="auto">
          <a:xfrm>
            <a:off x="6272213" y="1739900"/>
            <a:ext cx="65087"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071438 w 252"/>
              <a:gd name="T71" fmla="*/ 236787447 h 235"/>
              <a:gd name="T72" fmla="*/ 1550661357 w 252"/>
              <a:gd name="T73" fmla="*/ 138071157 h 235"/>
              <a:gd name="T74" fmla="*/ 1257806792 w 252"/>
              <a:gd name="T75" fmla="*/ 78929149 h 235"/>
              <a:gd name="T76" fmla="*/ 982096710 w 252"/>
              <a:gd name="T77" fmla="*/ 39428096 h 235"/>
              <a:gd name="T78" fmla="*/ 723664127 w 252"/>
              <a:gd name="T79" fmla="*/ 0 h 235"/>
              <a:gd name="T80" fmla="*/ 482442924 w 252"/>
              <a:gd name="T81" fmla="*/ 0 h 235"/>
              <a:gd name="T82" fmla="*/ 292921202 w 252"/>
              <a:gd name="T83" fmla="*/ 0 h 235"/>
              <a:gd name="T84" fmla="*/ 137821723 w 252"/>
              <a:gd name="T85" fmla="*/ 19713913 h 235"/>
              <a:gd name="T86" fmla="*/ 51699741 w 252"/>
              <a:gd name="T87" fmla="*/ 59215236 h 235"/>
              <a:gd name="T88" fmla="*/ 0 w 252"/>
              <a:gd name="T89" fmla="*/ 98643062 h 235"/>
              <a:gd name="T90" fmla="*/ 172310601 w 252"/>
              <a:gd name="T91" fmla="*/ 138071157 h 235"/>
              <a:gd name="T92" fmla="*/ 379043184 w 252"/>
              <a:gd name="T93" fmla="*/ 157858298 h 235"/>
              <a:gd name="T94" fmla="*/ 568564647 w 252"/>
              <a:gd name="T95" fmla="*/ 217000306 h 235"/>
              <a:gd name="T96" fmla="*/ 792574989 w 252"/>
              <a:gd name="T97" fmla="*/ 256501360 h 235"/>
              <a:gd name="T98" fmla="*/ 1033796450 w 252"/>
              <a:gd name="T99" fmla="*/ 295929455 h 235"/>
              <a:gd name="T100" fmla="*/ 1257806792 w 252"/>
              <a:gd name="T101" fmla="*/ 335430509 h 235"/>
              <a:gd name="T102" fmla="*/ 1499028253 w 252"/>
              <a:gd name="T103" fmla="*/ 394572787 h 235"/>
              <a:gd name="T104" fmla="*/ 1757460836 w 252"/>
              <a:gd name="T105" fmla="*/ 453787753 h 235"/>
              <a:gd name="T106" fmla="*/ 1981404282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5" name="Freeform 596"/>
          <p:cNvSpPr>
            <a:spLocks/>
          </p:cNvSpPr>
          <p:nvPr/>
        </p:nvSpPr>
        <p:spPr bwMode="auto">
          <a:xfrm>
            <a:off x="6145213" y="1773238"/>
            <a:ext cx="26987" cy="58737"/>
          </a:xfrm>
          <a:custGeom>
            <a:avLst/>
            <a:gdLst>
              <a:gd name="T0" fmla="*/ 0 w 103"/>
              <a:gd name="T1" fmla="*/ 2147483647 h 220"/>
              <a:gd name="T2" fmla="*/ 0 w 103"/>
              <a:gd name="T3" fmla="*/ 2147483647 h 220"/>
              <a:gd name="T4" fmla="*/ 71944198 w 103"/>
              <a:gd name="T5" fmla="*/ 2147483647 h 220"/>
              <a:gd name="T6" fmla="*/ 215832856 w 103"/>
              <a:gd name="T7" fmla="*/ 2147483647 h 220"/>
              <a:gd name="T8" fmla="*/ 395693350 w 103"/>
              <a:gd name="T9" fmla="*/ 2147483647 h 220"/>
              <a:gd name="T10" fmla="*/ 629512124 w 103"/>
              <a:gd name="T11" fmla="*/ 2147483647 h 220"/>
              <a:gd name="T12" fmla="*/ 899302998 w 103"/>
              <a:gd name="T13" fmla="*/ 2147483647 h 220"/>
              <a:gd name="T14" fmla="*/ 1187148698 w 103"/>
              <a:gd name="T15" fmla="*/ 2147483647 h 220"/>
              <a:gd name="T16" fmla="*/ 1492911670 w 103"/>
              <a:gd name="T17" fmla="*/ 2147483647 h 220"/>
              <a:gd name="T18" fmla="*/ 1600827966 w 103"/>
              <a:gd name="T19" fmla="*/ 2147483647 h 220"/>
              <a:gd name="T20" fmla="*/ 1690758345 w 103"/>
              <a:gd name="T21" fmla="*/ 2147483647 h 220"/>
              <a:gd name="T22" fmla="*/ 1762702543 w 103"/>
              <a:gd name="T23" fmla="*/ 2147483647 h 220"/>
              <a:gd name="T24" fmla="*/ 1798674642 w 103"/>
              <a:gd name="T25" fmla="*/ 2147483647 h 220"/>
              <a:gd name="T26" fmla="*/ 1798674642 w 103"/>
              <a:gd name="T27" fmla="*/ 2147483647 h 220"/>
              <a:gd name="T28" fmla="*/ 1780688723 w 103"/>
              <a:gd name="T29" fmla="*/ 2147483647 h 220"/>
              <a:gd name="T30" fmla="*/ 1726730444 w 103"/>
              <a:gd name="T31" fmla="*/ 2147483647 h 220"/>
              <a:gd name="T32" fmla="*/ 1636800065 w 103"/>
              <a:gd name="T33" fmla="*/ 2147483647 h 220"/>
              <a:gd name="T34" fmla="*/ 1331037093 w 103"/>
              <a:gd name="T35" fmla="*/ 2147483647 h 220"/>
              <a:gd name="T36" fmla="*/ 1043260302 w 103"/>
              <a:gd name="T37" fmla="*/ 2147483647 h 220"/>
              <a:gd name="T38" fmla="*/ 809372619 w 103"/>
              <a:gd name="T39" fmla="*/ 2147483647 h 220"/>
              <a:gd name="T40" fmla="*/ 647498305 w 103"/>
              <a:gd name="T41" fmla="*/ 2147483647 h 220"/>
              <a:gd name="T42" fmla="*/ 539581746 w 103"/>
              <a:gd name="T43" fmla="*/ 2147483647 h 220"/>
              <a:gd name="T44" fmla="*/ 485623729 w 103"/>
              <a:gd name="T45" fmla="*/ 2147483647 h 220"/>
              <a:gd name="T46" fmla="*/ 485623729 w 103"/>
              <a:gd name="T47" fmla="*/ 1960247255 h 220"/>
              <a:gd name="T48" fmla="*/ 575553845 w 103"/>
              <a:gd name="T49" fmla="*/ 1579602928 h 220"/>
              <a:gd name="T50" fmla="*/ 701456322 w 103"/>
              <a:gd name="T51" fmla="*/ 1313151872 h 220"/>
              <a:gd name="T52" fmla="*/ 917289178 w 103"/>
              <a:gd name="T53" fmla="*/ 1065732939 h 220"/>
              <a:gd name="T54" fmla="*/ 1133190418 w 103"/>
              <a:gd name="T55" fmla="*/ 818314006 h 220"/>
              <a:gd name="T56" fmla="*/ 1384995373 w 103"/>
              <a:gd name="T57" fmla="*/ 589998748 h 220"/>
              <a:gd name="T58" fmla="*/ 1600827966 w 103"/>
              <a:gd name="T59" fmla="*/ 399676717 h 220"/>
              <a:gd name="T60" fmla="*/ 1762702543 w 103"/>
              <a:gd name="T61" fmla="*/ 228386543 h 220"/>
              <a:gd name="T62" fmla="*/ 1852632921 w 103"/>
              <a:gd name="T63" fmla="*/ 95161149 h 220"/>
              <a:gd name="T64" fmla="*/ 1852632921 w 103"/>
              <a:gd name="T65" fmla="*/ 0 h 220"/>
              <a:gd name="T66" fmla="*/ 1654786246 w 103"/>
              <a:gd name="T67" fmla="*/ 76128759 h 220"/>
              <a:gd name="T68" fmla="*/ 1384995373 w 103"/>
              <a:gd name="T69" fmla="*/ 228386543 h 220"/>
              <a:gd name="T70" fmla="*/ 1097218319 w 103"/>
              <a:gd name="T71" fmla="*/ 475805476 h 220"/>
              <a:gd name="T72" fmla="*/ 791386701 w 103"/>
              <a:gd name="T73" fmla="*/ 761217370 h 220"/>
              <a:gd name="T74" fmla="*/ 521595828 w 103"/>
              <a:gd name="T75" fmla="*/ 1084765061 h 220"/>
              <a:gd name="T76" fmla="*/ 287777054 w 103"/>
              <a:gd name="T77" fmla="*/ 1465409656 h 220"/>
              <a:gd name="T78" fmla="*/ 107916297 w 103"/>
              <a:gd name="T79" fmla="*/ 1865086106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6" name="Freeform 597"/>
          <p:cNvSpPr>
            <a:spLocks/>
          </p:cNvSpPr>
          <p:nvPr/>
        </p:nvSpPr>
        <p:spPr bwMode="auto">
          <a:xfrm>
            <a:off x="6324600" y="1736725"/>
            <a:ext cx="57150" cy="74613"/>
          </a:xfrm>
          <a:custGeom>
            <a:avLst/>
            <a:gdLst>
              <a:gd name="T0" fmla="*/ 2147483647 w 220"/>
              <a:gd name="T1" fmla="*/ 1999669593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134681 h 288"/>
              <a:gd name="T42" fmla="*/ 2147483647 w 220"/>
              <a:gd name="T43" fmla="*/ 1495406441 h 288"/>
              <a:gd name="T44" fmla="*/ 2147483647 w 220"/>
              <a:gd name="T45" fmla="*/ 1217198916 h 288"/>
              <a:gd name="T46" fmla="*/ 2147483647 w 220"/>
              <a:gd name="T47" fmla="*/ 973759237 h 288"/>
              <a:gd name="T48" fmla="*/ 1910749203 w 220"/>
              <a:gd name="T49" fmla="*/ 747703091 h 288"/>
              <a:gd name="T50" fmla="*/ 1454976655 w 220"/>
              <a:gd name="T51" fmla="*/ 504263411 h 288"/>
              <a:gd name="T52" fmla="*/ 1034294725 w 220"/>
              <a:gd name="T53" fmla="*/ 295591058 h 288"/>
              <a:gd name="T54" fmla="*/ 631090565 w 220"/>
              <a:gd name="T55" fmla="*/ 121753390 h 288"/>
              <a:gd name="T56" fmla="*/ 315545153 w 220"/>
              <a:gd name="T57" fmla="*/ 17383793 h 288"/>
              <a:gd name="T58" fmla="*/ 70113698 w 220"/>
              <a:gd name="T59" fmla="*/ 0 h 288"/>
              <a:gd name="T60" fmla="*/ 157772706 w 220"/>
              <a:gd name="T61" fmla="*/ 121753390 h 288"/>
              <a:gd name="T62" fmla="*/ 543431557 w 220"/>
              <a:gd name="T63" fmla="*/ 312974850 h 288"/>
              <a:gd name="T64" fmla="*/ 946635717 w 220"/>
              <a:gd name="T65" fmla="*/ 504263411 h 288"/>
              <a:gd name="T66" fmla="*/ 1349839878 w 220"/>
              <a:gd name="T67" fmla="*/ 695551972 h 288"/>
              <a:gd name="T68" fmla="*/ 1770521807 w 220"/>
              <a:gd name="T69" fmla="*/ 921607859 h 288"/>
              <a:gd name="T70" fmla="*/ 2147483647 w 220"/>
              <a:gd name="T71" fmla="*/ 1147664005 h 288"/>
              <a:gd name="T72" fmla="*/ 2147483647 w 220"/>
              <a:gd name="T73" fmla="*/ 1425871270 h 288"/>
              <a:gd name="T74" fmla="*/ 2147483647 w 220"/>
              <a:gd name="T75" fmla="*/ 170407853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7" name="Freeform 598"/>
          <p:cNvSpPr>
            <a:spLocks/>
          </p:cNvSpPr>
          <p:nvPr/>
        </p:nvSpPr>
        <p:spPr bwMode="auto">
          <a:xfrm>
            <a:off x="6270625" y="1852613"/>
            <a:ext cx="214313" cy="130175"/>
          </a:xfrm>
          <a:custGeom>
            <a:avLst/>
            <a:gdLst>
              <a:gd name="T0" fmla="*/ 1132946847 w 1070"/>
              <a:gd name="T1" fmla="*/ 0 h 844"/>
              <a:gd name="T2" fmla="*/ 2147483647 w 1070"/>
              <a:gd name="T3" fmla="*/ 711804766 h 844"/>
              <a:gd name="T4" fmla="*/ 2147483647 w 1070"/>
              <a:gd name="T5" fmla="*/ 2147483647 h 844"/>
              <a:gd name="T6" fmla="*/ 0 w 1070"/>
              <a:gd name="T7" fmla="*/ 2147483647 h 844"/>
              <a:gd name="T8" fmla="*/ 1132946847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8" name="Freeform 599"/>
          <p:cNvSpPr>
            <a:spLocks/>
          </p:cNvSpPr>
          <p:nvPr/>
        </p:nvSpPr>
        <p:spPr bwMode="auto">
          <a:xfrm>
            <a:off x="6288088" y="1855788"/>
            <a:ext cx="165100" cy="52387"/>
          </a:xfrm>
          <a:custGeom>
            <a:avLst/>
            <a:gdLst>
              <a:gd name="T0" fmla="*/ 794624486 w 819"/>
              <a:gd name="T1" fmla="*/ 0 h 333"/>
              <a:gd name="T2" fmla="*/ 2147483647 w 819"/>
              <a:gd name="T3" fmla="*/ 541187600 h 333"/>
              <a:gd name="T4" fmla="*/ 1409022062 w 819"/>
              <a:gd name="T5" fmla="*/ 381556231 h 333"/>
              <a:gd name="T6" fmla="*/ 0 w 819"/>
              <a:gd name="T7" fmla="*/ 1296528695 h 333"/>
              <a:gd name="T8" fmla="*/ 794624486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9" name="Freeform 600"/>
          <p:cNvSpPr>
            <a:spLocks/>
          </p:cNvSpPr>
          <p:nvPr/>
        </p:nvSpPr>
        <p:spPr bwMode="auto">
          <a:xfrm>
            <a:off x="6248400" y="2009775"/>
            <a:ext cx="217488" cy="47625"/>
          </a:xfrm>
          <a:custGeom>
            <a:avLst/>
            <a:gdLst>
              <a:gd name="T0" fmla="*/ 275364107 w 1083"/>
              <a:gd name="T1" fmla="*/ 0 h 306"/>
              <a:gd name="T2" fmla="*/ 2147483647 w 1083"/>
              <a:gd name="T3" fmla="*/ 983960670 h 306"/>
              <a:gd name="T4" fmla="*/ 2147483647 w 1083"/>
              <a:gd name="T5" fmla="*/ 1153618196 h 306"/>
              <a:gd name="T6" fmla="*/ 0 w 1083"/>
              <a:gd name="T7" fmla="*/ 105563614 h 306"/>
              <a:gd name="T8" fmla="*/ 275364107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0" name="Freeform 601"/>
          <p:cNvSpPr>
            <a:spLocks/>
          </p:cNvSpPr>
          <p:nvPr/>
        </p:nvSpPr>
        <p:spPr bwMode="auto">
          <a:xfrm>
            <a:off x="6227763" y="2024063"/>
            <a:ext cx="219075" cy="47625"/>
          </a:xfrm>
          <a:custGeom>
            <a:avLst/>
            <a:gdLst>
              <a:gd name="T0" fmla="*/ 318392893 w 1088"/>
              <a:gd name="T1" fmla="*/ 0 h 311"/>
              <a:gd name="T2" fmla="*/ 2147483647 w 1088"/>
              <a:gd name="T3" fmla="*/ 933675415 h 311"/>
              <a:gd name="T4" fmla="*/ 2147483647 w 1088"/>
              <a:gd name="T5" fmla="*/ 1116822635 h 311"/>
              <a:gd name="T6" fmla="*/ 0 w 1088"/>
              <a:gd name="T7" fmla="*/ 122105906 h 311"/>
              <a:gd name="T8" fmla="*/ 318392893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1" name="Freeform 602"/>
          <p:cNvSpPr>
            <a:spLocks/>
          </p:cNvSpPr>
          <p:nvPr/>
        </p:nvSpPr>
        <p:spPr bwMode="auto">
          <a:xfrm>
            <a:off x="6262688" y="2068513"/>
            <a:ext cx="31750" cy="11112"/>
          </a:xfrm>
          <a:custGeom>
            <a:avLst/>
            <a:gdLst>
              <a:gd name="T0" fmla="*/ 116113041 w 164"/>
              <a:gd name="T1" fmla="*/ 3668040 h 72"/>
              <a:gd name="T2" fmla="*/ 152393805 w 164"/>
              <a:gd name="T3" fmla="*/ 3668040 h 72"/>
              <a:gd name="T4" fmla="*/ 253964572 w 164"/>
              <a:gd name="T5" fmla="*/ 0 h 72"/>
              <a:gd name="T6" fmla="*/ 391816102 w 164"/>
              <a:gd name="T7" fmla="*/ 0 h 72"/>
              <a:gd name="T8" fmla="*/ 565985761 w 164"/>
              <a:gd name="T9" fmla="*/ 7360002 h 72"/>
              <a:gd name="T10" fmla="*/ 754622578 w 164"/>
              <a:gd name="T11" fmla="*/ 25724280 h 72"/>
              <a:gd name="T12" fmla="*/ 928754872 w 164"/>
              <a:gd name="T13" fmla="*/ 62500524 h 72"/>
              <a:gd name="T14" fmla="*/ 1081148483 w 164"/>
              <a:gd name="T15" fmla="*/ 113949084 h 72"/>
              <a:gd name="T16" fmla="*/ 1189990581 w 164"/>
              <a:gd name="T17" fmla="*/ 187477651 h 72"/>
              <a:gd name="T18" fmla="*/ 1189990581 w 164"/>
              <a:gd name="T19" fmla="*/ 191145692 h 72"/>
              <a:gd name="T20" fmla="*/ 1189990581 w 164"/>
              <a:gd name="T21" fmla="*/ 209533737 h 72"/>
              <a:gd name="T22" fmla="*/ 1182719444 w 164"/>
              <a:gd name="T23" fmla="*/ 227921936 h 72"/>
              <a:gd name="T24" fmla="*/ 1168214534 w 164"/>
              <a:gd name="T25" fmla="*/ 246286214 h 72"/>
              <a:gd name="T26" fmla="*/ 1131933963 w 164"/>
              <a:gd name="T27" fmla="*/ 261006218 h 72"/>
              <a:gd name="T28" fmla="*/ 1081148483 w 164"/>
              <a:gd name="T29" fmla="*/ 264674259 h 72"/>
              <a:gd name="T30" fmla="*/ 1001316012 w 164"/>
              <a:gd name="T31" fmla="*/ 261006218 h 72"/>
              <a:gd name="T32" fmla="*/ 899745245 w 164"/>
              <a:gd name="T33" fmla="*/ 238949979 h 72"/>
              <a:gd name="T34" fmla="*/ 899745245 w 164"/>
              <a:gd name="T35" fmla="*/ 231589976 h 72"/>
              <a:gd name="T36" fmla="*/ 892511666 w 164"/>
              <a:gd name="T37" fmla="*/ 216893739 h 72"/>
              <a:gd name="T38" fmla="*/ 870735813 w 164"/>
              <a:gd name="T39" fmla="*/ 191145692 h 72"/>
              <a:gd name="T40" fmla="*/ 819950332 w 164"/>
              <a:gd name="T41" fmla="*/ 165421412 h 72"/>
              <a:gd name="T42" fmla="*/ 725613145 w 164"/>
              <a:gd name="T43" fmla="*/ 139697132 h 72"/>
              <a:gd name="T44" fmla="*/ 587724056 w 164"/>
              <a:gd name="T45" fmla="*/ 117640892 h 72"/>
              <a:gd name="T46" fmla="*/ 399087239 w 164"/>
              <a:gd name="T47" fmla="*/ 106612849 h 72"/>
              <a:gd name="T48" fmla="*/ 145122668 w 164"/>
              <a:gd name="T49" fmla="*/ 106612849 h 72"/>
              <a:gd name="T50" fmla="*/ 130617951 w 164"/>
              <a:gd name="T51" fmla="*/ 106612849 h 72"/>
              <a:gd name="T52" fmla="*/ 101570767 w 164"/>
              <a:gd name="T53" fmla="*/ 99252847 h 72"/>
              <a:gd name="T54" fmla="*/ 65290197 w 164"/>
              <a:gd name="T55" fmla="*/ 91892845 h 72"/>
              <a:gd name="T56" fmla="*/ 29009627 w 164"/>
              <a:gd name="T57" fmla="*/ 80864802 h 72"/>
              <a:gd name="T58" fmla="*/ 0 w 164"/>
              <a:gd name="T59" fmla="*/ 66168565 h 72"/>
              <a:gd name="T60" fmla="*/ 0 w 164"/>
              <a:gd name="T61" fmla="*/ 51472327 h 72"/>
              <a:gd name="T62" fmla="*/ 36280570 w 164"/>
              <a:gd name="T63" fmla="*/ 25724280 h 72"/>
              <a:gd name="T64" fmla="*/ 116113041 w 164"/>
              <a:gd name="T65" fmla="*/ 366804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2" name="Freeform 603"/>
          <p:cNvSpPr>
            <a:spLocks/>
          </p:cNvSpPr>
          <p:nvPr/>
        </p:nvSpPr>
        <p:spPr bwMode="auto">
          <a:xfrm>
            <a:off x="6269038" y="1989138"/>
            <a:ext cx="30162" cy="15875"/>
          </a:xfrm>
          <a:custGeom>
            <a:avLst/>
            <a:gdLst>
              <a:gd name="T0" fmla="*/ 396786894 w 146"/>
              <a:gd name="T1" fmla="*/ 0 h 109"/>
              <a:gd name="T2" fmla="*/ 370325937 w 146"/>
              <a:gd name="T3" fmla="*/ 0 h 109"/>
              <a:gd name="T4" fmla="*/ 308612006 w 146"/>
              <a:gd name="T5" fmla="*/ 9269544 h 109"/>
              <a:gd name="T6" fmla="*/ 229229134 w 146"/>
              <a:gd name="T7" fmla="*/ 21614614 h 109"/>
              <a:gd name="T8" fmla="*/ 132262229 w 146"/>
              <a:gd name="T9" fmla="*/ 43250491 h 109"/>
              <a:gd name="T10" fmla="*/ 52921915 w 146"/>
              <a:gd name="T11" fmla="*/ 74134648 h 109"/>
              <a:gd name="T12" fmla="*/ 8834574 w 146"/>
              <a:gd name="T13" fmla="*/ 120482220 h 109"/>
              <a:gd name="T14" fmla="*/ 0 w 146"/>
              <a:gd name="T15" fmla="*/ 182271653 h 109"/>
              <a:gd name="T16" fmla="*/ 52921915 w 146"/>
              <a:gd name="T17" fmla="*/ 262600172 h 109"/>
              <a:gd name="T18" fmla="*/ 749443891 w 146"/>
              <a:gd name="T19" fmla="*/ 336734966 h 109"/>
              <a:gd name="T20" fmla="*/ 740609317 w 146"/>
              <a:gd name="T21" fmla="*/ 321292814 h 109"/>
              <a:gd name="T22" fmla="*/ 740609317 w 146"/>
              <a:gd name="T23" fmla="*/ 287311867 h 109"/>
              <a:gd name="T24" fmla="*/ 740609317 w 146"/>
              <a:gd name="T25" fmla="*/ 234791833 h 109"/>
              <a:gd name="T26" fmla="*/ 767070274 w 146"/>
              <a:gd name="T27" fmla="*/ 179174862 h 109"/>
              <a:gd name="T28" fmla="*/ 819992189 w 146"/>
              <a:gd name="T29" fmla="*/ 123579010 h 109"/>
              <a:gd name="T30" fmla="*/ 916959094 w 146"/>
              <a:gd name="T31" fmla="*/ 83404192 h 109"/>
              <a:gd name="T32" fmla="*/ 1066847707 w 146"/>
              <a:gd name="T33" fmla="*/ 61789578 h 109"/>
              <a:gd name="T34" fmla="*/ 1287285031 w 146"/>
              <a:gd name="T35" fmla="*/ 71058976 h 109"/>
              <a:gd name="T36" fmla="*/ 396786894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3" name="Freeform 604"/>
          <p:cNvSpPr>
            <a:spLocks/>
          </p:cNvSpPr>
          <p:nvPr/>
        </p:nvSpPr>
        <p:spPr bwMode="auto">
          <a:xfrm>
            <a:off x="6435725" y="2019300"/>
            <a:ext cx="30163" cy="15875"/>
          </a:xfrm>
          <a:custGeom>
            <a:avLst/>
            <a:gdLst>
              <a:gd name="T0" fmla="*/ 396813272 w 146"/>
              <a:gd name="T1" fmla="*/ 0 h 107"/>
              <a:gd name="T2" fmla="*/ 370350611 w 146"/>
              <a:gd name="T3" fmla="*/ 0 h 107"/>
              <a:gd name="T4" fmla="*/ 308632568 w 146"/>
              <a:gd name="T5" fmla="*/ 6537533 h 107"/>
              <a:gd name="T6" fmla="*/ 220451864 w 146"/>
              <a:gd name="T7" fmla="*/ 19590640 h 107"/>
              <a:gd name="T8" fmla="*/ 132271159 w 146"/>
              <a:gd name="T9" fmla="*/ 39181429 h 107"/>
              <a:gd name="T10" fmla="*/ 52925529 w 146"/>
              <a:gd name="T11" fmla="*/ 75105070 h 107"/>
              <a:gd name="T12" fmla="*/ 0 w 146"/>
              <a:gd name="T13" fmla="*/ 124103777 h 107"/>
              <a:gd name="T14" fmla="*/ 0 w 146"/>
              <a:gd name="T15" fmla="*/ 189413379 h 107"/>
              <a:gd name="T16" fmla="*/ 52925529 w 146"/>
              <a:gd name="T17" fmla="*/ 277593662 h 107"/>
              <a:gd name="T18" fmla="*/ 740701015 w 146"/>
              <a:gd name="T19" fmla="*/ 349440797 h 107"/>
              <a:gd name="T20" fmla="*/ 731865942 w 146"/>
              <a:gd name="T21" fmla="*/ 336387689 h 107"/>
              <a:gd name="T22" fmla="*/ 731865942 w 146"/>
              <a:gd name="T23" fmla="*/ 297184303 h 107"/>
              <a:gd name="T24" fmla="*/ 731865942 w 146"/>
              <a:gd name="T25" fmla="*/ 244927808 h 107"/>
              <a:gd name="T26" fmla="*/ 758328603 w 146"/>
              <a:gd name="T27" fmla="*/ 182875846 h 107"/>
              <a:gd name="T28" fmla="*/ 811254131 w 146"/>
              <a:gd name="T29" fmla="*/ 130641310 h 107"/>
              <a:gd name="T30" fmla="*/ 908227350 w 146"/>
              <a:gd name="T31" fmla="*/ 88180136 h 107"/>
              <a:gd name="T32" fmla="*/ 1066961170 w 146"/>
              <a:gd name="T33" fmla="*/ 62051814 h 107"/>
              <a:gd name="T34" fmla="*/ 1287413034 w 146"/>
              <a:gd name="T35" fmla="*/ 75105070 h 107"/>
              <a:gd name="T36" fmla="*/ 396813272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4" name="Freeform 605"/>
          <p:cNvSpPr>
            <a:spLocks/>
          </p:cNvSpPr>
          <p:nvPr/>
        </p:nvSpPr>
        <p:spPr bwMode="auto">
          <a:xfrm>
            <a:off x="6300788" y="1992313"/>
            <a:ext cx="127000" cy="30162"/>
          </a:xfrm>
          <a:custGeom>
            <a:avLst/>
            <a:gdLst>
              <a:gd name="T0" fmla="*/ 0 w 629"/>
              <a:gd name="T1" fmla="*/ 182064627 h 182"/>
              <a:gd name="T2" fmla="*/ 2147483647 w 629"/>
              <a:gd name="T3" fmla="*/ 828395353 h 182"/>
              <a:gd name="T4" fmla="*/ 2147483647 w 629"/>
              <a:gd name="T5" fmla="*/ 646330726 h 182"/>
              <a:gd name="T6" fmla="*/ 238689332 w 629"/>
              <a:gd name="T7" fmla="*/ 0 h 182"/>
              <a:gd name="T8" fmla="*/ 0 w 629"/>
              <a:gd name="T9" fmla="*/ 182064627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5" name="Freeform 606"/>
          <p:cNvSpPr>
            <a:spLocks/>
          </p:cNvSpPr>
          <p:nvPr/>
        </p:nvSpPr>
        <p:spPr bwMode="auto">
          <a:xfrm>
            <a:off x="6300788" y="2005013"/>
            <a:ext cx="120650" cy="26987"/>
          </a:xfrm>
          <a:custGeom>
            <a:avLst/>
            <a:gdLst>
              <a:gd name="T0" fmla="*/ 0 w 606"/>
              <a:gd name="T1" fmla="*/ 112016846 h 170"/>
              <a:gd name="T2" fmla="*/ 2147483647 w 606"/>
              <a:gd name="T3" fmla="*/ 680089386 h 170"/>
              <a:gd name="T4" fmla="*/ 2147483647 w 606"/>
              <a:gd name="T5" fmla="*/ 568072540 h 170"/>
              <a:gd name="T6" fmla="*/ 39439609 w 606"/>
              <a:gd name="T7" fmla="*/ 0 h 170"/>
              <a:gd name="T8" fmla="*/ 0 w 606"/>
              <a:gd name="T9" fmla="*/ 112016846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6" name="Freeform 607"/>
          <p:cNvSpPr>
            <a:spLocks/>
          </p:cNvSpPr>
          <p:nvPr/>
        </p:nvSpPr>
        <p:spPr bwMode="auto">
          <a:xfrm>
            <a:off x="6300788" y="1987550"/>
            <a:ext cx="120650" cy="25400"/>
          </a:xfrm>
          <a:custGeom>
            <a:avLst/>
            <a:gdLst>
              <a:gd name="T0" fmla="*/ 0 w 606"/>
              <a:gd name="T1" fmla="*/ 93403121 h 170"/>
              <a:gd name="T2" fmla="*/ 2147483647 w 606"/>
              <a:gd name="T3" fmla="*/ 567026462 h 170"/>
              <a:gd name="T4" fmla="*/ 2147483647 w 606"/>
              <a:gd name="T5" fmla="*/ 473623341 h 170"/>
              <a:gd name="T6" fmla="*/ 39439609 w 606"/>
              <a:gd name="T7" fmla="*/ 0 h 170"/>
              <a:gd name="T8" fmla="*/ 0 w 606"/>
              <a:gd name="T9" fmla="*/ 9340312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7"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718" name="Freeform 609"/>
          <p:cNvSpPr>
            <a:spLocks/>
          </p:cNvSpPr>
          <p:nvPr/>
        </p:nvSpPr>
        <p:spPr bwMode="auto">
          <a:xfrm>
            <a:off x="5637213" y="1844675"/>
            <a:ext cx="46037" cy="57150"/>
          </a:xfrm>
          <a:custGeom>
            <a:avLst/>
            <a:gdLst>
              <a:gd name="T0" fmla="*/ 1143690168 w 177"/>
              <a:gd name="T1" fmla="*/ 586473300 h 219"/>
              <a:gd name="T2" fmla="*/ 914965608 w 177"/>
              <a:gd name="T3" fmla="*/ 764145082 h 219"/>
              <a:gd name="T4" fmla="*/ 721419037 w 177"/>
              <a:gd name="T5" fmla="*/ 959658886 h 219"/>
              <a:gd name="T6" fmla="*/ 510283471 w 177"/>
              <a:gd name="T7" fmla="*/ 1172878490 h 219"/>
              <a:gd name="T8" fmla="*/ 351915151 w 177"/>
              <a:gd name="T9" fmla="*/ 1403940376 h 219"/>
              <a:gd name="T10" fmla="*/ 211135566 w 177"/>
              <a:gd name="T11" fmla="*/ 1652708063 h 219"/>
              <a:gd name="T12" fmla="*/ 105601595 w 177"/>
              <a:gd name="T13" fmla="*/ 1901543599 h 219"/>
              <a:gd name="T14" fmla="*/ 35177990 w 177"/>
              <a:gd name="T15" fmla="*/ 2147483647 h 219"/>
              <a:gd name="T16" fmla="*/ 0 w 177"/>
              <a:gd name="T17" fmla="*/ 2147483647 h 219"/>
              <a:gd name="T18" fmla="*/ 35177990 w 177"/>
              <a:gd name="T19" fmla="*/ 2147483647 h 219"/>
              <a:gd name="T20" fmla="*/ 175957576 w 177"/>
              <a:gd name="T21" fmla="*/ 2147483647 h 219"/>
              <a:gd name="T22" fmla="*/ 404682136 w 177"/>
              <a:gd name="T23" fmla="*/ 2147483647 h 219"/>
              <a:gd name="T24" fmla="*/ 668652052 w 177"/>
              <a:gd name="T25" fmla="*/ 2147483647 h 219"/>
              <a:gd name="T26" fmla="*/ 1002910583 w 177"/>
              <a:gd name="T27" fmla="*/ 2147483647 h 219"/>
              <a:gd name="T28" fmla="*/ 1372414469 w 177"/>
              <a:gd name="T29" fmla="*/ 2147483647 h 219"/>
              <a:gd name="T30" fmla="*/ 1724329620 w 177"/>
              <a:gd name="T31" fmla="*/ 2147483647 h 219"/>
              <a:gd name="T32" fmla="*/ 2076244771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655776 w 177"/>
              <a:gd name="T49" fmla="*/ 2147483647 h 219"/>
              <a:gd name="T50" fmla="*/ 1953121806 w 177"/>
              <a:gd name="T51" fmla="*/ 2147483647 h 219"/>
              <a:gd name="T52" fmla="*/ 1865109206 w 177"/>
              <a:gd name="T53" fmla="*/ 2147483647 h 219"/>
              <a:gd name="T54" fmla="*/ 1759575235 w 177"/>
              <a:gd name="T55" fmla="*/ 2147483647 h 219"/>
              <a:gd name="T56" fmla="*/ 1706740625 w 177"/>
              <a:gd name="T57" fmla="*/ 2147483647 h 219"/>
              <a:gd name="T58" fmla="*/ 1530783049 w 177"/>
              <a:gd name="T59" fmla="*/ 2147483647 h 219"/>
              <a:gd name="T60" fmla="*/ 1354825474 w 177"/>
              <a:gd name="T61" fmla="*/ 2147483647 h 219"/>
              <a:gd name="T62" fmla="*/ 1178868159 w 177"/>
              <a:gd name="T63" fmla="*/ 2147483647 h 219"/>
              <a:gd name="T64" fmla="*/ 985321588 w 177"/>
              <a:gd name="T65" fmla="*/ 2147483647 h 219"/>
              <a:gd name="T66" fmla="*/ 809364012 w 177"/>
              <a:gd name="T67" fmla="*/ 2147483647 h 219"/>
              <a:gd name="T68" fmla="*/ 615817442 w 177"/>
              <a:gd name="T69" fmla="*/ 2147483647 h 219"/>
              <a:gd name="T70" fmla="*/ 457448861 w 177"/>
              <a:gd name="T71" fmla="*/ 2147483647 h 219"/>
              <a:gd name="T72" fmla="*/ 263902551 w 177"/>
              <a:gd name="T73" fmla="*/ 2147483647 h 219"/>
              <a:gd name="T74" fmla="*/ 228724561 w 177"/>
              <a:gd name="T75" fmla="*/ 2147483647 h 219"/>
              <a:gd name="T76" fmla="*/ 246313556 w 177"/>
              <a:gd name="T77" fmla="*/ 2147483647 h 219"/>
              <a:gd name="T78" fmla="*/ 334326156 w 177"/>
              <a:gd name="T79" fmla="*/ 2061441471 h 219"/>
              <a:gd name="T80" fmla="*/ 439859866 w 177"/>
              <a:gd name="T81" fmla="*/ 1812673784 h 219"/>
              <a:gd name="T82" fmla="*/ 598228447 w 177"/>
              <a:gd name="T83" fmla="*/ 1581612158 h 219"/>
              <a:gd name="T84" fmla="*/ 791775017 w 177"/>
              <a:gd name="T85" fmla="*/ 1350618382 h 219"/>
              <a:gd name="T86" fmla="*/ 985321588 w 177"/>
              <a:gd name="T87" fmla="*/ 1155104579 h 219"/>
              <a:gd name="T88" fmla="*/ 1231702769 w 177"/>
              <a:gd name="T89" fmla="*/ 977432797 h 219"/>
              <a:gd name="T90" fmla="*/ 1478016064 w 177"/>
              <a:gd name="T91" fmla="*/ 799692904 h 219"/>
              <a:gd name="T92" fmla="*/ 1724329620 w 177"/>
              <a:gd name="T93" fmla="*/ 657501095 h 219"/>
              <a:gd name="T94" fmla="*/ 1988299796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121806 w 177"/>
              <a:gd name="T115" fmla="*/ 195513803 h 219"/>
              <a:gd name="T116" fmla="*/ 1653973640 w 177"/>
              <a:gd name="T117" fmla="*/ 302089681 h 219"/>
              <a:gd name="T118" fmla="*/ 1372414469 w 177"/>
              <a:gd name="T119" fmla="*/ 462055401 h 219"/>
              <a:gd name="T120" fmla="*/ 1143690168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19" name="Freeform 610"/>
          <p:cNvSpPr>
            <a:spLocks/>
          </p:cNvSpPr>
          <p:nvPr/>
        </p:nvSpPr>
        <p:spPr bwMode="auto">
          <a:xfrm>
            <a:off x="5713413" y="1843088"/>
            <a:ext cx="30162" cy="46037"/>
          </a:xfrm>
          <a:custGeom>
            <a:avLst/>
            <a:gdLst>
              <a:gd name="T0" fmla="*/ 1750083431 w 115"/>
              <a:gd name="T1" fmla="*/ 1132011917 h 170"/>
              <a:gd name="T2" fmla="*/ 1804221074 w 115"/>
              <a:gd name="T3" fmla="*/ 1489450497 h 170"/>
              <a:gd name="T4" fmla="*/ 1768106407 w 115"/>
              <a:gd name="T5" fmla="*/ 1787414147 h 170"/>
              <a:gd name="T6" fmla="*/ 1641808146 w 115"/>
              <a:gd name="T7" fmla="*/ 2045556063 h 170"/>
              <a:gd name="T8" fmla="*/ 1443349268 w 115"/>
              <a:gd name="T9" fmla="*/ 2147483647 h 170"/>
              <a:gd name="T10" fmla="*/ 1226867676 w 115"/>
              <a:gd name="T11" fmla="*/ 2147483647 h 170"/>
              <a:gd name="T12" fmla="*/ 974271155 w 115"/>
              <a:gd name="T13" fmla="*/ 2147483647 h 170"/>
              <a:gd name="T14" fmla="*/ 703651659 w 115"/>
              <a:gd name="T15" fmla="*/ 2147483647 h 170"/>
              <a:gd name="T16" fmla="*/ 487170067 w 115"/>
              <a:gd name="T17" fmla="*/ 2147483647 h 170"/>
              <a:gd name="T18" fmla="*/ 451055400 w 115"/>
              <a:gd name="T19" fmla="*/ 2147483647 h 170"/>
              <a:gd name="T20" fmla="*/ 414940470 w 115"/>
              <a:gd name="T21" fmla="*/ 2147483647 h 170"/>
              <a:gd name="T22" fmla="*/ 414940470 w 115"/>
              <a:gd name="T23" fmla="*/ 2147483647 h 170"/>
              <a:gd name="T24" fmla="*/ 469078113 w 115"/>
              <a:gd name="T25" fmla="*/ 2147483647 h 170"/>
              <a:gd name="T26" fmla="*/ 505193042 w 115"/>
              <a:gd name="T27" fmla="*/ 2147483647 h 170"/>
              <a:gd name="T28" fmla="*/ 559330685 w 115"/>
              <a:gd name="T29" fmla="*/ 2147483647 h 170"/>
              <a:gd name="T30" fmla="*/ 613399348 w 115"/>
              <a:gd name="T31" fmla="*/ 2147483647 h 170"/>
              <a:gd name="T32" fmla="*/ 667536991 w 115"/>
              <a:gd name="T33" fmla="*/ 2147483647 h 170"/>
              <a:gd name="T34" fmla="*/ 956248180 w 115"/>
              <a:gd name="T35" fmla="*/ 2147483647 h 170"/>
              <a:gd name="T36" fmla="*/ 1244890651 w 115"/>
              <a:gd name="T37" fmla="*/ 2147483647 h 170"/>
              <a:gd name="T38" fmla="*/ 1497486910 w 115"/>
              <a:gd name="T39" fmla="*/ 2147483647 h 170"/>
              <a:gd name="T40" fmla="*/ 1750083431 w 115"/>
              <a:gd name="T41" fmla="*/ 2147483647 h 170"/>
              <a:gd name="T42" fmla="*/ 1912427642 w 115"/>
              <a:gd name="T43" fmla="*/ 2144852998 h 170"/>
              <a:gd name="T44" fmla="*/ 2038725903 w 115"/>
              <a:gd name="T45" fmla="*/ 1807214661 h 170"/>
              <a:gd name="T46" fmla="*/ 2074840570 w 115"/>
              <a:gd name="T47" fmla="*/ 1449775810 h 170"/>
              <a:gd name="T48" fmla="*/ 2002679952 w 115"/>
              <a:gd name="T49" fmla="*/ 1052589156 h 170"/>
              <a:gd name="T50" fmla="*/ 1822244049 w 115"/>
              <a:gd name="T51" fmla="*/ 774499678 h 170"/>
              <a:gd name="T52" fmla="*/ 1605762195 w 115"/>
              <a:gd name="T53" fmla="*/ 516357491 h 170"/>
              <a:gd name="T54" fmla="*/ 1299028294 w 115"/>
              <a:gd name="T55" fmla="*/ 297889991 h 170"/>
              <a:gd name="T56" fmla="*/ 992294130 w 115"/>
              <a:gd name="T57" fmla="*/ 158845523 h 170"/>
              <a:gd name="T58" fmla="*/ 667536991 w 115"/>
              <a:gd name="T59" fmla="*/ 39748075 h 170"/>
              <a:gd name="T60" fmla="*/ 378894782 w 115"/>
              <a:gd name="T61" fmla="*/ 0 h 170"/>
              <a:gd name="T62" fmla="*/ 162412928 w 115"/>
              <a:gd name="T63" fmla="*/ 19873902 h 170"/>
              <a:gd name="T64" fmla="*/ 0 w 115"/>
              <a:gd name="T65" fmla="*/ 99296664 h 170"/>
              <a:gd name="T66" fmla="*/ 270619496 w 115"/>
              <a:gd name="T67" fmla="*/ 198593327 h 170"/>
              <a:gd name="T68" fmla="*/ 541238731 w 115"/>
              <a:gd name="T69" fmla="*/ 258142187 h 170"/>
              <a:gd name="T70" fmla="*/ 775812276 w 115"/>
              <a:gd name="T71" fmla="*/ 317764164 h 170"/>
              <a:gd name="T72" fmla="*/ 1028408798 w 115"/>
              <a:gd name="T73" fmla="*/ 397186926 h 170"/>
              <a:gd name="T74" fmla="*/ 1262913627 w 115"/>
              <a:gd name="T75" fmla="*/ 516357491 h 170"/>
              <a:gd name="T76" fmla="*/ 1461441222 w 115"/>
              <a:gd name="T77" fmla="*/ 655402230 h 170"/>
              <a:gd name="T78" fmla="*/ 1641808146 w 115"/>
              <a:gd name="T79" fmla="*/ 853995828 h 170"/>
              <a:gd name="T80" fmla="*/ 1750083431 w 115"/>
              <a:gd name="T81" fmla="*/ 1132011917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0" name="Freeform 611"/>
          <p:cNvSpPr>
            <a:spLocks/>
          </p:cNvSpPr>
          <p:nvPr/>
        </p:nvSpPr>
        <p:spPr bwMode="auto">
          <a:xfrm>
            <a:off x="5608638" y="1833563"/>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1" name="Freeform 612"/>
          <p:cNvSpPr>
            <a:spLocks/>
          </p:cNvSpPr>
          <p:nvPr/>
        </p:nvSpPr>
        <p:spPr bwMode="auto">
          <a:xfrm>
            <a:off x="5711825" y="1830388"/>
            <a:ext cx="65088"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129221 w 252"/>
              <a:gd name="T71" fmla="*/ 236787447 h 235"/>
              <a:gd name="T72" fmla="*/ 1550775840 w 252"/>
              <a:gd name="T73" fmla="*/ 138071157 h 235"/>
              <a:gd name="T74" fmla="*/ 1257845488 w 252"/>
              <a:gd name="T75" fmla="*/ 78929149 h 235"/>
              <a:gd name="T76" fmla="*/ 982126779 w 252"/>
              <a:gd name="T77" fmla="*/ 39428096 h 235"/>
              <a:gd name="T78" fmla="*/ 723686352 w 252"/>
              <a:gd name="T79" fmla="*/ 0 h 235"/>
              <a:gd name="T80" fmla="*/ 482457568 w 252"/>
              <a:gd name="T81" fmla="*/ 0 h 235"/>
              <a:gd name="T82" fmla="*/ 292930352 w 252"/>
              <a:gd name="T83" fmla="*/ 0 h 235"/>
              <a:gd name="T84" fmla="*/ 137825906 w 252"/>
              <a:gd name="T85" fmla="*/ 19713913 h 235"/>
              <a:gd name="T86" fmla="*/ 51701310 w 252"/>
              <a:gd name="T87" fmla="*/ 59215236 h 235"/>
              <a:gd name="T88" fmla="*/ 0 w 252"/>
              <a:gd name="T89" fmla="*/ 98643062 h 235"/>
              <a:gd name="T90" fmla="*/ 172315831 w 252"/>
              <a:gd name="T91" fmla="*/ 138071157 h 235"/>
              <a:gd name="T92" fmla="*/ 379054690 w 252"/>
              <a:gd name="T93" fmla="*/ 157858298 h 235"/>
              <a:gd name="T94" fmla="*/ 568582165 w 252"/>
              <a:gd name="T95" fmla="*/ 217000306 h 235"/>
              <a:gd name="T96" fmla="*/ 792599563 w 252"/>
              <a:gd name="T97" fmla="*/ 256501360 h 235"/>
              <a:gd name="T98" fmla="*/ 1033828347 w 252"/>
              <a:gd name="T99" fmla="*/ 295929455 h 235"/>
              <a:gd name="T100" fmla="*/ 1257845488 w 252"/>
              <a:gd name="T101" fmla="*/ 335430509 h 235"/>
              <a:gd name="T102" fmla="*/ 1499074272 w 252"/>
              <a:gd name="T103" fmla="*/ 394572787 h 235"/>
              <a:gd name="T104" fmla="*/ 1757514699 w 252"/>
              <a:gd name="T105" fmla="*/ 453787753 h 235"/>
              <a:gd name="T106" fmla="*/ 1981532098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2" name="Freeform 613"/>
          <p:cNvSpPr>
            <a:spLocks/>
          </p:cNvSpPr>
          <p:nvPr/>
        </p:nvSpPr>
        <p:spPr bwMode="auto">
          <a:xfrm>
            <a:off x="5584825" y="1863725"/>
            <a:ext cx="26988" cy="58738"/>
          </a:xfrm>
          <a:custGeom>
            <a:avLst/>
            <a:gdLst>
              <a:gd name="T0" fmla="*/ 0 w 103"/>
              <a:gd name="T1" fmla="*/ 2147483647 h 220"/>
              <a:gd name="T2" fmla="*/ 0 w 103"/>
              <a:gd name="T3" fmla="*/ 2147483647 h 220"/>
              <a:gd name="T4" fmla="*/ 71949484 w 103"/>
              <a:gd name="T5" fmla="*/ 2147483647 h 220"/>
              <a:gd name="T6" fmla="*/ 215848714 w 103"/>
              <a:gd name="T7" fmla="*/ 2147483647 h 220"/>
              <a:gd name="T8" fmla="*/ 395722686 w 103"/>
              <a:gd name="T9" fmla="*/ 2147483647 h 220"/>
              <a:gd name="T10" fmla="*/ 629627420 w 103"/>
              <a:gd name="T11" fmla="*/ 2147483647 h 220"/>
              <a:gd name="T12" fmla="*/ 899438247 w 103"/>
              <a:gd name="T13" fmla="*/ 2147483647 h 220"/>
              <a:gd name="T14" fmla="*/ 1187236707 w 103"/>
              <a:gd name="T15" fmla="*/ 2147483647 h 220"/>
              <a:gd name="T16" fmla="*/ 1493090925 w 103"/>
              <a:gd name="T17" fmla="*/ 2147483647 h 220"/>
              <a:gd name="T18" fmla="*/ 1601015412 w 103"/>
              <a:gd name="T19" fmla="*/ 2147483647 h 220"/>
              <a:gd name="T20" fmla="*/ 1690952267 w 103"/>
              <a:gd name="T21" fmla="*/ 2147483647 h 220"/>
              <a:gd name="T22" fmla="*/ 1762902013 w 103"/>
              <a:gd name="T23" fmla="*/ 2147483647 h 220"/>
              <a:gd name="T24" fmla="*/ 1798876755 w 103"/>
              <a:gd name="T25" fmla="*/ 2147483647 h 220"/>
              <a:gd name="T26" fmla="*/ 1798876755 w 103"/>
              <a:gd name="T27" fmla="*/ 2147483647 h 220"/>
              <a:gd name="T28" fmla="*/ 1780889384 w 103"/>
              <a:gd name="T29" fmla="*/ 2147483647 h 220"/>
              <a:gd name="T30" fmla="*/ 1726927009 w 103"/>
              <a:gd name="T31" fmla="*/ 2147483647 h 220"/>
              <a:gd name="T32" fmla="*/ 1636990154 w 103"/>
              <a:gd name="T33" fmla="*/ 2147483647 h 220"/>
              <a:gd name="T34" fmla="*/ 1331135674 w 103"/>
              <a:gd name="T35" fmla="*/ 2147483647 h 220"/>
              <a:gd name="T36" fmla="*/ 1043337477 w 103"/>
              <a:gd name="T37" fmla="*/ 2147483647 h 220"/>
              <a:gd name="T38" fmla="*/ 809501392 w 103"/>
              <a:gd name="T39" fmla="*/ 2147483647 h 220"/>
              <a:gd name="T40" fmla="*/ 647614791 w 103"/>
              <a:gd name="T41" fmla="*/ 2147483647 h 220"/>
              <a:gd name="T42" fmla="*/ 539690565 w 103"/>
              <a:gd name="T43" fmla="*/ 2147483647 h 220"/>
              <a:gd name="T44" fmla="*/ 485728190 w 103"/>
              <a:gd name="T45" fmla="*/ 2147483647 h 220"/>
              <a:gd name="T46" fmla="*/ 485728190 w 103"/>
              <a:gd name="T47" fmla="*/ 1960314002 h 220"/>
              <a:gd name="T48" fmla="*/ 575665307 w 103"/>
              <a:gd name="T49" fmla="*/ 1579656786 h 220"/>
              <a:gd name="T50" fmla="*/ 701576904 w 103"/>
              <a:gd name="T51" fmla="*/ 1313196655 h 220"/>
              <a:gd name="T52" fmla="*/ 917425618 w 103"/>
              <a:gd name="T53" fmla="*/ 1065769238 h 220"/>
              <a:gd name="T54" fmla="*/ 1133274594 w 103"/>
              <a:gd name="T55" fmla="*/ 818413374 h 220"/>
              <a:gd name="T56" fmla="*/ 1385098049 w 103"/>
              <a:gd name="T57" fmla="*/ 590018938 h 220"/>
              <a:gd name="T58" fmla="*/ 1601015412 w 103"/>
              <a:gd name="T59" fmla="*/ 399690197 h 220"/>
              <a:gd name="T60" fmla="*/ 1762902013 w 103"/>
              <a:gd name="T61" fmla="*/ 228394436 h 220"/>
              <a:gd name="T62" fmla="*/ 1852838868 w 103"/>
              <a:gd name="T63" fmla="*/ 95164371 h 220"/>
              <a:gd name="T64" fmla="*/ 1852838868 w 103"/>
              <a:gd name="T65" fmla="*/ 0 h 220"/>
              <a:gd name="T66" fmla="*/ 1654977525 w 103"/>
              <a:gd name="T67" fmla="*/ 76131390 h 220"/>
              <a:gd name="T68" fmla="*/ 1385098049 w 103"/>
              <a:gd name="T69" fmla="*/ 228394436 h 220"/>
              <a:gd name="T70" fmla="*/ 1097299590 w 103"/>
              <a:gd name="T71" fmla="*/ 475821587 h 220"/>
              <a:gd name="T72" fmla="*/ 791514021 w 103"/>
              <a:gd name="T73" fmla="*/ 761314699 h 220"/>
              <a:gd name="T74" fmla="*/ 521703194 w 103"/>
              <a:gd name="T75" fmla="*/ 1084802219 h 220"/>
              <a:gd name="T76" fmla="*/ 287798198 w 103"/>
              <a:gd name="T77" fmla="*/ 1465459435 h 220"/>
              <a:gd name="T78" fmla="*/ 107924488 w 103"/>
              <a:gd name="T79" fmla="*/ 1865149632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3" name="Freeform 614"/>
          <p:cNvSpPr>
            <a:spLocks/>
          </p:cNvSpPr>
          <p:nvPr/>
        </p:nvSpPr>
        <p:spPr bwMode="auto">
          <a:xfrm>
            <a:off x="5764213" y="1827213"/>
            <a:ext cx="57150" cy="74612"/>
          </a:xfrm>
          <a:custGeom>
            <a:avLst/>
            <a:gdLst>
              <a:gd name="T0" fmla="*/ 2147483647 w 220"/>
              <a:gd name="T1" fmla="*/ 1999616108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082905 h 288"/>
              <a:gd name="T42" fmla="*/ 2147483647 w 220"/>
              <a:gd name="T43" fmla="*/ 1495366191 h 288"/>
              <a:gd name="T44" fmla="*/ 2147483647 w 220"/>
              <a:gd name="T45" fmla="*/ 1217166282 h 288"/>
              <a:gd name="T46" fmla="*/ 2147483647 w 220"/>
              <a:gd name="T47" fmla="*/ 973733233 h 288"/>
              <a:gd name="T48" fmla="*/ 1910749203 w 220"/>
              <a:gd name="T49" fmla="*/ 747683225 h 288"/>
              <a:gd name="T50" fmla="*/ 1454976655 w 220"/>
              <a:gd name="T51" fmla="*/ 504249917 h 288"/>
              <a:gd name="T52" fmla="*/ 1034294725 w 220"/>
              <a:gd name="T53" fmla="*/ 295583210 h 288"/>
              <a:gd name="T54" fmla="*/ 631090565 w 220"/>
              <a:gd name="T55" fmla="*/ 121683105 h 288"/>
              <a:gd name="T56" fmla="*/ 315545153 w 220"/>
              <a:gd name="T57" fmla="*/ 17383301 h 288"/>
              <a:gd name="T58" fmla="*/ 70113698 w 220"/>
              <a:gd name="T59" fmla="*/ 0 h 288"/>
              <a:gd name="T60" fmla="*/ 157772706 w 220"/>
              <a:gd name="T61" fmla="*/ 121683105 h 288"/>
              <a:gd name="T62" fmla="*/ 543431557 w 220"/>
              <a:gd name="T63" fmla="*/ 312966511 h 288"/>
              <a:gd name="T64" fmla="*/ 946635717 w 220"/>
              <a:gd name="T65" fmla="*/ 504249917 h 288"/>
              <a:gd name="T66" fmla="*/ 1349839878 w 220"/>
              <a:gd name="T67" fmla="*/ 695533323 h 288"/>
              <a:gd name="T68" fmla="*/ 1770521807 w 220"/>
              <a:gd name="T69" fmla="*/ 921583331 h 288"/>
              <a:gd name="T70" fmla="*/ 2147483647 w 220"/>
              <a:gd name="T71" fmla="*/ 1147633079 h 288"/>
              <a:gd name="T72" fmla="*/ 2147483647 w 220"/>
              <a:gd name="T73" fmla="*/ 1425832988 h 288"/>
              <a:gd name="T74" fmla="*/ 2147483647 w 220"/>
              <a:gd name="T75" fmla="*/ 170403289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24" name="Group 615"/>
          <p:cNvGrpSpPr>
            <a:grpSpLocks/>
          </p:cNvGrpSpPr>
          <p:nvPr/>
        </p:nvGrpSpPr>
        <p:grpSpPr bwMode="auto">
          <a:xfrm>
            <a:off x="5367338" y="3430588"/>
            <a:ext cx="290512" cy="404812"/>
            <a:chOff x="3381" y="2161"/>
            <a:chExt cx="183" cy="255"/>
          </a:xfrm>
        </p:grpSpPr>
        <p:pic>
          <p:nvPicPr>
            <p:cNvPr id="19751"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752" name="Freeform 617"/>
            <p:cNvSpPr>
              <a:spLocks/>
            </p:cNvSpPr>
            <p:nvPr/>
          </p:nvSpPr>
          <p:spPr bwMode="auto">
            <a:xfrm>
              <a:off x="3430" y="2174"/>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3" name="Freeform 618"/>
            <p:cNvSpPr>
              <a:spLocks/>
            </p:cNvSpPr>
            <p:nvPr/>
          </p:nvSpPr>
          <p:spPr bwMode="auto">
            <a:xfrm>
              <a:off x="3486" y="2173"/>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4" name="Freeform 619"/>
            <p:cNvSpPr>
              <a:spLocks/>
            </p:cNvSpPr>
            <p:nvPr/>
          </p:nvSpPr>
          <p:spPr bwMode="auto">
            <a:xfrm>
              <a:off x="3409" y="2166"/>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5" name="Freeform 620"/>
            <p:cNvSpPr>
              <a:spLocks/>
            </p:cNvSpPr>
            <p:nvPr/>
          </p:nvSpPr>
          <p:spPr bwMode="auto">
            <a:xfrm>
              <a:off x="3485" y="2164"/>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6" name="Freeform 621"/>
            <p:cNvSpPr>
              <a:spLocks/>
            </p:cNvSpPr>
            <p:nvPr/>
          </p:nvSpPr>
          <p:spPr bwMode="auto">
            <a:xfrm>
              <a:off x="3389" y="2184"/>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7" name="Freeform 622"/>
            <p:cNvSpPr>
              <a:spLocks/>
            </p:cNvSpPr>
            <p:nvPr/>
          </p:nvSpPr>
          <p:spPr bwMode="auto">
            <a:xfrm>
              <a:off x="3523" y="2161"/>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8" name="Freeform 623"/>
            <p:cNvSpPr>
              <a:spLocks/>
            </p:cNvSpPr>
            <p:nvPr/>
          </p:nvSpPr>
          <p:spPr bwMode="auto">
            <a:xfrm>
              <a:off x="3478" y="2222"/>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9" name="Freeform 624"/>
            <p:cNvSpPr>
              <a:spLocks/>
            </p:cNvSpPr>
            <p:nvPr/>
          </p:nvSpPr>
          <p:spPr bwMode="auto">
            <a:xfrm>
              <a:off x="3472" y="2205"/>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0" name="Freeform 625"/>
            <p:cNvSpPr>
              <a:spLocks/>
            </p:cNvSpPr>
            <p:nvPr/>
          </p:nvSpPr>
          <p:spPr bwMode="auto">
            <a:xfrm>
              <a:off x="3466" y="2194"/>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1" name="Freeform 626"/>
            <p:cNvSpPr>
              <a:spLocks/>
            </p:cNvSpPr>
            <p:nvPr/>
          </p:nvSpPr>
          <p:spPr bwMode="auto">
            <a:xfrm>
              <a:off x="3461" y="2186"/>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2" name="Freeform 627"/>
            <p:cNvSpPr>
              <a:spLocks/>
            </p:cNvSpPr>
            <p:nvPr/>
          </p:nvSpPr>
          <p:spPr bwMode="auto">
            <a:xfrm>
              <a:off x="3421" y="2176"/>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3" name="Freeform 628"/>
            <p:cNvSpPr>
              <a:spLocks/>
            </p:cNvSpPr>
            <p:nvPr/>
          </p:nvSpPr>
          <p:spPr bwMode="auto">
            <a:xfrm>
              <a:off x="3477" y="2176"/>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4" name="Freeform 629"/>
            <p:cNvSpPr>
              <a:spLocks/>
            </p:cNvSpPr>
            <p:nvPr/>
          </p:nvSpPr>
          <p:spPr bwMode="auto">
            <a:xfrm>
              <a:off x="3400" y="2169"/>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5" name="Freeform 630"/>
            <p:cNvSpPr>
              <a:spLocks/>
            </p:cNvSpPr>
            <p:nvPr/>
          </p:nvSpPr>
          <p:spPr bwMode="auto">
            <a:xfrm>
              <a:off x="3475" y="2167"/>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6" name="Freeform 631"/>
            <p:cNvSpPr>
              <a:spLocks/>
            </p:cNvSpPr>
            <p:nvPr/>
          </p:nvSpPr>
          <p:spPr bwMode="auto">
            <a:xfrm>
              <a:off x="3381" y="2190"/>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7" name="Freeform 632"/>
            <p:cNvSpPr>
              <a:spLocks/>
            </p:cNvSpPr>
            <p:nvPr/>
          </p:nvSpPr>
          <p:spPr bwMode="auto">
            <a:xfrm>
              <a:off x="3514" y="2164"/>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68" name="Group 633"/>
            <p:cNvGrpSpPr>
              <a:grpSpLocks/>
            </p:cNvGrpSpPr>
            <p:nvPr/>
          </p:nvGrpSpPr>
          <p:grpSpPr bwMode="auto">
            <a:xfrm>
              <a:off x="3429" y="2236"/>
              <a:ext cx="135" cy="180"/>
              <a:chOff x="3774" y="2423"/>
              <a:chExt cx="189" cy="286"/>
            </a:xfrm>
          </p:grpSpPr>
          <p:sp>
            <p:nvSpPr>
              <p:cNvPr id="19769" name="Rectangle 634"/>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0" name="Rectangle 635"/>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1" name="Rectangle 636"/>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2" name="Rectangle 637"/>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3" name="Rectangle 638"/>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4" name="Rectangle 639"/>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5"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726" name="Group 641"/>
          <p:cNvGrpSpPr>
            <a:grpSpLocks/>
          </p:cNvGrpSpPr>
          <p:nvPr/>
        </p:nvGrpSpPr>
        <p:grpSpPr bwMode="auto">
          <a:xfrm>
            <a:off x="6791325" y="4984750"/>
            <a:ext cx="290513" cy="404813"/>
            <a:chOff x="3901" y="2524"/>
            <a:chExt cx="183" cy="255"/>
          </a:xfrm>
        </p:grpSpPr>
        <p:sp>
          <p:nvSpPr>
            <p:cNvPr id="19728" name="Freeform 642"/>
            <p:cNvSpPr>
              <a:spLocks/>
            </p:cNvSpPr>
            <p:nvPr/>
          </p:nvSpPr>
          <p:spPr bwMode="auto">
            <a:xfrm>
              <a:off x="3950" y="2537"/>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29" name="Freeform 643"/>
            <p:cNvSpPr>
              <a:spLocks/>
            </p:cNvSpPr>
            <p:nvPr/>
          </p:nvSpPr>
          <p:spPr bwMode="auto">
            <a:xfrm>
              <a:off x="4006" y="2536"/>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0" name="Freeform 644"/>
            <p:cNvSpPr>
              <a:spLocks/>
            </p:cNvSpPr>
            <p:nvPr/>
          </p:nvSpPr>
          <p:spPr bwMode="auto">
            <a:xfrm>
              <a:off x="3929" y="2529"/>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1" name="Freeform 645"/>
            <p:cNvSpPr>
              <a:spLocks/>
            </p:cNvSpPr>
            <p:nvPr/>
          </p:nvSpPr>
          <p:spPr bwMode="auto">
            <a:xfrm>
              <a:off x="4005" y="2527"/>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2" name="Freeform 646"/>
            <p:cNvSpPr>
              <a:spLocks/>
            </p:cNvSpPr>
            <p:nvPr/>
          </p:nvSpPr>
          <p:spPr bwMode="auto">
            <a:xfrm>
              <a:off x="3909" y="2547"/>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3" name="Freeform 647"/>
            <p:cNvSpPr>
              <a:spLocks/>
            </p:cNvSpPr>
            <p:nvPr/>
          </p:nvSpPr>
          <p:spPr bwMode="auto">
            <a:xfrm>
              <a:off x="4043" y="2524"/>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4" name="Freeform 648"/>
            <p:cNvSpPr>
              <a:spLocks/>
            </p:cNvSpPr>
            <p:nvPr/>
          </p:nvSpPr>
          <p:spPr bwMode="auto">
            <a:xfrm>
              <a:off x="3998" y="2585"/>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5" name="Freeform 649"/>
            <p:cNvSpPr>
              <a:spLocks/>
            </p:cNvSpPr>
            <p:nvPr/>
          </p:nvSpPr>
          <p:spPr bwMode="auto">
            <a:xfrm>
              <a:off x="3992" y="2568"/>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6" name="Freeform 650"/>
            <p:cNvSpPr>
              <a:spLocks/>
            </p:cNvSpPr>
            <p:nvPr/>
          </p:nvSpPr>
          <p:spPr bwMode="auto">
            <a:xfrm>
              <a:off x="3986" y="2557"/>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7" name="Freeform 651"/>
            <p:cNvSpPr>
              <a:spLocks/>
            </p:cNvSpPr>
            <p:nvPr/>
          </p:nvSpPr>
          <p:spPr bwMode="auto">
            <a:xfrm>
              <a:off x="3981" y="2549"/>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8" name="Freeform 652"/>
            <p:cNvSpPr>
              <a:spLocks/>
            </p:cNvSpPr>
            <p:nvPr/>
          </p:nvSpPr>
          <p:spPr bwMode="auto">
            <a:xfrm>
              <a:off x="3941" y="2539"/>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39" name="Freeform 653"/>
            <p:cNvSpPr>
              <a:spLocks/>
            </p:cNvSpPr>
            <p:nvPr/>
          </p:nvSpPr>
          <p:spPr bwMode="auto">
            <a:xfrm>
              <a:off x="3997" y="2539"/>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0" name="Freeform 654"/>
            <p:cNvSpPr>
              <a:spLocks/>
            </p:cNvSpPr>
            <p:nvPr/>
          </p:nvSpPr>
          <p:spPr bwMode="auto">
            <a:xfrm>
              <a:off x="3920" y="2532"/>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1" name="Freeform 655"/>
            <p:cNvSpPr>
              <a:spLocks/>
            </p:cNvSpPr>
            <p:nvPr/>
          </p:nvSpPr>
          <p:spPr bwMode="auto">
            <a:xfrm>
              <a:off x="3995" y="2530"/>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2" name="Freeform 656"/>
            <p:cNvSpPr>
              <a:spLocks/>
            </p:cNvSpPr>
            <p:nvPr/>
          </p:nvSpPr>
          <p:spPr bwMode="auto">
            <a:xfrm>
              <a:off x="3901" y="2553"/>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3" name="Freeform 657"/>
            <p:cNvSpPr>
              <a:spLocks/>
            </p:cNvSpPr>
            <p:nvPr/>
          </p:nvSpPr>
          <p:spPr bwMode="auto">
            <a:xfrm>
              <a:off x="4034" y="2527"/>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44" name="Group 658"/>
            <p:cNvGrpSpPr>
              <a:grpSpLocks/>
            </p:cNvGrpSpPr>
            <p:nvPr/>
          </p:nvGrpSpPr>
          <p:grpSpPr bwMode="auto">
            <a:xfrm>
              <a:off x="3949" y="2599"/>
              <a:ext cx="135" cy="180"/>
              <a:chOff x="3774" y="2423"/>
              <a:chExt cx="189" cy="286"/>
            </a:xfrm>
          </p:grpSpPr>
          <p:sp>
            <p:nvSpPr>
              <p:cNvPr id="19745" name="Rectangle 659"/>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6" name="Rectangle 660"/>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7" name="Rectangle 661"/>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8" name="Rectangle 662"/>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9" name="Rectangle 663"/>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50" name="Rectangle 664"/>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7"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038350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 Parity</a:t>
            </a:r>
          </a:p>
        </p:txBody>
      </p:sp>
      <p:sp>
        <p:nvSpPr>
          <p:cNvPr id="53251" name="Rectangle 3"/>
          <p:cNvSpPr>
            <a:spLocks noGrp="1" noChangeArrowheads="1"/>
          </p:cNvSpPr>
          <p:nvPr>
            <p:ph type="body" idx="1"/>
          </p:nvPr>
        </p:nvSpPr>
        <p:spPr>
          <a:xfrm>
            <a:off x="609600" y="1371600"/>
            <a:ext cx="8305800" cy="609600"/>
          </a:xfrm>
          <a:solidFill>
            <a:schemeClr val="accent1"/>
          </a:solidFill>
          <a:ln>
            <a:solidFill>
              <a:schemeClr val="tx1"/>
            </a:solidFill>
            <a:miter lim="800000"/>
            <a:headEnd/>
            <a:tailEnd/>
          </a:ln>
        </p:spPr>
        <p:txBody>
          <a:bodyPr>
            <a:normAutofit/>
          </a:bodyPr>
          <a:lstStyle/>
          <a:p>
            <a:pPr eaLnBrk="1" hangingPunct="1">
              <a:buFontTx/>
              <a:buNone/>
            </a:pPr>
            <a:r>
              <a:rPr lang="en-US" dirty="0">
                <a:ea typeface="ＭＳ Ｐゴシック" charset="0"/>
                <a:cs typeface="ＭＳ Ｐゴシック" charset="0"/>
              </a:rPr>
              <a:t>Add one bit, such that the number of 1</a:t>
            </a:r>
            <a:r>
              <a:rPr lang="ja-JP" altLang="en-US" dirty="0">
                <a:ea typeface="ＭＳ Ｐゴシック" charset="0"/>
                <a:cs typeface="ＭＳ Ｐゴシック" charset="0"/>
              </a:rPr>
              <a:t>’</a:t>
            </a:r>
            <a:r>
              <a:rPr lang="en-US" dirty="0">
                <a:ea typeface="ＭＳ Ｐゴシック" charset="0"/>
                <a:cs typeface="ＭＳ Ｐゴシック" charset="0"/>
              </a:rPr>
              <a:t>s is even.</a:t>
            </a:r>
          </a:p>
        </p:txBody>
      </p:sp>
      <p:sp>
        <p:nvSpPr>
          <p:cNvPr id="53252" name="AutoShape 4"/>
          <p:cNvSpPr>
            <a:spLocks noChangeArrowheads="1"/>
          </p:cNvSpPr>
          <p:nvPr/>
        </p:nvSpPr>
        <p:spPr bwMode="auto">
          <a:xfrm rot="-5400000">
            <a:off x="4340225"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4111625"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53256" name="Rectangle 8"/>
          <p:cNvSpPr>
            <a:spLocks noChangeArrowheads="1"/>
          </p:cNvSpPr>
          <p:nvPr/>
        </p:nvSpPr>
        <p:spPr bwMode="auto">
          <a:xfrm>
            <a:off x="225425"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pic>
        <p:nvPicPr>
          <p:cNvPr id="53257"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64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Rectangle 11"/>
          <p:cNvSpPr>
            <a:spLocks noChangeArrowheads="1"/>
          </p:cNvSpPr>
          <p:nvPr/>
        </p:nvSpPr>
        <p:spPr bwMode="auto">
          <a:xfrm>
            <a:off x="1368425"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0" name="Rectangle 12"/>
          <p:cNvSpPr>
            <a:spLocks noChangeArrowheads="1"/>
          </p:cNvSpPr>
          <p:nvPr/>
        </p:nvSpPr>
        <p:spPr bwMode="auto">
          <a:xfrm>
            <a:off x="228600"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1" name="Rectangle 13"/>
          <p:cNvSpPr>
            <a:spLocks noChangeArrowheads="1"/>
          </p:cNvSpPr>
          <p:nvPr/>
        </p:nvSpPr>
        <p:spPr bwMode="auto">
          <a:xfrm>
            <a:off x="1371600"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2" name="Rectangle 14"/>
          <p:cNvSpPr>
            <a:spLocks noChangeArrowheads="1"/>
          </p:cNvSpPr>
          <p:nvPr/>
        </p:nvSpPr>
        <p:spPr bwMode="auto">
          <a:xfrm>
            <a:off x="228600"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1001</a:t>
            </a:r>
          </a:p>
        </p:txBody>
      </p:sp>
      <p:sp>
        <p:nvSpPr>
          <p:cNvPr id="53263" name="Rectangle 15"/>
          <p:cNvSpPr>
            <a:spLocks noChangeArrowheads="1"/>
          </p:cNvSpPr>
          <p:nvPr/>
        </p:nvSpPr>
        <p:spPr bwMode="auto">
          <a:xfrm>
            <a:off x="1371600"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4" name="Rectangle 16"/>
          <p:cNvSpPr>
            <a:spLocks noChangeArrowheads="1"/>
          </p:cNvSpPr>
          <p:nvPr/>
        </p:nvSpPr>
        <p:spPr bwMode="auto">
          <a:xfrm>
            <a:off x="715645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5" name="Rectangle 17"/>
          <p:cNvSpPr>
            <a:spLocks noChangeArrowheads="1"/>
          </p:cNvSpPr>
          <p:nvPr/>
        </p:nvSpPr>
        <p:spPr bwMode="auto">
          <a:xfrm>
            <a:off x="8299450"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6" name="Rectangle 18"/>
          <p:cNvSpPr>
            <a:spLocks noChangeArrowheads="1"/>
          </p:cNvSpPr>
          <p:nvPr/>
        </p:nvSpPr>
        <p:spPr bwMode="auto">
          <a:xfrm>
            <a:off x="7159625"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7" name="Rectangle 19"/>
          <p:cNvSpPr>
            <a:spLocks noChangeArrowheads="1"/>
          </p:cNvSpPr>
          <p:nvPr/>
        </p:nvSpPr>
        <p:spPr bwMode="auto">
          <a:xfrm>
            <a:off x="8302625"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8" name="Rectangle 20"/>
          <p:cNvSpPr>
            <a:spLocks noChangeArrowheads="1"/>
          </p:cNvSpPr>
          <p:nvPr/>
        </p:nvSpPr>
        <p:spPr bwMode="auto">
          <a:xfrm>
            <a:off x="7159625"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53269" name="Rectangle 21"/>
          <p:cNvSpPr>
            <a:spLocks noChangeArrowheads="1"/>
          </p:cNvSpPr>
          <p:nvPr/>
        </p:nvSpPr>
        <p:spPr bwMode="auto">
          <a:xfrm>
            <a:off x="8302625"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70" name="Rectangle 22"/>
          <p:cNvSpPr>
            <a:spLocks noChangeArrowheads="1"/>
          </p:cNvSpPr>
          <p:nvPr/>
        </p:nvSpPr>
        <p:spPr bwMode="auto">
          <a:xfrm>
            <a:off x="6629400" y="3733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1" name="Rectangle 23"/>
          <p:cNvSpPr>
            <a:spLocks noChangeArrowheads="1"/>
          </p:cNvSpPr>
          <p:nvPr/>
        </p:nvSpPr>
        <p:spPr bwMode="auto">
          <a:xfrm>
            <a:off x="6629400" y="4495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2" name="Rectangle 24"/>
          <p:cNvSpPr>
            <a:spLocks noChangeArrowheads="1"/>
          </p:cNvSpPr>
          <p:nvPr/>
        </p:nvSpPr>
        <p:spPr bwMode="auto">
          <a:xfrm>
            <a:off x="6629400" y="5257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3" name="AutoShape 25"/>
          <p:cNvSpPr>
            <a:spLocks noChangeArrowheads="1"/>
          </p:cNvSpPr>
          <p:nvPr/>
        </p:nvSpPr>
        <p:spPr bwMode="auto">
          <a:xfrm>
            <a:off x="76200" y="5181600"/>
            <a:ext cx="8915400" cy="762000"/>
          </a:xfrm>
          <a:prstGeom prst="roundRect">
            <a:avLst>
              <a:gd name="adj" fmla="val 16667"/>
            </a:avLst>
          </a:prstGeom>
          <a:solidFill>
            <a:srgbClr val="CC99FF">
              <a:alpha val="25098"/>
            </a:srgbClr>
          </a:solidFill>
          <a:ln w="63500">
            <a:solidFill>
              <a:srgbClr val="800080"/>
            </a:solidFill>
            <a:round/>
            <a:headEnd/>
            <a:tailEnd/>
          </a:ln>
        </p:spPr>
        <p:txBody>
          <a:bodyPr wrap="none" anchor="ctr">
            <a:spAutoFit/>
          </a:bodyPr>
          <a:lstStyle/>
          <a:p>
            <a:endParaRPr lang="en-US"/>
          </a:p>
        </p:txBody>
      </p:sp>
      <p:sp>
        <p:nvSpPr>
          <p:cNvPr id="53274" name="Rectangle 26"/>
          <p:cNvSpPr>
            <a:spLocks noChangeArrowheads="1"/>
          </p:cNvSpPr>
          <p:nvPr/>
        </p:nvSpPr>
        <p:spPr bwMode="auto">
          <a:xfrm>
            <a:off x="489857" y="6096000"/>
            <a:ext cx="8422368"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Problem: </a:t>
            </a:r>
            <a:r>
              <a:rPr lang="en-US" sz="2800" dirty="0" smtClean="0">
                <a:latin typeface="Calibri"/>
              </a:rPr>
              <a:t>This s</a:t>
            </a:r>
            <a:r>
              <a:rPr lang="en-US" sz="2800" dirty="0" smtClean="0">
                <a:solidFill>
                  <a:schemeClr val="tx1"/>
                </a:solidFill>
                <a:latin typeface="Calibri"/>
              </a:rPr>
              <a:t>imple </a:t>
            </a:r>
            <a:r>
              <a:rPr lang="en-US" sz="2800" dirty="0">
                <a:latin typeface="Calibri"/>
              </a:rPr>
              <a:t>p</a:t>
            </a:r>
            <a:r>
              <a:rPr lang="en-US" sz="2800" dirty="0" smtClean="0">
                <a:solidFill>
                  <a:schemeClr val="tx1"/>
                </a:solidFill>
                <a:latin typeface="Calibri"/>
              </a:rPr>
              <a:t>arity cannot </a:t>
            </a:r>
            <a:r>
              <a:rPr lang="en-US" sz="2800" dirty="0">
                <a:solidFill>
                  <a:schemeClr val="tx1"/>
                </a:solidFill>
                <a:latin typeface="Calibri"/>
              </a:rPr>
              <a:t>detect two-bit errors.</a:t>
            </a:r>
          </a:p>
        </p:txBody>
      </p:sp>
      <p:sp>
        <p:nvSpPr>
          <p:cNvPr id="2" name="Slide Number Placeholder 1"/>
          <p:cNvSpPr>
            <a:spLocks noGrp="1"/>
          </p:cNvSpPr>
          <p:nvPr>
            <p:ph type="sldNum" sz="quarter" idx="12"/>
          </p:nvPr>
        </p:nvSpPr>
        <p:spPr/>
        <p:txBody>
          <a:bodyPr/>
          <a:lstStyle/>
          <a:p>
            <a:fld id="{915173E1-F880-A64A-B74C-29872619673F}" type="slidenum">
              <a:rPr lang="en-US" smtClean="0"/>
              <a:t>30</a:t>
            </a:fld>
            <a:endParaRPr lang="en-US"/>
          </a:p>
        </p:txBody>
      </p:sp>
    </p:spTree>
    <p:extLst>
      <p:ext uri="{BB962C8B-B14F-4D97-AF65-F5344CB8AC3E}">
        <p14:creationId xmlns:p14="http://schemas.microsoft.com/office/powerpoint/2010/main" val="3960685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P spid="53265" grpId="0" animBg="1"/>
      <p:bldP spid="53266" grpId="0" animBg="1"/>
      <p:bldP spid="53267" grpId="0" animBg="1"/>
      <p:bldP spid="53268" grpId="0" animBg="1"/>
      <p:bldP spid="53269" grpId="0" animBg="1"/>
      <p:bldP spid="53270" grpId="0"/>
      <p:bldP spid="53271" grpId="0"/>
      <p:bldP spid="53272" grpId="0"/>
      <p:bldP spid="53273" grpId="0" animBg="1"/>
      <p:bldP spid="532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06762FA-869C-7447-8CF1-D578CF473794}" type="slidenum">
              <a:rPr lang="en-US" sz="1200" i="0" smtClean="0">
                <a:latin typeface="Calibri"/>
                <a:cs typeface="Calibri"/>
              </a:rPr>
              <a:pPr/>
              <a:t>31</a:t>
            </a:fld>
            <a:endParaRPr lang="en-US" sz="1200" i="0" dirty="0">
              <a:latin typeface="Calibri"/>
              <a:cs typeface="Calibri"/>
            </a:endParaRPr>
          </a:p>
        </p:txBody>
      </p:sp>
      <p:sp>
        <p:nvSpPr>
          <p:cNvPr id="35844" name="Rectangle 2"/>
          <p:cNvSpPr>
            <a:spLocks noGrp="1" noChangeArrowheads="1"/>
          </p:cNvSpPr>
          <p:nvPr>
            <p:ph type="title"/>
          </p:nvPr>
        </p:nvSpPr>
        <p:spPr>
          <a:xfrm>
            <a:off x="303213" y="363538"/>
            <a:ext cx="5334000" cy="838200"/>
          </a:xfrm>
        </p:spPr>
        <p:txBody>
          <a:bodyPr/>
          <a:lstStyle/>
          <a:p>
            <a:r>
              <a:rPr lang="en-US" dirty="0">
                <a:ea typeface="ＭＳ Ｐゴシック" charset="0"/>
                <a:cs typeface="ＭＳ Ｐゴシック" charset="0"/>
              </a:rPr>
              <a:t>Parity Checking</a:t>
            </a:r>
          </a:p>
        </p:txBody>
      </p:sp>
      <p:pic>
        <p:nvPicPr>
          <p:cNvPr id="35845" name="Picture 3" descr="522 Single Bit 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361950" y="14605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Single Bit Parity:</a:t>
            </a:r>
            <a:endParaRPr lang="en-US" b="1" i="0" dirty="0">
              <a:latin typeface="Calibri"/>
            </a:endParaRPr>
          </a:p>
          <a:p>
            <a:r>
              <a:rPr lang="en-US" sz="1600" b="1" i="0" dirty="0">
                <a:latin typeface="Calibri"/>
              </a:rPr>
              <a:t>Detect single bit errors</a:t>
            </a:r>
            <a:endParaRPr lang="en-US" sz="3200" b="1" i="0" dirty="0">
              <a:latin typeface="Calibri"/>
            </a:endParaRPr>
          </a:p>
        </p:txBody>
      </p:sp>
      <p:pic>
        <p:nvPicPr>
          <p:cNvPr id="35847"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6"/>
          <p:cNvSpPr txBox="1">
            <a:spLocks noChangeArrowheads="1"/>
          </p:cNvSpPr>
          <p:nvPr/>
        </p:nvSpPr>
        <p:spPr bwMode="auto">
          <a:xfrm>
            <a:off x="3643313" y="1408113"/>
            <a:ext cx="3649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Two Dimensional Bit Parity</a:t>
            </a:r>
            <a:r>
              <a:rPr lang="en-US" b="1" i="0" u="sng" dirty="0">
                <a:solidFill>
                  <a:srgbClr val="FF0000"/>
                </a:solidFill>
                <a:latin typeface="Calibri"/>
              </a:rPr>
              <a:t>:</a:t>
            </a:r>
            <a:endParaRPr lang="en-US" b="1" i="0" dirty="0">
              <a:latin typeface="Calibri"/>
            </a:endParaRPr>
          </a:p>
          <a:p>
            <a:r>
              <a:rPr lang="en-US" sz="1600" b="1" i="0" dirty="0">
                <a:latin typeface="Calibri"/>
              </a:rPr>
              <a:t>Detect </a:t>
            </a:r>
            <a:r>
              <a:rPr lang="en-US" sz="1600" b="1" dirty="0">
                <a:latin typeface="Calibri"/>
              </a:rPr>
              <a:t>and correct</a:t>
            </a:r>
            <a:r>
              <a:rPr lang="en-US" sz="1600" b="1" i="0" dirty="0">
                <a:latin typeface="Calibri"/>
              </a:rPr>
              <a:t> single bit errors</a:t>
            </a:r>
            <a:endParaRPr lang="en-US" sz="3200" b="1" i="0" dirty="0">
              <a:latin typeface="Calibri"/>
            </a:endParaRPr>
          </a:p>
        </p:txBody>
      </p:sp>
      <p:sp>
        <p:nvSpPr>
          <p:cNvPr id="35849" name="Oval 7"/>
          <p:cNvSpPr>
            <a:spLocks noChangeArrowheads="1"/>
          </p:cNvSpPr>
          <p:nvPr/>
        </p:nvSpPr>
        <p:spPr bwMode="auto">
          <a:xfrm>
            <a:off x="4354513" y="5222875"/>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0" name="Text Box 8"/>
          <p:cNvSpPr txBox="1">
            <a:spLocks noChangeArrowheads="1"/>
          </p:cNvSpPr>
          <p:nvPr/>
        </p:nvSpPr>
        <p:spPr bwMode="auto">
          <a:xfrm>
            <a:off x="4279900" y="5129213"/>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
        <p:nvSpPr>
          <p:cNvPr id="35851" name="Oval 9"/>
          <p:cNvSpPr>
            <a:spLocks noChangeArrowheads="1"/>
          </p:cNvSpPr>
          <p:nvPr/>
        </p:nvSpPr>
        <p:spPr bwMode="auto">
          <a:xfrm>
            <a:off x="6015038" y="5218113"/>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2" name="Text Box 10"/>
          <p:cNvSpPr txBox="1">
            <a:spLocks noChangeArrowheads="1"/>
          </p:cNvSpPr>
          <p:nvPr/>
        </p:nvSpPr>
        <p:spPr bwMode="auto">
          <a:xfrm>
            <a:off x="5940425" y="5124450"/>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Tree>
    <p:extLst>
      <p:ext uri="{BB962C8B-B14F-4D97-AF65-F5344CB8AC3E}">
        <p14:creationId xmlns:p14="http://schemas.microsoft.com/office/powerpoint/2010/main" val="37723547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766259F-48CB-DD48-A025-62CA00066A67}" type="slidenum">
              <a:rPr lang="en-US" sz="1200" i="0" smtClean="0">
                <a:latin typeface="Calibri"/>
                <a:cs typeface="Calibri"/>
              </a:rPr>
              <a:pPr/>
              <a:t>32</a:t>
            </a:fld>
            <a:endParaRPr lang="en-US" sz="1200" i="0" dirty="0">
              <a:latin typeface="Calibri"/>
              <a:cs typeface="Calibri"/>
            </a:endParaRPr>
          </a:p>
        </p:txBody>
      </p:sp>
      <p:sp>
        <p:nvSpPr>
          <p:cNvPr id="37892"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Internet </a:t>
            </a:r>
            <a:r>
              <a:rPr lang="en-US" dirty="0" smtClean="0">
                <a:ea typeface="ＭＳ Ｐゴシック" charset="0"/>
                <a:cs typeface="ＭＳ Ｐゴシック" charset="0"/>
              </a:rPr>
              <a:t>checksum</a:t>
            </a:r>
            <a:endParaRPr lang="en-US" sz="2700" u="none" dirty="0">
              <a:ea typeface="ＭＳ Ｐゴシック" charset="0"/>
              <a:cs typeface="ＭＳ Ｐゴシック" charset="0"/>
            </a:endParaRPr>
          </a:p>
        </p:txBody>
      </p:sp>
      <p:sp>
        <p:nvSpPr>
          <p:cNvPr id="37893" name="Rectangle 3"/>
          <p:cNvSpPr>
            <a:spLocks noGrp="1" noChangeArrowheads="1"/>
          </p:cNvSpPr>
          <p:nvPr>
            <p:ph type="body" sz="half" idx="1"/>
          </p:nvPr>
        </p:nvSpPr>
        <p:spPr>
          <a:xfrm>
            <a:off x="638175" y="2619375"/>
            <a:ext cx="3657600" cy="3495675"/>
          </a:xfrm>
        </p:spPr>
        <p:txBody>
          <a:bodyPr/>
          <a:lstStyle/>
          <a:p>
            <a:pPr>
              <a:buFont typeface="ZapfDingbats" charset="0"/>
              <a:buNone/>
            </a:pPr>
            <a:r>
              <a:rPr lang="en-US" sz="2400" u="sng" dirty="0">
                <a:solidFill>
                  <a:srgbClr val="FF0000"/>
                </a:solidFill>
                <a:ea typeface="ＭＳ Ｐゴシック" charset="0"/>
                <a:cs typeface="ＭＳ Ｐゴシック" charset="0"/>
              </a:rPr>
              <a:t>Sender:</a:t>
            </a:r>
            <a:endParaRPr lang="en-US" sz="2400" dirty="0">
              <a:ea typeface="ＭＳ Ｐゴシック" charset="0"/>
              <a:cs typeface="ＭＳ Ｐゴシック" charset="0"/>
            </a:endParaRPr>
          </a:p>
          <a:p>
            <a:r>
              <a:rPr lang="en-US" sz="2000" dirty="0">
                <a:ea typeface="ＭＳ Ｐゴシック" charset="0"/>
                <a:cs typeface="ＭＳ Ｐゴシック" charset="0"/>
              </a:rPr>
              <a:t>treat segment contents as sequence of </a:t>
            </a:r>
            <a:r>
              <a:rPr lang="en-US" sz="2000" dirty="0" smtClean="0">
                <a:ea typeface="ＭＳ Ｐゴシック" charset="0"/>
                <a:cs typeface="ＭＳ Ｐゴシック" charset="0"/>
              </a:rPr>
              <a:t>1bit </a:t>
            </a:r>
            <a:r>
              <a:rPr lang="en-US" sz="2000" dirty="0">
                <a:ea typeface="ＭＳ Ｐゴシック" charset="0"/>
                <a:cs typeface="ＭＳ Ｐゴシック" charset="0"/>
              </a:rPr>
              <a:t>integers</a:t>
            </a:r>
          </a:p>
          <a:p>
            <a:r>
              <a:rPr lang="en-US" sz="2000" dirty="0">
                <a:ea typeface="ＭＳ Ｐゴシック" charset="0"/>
                <a:cs typeface="ＭＳ Ｐゴシック" charset="0"/>
              </a:rPr>
              <a:t>checksum: addition (1</a:t>
            </a:r>
            <a:r>
              <a:rPr lang="ja-JP" altLang="en-US" sz="2000" dirty="0">
                <a:ea typeface="ＭＳ Ｐゴシック" charset="0"/>
                <a:cs typeface="ＭＳ Ｐゴシック" charset="0"/>
              </a:rPr>
              <a:t>’</a:t>
            </a:r>
            <a:r>
              <a:rPr lang="en-US" sz="2000" dirty="0">
                <a:ea typeface="ＭＳ Ｐゴシック" charset="0"/>
                <a:cs typeface="ＭＳ Ｐゴシック" charset="0"/>
              </a:rPr>
              <a:t>s complement sum) of segment contents</a:t>
            </a:r>
          </a:p>
          <a:p>
            <a:r>
              <a:rPr lang="en-US" sz="2000" dirty="0">
                <a:ea typeface="ＭＳ Ｐゴシック" charset="0"/>
                <a:cs typeface="ＭＳ Ｐゴシック" charset="0"/>
              </a:rPr>
              <a:t>sender puts checksum value into UDP checksum field</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37894" name="Rectangle 4"/>
          <p:cNvSpPr>
            <a:spLocks noGrp="1" noChangeArrowheads="1"/>
          </p:cNvSpPr>
          <p:nvPr>
            <p:ph type="body" sz="half" idx="2"/>
          </p:nvPr>
        </p:nvSpPr>
        <p:spPr>
          <a:xfrm>
            <a:off x="4648200" y="2552700"/>
            <a:ext cx="4057650" cy="3414713"/>
          </a:xfrm>
        </p:spPr>
        <p:txBody>
          <a:bodyPr/>
          <a:lstStyle/>
          <a:p>
            <a:pPr>
              <a:buFont typeface="ZapfDingbats" charset="0"/>
              <a:buNone/>
            </a:pPr>
            <a:r>
              <a:rPr lang="en-US" sz="2000" u="sng" dirty="0">
                <a:solidFill>
                  <a:srgbClr val="FF0000"/>
                </a:solidFill>
                <a:ea typeface="ＭＳ Ｐゴシック" charset="0"/>
                <a:cs typeface="ＭＳ Ｐゴシック" charset="0"/>
              </a:rPr>
              <a:t>Receiver:</a:t>
            </a:r>
            <a:endParaRPr lang="en-US" sz="2000" dirty="0">
              <a:ea typeface="ＭＳ Ｐゴシック" charset="0"/>
              <a:cs typeface="ＭＳ Ｐゴシック" charset="0"/>
            </a:endParaRPr>
          </a:p>
          <a:p>
            <a:r>
              <a:rPr lang="en-US" sz="2000" dirty="0">
                <a:ea typeface="ＭＳ Ｐゴシック" charset="0"/>
                <a:cs typeface="ＭＳ Ｐゴシック" charset="0"/>
              </a:rPr>
              <a:t>compute checksum of received segment</a:t>
            </a:r>
          </a:p>
          <a:p>
            <a:r>
              <a:rPr lang="en-US" sz="2000" dirty="0">
                <a:ea typeface="ＭＳ Ｐゴシック" charset="0"/>
                <a:cs typeface="ＭＳ Ｐゴシック" charset="0"/>
              </a:rPr>
              <a:t>check if computed checksum equals checksum field value:</a:t>
            </a:r>
          </a:p>
          <a:p>
            <a:pPr lvl="1"/>
            <a:r>
              <a:rPr lang="en-US" sz="2000" dirty="0">
                <a:ea typeface="ＭＳ Ｐゴシック" charset="0"/>
              </a:rPr>
              <a:t>NO - error detected</a:t>
            </a:r>
          </a:p>
          <a:p>
            <a:pPr lvl="1"/>
            <a:r>
              <a:rPr lang="en-US" sz="2000" dirty="0">
                <a:ea typeface="ＭＳ Ｐゴシック" charset="0"/>
              </a:rPr>
              <a:t>YES - no error detected. </a:t>
            </a:r>
            <a:r>
              <a:rPr lang="en-US" sz="2000" i="1" dirty="0">
                <a:ea typeface="ＭＳ Ｐゴシック" charset="0"/>
              </a:rPr>
              <a:t>But maybe errors nonetheless?</a:t>
            </a:r>
            <a:r>
              <a:rPr lang="en-US" sz="2000" dirty="0">
                <a:ea typeface="ＭＳ Ｐゴシック" charset="0"/>
              </a:rPr>
              <a:t> </a:t>
            </a:r>
            <a:endParaRPr lang="en-US" sz="1800" dirty="0">
              <a:ea typeface="ＭＳ Ｐゴシック" charset="0"/>
            </a:endParaRPr>
          </a:p>
        </p:txBody>
      </p:sp>
      <p:sp>
        <p:nvSpPr>
          <p:cNvPr id="37895" name="Rectangle 5"/>
          <p:cNvSpPr>
            <a:spLocks noChangeArrowheads="1"/>
          </p:cNvSpPr>
          <p:nvPr/>
        </p:nvSpPr>
        <p:spPr bwMode="auto">
          <a:xfrm>
            <a:off x="695325" y="1457325"/>
            <a:ext cx="7924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u="sng" dirty="0">
                <a:solidFill>
                  <a:srgbClr val="FF0000"/>
                </a:solidFill>
                <a:latin typeface="Calibri"/>
              </a:rPr>
              <a:t>Goal:</a:t>
            </a:r>
            <a:r>
              <a:rPr lang="en-US" sz="2400" i="0" dirty="0">
                <a:latin typeface="Calibri"/>
              </a:rPr>
              <a:t> detect </a:t>
            </a:r>
            <a:r>
              <a:rPr lang="ja-JP" altLang="en-US" sz="2400" i="0" dirty="0">
                <a:latin typeface="Calibri"/>
              </a:rPr>
              <a:t>“</a:t>
            </a:r>
            <a:r>
              <a:rPr lang="en-US" sz="2400" i="0" dirty="0">
                <a:latin typeface="Calibri"/>
              </a:rPr>
              <a:t>errors</a:t>
            </a:r>
            <a:r>
              <a:rPr lang="ja-JP" altLang="en-US" sz="2400" i="0" dirty="0">
                <a:latin typeface="Calibri"/>
              </a:rPr>
              <a:t>”</a:t>
            </a:r>
            <a:r>
              <a:rPr lang="en-US" sz="2400" i="0" dirty="0">
                <a:latin typeface="Calibri"/>
              </a:rPr>
              <a:t> (e.g., flipped bits) in transmitted packet (note: used at transport layer</a:t>
            </a:r>
            <a:r>
              <a:rPr lang="en-US" sz="2400" dirty="0">
                <a:latin typeface="Calibri"/>
              </a:rPr>
              <a:t> only</a:t>
            </a:r>
            <a:r>
              <a:rPr lang="en-US" sz="2400" i="0" dirty="0">
                <a:latin typeface="Calibri"/>
              </a:rPr>
              <a:t>)</a:t>
            </a:r>
          </a:p>
          <a:p>
            <a:pPr marL="342900" indent="-342900">
              <a:spcBef>
                <a:spcPct val="20000"/>
              </a:spcBef>
              <a:buClr>
                <a:schemeClr val="accent2"/>
              </a:buClr>
              <a:buSzPct val="85000"/>
              <a:buFont typeface="ZapfDingbats" charset="0"/>
              <a:buChar char="r"/>
            </a:pPr>
            <a:endParaRPr lang="en-US" sz="2400" i="0" dirty="0">
              <a:latin typeface="Calibri"/>
            </a:endParaRPr>
          </a:p>
        </p:txBody>
      </p:sp>
    </p:spTree>
    <p:extLst>
      <p:ext uri="{BB962C8B-B14F-4D97-AF65-F5344CB8AC3E}">
        <p14:creationId xmlns:p14="http://schemas.microsoft.com/office/powerpoint/2010/main" val="6181691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Code: CRC</a:t>
            </a:r>
          </a:p>
        </p:txBody>
      </p:sp>
      <p:sp>
        <p:nvSpPr>
          <p:cNvPr id="55299" name="Rectangle 3"/>
          <p:cNvSpPr>
            <a:spLocks noGrp="1" noChangeArrowheads="1"/>
          </p:cNvSpPr>
          <p:nvPr>
            <p:ph type="body" idx="1"/>
          </p:nvPr>
        </p:nvSpPr>
        <p:spPr>
          <a:xfrm>
            <a:off x="152400" y="1600200"/>
            <a:ext cx="8839200" cy="4724400"/>
          </a:xfrm>
        </p:spPr>
        <p:txBody>
          <a:bodyPr>
            <a:normAutofit/>
          </a:bodyPr>
          <a:lstStyle/>
          <a:p>
            <a:pPr eaLnBrk="1" hangingPunct="1">
              <a:buFont typeface="Times" charset="0"/>
              <a:buChar char="•"/>
            </a:pPr>
            <a:r>
              <a:rPr lang="en-US" dirty="0">
                <a:ea typeface="ＭＳ Ｐゴシック" charset="0"/>
                <a:cs typeface="ＭＳ Ｐゴシック" charset="0"/>
              </a:rPr>
              <a:t>CRC means </a:t>
            </a:r>
            <a:r>
              <a:rPr lang="ja-JP" altLang="en-US" dirty="0">
                <a:ea typeface="ＭＳ Ｐゴシック" charset="0"/>
                <a:cs typeface="ＭＳ Ｐゴシック" charset="0"/>
              </a:rPr>
              <a:t>“</a:t>
            </a:r>
            <a:r>
              <a:rPr lang="en-US" dirty="0">
                <a:ea typeface="ＭＳ Ｐゴシック" charset="0"/>
                <a:cs typeface="ＭＳ Ｐゴシック" charset="0"/>
              </a:rPr>
              <a:t>Cyclic Redundancy Check</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buFont typeface="Times" charset="0"/>
              <a:buChar char="•"/>
            </a:pPr>
            <a:r>
              <a:rPr lang="en-US" dirty="0">
                <a:ea typeface="ＭＳ Ｐゴシック" charset="0"/>
                <a:cs typeface="ＭＳ Ｐゴシック" charset="0"/>
              </a:rPr>
              <a:t>More powerful than parity. </a:t>
            </a:r>
          </a:p>
          <a:p>
            <a:pPr lvl="1" eaLnBrk="1" hangingPunct="1">
              <a:buFont typeface="Times" charset="0"/>
              <a:buChar char="•"/>
            </a:pPr>
            <a:r>
              <a:rPr lang="en-US" dirty="0">
                <a:ea typeface="ＭＳ Ｐゴシック" charset="0"/>
              </a:rPr>
              <a:t>It can detect various kinds of errors, including 2-bit errors.</a:t>
            </a:r>
          </a:p>
          <a:p>
            <a:pPr eaLnBrk="1" hangingPunct="1">
              <a:buFont typeface="Times" charset="0"/>
              <a:buChar char="•"/>
            </a:pPr>
            <a:r>
              <a:rPr lang="en-US" dirty="0" smtClean="0">
                <a:ea typeface="ＭＳ Ｐゴシック" charset="0"/>
                <a:cs typeface="ＭＳ Ｐゴシック" charset="0"/>
              </a:rPr>
              <a:t>More complex: </a:t>
            </a:r>
            <a:r>
              <a:rPr lang="en-US" dirty="0">
                <a:ea typeface="ＭＳ Ｐゴシック" charset="0"/>
                <a:cs typeface="ＭＳ Ｐゴシック" charset="0"/>
              </a:rPr>
              <a:t>multiplication, binary division.</a:t>
            </a:r>
          </a:p>
          <a:p>
            <a:pPr eaLnBrk="1" hangingPunct="1">
              <a:buFont typeface="Times" charset="0"/>
              <a:buChar char="•"/>
            </a:pPr>
            <a:r>
              <a:rPr lang="en-US" dirty="0" smtClean="0">
                <a:ea typeface="ＭＳ Ｐゴシック" charset="0"/>
                <a:cs typeface="ＭＳ Ｐゴシック" charset="0"/>
              </a:rPr>
              <a:t>Parameterized </a:t>
            </a:r>
            <a:r>
              <a:rPr lang="en-US" dirty="0">
                <a:ea typeface="ＭＳ Ｐゴシック" charset="0"/>
                <a:cs typeface="ＭＳ Ｐゴシック" charset="0"/>
              </a:rPr>
              <a:t>by n-bit divisor P. </a:t>
            </a:r>
          </a:p>
          <a:p>
            <a:pPr lvl="1" eaLnBrk="1" hangingPunct="1">
              <a:buFont typeface="Times" charset="0"/>
              <a:buChar char="•"/>
            </a:pPr>
            <a:r>
              <a:rPr lang="en-US" dirty="0">
                <a:ea typeface="ＭＳ Ｐゴシック" charset="0"/>
              </a:rPr>
              <a:t>Example: 3-bit divisor 101.</a:t>
            </a:r>
          </a:p>
          <a:p>
            <a:pPr lvl="1" eaLnBrk="1" hangingPunct="1">
              <a:buFont typeface="Times" charset="0"/>
              <a:buChar char="•"/>
            </a:pPr>
            <a:r>
              <a:rPr lang="en-US" dirty="0">
                <a:ea typeface="ＭＳ Ｐゴシック" charset="0"/>
              </a:rPr>
              <a:t>Choosing good P is crucial.</a:t>
            </a:r>
          </a:p>
        </p:txBody>
      </p:sp>
      <p:sp>
        <p:nvSpPr>
          <p:cNvPr id="2" name="Slide Number Placeholder 1"/>
          <p:cNvSpPr>
            <a:spLocks noGrp="1"/>
          </p:cNvSpPr>
          <p:nvPr>
            <p:ph type="sldNum" sz="quarter" idx="12"/>
          </p:nvPr>
        </p:nvSpPr>
        <p:spPr/>
        <p:txBody>
          <a:bodyPr/>
          <a:lstStyle/>
          <a:p>
            <a:fld id="{915173E1-F880-A64A-B74C-29872619673F}" type="slidenum">
              <a:rPr lang="en-US" smtClean="0"/>
              <a:t>33</a:t>
            </a:fld>
            <a:endParaRPr lang="en-US"/>
          </a:p>
        </p:txBody>
      </p:sp>
    </p:spTree>
    <p:extLst>
      <p:ext uri="{BB962C8B-B14F-4D97-AF65-F5344CB8AC3E}">
        <p14:creationId xmlns:p14="http://schemas.microsoft.com/office/powerpoint/2010/main" val="6788904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CRC with 3-bit Divisor 101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524000"/>
            <a:ext cx="68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ChangeArrowheads="1"/>
          </p:cNvSpPr>
          <p:nvPr/>
        </p:nvSpPr>
        <p:spPr bwMode="auto">
          <a:xfrm>
            <a:off x="76200" y="4724400"/>
            <a:ext cx="36576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Multiplication by 2</a:t>
            </a:r>
            <a:r>
              <a:rPr lang="en-US" sz="2800" baseline="30000" dirty="0">
                <a:solidFill>
                  <a:schemeClr val="tx1"/>
                </a:solidFill>
                <a:latin typeface="Calibri"/>
              </a:rPr>
              <a:t>3</a:t>
            </a:r>
            <a:endParaRPr lang="en-US" sz="2800" dirty="0">
              <a:solidFill>
                <a:schemeClr val="tx1"/>
              </a:solidFill>
              <a:latin typeface="Calibri"/>
            </a:endParaRPr>
          </a:p>
          <a:p>
            <a:pPr marL="533400" indent="-533400" algn="ctr" eaLnBrk="1" hangingPunct="1">
              <a:spcBef>
                <a:spcPct val="20000"/>
              </a:spcBef>
            </a:pPr>
            <a:r>
              <a:rPr lang="en-US" sz="2800" dirty="0">
                <a:solidFill>
                  <a:schemeClr val="tx1"/>
                </a:solidFill>
                <a:latin typeface="Calibri"/>
              </a:rPr>
              <a:t>D2 = D * 2</a:t>
            </a:r>
            <a:r>
              <a:rPr lang="en-US" sz="2800" baseline="30000" dirty="0">
                <a:solidFill>
                  <a:schemeClr val="tx1"/>
                </a:solidFill>
                <a:latin typeface="Calibri"/>
              </a:rPr>
              <a:t>3</a:t>
            </a:r>
            <a:endParaRPr lang="en-US" sz="2800" dirty="0">
              <a:solidFill>
                <a:schemeClr val="tx1"/>
              </a:solidFill>
              <a:latin typeface="Calibri"/>
            </a:endParaRPr>
          </a:p>
        </p:txBody>
      </p:sp>
      <p:sp>
        <p:nvSpPr>
          <p:cNvPr id="69638" name="Rectangle 6"/>
          <p:cNvSpPr>
            <a:spLocks noChangeArrowheads="1"/>
          </p:cNvSpPr>
          <p:nvPr/>
        </p:nvSpPr>
        <p:spPr bwMode="auto">
          <a:xfrm>
            <a:off x="4572000" y="4724400"/>
            <a:ext cx="45720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Binary Division by 101</a:t>
            </a:r>
          </a:p>
          <a:p>
            <a:pPr marL="533400" indent="-533400" eaLnBrk="1" hangingPunct="1">
              <a:spcBef>
                <a:spcPct val="20000"/>
              </a:spcBef>
            </a:pPr>
            <a:r>
              <a:rPr lang="en-US" sz="2800" dirty="0" err="1">
                <a:solidFill>
                  <a:schemeClr val="tx1"/>
                </a:solidFill>
                <a:latin typeface="Calibri"/>
              </a:rPr>
              <a:t>CheckBit</a:t>
            </a:r>
            <a:r>
              <a:rPr lang="en-US" sz="2800" dirty="0">
                <a:solidFill>
                  <a:schemeClr val="tx1"/>
                </a:solidFill>
                <a:latin typeface="Calibri"/>
              </a:rPr>
              <a:t> = (D2) rem (101)</a:t>
            </a:r>
          </a:p>
        </p:txBody>
      </p:sp>
      <p:sp>
        <p:nvSpPr>
          <p:cNvPr id="69639" name="Line 7"/>
          <p:cNvSpPr>
            <a:spLocks noChangeShapeType="1"/>
          </p:cNvSpPr>
          <p:nvPr/>
        </p:nvSpPr>
        <p:spPr bwMode="auto">
          <a:xfrm flipH="1">
            <a:off x="2057400" y="3124200"/>
            <a:ext cx="1371600" cy="11430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0" name="Line 8"/>
          <p:cNvSpPr>
            <a:spLocks noChangeShapeType="1"/>
          </p:cNvSpPr>
          <p:nvPr/>
        </p:nvSpPr>
        <p:spPr bwMode="auto">
          <a:xfrm flipH="1" flipV="1">
            <a:off x="5410200" y="3048000"/>
            <a:ext cx="1600200" cy="14478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1" name="Line 9"/>
          <p:cNvSpPr>
            <a:spLocks noChangeShapeType="1"/>
          </p:cNvSpPr>
          <p:nvPr/>
        </p:nvSpPr>
        <p:spPr bwMode="auto">
          <a:xfrm>
            <a:off x="3810000" y="5334000"/>
            <a:ext cx="6858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2" name="Rectangle 10"/>
          <p:cNvSpPr>
            <a:spLocks noChangeArrowheads="1"/>
          </p:cNvSpPr>
          <p:nvPr/>
        </p:nvSpPr>
        <p:spPr bwMode="auto">
          <a:xfrm>
            <a:off x="1524000" y="2209800"/>
            <a:ext cx="1066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a:t>
            </a:r>
          </a:p>
        </p:txBody>
      </p:sp>
      <p:sp>
        <p:nvSpPr>
          <p:cNvPr id="69643" name="Rectangle 11"/>
          <p:cNvSpPr>
            <a:spLocks noChangeArrowheads="1"/>
          </p:cNvSpPr>
          <p:nvPr/>
        </p:nvSpPr>
        <p:spPr bwMode="auto">
          <a:xfrm>
            <a:off x="3429000" y="41148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1001000</a:t>
            </a:r>
          </a:p>
        </p:txBody>
      </p:sp>
      <p:sp>
        <p:nvSpPr>
          <p:cNvPr id="69644" name="Rectangle 12"/>
          <p:cNvSpPr>
            <a:spLocks noChangeArrowheads="1"/>
          </p:cNvSpPr>
          <p:nvPr/>
        </p:nvSpPr>
        <p:spPr bwMode="auto">
          <a:xfrm>
            <a:off x="6019800" y="2209800"/>
            <a:ext cx="609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69645" name="AutoShape 13"/>
          <p:cNvSpPr>
            <a:spLocks noChangeArrowheads="1"/>
          </p:cNvSpPr>
          <p:nvPr/>
        </p:nvSpPr>
        <p:spPr bwMode="auto">
          <a:xfrm>
            <a:off x="0" y="6108234"/>
            <a:ext cx="4800600" cy="523220"/>
          </a:xfrm>
          <a:prstGeom prst="wedgeRectCallout">
            <a:avLst>
              <a:gd name="adj1" fmla="val -11245"/>
              <a:gd name="adj2" fmla="val -125653"/>
            </a:avLst>
          </a:prstGeom>
          <a:solidFill>
            <a:srgbClr val="FFFF00"/>
          </a:solidFill>
          <a:ln w="28575">
            <a:solidFill>
              <a:schemeClr val="tx1"/>
            </a:solidFill>
            <a:miter lim="800000"/>
            <a:headEnd/>
            <a:tailEnd/>
          </a:ln>
        </p:spPr>
        <p:txBody>
          <a:bodyPr anchor="ctr">
            <a:spAutoFit/>
          </a:bodyPr>
          <a:lstStyle/>
          <a:p>
            <a:pPr algn="ctr"/>
            <a:r>
              <a:rPr lang="en-US" sz="2800" dirty="0">
                <a:latin typeface="Calibri"/>
              </a:rPr>
              <a:t>Add three 0</a:t>
            </a:r>
            <a:r>
              <a:rPr lang="ja-JP" altLang="en-US" sz="2800" dirty="0">
                <a:latin typeface="Calibri"/>
              </a:rPr>
              <a:t>’</a:t>
            </a:r>
            <a:r>
              <a:rPr lang="en-US" sz="2800" dirty="0">
                <a:latin typeface="Calibri"/>
              </a:rPr>
              <a:t>s at the end</a:t>
            </a:r>
          </a:p>
        </p:txBody>
      </p:sp>
      <p:sp>
        <p:nvSpPr>
          <p:cNvPr id="69646" name="AutoShape 14"/>
          <p:cNvSpPr>
            <a:spLocks noChangeArrowheads="1"/>
          </p:cNvSpPr>
          <p:nvPr/>
        </p:nvSpPr>
        <p:spPr bwMode="auto">
          <a:xfrm>
            <a:off x="5943600" y="6052514"/>
            <a:ext cx="2971800" cy="707886"/>
          </a:xfrm>
          <a:prstGeom prst="wedgeRectCallout">
            <a:avLst>
              <a:gd name="adj1" fmla="val -10277"/>
              <a:gd name="adj2" fmla="val -100908"/>
            </a:avLst>
          </a:prstGeom>
          <a:solidFill>
            <a:srgbClr val="FFFF00"/>
          </a:solidFill>
          <a:ln w="28575">
            <a:solidFill>
              <a:schemeClr val="tx1"/>
            </a:solidFill>
            <a:miter lim="800000"/>
            <a:headEnd/>
            <a:tailEnd/>
          </a:ln>
        </p:spPr>
        <p:txBody>
          <a:bodyPr anchor="ctr">
            <a:spAutoFit/>
          </a:bodyPr>
          <a:lstStyle/>
          <a:p>
            <a:pPr algn="ctr"/>
            <a:r>
              <a:rPr lang="en-US" sz="2000" dirty="0" smtClean="0">
                <a:latin typeface="Calibri"/>
              </a:rPr>
              <a:t>Kurose p478 §5.2.3</a:t>
            </a:r>
          </a:p>
          <a:p>
            <a:pPr algn="ctr"/>
            <a:r>
              <a:rPr lang="en-US" sz="2000" dirty="0" smtClean="0">
                <a:latin typeface="Calibri"/>
              </a:rPr>
              <a:t>Peterson p97 </a:t>
            </a:r>
            <a:r>
              <a:rPr lang="en-US" sz="2000" dirty="0">
                <a:latin typeface="Calibri"/>
              </a:rPr>
              <a:t>§2.4.3</a:t>
            </a:r>
          </a:p>
        </p:txBody>
      </p:sp>
      <p:sp>
        <p:nvSpPr>
          <p:cNvPr id="69647" name="Rectangle 15"/>
          <p:cNvSpPr>
            <a:spLocks noChangeArrowheads="1"/>
          </p:cNvSpPr>
          <p:nvPr/>
        </p:nvSpPr>
        <p:spPr bwMode="auto">
          <a:xfrm>
            <a:off x="6019800" y="1524000"/>
            <a:ext cx="6858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69648" name="Rectangle 16"/>
          <p:cNvSpPr>
            <a:spLocks noChangeArrowheads="1"/>
          </p:cNvSpPr>
          <p:nvPr/>
        </p:nvSpPr>
        <p:spPr bwMode="auto">
          <a:xfrm>
            <a:off x="3429000" y="3505200"/>
            <a:ext cx="15240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1111000</a:t>
            </a:r>
          </a:p>
        </p:txBody>
      </p:sp>
      <p:sp>
        <p:nvSpPr>
          <p:cNvPr id="69649" name="Rectangle 17"/>
          <p:cNvSpPr>
            <a:spLocks noChangeArrowheads="1"/>
          </p:cNvSpPr>
          <p:nvPr/>
        </p:nvSpPr>
        <p:spPr bwMode="auto">
          <a:xfrm>
            <a:off x="1524000" y="1524000"/>
            <a:ext cx="9906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69650" name="Rectangle 18"/>
          <p:cNvSpPr>
            <a:spLocks noChangeArrowheads="1"/>
          </p:cNvSpPr>
          <p:nvPr/>
        </p:nvSpPr>
        <p:spPr bwMode="auto">
          <a:xfrm>
            <a:off x="8001000" y="2209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1" name="Rectangle 19"/>
          <p:cNvSpPr>
            <a:spLocks noChangeArrowheads="1"/>
          </p:cNvSpPr>
          <p:nvPr/>
        </p:nvSpPr>
        <p:spPr bwMode="auto">
          <a:xfrm>
            <a:off x="8001000" y="1447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2" name="AutoShape 20"/>
          <p:cNvSpPr>
            <a:spLocks noChangeArrowheads="1"/>
          </p:cNvSpPr>
          <p:nvPr/>
        </p:nvSpPr>
        <p:spPr bwMode="auto">
          <a:xfrm>
            <a:off x="7696200" y="1295400"/>
            <a:ext cx="9906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3" name="AutoShape 22"/>
          <p:cNvSpPr>
            <a:spLocks noChangeArrowheads="1"/>
          </p:cNvSpPr>
          <p:nvPr/>
        </p:nvSpPr>
        <p:spPr bwMode="auto">
          <a:xfrm>
            <a:off x="5867400" y="1295400"/>
            <a:ext cx="10668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4" name="Rectangle 26"/>
          <p:cNvSpPr>
            <a:spLocks noChangeArrowheads="1"/>
          </p:cNvSpPr>
          <p:nvPr/>
        </p:nvSpPr>
        <p:spPr bwMode="auto">
          <a:xfrm>
            <a:off x="6019800" y="30480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CRC</a:t>
            </a:r>
            <a:endParaRPr lang="en-US" sz="2800" dirty="0">
              <a:solidFill>
                <a:schemeClr val="tx1"/>
              </a:solidFill>
              <a:latin typeface="Calibri"/>
            </a:endParaRPr>
          </a:p>
        </p:txBody>
      </p:sp>
      <p:sp>
        <p:nvSpPr>
          <p:cNvPr id="69655" name="Rectangle 27"/>
          <p:cNvSpPr>
            <a:spLocks noChangeArrowheads="1"/>
          </p:cNvSpPr>
          <p:nvPr/>
        </p:nvSpPr>
        <p:spPr bwMode="auto">
          <a:xfrm>
            <a:off x="7696200" y="30480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Parity</a:t>
            </a:r>
            <a:endParaRPr lang="en-US" sz="2800" dirty="0">
              <a:solidFill>
                <a:schemeClr val="tx1"/>
              </a:solidFill>
              <a:latin typeface="Calibri"/>
            </a:endParaRPr>
          </a:p>
        </p:txBody>
      </p:sp>
      <p:sp>
        <p:nvSpPr>
          <p:cNvPr id="69656" name="Rectangle 28"/>
          <p:cNvSpPr>
            <a:spLocks noChangeArrowheads="1"/>
          </p:cNvSpPr>
          <p:nvPr/>
        </p:nvSpPr>
        <p:spPr bwMode="auto">
          <a:xfrm>
            <a:off x="3962400" y="3581400"/>
            <a:ext cx="5181600" cy="1219200"/>
          </a:xfrm>
          <a:prstGeom prst="rect">
            <a:avLst/>
          </a:prstGeom>
          <a:solidFill>
            <a:schemeClr val="bg1"/>
          </a:solidFill>
          <a:ln w="9525">
            <a:solidFill>
              <a:schemeClr val="tx1"/>
            </a:solidFill>
            <a:miter lim="800000"/>
            <a:headEnd/>
            <a:tailEnd/>
          </a:ln>
        </p:spPr>
        <p:txBody>
          <a:bodyPr/>
          <a:lstStyle/>
          <a:p>
            <a:pPr marL="533400" indent="-533400" eaLnBrk="1" hangingPunct="1">
              <a:spcBef>
                <a:spcPct val="20000"/>
              </a:spcBef>
            </a:pPr>
            <a:r>
              <a:rPr lang="en-US" sz="2800" dirty="0">
                <a:solidFill>
                  <a:srgbClr val="FF0000"/>
                </a:solidFill>
                <a:latin typeface="Calibri"/>
              </a:rPr>
              <a:t>same check bits from Parity,</a:t>
            </a:r>
          </a:p>
          <a:p>
            <a:pPr marL="533400" indent="-533400" eaLnBrk="1" hangingPunct="1">
              <a:spcBef>
                <a:spcPct val="20000"/>
              </a:spcBef>
            </a:pPr>
            <a:r>
              <a:rPr lang="en-US" sz="2800" dirty="0">
                <a:solidFill>
                  <a:srgbClr val="FF0000"/>
                </a:solidFill>
                <a:latin typeface="Calibri"/>
              </a:rPr>
              <a:t>but different ones from CRC</a:t>
            </a:r>
            <a:endParaRPr lang="en-US" sz="2800" dirty="0">
              <a:solidFill>
                <a:schemeClr val="tx1"/>
              </a:solidFill>
              <a:latin typeface="Calibri"/>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34</a:t>
            </a:fld>
            <a:endParaRPr lang="en-US"/>
          </a:p>
        </p:txBody>
      </p:sp>
    </p:spTree>
    <p:extLst>
      <p:ext uri="{BB962C8B-B14F-4D97-AF65-F5344CB8AC3E}">
        <p14:creationId xmlns:p14="http://schemas.microsoft.com/office/powerpoint/2010/main" val="1034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6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6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6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6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2" grpId="0" animBg="1"/>
      <p:bldP spid="69643" grpId="0" animBg="1"/>
      <p:bldP spid="69644" grpId="0" animBg="1"/>
      <p:bldP spid="69645" grpId="0" animBg="1"/>
      <p:bldP spid="69646" grpId="0" animBg="1"/>
      <p:bldP spid="69647" grpId="0" animBg="1"/>
      <p:bldP spid="69648" grpId="0" animBg="1"/>
      <p:bldP spid="69649" grpId="0" animBg="1"/>
      <p:bldP spid="69650" grpId="0" animBg="1"/>
      <p:bldP spid="69651" grpId="0" animBg="1"/>
      <p:bldP spid="69652" grpId="0" animBg="1"/>
      <p:bldP spid="69653" grpId="0" animBg="1"/>
      <p:bldP spid="69654" grpId="0"/>
      <p:bldP spid="69655" grpId="0"/>
      <p:bldP spid="696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normAutofit fontScale="90000"/>
          </a:bodyPr>
          <a:lstStyle/>
          <a:p>
            <a:pPr eaLnBrk="1" hangingPunct="1"/>
            <a:r>
              <a:rPr lang="en-US" dirty="0" smtClean="0">
                <a:latin typeface="Tahoma" charset="0"/>
                <a:ea typeface="ＭＳ Ｐゴシック" charset="0"/>
                <a:cs typeface="ＭＳ Ｐゴシック" charset="0"/>
              </a:rPr>
              <a:t>The divisor (</a:t>
            </a:r>
            <a:r>
              <a:rPr lang="en-US" dirty="0" smtClean="0">
                <a:solidFill>
                  <a:srgbClr val="FF0000"/>
                </a:solidFill>
                <a:latin typeface="Tahoma" charset="0"/>
                <a:ea typeface="ＭＳ Ｐゴシック" charset="0"/>
                <a:cs typeface="ＭＳ Ｐゴシック" charset="0"/>
              </a:rPr>
              <a:t>G</a:t>
            </a:r>
            <a:r>
              <a:rPr lang="en-US" dirty="0" smtClean="0">
                <a:latin typeface="Tahoma" charset="0"/>
                <a:ea typeface="ＭＳ Ｐゴシック" charset="0"/>
                <a:cs typeface="ＭＳ Ｐゴシック" charset="0"/>
              </a:rPr>
              <a:t>) – Secret sauce </a:t>
            </a:r>
            <a:r>
              <a:rPr lang="en-US" dirty="0">
                <a:latin typeface="Tahoma" charset="0"/>
                <a:ea typeface="ＭＳ Ｐゴシック" charset="0"/>
                <a:cs typeface="ＭＳ Ｐゴシック" charset="0"/>
              </a:rPr>
              <a:t>of CRC</a:t>
            </a:r>
          </a:p>
        </p:txBody>
      </p:sp>
      <p:sp>
        <p:nvSpPr>
          <p:cNvPr id="71683" name="Rectangle 3"/>
          <p:cNvSpPr>
            <a:spLocks noGrp="1" noChangeArrowheads="1"/>
          </p:cNvSpPr>
          <p:nvPr>
            <p:ph type="body" idx="1"/>
          </p:nvPr>
        </p:nvSpPr>
        <p:spPr>
          <a:xfrm>
            <a:off x="152400" y="1600200"/>
            <a:ext cx="8839200" cy="5136152"/>
          </a:xfrm>
        </p:spPr>
        <p:txBody>
          <a:bodyPr>
            <a:normAutofit fontScale="92500" lnSpcReduction="20000"/>
          </a:bodyPr>
          <a:lstStyle/>
          <a:p>
            <a:pPr eaLnBrk="1" hangingPunct="1"/>
            <a:r>
              <a:rPr lang="en-US" dirty="0">
                <a:ea typeface="ＭＳ Ｐゴシック" charset="0"/>
                <a:cs typeface="ＭＳ Ｐゴシック" charset="0"/>
              </a:rPr>
              <a:t>If the divisor were 100, instead of 101, data 1111 and 1001 would give the same check bit 00.</a:t>
            </a:r>
          </a:p>
          <a:p>
            <a:pPr eaLnBrk="1" hangingPunct="1"/>
            <a:r>
              <a:rPr lang="en-US" dirty="0">
                <a:ea typeface="ＭＳ Ｐゴシック" charset="0"/>
                <a:cs typeface="ＭＳ Ｐゴシック" charset="0"/>
              </a:rPr>
              <a:t>Mathematical analysis about the divisor:</a:t>
            </a:r>
          </a:p>
          <a:p>
            <a:pPr lvl="1" eaLnBrk="1" hangingPunct="1"/>
            <a:r>
              <a:rPr lang="en-US" dirty="0">
                <a:ea typeface="ＭＳ Ｐゴシック" charset="0"/>
              </a:rPr>
              <a:t>Last bit should be 1.</a:t>
            </a:r>
          </a:p>
          <a:p>
            <a:pPr lvl="1" eaLnBrk="1" hangingPunct="1"/>
            <a:r>
              <a:rPr lang="en-US" dirty="0">
                <a:ea typeface="ＭＳ Ｐゴシック" charset="0"/>
              </a:rPr>
              <a:t>Should contain at least two 1</a:t>
            </a:r>
            <a:r>
              <a:rPr lang="ja-JP" altLang="en-US" dirty="0">
                <a:ea typeface="ＭＳ Ｐゴシック" charset="0"/>
              </a:rPr>
              <a:t>’</a:t>
            </a:r>
            <a:r>
              <a:rPr lang="en-US" dirty="0">
                <a:ea typeface="ＭＳ Ｐゴシック" charset="0"/>
              </a:rPr>
              <a:t>s.</a:t>
            </a:r>
          </a:p>
          <a:p>
            <a:pPr lvl="1" eaLnBrk="1" hangingPunct="1"/>
            <a:r>
              <a:rPr lang="en-US" dirty="0">
                <a:ea typeface="ＭＳ Ｐゴシック" charset="0"/>
              </a:rPr>
              <a:t>Should be divisible by 11.</a:t>
            </a:r>
          </a:p>
          <a:p>
            <a:pPr eaLnBrk="1" hangingPunct="1"/>
            <a:r>
              <a:rPr lang="en-US" dirty="0">
                <a:ea typeface="ＭＳ Ｐゴシック" charset="0"/>
                <a:cs typeface="ＭＳ Ｐゴシック" charset="0"/>
              </a:rPr>
              <a:t>ATM, HDLC, </a:t>
            </a:r>
            <a:r>
              <a:rPr lang="en-US" dirty="0" smtClean="0">
                <a:ea typeface="ＭＳ Ｐゴシック" charset="0"/>
                <a:cs typeface="ＭＳ Ｐゴシック" charset="0"/>
              </a:rPr>
              <a:t>Ethernet each </a:t>
            </a:r>
            <a:r>
              <a:rPr lang="en-US" dirty="0">
                <a:ea typeface="ＭＳ Ｐゴシック" charset="0"/>
                <a:cs typeface="ＭＳ Ｐゴシック" charset="0"/>
              </a:rPr>
              <a:t>use a CRC with well-chosen fixed </a:t>
            </a:r>
            <a:r>
              <a:rPr lang="en-US" dirty="0" smtClean="0">
                <a:ea typeface="ＭＳ Ｐゴシック" charset="0"/>
                <a:cs typeface="ＭＳ Ｐゴシック" charset="0"/>
              </a:rPr>
              <a:t>divisors</a:t>
            </a:r>
          </a:p>
          <a:p>
            <a:pPr eaLnBrk="1" hangingPunct="1"/>
            <a:endParaRPr lang="en-US" dirty="0" smtClean="0">
              <a:ea typeface="ＭＳ Ｐゴシック" charset="0"/>
              <a:cs typeface="ＭＳ Ｐゴシック" charset="0"/>
            </a:endParaRPr>
          </a:p>
          <a:p>
            <a:pPr marL="0" indent="0" eaLnBrk="1" hangingPunct="1">
              <a:buNone/>
            </a:pPr>
            <a:r>
              <a:rPr lang="en-US" dirty="0" smtClean="0">
                <a:ea typeface="ＭＳ Ｐゴシック" charset="0"/>
                <a:cs typeface="ＭＳ Ｐゴシック" charset="0"/>
              </a:rPr>
              <a:t>Divisor analysis keeps mathematicians in jobs</a:t>
            </a:r>
          </a:p>
          <a:p>
            <a:pPr marL="0" indent="0" eaLnBrk="1" hangingPunct="1">
              <a:buNone/>
            </a:pPr>
            <a:r>
              <a:rPr lang="en-US" dirty="0">
                <a:ea typeface="ＭＳ Ｐゴシック" charset="0"/>
                <a:cs typeface="ＭＳ Ｐゴシック" charset="0"/>
              </a:rPr>
              <a:t>	</a:t>
            </a:r>
            <a:r>
              <a:rPr lang="en-US" dirty="0" smtClean="0">
                <a:ea typeface="ＭＳ Ｐゴシック" charset="0"/>
                <a:cs typeface="ＭＳ Ｐゴシック" charset="0"/>
              </a:rPr>
              <a:t>(a branch of </a:t>
            </a:r>
            <a:r>
              <a:rPr lang="en-US" i="1" dirty="0" smtClean="0">
                <a:ea typeface="ＭＳ Ｐゴシック" charset="0"/>
                <a:cs typeface="ＭＳ Ｐゴシック" charset="0"/>
              </a:rPr>
              <a:t>pure</a:t>
            </a:r>
            <a:r>
              <a:rPr lang="en-US" dirty="0" smtClean="0">
                <a:ea typeface="ＭＳ Ｐゴシック" charset="0"/>
                <a:cs typeface="ＭＳ Ｐゴシック" charset="0"/>
              </a:rPr>
              <a:t> math: combinatorial mathematics) </a:t>
            </a:r>
            <a:endParaRPr lang="en-US" dirty="0">
              <a:ea typeface="ＭＳ Ｐゴシック" charset="0"/>
              <a:cs typeface="ＭＳ Ｐゴシック" charset="0"/>
            </a:endParaRPr>
          </a:p>
          <a:p>
            <a:pPr lvl="1" eaLnBrk="1" hangingPunct="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35</a:t>
            </a:fld>
            <a:endParaRPr lang="en-US"/>
          </a:p>
        </p:txBody>
      </p:sp>
    </p:spTree>
    <p:extLst>
      <p:ext uri="{BB962C8B-B14F-4D97-AF65-F5344CB8AC3E}">
        <p14:creationId xmlns:p14="http://schemas.microsoft.com/office/powerpoint/2010/main" val="1228677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6B41FB2-FC23-D24F-8845-BA6E4441870D}" type="slidenum">
              <a:rPr lang="en-US" sz="1200" i="0" smtClean="0">
                <a:latin typeface="Calibri"/>
                <a:cs typeface="Calibri"/>
              </a:rPr>
              <a:pPr/>
              <a:t>36</a:t>
            </a:fld>
            <a:endParaRPr lang="en-US" sz="1200" i="0" dirty="0">
              <a:latin typeface="Calibri"/>
              <a:cs typeface="Calibri"/>
            </a:endParaRPr>
          </a:p>
        </p:txBody>
      </p:sp>
      <p:sp>
        <p:nvSpPr>
          <p:cNvPr id="39940" name="Rectangle 2"/>
          <p:cNvSpPr>
            <a:spLocks noGrp="1" noChangeArrowheads="1"/>
          </p:cNvSpPr>
          <p:nvPr>
            <p:ph type="title"/>
          </p:nvPr>
        </p:nvSpPr>
        <p:spPr>
          <a:xfrm>
            <a:off x="533400" y="228600"/>
            <a:ext cx="8231188" cy="1143000"/>
          </a:xfrm>
        </p:spPr>
        <p:txBody>
          <a:bodyPr>
            <a:normAutofit/>
          </a:bodyPr>
          <a:lstStyle/>
          <a:p>
            <a:r>
              <a:rPr lang="en-US" sz="3200" dirty="0" err="1">
                <a:ea typeface="ＭＳ Ｐゴシック" charset="0"/>
                <a:cs typeface="ＭＳ Ｐゴシック" charset="0"/>
              </a:rPr>
              <a:t>Checksumming</a:t>
            </a:r>
            <a:r>
              <a:rPr lang="en-US" sz="3200" dirty="0">
                <a:ea typeface="ＭＳ Ｐゴシック" charset="0"/>
                <a:cs typeface="ＭＳ Ｐゴシック" charset="0"/>
              </a:rPr>
              <a:t>: Cyclic Redundancy </a:t>
            </a:r>
            <a:r>
              <a:rPr lang="en-US" sz="3200" dirty="0" smtClean="0">
                <a:ea typeface="ＭＳ Ｐゴシック" charset="0"/>
                <a:cs typeface="ＭＳ Ｐゴシック" charset="0"/>
              </a:rPr>
              <a:t>Check</a:t>
            </a:r>
            <a:br>
              <a:rPr lang="en-US" sz="3200" dirty="0" smtClean="0">
                <a:ea typeface="ＭＳ Ｐゴシック" charset="0"/>
                <a:cs typeface="ＭＳ Ｐゴシック" charset="0"/>
              </a:rPr>
            </a:br>
            <a:r>
              <a:rPr lang="en-US" sz="3200" dirty="0" smtClean="0">
                <a:ea typeface="ＭＳ Ｐゴシック" charset="0"/>
                <a:cs typeface="ＭＳ Ｐゴシック" charset="0"/>
              </a:rPr>
              <a:t>recap</a:t>
            </a:r>
            <a:endParaRPr lang="en-US" dirty="0">
              <a:ea typeface="ＭＳ Ｐゴシック" charset="0"/>
              <a:cs typeface="ＭＳ Ｐゴシック" charset="0"/>
            </a:endParaRPr>
          </a:p>
        </p:txBody>
      </p:sp>
      <p:sp>
        <p:nvSpPr>
          <p:cNvPr id="39941" name="Rectangle 3"/>
          <p:cNvSpPr>
            <a:spLocks noGrp="1" noChangeArrowheads="1"/>
          </p:cNvSpPr>
          <p:nvPr>
            <p:ph type="body" idx="1"/>
          </p:nvPr>
        </p:nvSpPr>
        <p:spPr>
          <a:xfrm>
            <a:off x="484188" y="1362075"/>
            <a:ext cx="7772400" cy="3360738"/>
          </a:xfrm>
        </p:spPr>
        <p:txBody>
          <a:bodyPr/>
          <a:lstStyle/>
          <a:p>
            <a:r>
              <a:rPr lang="en-US" sz="2000" dirty="0">
                <a:ea typeface="ＭＳ Ｐゴシック" charset="0"/>
                <a:cs typeface="ＭＳ Ｐゴシック" charset="0"/>
              </a:rPr>
              <a:t>view data bits, </a:t>
            </a:r>
            <a:r>
              <a:rPr lang="en-US" sz="2000" dirty="0">
                <a:solidFill>
                  <a:srgbClr val="FF0000"/>
                </a:solidFill>
                <a:ea typeface="ＭＳ Ｐゴシック" charset="0"/>
                <a:cs typeface="ＭＳ Ｐゴシック" charset="0"/>
              </a:rPr>
              <a:t>D</a:t>
            </a:r>
            <a:r>
              <a:rPr lang="en-US" sz="2000" dirty="0">
                <a:ea typeface="ＭＳ Ｐゴシック" charset="0"/>
                <a:cs typeface="ＭＳ Ｐゴシック" charset="0"/>
              </a:rPr>
              <a:t>, as a binary number</a:t>
            </a:r>
          </a:p>
          <a:p>
            <a:r>
              <a:rPr lang="en-US" sz="2000" dirty="0">
                <a:ea typeface="ＭＳ Ｐゴシック" charset="0"/>
                <a:cs typeface="ＭＳ Ｐゴシック" charset="0"/>
              </a:rPr>
              <a:t>choose r+1 bit pattern (generator), </a:t>
            </a:r>
            <a:r>
              <a:rPr lang="en-US" sz="2000" dirty="0">
                <a:solidFill>
                  <a:srgbClr val="FF0000"/>
                </a:solidFill>
                <a:ea typeface="ＭＳ Ｐゴシック" charset="0"/>
                <a:cs typeface="ＭＳ Ｐゴシック" charset="0"/>
              </a:rPr>
              <a:t>G</a:t>
            </a:r>
            <a:r>
              <a:rPr lang="en-US" sz="2000" dirty="0">
                <a:ea typeface="ＭＳ Ｐゴシック" charset="0"/>
                <a:cs typeface="ＭＳ Ｐゴシック" charset="0"/>
              </a:rPr>
              <a:t> </a:t>
            </a:r>
          </a:p>
          <a:p>
            <a:r>
              <a:rPr lang="en-US" sz="2000" dirty="0">
                <a:ea typeface="ＭＳ Ｐゴシック" charset="0"/>
                <a:cs typeface="ＭＳ Ｐゴシック" charset="0"/>
              </a:rPr>
              <a:t>goal: choose r CRC bits, </a:t>
            </a:r>
            <a:r>
              <a:rPr lang="en-US" sz="2000" dirty="0">
                <a:solidFill>
                  <a:srgbClr val="FF0000"/>
                </a:solidFill>
                <a:ea typeface="ＭＳ Ｐゴシック" charset="0"/>
                <a:cs typeface="ＭＳ Ｐゴシック" charset="0"/>
              </a:rPr>
              <a:t>R</a:t>
            </a:r>
            <a:r>
              <a:rPr lang="en-US" sz="2000" dirty="0">
                <a:ea typeface="ＭＳ Ｐゴシック" charset="0"/>
                <a:cs typeface="ＭＳ Ｐゴシック" charset="0"/>
              </a:rPr>
              <a:t>, such that</a:t>
            </a:r>
          </a:p>
          <a:p>
            <a:pPr lvl="1"/>
            <a:r>
              <a:rPr lang="en-US" sz="1800" dirty="0">
                <a:ea typeface="ＭＳ Ｐゴシック" charset="0"/>
              </a:rPr>
              <a:t> &lt;D,R&gt; exactly divisible by G (modulo 2) </a:t>
            </a:r>
          </a:p>
          <a:p>
            <a:pPr lvl="1"/>
            <a:r>
              <a:rPr lang="en-US" sz="1800" dirty="0">
                <a:ea typeface="ＭＳ Ｐゴシック" charset="0"/>
              </a:rPr>
              <a:t>receiver knows G, divides &lt;D,R&gt; by G.  If non-zero remainder: error detected!</a:t>
            </a:r>
          </a:p>
          <a:p>
            <a:pPr lvl="1"/>
            <a:r>
              <a:rPr lang="en-US" sz="1800" dirty="0">
                <a:ea typeface="ＭＳ Ｐゴシック" charset="0"/>
              </a:rPr>
              <a:t>can detect all burst errors less than r+1 bits</a:t>
            </a:r>
          </a:p>
          <a:p>
            <a:r>
              <a:rPr lang="en-US" sz="2000" dirty="0">
                <a:ea typeface="ＭＳ Ｐゴシック" charset="0"/>
                <a:cs typeface="ＭＳ Ｐゴシック" charset="0"/>
              </a:rPr>
              <a:t>widely used in practice (Ethernet, 802.11 </a:t>
            </a:r>
            <a:r>
              <a:rPr lang="en-US" sz="2000" dirty="0" err="1">
                <a:ea typeface="ＭＳ Ｐゴシック" charset="0"/>
                <a:cs typeface="ＭＳ Ｐゴシック" charset="0"/>
              </a:rPr>
              <a:t>WiFi</a:t>
            </a:r>
            <a:r>
              <a:rPr lang="en-US" sz="2000" dirty="0">
                <a:ea typeface="ＭＳ Ｐゴシック" charset="0"/>
                <a:cs typeface="ＭＳ Ｐゴシック" charset="0"/>
              </a:rPr>
              <a:t>, ATM)</a:t>
            </a:r>
          </a:p>
        </p:txBody>
      </p:sp>
      <p:pic>
        <p:nvPicPr>
          <p:cNvPr id="39942"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59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B39CC8E4-26D8-BD48-AE8F-F6208BE4DA8B}" type="slidenum">
              <a:rPr lang="en-US" sz="1200" i="0" smtClean="0">
                <a:latin typeface="Calibri"/>
                <a:cs typeface="Calibri"/>
              </a:rPr>
              <a:pPr/>
              <a:t>37</a:t>
            </a:fld>
            <a:endParaRPr lang="en-US" sz="1200" i="0" dirty="0">
              <a:latin typeface="Calibri"/>
              <a:cs typeface="Calibri"/>
            </a:endParaRPr>
          </a:p>
        </p:txBody>
      </p:sp>
      <p:pic>
        <p:nvPicPr>
          <p:cNvPr id="41988"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p:cNvSpPr>
            <a:spLocks noGrp="1" noChangeArrowheads="1"/>
          </p:cNvSpPr>
          <p:nvPr>
            <p:ph type="title"/>
          </p:nvPr>
        </p:nvSpPr>
        <p:spPr/>
        <p:txBody>
          <a:bodyPr>
            <a:normAutofit fontScale="90000"/>
          </a:bodyPr>
          <a:lstStyle/>
          <a:p>
            <a:r>
              <a:rPr lang="en-US" sz="3600" dirty="0">
                <a:ea typeface="ＭＳ Ｐゴシック" charset="0"/>
                <a:cs typeface="ＭＳ Ｐゴシック" charset="0"/>
              </a:rPr>
              <a:t>CRC </a:t>
            </a:r>
            <a:r>
              <a:rPr lang="en-US" sz="3600" dirty="0" smtClean="0">
                <a:ea typeface="ＭＳ Ｐゴシック" charset="0"/>
                <a:cs typeface="ＭＳ Ｐゴシック" charset="0"/>
              </a:rPr>
              <a:t>Another Example – this time with long division</a:t>
            </a:r>
            <a:endParaRPr lang="en-US" dirty="0">
              <a:ea typeface="ＭＳ Ｐゴシック" charset="0"/>
              <a:cs typeface="ＭＳ Ｐゴシック" charset="0"/>
            </a:endParaRPr>
          </a:p>
        </p:txBody>
      </p:sp>
      <p:sp>
        <p:nvSpPr>
          <p:cNvPr id="41990" name="Rectangle 4"/>
          <p:cNvSpPr>
            <a:spLocks noGrp="1" noChangeArrowheads="1"/>
          </p:cNvSpPr>
          <p:nvPr>
            <p:ph type="body" idx="1"/>
          </p:nvPr>
        </p:nvSpPr>
        <p:spPr>
          <a:xfrm>
            <a:off x="492125" y="1281113"/>
            <a:ext cx="3478213" cy="3244850"/>
          </a:xfrm>
        </p:spPr>
        <p:txBody>
          <a:bodyPr>
            <a:normAutofit/>
          </a:bodyPr>
          <a:lstStyle/>
          <a:p>
            <a:pPr>
              <a:buFont typeface="ZapfDingbats" charset="0"/>
              <a:buNone/>
            </a:pPr>
            <a:r>
              <a:rPr lang="en-US" sz="2400" dirty="0">
                <a:solidFill>
                  <a:schemeClr val="accent2"/>
                </a:solidFill>
                <a:ea typeface="ＭＳ Ｐゴシック" charset="0"/>
                <a:cs typeface="ＭＳ Ｐゴシック" charset="0"/>
              </a:rPr>
              <a:t>Want:</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a:t>
            </a:r>
            <a:r>
              <a:rPr lang="en-US" dirty="0" smtClean="0">
                <a:ea typeface="ＭＳ Ｐゴシック" charset="0"/>
              </a:rPr>
              <a:t>XOR R </a:t>
            </a:r>
            <a:r>
              <a:rPr lang="en-US" dirty="0">
                <a:ea typeface="ＭＳ Ｐゴシック" charset="0"/>
              </a:rPr>
              <a:t>= </a:t>
            </a:r>
            <a:r>
              <a:rPr lang="en-US" i="1" dirty="0" err="1" smtClean="0">
                <a:ea typeface="ＭＳ Ｐゴシック" charset="0"/>
              </a:rPr>
              <a:t>n</a:t>
            </a:r>
            <a:r>
              <a:rPr lang="en-US" dirty="0" err="1">
                <a:ea typeface="ＭＳ Ｐゴシック" charset="0"/>
              </a:rPr>
              <a:t>P</a:t>
            </a:r>
            <a:endParaRPr lang="en-US" dirty="0">
              <a:ea typeface="ＭＳ Ｐゴシック" charset="0"/>
            </a:endParaRPr>
          </a:p>
          <a:p>
            <a:pPr>
              <a:buFont typeface="ZapfDingbats" charset="0"/>
              <a:buNone/>
            </a:pPr>
            <a:r>
              <a:rPr lang="en-US" sz="2400" i="1" dirty="0">
                <a:solidFill>
                  <a:schemeClr val="accent2"/>
                </a:solidFill>
                <a:ea typeface="ＭＳ Ｐゴシック" charset="0"/>
                <a:cs typeface="ＭＳ Ｐゴシック" charset="0"/>
              </a:rPr>
              <a:t>equivalently:</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 </a:t>
            </a:r>
            <a:r>
              <a:rPr lang="en-US" i="1" dirty="0" err="1" smtClean="0">
                <a:ea typeface="ＭＳ Ｐゴシック" charset="0"/>
              </a:rPr>
              <a:t>n</a:t>
            </a:r>
            <a:r>
              <a:rPr lang="en-US" dirty="0" err="1">
                <a:ea typeface="ＭＳ Ｐゴシック" charset="0"/>
              </a:rPr>
              <a:t>P</a:t>
            </a:r>
            <a:r>
              <a:rPr lang="en-US" dirty="0" smtClean="0">
                <a:ea typeface="ＭＳ Ｐゴシック" charset="0"/>
              </a:rPr>
              <a:t> XOR </a:t>
            </a:r>
            <a:r>
              <a:rPr lang="en-US" dirty="0">
                <a:ea typeface="ＭＳ Ｐゴシック" charset="0"/>
              </a:rPr>
              <a:t>R </a:t>
            </a:r>
          </a:p>
          <a:p>
            <a:pPr>
              <a:buFont typeface="ZapfDingbats" charset="0"/>
              <a:buNone/>
            </a:pPr>
            <a:r>
              <a:rPr lang="en-US" sz="2400" i="1" dirty="0">
                <a:solidFill>
                  <a:schemeClr val="accent2"/>
                </a:solidFill>
                <a:ea typeface="ＭＳ Ｐゴシック" charset="0"/>
                <a:cs typeface="ＭＳ Ｐゴシック" charset="0"/>
              </a:rPr>
              <a:t>equivalently:</a:t>
            </a:r>
            <a:r>
              <a:rPr lang="en-US" sz="2400" dirty="0">
                <a:ea typeface="ＭＳ Ｐゴシック" charset="0"/>
                <a:cs typeface="ＭＳ Ｐゴシック" charset="0"/>
              </a:rPr>
              <a:t>  </a:t>
            </a:r>
          </a:p>
          <a:p>
            <a:pPr>
              <a:buFont typeface="ZapfDingbats" charset="0"/>
              <a:buNone/>
            </a:pPr>
            <a:r>
              <a:rPr lang="en-US" sz="2400" dirty="0">
                <a:ea typeface="ＭＳ Ｐゴシック" charset="0"/>
                <a:cs typeface="ＭＳ Ｐゴシック" charset="0"/>
              </a:rPr>
              <a:t>    if we divide D</a:t>
            </a:r>
            <a:r>
              <a:rPr lang="en-US" sz="2400" baseline="26000" dirty="0">
                <a:ea typeface="ＭＳ Ｐゴシック" charset="0"/>
                <a:cs typeface="ＭＳ Ｐゴシック" charset="0"/>
              </a:rPr>
              <a:t>.</a:t>
            </a:r>
            <a:r>
              <a:rPr lang="en-US" sz="2400" dirty="0">
                <a:ea typeface="ＭＳ Ｐゴシック" charset="0"/>
                <a:cs typeface="ＭＳ Ｐゴシック" charset="0"/>
              </a:rPr>
              <a:t>2</a:t>
            </a:r>
            <a:r>
              <a:rPr lang="en-US" sz="2400" baseline="30000" dirty="0">
                <a:ea typeface="ＭＳ Ｐゴシック" charset="0"/>
                <a:cs typeface="ＭＳ Ｐゴシック" charset="0"/>
              </a:rPr>
              <a:t>r</a:t>
            </a:r>
            <a:r>
              <a:rPr lang="en-US" sz="2400" dirty="0">
                <a:ea typeface="ＭＳ Ｐゴシック" charset="0"/>
                <a:cs typeface="ＭＳ Ｐゴシック" charset="0"/>
              </a:rPr>
              <a:t> by </a:t>
            </a:r>
            <a:r>
              <a:rPr lang="en-US" sz="2400" dirty="0" smtClean="0">
                <a:ea typeface="ＭＳ Ｐゴシック" charset="0"/>
                <a:cs typeface="ＭＳ Ｐゴシック" charset="0"/>
              </a:rPr>
              <a:t>P, </a:t>
            </a:r>
            <a:r>
              <a:rPr lang="en-US" sz="2400" dirty="0">
                <a:ea typeface="ＭＳ Ｐゴシック" charset="0"/>
                <a:cs typeface="ＭＳ Ｐゴシック" charset="0"/>
              </a:rPr>
              <a:t>want remainder </a:t>
            </a:r>
            <a:r>
              <a:rPr lang="en-US" sz="2400" dirty="0" smtClean="0">
                <a:ea typeface="ＭＳ Ｐゴシック" charset="0"/>
                <a:cs typeface="ＭＳ Ｐゴシック" charset="0"/>
              </a:rPr>
              <a:t>R</a:t>
            </a:r>
          </a:p>
        </p:txBody>
      </p:sp>
      <p:sp>
        <p:nvSpPr>
          <p:cNvPr id="41991" name="Text Box 5"/>
          <p:cNvSpPr txBox="1">
            <a:spLocks noChangeArrowheads="1"/>
          </p:cNvSpPr>
          <p:nvPr/>
        </p:nvSpPr>
        <p:spPr bwMode="auto">
          <a:xfrm>
            <a:off x="1082675" y="5213350"/>
            <a:ext cx="376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Calibri"/>
              </a:rPr>
              <a:t>R</a:t>
            </a:r>
            <a:r>
              <a:rPr lang="en-US" sz="1800" i="0" dirty="0">
                <a:latin typeface="Calibri"/>
              </a:rPr>
              <a:t> = remainder[ </a:t>
            </a:r>
            <a:r>
              <a:rPr lang="en-US" sz="1800" i="0" dirty="0" smtClean="0">
                <a:latin typeface="Calibri"/>
              </a:rPr>
              <a:t>                      </a:t>
            </a:r>
            <a:r>
              <a:rPr lang="en-US" sz="1800" i="0" dirty="0">
                <a:latin typeface="Calibri"/>
              </a:rPr>
              <a:t>]</a:t>
            </a:r>
          </a:p>
        </p:txBody>
      </p:sp>
      <p:sp>
        <p:nvSpPr>
          <p:cNvPr id="41992" name="Text Box 6"/>
          <p:cNvSpPr txBox="1">
            <a:spLocks noChangeArrowheads="1"/>
          </p:cNvSpPr>
          <p:nvPr/>
        </p:nvSpPr>
        <p:spPr bwMode="auto">
          <a:xfrm>
            <a:off x="2497138" y="5053013"/>
            <a:ext cx="1336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i="0" dirty="0">
                <a:latin typeface="Calibri"/>
              </a:rPr>
              <a:t>D</a:t>
            </a:r>
            <a:r>
              <a:rPr lang="en-US" i="0" baseline="26000" dirty="0">
                <a:latin typeface="Calibri"/>
              </a:rPr>
              <a:t>.</a:t>
            </a:r>
            <a:r>
              <a:rPr lang="en-US" i="0" dirty="0">
                <a:latin typeface="Calibri"/>
              </a:rPr>
              <a:t>2</a:t>
            </a:r>
            <a:r>
              <a:rPr lang="en-US" i="0" baseline="30000" dirty="0">
                <a:latin typeface="Calibri"/>
              </a:rPr>
              <a:t>r</a:t>
            </a:r>
          </a:p>
          <a:p>
            <a:pPr algn="ctr"/>
            <a:r>
              <a:rPr lang="en-US" i="0" dirty="0">
                <a:latin typeface="Calibri"/>
              </a:rPr>
              <a:t>P</a:t>
            </a:r>
            <a:endParaRPr lang="en-US" i="0" dirty="0">
              <a:latin typeface="Times New Roman" charset="0"/>
            </a:endParaRPr>
          </a:p>
        </p:txBody>
      </p:sp>
      <p:sp>
        <p:nvSpPr>
          <p:cNvPr id="41993" name="Line 7"/>
          <p:cNvSpPr>
            <a:spLocks noChangeShapeType="1"/>
          </p:cNvSpPr>
          <p:nvPr/>
        </p:nvSpPr>
        <p:spPr bwMode="auto">
          <a:xfrm>
            <a:off x="2840038" y="5468938"/>
            <a:ext cx="631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41994"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 name="TextBox 1"/>
          <p:cNvSpPr txBox="1"/>
          <p:nvPr/>
        </p:nvSpPr>
        <p:spPr>
          <a:xfrm>
            <a:off x="4438266" y="2310728"/>
            <a:ext cx="310609" cy="461665"/>
          </a:xfrm>
          <a:prstGeom prst="rect">
            <a:avLst/>
          </a:prstGeom>
          <a:solidFill>
            <a:schemeClr val="bg1"/>
          </a:solidFill>
        </p:spPr>
        <p:txBody>
          <a:bodyPr wrap="square" rtlCol="0">
            <a:spAutoFit/>
          </a:bodyPr>
          <a:lstStyle/>
          <a:p>
            <a:r>
              <a:rPr lang="en-US" sz="2400" dirty="0" smtClean="0"/>
              <a:t>P</a:t>
            </a:r>
            <a:endParaRPr lang="en-US" sz="2400" dirty="0"/>
          </a:p>
        </p:txBody>
      </p:sp>
      <p:sp>
        <p:nvSpPr>
          <p:cNvPr id="3" name="TextBox 2"/>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3575413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153400" cy="1143000"/>
          </a:xfrm>
        </p:spPr>
        <p:txBody>
          <a:bodyPr>
            <a:normAutofit fontScale="90000"/>
          </a:bodyPr>
          <a:lstStyle/>
          <a:p>
            <a:pPr eaLnBrk="1" hangingPunct="1"/>
            <a:r>
              <a:rPr lang="en-US" dirty="0">
                <a:latin typeface="Tahoma" charset="0"/>
                <a:ea typeface="ＭＳ Ｐゴシック" charset="0"/>
                <a:cs typeface="ＭＳ Ｐゴシック" charset="0"/>
              </a:rPr>
              <a:t>Error Detection </a:t>
            </a:r>
            <a:r>
              <a:rPr lang="en-US" dirty="0" smtClean="0">
                <a:latin typeface="Tahoma" charset="0"/>
                <a:ea typeface="ＭＳ Ｐゴシック" charset="0"/>
                <a:cs typeface="ＭＳ Ｐゴシック" charset="0"/>
              </a:rPr>
              <a:t>Code becomes….</a:t>
            </a:r>
            <a:endParaRPr lang="en-US" dirty="0">
              <a:latin typeface="Tahoma" charset="0"/>
              <a:ea typeface="ＭＳ Ｐゴシック" charset="0"/>
              <a:cs typeface="ＭＳ Ｐゴシック" charset="0"/>
            </a:endParaRPr>
          </a:p>
        </p:txBody>
      </p:sp>
      <p:sp>
        <p:nvSpPr>
          <p:cNvPr id="4505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5060"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5061"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5064"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12"/>
          <p:cNvSpPr>
            <a:spLocks noChangeArrowheads="1"/>
          </p:cNvSpPr>
          <p:nvPr/>
        </p:nvSpPr>
        <p:spPr bwMode="auto">
          <a:xfrm rot="-54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45069"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38</a:t>
            </a:fld>
            <a:endParaRPr lang="en-US"/>
          </a:p>
        </p:txBody>
      </p:sp>
    </p:spTree>
    <p:extLst>
      <p:ext uri="{BB962C8B-B14F-4D97-AF65-F5344CB8AC3E}">
        <p14:creationId xmlns:p14="http://schemas.microsoft.com/office/powerpoint/2010/main" val="39220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373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3732"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373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1"/>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3741" name="Rectangle 14"/>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73742"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5" name="Rectangle 11"/>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39</a:t>
            </a:fld>
            <a:endParaRPr lang="en-US"/>
          </a:p>
        </p:txBody>
      </p:sp>
    </p:spTree>
    <p:extLst>
      <p:ext uri="{BB962C8B-B14F-4D97-AF65-F5344CB8AC3E}">
        <p14:creationId xmlns:p14="http://schemas.microsoft.com/office/powerpoint/2010/main" val="4228395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2"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26F5EE1-A044-884D-846B-B4DD57A502D4}" type="slidenum">
              <a:rPr lang="en-US" sz="1200" i="0" smtClean="0">
                <a:latin typeface="Calibri"/>
                <a:cs typeface="Calibri"/>
              </a:rPr>
              <a:pPr/>
              <a:t>4</a:t>
            </a:fld>
            <a:endParaRPr lang="en-US" sz="1200" i="0" dirty="0">
              <a:latin typeface="Calibri"/>
              <a:cs typeface="Calibri"/>
            </a:endParaRPr>
          </a:p>
        </p:txBody>
      </p:sp>
      <p:sp>
        <p:nvSpPr>
          <p:cNvPr id="23556"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a:t>
            </a:r>
            <a:endParaRPr lang="en-US" dirty="0">
              <a:ea typeface="ＭＳ Ｐゴシック" charset="0"/>
              <a:cs typeface="ＭＳ Ｐゴシック" charset="0"/>
            </a:endParaRPr>
          </a:p>
        </p:txBody>
      </p:sp>
      <p:sp>
        <p:nvSpPr>
          <p:cNvPr id="23557" name="Rectangle 3"/>
          <p:cNvSpPr>
            <a:spLocks noGrp="1" noChangeArrowheads="1"/>
          </p:cNvSpPr>
          <p:nvPr>
            <p:ph type="body" idx="1"/>
          </p:nvPr>
        </p:nvSpPr>
        <p:spPr>
          <a:xfrm>
            <a:off x="484188" y="1419225"/>
            <a:ext cx="7772400" cy="4648200"/>
          </a:xfrm>
        </p:spPr>
        <p:txBody>
          <a:bodyPr>
            <a:normAutofit/>
          </a:bodyPr>
          <a:lstStyle/>
          <a:p>
            <a:r>
              <a:rPr lang="en-US" sz="2400" i="1" dirty="0">
                <a:solidFill>
                  <a:srgbClr val="FF0000"/>
                </a:solidFill>
                <a:ea typeface="ＭＳ Ｐゴシック" charset="0"/>
                <a:cs typeface="ＭＳ Ｐゴシック" charset="0"/>
              </a:rPr>
              <a:t>framing, link access:</a:t>
            </a:r>
            <a:r>
              <a:rPr lang="en-US" dirty="0">
                <a:ea typeface="ＭＳ Ｐゴシック" charset="0"/>
                <a:cs typeface="ＭＳ Ｐゴシック" charset="0"/>
              </a:rPr>
              <a:t> </a:t>
            </a:r>
          </a:p>
          <a:p>
            <a:pPr lvl="1"/>
            <a:r>
              <a:rPr lang="en-US" sz="2000" dirty="0">
                <a:ea typeface="ＭＳ Ｐゴシック" charset="0"/>
              </a:rPr>
              <a:t>encapsulate datagram into frame, adding header, trailer</a:t>
            </a:r>
          </a:p>
          <a:p>
            <a:pPr lvl="1"/>
            <a:r>
              <a:rPr lang="en-US" sz="2000" dirty="0">
                <a:ea typeface="ＭＳ Ｐゴシック" charset="0"/>
              </a:rPr>
              <a:t>channel access if shared medium</a:t>
            </a:r>
          </a:p>
          <a:p>
            <a:pPr lvl="1"/>
            <a:r>
              <a:rPr lang="ja-JP" altLang="en-US" sz="2000" dirty="0">
                <a:ea typeface="ＭＳ Ｐゴシック" charset="0"/>
              </a:rPr>
              <a:t>“</a:t>
            </a:r>
            <a:r>
              <a:rPr lang="en-US" sz="2000" dirty="0">
                <a:ea typeface="ＭＳ Ｐゴシック" charset="0"/>
              </a:rPr>
              <a:t>MAC</a:t>
            </a:r>
            <a:r>
              <a:rPr lang="ja-JP" altLang="en-US" sz="2000" dirty="0">
                <a:ea typeface="ＭＳ Ｐゴシック" charset="0"/>
              </a:rPr>
              <a:t>”</a:t>
            </a:r>
            <a:r>
              <a:rPr lang="en-US" sz="2000" dirty="0">
                <a:ea typeface="ＭＳ Ｐゴシック" charset="0"/>
              </a:rPr>
              <a:t> addresses used in frame headers to identify source, </a:t>
            </a:r>
            <a:r>
              <a:rPr lang="en-US" sz="2000" dirty="0" err="1">
                <a:ea typeface="ＭＳ Ｐゴシック" charset="0"/>
              </a:rPr>
              <a:t>dest</a:t>
            </a:r>
            <a:r>
              <a:rPr lang="en-US" sz="2000" dirty="0">
                <a:ea typeface="ＭＳ Ｐゴシック" charset="0"/>
              </a:rPr>
              <a:t>  </a:t>
            </a:r>
          </a:p>
          <a:p>
            <a:pPr lvl="2"/>
            <a:r>
              <a:rPr lang="en-US" dirty="0">
                <a:ea typeface="ＭＳ Ｐゴシック" charset="0"/>
              </a:rPr>
              <a:t>different from IP address!</a:t>
            </a:r>
          </a:p>
          <a:p>
            <a:r>
              <a:rPr lang="en-US" sz="2400" i="1" dirty="0">
                <a:solidFill>
                  <a:srgbClr val="FF0000"/>
                </a:solidFill>
                <a:ea typeface="ＭＳ Ｐゴシック" charset="0"/>
                <a:cs typeface="ＭＳ Ｐゴシック" charset="0"/>
              </a:rPr>
              <a:t>reliable delivery between adjacent nodes</a:t>
            </a:r>
          </a:p>
          <a:p>
            <a:pPr lvl="1"/>
            <a:r>
              <a:rPr lang="en-US" sz="2000" dirty="0">
                <a:ea typeface="ＭＳ Ｐゴシック" charset="0"/>
              </a:rPr>
              <a:t>we learned how to do this already (chapter 3)!</a:t>
            </a:r>
          </a:p>
          <a:p>
            <a:pPr lvl="1"/>
            <a:r>
              <a:rPr lang="en-US" sz="2000" dirty="0">
                <a:ea typeface="ＭＳ Ｐゴシック" charset="0"/>
              </a:rPr>
              <a:t>seldom used on low bit-error link (fiber, some twisted pair)</a:t>
            </a:r>
          </a:p>
          <a:p>
            <a:pPr lvl="1"/>
            <a:r>
              <a:rPr lang="en-US" sz="2000" dirty="0">
                <a:ea typeface="ＭＳ Ｐゴシック" charset="0"/>
              </a:rPr>
              <a:t>wireless links: high error rates</a:t>
            </a:r>
          </a:p>
          <a:p>
            <a:pPr lvl="2"/>
            <a:r>
              <a:rPr lang="en-US" dirty="0">
                <a:ea typeface="ＭＳ Ｐゴシック" charset="0"/>
              </a:rPr>
              <a:t>Q: why both link-level and end-end reliability?</a:t>
            </a:r>
          </a:p>
        </p:txBody>
      </p:sp>
    </p:spTree>
    <p:extLst>
      <p:ext uri="{BB962C8B-B14F-4D97-AF65-F5344CB8AC3E}">
        <p14:creationId xmlns:p14="http://schemas.microsoft.com/office/powerpoint/2010/main" val="2913217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577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5780" name="AutoShape 4"/>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6"/>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5783"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Rectangle 11"/>
          <p:cNvSpPr>
            <a:spLocks noChangeArrowheads="1"/>
          </p:cNvSpPr>
          <p:nvPr/>
        </p:nvSpPr>
        <p:spPr bwMode="auto">
          <a:xfrm rot="-5400000">
            <a:off x="8267700" y="52959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smtClean="0">
                <a:solidFill>
                  <a:schemeClr val="tx1"/>
                </a:solidFill>
                <a:latin typeface="Calibri"/>
              </a:rPr>
              <a:t>==</a:t>
            </a:r>
            <a:endParaRPr lang="en-US" sz="2800" dirty="0">
              <a:solidFill>
                <a:schemeClr val="tx1"/>
              </a:solidFill>
              <a:latin typeface="Calibri"/>
            </a:endParaRPr>
          </a:p>
        </p:txBody>
      </p:sp>
      <p:sp>
        <p:nvSpPr>
          <p:cNvPr id="75788" name="Rectangle 13"/>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13"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40</a:t>
            </a:fld>
            <a:endParaRPr lang="en-US"/>
          </a:p>
        </p:txBody>
      </p:sp>
    </p:spTree>
    <p:extLst>
      <p:ext uri="{BB962C8B-B14F-4D97-AF65-F5344CB8AC3E}">
        <p14:creationId xmlns:p14="http://schemas.microsoft.com/office/powerpoint/2010/main" val="49890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1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atin typeface="Tahoma" charset="0"/>
                <a:ea typeface="ＭＳ Ｐゴシック" charset="0"/>
                <a:cs typeface="ＭＳ Ｐゴシック" charset="0"/>
              </a:rPr>
              <a:t>Basic Idea of Forward Error Correction</a:t>
            </a:r>
          </a:p>
        </p:txBody>
      </p:sp>
      <p:sp>
        <p:nvSpPr>
          <p:cNvPr id="81923" name="Rectangle 3"/>
          <p:cNvSpPr>
            <a:spLocks noChangeArrowheads="1"/>
          </p:cNvSpPr>
          <p:nvPr/>
        </p:nvSpPr>
        <p:spPr bwMode="auto">
          <a:xfrm>
            <a:off x="1524000" y="1676400"/>
            <a:ext cx="6019800" cy="1219200"/>
          </a:xfrm>
          <a:prstGeom prst="rect">
            <a:avLst/>
          </a:prstGeom>
          <a:solidFill>
            <a:schemeClr val="accent1"/>
          </a:solidFill>
          <a:ln w="9525">
            <a:solidFill>
              <a:schemeClr val="tx1"/>
            </a:solidFill>
            <a:miter lim="800000"/>
            <a:headEnd/>
            <a:tailEnd/>
          </a:ln>
        </p:spPr>
        <p:txBody>
          <a:bodyPr/>
          <a:lstStyle/>
          <a:p>
            <a:pPr marL="342900" indent="-342900" algn="ctr" eaLnBrk="1" hangingPunct="1">
              <a:spcBef>
                <a:spcPct val="20000"/>
              </a:spcBef>
            </a:pPr>
            <a:r>
              <a:rPr lang="en-US" sz="2800" dirty="0">
                <a:solidFill>
                  <a:schemeClr val="tx1"/>
                </a:solidFill>
                <a:latin typeface="Calibri"/>
              </a:rPr>
              <a:t>Replace erroneous data </a:t>
            </a:r>
          </a:p>
          <a:p>
            <a:pPr marL="342900" indent="-342900" algn="ctr" eaLnBrk="1" hangingPunct="1">
              <a:spcBef>
                <a:spcPct val="20000"/>
              </a:spcBef>
            </a:pPr>
            <a:r>
              <a:rPr lang="en-US" sz="2800" dirty="0">
                <a:solidFill>
                  <a:schemeClr val="tx1"/>
                </a:solidFill>
                <a:latin typeface="Calibri"/>
              </a:rPr>
              <a:t>by its </a:t>
            </a:r>
            <a:r>
              <a:rPr lang="ja-JP" altLang="en-US" sz="2800" dirty="0">
                <a:solidFill>
                  <a:schemeClr val="tx1"/>
                </a:solidFill>
                <a:latin typeface="Calibri"/>
              </a:rPr>
              <a:t>“</a:t>
            </a:r>
            <a:r>
              <a:rPr lang="en-US" sz="2800" dirty="0">
                <a:solidFill>
                  <a:schemeClr val="tx1"/>
                </a:solidFill>
                <a:latin typeface="Calibri"/>
              </a:rPr>
              <a:t>closest</a:t>
            </a:r>
            <a:r>
              <a:rPr lang="ja-JP" altLang="en-US" sz="2800" dirty="0">
                <a:solidFill>
                  <a:schemeClr val="tx1"/>
                </a:solidFill>
                <a:latin typeface="Calibri"/>
              </a:rPr>
              <a:t>”</a:t>
            </a:r>
            <a:r>
              <a:rPr lang="en-US" sz="2800" dirty="0">
                <a:solidFill>
                  <a:schemeClr val="tx1"/>
                </a:solidFill>
                <a:latin typeface="Calibri"/>
              </a:rPr>
              <a:t> error-free data.</a:t>
            </a:r>
          </a:p>
        </p:txBody>
      </p:sp>
      <p:sp>
        <p:nvSpPr>
          <p:cNvPr id="81924" name="Rectangle 4"/>
          <p:cNvSpPr>
            <a:spLocks noChangeArrowheads="1"/>
          </p:cNvSpPr>
          <p:nvPr/>
        </p:nvSpPr>
        <p:spPr bwMode="auto">
          <a:xfrm>
            <a:off x="1905000" y="32766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81925" name="Rectangle 5"/>
          <p:cNvSpPr>
            <a:spLocks noChangeArrowheads="1"/>
          </p:cNvSpPr>
          <p:nvPr/>
        </p:nvSpPr>
        <p:spPr bwMode="auto">
          <a:xfrm>
            <a:off x="2667000" y="32766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a:t>
            </a:r>
          </a:p>
        </p:txBody>
      </p:sp>
      <p:sp>
        <p:nvSpPr>
          <p:cNvPr id="81926" name="Rectangle 6"/>
          <p:cNvSpPr>
            <a:spLocks noChangeArrowheads="1"/>
          </p:cNvSpPr>
          <p:nvPr/>
        </p:nvSpPr>
        <p:spPr bwMode="auto">
          <a:xfrm>
            <a:off x="1752600" y="5486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a:t>
            </a:r>
          </a:p>
        </p:txBody>
      </p:sp>
      <p:sp>
        <p:nvSpPr>
          <p:cNvPr id="81927" name="Rectangle 7"/>
          <p:cNvSpPr>
            <a:spLocks noChangeArrowheads="1"/>
          </p:cNvSpPr>
          <p:nvPr/>
        </p:nvSpPr>
        <p:spPr bwMode="auto">
          <a:xfrm>
            <a:off x="2514600" y="5486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011</a:t>
            </a:r>
          </a:p>
        </p:txBody>
      </p:sp>
      <p:sp>
        <p:nvSpPr>
          <p:cNvPr id="81928" name="Rectangle 8"/>
          <p:cNvSpPr>
            <a:spLocks noChangeArrowheads="1"/>
          </p:cNvSpPr>
          <p:nvPr/>
        </p:nvSpPr>
        <p:spPr bwMode="auto">
          <a:xfrm>
            <a:off x="4953000" y="3200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a:t>
            </a:r>
          </a:p>
        </p:txBody>
      </p:sp>
      <p:sp>
        <p:nvSpPr>
          <p:cNvPr id="81929" name="Rectangle 9"/>
          <p:cNvSpPr>
            <a:spLocks noChangeArrowheads="1"/>
          </p:cNvSpPr>
          <p:nvPr/>
        </p:nvSpPr>
        <p:spPr bwMode="auto">
          <a:xfrm>
            <a:off x="5715000" y="3200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101</a:t>
            </a:r>
          </a:p>
        </p:txBody>
      </p:sp>
      <p:sp>
        <p:nvSpPr>
          <p:cNvPr id="81930" name="Rectangle 10"/>
          <p:cNvSpPr>
            <a:spLocks noChangeArrowheads="1"/>
          </p:cNvSpPr>
          <p:nvPr/>
        </p:nvSpPr>
        <p:spPr bwMode="auto">
          <a:xfrm>
            <a:off x="5791200" y="57912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a:t>
            </a:r>
          </a:p>
        </p:txBody>
      </p:sp>
      <p:sp>
        <p:nvSpPr>
          <p:cNvPr id="81931" name="Rectangle 11"/>
          <p:cNvSpPr>
            <a:spLocks noChangeArrowheads="1"/>
          </p:cNvSpPr>
          <p:nvPr/>
        </p:nvSpPr>
        <p:spPr bwMode="auto">
          <a:xfrm>
            <a:off x="6553200" y="57912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110</a:t>
            </a:r>
          </a:p>
        </p:txBody>
      </p:sp>
      <p:sp>
        <p:nvSpPr>
          <p:cNvPr id="81932" name="Rectangle 12"/>
          <p:cNvSpPr>
            <a:spLocks noChangeArrowheads="1"/>
          </p:cNvSpPr>
          <p:nvPr/>
        </p:nvSpPr>
        <p:spPr bwMode="auto">
          <a:xfrm>
            <a:off x="4572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01</a:t>
            </a:r>
          </a:p>
        </p:txBody>
      </p:sp>
      <p:sp>
        <p:nvSpPr>
          <p:cNvPr id="81933" name="Rectangle 13"/>
          <p:cNvSpPr>
            <a:spLocks noChangeArrowheads="1"/>
          </p:cNvSpPr>
          <p:nvPr/>
        </p:nvSpPr>
        <p:spPr bwMode="auto">
          <a:xfrm>
            <a:off x="12192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000</a:t>
            </a:r>
          </a:p>
        </p:txBody>
      </p:sp>
      <p:sp>
        <p:nvSpPr>
          <p:cNvPr id="81934" name="Rectangle 14"/>
          <p:cNvSpPr>
            <a:spLocks noChangeArrowheads="1"/>
          </p:cNvSpPr>
          <p:nvPr/>
        </p:nvSpPr>
        <p:spPr bwMode="auto">
          <a:xfrm>
            <a:off x="6324600" y="4191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81935" name="Rectangle 15"/>
          <p:cNvSpPr>
            <a:spLocks noChangeArrowheads="1"/>
          </p:cNvSpPr>
          <p:nvPr/>
        </p:nvSpPr>
        <p:spPr bwMode="auto">
          <a:xfrm>
            <a:off x="7086600" y="4191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101</a:t>
            </a:r>
          </a:p>
        </p:txBody>
      </p:sp>
      <p:sp>
        <p:nvSpPr>
          <p:cNvPr id="81936" name="Rectangle 16"/>
          <p:cNvSpPr>
            <a:spLocks noChangeArrowheads="1"/>
          </p:cNvSpPr>
          <p:nvPr/>
        </p:nvSpPr>
        <p:spPr bwMode="auto">
          <a:xfrm>
            <a:off x="35814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a:t>
            </a:r>
          </a:p>
        </p:txBody>
      </p:sp>
      <p:sp>
        <p:nvSpPr>
          <p:cNvPr id="81937" name="Rectangle 17"/>
          <p:cNvSpPr>
            <a:spLocks noChangeArrowheads="1"/>
          </p:cNvSpPr>
          <p:nvPr/>
        </p:nvSpPr>
        <p:spPr bwMode="auto">
          <a:xfrm>
            <a:off x="43434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110</a:t>
            </a:r>
          </a:p>
        </p:txBody>
      </p:sp>
      <p:sp>
        <p:nvSpPr>
          <p:cNvPr id="81938" name="Rectangle 18"/>
          <p:cNvSpPr>
            <a:spLocks noChangeArrowheads="1"/>
          </p:cNvSpPr>
          <p:nvPr/>
        </p:nvSpPr>
        <p:spPr bwMode="auto">
          <a:xfrm>
            <a:off x="6705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39" name="Rectangle 19"/>
          <p:cNvSpPr>
            <a:spLocks noChangeArrowheads="1"/>
          </p:cNvSpPr>
          <p:nvPr/>
        </p:nvSpPr>
        <p:spPr bwMode="auto">
          <a:xfrm>
            <a:off x="685800" y="60198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0" name="Rectangle 20"/>
          <p:cNvSpPr>
            <a:spLocks noChangeArrowheads="1"/>
          </p:cNvSpPr>
          <p:nvPr/>
        </p:nvSpPr>
        <p:spPr bwMode="auto">
          <a:xfrm>
            <a:off x="7467600" y="6248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1" name="Rectangle 21"/>
          <p:cNvSpPr>
            <a:spLocks noChangeArrowheads="1"/>
          </p:cNvSpPr>
          <p:nvPr/>
        </p:nvSpPr>
        <p:spPr bwMode="auto">
          <a:xfrm>
            <a:off x="990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2" name="Rectangle 22"/>
          <p:cNvSpPr>
            <a:spLocks noChangeArrowheads="1"/>
          </p:cNvSpPr>
          <p:nvPr/>
        </p:nvSpPr>
        <p:spPr bwMode="auto">
          <a:xfrm>
            <a:off x="7467600" y="3657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3" name="Rectangle 23"/>
          <p:cNvSpPr>
            <a:spLocks noChangeArrowheads="1"/>
          </p:cNvSpPr>
          <p:nvPr/>
        </p:nvSpPr>
        <p:spPr bwMode="auto">
          <a:xfrm>
            <a:off x="3048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4" name="Rectangle 24"/>
          <p:cNvSpPr>
            <a:spLocks noChangeArrowheads="1"/>
          </p:cNvSpPr>
          <p:nvPr/>
        </p:nvSpPr>
        <p:spPr bwMode="auto">
          <a:xfrm>
            <a:off x="43434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5" name="AutoShape 25"/>
          <p:cNvSpPr>
            <a:spLocks noChangeArrowheads="1"/>
          </p:cNvSpPr>
          <p:nvPr/>
        </p:nvSpPr>
        <p:spPr bwMode="auto">
          <a:xfrm>
            <a:off x="3276600" y="3962400"/>
            <a:ext cx="24384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1946" name="Line 26"/>
          <p:cNvSpPr>
            <a:spLocks noChangeShapeType="1"/>
          </p:cNvSpPr>
          <p:nvPr/>
        </p:nvSpPr>
        <p:spPr bwMode="auto">
          <a:xfrm flipV="1">
            <a:off x="5334000" y="3886200"/>
            <a:ext cx="53340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7" name="Line 27"/>
          <p:cNvSpPr>
            <a:spLocks noChangeShapeType="1"/>
          </p:cNvSpPr>
          <p:nvPr/>
        </p:nvSpPr>
        <p:spPr bwMode="auto">
          <a:xfrm>
            <a:off x="2971800" y="4038600"/>
            <a:ext cx="6858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8" name="Line 28"/>
          <p:cNvSpPr>
            <a:spLocks noChangeShapeType="1"/>
          </p:cNvSpPr>
          <p:nvPr/>
        </p:nvSpPr>
        <p:spPr bwMode="auto">
          <a:xfrm>
            <a:off x="5486400" y="5181600"/>
            <a:ext cx="9144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9" name="Line 29"/>
          <p:cNvSpPr>
            <a:spLocks noChangeShapeType="1"/>
          </p:cNvSpPr>
          <p:nvPr/>
        </p:nvSpPr>
        <p:spPr bwMode="auto">
          <a:xfrm flipV="1">
            <a:off x="2743200" y="4953000"/>
            <a:ext cx="7620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50" name="Rectangle 30"/>
          <p:cNvSpPr>
            <a:spLocks noChangeArrowheads="1"/>
          </p:cNvSpPr>
          <p:nvPr/>
        </p:nvSpPr>
        <p:spPr bwMode="auto">
          <a:xfrm>
            <a:off x="34290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3</a:t>
            </a:r>
          </a:p>
        </p:txBody>
      </p:sp>
      <p:sp>
        <p:nvSpPr>
          <p:cNvPr id="81951" name="Rectangle 31"/>
          <p:cNvSpPr>
            <a:spLocks noChangeArrowheads="1"/>
          </p:cNvSpPr>
          <p:nvPr/>
        </p:nvSpPr>
        <p:spPr bwMode="auto">
          <a:xfrm>
            <a:off x="3352800" y="51054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4</a:t>
            </a:r>
          </a:p>
        </p:txBody>
      </p:sp>
      <p:sp>
        <p:nvSpPr>
          <p:cNvPr id="81952" name="Rectangle 32"/>
          <p:cNvSpPr>
            <a:spLocks noChangeArrowheads="1"/>
          </p:cNvSpPr>
          <p:nvPr/>
        </p:nvSpPr>
        <p:spPr bwMode="auto">
          <a:xfrm>
            <a:off x="50292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2</a:t>
            </a:r>
          </a:p>
        </p:txBody>
      </p:sp>
      <p:sp>
        <p:nvSpPr>
          <p:cNvPr id="81953" name="Rectangle 33"/>
          <p:cNvSpPr>
            <a:spLocks noChangeArrowheads="1"/>
          </p:cNvSpPr>
          <p:nvPr/>
        </p:nvSpPr>
        <p:spPr bwMode="auto">
          <a:xfrm>
            <a:off x="5029200" y="54102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34" name="AutoShape 34"/>
          <p:cNvSpPr>
            <a:spLocks noChangeArrowheads="1"/>
          </p:cNvSpPr>
          <p:nvPr/>
        </p:nvSpPr>
        <p:spPr bwMode="auto">
          <a:xfrm>
            <a:off x="5638800" y="5486400"/>
            <a:ext cx="30480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41</a:t>
            </a:fld>
            <a:endParaRPr lang="en-US"/>
          </a:p>
        </p:txBody>
      </p:sp>
    </p:spTree>
    <p:extLst>
      <p:ext uri="{BB962C8B-B14F-4D97-AF65-F5344CB8AC3E}">
        <p14:creationId xmlns:p14="http://schemas.microsoft.com/office/powerpoint/2010/main" val="3690045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30" presetClass="emph" presetSubtype="0" fill="hold" grpId="1" nodeType="withEffect">
                                  <p:stCondLst>
                                    <p:cond delay="0"/>
                                  </p:stCondLst>
                                  <p:childTnLst>
                                    <p:animClr clrSpc="hsl" dir="cw">
                                      <p:cBhvr override="childStyle">
                                        <p:cTn id="30" dur="500" fill="hold"/>
                                        <p:tgtEl>
                                          <p:spTgt spid="81952"/>
                                        </p:tgtEl>
                                        <p:attrNameLst>
                                          <p:attrName>style.color</p:attrName>
                                        </p:attrNameLst>
                                      </p:cBhvr>
                                      <p:by>
                                        <p:hsl h="0" s="12549" l="25098"/>
                                      </p:by>
                                    </p:animClr>
                                    <p:animClr clrSpc="hsl" dir="cw">
                                      <p:cBhvr>
                                        <p:cTn id="31" dur="500" fill="hold"/>
                                        <p:tgtEl>
                                          <p:spTgt spid="81952"/>
                                        </p:tgtEl>
                                        <p:attrNameLst>
                                          <p:attrName>fillcolor</p:attrName>
                                        </p:attrNameLst>
                                      </p:cBhvr>
                                      <p:by>
                                        <p:hsl h="0" s="12549" l="25098"/>
                                      </p:by>
                                    </p:animClr>
                                    <p:animClr clrSpc="hsl" dir="cw">
                                      <p:cBhvr>
                                        <p:cTn id="32" dur="500" fill="hold"/>
                                        <p:tgtEl>
                                          <p:spTgt spid="81952"/>
                                        </p:tgtEl>
                                        <p:attrNameLst>
                                          <p:attrName>stroke.color</p:attrName>
                                        </p:attrNameLst>
                                      </p:cBhvr>
                                      <p:by>
                                        <p:hsl h="0" s="12549" l="25098"/>
                                      </p:by>
                                    </p:animClr>
                                    <p:set>
                                      <p:cBhvr>
                                        <p:cTn id="33" dur="500" fill="hold"/>
                                        <p:tgtEl>
                                          <p:spTgt spid="81952"/>
                                        </p:tgtEl>
                                        <p:attrNameLst>
                                          <p:attrName>fill.type</p:attrName>
                                        </p:attrNameLst>
                                      </p:cBhvr>
                                      <p:to>
                                        <p:strVal val="solid"/>
                                      </p:to>
                                    </p:set>
                                  </p:childTnLst>
                                </p:cTn>
                              </p:par>
                              <p:par>
                                <p:cTn id="34" presetID="30" presetClass="emph" presetSubtype="0" fill="hold" grpId="1" nodeType="withEffect">
                                  <p:stCondLst>
                                    <p:cond delay="0"/>
                                  </p:stCondLst>
                                  <p:childTnLst>
                                    <p:animClr clrSpc="hsl" dir="cw">
                                      <p:cBhvr override="childStyle">
                                        <p:cTn id="35" dur="500" fill="hold"/>
                                        <p:tgtEl>
                                          <p:spTgt spid="81946"/>
                                        </p:tgtEl>
                                        <p:attrNameLst>
                                          <p:attrName>style.color</p:attrName>
                                        </p:attrNameLst>
                                      </p:cBhvr>
                                      <p:by>
                                        <p:hsl h="0" s="12549" l="25098"/>
                                      </p:by>
                                    </p:animClr>
                                    <p:animClr clrSpc="hsl" dir="cw">
                                      <p:cBhvr>
                                        <p:cTn id="36" dur="500" fill="hold"/>
                                        <p:tgtEl>
                                          <p:spTgt spid="81946"/>
                                        </p:tgtEl>
                                        <p:attrNameLst>
                                          <p:attrName>fillcolor</p:attrName>
                                        </p:attrNameLst>
                                      </p:cBhvr>
                                      <p:by>
                                        <p:hsl h="0" s="12549" l="25098"/>
                                      </p:by>
                                    </p:animClr>
                                    <p:animClr clrSpc="hsl" dir="cw">
                                      <p:cBhvr>
                                        <p:cTn id="37" dur="500" fill="hold"/>
                                        <p:tgtEl>
                                          <p:spTgt spid="81946"/>
                                        </p:tgtEl>
                                        <p:attrNameLst>
                                          <p:attrName>stroke.color</p:attrName>
                                        </p:attrNameLst>
                                      </p:cBhvr>
                                      <p:by>
                                        <p:hsl h="0" s="12549" l="25098"/>
                                      </p:by>
                                    </p:animClr>
                                    <p:set>
                                      <p:cBhvr>
                                        <p:cTn id="38" dur="500" fill="hold"/>
                                        <p:tgtEl>
                                          <p:spTgt spid="8194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81950"/>
                                        </p:tgtEl>
                                        <p:attrNameLst>
                                          <p:attrName>style.color</p:attrName>
                                        </p:attrNameLst>
                                      </p:cBhvr>
                                      <p:by>
                                        <p:hsl h="0" s="12549" l="25098"/>
                                      </p:by>
                                    </p:animClr>
                                    <p:animClr clrSpc="hsl" dir="cw">
                                      <p:cBhvr>
                                        <p:cTn id="41" dur="500" fill="hold"/>
                                        <p:tgtEl>
                                          <p:spTgt spid="81950"/>
                                        </p:tgtEl>
                                        <p:attrNameLst>
                                          <p:attrName>fillcolor</p:attrName>
                                        </p:attrNameLst>
                                      </p:cBhvr>
                                      <p:by>
                                        <p:hsl h="0" s="12549" l="25098"/>
                                      </p:by>
                                    </p:animClr>
                                    <p:animClr clrSpc="hsl" dir="cw">
                                      <p:cBhvr>
                                        <p:cTn id="42" dur="500" fill="hold"/>
                                        <p:tgtEl>
                                          <p:spTgt spid="81950"/>
                                        </p:tgtEl>
                                        <p:attrNameLst>
                                          <p:attrName>stroke.color</p:attrName>
                                        </p:attrNameLst>
                                      </p:cBhvr>
                                      <p:by>
                                        <p:hsl h="0" s="12549" l="25098"/>
                                      </p:by>
                                    </p:animClr>
                                    <p:set>
                                      <p:cBhvr>
                                        <p:cTn id="43" dur="500" fill="hold"/>
                                        <p:tgtEl>
                                          <p:spTgt spid="81950"/>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81947"/>
                                        </p:tgtEl>
                                        <p:attrNameLst>
                                          <p:attrName>style.color</p:attrName>
                                        </p:attrNameLst>
                                      </p:cBhvr>
                                      <p:by>
                                        <p:hsl h="0" s="12549" l="25098"/>
                                      </p:by>
                                    </p:animClr>
                                    <p:animClr clrSpc="hsl" dir="cw">
                                      <p:cBhvr>
                                        <p:cTn id="46" dur="500" fill="hold"/>
                                        <p:tgtEl>
                                          <p:spTgt spid="81947"/>
                                        </p:tgtEl>
                                        <p:attrNameLst>
                                          <p:attrName>fillcolor</p:attrName>
                                        </p:attrNameLst>
                                      </p:cBhvr>
                                      <p:by>
                                        <p:hsl h="0" s="12549" l="25098"/>
                                      </p:by>
                                    </p:animClr>
                                    <p:animClr clrSpc="hsl" dir="cw">
                                      <p:cBhvr>
                                        <p:cTn id="47" dur="500" fill="hold"/>
                                        <p:tgtEl>
                                          <p:spTgt spid="81947"/>
                                        </p:tgtEl>
                                        <p:attrNameLst>
                                          <p:attrName>stroke.color</p:attrName>
                                        </p:attrNameLst>
                                      </p:cBhvr>
                                      <p:by>
                                        <p:hsl h="0" s="12549" l="25098"/>
                                      </p:by>
                                    </p:animClr>
                                    <p:set>
                                      <p:cBhvr>
                                        <p:cTn id="48" dur="500" fill="hold"/>
                                        <p:tgtEl>
                                          <p:spTgt spid="8194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81949"/>
                                        </p:tgtEl>
                                        <p:attrNameLst>
                                          <p:attrName>style.color</p:attrName>
                                        </p:attrNameLst>
                                      </p:cBhvr>
                                      <p:by>
                                        <p:hsl h="0" s="12549" l="25098"/>
                                      </p:by>
                                    </p:animClr>
                                    <p:animClr clrSpc="hsl" dir="cw">
                                      <p:cBhvr>
                                        <p:cTn id="51" dur="500" fill="hold"/>
                                        <p:tgtEl>
                                          <p:spTgt spid="81949"/>
                                        </p:tgtEl>
                                        <p:attrNameLst>
                                          <p:attrName>fillcolor</p:attrName>
                                        </p:attrNameLst>
                                      </p:cBhvr>
                                      <p:by>
                                        <p:hsl h="0" s="12549" l="25098"/>
                                      </p:by>
                                    </p:animClr>
                                    <p:animClr clrSpc="hsl" dir="cw">
                                      <p:cBhvr>
                                        <p:cTn id="52" dur="500" fill="hold"/>
                                        <p:tgtEl>
                                          <p:spTgt spid="81949"/>
                                        </p:tgtEl>
                                        <p:attrNameLst>
                                          <p:attrName>stroke.color</p:attrName>
                                        </p:attrNameLst>
                                      </p:cBhvr>
                                      <p:by>
                                        <p:hsl h="0" s="12549" l="25098"/>
                                      </p:by>
                                    </p:animClr>
                                    <p:set>
                                      <p:cBhvr>
                                        <p:cTn id="53" dur="500" fill="hold"/>
                                        <p:tgtEl>
                                          <p:spTgt spid="81949"/>
                                        </p:tgtEl>
                                        <p:attrNameLst>
                                          <p:attrName>fill.type</p:attrName>
                                        </p:attrNameLst>
                                      </p:cBhvr>
                                      <p:to>
                                        <p:strVal val="solid"/>
                                      </p:to>
                                    </p:set>
                                  </p:childTnLst>
                                </p:cTn>
                              </p:par>
                              <p:par>
                                <p:cTn id="54" presetID="30" presetClass="emph" presetSubtype="0" fill="hold" grpId="1" nodeType="withEffect">
                                  <p:stCondLst>
                                    <p:cond delay="0"/>
                                  </p:stCondLst>
                                  <p:childTnLst>
                                    <p:animClr clrSpc="hsl" dir="cw">
                                      <p:cBhvr override="childStyle">
                                        <p:cTn id="55" dur="500" fill="hold"/>
                                        <p:tgtEl>
                                          <p:spTgt spid="81951"/>
                                        </p:tgtEl>
                                        <p:attrNameLst>
                                          <p:attrName>style.color</p:attrName>
                                        </p:attrNameLst>
                                      </p:cBhvr>
                                      <p:by>
                                        <p:hsl h="0" s="12549" l="25098"/>
                                      </p:by>
                                    </p:animClr>
                                    <p:animClr clrSpc="hsl" dir="cw">
                                      <p:cBhvr>
                                        <p:cTn id="56" dur="500" fill="hold"/>
                                        <p:tgtEl>
                                          <p:spTgt spid="81951"/>
                                        </p:tgtEl>
                                        <p:attrNameLst>
                                          <p:attrName>fillcolor</p:attrName>
                                        </p:attrNameLst>
                                      </p:cBhvr>
                                      <p:by>
                                        <p:hsl h="0" s="12549" l="25098"/>
                                      </p:by>
                                    </p:animClr>
                                    <p:animClr clrSpc="hsl" dir="cw">
                                      <p:cBhvr>
                                        <p:cTn id="57" dur="500" fill="hold"/>
                                        <p:tgtEl>
                                          <p:spTgt spid="81951"/>
                                        </p:tgtEl>
                                        <p:attrNameLst>
                                          <p:attrName>stroke.color</p:attrName>
                                        </p:attrNameLst>
                                      </p:cBhvr>
                                      <p:by>
                                        <p:hsl h="0" s="12549" l="25098"/>
                                      </p:by>
                                    </p:animClr>
                                    <p:set>
                                      <p:cBhvr>
                                        <p:cTn id="58" dur="500" fill="hold"/>
                                        <p:tgtEl>
                                          <p:spTgt spid="819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nimBg="1"/>
      <p:bldP spid="81946" grpId="0" animBg="1"/>
      <p:bldP spid="81946" grpId="1" animBg="1"/>
      <p:bldP spid="81947" grpId="0" animBg="1"/>
      <p:bldP spid="81947" grpId="1" animBg="1"/>
      <p:bldP spid="81948" grpId="0" animBg="1"/>
      <p:bldP spid="81949" grpId="0" animBg="1"/>
      <p:bldP spid="81949" grpId="1" animBg="1"/>
      <p:bldP spid="81950" grpId="0" animBg="1"/>
      <p:bldP spid="81950" grpId="1" animBg="1"/>
      <p:bldP spid="81951" grpId="0" animBg="1"/>
      <p:bldP spid="81951" grpId="1" animBg="1"/>
      <p:bldP spid="81952" grpId="0" animBg="1"/>
      <p:bldP spid="81952" grpId="1" animBg="1"/>
      <p:bldP spid="81953"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vs Correction </a:t>
            </a:r>
          </a:p>
        </p:txBody>
      </p:sp>
      <p:sp>
        <p:nvSpPr>
          <p:cNvPr id="86019" name="Rectangle 3"/>
          <p:cNvSpPr>
            <a:spLocks noGrp="1" noChangeArrowheads="1"/>
          </p:cNvSpPr>
          <p:nvPr>
            <p:ph type="body" idx="1"/>
          </p:nvPr>
        </p:nvSpPr>
        <p:spPr>
          <a:xfrm>
            <a:off x="152400" y="1295400"/>
            <a:ext cx="8839200" cy="5257800"/>
          </a:xfrm>
        </p:spPr>
        <p:txBody>
          <a:bodyPr>
            <a:normAutofit fontScale="92500" lnSpcReduction="10000"/>
          </a:bodyPr>
          <a:lstStyle/>
          <a:p>
            <a:pPr eaLnBrk="1" hangingPunct="1">
              <a:buFontTx/>
              <a:buNone/>
            </a:pPr>
            <a:r>
              <a:rPr lang="en-US" dirty="0">
                <a:ea typeface="ＭＳ Ｐゴシック" charset="0"/>
                <a:cs typeface="ＭＳ Ｐゴシック" charset="0"/>
              </a:rPr>
              <a:t>Error Correction:</a:t>
            </a:r>
          </a:p>
          <a:p>
            <a:pPr eaLnBrk="1" hangingPunct="1"/>
            <a:r>
              <a:rPr lang="en-US" dirty="0">
                <a:ea typeface="ＭＳ Ｐゴシック" charset="0"/>
                <a:cs typeface="ＭＳ Ｐゴシック" charset="0"/>
              </a:rPr>
              <a:t>Cons: More check bits. False recovery.</a:t>
            </a:r>
          </a:p>
          <a:p>
            <a:pPr eaLnBrk="1" hangingPunct="1"/>
            <a:r>
              <a:rPr lang="en-US" dirty="0">
                <a:ea typeface="ＭＳ Ｐゴシック" charset="0"/>
                <a:cs typeface="ＭＳ Ｐゴシック" charset="0"/>
              </a:rPr>
              <a:t>Pros: No need to re-send.</a:t>
            </a:r>
          </a:p>
          <a:p>
            <a:pPr eaLnBrk="1" hangingPunct="1">
              <a:buFontTx/>
              <a:buNone/>
            </a:pPr>
            <a:r>
              <a:rPr lang="en-US" dirty="0">
                <a:ea typeface="ＭＳ Ｐゴシック" charset="0"/>
                <a:cs typeface="ＭＳ Ｐゴシック" charset="0"/>
              </a:rPr>
              <a:t>Error Detection:</a:t>
            </a:r>
          </a:p>
          <a:p>
            <a:pPr eaLnBrk="1" hangingPunct="1"/>
            <a:r>
              <a:rPr lang="en-US" dirty="0">
                <a:ea typeface="ＭＳ Ｐゴシック" charset="0"/>
                <a:cs typeface="ＭＳ Ｐゴシック" charset="0"/>
              </a:rPr>
              <a:t>Cons: Need to re-send. </a:t>
            </a:r>
          </a:p>
          <a:p>
            <a:pPr eaLnBrk="1" hangingPunct="1"/>
            <a:r>
              <a:rPr lang="en-US" dirty="0">
                <a:ea typeface="ＭＳ Ｐゴシック" charset="0"/>
                <a:cs typeface="ＭＳ Ｐゴシック" charset="0"/>
              </a:rPr>
              <a:t>Pros: Less check bits. </a:t>
            </a:r>
          </a:p>
          <a:p>
            <a:pPr eaLnBrk="1" hangingPunct="1">
              <a:buFontTx/>
              <a:buNone/>
            </a:pPr>
            <a:r>
              <a:rPr lang="en-US" dirty="0">
                <a:ea typeface="ＭＳ Ｐゴシック" charset="0"/>
                <a:cs typeface="ＭＳ Ｐゴシック" charset="0"/>
              </a:rPr>
              <a:t>Usage:</a:t>
            </a:r>
          </a:p>
          <a:p>
            <a:pPr eaLnBrk="1" hangingPunct="1"/>
            <a:r>
              <a:rPr lang="en-US" dirty="0">
                <a:ea typeface="ＭＳ Ｐゴシック" charset="0"/>
                <a:cs typeface="ＭＳ Ｐゴシック" charset="0"/>
              </a:rPr>
              <a:t>Correction: A lot of noise. Expensive to re-send.</a:t>
            </a:r>
          </a:p>
          <a:p>
            <a:pPr eaLnBrk="1" hangingPunct="1"/>
            <a:r>
              <a:rPr lang="en-US" dirty="0">
                <a:ea typeface="ＭＳ Ｐゴシック" charset="0"/>
                <a:cs typeface="ＭＳ Ｐゴシック" charset="0"/>
              </a:rPr>
              <a:t>Detection: Less noise. Easy to re-send.</a:t>
            </a:r>
          </a:p>
          <a:p>
            <a:pPr eaLnBrk="1" hangingPunct="1"/>
            <a:r>
              <a:rPr lang="en-US" dirty="0">
                <a:ea typeface="ＭＳ Ｐゴシック" charset="0"/>
                <a:cs typeface="ＭＳ Ｐゴシック" charset="0"/>
              </a:rPr>
              <a:t>Can be used together.</a:t>
            </a:r>
            <a:endParaRPr lang="en-US" dirty="0">
              <a:solidFill>
                <a:srgbClr val="FF0000"/>
              </a:solidFill>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42</a:t>
            </a:fld>
            <a:endParaRPr lang="en-US"/>
          </a:p>
        </p:txBody>
      </p:sp>
    </p:spTree>
    <p:extLst>
      <p:ext uri="{BB962C8B-B14F-4D97-AF65-F5344CB8AC3E}">
        <p14:creationId xmlns:p14="http://schemas.microsoft.com/office/powerpoint/2010/main" val="1034689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EC89F379-98C6-914C-B87F-CC55E67B8C18}" type="slidenum">
              <a:rPr lang="en-US" sz="1200" i="0" smtClean="0">
                <a:latin typeface="Calibri"/>
                <a:cs typeface="Calibri"/>
              </a:rPr>
              <a:pPr/>
              <a:t>43</a:t>
            </a:fld>
            <a:endParaRPr lang="en-US" sz="1200" i="0" dirty="0">
              <a:latin typeface="Calibri"/>
              <a:cs typeface="Calibri"/>
            </a:endParaRPr>
          </a:p>
        </p:txBody>
      </p:sp>
      <p:sp>
        <p:nvSpPr>
          <p:cNvPr id="46099" name="Rectangle 2"/>
          <p:cNvSpPr>
            <a:spLocks noGrp="1" noChangeArrowheads="1"/>
          </p:cNvSpPr>
          <p:nvPr>
            <p:ph type="title"/>
          </p:nvPr>
        </p:nvSpPr>
        <p:spPr>
          <a:xfrm>
            <a:off x="533400" y="57150"/>
            <a:ext cx="7772400" cy="1143000"/>
          </a:xfrm>
        </p:spPr>
        <p:txBody>
          <a:bodyPr/>
          <a:lstStyle/>
          <a:p>
            <a:r>
              <a:rPr lang="en-US" sz="3200" dirty="0">
                <a:ea typeface="ＭＳ Ｐゴシック" charset="0"/>
                <a:cs typeface="ＭＳ Ｐゴシック" charset="0"/>
              </a:rPr>
              <a:t>Multiple Access Links and Protocols</a:t>
            </a:r>
            <a:endParaRPr lang="en-US" dirty="0">
              <a:ea typeface="ＭＳ Ｐゴシック" charset="0"/>
              <a:cs typeface="ＭＳ Ｐゴシック" charset="0"/>
            </a:endParaRPr>
          </a:p>
        </p:txBody>
      </p:sp>
      <p:sp>
        <p:nvSpPr>
          <p:cNvPr id="46100" name="Rectangle 3"/>
          <p:cNvSpPr>
            <a:spLocks noGrp="1" noChangeArrowheads="1"/>
          </p:cNvSpPr>
          <p:nvPr>
            <p:ph type="body" idx="1"/>
          </p:nvPr>
        </p:nvSpPr>
        <p:spPr>
          <a:xfrm>
            <a:off x="533400" y="1054100"/>
            <a:ext cx="7772400" cy="3292475"/>
          </a:xfrm>
        </p:spPr>
        <p:txBody>
          <a:bodyPr/>
          <a:lstStyle/>
          <a:p>
            <a:pPr>
              <a:buFont typeface="ZapfDingbats" charset="0"/>
              <a:buNone/>
            </a:pPr>
            <a:r>
              <a:rPr lang="en-US" dirty="0">
                <a:ea typeface="ＭＳ Ｐゴシック" charset="0"/>
                <a:cs typeface="ＭＳ Ｐゴシック" charset="0"/>
              </a:rPr>
              <a:t>Two types of </a:t>
            </a:r>
            <a:r>
              <a:rPr lang="ja-JP" altLang="en-US" dirty="0">
                <a:ea typeface="ＭＳ Ｐゴシック" charset="0"/>
                <a:cs typeface="ＭＳ Ｐゴシック" charset="0"/>
              </a:rPr>
              <a:t>“</a:t>
            </a:r>
            <a:r>
              <a:rPr lang="en-US" dirty="0">
                <a:ea typeface="ＭＳ Ｐゴシック" charset="0"/>
                <a:cs typeface="ＭＳ Ｐゴシック" charset="0"/>
              </a:rPr>
              <a:t>links</a:t>
            </a:r>
            <a:r>
              <a:rPr lang="ja-JP" altLang="en-US" dirty="0">
                <a:ea typeface="ＭＳ Ｐゴシック" charset="0"/>
                <a:cs typeface="ＭＳ Ｐゴシック" charset="0"/>
              </a:rPr>
              <a:t>”</a:t>
            </a:r>
            <a:r>
              <a:rPr lang="en-US" dirty="0">
                <a:ea typeface="ＭＳ Ｐゴシック" charset="0"/>
                <a:cs typeface="ＭＳ Ｐゴシック" charset="0"/>
              </a:rPr>
              <a:t>:</a:t>
            </a:r>
          </a:p>
          <a:p>
            <a:r>
              <a:rPr lang="en-US" sz="2400" dirty="0">
                <a:ea typeface="ＭＳ Ｐゴシック" charset="0"/>
                <a:cs typeface="ＭＳ Ｐゴシック" charset="0"/>
              </a:rPr>
              <a:t>point-to-point</a:t>
            </a:r>
          </a:p>
          <a:p>
            <a:pPr lvl="1"/>
            <a:r>
              <a:rPr lang="en-US" sz="2000" dirty="0" smtClean="0">
                <a:ea typeface="ＭＳ Ｐゴシック" charset="0"/>
              </a:rPr>
              <a:t>point</a:t>
            </a:r>
            <a:r>
              <a:rPr lang="en-US" sz="2000" dirty="0">
                <a:ea typeface="ＭＳ Ｐゴシック" charset="0"/>
              </a:rPr>
              <a:t>-to-point link between Ethernet switch and </a:t>
            </a:r>
            <a:r>
              <a:rPr lang="en-US" sz="2000" dirty="0" smtClean="0">
                <a:ea typeface="ＭＳ Ｐゴシック" charset="0"/>
              </a:rPr>
              <a:t>host</a:t>
            </a:r>
          </a:p>
          <a:p>
            <a:pPr lvl="1"/>
            <a:endParaRPr lang="en-US" sz="2000" dirty="0">
              <a:ea typeface="ＭＳ Ｐゴシック" charset="0"/>
            </a:endParaRPr>
          </a:p>
          <a:p>
            <a:r>
              <a:rPr lang="en-US" sz="2400" dirty="0">
                <a:solidFill>
                  <a:srgbClr val="FF0000"/>
                </a:solidFill>
                <a:ea typeface="ＭＳ Ｐゴシック" charset="0"/>
                <a:cs typeface="ＭＳ Ｐゴシック" charset="0"/>
              </a:rPr>
              <a:t>broadcast</a:t>
            </a:r>
            <a:r>
              <a:rPr lang="en-US" sz="2400" dirty="0">
                <a:ea typeface="ＭＳ Ｐゴシック" charset="0"/>
                <a:cs typeface="ＭＳ Ｐゴシック" charset="0"/>
              </a:rPr>
              <a:t> (shared wire or medium)</a:t>
            </a:r>
          </a:p>
          <a:p>
            <a:pPr lvl="1"/>
            <a:r>
              <a:rPr lang="en-US" sz="2000" dirty="0">
                <a:ea typeface="ＭＳ Ｐゴシック" charset="0"/>
              </a:rPr>
              <a:t>old-</a:t>
            </a:r>
            <a:r>
              <a:rPr lang="en-US" sz="2000" dirty="0" smtClean="0">
                <a:ea typeface="ＭＳ Ｐゴシック" charset="0"/>
              </a:rPr>
              <a:t>fashioned wired Ethernet (</a:t>
            </a:r>
            <a:r>
              <a:rPr lang="en-US" sz="2000" i="1" dirty="0" smtClean="0">
                <a:ea typeface="ＭＳ Ｐゴシック" charset="0"/>
              </a:rPr>
              <a:t>here be dinosaurs</a:t>
            </a:r>
            <a:r>
              <a:rPr lang="en-US" sz="2000" dirty="0" smtClean="0">
                <a:ea typeface="ＭＳ Ｐゴシック" charset="0"/>
              </a:rPr>
              <a:t> – extinct)</a:t>
            </a:r>
            <a:endParaRPr lang="en-US" sz="2000" dirty="0">
              <a:ea typeface="ＭＳ Ｐゴシック" charset="0"/>
            </a:endParaRPr>
          </a:p>
          <a:p>
            <a:pPr lvl="1"/>
            <a:r>
              <a:rPr lang="en-US" sz="2000" dirty="0">
                <a:ea typeface="ＭＳ Ｐゴシック" charset="0"/>
              </a:rPr>
              <a:t>upstream </a:t>
            </a:r>
            <a:r>
              <a:rPr lang="en-US" sz="2000" dirty="0" smtClean="0">
                <a:ea typeface="ＭＳ Ｐゴシック" charset="0"/>
              </a:rPr>
              <a:t>HFC (Hybrid Fiber-Coax – the Coax may be broadcast)</a:t>
            </a:r>
            <a:endParaRPr lang="en-US" sz="2000" dirty="0">
              <a:ea typeface="ＭＳ Ｐゴシック" charset="0"/>
            </a:endParaRPr>
          </a:p>
          <a:p>
            <a:pPr lvl="1"/>
            <a:r>
              <a:rPr lang="en-US" sz="2000" dirty="0">
                <a:ea typeface="ＭＳ Ｐゴシック" charset="0"/>
              </a:rPr>
              <a:t>802.11 wireless LAN</a:t>
            </a: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46101" name="Text Box 5"/>
          <p:cNvSpPr txBox="1">
            <a:spLocks noChangeArrowheads="1"/>
          </p:cNvSpPr>
          <p:nvPr/>
        </p:nvSpPr>
        <p:spPr bwMode="auto">
          <a:xfrm>
            <a:off x="984096" y="5883275"/>
            <a:ext cx="1502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wire (e.g., </a:t>
            </a:r>
          </a:p>
          <a:p>
            <a:pPr algn="ctr"/>
            <a:r>
              <a:rPr lang="en-US" sz="1400" i="0" dirty="0">
                <a:latin typeface="Calibri"/>
              </a:rPr>
              <a:t>cabled Ethernet)</a:t>
            </a:r>
          </a:p>
        </p:txBody>
      </p:sp>
      <p:sp>
        <p:nvSpPr>
          <p:cNvPr id="46102" name="Text Box 6"/>
          <p:cNvSpPr txBox="1">
            <a:spLocks noChangeArrowheads="1"/>
          </p:cNvSpPr>
          <p:nvPr/>
        </p:nvSpPr>
        <p:spPr bwMode="auto">
          <a:xfrm>
            <a:off x="2928122" y="5897563"/>
            <a:ext cx="1589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 (e.g., 802.11 </a:t>
            </a:r>
            <a:r>
              <a:rPr lang="en-US" sz="1400" i="0" dirty="0" err="1">
                <a:latin typeface="Calibri"/>
              </a:rPr>
              <a:t>WiFi</a:t>
            </a:r>
            <a:r>
              <a:rPr lang="en-US" sz="1400" i="0" dirty="0">
                <a:latin typeface="Calibri"/>
              </a:rPr>
              <a:t>)</a:t>
            </a:r>
          </a:p>
        </p:txBody>
      </p:sp>
      <p:sp>
        <p:nvSpPr>
          <p:cNvPr id="46103" name="Text Box 7"/>
          <p:cNvSpPr txBox="1">
            <a:spLocks noChangeArrowheads="1"/>
          </p:cNvSpPr>
          <p:nvPr/>
        </p:nvSpPr>
        <p:spPr bwMode="auto">
          <a:xfrm>
            <a:off x="5120398" y="5957888"/>
            <a:ext cx="912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(satellite) </a:t>
            </a:r>
          </a:p>
        </p:txBody>
      </p:sp>
      <p:sp>
        <p:nvSpPr>
          <p:cNvPr id="46104" name="Text Box 8"/>
          <p:cNvSpPr txBox="1">
            <a:spLocks noChangeArrowheads="1"/>
          </p:cNvSpPr>
          <p:nvPr/>
        </p:nvSpPr>
        <p:spPr bwMode="auto">
          <a:xfrm>
            <a:off x="6627020" y="5667375"/>
            <a:ext cx="1830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humans at a</a:t>
            </a:r>
          </a:p>
          <a:p>
            <a:pPr algn="ctr"/>
            <a:r>
              <a:rPr lang="en-US" sz="1400" i="0" dirty="0">
                <a:latin typeface="Calibri"/>
              </a:rPr>
              <a:t>cocktail party </a:t>
            </a:r>
          </a:p>
          <a:p>
            <a:pPr algn="ctr"/>
            <a:r>
              <a:rPr lang="en-US" sz="1400" i="0" dirty="0">
                <a:latin typeface="Calibri"/>
              </a:rPr>
              <a:t>(shared air, acoustical)</a:t>
            </a:r>
          </a:p>
        </p:txBody>
      </p:sp>
      <p:graphicFrame>
        <p:nvGraphicFramePr>
          <p:cNvPr id="46082" name="Object 2"/>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3249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3249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3249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3249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6105" name="Group 48"/>
          <p:cNvGrpSpPr>
            <a:grpSpLocks/>
          </p:cNvGrpSpPr>
          <p:nvPr/>
        </p:nvGrpSpPr>
        <p:grpSpPr bwMode="auto">
          <a:xfrm>
            <a:off x="3976688" y="5238750"/>
            <a:ext cx="273050" cy="341313"/>
            <a:chOff x="2870" y="1518"/>
            <a:chExt cx="292" cy="320"/>
          </a:xfrm>
        </p:grpSpPr>
        <p:graphicFrame>
          <p:nvGraphicFramePr>
            <p:cNvPr id="46095"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249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2495"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06" name="Group 51"/>
          <p:cNvGrpSpPr>
            <a:grpSpLocks/>
          </p:cNvGrpSpPr>
          <p:nvPr/>
        </p:nvGrpSpPr>
        <p:grpSpPr bwMode="auto">
          <a:xfrm>
            <a:off x="3719513" y="5575300"/>
            <a:ext cx="349250" cy="322263"/>
            <a:chOff x="2870" y="1518"/>
            <a:chExt cx="292" cy="320"/>
          </a:xfrm>
        </p:grpSpPr>
        <p:graphicFrame>
          <p:nvGraphicFramePr>
            <p:cNvPr id="46093"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2496"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2497"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6107"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8" name="Line 174"/>
          <p:cNvSpPr>
            <a:spLocks noChangeShapeType="1"/>
          </p:cNvSpPr>
          <p:nvPr/>
        </p:nvSpPr>
        <p:spPr bwMode="auto">
          <a:xfrm>
            <a:off x="1527175" y="5138738"/>
            <a:ext cx="2428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9" name="Line 175"/>
          <p:cNvSpPr>
            <a:spLocks noChangeShapeType="1"/>
          </p:cNvSpPr>
          <p:nvPr/>
        </p:nvSpPr>
        <p:spPr bwMode="auto">
          <a:xfrm>
            <a:off x="1392238" y="5475288"/>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10" name="Line 176"/>
          <p:cNvSpPr>
            <a:spLocks noChangeShapeType="1"/>
          </p:cNvSpPr>
          <p:nvPr/>
        </p:nvSpPr>
        <p:spPr bwMode="auto">
          <a:xfrm flipV="1">
            <a:off x="1836738" y="4999038"/>
            <a:ext cx="177800"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46111" name="Group 180"/>
          <p:cNvGrpSpPr>
            <a:grpSpLocks/>
          </p:cNvGrpSpPr>
          <p:nvPr/>
        </p:nvGrpSpPr>
        <p:grpSpPr bwMode="auto">
          <a:xfrm>
            <a:off x="3598863" y="5027613"/>
            <a:ext cx="290512" cy="404812"/>
            <a:chOff x="2556" y="2689"/>
            <a:chExt cx="183" cy="255"/>
          </a:xfrm>
        </p:grpSpPr>
        <p:pic>
          <p:nvPicPr>
            <p:cNvPr id="46165"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66" name="Freeform 18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7" name="Freeform 183"/>
            <p:cNvSpPr>
              <a:spLocks/>
            </p:cNvSpPr>
            <p:nvPr/>
          </p:nvSpPr>
          <p:spPr bwMode="auto">
            <a:xfrm>
              <a:off x="2661" y="2701"/>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8" name="Freeform 184"/>
            <p:cNvSpPr>
              <a:spLocks/>
            </p:cNvSpPr>
            <p:nvPr/>
          </p:nvSpPr>
          <p:spPr bwMode="auto">
            <a:xfrm>
              <a:off x="2584" y="2694"/>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9" name="Freeform 185"/>
            <p:cNvSpPr>
              <a:spLocks/>
            </p:cNvSpPr>
            <p:nvPr/>
          </p:nvSpPr>
          <p:spPr bwMode="auto">
            <a:xfrm>
              <a:off x="2660" y="2692"/>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0" name="Freeform 186"/>
            <p:cNvSpPr>
              <a:spLocks/>
            </p:cNvSpPr>
            <p:nvPr/>
          </p:nvSpPr>
          <p:spPr bwMode="auto">
            <a:xfrm>
              <a:off x="2564" y="2712"/>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1" name="Freeform 187"/>
            <p:cNvSpPr>
              <a:spLocks/>
            </p:cNvSpPr>
            <p:nvPr/>
          </p:nvSpPr>
          <p:spPr bwMode="auto">
            <a:xfrm>
              <a:off x="2698" y="2689"/>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2" name="Freeform 18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3" name="Freeform 18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4" name="Freeform 19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5" name="Freeform 19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6" name="Freeform 19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7" name="Freeform 193"/>
            <p:cNvSpPr>
              <a:spLocks/>
            </p:cNvSpPr>
            <p:nvPr/>
          </p:nvSpPr>
          <p:spPr bwMode="auto">
            <a:xfrm>
              <a:off x="2652" y="2704"/>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8" name="Freeform 194"/>
            <p:cNvSpPr>
              <a:spLocks/>
            </p:cNvSpPr>
            <p:nvPr/>
          </p:nvSpPr>
          <p:spPr bwMode="auto">
            <a:xfrm>
              <a:off x="2575" y="2697"/>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9" name="Freeform 195"/>
            <p:cNvSpPr>
              <a:spLocks/>
            </p:cNvSpPr>
            <p:nvPr/>
          </p:nvSpPr>
          <p:spPr bwMode="auto">
            <a:xfrm>
              <a:off x="2650" y="2695"/>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0" name="Freeform 196"/>
            <p:cNvSpPr>
              <a:spLocks/>
            </p:cNvSpPr>
            <p:nvPr/>
          </p:nvSpPr>
          <p:spPr bwMode="auto">
            <a:xfrm>
              <a:off x="2556" y="2718"/>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1" name="Freeform 197"/>
            <p:cNvSpPr>
              <a:spLocks/>
            </p:cNvSpPr>
            <p:nvPr/>
          </p:nvSpPr>
          <p:spPr bwMode="auto">
            <a:xfrm>
              <a:off x="2689" y="2692"/>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46112" name="Group 327"/>
          <p:cNvGrpSpPr>
            <a:grpSpLocks/>
          </p:cNvGrpSpPr>
          <p:nvPr/>
        </p:nvGrpSpPr>
        <p:grpSpPr bwMode="auto">
          <a:xfrm>
            <a:off x="3149600" y="4864100"/>
            <a:ext cx="273050" cy="341313"/>
            <a:chOff x="2870" y="1518"/>
            <a:chExt cx="292" cy="320"/>
          </a:xfrm>
        </p:grpSpPr>
        <p:graphicFrame>
          <p:nvGraphicFramePr>
            <p:cNvPr id="4609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2498"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2499"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3" name="Group 330"/>
          <p:cNvGrpSpPr>
            <a:grpSpLocks/>
          </p:cNvGrpSpPr>
          <p:nvPr/>
        </p:nvGrpSpPr>
        <p:grpSpPr bwMode="auto">
          <a:xfrm>
            <a:off x="3265488" y="5414963"/>
            <a:ext cx="273050" cy="341312"/>
            <a:chOff x="2870" y="1518"/>
            <a:chExt cx="292" cy="320"/>
          </a:xfrm>
        </p:grpSpPr>
        <p:graphicFrame>
          <p:nvGraphicFramePr>
            <p:cNvPr id="46089"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2500"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2501"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4" name="Group 333"/>
          <p:cNvGrpSpPr>
            <a:grpSpLocks/>
          </p:cNvGrpSpPr>
          <p:nvPr/>
        </p:nvGrpSpPr>
        <p:grpSpPr bwMode="auto">
          <a:xfrm>
            <a:off x="4041775" y="4887913"/>
            <a:ext cx="273050" cy="341312"/>
            <a:chOff x="2870" y="1518"/>
            <a:chExt cx="292" cy="320"/>
          </a:xfrm>
        </p:grpSpPr>
        <p:graphicFrame>
          <p:nvGraphicFramePr>
            <p:cNvPr id="4608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2502"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2503"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5" name="Group 382"/>
          <p:cNvGrpSpPr>
            <a:grpSpLocks/>
          </p:cNvGrpSpPr>
          <p:nvPr/>
        </p:nvGrpSpPr>
        <p:grpSpPr bwMode="auto">
          <a:xfrm>
            <a:off x="4894263" y="5780088"/>
            <a:ext cx="203200" cy="157162"/>
            <a:chOff x="2274" y="2821"/>
            <a:chExt cx="215" cy="238"/>
          </a:xfrm>
        </p:grpSpPr>
        <p:sp>
          <p:nvSpPr>
            <p:cNvPr id="46151" name="Freeform 383"/>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52"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3" name="Freeform 385"/>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4"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5" name="Freeform 387"/>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6"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7" name="Freeform 389"/>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8" name="Freeform 390"/>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9"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60" name="Freeform 392"/>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61"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2"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3"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4" name="Freeform 396"/>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6" name="Group 398"/>
          <p:cNvGrpSpPr>
            <a:grpSpLocks/>
          </p:cNvGrpSpPr>
          <p:nvPr/>
        </p:nvGrpSpPr>
        <p:grpSpPr bwMode="auto">
          <a:xfrm>
            <a:off x="5314950" y="5784850"/>
            <a:ext cx="203200" cy="157163"/>
            <a:chOff x="2274" y="2821"/>
            <a:chExt cx="215" cy="238"/>
          </a:xfrm>
        </p:grpSpPr>
        <p:sp>
          <p:nvSpPr>
            <p:cNvPr id="46137" name="Freeform 399"/>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38"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9" name="Freeform 401"/>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0"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1" name="Freeform 403"/>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2"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3" name="Freeform 405"/>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4" name="Freeform 406"/>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5"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46" name="Freeform 408"/>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7"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8"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9"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0" name="Freeform 412"/>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7" name="Group 413"/>
          <p:cNvGrpSpPr>
            <a:grpSpLocks/>
          </p:cNvGrpSpPr>
          <p:nvPr/>
        </p:nvGrpSpPr>
        <p:grpSpPr bwMode="auto">
          <a:xfrm flipH="1">
            <a:off x="5789613" y="5770563"/>
            <a:ext cx="203200" cy="157162"/>
            <a:chOff x="2274" y="2821"/>
            <a:chExt cx="215" cy="238"/>
          </a:xfrm>
        </p:grpSpPr>
        <p:sp>
          <p:nvSpPr>
            <p:cNvPr id="46123" name="Freeform 414"/>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24"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5" name="Freeform 416"/>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6"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7" name="Freeform 418"/>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8"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9" name="Freeform 420"/>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0" name="Freeform 421"/>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1"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32" name="Freeform 423"/>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3"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4"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5"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6" name="Freeform 427"/>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pic>
        <p:nvPicPr>
          <p:cNvPr id="46118"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9"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6" name="Object 6"/>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32504"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120" name="Line 434"/>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1" name="Line 435"/>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2" name="Line 436"/>
          <p:cNvSpPr>
            <a:spLocks noChangeShapeType="1"/>
          </p:cNvSpPr>
          <p:nvPr/>
        </p:nvSpPr>
        <p:spPr bwMode="auto">
          <a:xfrm>
            <a:off x="1639888" y="5408613"/>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40783729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1301C1B-8A1A-DF48-AF01-1A598AAA2C32}" type="slidenum">
              <a:rPr lang="en-US" sz="1200" i="0" smtClean="0">
                <a:latin typeface="Calibri"/>
                <a:cs typeface="Calibri"/>
              </a:rPr>
              <a:pPr/>
              <a:t>44</a:t>
            </a:fld>
            <a:endParaRPr lang="en-US" sz="1200" i="0" dirty="0">
              <a:latin typeface="Calibri"/>
              <a:cs typeface="Calibri"/>
            </a:endParaRPr>
          </a:p>
        </p:txBody>
      </p:sp>
      <p:sp>
        <p:nvSpPr>
          <p:cNvPr id="48132" name="Rectangle 2"/>
          <p:cNvSpPr>
            <a:spLocks noGrp="1" noChangeArrowheads="1"/>
          </p:cNvSpPr>
          <p:nvPr>
            <p:ph type="title"/>
          </p:nvPr>
        </p:nvSpPr>
        <p:spPr/>
        <p:txBody>
          <a:bodyPr/>
          <a:lstStyle/>
          <a:p>
            <a:r>
              <a:rPr lang="en-US" dirty="0">
                <a:ea typeface="ＭＳ Ｐゴシック" charset="0"/>
                <a:cs typeface="ＭＳ Ｐゴシック" charset="0"/>
              </a:rPr>
              <a:t>Multiple Access protocols</a:t>
            </a:r>
          </a:p>
        </p:txBody>
      </p:sp>
      <p:sp>
        <p:nvSpPr>
          <p:cNvPr id="48133" name="Rectangle 3"/>
          <p:cNvSpPr>
            <a:spLocks noGrp="1" noChangeArrowheads="1"/>
          </p:cNvSpPr>
          <p:nvPr>
            <p:ph type="body" idx="1"/>
          </p:nvPr>
        </p:nvSpPr>
        <p:spPr>
          <a:xfrm>
            <a:off x="500063" y="1395413"/>
            <a:ext cx="8396287" cy="4648200"/>
          </a:xfrm>
        </p:spPr>
        <p:txBody>
          <a:bodyPr/>
          <a:lstStyle/>
          <a:p>
            <a:r>
              <a:rPr lang="en-US" sz="2400" dirty="0">
                <a:ea typeface="ＭＳ Ｐゴシック" charset="0"/>
                <a:cs typeface="ＭＳ Ｐゴシック" charset="0"/>
              </a:rPr>
              <a:t>single shared broadcast channel </a:t>
            </a:r>
          </a:p>
          <a:p>
            <a:r>
              <a:rPr lang="en-US" sz="2400" dirty="0">
                <a:ea typeface="ＭＳ Ｐゴシック" charset="0"/>
                <a:cs typeface="ＭＳ Ｐゴシック" charset="0"/>
              </a:rPr>
              <a:t>two or more simultaneous transmissions by nodes: interference </a:t>
            </a:r>
          </a:p>
          <a:p>
            <a:pPr lvl="1"/>
            <a:r>
              <a:rPr lang="en-US" sz="2000" dirty="0">
                <a:solidFill>
                  <a:srgbClr val="FF0000"/>
                </a:solidFill>
                <a:ea typeface="ＭＳ Ｐゴシック" charset="0"/>
              </a:rPr>
              <a:t>collision</a:t>
            </a:r>
            <a:r>
              <a:rPr lang="en-US" sz="2000" dirty="0">
                <a:ea typeface="ＭＳ Ｐゴシック" charset="0"/>
              </a:rPr>
              <a:t> if node receives two or more signals at the same time</a:t>
            </a:r>
          </a:p>
          <a:p>
            <a:pPr>
              <a:buFont typeface="ZapfDingbats" charset="0"/>
              <a:buNone/>
            </a:pPr>
            <a:r>
              <a:rPr lang="en-US" sz="2400" i="1" u="sng" dirty="0">
                <a:solidFill>
                  <a:srgbClr val="FF0000"/>
                </a:solidFill>
                <a:ea typeface="ＭＳ Ｐゴシック" charset="0"/>
                <a:cs typeface="ＭＳ Ｐゴシック" charset="0"/>
              </a:rPr>
              <a:t>multiple access protocol</a:t>
            </a:r>
            <a:endParaRPr lang="en-US" sz="2400" dirty="0">
              <a:ea typeface="ＭＳ Ｐゴシック" charset="0"/>
              <a:cs typeface="ＭＳ Ｐゴシック" charset="0"/>
            </a:endParaRPr>
          </a:p>
          <a:p>
            <a:r>
              <a:rPr lang="en-US" sz="2400" dirty="0">
                <a:ea typeface="ＭＳ Ｐゴシック" charset="0"/>
                <a:cs typeface="ＭＳ Ｐゴシック" charset="0"/>
              </a:rPr>
              <a:t>distributed algorithm that determines how nodes share channel, i.e., determine when node can transmit</a:t>
            </a:r>
          </a:p>
          <a:p>
            <a:r>
              <a:rPr lang="en-US" sz="2400" dirty="0">
                <a:ea typeface="ＭＳ Ｐゴシック" charset="0"/>
                <a:cs typeface="ＭＳ Ｐゴシック" charset="0"/>
              </a:rPr>
              <a:t>communication about channel sharing must use channel itself! </a:t>
            </a:r>
          </a:p>
          <a:p>
            <a:pPr lvl="1"/>
            <a:r>
              <a:rPr lang="en-US" sz="2000" dirty="0">
                <a:ea typeface="ＭＳ Ｐゴシック" charset="0"/>
              </a:rPr>
              <a:t>no out-of-band channel for coordination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691698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D6D9E25-8670-914C-AB64-3D91E33EF3F8}" type="slidenum">
              <a:rPr lang="en-US" sz="1200" i="0" smtClean="0">
                <a:latin typeface="Calibri"/>
                <a:cs typeface="Calibri"/>
              </a:rPr>
              <a:pPr/>
              <a:t>45</a:t>
            </a:fld>
            <a:endParaRPr lang="en-US" sz="1200" i="0" dirty="0">
              <a:latin typeface="Calibri"/>
              <a:cs typeface="Calibri"/>
            </a:endParaRPr>
          </a:p>
        </p:txBody>
      </p:sp>
      <p:sp>
        <p:nvSpPr>
          <p:cNvPr id="50180" name="Rectangle 2"/>
          <p:cNvSpPr>
            <a:spLocks noGrp="1" noChangeArrowheads="1"/>
          </p:cNvSpPr>
          <p:nvPr>
            <p:ph type="title"/>
          </p:nvPr>
        </p:nvSpPr>
        <p:spPr/>
        <p:txBody>
          <a:bodyPr/>
          <a:lstStyle/>
          <a:p>
            <a:r>
              <a:rPr lang="en-US" dirty="0">
                <a:ea typeface="ＭＳ Ｐゴシック" charset="0"/>
                <a:cs typeface="ＭＳ Ｐゴシック" charset="0"/>
              </a:rPr>
              <a:t>Ideal Multiple Access Protocol</a:t>
            </a:r>
          </a:p>
        </p:txBody>
      </p:sp>
      <p:sp>
        <p:nvSpPr>
          <p:cNvPr id="50181" name="Rectangle 3"/>
          <p:cNvSpPr>
            <a:spLocks noGrp="1" noChangeArrowheads="1"/>
          </p:cNvSpPr>
          <p:nvPr>
            <p:ph type="body" idx="1"/>
          </p:nvPr>
        </p:nvSpPr>
        <p:spPr/>
        <p:txBody>
          <a:bodyPr/>
          <a:lstStyle/>
          <a:p>
            <a:pPr>
              <a:buFont typeface="ZapfDingbats" charset="0"/>
              <a:buNone/>
            </a:pPr>
            <a:r>
              <a:rPr lang="en-US" sz="2400" u="sng" dirty="0">
                <a:solidFill>
                  <a:srgbClr val="FF0000"/>
                </a:solidFill>
                <a:ea typeface="ＭＳ Ｐゴシック" charset="0"/>
                <a:cs typeface="ＭＳ Ｐゴシック" charset="0"/>
              </a:rPr>
              <a:t>Broadcast channel of rate </a:t>
            </a:r>
            <a:r>
              <a:rPr lang="en-US" sz="2400" i="1" u="sng" dirty="0">
                <a:solidFill>
                  <a:srgbClr val="FF0000"/>
                </a:solidFill>
                <a:ea typeface="ＭＳ Ｐゴシック" charset="0"/>
                <a:cs typeface="ＭＳ Ｐゴシック" charset="0"/>
              </a:rPr>
              <a:t>R</a:t>
            </a:r>
            <a:r>
              <a:rPr lang="en-US" sz="2400" u="sng" dirty="0">
                <a:solidFill>
                  <a:srgbClr val="FF0000"/>
                </a:solidFill>
                <a:ea typeface="ＭＳ Ｐゴシック" charset="0"/>
                <a:cs typeface="ＭＳ Ｐゴシック" charset="0"/>
              </a:rPr>
              <a:t> bps</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when one node wants to transmit, it can send at rate </a:t>
            </a:r>
            <a:r>
              <a:rPr lang="en-US" sz="2400" i="1" dirty="0" smtClean="0">
                <a:ea typeface="ＭＳ Ｐゴシック" charset="0"/>
                <a:cs typeface="ＭＳ Ｐゴシック" charset="0"/>
              </a:rPr>
              <a:t>R</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2. when </a:t>
            </a:r>
            <a:r>
              <a:rPr lang="en-US" sz="2400" i="1" dirty="0">
                <a:ea typeface="ＭＳ Ｐゴシック" charset="0"/>
                <a:cs typeface="ＭＳ Ｐゴシック" charset="0"/>
              </a:rPr>
              <a:t>M</a:t>
            </a:r>
            <a:r>
              <a:rPr lang="en-US" sz="2400" dirty="0">
                <a:ea typeface="ＭＳ Ｐゴシック" charset="0"/>
                <a:cs typeface="ＭＳ Ｐゴシック" charset="0"/>
              </a:rPr>
              <a:t> nodes want to transmit, each can send at average rate </a:t>
            </a:r>
            <a:r>
              <a:rPr lang="en-US" sz="2400" i="1" dirty="0">
                <a:ea typeface="ＭＳ Ｐゴシック" charset="0"/>
                <a:cs typeface="ＭＳ Ｐゴシック" charset="0"/>
              </a:rPr>
              <a:t>R/M</a:t>
            </a:r>
          </a:p>
          <a:p>
            <a:pPr>
              <a:buFont typeface="ZapfDingbats" charset="0"/>
              <a:buNone/>
            </a:pPr>
            <a:r>
              <a:rPr lang="en-US" sz="2400" dirty="0">
                <a:ea typeface="ＭＳ Ｐゴシック" charset="0"/>
                <a:cs typeface="ＭＳ Ｐゴシック" charset="0"/>
              </a:rPr>
              <a:t>3. fully decentralized:</a:t>
            </a:r>
          </a:p>
          <a:p>
            <a:pPr lvl="1"/>
            <a:r>
              <a:rPr lang="en-US" sz="2000" dirty="0">
                <a:ea typeface="ＭＳ Ｐゴシック" charset="0"/>
              </a:rPr>
              <a:t>no special node to coordinate transmissions</a:t>
            </a:r>
          </a:p>
          <a:p>
            <a:pPr lvl="1"/>
            <a:r>
              <a:rPr lang="en-US" sz="2000" dirty="0">
                <a:ea typeface="ＭＳ Ｐゴシック" charset="0"/>
              </a:rPr>
              <a:t>no synchronization of clocks, slots</a:t>
            </a:r>
            <a:endParaRPr lang="en-US" dirty="0">
              <a:ea typeface="ＭＳ Ｐゴシック" charset="0"/>
            </a:endParaRPr>
          </a:p>
          <a:p>
            <a:pPr>
              <a:buFont typeface="ZapfDingbats" charset="0"/>
              <a:buNone/>
            </a:pPr>
            <a:r>
              <a:rPr lang="en-US" sz="2400" dirty="0">
                <a:ea typeface="ＭＳ Ｐゴシック" charset="0"/>
                <a:cs typeface="ＭＳ Ｐゴシック" charset="0"/>
              </a:rPr>
              <a:t>4. simple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295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F1A004B-24EC-E243-8F0E-0322A4C1789A}" type="slidenum">
              <a:rPr lang="en-US" sz="1200" i="0" smtClean="0">
                <a:latin typeface="Calibri"/>
                <a:cs typeface="Calibri"/>
              </a:rPr>
              <a:pPr/>
              <a:t>46</a:t>
            </a:fld>
            <a:endParaRPr lang="en-US" sz="1200" i="0" dirty="0">
              <a:latin typeface="Calibri"/>
              <a:cs typeface="Calibri"/>
            </a:endParaRPr>
          </a:p>
        </p:txBody>
      </p:sp>
      <p:sp>
        <p:nvSpPr>
          <p:cNvPr id="52228" name="Rectangle 2"/>
          <p:cNvSpPr>
            <a:spLocks noGrp="1" noChangeArrowheads="1"/>
          </p:cNvSpPr>
          <p:nvPr>
            <p:ph type="title"/>
          </p:nvPr>
        </p:nvSpPr>
        <p:spPr>
          <a:xfrm>
            <a:off x="533400" y="228600"/>
            <a:ext cx="8101013" cy="1143000"/>
          </a:xfrm>
        </p:spPr>
        <p:txBody>
          <a:bodyPr/>
          <a:lstStyle/>
          <a:p>
            <a:r>
              <a:rPr lang="en-US" sz="3200" dirty="0">
                <a:ea typeface="ＭＳ Ｐゴシック" charset="0"/>
                <a:cs typeface="ＭＳ Ｐゴシック" charset="0"/>
              </a:rPr>
              <a:t>MAC Protocols: a taxonomy</a:t>
            </a:r>
            <a:endParaRPr lang="en-US" dirty="0">
              <a:ea typeface="ＭＳ Ｐゴシック" charset="0"/>
              <a:cs typeface="ＭＳ Ｐゴシック" charset="0"/>
            </a:endParaRPr>
          </a:p>
        </p:txBody>
      </p:sp>
      <p:sp>
        <p:nvSpPr>
          <p:cNvPr id="52229" name="Rectangle 3"/>
          <p:cNvSpPr>
            <a:spLocks noGrp="1" noChangeArrowheads="1"/>
          </p:cNvSpPr>
          <p:nvPr>
            <p:ph type="body" idx="1"/>
          </p:nvPr>
        </p:nvSpPr>
        <p:spPr>
          <a:xfrm>
            <a:off x="533400" y="1271588"/>
            <a:ext cx="7772400" cy="4648200"/>
          </a:xfrm>
        </p:spPr>
        <p:txBody>
          <a:bodyPr/>
          <a:lstStyle/>
          <a:p>
            <a:pPr>
              <a:buFont typeface="ZapfDingbats" charset="0"/>
              <a:buNone/>
            </a:pPr>
            <a:r>
              <a:rPr lang="en-US" sz="2400" dirty="0">
                <a:ea typeface="ＭＳ Ｐゴシック" charset="0"/>
                <a:cs typeface="ＭＳ Ｐゴシック" charset="0"/>
              </a:rPr>
              <a:t>Three broad classes:</a:t>
            </a:r>
          </a:p>
          <a:p>
            <a:r>
              <a:rPr lang="en-US" sz="2400" dirty="0">
                <a:solidFill>
                  <a:srgbClr val="FF0000"/>
                </a:solidFill>
                <a:ea typeface="ＭＳ Ｐゴシック" charset="0"/>
                <a:cs typeface="ＭＳ Ｐゴシック" charset="0"/>
              </a:rPr>
              <a:t>Channel Partitioning</a:t>
            </a:r>
            <a:endParaRPr lang="en-US" dirty="0">
              <a:ea typeface="ＭＳ Ｐゴシック" charset="0"/>
              <a:cs typeface="ＭＳ Ｐゴシック" charset="0"/>
            </a:endParaRPr>
          </a:p>
          <a:p>
            <a:pPr lvl="1"/>
            <a:r>
              <a:rPr lang="en-US" sz="2000" dirty="0">
                <a:ea typeface="ＭＳ Ｐゴシック" charset="0"/>
              </a:rPr>
              <a:t>divide channel into smaller </a:t>
            </a:r>
            <a:r>
              <a:rPr lang="ja-JP" altLang="en-US" sz="2000" dirty="0">
                <a:ea typeface="ＭＳ Ｐゴシック" charset="0"/>
              </a:rPr>
              <a:t>“</a:t>
            </a:r>
            <a:r>
              <a:rPr lang="en-US" sz="2000" dirty="0">
                <a:ea typeface="ＭＳ Ｐゴシック" charset="0"/>
              </a:rPr>
              <a:t>pieces</a:t>
            </a:r>
            <a:r>
              <a:rPr lang="ja-JP" altLang="en-US" sz="2000" dirty="0">
                <a:ea typeface="ＭＳ Ｐゴシック" charset="0"/>
              </a:rPr>
              <a:t>”</a:t>
            </a:r>
            <a:r>
              <a:rPr lang="en-US" sz="2000" dirty="0">
                <a:ea typeface="ＭＳ Ｐゴシック" charset="0"/>
              </a:rPr>
              <a:t> (time slots, frequency, code)</a:t>
            </a:r>
          </a:p>
          <a:p>
            <a:pPr lvl="1"/>
            <a:r>
              <a:rPr lang="en-US" sz="2000" dirty="0">
                <a:ea typeface="ＭＳ Ｐゴシック" charset="0"/>
              </a:rPr>
              <a:t>allocate piece to node for exclusive use</a:t>
            </a:r>
            <a:endParaRPr lang="en-US" dirty="0">
              <a:ea typeface="ＭＳ Ｐゴシック" charset="0"/>
            </a:endParaRPr>
          </a:p>
          <a:p>
            <a:r>
              <a:rPr lang="en-US" sz="2400" dirty="0">
                <a:solidFill>
                  <a:srgbClr val="FF0000"/>
                </a:solidFill>
                <a:ea typeface="ＭＳ Ｐゴシック" charset="0"/>
                <a:cs typeface="ＭＳ Ｐゴシック" charset="0"/>
              </a:rPr>
              <a:t>Random Access</a:t>
            </a:r>
            <a:endParaRPr lang="en-US" dirty="0">
              <a:ea typeface="ＭＳ Ｐゴシック" charset="0"/>
              <a:cs typeface="ＭＳ Ｐゴシック" charset="0"/>
            </a:endParaRPr>
          </a:p>
          <a:p>
            <a:pPr lvl="1"/>
            <a:r>
              <a:rPr lang="en-US" sz="2000" dirty="0">
                <a:ea typeface="ＭＳ Ｐゴシック" charset="0"/>
              </a:rPr>
              <a:t>channel not divided, allow collisions</a:t>
            </a:r>
          </a:p>
          <a:p>
            <a:pPr lvl="1"/>
            <a:r>
              <a:rPr lang="ja-JP" altLang="en-US" sz="2000" dirty="0">
                <a:ea typeface="ＭＳ Ｐゴシック" charset="0"/>
              </a:rPr>
              <a:t>“</a:t>
            </a:r>
            <a:r>
              <a:rPr lang="en-US" sz="2000" dirty="0">
                <a:ea typeface="ＭＳ Ｐゴシック" charset="0"/>
              </a:rPr>
              <a:t>recover</a:t>
            </a:r>
            <a:r>
              <a:rPr lang="ja-JP" altLang="en-US" sz="2000" dirty="0">
                <a:ea typeface="ＭＳ Ｐゴシック" charset="0"/>
              </a:rPr>
              <a:t>”</a:t>
            </a:r>
            <a:r>
              <a:rPr lang="en-US" sz="2000" dirty="0">
                <a:ea typeface="ＭＳ Ｐゴシック" charset="0"/>
              </a:rPr>
              <a:t> from collisions</a:t>
            </a:r>
            <a:endParaRPr lang="en-US" dirty="0">
              <a:ea typeface="ＭＳ Ｐゴシック" charset="0"/>
            </a:endParaRPr>
          </a:p>
          <a:p>
            <a:r>
              <a:rPr lang="ja-JP" altLang="en-US" sz="2400" dirty="0">
                <a:solidFill>
                  <a:srgbClr val="FF0000"/>
                </a:solidFill>
                <a:ea typeface="ＭＳ Ｐゴシック" charset="0"/>
                <a:cs typeface="ＭＳ Ｐゴシック" charset="0"/>
              </a:rPr>
              <a:t>“</a:t>
            </a:r>
            <a:r>
              <a:rPr lang="en-US" sz="2400" dirty="0">
                <a:solidFill>
                  <a:srgbClr val="FF0000"/>
                </a:solidFill>
                <a:ea typeface="ＭＳ Ｐゴシック" charset="0"/>
                <a:cs typeface="ＭＳ Ｐゴシック" charset="0"/>
              </a:rPr>
              <a:t>Taking turns</a:t>
            </a:r>
            <a:r>
              <a:rPr lang="ja-JP" altLang="en-US" sz="2400" dirty="0">
                <a:solidFill>
                  <a:srgbClr val="FF0000"/>
                </a:solidFill>
                <a:ea typeface="ＭＳ Ｐゴシック" charset="0"/>
                <a:cs typeface="ＭＳ Ｐゴシック" charset="0"/>
              </a:rPr>
              <a:t>”</a:t>
            </a:r>
            <a:endParaRPr lang="en-US" dirty="0">
              <a:ea typeface="ＭＳ Ｐゴシック" charset="0"/>
              <a:cs typeface="ＭＳ Ｐゴシック" charset="0"/>
            </a:endParaRPr>
          </a:p>
          <a:p>
            <a:pPr lvl="1"/>
            <a:r>
              <a:rPr lang="en-US" sz="2000" dirty="0">
                <a:ea typeface="ＭＳ Ｐゴシック" charset="0"/>
              </a:rPr>
              <a:t>nodes take turns, but nodes with more to send can take longer turns</a:t>
            </a:r>
            <a:endParaRPr lang="en-US" dirty="0">
              <a:ea typeface="ＭＳ Ｐゴシック" charset="0"/>
            </a:endParaRPr>
          </a:p>
        </p:txBody>
      </p:sp>
    </p:spTree>
    <p:extLst>
      <p:ext uri="{BB962C8B-B14F-4D97-AF65-F5344CB8AC3E}">
        <p14:creationId xmlns:p14="http://schemas.microsoft.com/office/powerpoint/2010/main" val="9378155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377368-BF9D-2141-8BD2-64DA4EF5D2E3}" type="slidenum">
              <a:rPr lang="en-US" sz="1200" i="0" smtClean="0">
                <a:latin typeface="Calibri"/>
                <a:cs typeface="Calibri"/>
              </a:rPr>
              <a:pPr/>
              <a:t>47</a:t>
            </a:fld>
            <a:endParaRPr lang="en-US" sz="1200" i="0" dirty="0">
              <a:latin typeface="Calibri"/>
              <a:cs typeface="Calibri"/>
            </a:endParaRPr>
          </a:p>
        </p:txBody>
      </p:sp>
      <p:sp>
        <p:nvSpPr>
          <p:cNvPr id="54276"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TDMA</a:t>
            </a:r>
            <a:br>
              <a:rPr lang="en-US" sz="3200" dirty="0" smtClean="0">
                <a:ea typeface="ＭＳ Ｐゴシック" charset="0"/>
                <a:cs typeface="ＭＳ Ｐゴシック" charset="0"/>
              </a:rPr>
            </a:br>
            <a:r>
              <a:rPr lang="en-US" sz="2800" i="1" dirty="0" smtClean="0">
                <a:ea typeface="ＭＳ Ｐゴシック" charset="0"/>
                <a:cs typeface="ＭＳ Ｐゴシック" charset="0"/>
              </a:rPr>
              <a:t>(time travel warning – we mentioned this earlier)</a:t>
            </a:r>
            <a:endParaRPr lang="en-US" sz="4000" i="1" dirty="0">
              <a:ea typeface="ＭＳ Ｐゴシック" charset="0"/>
              <a:cs typeface="ＭＳ Ｐゴシック" charset="0"/>
            </a:endParaRPr>
          </a:p>
        </p:txBody>
      </p:sp>
      <p:sp>
        <p:nvSpPr>
          <p:cNvPr id="54277" name="Rectangle 3"/>
          <p:cNvSpPr>
            <a:spLocks noGrp="1" noChangeArrowheads="1"/>
          </p:cNvSpPr>
          <p:nvPr>
            <p:ph type="body" idx="1"/>
          </p:nvPr>
        </p:nvSpPr>
        <p:spPr>
          <a:xfrm>
            <a:off x="501650" y="1422400"/>
            <a:ext cx="7772400" cy="2930525"/>
          </a:xfrm>
        </p:spPr>
        <p:txBody>
          <a:bodyPr>
            <a:normAutofit/>
          </a:bodyPr>
          <a:lstStyle/>
          <a:p>
            <a:pPr>
              <a:buFont typeface="ZapfDingbats" charset="0"/>
              <a:buNone/>
            </a:pPr>
            <a:r>
              <a:rPr lang="en-US" dirty="0">
                <a:solidFill>
                  <a:srgbClr val="FF0000"/>
                </a:solidFill>
                <a:ea typeface="ＭＳ Ｐゴシック" charset="0"/>
                <a:cs typeface="ＭＳ Ｐゴシック" charset="0"/>
              </a:rPr>
              <a:t>TDMA: time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access to channel in "rounds" </a:t>
            </a:r>
          </a:p>
          <a:p>
            <a:r>
              <a:rPr lang="en-US" sz="2400" dirty="0">
                <a:ea typeface="ＭＳ Ｐゴシック" charset="0"/>
                <a:cs typeface="ＭＳ Ｐゴシック" charset="0"/>
              </a:rPr>
              <a:t>each station gets fixed length slot (length = </a:t>
            </a:r>
            <a:r>
              <a:rPr lang="en-US" sz="2400" dirty="0" err="1">
                <a:ea typeface="ＭＳ Ｐゴシック" charset="0"/>
                <a:cs typeface="ＭＳ Ｐゴシック" charset="0"/>
              </a:rPr>
              <a:t>pkt</a:t>
            </a:r>
            <a:r>
              <a:rPr lang="en-US" sz="2400" dirty="0">
                <a:ea typeface="ＭＳ Ｐゴシック" charset="0"/>
                <a:cs typeface="ＭＳ Ｐゴシック" charset="0"/>
              </a:rPr>
              <a:t> trans time) in each round </a:t>
            </a:r>
          </a:p>
          <a:p>
            <a:r>
              <a:rPr lang="en-US" sz="2400" dirty="0">
                <a:ea typeface="ＭＳ Ｐゴシック" charset="0"/>
                <a:cs typeface="ＭＳ Ｐゴシック" charset="0"/>
              </a:rPr>
              <a:t>unused slots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slots 2,5,6 idle </a:t>
            </a:r>
            <a:endParaRPr lang="en-US" dirty="0">
              <a:ea typeface="ＭＳ Ｐゴシック" charset="0"/>
              <a:cs typeface="ＭＳ Ｐゴシック" charset="0"/>
            </a:endParaRPr>
          </a:p>
        </p:txBody>
      </p:sp>
      <p:sp>
        <p:nvSpPr>
          <p:cNvPr id="54278" name="Line 7"/>
          <p:cNvSpPr>
            <a:spLocks noChangeShapeType="1"/>
          </p:cNvSpPr>
          <p:nvPr/>
        </p:nvSpPr>
        <p:spPr bwMode="auto">
          <a:xfrm>
            <a:off x="1052513" y="5440363"/>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79"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0"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1"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82" name="Line 13"/>
          <p:cNvSpPr>
            <a:spLocks noChangeShapeType="1"/>
          </p:cNvSpPr>
          <p:nvPr/>
        </p:nvSpPr>
        <p:spPr bwMode="auto">
          <a:xfrm>
            <a:off x="1276350" y="5100638"/>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3" name="Line 16"/>
          <p:cNvSpPr>
            <a:spLocks noChangeShapeType="1"/>
          </p:cNvSpPr>
          <p:nvPr/>
        </p:nvSpPr>
        <p:spPr bwMode="auto">
          <a:xfrm>
            <a:off x="4141788" y="5103813"/>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4" name="Text Box 23"/>
          <p:cNvSpPr txBox="1">
            <a:spLocks noChangeArrowheads="1"/>
          </p:cNvSpPr>
          <p:nvPr/>
        </p:nvSpPr>
        <p:spPr bwMode="auto">
          <a:xfrm>
            <a:off x="1374775" y="51847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85" name="Text Box 24"/>
          <p:cNvSpPr txBox="1">
            <a:spLocks noChangeArrowheads="1"/>
          </p:cNvSpPr>
          <p:nvPr/>
        </p:nvSpPr>
        <p:spPr bwMode="auto">
          <a:xfrm>
            <a:off x="2320925" y="517048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86" name="Text Box 25"/>
          <p:cNvSpPr txBox="1">
            <a:spLocks noChangeArrowheads="1"/>
          </p:cNvSpPr>
          <p:nvPr/>
        </p:nvSpPr>
        <p:spPr bwMode="auto">
          <a:xfrm>
            <a:off x="2786063" y="517683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87"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8"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9"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90" name="Line 29"/>
          <p:cNvSpPr>
            <a:spLocks noChangeShapeType="1"/>
          </p:cNvSpPr>
          <p:nvPr/>
        </p:nvSpPr>
        <p:spPr bwMode="auto">
          <a:xfrm>
            <a:off x="4133850" y="5095875"/>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1" name="Text Box 30"/>
          <p:cNvSpPr txBox="1">
            <a:spLocks noChangeArrowheads="1"/>
          </p:cNvSpPr>
          <p:nvPr/>
        </p:nvSpPr>
        <p:spPr bwMode="auto">
          <a:xfrm>
            <a:off x="4232275" y="518001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92" name="Text Box 31"/>
          <p:cNvSpPr txBox="1">
            <a:spLocks noChangeArrowheads="1"/>
          </p:cNvSpPr>
          <p:nvPr/>
        </p:nvSpPr>
        <p:spPr bwMode="auto">
          <a:xfrm>
            <a:off x="5178425" y="516572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93" name="Text Box 32"/>
          <p:cNvSpPr txBox="1">
            <a:spLocks noChangeArrowheads="1"/>
          </p:cNvSpPr>
          <p:nvPr/>
        </p:nvSpPr>
        <p:spPr bwMode="auto">
          <a:xfrm>
            <a:off x="5643563" y="51720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94" name="Line 34"/>
          <p:cNvSpPr>
            <a:spLocks noChangeShapeType="1"/>
          </p:cNvSpPr>
          <p:nvPr/>
        </p:nvSpPr>
        <p:spPr bwMode="auto">
          <a:xfrm>
            <a:off x="17573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5" name="Line 35"/>
          <p:cNvSpPr>
            <a:spLocks noChangeShapeType="1"/>
          </p:cNvSpPr>
          <p:nvPr/>
        </p:nvSpPr>
        <p:spPr bwMode="auto">
          <a:xfrm>
            <a:off x="22336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6" name="Line 36"/>
          <p:cNvSpPr>
            <a:spLocks noChangeShapeType="1"/>
          </p:cNvSpPr>
          <p:nvPr/>
        </p:nvSpPr>
        <p:spPr bwMode="auto">
          <a:xfrm>
            <a:off x="270986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7" name="Line 37"/>
          <p:cNvSpPr>
            <a:spLocks noChangeShapeType="1"/>
          </p:cNvSpPr>
          <p:nvPr/>
        </p:nvSpPr>
        <p:spPr bwMode="auto">
          <a:xfrm>
            <a:off x="31861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8" name="Line 38"/>
          <p:cNvSpPr>
            <a:spLocks noChangeShapeType="1"/>
          </p:cNvSpPr>
          <p:nvPr/>
        </p:nvSpPr>
        <p:spPr bwMode="auto">
          <a:xfrm>
            <a:off x="3667125"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9" name="Line 39"/>
          <p:cNvSpPr>
            <a:spLocks noChangeShapeType="1"/>
          </p:cNvSpPr>
          <p:nvPr/>
        </p:nvSpPr>
        <p:spPr bwMode="auto">
          <a:xfrm>
            <a:off x="46148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0" name="Line 40"/>
          <p:cNvSpPr>
            <a:spLocks noChangeShapeType="1"/>
          </p:cNvSpPr>
          <p:nvPr/>
        </p:nvSpPr>
        <p:spPr bwMode="auto">
          <a:xfrm>
            <a:off x="5562600"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1" name="Line 41"/>
          <p:cNvSpPr>
            <a:spLocks noChangeShapeType="1"/>
          </p:cNvSpPr>
          <p:nvPr/>
        </p:nvSpPr>
        <p:spPr bwMode="auto">
          <a:xfrm>
            <a:off x="6510338" y="5195888"/>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2" name="Line 42"/>
          <p:cNvSpPr>
            <a:spLocks noChangeShapeType="1"/>
          </p:cNvSpPr>
          <p:nvPr/>
        </p:nvSpPr>
        <p:spPr bwMode="auto">
          <a:xfrm>
            <a:off x="60436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3" name="Line 43"/>
          <p:cNvSpPr>
            <a:spLocks noChangeShapeType="1"/>
          </p:cNvSpPr>
          <p:nvPr/>
        </p:nvSpPr>
        <p:spPr bwMode="auto">
          <a:xfrm>
            <a:off x="6991350" y="5110163"/>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4" name="Line 44"/>
          <p:cNvSpPr>
            <a:spLocks noChangeShapeType="1"/>
          </p:cNvSpPr>
          <p:nvPr/>
        </p:nvSpPr>
        <p:spPr bwMode="auto">
          <a:xfrm>
            <a:off x="50911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5" name="Text Box 45"/>
          <p:cNvSpPr txBox="1">
            <a:spLocks noChangeArrowheads="1"/>
          </p:cNvSpPr>
          <p:nvPr/>
        </p:nvSpPr>
        <p:spPr bwMode="auto">
          <a:xfrm>
            <a:off x="2320925" y="4586288"/>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54306"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7"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8"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9"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pic>
        <p:nvPicPr>
          <p:cNvPr id="38" name="Picture 37"/>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097838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AEF3446-6797-0845-860C-46619B50F4B4}" type="slidenum">
              <a:rPr lang="en-US" sz="1200" i="0" smtClean="0">
                <a:latin typeface="Calibri"/>
                <a:cs typeface="Calibri"/>
              </a:rPr>
              <a:pPr/>
              <a:t>48</a:t>
            </a:fld>
            <a:endParaRPr lang="en-US" sz="1200" i="0" dirty="0">
              <a:latin typeface="Calibri"/>
              <a:cs typeface="Calibri"/>
            </a:endParaRPr>
          </a:p>
        </p:txBody>
      </p:sp>
      <p:sp>
        <p:nvSpPr>
          <p:cNvPr id="56324"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FDMA</a:t>
            </a:r>
            <a:br>
              <a:rPr lang="en-US" sz="3200" dirty="0" smtClean="0">
                <a:ea typeface="ＭＳ Ｐゴシック" charset="0"/>
                <a:cs typeface="ＭＳ Ｐゴシック" charset="0"/>
              </a:rPr>
            </a:br>
            <a:r>
              <a:rPr lang="en-US" sz="2800" i="1" dirty="0">
                <a:ea typeface="ＭＳ Ｐゴシック" charset="0"/>
                <a:cs typeface="ＭＳ Ｐゴシック" charset="0"/>
              </a:rPr>
              <a:t>(</a:t>
            </a:r>
            <a:r>
              <a:rPr lang="en-US" sz="2800" i="1" dirty="0" smtClean="0">
                <a:ea typeface="ＭＳ Ｐゴシック" charset="0"/>
                <a:cs typeface="ＭＳ Ｐゴシック" charset="0"/>
              </a:rPr>
              <a:t>time travel warning </a:t>
            </a:r>
            <a:r>
              <a:rPr lang="en-US" sz="2800" i="1" dirty="0">
                <a:ea typeface="ＭＳ Ｐゴシック" charset="0"/>
                <a:cs typeface="ＭＳ Ｐゴシック" charset="0"/>
              </a:rPr>
              <a:t>– we </a:t>
            </a:r>
            <a:r>
              <a:rPr lang="en-US" sz="2800" i="1" dirty="0" smtClean="0">
                <a:ea typeface="ＭＳ Ｐゴシック" charset="0"/>
                <a:cs typeface="ＭＳ Ｐゴシック" charset="0"/>
              </a:rPr>
              <a:t>mentioned this </a:t>
            </a:r>
            <a:r>
              <a:rPr lang="en-US" sz="2800" i="1" dirty="0">
                <a:ea typeface="ＭＳ Ｐゴシック" charset="0"/>
                <a:cs typeface="ＭＳ Ｐゴシック" charset="0"/>
              </a:rPr>
              <a:t>earlier)</a:t>
            </a:r>
            <a:endParaRPr lang="en-US" sz="2800" dirty="0">
              <a:ea typeface="ＭＳ Ｐゴシック" charset="0"/>
              <a:cs typeface="ＭＳ Ｐゴシック" charset="0"/>
            </a:endParaRPr>
          </a:p>
        </p:txBody>
      </p:sp>
      <p:sp>
        <p:nvSpPr>
          <p:cNvPr id="56325" name="Rectangle 3"/>
          <p:cNvSpPr>
            <a:spLocks noGrp="1" noChangeArrowheads="1"/>
          </p:cNvSpPr>
          <p:nvPr>
            <p:ph type="body" idx="1"/>
          </p:nvPr>
        </p:nvSpPr>
        <p:spPr>
          <a:xfrm>
            <a:off x="501650" y="1370013"/>
            <a:ext cx="8223250" cy="4648200"/>
          </a:xfrm>
        </p:spPr>
        <p:txBody>
          <a:bodyPr/>
          <a:lstStyle/>
          <a:p>
            <a:pPr>
              <a:buFont typeface="ZapfDingbats" charset="0"/>
              <a:buNone/>
            </a:pPr>
            <a:r>
              <a:rPr lang="en-US" dirty="0">
                <a:solidFill>
                  <a:srgbClr val="FF0000"/>
                </a:solidFill>
                <a:ea typeface="ＭＳ Ｐゴシック" charset="0"/>
                <a:cs typeface="ＭＳ Ｐゴシック" charset="0"/>
              </a:rPr>
              <a:t>FDMA: frequency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channel spectrum divided into frequency bands</a:t>
            </a:r>
          </a:p>
          <a:p>
            <a:r>
              <a:rPr lang="en-US" sz="2400" dirty="0">
                <a:ea typeface="ＭＳ Ｐゴシック" charset="0"/>
                <a:cs typeface="ＭＳ Ｐゴシック" charset="0"/>
              </a:rPr>
              <a:t>each station assigned fixed frequency band</a:t>
            </a:r>
          </a:p>
          <a:p>
            <a:r>
              <a:rPr lang="en-US" sz="2400" dirty="0">
                <a:ea typeface="ＭＳ Ｐゴシック" charset="0"/>
                <a:cs typeface="ＭＳ Ｐゴシック" charset="0"/>
              </a:rPr>
              <a:t>unused transmission time in frequency bands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frequency bands 2,5,6 idle </a:t>
            </a:r>
            <a:endParaRPr lang="en-US" dirty="0">
              <a:ea typeface="ＭＳ Ｐゴシック" charset="0"/>
              <a:cs typeface="ＭＳ Ｐゴシック" charset="0"/>
            </a:endParaRPr>
          </a:p>
        </p:txBody>
      </p:sp>
      <p:sp>
        <p:nvSpPr>
          <p:cNvPr id="5632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p:spPr>
        <p:txBody>
          <a:bodyPr wrap="none" anchor="ctr"/>
          <a:lstStyle/>
          <a:p>
            <a:endParaRPr lang="en-US" dirty="0">
              <a:latin typeface="Calibri"/>
            </a:endParaRPr>
          </a:p>
        </p:txBody>
      </p:sp>
      <p:sp>
        <p:nvSpPr>
          <p:cNvPr id="56327" name="Line 5"/>
          <p:cNvSpPr>
            <a:spLocks noChangeShapeType="1"/>
          </p:cNvSpPr>
          <p:nvPr/>
        </p:nvSpPr>
        <p:spPr bwMode="auto">
          <a:xfrm flipV="1">
            <a:off x="4625975" y="5243513"/>
            <a:ext cx="6223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8" name="Line 6"/>
          <p:cNvSpPr>
            <a:spLocks noChangeShapeType="1"/>
          </p:cNvSpPr>
          <p:nvPr/>
        </p:nvSpPr>
        <p:spPr bwMode="auto">
          <a:xfrm flipV="1">
            <a:off x="4621213" y="5635625"/>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9" name="Line 7"/>
          <p:cNvSpPr>
            <a:spLocks noChangeShapeType="1"/>
          </p:cNvSpPr>
          <p:nvPr/>
        </p:nvSpPr>
        <p:spPr bwMode="auto">
          <a:xfrm flipV="1">
            <a:off x="4625975" y="6021388"/>
            <a:ext cx="6270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0" name="Line 8"/>
          <p:cNvSpPr>
            <a:spLocks noChangeShapeType="1"/>
          </p:cNvSpPr>
          <p:nvPr/>
        </p:nvSpPr>
        <p:spPr bwMode="auto">
          <a:xfrm flipV="1">
            <a:off x="4621213" y="4857750"/>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1" name="Line 9"/>
          <p:cNvSpPr>
            <a:spLocks noChangeShapeType="1"/>
          </p:cNvSpPr>
          <p:nvPr/>
        </p:nvSpPr>
        <p:spPr bwMode="auto">
          <a:xfrm flipV="1">
            <a:off x="4625975" y="4471988"/>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2"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3" name="Freeform 12"/>
          <p:cNvSpPr>
            <a:spLocks/>
          </p:cNvSpPr>
          <p:nvPr/>
        </p:nvSpPr>
        <p:spPr bwMode="auto">
          <a:xfrm>
            <a:off x="5494338" y="429260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dirty="0">
              <a:latin typeface="Calibri"/>
            </a:endParaRPr>
          </a:p>
        </p:txBody>
      </p:sp>
      <p:sp>
        <p:nvSpPr>
          <p:cNvPr id="56334"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5"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6" name="Freeform 16"/>
          <p:cNvSpPr>
            <a:spLocks/>
          </p:cNvSpPr>
          <p:nvPr/>
        </p:nvSpPr>
        <p:spPr bwMode="auto">
          <a:xfrm>
            <a:off x="5541963" y="509428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dirty="0">
              <a:latin typeface="Calibri"/>
            </a:endParaRPr>
          </a:p>
        </p:txBody>
      </p:sp>
      <p:grpSp>
        <p:nvGrpSpPr>
          <p:cNvPr id="56337" name="Group 17"/>
          <p:cNvGrpSpPr>
            <a:grpSpLocks/>
          </p:cNvGrpSpPr>
          <p:nvPr/>
        </p:nvGrpSpPr>
        <p:grpSpPr bwMode="auto">
          <a:xfrm>
            <a:off x="5411788" y="5499100"/>
            <a:ext cx="2228850" cy="119063"/>
            <a:chOff x="1884" y="2826"/>
            <a:chExt cx="1404" cy="75"/>
          </a:xfrm>
        </p:grpSpPr>
        <p:sp>
          <p:nvSpPr>
            <p:cNvPr id="56352"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53"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dirty="0">
                <a:latin typeface="Calibri"/>
              </a:endParaRPr>
            </a:p>
          </p:txBody>
        </p:sp>
      </p:grpSp>
      <p:sp>
        <p:nvSpPr>
          <p:cNvPr id="56338"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9"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40" name="Text Box 22"/>
          <p:cNvSpPr txBox="1">
            <a:spLocks noChangeArrowheads="1"/>
          </p:cNvSpPr>
          <p:nvPr/>
        </p:nvSpPr>
        <p:spPr bwMode="auto">
          <a:xfrm rot="-5400000">
            <a:off x="3488645" y="4985822"/>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frequency bands</a:t>
            </a:r>
          </a:p>
        </p:txBody>
      </p:sp>
      <p:sp>
        <p:nvSpPr>
          <p:cNvPr id="56341" name="Text Box 23"/>
          <p:cNvSpPr txBox="1">
            <a:spLocks noChangeArrowheads="1"/>
          </p:cNvSpPr>
          <p:nvPr/>
        </p:nvSpPr>
        <p:spPr bwMode="auto">
          <a:xfrm rot="67766">
            <a:off x="7351696" y="3964266"/>
            <a:ext cx="620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time</a:t>
            </a:r>
          </a:p>
        </p:txBody>
      </p:sp>
      <p:sp>
        <p:nvSpPr>
          <p:cNvPr id="56342" name="Freeform 54"/>
          <p:cNvSpPr>
            <a:spLocks/>
          </p:cNvSpPr>
          <p:nvPr/>
        </p:nvSpPr>
        <p:spPr bwMode="auto">
          <a:xfrm>
            <a:off x="2032000" y="434816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latin typeface="Calibri"/>
            </a:endParaRPr>
          </a:p>
        </p:txBody>
      </p:sp>
      <p:grpSp>
        <p:nvGrpSpPr>
          <p:cNvPr id="56343" name="Group 56"/>
          <p:cNvGrpSpPr>
            <a:grpSpLocks/>
          </p:cNvGrpSpPr>
          <p:nvPr/>
        </p:nvGrpSpPr>
        <p:grpSpPr bwMode="auto">
          <a:xfrm>
            <a:off x="293688" y="4986338"/>
            <a:ext cx="1666875" cy="314325"/>
            <a:chOff x="1614" y="1494"/>
            <a:chExt cx="1050" cy="198"/>
          </a:xfrm>
        </p:grpSpPr>
        <p:sp>
          <p:nvSpPr>
            <p:cNvPr id="56348"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535610" name="Freeform 58"/>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dirty="0">
                <a:latin typeface="Calibri"/>
                <a:ea typeface="+mn-ea"/>
                <a:cs typeface="+mn-cs"/>
              </a:endParaRPr>
            </a:p>
          </p:txBody>
        </p:sp>
        <p:sp>
          <p:nvSpPr>
            <p:cNvPr id="56350"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dirty="0">
                <a:latin typeface="Calibri"/>
              </a:endParaRPr>
            </a:p>
          </p:txBody>
        </p:sp>
        <p:sp>
          <p:nvSpPr>
            <p:cNvPr id="56351" name="Line 60"/>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56344" name="Freeform 65"/>
          <p:cNvSpPr>
            <a:spLocks/>
          </p:cNvSpPr>
          <p:nvPr/>
        </p:nvSpPr>
        <p:spPr bwMode="auto">
          <a:xfrm>
            <a:off x="2803525" y="5040313"/>
            <a:ext cx="892175" cy="173037"/>
          </a:xfrm>
          <a:custGeom>
            <a:avLst/>
            <a:gdLst>
              <a:gd name="T0" fmla="*/ 2147483647 w 562"/>
              <a:gd name="T1" fmla="*/ 2147483647 h 266"/>
              <a:gd name="T2" fmla="*/ 2147483647 w 562"/>
              <a:gd name="T3" fmla="*/ 1651631660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1651631660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5" name="Freeform 66"/>
          <p:cNvSpPr>
            <a:spLocks/>
          </p:cNvSpPr>
          <p:nvPr/>
        </p:nvSpPr>
        <p:spPr bwMode="auto">
          <a:xfrm>
            <a:off x="2846388" y="4270375"/>
            <a:ext cx="427037" cy="219075"/>
          </a:xfrm>
          <a:custGeom>
            <a:avLst/>
            <a:gdLst>
              <a:gd name="T0" fmla="*/ 1754644123 w 562"/>
              <a:gd name="T1" fmla="*/ 2147483647 h 266"/>
              <a:gd name="T2" fmla="*/ 2147483647 w 562"/>
              <a:gd name="T3" fmla="*/ 2147483647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2147483647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6" name="Freeform 68"/>
          <p:cNvSpPr>
            <a:spLocks/>
          </p:cNvSpPr>
          <p:nvPr/>
        </p:nvSpPr>
        <p:spPr bwMode="auto">
          <a:xfrm>
            <a:off x="2755900" y="6069013"/>
            <a:ext cx="989013" cy="185737"/>
          </a:xfrm>
          <a:custGeom>
            <a:avLst/>
            <a:gdLst>
              <a:gd name="T0" fmla="*/ 2147483647 w 623"/>
              <a:gd name="T1" fmla="*/ 2147483647 h 117"/>
              <a:gd name="T2" fmla="*/ 2147483647 w 623"/>
              <a:gd name="T3" fmla="*/ 2147483647 h 117"/>
              <a:gd name="T4" fmla="*/ 2147483647 w 623"/>
              <a:gd name="T5" fmla="*/ 2147483647 h 117"/>
              <a:gd name="T6" fmla="*/ 2147483647 w 623"/>
              <a:gd name="T7" fmla="*/ 0 h 117"/>
              <a:gd name="T8" fmla="*/ 2147483647 w 623"/>
              <a:gd name="T9" fmla="*/ 2147483647 h 117"/>
              <a:gd name="T10" fmla="*/ 2147483647 w 623"/>
              <a:gd name="T11" fmla="*/ 2147483647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7" name="Text Box 69"/>
          <p:cNvSpPr txBox="1">
            <a:spLocks noChangeArrowheads="1"/>
          </p:cNvSpPr>
          <p:nvPr/>
        </p:nvSpPr>
        <p:spPr bwMode="auto">
          <a:xfrm>
            <a:off x="442913" y="5703888"/>
            <a:ext cx="1179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FDM cable</a:t>
            </a:r>
          </a:p>
        </p:txBody>
      </p:sp>
      <p:pic>
        <p:nvPicPr>
          <p:cNvPr id="2" name="Picture 1"/>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514988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AE5E89F3-44BA-3D42-8692-E6DA4FF0440D}" type="slidenum">
              <a:rPr lang="en-US" sz="1200" i="0" smtClean="0">
                <a:latin typeface="Calibri"/>
                <a:cs typeface="Calibri"/>
              </a:rPr>
              <a:pPr/>
              <a:t>49</a:t>
            </a:fld>
            <a:endParaRPr lang="en-US" sz="1200" i="0" dirty="0">
              <a:latin typeface="Calibri"/>
              <a:cs typeface="Calibri"/>
            </a:endParaRPr>
          </a:p>
        </p:txBody>
      </p:sp>
      <p:sp>
        <p:nvSpPr>
          <p:cNvPr id="788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78853" name="Rectangle 3"/>
          <p:cNvSpPr>
            <a:spLocks noGrp="1" noChangeArrowheads="1"/>
          </p:cNvSpPr>
          <p:nvPr>
            <p:ph type="body" idx="1"/>
          </p:nvPr>
        </p:nvSpPr>
        <p:spPr/>
        <p:txBody>
          <a:bodyPr>
            <a:normAutofit lnSpcReduction="10000"/>
          </a:bodyPr>
          <a:lstStyle/>
          <a:p>
            <a:pPr>
              <a:buFont typeface="ZapfDingbats" charset="0"/>
              <a:buNone/>
            </a:pPr>
            <a:r>
              <a:rPr lang="en-US" sz="2400" dirty="0">
                <a:solidFill>
                  <a:schemeClr val="accent2"/>
                </a:solidFill>
                <a:ea typeface="ＭＳ Ｐゴシック" charset="0"/>
                <a:cs typeface="ＭＳ Ｐゴシック" charset="0"/>
              </a:rPr>
              <a:t>channel partitioning MAC protocols:</a:t>
            </a:r>
            <a:endParaRPr lang="en-US" dirty="0">
              <a:ea typeface="ＭＳ Ｐゴシック" charset="0"/>
              <a:cs typeface="ＭＳ Ｐゴシック" charset="0"/>
            </a:endParaRPr>
          </a:p>
          <a:p>
            <a:pPr lvl="1"/>
            <a:r>
              <a:rPr lang="en-US" dirty="0">
                <a:ea typeface="ＭＳ Ｐゴシック" charset="0"/>
              </a:rPr>
              <a:t>share channel </a:t>
            </a:r>
            <a:r>
              <a:rPr lang="en-US" i="1" dirty="0">
                <a:ea typeface="ＭＳ Ｐゴシック" charset="0"/>
              </a:rPr>
              <a:t>efficiently</a:t>
            </a:r>
            <a:r>
              <a:rPr lang="en-US" dirty="0">
                <a:ea typeface="ＭＳ Ｐゴシック" charset="0"/>
              </a:rPr>
              <a:t> and </a:t>
            </a:r>
            <a:r>
              <a:rPr lang="en-US" i="1" dirty="0">
                <a:ea typeface="ＭＳ Ｐゴシック" charset="0"/>
              </a:rPr>
              <a:t>fairly</a:t>
            </a:r>
            <a:r>
              <a:rPr lang="en-US" dirty="0">
                <a:ea typeface="ＭＳ Ｐゴシック" charset="0"/>
              </a:rPr>
              <a:t> at high load</a:t>
            </a:r>
          </a:p>
          <a:p>
            <a:pPr lvl="1"/>
            <a:r>
              <a:rPr lang="en-US" dirty="0">
                <a:ea typeface="ＭＳ Ｐゴシック" charset="0"/>
              </a:rPr>
              <a:t>inefficient at low load: delay in channel access, 1/N bandwidth allocated even if only 1 active node! </a:t>
            </a:r>
          </a:p>
          <a:p>
            <a:pPr>
              <a:buFont typeface="ZapfDingbats" charset="0"/>
              <a:buNone/>
            </a:pPr>
            <a:r>
              <a:rPr lang="en-US" sz="2400" dirty="0">
                <a:solidFill>
                  <a:schemeClr val="accent2"/>
                </a:solidFill>
                <a:ea typeface="ＭＳ Ｐゴシック" charset="0"/>
                <a:cs typeface="ＭＳ Ｐゴシック" charset="0"/>
              </a:rPr>
              <a:t>Random access MAC protocols</a:t>
            </a:r>
            <a:endParaRPr lang="en-US" dirty="0">
              <a:ea typeface="ＭＳ Ｐゴシック" charset="0"/>
              <a:cs typeface="ＭＳ Ｐゴシック" charset="0"/>
            </a:endParaRPr>
          </a:p>
          <a:p>
            <a:pPr lvl="1"/>
            <a:r>
              <a:rPr lang="en-US" dirty="0">
                <a:ea typeface="ＭＳ Ｐゴシック" charset="0"/>
              </a:rPr>
              <a:t>efficient at low load: single node can fully utilize channel</a:t>
            </a:r>
          </a:p>
          <a:p>
            <a:pPr lvl="1"/>
            <a:r>
              <a:rPr lang="en-US" dirty="0">
                <a:ea typeface="ＭＳ Ｐゴシック" charset="0"/>
              </a:rPr>
              <a:t>high load: collision overhead</a:t>
            </a:r>
          </a:p>
          <a:p>
            <a:pPr>
              <a:buFont typeface="ZapfDingbats" charset="0"/>
              <a:buNone/>
            </a:pP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taking turns</a:t>
            </a: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 protocols</a:t>
            </a:r>
            <a:endParaRPr lang="en-US" dirty="0">
              <a:ea typeface="ＭＳ Ｐゴシック" charset="0"/>
              <a:cs typeface="ＭＳ Ｐゴシック" charset="0"/>
            </a:endParaRPr>
          </a:p>
          <a:p>
            <a:pPr lvl="1">
              <a:buFont typeface="ZapfDingbats" charset="0"/>
              <a:buNone/>
            </a:pPr>
            <a:r>
              <a:rPr lang="en-US" dirty="0">
                <a:ea typeface="ＭＳ Ｐゴシック" charset="0"/>
              </a:rPr>
              <a:t>look for best of both worlds!</a:t>
            </a:r>
          </a:p>
        </p:txBody>
      </p:sp>
    </p:spTree>
    <p:extLst>
      <p:ext uri="{BB962C8B-B14F-4D97-AF65-F5344CB8AC3E}">
        <p14:creationId xmlns:p14="http://schemas.microsoft.com/office/powerpoint/2010/main" val="1859832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FD11E7B-C0FD-7941-9B9C-21FBC17ABB5F}" type="slidenum">
              <a:rPr lang="en-US" sz="1200" i="0" smtClean="0">
                <a:latin typeface="Calibri"/>
                <a:cs typeface="Calibri"/>
              </a:rPr>
              <a:pPr/>
              <a:t>5</a:t>
            </a:fld>
            <a:endParaRPr lang="en-US" sz="1200" i="0" dirty="0">
              <a:latin typeface="Calibri"/>
              <a:cs typeface="Calibri"/>
            </a:endParaRPr>
          </a:p>
        </p:txBody>
      </p:sp>
      <p:sp>
        <p:nvSpPr>
          <p:cNvPr id="25604"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 - 2</a:t>
            </a:r>
            <a:endParaRPr lang="en-US" dirty="0">
              <a:ea typeface="ＭＳ Ｐゴシック" charset="0"/>
              <a:cs typeface="ＭＳ Ｐゴシック" charset="0"/>
            </a:endParaRPr>
          </a:p>
        </p:txBody>
      </p:sp>
      <p:sp>
        <p:nvSpPr>
          <p:cNvPr id="25605" name="Rectangle 3"/>
          <p:cNvSpPr>
            <a:spLocks noGrp="1" noChangeArrowheads="1"/>
          </p:cNvSpPr>
          <p:nvPr>
            <p:ph type="body" idx="1"/>
          </p:nvPr>
        </p:nvSpPr>
        <p:spPr/>
        <p:txBody>
          <a:bodyPr>
            <a:normAutofit fontScale="92500" lnSpcReduction="10000"/>
          </a:bodyPr>
          <a:lstStyle/>
          <a:p>
            <a:r>
              <a:rPr lang="en-US" sz="2400" i="1" dirty="0">
                <a:solidFill>
                  <a:srgbClr val="FF0000"/>
                </a:solidFill>
                <a:ea typeface="ＭＳ Ｐゴシック" charset="0"/>
                <a:cs typeface="ＭＳ Ｐゴシック" charset="0"/>
              </a:rPr>
              <a:t>flow control:</a:t>
            </a:r>
            <a:r>
              <a:rPr lang="en-US" dirty="0">
                <a:ea typeface="ＭＳ Ｐゴシック" charset="0"/>
                <a:cs typeface="ＭＳ Ｐゴシック" charset="0"/>
              </a:rPr>
              <a:t> </a:t>
            </a:r>
          </a:p>
          <a:p>
            <a:pPr lvl="1"/>
            <a:r>
              <a:rPr lang="en-US" sz="2000" dirty="0">
                <a:ea typeface="ＭＳ Ｐゴシック" charset="0"/>
              </a:rPr>
              <a:t>pacing between adjacent sending and receiving nodes</a:t>
            </a:r>
            <a:endParaRPr lang="en-US" dirty="0">
              <a:ea typeface="ＭＳ Ｐゴシック" charset="0"/>
            </a:endParaRPr>
          </a:p>
          <a:p>
            <a:r>
              <a:rPr lang="en-US" sz="2400" i="1" dirty="0">
                <a:solidFill>
                  <a:srgbClr val="FF0000"/>
                </a:solidFill>
                <a:ea typeface="ＭＳ Ｐゴシック" charset="0"/>
                <a:cs typeface="ＭＳ Ｐゴシック" charset="0"/>
              </a:rPr>
              <a:t>error detection</a:t>
            </a:r>
            <a:r>
              <a:rPr lang="en-US" sz="2400" dirty="0">
                <a:solidFill>
                  <a:srgbClr val="FF0000"/>
                </a:solidFill>
                <a:ea typeface="ＭＳ Ｐゴシック" charset="0"/>
                <a:cs typeface="ＭＳ Ｐゴシック" charset="0"/>
              </a:rPr>
              <a:t>:</a:t>
            </a:r>
            <a:r>
              <a:rPr lang="en-US" dirty="0">
                <a:ea typeface="ＭＳ Ｐゴシック" charset="0"/>
                <a:cs typeface="ＭＳ Ｐゴシック" charset="0"/>
              </a:rPr>
              <a:t> </a:t>
            </a:r>
          </a:p>
          <a:p>
            <a:pPr lvl="1"/>
            <a:r>
              <a:rPr lang="en-US" sz="2000" dirty="0">
                <a:ea typeface="ＭＳ Ｐゴシック" charset="0"/>
              </a:rPr>
              <a:t>errors caused by signal attenuation, noise. </a:t>
            </a:r>
          </a:p>
          <a:p>
            <a:pPr lvl="1"/>
            <a:r>
              <a:rPr lang="en-US" sz="2000" dirty="0">
                <a:ea typeface="ＭＳ Ｐゴシック" charset="0"/>
              </a:rPr>
              <a:t>receiver detects presence of errors: </a:t>
            </a:r>
          </a:p>
          <a:p>
            <a:pPr lvl="2"/>
            <a:r>
              <a:rPr lang="en-US" dirty="0">
                <a:ea typeface="ＭＳ Ｐゴシック" charset="0"/>
              </a:rPr>
              <a:t>signals sender for retransmission or drops frame </a:t>
            </a:r>
          </a:p>
          <a:p>
            <a:r>
              <a:rPr lang="en-US" sz="2400" dirty="0">
                <a:solidFill>
                  <a:srgbClr val="FF0000"/>
                </a:solidFill>
                <a:ea typeface="ＭＳ Ｐゴシック" charset="0"/>
                <a:cs typeface="ＭＳ Ｐゴシック" charset="0"/>
              </a:rPr>
              <a:t>error correction:</a:t>
            </a:r>
            <a:r>
              <a:rPr lang="en-US" dirty="0">
                <a:ea typeface="ＭＳ Ｐゴシック" charset="0"/>
                <a:cs typeface="ＭＳ Ｐゴシック" charset="0"/>
              </a:rPr>
              <a:t> </a:t>
            </a:r>
          </a:p>
          <a:p>
            <a:pPr lvl="1"/>
            <a:r>
              <a:rPr lang="en-US" sz="2000" dirty="0">
                <a:ea typeface="ＭＳ Ｐゴシック" charset="0"/>
              </a:rPr>
              <a:t>receiver identifies </a:t>
            </a:r>
            <a:r>
              <a:rPr lang="en-US" sz="2000" i="1" dirty="0">
                <a:solidFill>
                  <a:srgbClr val="FF0000"/>
                </a:solidFill>
                <a:ea typeface="ＭＳ Ｐゴシック" charset="0"/>
              </a:rPr>
              <a:t>and corrects</a:t>
            </a:r>
            <a:r>
              <a:rPr lang="en-US" sz="2000" dirty="0">
                <a:ea typeface="ＭＳ Ｐゴシック" charset="0"/>
              </a:rPr>
              <a:t> bit error(s) without resorting to retransmission</a:t>
            </a:r>
            <a:endParaRPr lang="en-US" dirty="0">
              <a:ea typeface="ＭＳ Ｐゴシック" charset="0"/>
            </a:endParaRPr>
          </a:p>
          <a:p>
            <a:r>
              <a:rPr lang="en-US" sz="2400" i="1" dirty="0">
                <a:solidFill>
                  <a:srgbClr val="FF0000"/>
                </a:solidFill>
                <a:ea typeface="ＭＳ Ｐゴシック" charset="0"/>
                <a:cs typeface="ＭＳ Ｐゴシック" charset="0"/>
              </a:rPr>
              <a:t>half-duplex and full-duplex</a:t>
            </a:r>
            <a:endParaRPr lang="en-US" sz="2400" dirty="0">
              <a:solidFill>
                <a:srgbClr val="FF0000"/>
              </a:solidFill>
              <a:ea typeface="ＭＳ Ｐゴシック" charset="0"/>
              <a:cs typeface="ＭＳ Ｐゴシック" charset="0"/>
            </a:endParaRPr>
          </a:p>
          <a:p>
            <a:pPr lvl="1"/>
            <a:r>
              <a:rPr lang="en-US" sz="2000" dirty="0">
                <a:ea typeface="ＭＳ Ｐゴシック" charset="0"/>
              </a:rPr>
              <a:t>with half duplex, nodes at both ends of link can transmit, but not at same time</a:t>
            </a:r>
            <a:endParaRPr lang="en-US" dirty="0">
              <a:ea typeface="ＭＳ Ｐゴシック" charset="0"/>
            </a:endParaRPr>
          </a:p>
        </p:txBody>
      </p:sp>
    </p:spTree>
    <p:extLst>
      <p:ext uri="{BB962C8B-B14F-4D97-AF65-F5344CB8AC3E}">
        <p14:creationId xmlns:p14="http://schemas.microsoft.com/office/powerpoint/2010/main" val="34998148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8741F89-0A70-374A-A7E6-8B02489268CE}" type="slidenum">
              <a:rPr lang="en-US" sz="1200" i="0" smtClean="0">
                <a:latin typeface="Calibri"/>
                <a:cs typeface="Calibri"/>
              </a:rPr>
              <a:pPr/>
              <a:t>50</a:t>
            </a:fld>
            <a:endParaRPr lang="en-US" sz="1200" i="0" dirty="0">
              <a:latin typeface="Calibri"/>
              <a:cs typeface="Calibri"/>
            </a:endParaRPr>
          </a:p>
        </p:txBody>
      </p:sp>
      <p:sp>
        <p:nvSpPr>
          <p:cNvPr id="80905"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0906" name="Rectangle 3"/>
          <p:cNvSpPr>
            <a:spLocks noGrp="1" noChangeArrowheads="1"/>
          </p:cNvSpPr>
          <p:nvPr>
            <p:ph type="body" idx="1"/>
          </p:nvPr>
        </p:nvSpPr>
        <p:spPr>
          <a:xfrm>
            <a:off x="690563" y="1485900"/>
            <a:ext cx="3460750" cy="4648200"/>
          </a:xfrm>
        </p:spPr>
        <p:txBody>
          <a:bodyPr>
            <a:normAutofit/>
          </a:bodyPr>
          <a:lstStyle/>
          <a:p>
            <a:pPr>
              <a:buFont typeface="ZapfDingbats" charset="0"/>
              <a:buNone/>
            </a:pPr>
            <a:r>
              <a:rPr lang="en-US" sz="2400" dirty="0">
                <a:solidFill>
                  <a:srgbClr val="FF0000"/>
                </a:solidFill>
                <a:ea typeface="ＭＳ Ｐゴシック" charset="0"/>
                <a:cs typeface="ＭＳ Ｐゴシック" charset="0"/>
              </a:rPr>
              <a:t>Polling:</a:t>
            </a:r>
            <a:r>
              <a:rPr lang="en-US" sz="2400" b="1" dirty="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master node </a:t>
            </a:r>
            <a:r>
              <a:rPr lang="ja-JP" altLang="en-US" sz="2400" dirty="0">
                <a:ea typeface="ＭＳ Ｐゴシック" charset="0"/>
                <a:cs typeface="ＭＳ Ｐゴシック" charset="0"/>
              </a:rPr>
              <a:t>“</a:t>
            </a:r>
            <a:r>
              <a:rPr lang="en-US" sz="2400" dirty="0">
                <a:ea typeface="ＭＳ Ｐゴシック" charset="0"/>
                <a:cs typeface="ＭＳ Ｐゴシック" charset="0"/>
              </a:rPr>
              <a:t>invites</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nodes to transmit in turn</a:t>
            </a:r>
          </a:p>
          <a:p>
            <a:r>
              <a:rPr lang="en-US" sz="2400" dirty="0">
                <a:ea typeface="ＭＳ Ｐゴシック" charset="0"/>
                <a:cs typeface="ＭＳ Ｐゴシック" charset="0"/>
              </a:rPr>
              <a:t>typically used with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devices</a:t>
            </a:r>
          </a:p>
          <a:p>
            <a:r>
              <a:rPr lang="en-US" sz="2400" dirty="0">
                <a:ea typeface="ＭＳ Ｐゴシック" charset="0"/>
                <a:cs typeface="ＭＳ Ｐゴシック" charset="0"/>
              </a:rPr>
              <a:t>concerns:</a:t>
            </a:r>
          </a:p>
          <a:p>
            <a:pPr lvl="1"/>
            <a:r>
              <a:rPr lang="en-US" sz="2000" dirty="0">
                <a:ea typeface="ＭＳ Ｐゴシック" charset="0"/>
              </a:rPr>
              <a:t>polling overhead </a:t>
            </a:r>
          </a:p>
          <a:p>
            <a:pPr lvl="1"/>
            <a:r>
              <a:rPr lang="en-US" sz="2000" dirty="0">
                <a:ea typeface="ＭＳ Ｐゴシック" charset="0"/>
              </a:rPr>
              <a:t>latency</a:t>
            </a:r>
          </a:p>
          <a:p>
            <a:pPr lvl="1"/>
            <a:r>
              <a:rPr lang="en-US" sz="2000" dirty="0">
                <a:ea typeface="ＭＳ Ｐゴシック" charset="0"/>
              </a:rPr>
              <a:t>single point of failure (master)</a:t>
            </a:r>
            <a:endParaRPr lang="en-US" dirty="0">
              <a:ea typeface="ＭＳ Ｐゴシック" charset="0"/>
            </a:endParaRPr>
          </a:p>
        </p:txBody>
      </p:sp>
      <p:graphicFrame>
        <p:nvGraphicFramePr>
          <p:cNvPr id="80898" name="Object 2"/>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34219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7"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8" name="Line 25"/>
          <p:cNvSpPr>
            <a:spLocks noChangeShapeType="1"/>
          </p:cNvSpPr>
          <p:nvPr/>
        </p:nvSpPr>
        <p:spPr bwMode="auto">
          <a:xfrm>
            <a:off x="5927725" y="2768600"/>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9" name="Line 31"/>
          <p:cNvSpPr>
            <a:spLocks noChangeShapeType="1"/>
          </p:cNvSpPr>
          <p:nvPr/>
        </p:nvSpPr>
        <p:spPr bwMode="auto">
          <a:xfrm>
            <a:off x="6076950" y="2982913"/>
            <a:ext cx="858838"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899" name="Object 3"/>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34220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34220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0" name="Line 35"/>
          <p:cNvSpPr>
            <a:spLocks noChangeShapeType="1"/>
          </p:cNvSpPr>
          <p:nvPr/>
        </p:nvSpPr>
        <p:spPr bwMode="auto">
          <a:xfrm>
            <a:off x="5656263" y="329723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1" name="Object 5"/>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34220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1" name="Line 37"/>
          <p:cNvSpPr>
            <a:spLocks noChangeShapeType="1"/>
          </p:cNvSpPr>
          <p:nvPr/>
        </p:nvSpPr>
        <p:spPr bwMode="auto">
          <a:xfrm>
            <a:off x="5384800" y="382587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2" name="Object 6"/>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34220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2" name="Line 39"/>
          <p:cNvSpPr>
            <a:spLocks noChangeShapeType="1"/>
          </p:cNvSpPr>
          <p:nvPr/>
        </p:nvSpPr>
        <p:spPr bwMode="auto">
          <a:xfrm>
            <a:off x="5113338" y="4354513"/>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13" name="Text Box 40"/>
          <p:cNvSpPr txBox="1">
            <a:spLocks noChangeArrowheads="1"/>
          </p:cNvSpPr>
          <p:nvPr/>
        </p:nvSpPr>
        <p:spPr bwMode="auto">
          <a:xfrm>
            <a:off x="6616700" y="3141663"/>
            <a:ext cx="842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master</a:t>
            </a:r>
          </a:p>
        </p:txBody>
      </p:sp>
      <p:sp>
        <p:nvSpPr>
          <p:cNvPr id="80914" name="Text Box 41"/>
          <p:cNvSpPr txBox="1">
            <a:spLocks noChangeArrowheads="1"/>
          </p:cNvSpPr>
          <p:nvPr/>
        </p:nvSpPr>
        <p:spPr bwMode="auto">
          <a:xfrm>
            <a:off x="4379913" y="4711700"/>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slaves</a:t>
            </a:r>
          </a:p>
        </p:txBody>
      </p:sp>
      <p:grpSp>
        <p:nvGrpSpPr>
          <p:cNvPr id="2" name="Group 44"/>
          <p:cNvGrpSpPr>
            <a:grpSpLocks/>
          </p:cNvGrpSpPr>
          <p:nvPr/>
        </p:nvGrpSpPr>
        <p:grpSpPr bwMode="auto">
          <a:xfrm>
            <a:off x="6823075" y="2641600"/>
            <a:ext cx="560388" cy="336550"/>
            <a:chOff x="4212" y="2867"/>
            <a:chExt cx="353" cy="212"/>
          </a:xfrm>
        </p:grpSpPr>
        <p:sp>
          <p:nvSpPr>
            <p:cNvPr id="8092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80923" name="Text Box 43"/>
            <p:cNvSpPr txBox="1">
              <a:spLocks noChangeArrowheads="1"/>
            </p:cNvSpPr>
            <p:nvPr/>
          </p:nvSpPr>
          <p:spPr bwMode="auto">
            <a:xfrm>
              <a:off x="4227" y="2867"/>
              <a:ext cx="3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poll</a:t>
              </a:r>
            </a:p>
          </p:txBody>
        </p:sp>
      </p:grpSp>
      <p:grpSp>
        <p:nvGrpSpPr>
          <p:cNvPr id="3" name="Group 48"/>
          <p:cNvGrpSpPr>
            <a:grpSpLocks/>
          </p:cNvGrpSpPr>
          <p:nvPr/>
        </p:nvGrpSpPr>
        <p:grpSpPr bwMode="auto">
          <a:xfrm>
            <a:off x="4872038" y="3563944"/>
            <a:ext cx="595312" cy="338138"/>
            <a:chOff x="4415" y="2367"/>
            <a:chExt cx="375" cy="213"/>
          </a:xfrm>
        </p:grpSpPr>
        <p:sp>
          <p:nvSpPr>
            <p:cNvPr id="80920"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21" name="Text Box 47"/>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grpSp>
        <p:nvGrpSpPr>
          <p:cNvPr id="4" name="Group 49"/>
          <p:cNvGrpSpPr>
            <a:grpSpLocks/>
          </p:cNvGrpSpPr>
          <p:nvPr/>
        </p:nvGrpSpPr>
        <p:grpSpPr bwMode="auto">
          <a:xfrm>
            <a:off x="5378450" y="2446344"/>
            <a:ext cx="595313" cy="338138"/>
            <a:chOff x="4415" y="2367"/>
            <a:chExt cx="375" cy="213"/>
          </a:xfrm>
        </p:grpSpPr>
        <p:sp>
          <p:nvSpPr>
            <p:cNvPr id="80918"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19" name="Text Box 51"/>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spTree>
    <p:extLst>
      <p:ext uri="{BB962C8B-B14F-4D97-AF65-F5344CB8AC3E}">
        <p14:creationId xmlns:p14="http://schemas.microsoft.com/office/powerpoint/2010/main" val="190168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2"/>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4"/>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2"/>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3"/>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11184E5-CEB6-C643-843D-6F8E7D0D55F3}" type="slidenum">
              <a:rPr lang="en-US" sz="1200" i="0" smtClean="0">
                <a:latin typeface="Calibri"/>
                <a:cs typeface="Calibri"/>
              </a:rPr>
              <a:pPr/>
              <a:t>51</a:t>
            </a:fld>
            <a:endParaRPr lang="en-US" sz="1200" i="0" dirty="0">
              <a:latin typeface="Calibri"/>
              <a:cs typeface="Calibri"/>
            </a:endParaRPr>
          </a:p>
        </p:txBody>
      </p:sp>
      <p:sp>
        <p:nvSpPr>
          <p:cNvPr id="829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2953" name="Rectangle 4"/>
          <p:cNvSpPr>
            <a:spLocks noChangeArrowheads="1"/>
          </p:cNvSpPr>
          <p:nvPr/>
        </p:nvSpPr>
        <p:spPr bwMode="auto">
          <a:xfrm>
            <a:off x="600074" y="1376363"/>
            <a:ext cx="42386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dirty="0">
                <a:solidFill>
                  <a:srgbClr val="FF0000"/>
                </a:solidFill>
                <a:latin typeface="Calibri"/>
              </a:rPr>
              <a:t>Token passing:</a:t>
            </a:r>
            <a:endParaRPr lang="en-US" sz="2800" b="1" i="0" dirty="0">
              <a:latin typeface="Calibri"/>
            </a:endParaRPr>
          </a:p>
          <a:p>
            <a:pPr marL="342900" indent="-342900">
              <a:spcBef>
                <a:spcPct val="20000"/>
              </a:spcBef>
              <a:buClr>
                <a:schemeClr val="accent2"/>
              </a:buClr>
              <a:buSzPct val="85000"/>
              <a:buFont typeface="ZapfDingbats" charset="0"/>
              <a:buChar char="r"/>
            </a:pPr>
            <a:r>
              <a:rPr lang="en-US" sz="2400" i="0" dirty="0">
                <a:latin typeface="Calibri"/>
              </a:rPr>
              <a:t>control </a:t>
            </a:r>
            <a:r>
              <a:rPr lang="en-US" sz="2400" b="1" i="0" dirty="0">
                <a:latin typeface="Calibri"/>
              </a:rPr>
              <a:t>token </a:t>
            </a:r>
            <a:r>
              <a:rPr lang="en-US" sz="2400" i="0" dirty="0">
                <a:latin typeface="Calibri"/>
              </a:rPr>
              <a:t>passed from one node to next sequentially.</a:t>
            </a:r>
          </a:p>
          <a:p>
            <a:pPr marL="342900" indent="-342900">
              <a:spcBef>
                <a:spcPct val="20000"/>
              </a:spcBef>
              <a:buClr>
                <a:schemeClr val="accent2"/>
              </a:buClr>
              <a:buSzPct val="85000"/>
              <a:buFont typeface="ZapfDingbats" charset="0"/>
              <a:buChar char="r"/>
            </a:pPr>
            <a:r>
              <a:rPr lang="en-US" sz="2400" i="0" dirty="0">
                <a:latin typeface="Calibri"/>
              </a:rPr>
              <a:t>token message</a:t>
            </a:r>
          </a:p>
          <a:p>
            <a:pPr marL="342900" indent="-342900">
              <a:spcBef>
                <a:spcPct val="20000"/>
              </a:spcBef>
              <a:buClr>
                <a:schemeClr val="accent2"/>
              </a:buClr>
              <a:buSzPct val="85000"/>
              <a:buFont typeface="ZapfDingbats" charset="0"/>
              <a:buChar char="r"/>
            </a:pPr>
            <a:r>
              <a:rPr lang="en-US" sz="2400" i="0" dirty="0">
                <a:latin typeface="Calibri"/>
              </a:rPr>
              <a:t>concerns:</a:t>
            </a:r>
          </a:p>
          <a:p>
            <a:pPr marL="742950" lvl="1" indent="-285750">
              <a:spcBef>
                <a:spcPct val="20000"/>
              </a:spcBef>
              <a:buClr>
                <a:schemeClr val="accent2"/>
              </a:buClr>
              <a:buSzPct val="75000"/>
              <a:buFont typeface="ZapfDingbats" charset="0"/>
              <a:buChar char="m"/>
            </a:pPr>
            <a:r>
              <a:rPr lang="en-US" sz="2000" i="0" dirty="0">
                <a:latin typeface="Calibri"/>
              </a:rPr>
              <a:t>token overhead </a:t>
            </a:r>
          </a:p>
          <a:p>
            <a:pPr marL="742950" lvl="1" indent="-285750">
              <a:spcBef>
                <a:spcPct val="20000"/>
              </a:spcBef>
              <a:buClr>
                <a:schemeClr val="accent2"/>
              </a:buClr>
              <a:buSzPct val="75000"/>
              <a:buFont typeface="ZapfDingbats" charset="0"/>
              <a:buChar char="m"/>
            </a:pPr>
            <a:r>
              <a:rPr lang="en-US" sz="2000" i="0" dirty="0">
                <a:latin typeface="Calibri"/>
              </a:rPr>
              <a:t>latency</a:t>
            </a:r>
          </a:p>
          <a:p>
            <a:pPr marL="742950" lvl="1" indent="-285750">
              <a:spcBef>
                <a:spcPct val="20000"/>
              </a:spcBef>
              <a:buClr>
                <a:schemeClr val="accent2"/>
              </a:buClr>
              <a:buSzPct val="75000"/>
              <a:buFont typeface="ZapfDingbats" charset="0"/>
              <a:buChar char="m"/>
            </a:pPr>
            <a:r>
              <a:rPr lang="en-US" sz="2000" i="0" dirty="0">
                <a:latin typeface="Calibri"/>
              </a:rPr>
              <a:t>single point of failure (token</a:t>
            </a:r>
            <a:r>
              <a:rPr lang="en-US" sz="2000" i="0" dirty="0" smtClean="0">
                <a:latin typeface="Calibri"/>
              </a:rPr>
              <a:t>)</a:t>
            </a:r>
          </a:p>
          <a:p>
            <a:pPr marL="285750" indent="-285750">
              <a:spcBef>
                <a:spcPct val="20000"/>
              </a:spcBef>
              <a:buClr>
                <a:schemeClr val="accent2"/>
              </a:buClr>
              <a:buSzPct val="75000"/>
              <a:buFont typeface="ZapfDingbats" charset="0"/>
              <a:buChar char="m"/>
            </a:pPr>
            <a:r>
              <a:rPr lang="en-US" sz="2000" dirty="0" smtClean="0">
                <a:latin typeface="Calibri"/>
              </a:rPr>
              <a:t>concerns fixed in part by a slotted ring (many simultaneous </a:t>
            </a:r>
            <a:r>
              <a:rPr lang="en-US" sz="2000" i="1" dirty="0" smtClean="0">
                <a:latin typeface="Calibri"/>
              </a:rPr>
              <a:t>tokens)</a:t>
            </a:r>
            <a:r>
              <a:rPr lang="en-US" sz="2000" dirty="0" smtClean="0">
                <a:latin typeface="Calibri"/>
              </a:rPr>
              <a:t>  </a:t>
            </a:r>
            <a:endParaRPr lang="en-US" sz="2000" i="0" dirty="0">
              <a:latin typeface="Calibri"/>
            </a:endParaRPr>
          </a:p>
          <a:p>
            <a:pPr marL="342900" indent="-342900">
              <a:spcBef>
                <a:spcPct val="20000"/>
              </a:spcBef>
              <a:buClr>
                <a:schemeClr val="accent2"/>
              </a:buClr>
              <a:buSzPct val="85000"/>
              <a:buFont typeface="ZapfDingbats" charset="0"/>
              <a:buNone/>
            </a:pPr>
            <a:r>
              <a:rPr lang="en-US" sz="2800" i="0" dirty="0">
                <a:latin typeface="Calibri"/>
              </a:rPr>
              <a:t> </a:t>
            </a:r>
          </a:p>
        </p:txBody>
      </p:sp>
      <p:graphicFrame>
        <p:nvGraphicFramePr>
          <p:cNvPr id="82946" name="Object 2"/>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34319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54" name="Oval 8"/>
          <p:cNvSpPr>
            <a:spLocks noChangeArrowheads="1"/>
          </p:cNvSpPr>
          <p:nvPr/>
        </p:nvSpPr>
        <p:spPr bwMode="auto">
          <a:xfrm>
            <a:off x="5360988" y="2617788"/>
            <a:ext cx="2046287" cy="2778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aphicFrame>
        <p:nvGraphicFramePr>
          <p:cNvPr id="82947" name="Object 3"/>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34319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34319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34319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p:spPr>
        <p:txBody>
          <a:bodyPr wrap="none" anchor="ctr"/>
          <a:lstStyle/>
          <a:p>
            <a:pPr algn="ctr"/>
            <a:r>
              <a:rPr lang="en-US" i="0" dirty="0">
                <a:solidFill>
                  <a:schemeClr val="bg1"/>
                </a:solidFill>
                <a:latin typeface="Calibri"/>
              </a:rPr>
              <a:t>data</a:t>
            </a:r>
          </a:p>
        </p:txBody>
      </p:sp>
      <p:sp>
        <p:nvSpPr>
          <p:cNvPr id="672784" name="Text Box 16"/>
          <p:cNvSpPr txBox="1">
            <a:spLocks noChangeArrowheads="1"/>
          </p:cNvSpPr>
          <p:nvPr/>
        </p:nvSpPr>
        <p:spPr bwMode="auto">
          <a:xfrm>
            <a:off x="4341813" y="3084513"/>
            <a:ext cx="979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(nothing</a:t>
            </a:r>
          </a:p>
          <a:p>
            <a:r>
              <a:rPr lang="en-US" sz="1800" i="0" dirty="0">
                <a:latin typeface="Calibri"/>
              </a:rPr>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2" name="TextBox 1"/>
          <p:cNvSpPr txBox="1"/>
          <p:nvPr/>
        </p:nvSpPr>
        <p:spPr>
          <a:xfrm>
            <a:off x="138049" y="5900383"/>
            <a:ext cx="6892308" cy="923330"/>
          </a:xfrm>
          <a:prstGeom prst="rect">
            <a:avLst/>
          </a:prstGeom>
          <a:noFill/>
        </p:spPr>
        <p:txBody>
          <a:bodyPr wrap="square" rtlCol="0">
            <a:spAutoFit/>
          </a:bodyPr>
          <a:lstStyle/>
          <a:p>
            <a:r>
              <a:rPr lang="en-US" dirty="0" smtClean="0"/>
              <a:t>Cambridge students – this is YOUR heritage</a:t>
            </a:r>
          </a:p>
          <a:p>
            <a:r>
              <a:rPr lang="en-US" dirty="0" smtClean="0"/>
              <a:t>Cambridge RING, Cambridge Fast RING,</a:t>
            </a:r>
          </a:p>
          <a:p>
            <a:r>
              <a:rPr lang="en-US" dirty="0" smtClean="0"/>
              <a:t>Cambridge Backbone RING, these things gave us ATDM (and ATM) </a:t>
            </a:r>
            <a:endParaRPr lang="en-US" dirty="0"/>
          </a:p>
        </p:txBody>
      </p:sp>
    </p:spTree>
    <p:extLst>
      <p:ext uri="{BB962C8B-B14F-4D97-AF65-F5344CB8AC3E}">
        <p14:creationId xmlns:p14="http://schemas.microsoft.com/office/powerpoint/2010/main" val="25950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4" name="Line 7"/>
          <p:cNvSpPr>
            <a:spLocks noChangeShapeType="1"/>
          </p:cNvSpPr>
          <p:nvPr/>
        </p:nvSpPr>
        <p:spPr bwMode="auto">
          <a:xfrm>
            <a:off x="1091406" y="2382777"/>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 name="Rectangle 8"/>
          <p:cNvSpPr>
            <a:spLocks noChangeArrowheads="1"/>
          </p:cNvSpPr>
          <p:nvPr/>
        </p:nvSpPr>
        <p:spPr bwMode="auto">
          <a:xfrm>
            <a:off x="1313656" y="2155764"/>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6" name="Rectangle 10"/>
          <p:cNvSpPr>
            <a:spLocks noChangeArrowheads="1"/>
          </p:cNvSpPr>
          <p:nvPr/>
        </p:nvSpPr>
        <p:spPr bwMode="auto">
          <a:xfrm>
            <a:off x="2272506" y="2155764"/>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7" name="Rectangle 11"/>
          <p:cNvSpPr>
            <a:spLocks noChangeArrowheads="1"/>
          </p:cNvSpPr>
          <p:nvPr/>
        </p:nvSpPr>
        <p:spPr bwMode="auto">
          <a:xfrm>
            <a:off x="2747168" y="2155764"/>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8" name="Line 13"/>
          <p:cNvSpPr>
            <a:spLocks noChangeShapeType="1"/>
          </p:cNvSpPr>
          <p:nvPr/>
        </p:nvSpPr>
        <p:spPr bwMode="auto">
          <a:xfrm>
            <a:off x="1315243" y="2043052"/>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 name="Line 16"/>
          <p:cNvSpPr>
            <a:spLocks noChangeShapeType="1"/>
          </p:cNvSpPr>
          <p:nvPr/>
        </p:nvSpPr>
        <p:spPr bwMode="auto">
          <a:xfrm>
            <a:off x="4180681" y="2046227"/>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0" name="Text Box 23"/>
          <p:cNvSpPr txBox="1">
            <a:spLocks noChangeArrowheads="1"/>
          </p:cNvSpPr>
          <p:nvPr/>
        </p:nvSpPr>
        <p:spPr bwMode="auto">
          <a:xfrm>
            <a:off x="1413668" y="21271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1" name="Text Box 24"/>
          <p:cNvSpPr txBox="1">
            <a:spLocks noChangeArrowheads="1"/>
          </p:cNvSpPr>
          <p:nvPr/>
        </p:nvSpPr>
        <p:spPr bwMode="auto">
          <a:xfrm>
            <a:off x="2359818" y="211290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2" name="Text Box 25"/>
          <p:cNvSpPr txBox="1">
            <a:spLocks noChangeArrowheads="1"/>
          </p:cNvSpPr>
          <p:nvPr/>
        </p:nvSpPr>
        <p:spPr bwMode="auto">
          <a:xfrm>
            <a:off x="2824956" y="211925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13" name="Rectangle 26"/>
          <p:cNvSpPr>
            <a:spLocks noChangeArrowheads="1"/>
          </p:cNvSpPr>
          <p:nvPr/>
        </p:nvSpPr>
        <p:spPr bwMode="auto">
          <a:xfrm>
            <a:off x="4171156" y="2151002"/>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 name="Rectangle 27"/>
          <p:cNvSpPr>
            <a:spLocks noChangeArrowheads="1"/>
          </p:cNvSpPr>
          <p:nvPr/>
        </p:nvSpPr>
        <p:spPr bwMode="auto">
          <a:xfrm>
            <a:off x="5130006" y="2151002"/>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15" name="Rectangle 28"/>
          <p:cNvSpPr>
            <a:spLocks noChangeArrowheads="1"/>
          </p:cNvSpPr>
          <p:nvPr/>
        </p:nvSpPr>
        <p:spPr bwMode="auto">
          <a:xfrm>
            <a:off x="5604668" y="2151002"/>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6" name="Line 29"/>
          <p:cNvSpPr>
            <a:spLocks noChangeShapeType="1"/>
          </p:cNvSpPr>
          <p:nvPr/>
        </p:nvSpPr>
        <p:spPr bwMode="auto">
          <a:xfrm>
            <a:off x="4172743" y="2038289"/>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7" name="Text Box 30"/>
          <p:cNvSpPr txBox="1">
            <a:spLocks noChangeArrowheads="1"/>
          </p:cNvSpPr>
          <p:nvPr/>
        </p:nvSpPr>
        <p:spPr bwMode="auto">
          <a:xfrm>
            <a:off x="4271168" y="21224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8" name="Text Box 31"/>
          <p:cNvSpPr txBox="1">
            <a:spLocks noChangeArrowheads="1"/>
          </p:cNvSpPr>
          <p:nvPr/>
        </p:nvSpPr>
        <p:spPr bwMode="auto">
          <a:xfrm>
            <a:off x="5217318" y="210813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9" name="Text Box 32"/>
          <p:cNvSpPr txBox="1">
            <a:spLocks noChangeArrowheads="1"/>
          </p:cNvSpPr>
          <p:nvPr/>
        </p:nvSpPr>
        <p:spPr bwMode="auto">
          <a:xfrm>
            <a:off x="5682456" y="21144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20" name="Line 34"/>
          <p:cNvSpPr>
            <a:spLocks noChangeShapeType="1"/>
          </p:cNvSpPr>
          <p:nvPr/>
        </p:nvSpPr>
        <p:spPr bwMode="auto">
          <a:xfrm>
            <a:off x="17962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1" name="Line 35"/>
          <p:cNvSpPr>
            <a:spLocks noChangeShapeType="1"/>
          </p:cNvSpPr>
          <p:nvPr/>
        </p:nvSpPr>
        <p:spPr bwMode="auto">
          <a:xfrm>
            <a:off x="22725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2" name="Line 36"/>
          <p:cNvSpPr>
            <a:spLocks noChangeShapeType="1"/>
          </p:cNvSpPr>
          <p:nvPr/>
        </p:nvSpPr>
        <p:spPr bwMode="auto">
          <a:xfrm>
            <a:off x="274875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3" name="Line 37"/>
          <p:cNvSpPr>
            <a:spLocks noChangeShapeType="1"/>
          </p:cNvSpPr>
          <p:nvPr/>
        </p:nvSpPr>
        <p:spPr bwMode="auto">
          <a:xfrm>
            <a:off x="32250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4" name="Line 38"/>
          <p:cNvSpPr>
            <a:spLocks noChangeShapeType="1"/>
          </p:cNvSpPr>
          <p:nvPr/>
        </p:nvSpPr>
        <p:spPr bwMode="auto">
          <a:xfrm>
            <a:off x="3706018"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5" name="Line 39"/>
          <p:cNvSpPr>
            <a:spLocks noChangeShapeType="1"/>
          </p:cNvSpPr>
          <p:nvPr/>
        </p:nvSpPr>
        <p:spPr bwMode="auto">
          <a:xfrm>
            <a:off x="46537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6" name="Line 40"/>
          <p:cNvSpPr>
            <a:spLocks noChangeShapeType="1"/>
          </p:cNvSpPr>
          <p:nvPr/>
        </p:nvSpPr>
        <p:spPr bwMode="auto">
          <a:xfrm>
            <a:off x="5601493"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 name="Line 41"/>
          <p:cNvSpPr>
            <a:spLocks noChangeShapeType="1"/>
          </p:cNvSpPr>
          <p:nvPr/>
        </p:nvSpPr>
        <p:spPr bwMode="auto">
          <a:xfrm>
            <a:off x="6549231" y="21383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 name="Line 42"/>
          <p:cNvSpPr>
            <a:spLocks noChangeShapeType="1"/>
          </p:cNvSpPr>
          <p:nvPr/>
        </p:nvSpPr>
        <p:spPr bwMode="auto">
          <a:xfrm>
            <a:off x="60825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 name="Line 43"/>
          <p:cNvSpPr>
            <a:spLocks noChangeShapeType="1"/>
          </p:cNvSpPr>
          <p:nvPr/>
        </p:nvSpPr>
        <p:spPr bwMode="auto">
          <a:xfrm>
            <a:off x="7030243" y="2052577"/>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0" name="Line 44"/>
          <p:cNvSpPr>
            <a:spLocks noChangeShapeType="1"/>
          </p:cNvSpPr>
          <p:nvPr/>
        </p:nvSpPr>
        <p:spPr bwMode="auto">
          <a:xfrm>
            <a:off x="51300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1" name="Text Box 45"/>
          <p:cNvSpPr txBox="1">
            <a:spLocks noChangeArrowheads="1"/>
          </p:cNvSpPr>
          <p:nvPr/>
        </p:nvSpPr>
        <p:spPr bwMode="auto">
          <a:xfrm>
            <a:off x="2359818" y="1528702"/>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32" name="Line 46"/>
          <p:cNvSpPr>
            <a:spLocks noChangeShapeType="1"/>
          </p:cNvSpPr>
          <p:nvPr/>
        </p:nvSpPr>
        <p:spPr bwMode="auto">
          <a:xfrm>
            <a:off x="3171031" y="1860489"/>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3" name="Line 47"/>
          <p:cNvSpPr>
            <a:spLocks noChangeShapeType="1"/>
          </p:cNvSpPr>
          <p:nvPr/>
        </p:nvSpPr>
        <p:spPr bwMode="auto">
          <a:xfrm flipH="1">
            <a:off x="1326356" y="1855727"/>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4" name="Line 48"/>
          <p:cNvSpPr>
            <a:spLocks noChangeShapeType="1"/>
          </p:cNvSpPr>
          <p:nvPr/>
        </p:nvSpPr>
        <p:spPr bwMode="auto">
          <a:xfrm>
            <a:off x="1305718" y="1768414"/>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5" name="Line 49"/>
          <p:cNvSpPr>
            <a:spLocks noChangeShapeType="1"/>
          </p:cNvSpPr>
          <p:nvPr/>
        </p:nvSpPr>
        <p:spPr bwMode="auto">
          <a:xfrm>
            <a:off x="4164806" y="1725552"/>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6" name="Line 7"/>
          <p:cNvSpPr>
            <a:spLocks noChangeShapeType="1"/>
          </p:cNvSpPr>
          <p:nvPr/>
        </p:nvSpPr>
        <p:spPr bwMode="auto">
          <a:xfrm>
            <a:off x="1104106" y="3549215"/>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7" name="Rectangle 8"/>
          <p:cNvSpPr>
            <a:spLocks noChangeArrowheads="1"/>
          </p:cNvSpPr>
          <p:nvPr/>
        </p:nvSpPr>
        <p:spPr bwMode="auto">
          <a:xfrm>
            <a:off x="1326356" y="3322202"/>
            <a:ext cx="479425" cy="230188"/>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38" name="Rectangle 10"/>
          <p:cNvSpPr>
            <a:spLocks noChangeArrowheads="1"/>
          </p:cNvSpPr>
          <p:nvPr/>
        </p:nvSpPr>
        <p:spPr bwMode="auto">
          <a:xfrm>
            <a:off x="2285206" y="3322202"/>
            <a:ext cx="479425" cy="230188"/>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39" name="Rectangle 11"/>
          <p:cNvSpPr>
            <a:spLocks noChangeArrowheads="1"/>
          </p:cNvSpPr>
          <p:nvPr/>
        </p:nvSpPr>
        <p:spPr bwMode="auto">
          <a:xfrm>
            <a:off x="2759868" y="3322202"/>
            <a:ext cx="479425" cy="230188"/>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42" name="Text Box 23"/>
          <p:cNvSpPr txBox="1">
            <a:spLocks noChangeArrowheads="1"/>
          </p:cNvSpPr>
          <p:nvPr/>
        </p:nvSpPr>
        <p:spPr bwMode="auto">
          <a:xfrm>
            <a:off x="126427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43" name="Text Box 24"/>
          <p:cNvSpPr txBox="1">
            <a:spLocks noChangeArrowheads="1"/>
          </p:cNvSpPr>
          <p:nvPr/>
        </p:nvSpPr>
        <p:spPr bwMode="auto">
          <a:xfrm>
            <a:off x="2220674" y="32793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44" name="Text Box 25"/>
          <p:cNvSpPr txBox="1">
            <a:spLocks noChangeArrowheads="1"/>
          </p:cNvSpPr>
          <p:nvPr/>
        </p:nvSpPr>
        <p:spPr bwMode="auto">
          <a:xfrm>
            <a:off x="2685812" y="328569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45" name="Rectangle 26"/>
          <p:cNvSpPr>
            <a:spLocks noChangeArrowheads="1"/>
          </p:cNvSpPr>
          <p:nvPr/>
        </p:nvSpPr>
        <p:spPr bwMode="auto">
          <a:xfrm>
            <a:off x="5615781" y="3322203"/>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49" name="Text Box 30"/>
          <p:cNvSpPr txBox="1">
            <a:spLocks noChangeArrowheads="1"/>
          </p:cNvSpPr>
          <p:nvPr/>
        </p:nvSpPr>
        <p:spPr bwMode="auto">
          <a:xfrm>
            <a:off x="5563949" y="329362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52" name="Line 34"/>
          <p:cNvSpPr>
            <a:spLocks noChangeShapeType="1"/>
          </p:cNvSpPr>
          <p:nvPr/>
        </p:nvSpPr>
        <p:spPr bwMode="auto">
          <a:xfrm>
            <a:off x="18089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3" name="Line 35"/>
          <p:cNvSpPr>
            <a:spLocks noChangeShapeType="1"/>
          </p:cNvSpPr>
          <p:nvPr/>
        </p:nvSpPr>
        <p:spPr bwMode="auto">
          <a:xfrm>
            <a:off x="22852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 name="Line 36"/>
          <p:cNvSpPr>
            <a:spLocks noChangeShapeType="1"/>
          </p:cNvSpPr>
          <p:nvPr/>
        </p:nvSpPr>
        <p:spPr bwMode="auto">
          <a:xfrm>
            <a:off x="276145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5" name="Line 37"/>
          <p:cNvSpPr>
            <a:spLocks noChangeShapeType="1"/>
          </p:cNvSpPr>
          <p:nvPr/>
        </p:nvSpPr>
        <p:spPr bwMode="auto">
          <a:xfrm>
            <a:off x="32377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6" name="Line 38"/>
          <p:cNvSpPr>
            <a:spLocks noChangeShapeType="1"/>
          </p:cNvSpPr>
          <p:nvPr/>
        </p:nvSpPr>
        <p:spPr bwMode="auto">
          <a:xfrm>
            <a:off x="3718718"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7" name="Line 39"/>
          <p:cNvSpPr>
            <a:spLocks noChangeShapeType="1"/>
          </p:cNvSpPr>
          <p:nvPr/>
        </p:nvSpPr>
        <p:spPr bwMode="auto">
          <a:xfrm>
            <a:off x="46664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8" name="Line 40"/>
          <p:cNvSpPr>
            <a:spLocks noChangeShapeType="1"/>
          </p:cNvSpPr>
          <p:nvPr/>
        </p:nvSpPr>
        <p:spPr bwMode="auto">
          <a:xfrm>
            <a:off x="5614193"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9" name="Line 41"/>
          <p:cNvSpPr>
            <a:spLocks noChangeShapeType="1"/>
          </p:cNvSpPr>
          <p:nvPr/>
        </p:nvSpPr>
        <p:spPr bwMode="auto">
          <a:xfrm>
            <a:off x="6561931" y="330474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0" name="Line 42"/>
          <p:cNvSpPr>
            <a:spLocks noChangeShapeType="1"/>
          </p:cNvSpPr>
          <p:nvPr/>
        </p:nvSpPr>
        <p:spPr bwMode="auto">
          <a:xfrm>
            <a:off x="60952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2" name="Line 44"/>
          <p:cNvSpPr>
            <a:spLocks noChangeShapeType="1"/>
          </p:cNvSpPr>
          <p:nvPr/>
        </p:nvSpPr>
        <p:spPr bwMode="auto">
          <a:xfrm>
            <a:off x="51427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8" name="Line 41"/>
          <p:cNvSpPr>
            <a:spLocks noChangeShapeType="1"/>
          </p:cNvSpPr>
          <p:nvPr/>
        </p:nvSpPr>
        <p:spPr bwMode="auto">
          <a:xfrm>
            <a:off x="7030243"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9" name="Line 41"/>
          <p:cNvSpPr>
            <a:spLocks noChangeShapeType="1"/>
          </p:cNvSpPr>
          <p:nvPr/>
        </p:nvSpPr>
        <p:spPr bwMode="auto">
          <a:xfrm>
            <a:off x="1330467"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0" name="Rectangle 26"/>
          <p:cNvSpPr>
            <a:spLocks noChangeArrowheads="1"/>
          </p:cNvSpPr>
          <p:nvPr/>
        </p:nvSpPr>
        <p:spPr bwMode="auto">
          <a:xfrm>
            <a:off x="1808956" y="3317718"/>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71" name="Text Box 30"/>
          <p:cNvSpPr txBox="1">
            <a:spLocks noChangeArrowheads="1"/>
          </p:cNvSpPr>
          <p:nvPr/>
        </p:nvSpPr>
        <p:spPr bwMode="auto">
          <a:xfrm>
            <a:off x="171244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72" name="Rectangle 28"/>
          <p:cNvSpPr>
            <a:spLocks noChangeArrowheads="1"/>
          </p:cNvSpPr>
          <p:nvPr/>
        </p:nvSpPr>
        <p:spPr bwMode="auto">
          <a:xfrm>
            <a:off x="3247466" y="3317440"/>
            <a:ext cx="479425" cy="230187"/>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73" name="Text Box 32"/>
          <p:cNvSpPr txBox="1">
            <a:spLocks noChangeArrowheads="1"/>
          </p:cNvSpPr>
          <p:nvPr/>
        </p:nvSpPr>
        <p:spPr bwMode="auto">
          <a:xfrm>
            <a:off x="3173410" y="32809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76" name="Line 38"/>
          <p:cNvSpPr>
            <a:spLocks noChangeShapeType="1"/>
          </p:cNvSpPr>
          <p:nvPr/>
        </p:nvSpPr>
        <p:spPr bwMode="auto">
          <a:xfrm>
            <a:off x="4160000" y="330978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7" name="TextBox 76"/>
          <p:cNvSpPr txBox="1"/>
          <p:nvPr/>
        </p:nvSpPr>
        <p:spPr>
          <a:xfrm>
            <a:off x="1202521" y="3927238"/>
            <a:ext cx="7854970" cy="2585323"/>
          </a:xfrm>
          <a:prstGeom prst="rect">
            <a:avLst/>
          </a:prstGeom>
          <a:noFill/>
        </p:spPr>
        <p:txBody>
          <a:bodyPr wrap="square" rtlCol="0">
            <a:spAutoFit/>
          </a:bodyPr>
          <a:lstStyle/>
          <a:p>
            <a:r>
              <a:rPr lang="en-US" dirty="0" smtClean="0"/>
              <a:t>ATM = Asynchronous Transfer Mode – an ugly expression</a:t>
            </a:r>
          </a:p>
          <a:p>
            <a:r>
              <a:rPr lang="en-US" dirty="0" smtClean="0"/>
              <a:t>think of it as ATDM – Asynchronous Time Division Multiplexing</a:t>
            </a:r>
          </a:p>
          <a:p>
            <a:endParaRPr lang="en-US" dirty="0"/>
          </a:p>
          <a:p>
            <a:r>
              <a:rPr lang="en-US" dirty="0" smtClean="0"/>
              <a:t>That</a:t>
            </a:r>
            <a:r>
              <a:rPr lang="fr-FR" dirty="0" smtClean="0"/>
              <a:t>’</a:t>
            </a:r>
            <a:r>
              <a:rPr lang="en-US" dirty="0" smtClean="0"/>
              <a:t>s </a:t>
            </a:r>
            <a:r>
              <a:rPr lang="en-US" b="1" dirty="0" smtClean="0"/>
              <a:t>PACKET SWITCHING</a:t>
            </a:r>
            <a:r>
              <a:rPr lang="en-US" dirty="0" smtClean="0"/>
              <a:t> to the rest of us – just like Ethernet</a:t>
            </a:r>
          </a:p>
          <a:p>
            <a:r>
              <a:rPr lang="en-US" dirty="0"/>
              <a:t>	</a:t>
            </a:r>
            <a:r>
              <a:rPr lang="en-US" dirty="0" smtClean="0"/>
              <a:t>						but using fixed length slots/packets/cells</a:t>
            </a:r>
          </a:p>
          <a:p>
            <a:endParaRPr lang="en-US" dirty="0"/>
          </a:p>
          <a:p>
            <a:r>
              <a:rPr lang="en-US" dirty="0" smtClean="0"/>
              <a:t>Use the media when you need it, but</a:t>
            </a:r>
          </a:p>
          <a:p>
            <a:r>
              <a:rPr lang="en-US" dirty="0"/>
              <a:t>	</a:t>
            </a:r>
            <a:r>
              <a:rPr lang="en-US" dirty="0" smtClean="0"/>
              <a:t>ATM had virtual circuits and these needed setup….</a:t>
            </a:r>
          </a:p>
          <a:p>
            <a:r>
              <a:rPr lang="en-US" dirty="0"/>
              <a:t>	</a:t>
            </a:r>
            <a:r>
              <a:rPr lang="en-US" dirty="0" smtClean="0"/>
              <a:t>						Worse ATM had an utterly irrational size</a:t>
            </a:r>
            <a:endParaRPr lang="en-US" dirty="0"/>
          </a:p>
        </p:txBody>
      </p:sp>
      <p:sp>
        <p:nvSpPr>
          <p:cNvPr id="78" name="TextBox 77"/>
          <p:cNvSpPr txBox="1"/>
          <p:nvPr/>
        </p:nvSpPr>
        <p:spPr>
          <a:xfrm>
            <a:off x="848999" y="1269968"/>
            <a:ext cx="5604777" cy="369332"/>
          </a:xfrm>
          <a:prstGeom prst="rect">
            <a:avLst/>
          </a:prstGeom>
          <a:noFill/>
        </p:spPr>
        <p:txBody>
          <a:bodyPr wrap="square" rtlCol="0">
            <a:spAutoFit/>
          </a:bodyPr>
          <a:lstStyle/>
          <a:p>
            <a:r>
              <a:rPr lang="en-US" dirty="0" smtClean="0"/>
              <a:t>In TDM a sender may only use a pre-allocated slot</a:t>
            </a:r>
            <a:endParaRPr lang="en-US" dirty="0"/>
          </a:p>
        </p:txBody>
      </p:sp>
      <p:sp>
        <p:nvSpPr>
          <p:cNvPr id="79" name="TextBox 78"/>
          <p:cNvSpPr txBox="1"/>
          <p:nvPr/>
        </p:nvSpPr>
        <p:spPr>
          <a:xfrm>
            <a:off x="1001399" y="2851082"/>
            <a:ext cx="6028844" cy="369332"/>
          </a:xfrm>
          <a:prstGeom prst="rect">
            <a:avLst/>
          </a:prstGeom>
          <a:noFill/>
        </p:spPr>
        <p:txBody>
          <a:bodyPr wrap="square" rtlCol="0">
            <a:spAutoFit/>
          </a:bodyPr>
          <a:lstStyle/>
          <a:p>
            <a:r>
              <a:rPr lang="en-US" dirty="0" smtClean="0"/>
              <a:t>In ATM a sender transmits labeled cells whenever necessary </a:t>
            </a:r>
            <a:endParaRPr lang="en-US" dirty="0"/>
          </a:p>
        </p:txBody>
      </p:sp>
      <p:sp>
        <p:nvSpPr>
          <p:cNvPr id="81" name="Rectangle 27"/>
          <p:cNvSpPr>
            <a:spLocks noChangeArrowheads="1"/>
          </p:cNvSpPr>
          <p:nvPr/>
        </p:nvSpPr>
        <p:spPr bwMode="auto">
          <a:xfrm>
            <a:off x="3720894" y="3317440"/>
            <a:ext cx="479425" cy="230187"/>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82" name="Text Box 31"/>
          <p:cNvSpPr txBox="1">
            <a:spLocks noChangeArrowheads="1"/>
          </p:cNvSpPr>
          <p:nvPr/>
        </p:nvSpPr>
        <p:spPr bwMode="auto">
          <a:xfrm>
            <a:off x="3656362"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83" name="Line 39"/>
          <p:cNvSpPr>
            <a:spLocks noChangeShapeType="1"/>
          </p:cNvSpPr>
          <p:nvPr/>
        </p:nvSpPr>
        <p:spPr bwMode="auto">
          <a:xfrm>
            <a:off x="1491882" y="3322202"/>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4" name="Line 39"/>
          <p:cNvSpPr>
            <a:spLocks noChangeShapeType="1"/>
          </p:cNvSpPr>
          <p:nvPr/>
        </p:nvSpPr>
        <p:spPr bwMode="auto">
          <a:xfrm>
            <a:off x="1927282"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5" name="Line 39"/>
          <p:cNvSpPr>
            <a:spLocks noChangeShapeType="1"/>
          </p:cNvSpPr>
          <p:nvPr/>
        </p:nvSpPr>
        <p:spPr bwMode="auto">
          <a:xfrm>
            <a:off x="2438061"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6" name="Line 39"/>
          <p:cNvSpPr>
            <a:spLocks noChangeShapeType="1"/>
          </p:cNvSpPr>
          <p:nvPr/>
        </p:nvSpPr>
        <p:spPr bwMode="auto">
          <a:xfrm>
            <a:off x="290742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7" name="Line 39"/>
          <p:cNvSpPr>
            <a:spLocks noChangeShapeType="1"/>
          </p:cNvSpPr>
          <p:nvPr/>
        </p:nvSpPr>
        <p:spPr bwMode="auto">
          <a:xfrm>
            <a:off x="339059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8" name="Line 39"/>
          <p:cNvSpPr>
            <a:spLocks noChangeShapeType="1"/>
          </p:cNvSpPr>
          <p:nvPr/>
        </p:nvSpPr>
        <p:spPr bwMode="auto">
          <a:xfrm>
            <a:off x="3860509"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9" name="Line 39"/>
          <p:cNvSpPr>
            <a:spLocks noChangeShapeType="1"/>
          </p:cNvSpPr>
          <p:nvPr/>
        </p:nvSpPr>
        <p:spPr bwMode="auto">
          <a:xfrm>
            <a:off x="5779933" y="33047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 name="Slide Number Placeholder 2"/>
          <p:cNvSpPr>
            <a:spLocks noGrp="1"/>
          </p:cNvSpPr>
          <p:nvPr>
            <p:ph type="sldNum" sz="quarter" idx="12"/>
          </p:nvPr>
        </p:nvSpPr>
        <p:spPr/>
        <p:txBody>
          <a:bodyPr/>
          <a:lstStyle/>
          <a:p>
            <a:fld id="{915173E1-F880-A64A-B74C-29872619673F}" type="slidenum">
              <a:rPr lang="en-US" smtClean="0"/>
              <a:t>52</a:t>
            </a:fld>
            <a:endParaRPr lang="en-US"/>
          </a:p>
        </p:txBody>
      </p:sp>
    </p:spTree>
    <p:extLst>
      <p:ext uri="{BB962C8B-B14F-4D97-AF65-F5344CB8AC3E}">
        <p14:creationId xmlns:p14="http://schemas.microsoft.com/office/powerpoint/2010/main" val="25321340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669503B-48EC-AF43-9B67-A932CDED51FC}" type="slidenum">
              <a:rPr lang="en-US" sz="1200" i="0" smtClean="0">
                <a:latin typeface="Calibri"/>
                <a:cs typeface="Calibri"/>
              </a:rPr>
              <a:pPr/>
              <a:t>53</a:t>
            </a:fld>
            <a:endParaRPr lang="en-US" sz="1200" i="0" dirty="0">
              <a:latin typeface="Calibri"/>
              <a:cs typeface="Calibri"/>
            </a:endParaRPr>
          </a:p>
        </p:txBody>
      </p:sp>
      <p:sp>
        <p:nvSpPr>
          <p:cNvPr id="197636" name="Rectangle 2"/>
          <p:cNvSpPr>
            <a:spLocks noGrp="1" noChangeArrowheads="1"/>
          </p:cNvSpPr>
          <p:nvPr>
            <p:ph type="title"/>
          </p:nvPr>
        </p:nvSpPr>
        <p:spPr/>
        <p:txBody>
          <a:bodyPr>
            <a:noAutofit/>
          </a:bodyPr>
          <a:lstStyle/>
          <a:p>
            <a:r>
              <a:rPr lang="en-US" sz="2800" dirty="0">
                <a:ea typeface="ＭＳ Ｐゴシック" charset="0"/>
                <a:cs typeface="ＭＳ Ｐゴシック" charset="0"/>
              </a:rPr>
              <a:t>ATM Layer: ATM </a:t>
            </a:r>
            <a:r>
              <a:rPr lang="en-US" sz="2800" dirty="0" smtClean="0">
                <a:ea typeface="ＭＳ Ｐゴシック" charset="0"/>
                <a:cs typeface="ＭＳ Ｐゴシック" charset="0"/>
              </a:rPr>
              <a:t>cell </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(size = best known stupid feature)</a:t>
            </a:r>
            <a:endParaRPr lang="en-US" sz="2800" dirty="0">
              <a:ea typeface="ＭＳ Ｐゴシック" charset="0"/>
              <a:cs typeface="ＭＳ Ｐゴシック" charset="0"/>
            </a:endParaRPr>
          </a:p>
        </p:txBody>
      </p:sp>
      <p:sp>
        <p:nvSpPr>
          <p:cNvPr id="197637" name="Rectangle 3"/>
          <p:cNvSpPr>
            <a:spLocks noGrp="1" noChangeArrowheads="1"/>
          </p:cNvSpPr>
          <p:nvPr>
            <p:ph type="body" idx="1"/>
          </p:nvPr>
        </p:nvSpPr>
        <p:spPr>
          <a:xfrm>
            <a:off x="533400" y="1344613"/>
            <a:ext cx="7772400" cy="2309812"/>
          </a:xfrm>
        </p:spPr>
        <p:txBody>
          <a:bodyPr>
            <a:normAutofit lnSpcReduction="10000"/>
          </a:bodyPr>
          <a:lstStyle/>
          <a:p>
            <a:r>
              <a:rPr lang="en-US" sz="2400" dirty="0" smtClean="0">
                <a:ea typeface="ＭＳ Ｐゴシック" charset="0"/>
                <a:cs typeface="ＭＳ Ｐゴシック" charset="0"/>
              </a:rPr>
              <a:t>48</a:t>
            </a:r>
            <a:r>
              <a:rPr lang="en-US" sz="2400" dirty="0">
                <a:ea typeface="ＭＳ Ｐゴシック" charset="0"/>
                <a:cs typeface="ＭＳ Ｐゴシック" charset="0"/>
              </a:rPr>
              <a:t>-byte payload</a:t>
            </a:r>
          </a:p>
          <a:p>
            <a:pPr lvl="1"/>
            <a:r>
              <a:rPr lang="en-US" dirty="0">
                <a:ea typeface="ＭＳ Ｐゴシック" charset="0"/>
              </a:rPr>
              <a:t>Why?: small payload -&gt; short cell-creation </a:t>
            </a:r>
            <a:r>
              <a:rPr lang="en-US" dirty="0" smtClean="0">
                <a:ea typeface="ＭＳ Ｐゴシック" charset="0"/>
              </a:rPr>
              <a:t>delay </a:t>
            </a:r>
            <a:r>
              <a:rPr lang="en-US" dirty="0">
                <a:ea typeface="ＭＳ Ｐゴシック" charset="0"/>
              </a:rPr>
              <a:t>for digitized voice</a:t>
            </a:r>
          </a:p>
          <a:p>
            <a:pPr lvl="1"/>
            <a:r>
              <a:rPr lang="en-US" dirty="0">
                <a:ea typeface="ＭＳ Ｐゴシック" charset="0"/>
              </a:rPr>
              <a:t>halfway between 32 and 64 (compromise!</a:t>
            </a:r>
            <a:r>
              <a:rPr lang="en-US" dirty="0" smtClean="0">
                <a:ea typeface="ＭＳ Ｐゴシック" charset="0"/>
              </a:rPr>
              <a:t>)</a:t>
            </a:r>
          </a:p>
          <a:p>
            <a:r>
              <a:rPr lang="en-US" sz="2400" dirty="0">
                <a:ea typeface="ＭＳ Ｐゴシック" charset="0"/>
                <a:cs typeface="ＭＳ Ｐゴシック" charset="0"/>
              </a:rPr>
              <a:t>5-byte ATM cell header (10% of payload)</a:t>
            </a:r>
          </a:p>
          <a:p>
            <a:endParaRPr lang="en-US" dirty="0">
              <a:ea typeface="ＭＳ Ｐゴシック" charset="0"/>
            </a:endParaRPr>
          </a:p>
          <a:p>
            <a:endParaRPr lang="en-US" sz="2400"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pic>
        <p:nvPicPr>
          <p:cNvPr id="197638"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3722688"/>
            <a:ext cx="5276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0" name="Text Box 6"/>
          <p:cNvSpPr txBox="1">
            <a:spLocks noChangeArrowheads="1"/>
          </p:cNvSpPr>
          <p:nvPr/>
        </p:nvSpPr>
        <p:spPr bwMode="auto">
          <a:xfrm>
            <a:off x="306388" y="4003675"/>
            <a:ext cx="1364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solidFill>
                  <a:srgbClr val="FF0000"/>
                </a:solidFill>
                <a:latin typeface="Calibri"/>
              </a:rPr>
              <a:t>Cell header</a:t>
            </a:r>
          </a:p>
        </p:txBody>
      </p:sp>
      <p:sp>
        <p:nvSpPr>
          <p:cNvPr id="197641" name="Text Box 7"/>
          <p:cNvSpPr txBox="1">
            <a:spLocks noChangeArrowheads="1"/>
          </p:cNvSpPr>
          <p:nvPr/>
        </p:nvSpPr>
        <p:spPr bwMode="auto">
          <a:xfrm>
            <a:off x="311150" y="5140325"/>
            <a:ext cx="1341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solidFill>
                  <a:srgbClr val="FF0000"/>
                </a:solidFill>
                <a:latin typeface="Calibri"/>
              </a:rPr>
              <a:t>Cell format</a:t>
            </a:r>
            <a:endParaRPr lang="en-US" sz="1800" i="0" dirty="0">
              <a:latin typeface="Calibri"/>
            </a:endParaRPr>
          </a:p>
        </p:txBody>
      </p:sp>
      <p:grpSp>
        <p:nvGrpSpPr>
          <p:cNvPr id="3" name="Group 2"/>
          <p:cNvGrpSpPr/>
          <p:nvPr/>
        </p:nvGrpSpPr>
        <p:grpSpPr>
          <a:xfrm>
            <a:off x="1566853" y="5053013"/>
            <a:ext cx="5873971" cy="1738555"/>
            <a:chOff x="1566853" y="5053013"/>
            <a:chExt cx="5873971" cy="1738555"/>
          </a:xfrm>
        </p:grpSpPr>
        <p:pic>
          <p:nvPicPr>
            <p:cNvPr id="197639"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5053013"/>
              <a:ext cx="536098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66853" y="5554239"/>
              <a:ext cx="5873971" cy="12373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1641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NYGRAMS-big-v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06" y="1621970"/>
            <a:ext cx="4110387" cy="4603634"/>
          </a:xfrm>
          <a:prstGeom prst="rect">
            <a:avLst/>
          </a:prstGeom>
        </p:spPr>
      </p:pic>
      <p:sp>
        <p:nvSpPr>
          <p:cNvPr id="7" name="TextBox 6"/>
          <p:cNvSpPr txBox="1"/>
          <p:nvPr/>
        </p:nvSpPr>
        <p:spPr>
          <a:xfrm>
            <a:off x="407243" y="2319072"/>
            <a:ext cx="4369241" cy="5078314"/>
          </a:xfrm>
          <a:prstGeom prst="rect">
            <a:avLst/>
          </a:prstGeom>
          <a:noFill/>
        </p:spPr>
        <p:txBody>
          <a:bodyPr wrap="square" rtlCol="0">
            <a:spAutoFit/>
          </a:bodyPr>
          <a:lstStyle/>
          <a:p>
            <a:r>
              <a:rPr lang="en-US" dirty="0" smtClean="0"/>
              <a:t>Size issues once plagued ATM</a:t>
            </a:r>
          </a:p>
          <a:p>
            <a:r>
              <a:rPr lang="en-US" dirty="0"/>
              <a:t>	</a:t>
            </a:r>
            <a:r>
              <a:rPr lang="en-US" dirty="0" smtClean="0"/>
              <a:t>- too little time to do useful work</a:t>
            </a:r>
          </a:p>
          <a:p>
            <a:endParaRPr lang="en-US" dirty="0"/>
          </a:p>
          <a:p>
            <a:r>
              <a:rPr lang="en-US" dirty="0" smtClean="0"/>
              <a:t>now plague the common Internet MTU</a:t>
            </a:r>
          </a:p>
          <a:p>
            <a:endParaRPr lang="en-US" dirty="0"/>
          </a:p>
          <a:p>
            <a:r>
              <a:rPr lang="en-US" dirty="0" smtClean="0"/>
              <a:t>Even jumbo grams (9kB) are argued as </a:t>
            </a:r>
            <a:r>
              <a:rPr lang="en-US" i="1" dirty="0" smtClean="0"/>
              <a:t>not big enough</a:t>
            </a:r>
            <a:endParaRPr lang="en-US" dirty="0" smtClean="0"/>
          </a:p>
          <a:p>
            <a:endParaRPr lang="en-US" dirty="0"/>
          </a:p>
          <a:p>
            <a:r>
              <a:rPr lang="en-US" dirty="0" smtClean="0"/>
              <a:t>Consider issues</a:t>
            </a:r>
          </a:p>
          <a:p>
            <a:pPr marL="285750" indent="-285750">
              <a:buFont typeface="Arial"/>
              <a:buChar char="•"/>
            </a:pPr>
            <a:r>
              <a:rPr lang="en-US" dirty="0" smtClean="0"/>
              <a:t>default Ethernet CRC not robust for 9k packets</a:t>
            </a:r>
          </a:p>
          <a:p>
            <a:pPr marL="742950" lvl="1" indent="-285750">
              <a:buFont typeface="Arial"/>
              <a:buChar char="•"/>
            </a:pPr>
            <a:r>
              <a:rPr lang="en-US" dirty="0" smtClean="0"/>
              <a:t>IPv6 checksum implications</a:t>
            </a:r>
          </a:p>
          <a:p>
            <a:pPr marL="285750" indent="-285750">
              <a:buFont typeface="Arial"/>
              <a:buChar char="•"/>
            </a:pPr>
            <a:r>
              <a:rPr lang="en-US" dirty="0" smtClean="0"/>
              <a:t>MTU discovery ugliness</a:t>
            </a:r>
          </a:p>
          <a:p>
            <a:pPr marL="742950" lvl="1" indent="-285750">
              <a:buFont typeface="Arial"/>
              <a:buChar char="•"/>
            </a:pPr>
            <a:r>
              <a:rPr lang="en-US" dirty="0" smtClean="0"/>
              <a:t>(discovering MTU is hard anyway)</a:t>
            </a:r>
          </a:p>
          <a:p>
            <a:pPr marL="742950" lvl="1" indent="-285750">
              <a:buFont typeface="Arial"/>
              <a:buChar char="•"/>
            </a:pPr>
            <a:endParaRPr lang="en-US" dirty="0"/>
          </a:p>
          <a:p>
            <a:pPr marL="285750" indent="-285750">
              <a:buFont typeface="Arial"/>
              <a:buChar char="•"/>
            </a:pPr>
            <a:r>
              <a:rPr lang="en-US" dirty="0" smtClean="0"/>
              <a:t>Is time-per-packet a sensible justification?</a:t>
            </a:r>
          </a:p>
          <a:p>
            <a:pPr marL="285750" indent="-285750">
              <a:buFont typeface="Arial"/>
              <a:buChar char="•"/>
            </a:pPr>
            <a:endParaRPr lang="en-US" dirty="0" smtClean="0"/>
          </a:p>
          <a:p>
            <a:endParaRPr lang="en-US" dirty="0"/>
          </a:p>
        </p:txBody>
      </p:sp>
      <p:sp>
        <p:nvSpPr>
          <p:cNvPr id="8" name="Title 1"/>
          <p:cNvSpPr>
            <a:spLocks noGrp="1"/>
          </p:cNvSpPr>
          <p:nvPr>
            <p:ph type="title"/>
          </p:nvPr>
        </p:nvSpPr>
        <p:spPr>
          <a:xfrm>
            <a:off x="457200" y="274638"/>
            <a:ext cx="8229600" cy="1143000"/>
          </a:xfrm>
        </p:spPr>
        <p:txBody>
          <a:bodyPr>
            <a:normAutofit fontScale="90000"/>
          </a:bodyPr>
          <a:lstStyle/>
          <a:p>
            <a:r>
              <a:rPr lang="en-US" dirty="0" smtClean="0"/>
              <a:t>ATM – </a:t>
            </a:r>
            <a:r>
              <a:rPr lang="en-US" dirty="0" err="1" smtClean="0"/>
              <a:t>redux</a:t>
            </a:r>
            <a:r>
              <a:rPr lang="en-US" dirty="0" smtClean="0"/>
              <a:t>, the irony</a:t>
            </a:r>
            <a:br>
              <a:rPr lang="en-US" dirty="0" smtClean="0"/>
            </a:br>
            <a:r>
              <a:rPr lang="en-US" dirty="0" smtClean="0"/>
              <a:t>(a 60 second sidetrack)</a:t>
            </a:r>
            <a:endParaRPr lang="en-US" dirty="0"/>
          </a:p>
        </p:txBody>
      </p:sp>
      <p:sp>
        <p:nvSpPr>
          <p:cNvPr id="2" name="Slide Number Placeholder 1"/>
          <p:cNvSpPr>
            <a:spLocks noGrp="1"/>
          </p:cNvSpPr>
          <p:nvPr>
            <p:ph type="sldNum" sz="quarter" idx="12"/>
          </p:nvPr>
        </p:nvSpPr>
        <p:spPr/>
        <p:txBody>
          <a:bodyPr/>
          <a:lstStyle/>
          <a:p>
            <a:fld id="{915173E1-F880-A64A-B74C-29872619673F}" type="slidenum">
              <a:rPr lang="en-US" smtClean="0"/>
              <a:t>54</a:t>
            </a:fld>
            <a:endParaRPr lang="en-US"/>
          </a:p>
        </p:txBody>
      </p:sp>
    </p:spTree>
    <p:extLst>
      <p:ext uri="{BB962C8B-B14F-4D97-AF65-F5344CB8AC3E}">
        <p14:creationId xmlns:p14="http://schemas.microsoft.com/office/powerpoint/2010/main" val="1131082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None of these are the “Internet way”…</a:t>
            </a:r>
            <a:br>
              <a:rPr lang="en-US" dirty="0" smtClean="0"/>
            </a:br>
            <a:r>
              <a:rPr lang="en-US" sz="2700" dirty="0" smtClean="0"/>
              <a:t>(</a:t>
            </a:r>
            <a:r>
              <a:rPr lang="en-US" sz="2700" dirty="0" err="1" smtClean="0"/>
              <a:t>Bezerkely</a:t>
            </a:r>
            <a:r>
              <a:rPr lang="en-US" sz="2700" dirty="0" smtClean="0"/>
              <a:t>, 60’s, free </a:t>
            </a:r>
            <a:r>
              <a:rPr lang="en-US" sz="2700" i="1" dirty="0" smtClean="0"/>
              <a:t>stuff</a:t>
            </a:r>
            <a:r>
              <a:rPr lang="en-US" sz="2700" dirty="0" smtClean="0"/>
              <a:t>, no G-man)</a:t>
            </a:r>
            <a:endParaRPr lang="en-US" sz="1300" dirty="0"/>
          </a:p>
        </p:txBody>
      </p:sp>
      <p:sp>
        <p:nvSpPr>
          <p:cNvPr id="3" name="Content Placeholder 2"/>
          <p:cNvSpPr>
            <a:spLocks noGrp="1"/>
          </p:cNvSpPr>
          <p:nvPr>
            <p:ph idx="1"/>
          </p:nvPr>
        </p:nvSpPr>
        <p:spPr>
          <a:xfrm>
            <a:off x="457200" y="1600200"/>
            <a:ext cx="8229600" cy="5121275"/>
          </a:xfrm>
        </p:spPr>
        <p:txBody>
          <a:bodyPr>
            <a:normAutofit fontScale="77500" lnSpcReduction="20000"/>
          </a:bodyPr>
          <a:lstStyle/>
          <a:p>
            <a:r>
              <a:rPr lang="en-US" dirty="0" smtClean="0"/>
              <a:t>Seriously; why not?  </a:t>
            </a:r>
          </a:p>
          <a:p>
            <a:pPr lvl="3"/>
            <a:endParaRPr lang="en-US" dirty="0"/>
          </a:p>
          <a:p>
            <a:r>
              <a:rPr lang="en-US" dirty="0" smtClean="0"/>
              <a:t>What’s wrong with</a:t>
            </a:r>
          </a:p>
          <a:p>
            <a:pPr lvl="1"/>
            <a:r>
              <a:rPr lang="en-US" dirty="0" smtClean="0"/>
              <a:t>TDMA</a:t>
            </a:r>
          </a:p>
          <a:p>
            <a:pPr lvl="1"/>
            <a:r>
              <a:rPr lang="en-US" dirty="0" smtClean="0"/>
              <a:t>FDMA</a:t>
            </a:r>
          </a:p>
          <a:p>
            <a:pPr lvl="1"/>
            <a:r>
              <a:rPr lang="en-US" dirty="0" smtClean="0"/>
              <a:t>Polling</a:t>
            </a:r>
          </a:p>
          <a:p>
            <a:pPr lvl="1"/>
            <a:r>
              <a:rPr lang="en-US" dirty="0" smtClean="0"/>
              <a:t>Token passing</a:t>
            </a:r>
          </a:p>
          <a:p>
            <a:pPr lvl="1"/>
            <a:r>
              <a:rPr lang="en-US" dirty="0" smtClean="0"/>
              <a:t>ATM</a:t>
            </a:r>
          </a:p>
          <a:p>
            <a:pPr lvl="4"/>
            <a:endParaRPr lang="en-US" dirty="0"/>
          </a:p>
          <a:p>
            <a:r>
              <a:rPr lang="en-US" dirty="0" smtClean="0"/>
              <a:t>Turn to random access</a:t>
            </a:r>
          </a:p>
          <a:p>
            <a:pPr lvl="1"/>
            <a:r>
              <a:rPr lang="en-US" dirty="0"/>
              <a:t>Optimize for the common case (no collision)</a:t>
            </a:r>
          </a:p>
          <a:p>
            <a:pPr lvl="1"/>
            <a:r>
              <a:rPr lang="en-US" dirty="0" smtClean="0"/>
              <a:t>Don’t avoid collisions, just recover from them….</a:t>
            </a:r>
          </a:p>
          <a:p>
            <a:pPr lvl="2"/>
            <a:r>
              <a:rPr lang="en-US" dirty="0" smtClean="0"/>
              <a:t>Sound familiar?</a:t>
            </a:r>
            <a:endParaRPr lang="en-US" dirty="0"/>
          </a:p>
          <a:p>
            <a:pPr lvl="2"/>
            <a:endParaRPr lang="en-US" dirty="0" smtClean="0"/>
          </a:p>
          <a:p>
            <a:pPr marL="914400" lvl="2" indent="0" algn="r">
              <a:buNone/>
            </a:pPr>
            <a:r>
              <a:rPr lang="en-US" dirty="0" smtClean="0"/>
              <a:t>What could possibly go wrong….</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55</a:t>
            </a:fld>
            <a:endParaRPr lang="en-US">
              <a:solidFill>
                <a:srgbClr val="000000"/>
              </a:solidFill>
            </a:endParaRPr>
          </a:p>
        </p:txBody>
      </p:sp>
      <p:sp>
        <p:nvSpPr>
          <p:cNvPr id="5" name="TextBox 4"/>
          <p:cNvSpPr txBox="1"/>
          <p:nvPr/>
        </p:nvSpPr>
        <p:spPr>
          <a:xfrm rot="20701055">
            <a:off x="2772834" y="2242944"/>
            <a:ext cx="6510249" cy="954107"/>
          </a:xfrm>
          <a:prstGeom prst="rect">
            <a:avLst/>
          </a:prstGeom>
          <a:noFill/>
        </p:spPr>
        <p:txBody>
          <a:bodyPr wrap="square" rtlCol="0">
            <a:spAutoFit/>
          </a:bodyPr>
          <a:lstStyle/>
          <a:p>
            <a:r>
              <a:rPr lang="en-US" sz="2800" dirty="0" smtClean="0">
                <a:solidFill>
                  <a:srgbClr val="660066"/>
                </a:solidFill>
              </a:rPr>
              <a:t>Management. Suites. Rules. Schedules.</a:t>
            </a:r>
          </a:p>
          <a:p>
            <a:r>
              <a:rPr lang="en-US" sz="2800" dirty="0" smtClean="0">
                <a:solidFill>
                  <a:srgbClr val="660066"/>
                </a:solidFill>
              </a:rPr>
              <a:t>Signs, signs, everywhere a sign…. </a:t>
            </a:r>
            <a:endParaRPr lang="en-US" sz="2800" dirty="0">
              <a:solidFill>
                <a:srgbClr val="660066"/>
              </a:solidFill>
            </a:endParaRPr>
          </a:p>
        </p:txBody>
      </p:sp>
    </p:spTree>
    <p:extLst>
      <p:ext uri="{BB962C8B-B14F-4D97-AF65-F5344CB8AC3E}">
        <p14:creationId xmlns:p14="http://schemas.microsoft.com/office/powerpoint/2010/main" val="373769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7F0D74F-10A5-1549-99D1-B7387C57CEE2}" type="slidenum">
              <a:rPr lang="en-US" sz="1200" i="0" smtClean="0">
                <a:latin typeface="Calibri"/>
                <a:cs typeface="Calibri"/>
              </a:rPr>
              <a:pPr/>
              <a:t>56</a:t>
            </a:fld>
            <a:endParaRPr lang="en-US" sz="1200" i="0" dirty="0">
              <a:latin typeface="Calibri"/>
              <a:cs typeface="Calibri"/>
            </a:endParaRPr>
          </a:p>
        </p:txBody>
      </p:sp>
      <p:sp>
        <p:nvSpPr>
          <p:cNvPr id="58372" name="Rectangle 2"/>
          <p:cNvSpPr>
            <a:spLocks noGrp="1" noChangeArrowheads="1"/>
          </p:cNvSpPr>
          <p:nvPr>
            <p:ph type="title"/>
          </p:nvPr>
        </p:nvSpPr>
        <p:spPr/>
        <p:txBody>
          <a:bodyPr/>
          <a:lstStyle/>
          <a:p>
            <a:r>
              <a:rPr lang="en-US" dirty="0">
                <a:ea typeface="ＭＳ Ｐゴシック" charset="0"/>
                <a:cs typeface="ＭＳ Ｐゴシック" charset="0"/>
              </a:rPr>
              <a:t>Random Access Protocols</a:t>
            </a:r>
          </a:p>
        </p:txBody>
      </p:sp>
      <p:sp>
        <p:nvSpPr>
          <p:cNvPr id="58373" name="Rectangle 3"/>
          <p:cNvSpPr>
            <a:spLocks noGrp="1" noChangeArrowheads="1"/>
          </p:cNvSpPr>
          <p:nvPr>
            <p:ph type="body" idx="1"/>
          </p:nvPr>
        </p:nvSpPr>
        <p:spPr/>
        <p:txBody>
          <a:bodyPr>
            <a:normAutofit/>
          </a:bodyPr>
          <a:lstStyle/>
          <a:p>
            <a:r>
              <a:rPr lang="en-US" sz="2400" dirty="0">
                <a:ea typeface="ＭＳ Ｐゴシック" charset="0"/>
                <a:cs typeface="ＭＳ Ｐゴシック" charset="0"/>
              </a:rPr>
              <a:t>When node has packet to send</a:t>
            </a:r>
          </a:p>
          <a:p>
            <a:pPr lvl="1"/>
            <a:r>
              <a:rPr lang="en-US" sz="2000" dirty="0">
                <a:ea typeface="ＭＳ Ｐゴシック" charset="0"/>
              </a:rPr>
              <a:t>transmit at full channel data rate R.</a:t>
            </a:r>
          </a:p>
          <a:p>
            <a:pPr lvl="1"/>
            <a:r>
              <a:rPr lang="en-US" sz="2000" dirty="0">
                <a:ea typeface="ＭＳ Ｐゴシック" charset="0"/>
              </a:rPr>
              <a:t>no </a:t>
            </a:r>
            <a:r>
              <a:rPr lang="en-US" sz="2000" i="1" dirty="0">
                <a:ea typeface="ＭＳ Ｐゴシック" charset="0"/>
              </a:rPr>
              <a:t>a priori</a:t>
            </a:r>
            <a:r>
              <a:rPr lang="en-US" sz="2000" dirty="0">
                <a:ea typeface="ＭＳ Ｐゴシック" charset="0"/>
              </a:rPr>
              <a:t> coordination among nodes</a:t>
            </a:r>
          </a:p>
          <a:p>
            <a:r>
              <a:rPr lang="en-US" sz="2400" dirty="0">
                <a:ea typeface="ＭＳ Ｐゴシック" charset="0"/>
                <a:cs typeface="ＭＳ Ｐゴシック" charset="0"/>
              </a:rPr>
              <a:t>two or more transmitting nodes </a:t>
            </a:r>
            <a:r>
              <a:rPr lang="en-US" sz="2400" dirty="0">
                <a:latin typeface="MS Mincho" charset="0"/>
                <a:ea typeface="MS Mincho" charset="0"/>
                <a:cs typeface="MS Mincho" charset="0"/>
              </a:rPr>
              <a:t>➜</a:t>
            </a:r>
            <a:r>
              <a:rPr lang="en-US" sz="2400" dirty="0">
                <a:ea typeface="ＭＳ Ｐゴシック" charset="0"/>
                <a:cs typeface="ＭＳ Ｐゴシック" charset="0"/>
              </a:rPr>
              <a:t> </a:t>
            </a:r>
            <a:r>
              <a:rPr lang="ja-JP" altLang="en-US" sz="2400" dirty="0">
                <a:ea typeface="ＭＳ Ｐゴシック" charset="0"/>
                <a:cs typeface="ＭＳ Ｐゴシック" charset="0"/>
              </a:rPr>
              <a:t>“</a:t>
            </a:r>
            <a:r>
              <a:rPr lang="en-US" sz="2400" dirty="0">
                <a:ea typeface="ＭＳ Ｐゴシック" charset="0"/>
                <a:cs typeface="ＭＳ Ｐゴシック" charset="0"/>
              </a:rPr>
              <a:t>collision</a:t>
            </a:r>
            <a:r>
              <a:rPr lang="ja-JP" altLang="en-US" sz="2400" dirty="0">
                <a:ea typeface="ＭＳ Ｐゴシック" charset="0"/>
                <a:cs typeface="ＭＳ Ｐゴシック" charset="0"/>
              </a:rPr>
              <a:t>”</a:t>
            </a:r>
            <a:r>
              <a:rPr lang="en-US" sz="2400" dirty="0">
                <a:ea typeface="ＭＳ Ｐゴシック" charset="0"/>
                <a:cs typeface="ＭＳ Ｐゴシック" charset="0"/>
              </a:rPr>
              <a:t>,</a:t>
            </a:r>
          </a:p>
          <a:p>
            <a:r>
              <a:rPr lang="en-US" sz="2400" dirty="0">
                <a:solidFill>
                  <a:srgbClr val="FF0000"/>
                </a:solidFill>
                <a:ea typeface="ＭＳ Ｐゴシック" charset="0"/>
                <a:cs typeface="ＭＳ Ｐゴシック" charset="0"/>
              </a:rPr>
              <a:t>random access MAC protocol</a:t>
            </a:r>
            <a:r>
              <a:rPr lang="en-US" sz="2400" dirty="0">
                <a:ea typeface="ＭＳ Ｐゴシック" charset="0"/>
                <a:cs typeface="ＭＳ Ｐゴシック" charset="0"/>
              </a:rPr>
              <a:t> specifies: </a:t>
            </a:r>
          </a:p>
          <a:p>
            <a:pPr lvl="1"/>
            <a:r>
              <a:rPr lang="en-US" sz="2000" dirty="0">
                <a:ea typeface="ＭＳ Ｐゴシック" charset="0"/>
              </a:rPr>
              <a:t>how to detect collisions</a:t>
            </a:r>
          </a:p>
          <a:p>
            <a:pPr lvl="1"/>
            <a:r>
              <a:rPr lang="en-US" sz="2000" dirty="0">
                <a:ea typeface="ＭＳ Ｐゴシック" charset="0"/>
              </a:rPr>
              <a:t>how to recover from collisions (e.g., via delayed retransmissions)</a:t>
            </a:r>
          </a:p>
          <a:p>
            <a:r>
              <a:rPr lang="en-US" sz="2400" dirty="0">
                <a:ea typeface="ＭＳ Ｐゴシック" charset="0"/>
                <a:cs typeface="ＭＳ Ｐゴシック" charset="0"/>
              </a:rPr>
              <a:t>Examples of random access MAC protocols:</a:t>
            </a:r>
          </a:p>
          <a:p>
            <a:pPr lvl="1"/>
            <a:r>
              <a:rPr lang="en-US" sz="2000" dirty="0" smtClean="0">
                <a:ea typeface="ＭＳ Ｐゴシック" charset="0"/>
              </a:rPr>
              <a:t>ALOHA and slotted ALOHA</a:t>
            </a:r>
            <a:endParaRPr lang="en-US" sz="2000" dirty="0">
              <a:ea typeface="ＭＳ Ｐゴシック" charset="0"/>
            </a:endParaRPr>
          </a:p>
          <a:p>
            <a:pPr lvl="1"/>
            <a:r>
              <a:rPr lang="en-US" sz="2000" dirty="0">
                <a:ea typeface="ＭＳ Ｐゴシック" charset="0"/>
              </a:rPr>
              <a:t>CSMA, CSMA/CD, CSMA/CA</a:t>
            </a:r>
          </a:p>
        </p:txBody>
      </p:sp>
    </p:spTree>
    <p:extLst>
      <p:ext uri="{BB962C8B-B14F-4D97-AF65-F5344CB8AC3E}">
        <p14:creationId xmlns:p14="http://schemas.microsoft.com/office/powerpoint/2010/main" val="17727639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A332893-B3DA-B645-9AB8-8E9006295EEA}"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normAutofit fontScale="85000" lnSpcReduction="20000"/>
          </a:bodyPr>
          <a:lstStyle/>
          <a:p>
            <a:r>
              <a:rPr lang="en-US" dirty="0">
                <a:cs typeface="Calibri"/>
              </a:rPr>
              <a:t>When node has packet to send</a:t>
            </a:r>
          </a:p>
          <a:p>
            <a:pPr lvl="1"/>
            <a:r>
              <a:rPr lang="en-US" dirty="0">
                <a:ea typeface="Calibri"/>
                <a:cs typeface="Calibri"/>
              </a:rPr>
              <a:t>Transmit at full channel data rate</a:t>
            </a:r>
          </a:p>
          <a:p>
            <a:pPr lvl="1"/>
            <a:r>
              <a:rPr lang="en-US" dirty="0">
                <a:ea typeface="Calibri"/>
                <a:cs typeface="Calibri"/>
              </a:rPr>
              <a:t>No </a:t>
            </a:r>
            <a:r>
              <a:rPr lang="en-US" i="1" dirty="0">
                <a:ea typeface="Calibri"/>
                <a:cs typeface="Calibri"/>
              </a:rPr>
              <a:t>a priori</a:t>
            </a:r>
            <a:r>
              <a:rPr lang="en-US" dirty="0">
                <a:ea typeface="Calibri"/>
                <a:cs typeface="Calibri"/>
              </a:rPr>
              <a:t> coordination among nodes</a:t>
            </a:r>
          </a:p>
          <a:p>
            <a:r>
              <a:rPr lang="en-US" dirty="0">
                <a:cs typeface="Calibri"/>
              </a:rPr>
              <a:t>Two or more transmitting nodes </a:t>
            </a:r>
            <a:r>
              <a:rPr lang="en-US" dirty="0">
                <a:ea typeface="AppleGothic" charset="0"/>
                <a:cs typeface="AppleGothic" charset="0"/>
                <a:sym typeface="Symbol" charset="0"/>
              </a:rPr>
              <a:t></a:t>
            </a:r>
            <a:r>
              <a:rPr lang="en-US" dirty="0">
                <a:cs typeface="Calibri"/>
              </a:rPr>
              <a:t> </a:t>
            </a:r>
            <a:r>
              <a:rPr lang="en-US" dirty="0">
                <a:solidFill>
                  <a:srgbClr val="FF3300"/>
                </a:solidFill>
                <a:cs typeface="Calibri"/>
              </a:rPr>
              <a:t>collision</a:t>
            </a:r>
            <a:endParaRPr lang="en-US" dirty="0">
              <a:cs typeface="Calibri"/>
            </a:endParaRPr>
          </a:p>
          <a:p>
            <a:pPr lvl="1"/>
            <a:r>
              <a:rPr lang="en-US" dirty="0">
                <a:ea typeface="Calibri"/>
                <a:cs typeface="Calibri"/>
              </a:rPr>
              <a:t>Data lost</a:t>
            </a:r>
          </a:p>
          <a:p>
            <a:r>
              <a:rPr lang="en-US" dirty="0">
                <a:cs typeface="Calibri"/>
              </a:rPr>
              <a:t>Random access MAC protocol specifies: </a:t>
            </a:r>
          </a:p>
          <a:p>
            <a:pPr lvl="1"/>
            <a:r>
              <a:rPr lang="en-US" dirty="0">
                <a:ea typeface="Calibri"/>
                <a:cs typeface="Calibri"/>
              </a:rPr>
              <a:t>How to detect collisions</a:t>
            </a:r>
          </a:p>
          <a:p>
            <a:pPr lvl="1"/>
            <a:r>
              <a:rPr lang="en-US" dirty="0">
                <a:ea typeface="Calibri"/>
                <a:cs typeface="Calibri"/>
              </a:rPr>
              <a:t>How to recover from collisions </a:t>
            </a:r>
          </a:p>
          <a:p>
            <a:r>
              <a:rPr lang="en-US" dirty="0">
                <a:cs typeface="Calibri"/>
              </a:rPr>
              <a:t>Examples </a:t>
            </a:r>
          </a:p>
          <a:p>
            <a:pPr lvl="1"/>
            <a:r>
              <a:rPr lang="en-US" dirty="0">
                <a:ea typeface="Calibri"/>
                <a:cs typeface="Calibri"/>
              </a:rPr>
              <a:t>ALOHA </a:t>
            </a:r>
            <a:r>
              <a:rPr lang="en-US" dirty="0">
                <a:solidFill>
                  <a:srgbClr val="000000"/>
                </a:solidFill>
                <a:ea typeface="Calibri"/>
                <a:cs typeface="Calibri"/>
              </a:rPr>
              <a:t>and Slotted ALOHA</a:t>
            </a:r>
          </a:p>
          <a:p>
            <a:pPr lvl="1">
              <a:buClr>
                <a:schemeClr val="tx2"/>
              </a:buClr>
            </a:pPr>
            <a:r>
              <a:rPr lang="en-US" dirty="0">
                <a:solidFill>
                  <a:srgbClr val="000000"/>
                </a:solidFill>
                <a:ea typeface="Calibri"/>
                <a:cs typeface="Calibri"/>
              </a:rPr>
              <a:t>CSMA, CSMA/CD, CSMA</a:t>
            </a:r>
            <a:r>
              <a:rPr lang="en-US" dirty="0">
                <a:ea typeface="Calibri"/>
                <a:cs typeface="Calibri"/>
              </a:rPr>
              <a:t>/CA (</a:t>
            </a:r>
            <a:r>
              <a:rPr lang="en-US" dirty="0" smtClean="0">
                <a:ea typeface="Calibri"/>
                <a:cs typeface="Calibri"/>
              </a:rPr>
              <a:t>wireless)</a:t>
            </a:r>
            <a:endParaRPr lang="en-US" dirty="0">
              <a:ea typeface="Calibri"/>
              <a:cs typeface="Calibri"/>
            </a:endParaRPr>
          </a:p>
        </p:txBody>
      </p:sp>
    </p:spTree>
    <p:extLst>
      <p:ext uri="{BB962C8B-B14F-4D97-AF65-F5344CB8AC3E}">
        <p14:creationId xmlns:p14="http://schemas.microsoft.com/office/powerpoint/2010/main" val="234607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4B4FF96-C227-3647-BB34-EB80A90EB364}"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Carrier sense</a:t>
            </a:r>
            <a:endParaRPr lang="en-US" dirty="0">
              <a:cs typeface="Calibri"/>
            </a:endParaRPr>
          </a:p>
          <a:p>
            <a:pPr lvl="1"/>
            <a:r>
              <a:rPr lang="en-US" i="1" dirty="0">
                <a:ea typeface="Calibri"/>
                <a:cs typeface="Calibri"/>
              </a:rPr>
              <a:t>Listen before speaking, and don</a:t>
            </a:r>
            <a:r>
              <a:rPr lang="ja-JP" altLang="en-US" i="1" dirty="0">
                <a:ea typeface="Calibri"/>
                <a:cs typeface="Calibri"/>
              </a:rPr>
              <a:t>’</a:t>
            </a:r>
            <a:r>
              <a:rPr lang="en-US" i="1" dirty="0">
                <a:ea typeface="Calibri"/>
                <a:cs typeface="Calibri"/>
              </a:rPr>
              <a:t>t interrupt</a:t>
            </a:r>
          </a:p>
          <a:p>
            <a:pPr lvl="1"/>
            <a:r>
              <a:rPr lang="en-US" dirty="0">
                <a:ea typeface="Calibri"/>
                <a:cs typeface="Calibri"/>
              </a:rPr>
              <a:t>Checking if someone else is already sending data</a:t>
            </a:r>
          </a:p>
          <a:p>
            <a:pPr lvl="1"/>
            <a:r>
              <a:rPr lang="en-US" dirty="0">
                <a:ea typeface="Calibri"/>
                <a:cs typeface="Calibri"/>
              </a:rPr>
              <a:t>… and waiting till the other node is done</a:t>
            </a:r>
          </a:p>
          <a:p>
            <a:pPr>
              <a:buClr>
                <a:schemeClr val="tx2"/>
              </a:buClr>
            </a:pPr>
            <a:r>
              <a:rPr lang="en-US" dirty="0">
                <a:solidFill>
                  <a:srgbClr val="0000FF"/>
                </a:solidFill>
                <a:cs typeface="Calibri"/>
              </a:rPr>
              <a:t>Collision detection</a:t>
            </a:r>
            <a:endParaRPr lang="en-US" dirty="0">
              <a:cs typeface="Calibri"/>
            </a:endParaRPr>
          </a:p>
          <a:p>
            <a:pPr lvl="1"/>
            <a:r>
              <a:rPr lang="en-US" i="1" dirty="0">
                <a:ea typeface="Calibri"/>
                <a:cs typeface="Calibri"/>
              </a:rPr>
              <a:t>If someone else starts talking at the same time, stop</a:t>
            </a:r>
          </a:p>
          <a:p>
            <a:pPr lvl="1"/>
            <a:r>
              <a:rPr lang="en-US" dirty="0">
                <a:ea typeface="Calibri"/>
                <a:cs typeface="Calibri"/>
              </a:rPr>
              <a:t>Realizing when two nodes are transmitting at once</a:t>
            </a:r>
          </a:p>
          <a:p>
            <a:pPr lvl="1"/>
            <a:r>
              <a:rPr lang="en-US" dirty="0">
                <a:ea typeface="Calibri"/>
                <a:cs typeface="Calibri"/>
              </a:rPr>
              <a:t>…by detecting that the data on the wire is garbled</a:t>
            </a:r>
          </a:p>
          <a:p>
            <a:pPr>
              <a:buClr>
                <a:schemeClr val="tx2"/>
              </a:buClr>
            </a:pPr>
            <a:r>
              <a:rPr lang="en-US" dirty="0">
                <a:solidFill>
                  <a:srgbClr val="0000FF"/>
                </a:solidFill>
                <a:cs typeface="Calibri"/>
              </a:rPr>
              <a:t>Randomness</a:t>
            </a:r>
            <a:endParaRPr lang="en-US" dirty="0">
              <a:cs typeface="Calibri"/>
            </a:endParaRPr>
          </a:p>
          <a:p>
            <a:pPr lvl="1"/>
            <a:r>
              <a:rPr lang="en-US" i="1" dirty="0">
                <a:ea typeface="Calibri"/>
                <a:cs typeface="Calibri"/>
              </a:rPr>
              <a:t>Don</a:t>
            </a:r>
            <a:r>
              <a:rPr lang="ja-JP" altLang="en-US" i="1" dirty="0">
                <a:ea typeface="Calibri"/>
                <a:cs typeface="Calibri"/>
              </a:rPr>
              <a:t>’</a:t>
            </a:r>
            <a:r>
              <a:rPr lang="en-US" i="1" dirty="0">
                <a:ea typeface="Calibri"/>
                <a:cs typeface="Calibri"/>
              </a:rPr>
              <a:t>t start talking again right away</a:t>
            </a:r>
          </a:p>
          <a:p>
            <a:pPr lvl="1"/>
            <a:r>
              <a:rPr lang="en-US" dirty="0">
                <a:ea typeface="Calibri"/>
                <a:cs typeface="Calibri"/>
              </a:rPr>
              <a:t>Waiting for a random time before trying again</a:t>
            </a:r>
          </a:p>
        </p:txBody>
      </p:sp>
    </p:spTree>
    <p:extLst>
      <p:ext uri="{BB962C8B-B14F-4D97-AF65-F5344CB8AC3E}">
        <p14:creationId xmlns:p14="http://schemas.microsoft.com/office/powerpoint/2010/main" val="718471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2389177-A03D-0D45-B2EF-B7AFD8998CD6}"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Where it all Started: AlohaNet</a:t>
            </a:r>
          </a:p>
        </p:txBody>
      </p:sp>
      <p:sp>
        <p:nvSpPr>
          <p:cNvPr id="1899523" name="Rectangle 3"/>
          <p:cNvSpPr>
            <a:spLocks noGrp="1" noChangeArrowheads="1"/>
          </p:cNvSpPr>
          <p:nvPr>
            <p:ph type="body" idx="1"/>
          </p:nvPr>
        </p:nvSpPr>
        <p:spPr>
          <a:xfrm>
            <a:off x="4648200" y="1295400"/>
            <a:ext cx="4495800" cy="4953000"/>
          </a:xfrm>
        </p:spPr>
        <p:txBody>
          <a:bodyPr>
            <a:normAutofit lnSpcReduction="10000"/>
          </a:bodyPr>
          <a:lstStyle/>
          <a:p>
            <a:pPr>
              <a:lnSpc>
                <a:spcPct val="80000"/>
              </a:lnSpc>
            </a:pPr>
            <a:r>
              <a:rPr lang="en-US" dirty="0">
                <a:cs typeface="Calibri"/>
              </a:rPr>
              <a:t>Norm Abramson left Stanford to surf</a:t>
            </a:r>
          </a:p>
          <a:p>
            <a:pPr>
              <a:lnSpc>
                <a:spcPct val="80000"/>
              </a:lnSpc>
            </a:pPr>
            <a:r>
              <a:rPr lang="en-US" dirty="0">
                <a:cs typeface="Calibri"/>
              </a:rPr>
              <a:t>Set up first data communication system for Hawaiian islands</a:t>
            </a:r>
          </a:p>
          <a:p>
            <a:pPr>
              <a:lnSpc>
                <a:spcPct val="80000"/>
              </a:lnSpc>
            </a:pPr>
            <a:r>
              <a:rPr lang="en-US" dirty="0">
                <a:cs typeface="Calibri"/>
              </a:rPr>
              <a:t>Hub at U. Hawaii, Oahu</a:t>
            </a:r>
          </a:p>
          <a:p>
            <a:pPr>
              <a:lnSpc>
                <a:spcPct val="80000"/>
              </a:lnSpc>
            </a:pPr>
            <a:r>
              <a:rPr lang="en-US" dirty="0">
                <a:cs typeface="Calibri"/>
              </a:rPr>
              <a:t>Had two radio channels:</a:t>
            </a:r>
          </a:p>
          <a:p>
            <a:pPr lvl="1">
              <a:lnSpc>
                <a:spcPct val="80000"/>
              </a:lnSpc>
            </a:pPr>
            <a:r>
              <a:rPr lang="en-US" dirty="0">
                <a:ea typeface="Calibri"/>
                <a:cs typeface="Calibri"/>
              </a:rPr>
              <a:t>Random access: </a:t>
            </a:r>
          </a:p>
          <a:p>
            <a:pPr lvl="2">
              <a:lnSpc>
                <a:spcPct val="80000"/>
              </a:lnSpc>
            </a:pPr>
            <a:r>
              <a:rPr lang="en-US" dirty="0">
                <a:ea typeface="Calibri"/>
                <a:cs typeface="Calibri"/>
              </a:rPr>
              <a:t>Sites sending data</a:t>
            </a:r>
          </a:p>
          <a:p>
            <a:pPr lvl="1">
              <a:lnSpc>
                <a:spcPct val="80000"/>
              </a:lnSpc>
            </a:pPr>
            <a:r>
              <a:rPr lang="en-US" dirty="0">
                <a:ea typeface="Calibri"/>
                <a:cs typeface="Calibri"/>
              </a:rPr>
              <a:t>Broadcast:</a:t>
            </a:r>
          </a:p>
          <a:p>
            <a:pPr lvl="2">
              <a:lnSpc>
                <a:spcPct val="80000"/>
              </a:lnSpc>
            </a:pPr>
            <a:r>
              <a:rPr lang="en-US" dirty="0">
                <a:ea typeface="Calibri"/>
                <a:cs typeface="Calibri"/>
              </a:rPr>
              <a:t>Hub rebroadcasting </a:t>
            </a:r>
            <a:r>
              <a:rPr lang="en-US" dirty="0" smtClean="0">
                <a:ea typeface="Calibri"/>
                <a:cs typeface="Calibri"/>
              </a:rPr>
              <a:t>data</a:t>
            </a:r>
          </a:p>
        </p:txBody>
      </p:sp>
      <p:pic>
        <p:nvPicPr>
          <p:cNvPr id="75781" name="Picture 4" descr="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49638"/>
            <a:ext cx="46482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Oval 5"/>
          <p:cNvSpPr>
            <a:spLocks noChangeArrowheads="1"/>
          </p:cNvSpPr>
          <p:nvPr/>
        </p:nvSpPr>
        <p:spPr bwMode="auto">
          <a:xfrm>
            <a:off x="914400" y="32972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75783" name="Oval 6"/>
          <p:cNvSpPr>
            <a:spLocks noChangeArrowheads="1"/>
          </p:cNvSpPr>
          <p:nvPr/>
        </p:nvSpPr>
        <p:spPr bwMode="auto">
          <a:xfrm>
            <a:off x="1752600" y="35258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pic>
        <p:nvPicPr>
          <p:cNvPr id="75784" name="Picture 7" descr="abram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1981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Oval 8"/>
          <p:cNvSpPr>
            <a:spLocks noChangeArrowheads="1"/>
          </p:cNvSpPr>
          <p:nvPr/>
        </p:nvSpPr>
        <p:spPr bwMode="auto">
          <a:xfrm>
            <a:off x="0" y="2895600"/>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Tree>
    <p:extLst>
      <p:ext uri="{BB962C8B-B14F-4D97-AF65-F5344CB8AC3E}">
        <p14:creationId xmlns:p14="http://schemas.microsoft.com/office/powerpoint/2010/main" val="3157914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9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95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95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95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995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95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95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99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95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7D714E3-7953-8D42-B041-41E2FCA56C5D}" type="slidenum">
              <a:rPr lang="en-US" sz="1200" i="0" smtClean="0">
                <a:latin typeface="Calibri"/>
                <a:cs typeface="Calibri"/>
              </a:rPr>
              <a:pPr/>
              <a:t>6</a:t>
            </a:fld>
            <a:endParaRPr lang="en-US" sz="1200" i="0" dirty="0">
              <a:latin typeface="Calibri"/>
              <a:cs typeface="Calibri"/>
            </a:endParaRPr>
          </a:p>
        </p:txBody>
      </p:sp>
      <p:sp>
        <p:nvSpPr>
          <p:cNvPr id="27653" name="Rectangle 2"/>
          <p:cNvSpPr>
            <a:spLocks noGrp="1" noChangeArrowheads="1"/>
          </p:cNvSpPr>
          <p:nvPr>
            <p:ph type="title"/>
          </p:nvPr>
        </p:nvSpPr>
        <p:spPr>
          <a:xfrm>
            <a:off x="533400" y="228600"/>
            <a:ext cx="8251825" cy="1143000"/>
          </a:xfrm>
        </p:spPr>
        <p:txBody>
          <a:bodyPr/>
          <a:lstStyle/>
          <a:p>
            <a:r>
              <a:rPr lang="en-US" sz="3600" dirty="0">
                <a:ea typeface="ＭＳ Ｐゴシック" charset="0"/>
                <a:cs typeface="ＭＳ Ｐゴシック" charset="0"/>
              </a:rPr>
              <a:t>Where is the link layer implemented?</a:t>
            </a:r>
          </a:p>
        </p:txBody>
      </p:sp>
      <p:sp>
        <p:nvSpPr>
          <p:cNvPr id="27654" name="Rectangle 3"/>
          <p:cNvSpPr>
            <a:spLocks noGrp="1" noChangeArrowheads="1"/>
          </p:cNvSpPr>
          <p:nvPr>
            <p:ph type="body" sz="half" idx="1"/>
          </p:nvPr>
        </p:nvSpPr>
        <p:spPr>
          <a:xfrm>
            <a:off x="398463" y="1466850"/>
            <a:ext cx="4075112" cy="4659313"/>
          </a:xfrm>
        </p:spPr>
        <p:txBody>
          <a:bodyPr>
            <a:normAutofit/>
          </a:bodyPr>
          <a:lstStyle/>
          <a:p>
            <a:r>
              <a:rPr lang="en-US" sz="2400" dirty="0">
                <a:ea typeface="ＭＳ Ｐゴシック" charset="0"/>
                <a:cs typeface="ＭＳ Ｐゴシック" charset="0"/>
              </a:rPr>
              <a:t>in each and every host</a:t>
            </a:r>
          </a:p>
          <a:p>
            <a:r>
              <a:rPr lang="en-US" sz="2400" dirty="0">
                <a:ea typeface="ＭＳ Ｐゴシック" charset="0"/>
                <a:cs typeface="ＭＳ Ｐゴシック" charset="0"/>
              </a:rPr>
              <a:t>link layer implemented in </a:t>
            </a:r>
            <a:r>
              <a:rPr lang="ja-JP" altLang="en-US" sz="2400" dirty="0">
                <a:ea typeface="ＭＳ Ｐゴシック" charset="0"/>
                <a:cs typeface="ＭＳ Ｐゴシック" charset="0"/>
              </a:rPr>
              <a:t>“</a:t>
            </a:r>
            <a:r>
              <a:rPr lang="en-US" sz="2400" dirty="0">
                <a:ea typeface="ＭＳ Ｐゴシック" charset="0"/>
                <a:cs typeface="ＭＳ Ｐゴシック" charset="0"/>
              </a:rPr>
              <a:t>adaptor</a:t>
            </a:r>
            <a:r>
              <a:rPr lang="ja-JP" altLang="en-US" sz="2400" dirty="0">
                <a:ea typeface="ＭＳ Ｐゴシック" charset="0"/>
                <a:cs typeface="ＭＳ Ｐゴシック" charset="0"/>
              </a:rPr>
              <a:t>”</a:t>
            </a:r>
            <a:r>
              <a:rPr lang="en-US" sz="2400" dirty="0">
                <a:ea typeface="ＭＳ Ｐゴシック" charset="0"/>
                <a:cs typeface="ＭＳ Ｐゴシック" charset="0"/>
              </a:rPr>
              <a:t> (aka </a:t>
            </a:r>
            <a:r>
              <a:rPr lang="en-US" sz="2400" i="1" dirty="0">
                <a:solidFill>
                  <a:srgbClr val="FF0000"/>
                </a:solidFill>
                <a:ea typeface="ＭＳ Ｐゴシック" charset="0"/>
                <a:cs typeface="ＭＳ Ｐゴシック" charset="0"/>
              </a:rPr>
              <a:t>network interface card</a:t>
            </a:r>
            <a:r>
              <a:rPr lang="en-US" sz="2400" dirty="0">
                <a:ea typeface="ＭＳ Ｐゴシック" charset="0"/>
                <a:cs typeface="ＭＳ Ｐゴシック" charset="0"/>
              </a:rPr>
              <a:t> NIC)</a:t>
            </a:r>
          </a:p>
          <a:p>
            <a:pPr lvl="1"/>
            <a:r>
              <a:rPr lang="en-US" sz="2000" dirty="0">
                <a:ea typeface="ＭＳ Ｐゴシック" charset="0"/>
              </a:rPr>
              <a:t>Ethernet card, PCMCI card, 802.11 card</a:t>
            </a:r>
          </a:p>
          <a:p>
            <a:pPr lvl="1"/>
            <a:r>
              <a:rPr lang="en-US" sz="2000" dirty="0">
                <a:ea typeface="ＭＳ Ｐゴシック" charset="0"/>
              </a:rPr>
              <a:t>implements link, physical layer</a:t>
            </a:r>
          </a:p>
          <a:p>
            <a:r>
              <a:rPr lang="en-US" sz="2400" dirty="0">
                <a:ea typeface="ＭＳ Ｐゴシック" charset="0"/>
                <a:cs typeface="ＭＳ Ｐゴシック" charset="0"/>
              </a:rPr>
              <a:t>attaches into </a:t>
            </a:r>
            <a:r>
              <a:rPr lang="en-US" sz="2400" dirty="0" smtClean="0">
                <a:ea typeface="ＭＳ Ｐゴシック" charset="0"/>
                <a:cs typeface="ＭＳ Ｐゴシック" charset="0"/>
              </a:rPr>
              <a:t>host’s </a:t>
            </a:r>
            <a:r>
              <a:rPr lang="en-US" sz="2400" dirty="0">
                <a:ea typeface="ＭＳ Ｐゴシック" charset="0"/>
                <a:cs typeface="ＭＳ Ｐゴシック" charset="0"/>
              </a:rPr>
              <a:t>system buses</a:t>
            </a:r>
          </a:p>
          <a:p>
            <a:r>
              <a:rPr lang="en-US" sz="2400" dirty="0">
                <a:ea typeface="ＭＳ Ｐゴシック" charset="0"/>
                <a:cs typeface="ＭＳ Ｐゴシック" charset="0"/>
              </a:rPr>
              <a:t>combination of hardware, software, firmware</a:t>
            </a:r>
          </a:p>
          <a:p>
            <a:pPr lvl="1"/>
            <a:endParaRPr lang="en-US" sz="2000" dirty="0">
              <a:ea typeface="ＭＳ Ｐゴシック" charset="0"/>
            </a:endParaRPr>
          </a:p>
        </p:txBody>
      </p:sp>
      <p:sp>
        <p:nvSpPr>
          <p:cNvPr id="27655"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6"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7"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7658" name="Text Box 46"/>
          <p:cNvSpPr txBox="1">
            <a:spLocks noChangeArrowheads="1"/>
          </p:cNvSpPr>
          <p:nvPr/>
        </p:nvSpPr>
        <p:spPr bwMode="auto">
          <a:xfrm>
            <a:off x="6412966" y="4562475"/>
            <a:ext cx="980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physical</a:t>
            </a:r>
          </a:p>
          <a:p>
            <a:pPr algn="ctr" eaLnBrk="1" hangingPunct="1"/>
            <a:r>
              <a:rPr lang="en-US" sz="1200" i="0" dirty="0">
                <a:latin typeface="Calibri"/>
              </a:rPr>
              <a:t>transmission</a:t>
            </a:r>
          </a:p>
        </p:txBody>
      </p:sp>
      <p:sp>
        <p:nvSpPr>
          <p:cNvPr id="27659"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 name="T12" fmla="*/ 0 w 361"/>
              <a:gd name="T13" fmla="*/ 0 h 478"/>
              <a:gd name="T14" fmla="*/ 361 w 361"/>
              <a:gd name="T15" fmla="*/ 478 h 478"/>
            </a:gdLst>
            <a:ahLst/>
            <a:cxnLst>
              <a:cxn ang="T8">
                <a:pos x="T0" y="T1"/>
              </a:cxn>
              <a:cxn ang="T9">
                <a:pos x="T2" y="T3"/>
              </a:cxn>
              <a:cxn ang="T10">
                <a:pos x="T4" y="T5"/>
              </a:cxn>
              <a:cxn ang="T11">
                <a:pos x="T6" y="T7"/>
              </a:cxn>
            </a:cxnLst>
            <a:rect l="T12" t="T13" r="T14" b="T15"/>
            <a:pathLst>
              <a:path w="361" h="478">
                <a:moveTo>
                  <a:pt x="0" y="0"/>
                </a:moveTo>
                <a:lnTo>
                  <a:pt x="0" y="230"/>
                </a:lnTo>
                <a:lnTo>
                  <a:pt x="361" y="230"/>
                </a:lnTo>
                <a:lnTo>
                  <a:pt x="359" y="478"/>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7660" name="Line 48"/>
          <p:cNvSpPr>
            <a:spLocks noChangeShapeType="1"/>
          </p:cNvSpPr>
          <p:nvPr/>
        </p:nvSpPr>
        <p:spPr bwMode="auto">
          <a:xfrm>
            <a:off x="6496050" y="3657600"/>
            <a:ext cx="135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1" name="Line 49"/>
          <p:cNvSpPr>
            <a:spLocks noChangeShapeType="1"/>
          </p:cNvSpPr>
          <p:nvPr/>
        </p:nvSpPr>
        <p:spPr bwMode="auto">
          <a:xfrm flipV="1">
            <a:off x="6891338" y="3665538"/>
            <a:ext cx="0" cy="30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2"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sz="1200" i="0" dirty="0" err="1">
                <a:latin typeface="Calibri"/>
              </a:rPr>
              <a:t>cpu</a:t>
            </a:r>
            <a:endParaRPr lang="en-US" sz="1200" i="0" dirty="0">
              <a:latin typeface="Calibri"/>
            </a:endParaRPr>
          </a:p>
        </p:txBody>
      </p:sp>
      <p:sp>
        <p:nvSpPr>
          <p:cNvPr id="27663"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memory</a:t>
            </a:r>
          </a:p>
        </p:txBody>
      </p:sp>
      <p:sp>
        <p:nvSpPr>
          <p:cNvPr id="27664"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5"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6" name="Text Box 54"/>
          <p:cNvSpPr txBox="1">
            <a:spLocks noChangeArrowheads="1"/>
          </p:cNvSpPr>
          <p:nvPr/>
        </p:nvSpPr>
        <p:spPr bwMode="auto">
          <a:xfrm>
            <a:off x="8008938" y="3786188"/>
            <a:ext cx="81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a:t>
            </a:r>
          </a:p>
          <a:p>
            <a:pPr eaLnBrk="1" hangingPunct="1"/>
            <a:r>
              <a:rPr lang="en-US" sz="1200" dirty="0">
                <a:latin typeface="Calibri"/>
              </a:rPr>
              <a:t>bus </a:t>
            </a:r>
          </a:p>
          <a:p>
            <a:pPr eaLnBrk="1" hangingPunct="1"/>
            <a:r>
              <a:rPr lang="en-US" sz="1200" dirty="0">
                <a:latin typeface="Calibri"/>
              </a:rPr>
              <a:t>(e.g., PCI)</a:t>
            </a:r>
          </a:p>
        </p:txBody>
      </p:sp>
      <p:sp>
        <p:nvSpPr>
          <p:cNvPr id="27667"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8"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9"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0" name="Text Box 58"/>
          <p:cNvSpPr txBox="1">
            <a:spLocks noChangeArrowheads="1"/>
          </p:cNvSpPr>
          <p:nvPr/>
        </p:nvSpPr>
        <p:spPr bwMode="auto">
          <a:xfrm>
            <a:off x="7296150" y="5356225"/>
            <a:ext cx="1265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network adapter</a:t>
            </a:r>
          </a:p>
          <a:p>
            <a:pPr eaLnBrk="1" hangingPunct="1"/>
            <a:r>
              <a:rPr lang="en-US" sz="1200" dirty="0">
                <a:latin typeface="Calibri"/>
              </a:rPr>
              <a:t>card</a:t>
            </a:r>
          </a:p>
        </p:txBody>
      </p:sp>
      <p:sp>
        <p:nvSpPr>
          <p:cNvPr id="27671"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2" name="Text Box 60"/>
          <p:cNvSpPr txBox="1">
            <a:spLocks noChangeArrowheads="1"/>
          </p:cNvSpPr>
          <p:nvPr/>
        </p:nvSpPr>
        <p:spPr bwMode="auto">
          <a:xfrm>
            <a:off x="6889750" y="2287588"/>
            <a:ext cx="1152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schematic</a:t>
            </a:r>
          </a:p>
        </p:txBody>
      </p:sp>
      <p:sp>
        <p:nvSpPr>
          <p:cNvPr id="27673"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nvGrpSpPr>
          <p:cNvPr id="2" name="Group 84"/>
          <p:cNvGrpSpPr>
            <a:grpSpLocks/>
          </p:cNvGrpSpPr>
          <p:nvPr/>
        </p:nvGrpSpPr>
        <p:grpSpPr bwMode="auto">
          <a:xfrm>
            <a:off x="5097463" y="2743200"/>
            <a:ext cx="1460500" cy="2065338"/>
            <a:chOff x="2695" y="1728"/>
            <a:chExt cx="920" cy="1301"/>
          </a:xfrm>
        </p:grpSpPr>
        <p:sp>
          <p:nvSpPr>
            <p:cNvPr id="27677"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T15" fmla="*/ 0 w 390"/>
                <a:gd name="T16" fmla="*/ 0 h 520"/>
                <a:gd name="T17" fmla="*/ 390 w 390"/>
                <a:gd name="T18" fmla="*/ 520 h 520"/>
              </a:gdLst>
              <a:ahLst/>
              <a:cxnLst>
                <a:cxn ang="T10">
                  <a:pos x="T0" y="T1"/>
                </a:cxn>
                <a:cxn ang="T11">
                  <a:pos x="T2" y="T3"/>
                </a:cxn>
                <a:cxn ang="T12">
                  <a:pos x="T4" y="T5"/>
                </a:cxn>
                <a:cxn ang="T13">
                  <a:pos x="T6" y="T7"/>
                </a:cxn>
                <a:cxn ang="T14">
                  <a:pos x="T8" y="T9"/>
                </a:cxn>
              </a:cxnLst>
              <a:rect l="T15" t="T16" r="T17" b="T18"/>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8"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 name="T15" fmla="*/ 0 w 275"/>
                <a:gd name="T16" fmla="*/ 0 h 443"/>
                <a:gd name="T17" fmla="*/ 275 w 275"/>
                <a:gd name="T18" fmla="*/ 443 h 443"/>
              </a:gdLst>
              <a:ahLst/>
              <a:cxnLst>
                <a:cxn ang="T10">
                  <a:pos x="T0" y="T1"/>
                </a:cxn>
                <a:cxn ang="T11">
                  <a:pos x="T2" y="T3"/>
                </a:cxn>
                <a:cxn ang="T12">
                  <a:pos x="T4" y="T5"/>
                </a:cxn>
                <a:cxn ang="T13">
                  <a:pos x="T6" y="T7"/>
                </a:cxn>
                <a:cxn ang="T14">
                  <a:pos x="T8" y="T9"/>
                </a:cxn>
              </a:cxnLst>
              <a:rect l="T15" t="T16" r="T17" b="T18"/>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9"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0" name="Text Box 65"/>
            <p:cNvSpPr txBox="1">
              <a:spLocks noChangeArrowheads="1"/>
            </p:cNvSpPr>
            <p:nvPr/>
          </p:nvSpPr>
          <p:spPr bwMode="auto">
            <a:xfrm>
              <a:off x="2702" y="1728"/>
              <a:ext cx="55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application</a:t>
              </a:r>
            </a:p>
            <a:p>
              <a:pPr algn="ctr" eaLnBrk="1" hangingPunct="1"/>
              <a:r>
                <a:rPr lang="en-US" sz="1200" i="0" dirty="0">
                  <a:latin typeface="Calibri"/>
                </a:rPr>
                <a:t>transport</a:t>
              </a:r>
            </a:p>
            <a:p>
              <a:pPr algn="ctr" eaLnBrk="1" hangingPunct="1"/>
              <a:r>
                <a:rPr lang="en-US" sz="1200" i="0" dirty="0">
                  <a:latin typeface="Calibri"/>
                </a:rPr>
                <a:t>network</a:t>
              </a:r>
            </a:p>
            <a:p>
              <a:pPr algn="ctr" eaLnBrk="1" hangingPunct="1"/>
              <a:r>
                <a:rPr lang="en-US" sz="1200" i="0" dirty="0">
                  <a:latin typeface="Calibri"/>
                </a:rPr>
                <a:t>link</a:t>
              </a:r>
            </a:p>
          </p:txBody>
        </p:sp>
        <p:sp>
          <p:nvSpPr>
            <p:cNvPr id="27681" name="Line 66"/>
            <p:cNvSpPr>
              <a:spLocks noChangeShapeType="1"/>
            </p:cNvSpPr>
            <p:nvPr/>
          </p:nvSpPr>
          <p:spPr bwMode="auto">
            <a:xfrm>
              <a:off x="2737" y="18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2" name="Line 67"/>
            <p:cNvSpPr>
              <a:spLocks noChangeShapeType="1"/>
            </p:cNvSpPr>
            <p:nvPr/>
          </p:nvSpPr>
          <p:spPr bwMode="auto">
            <a:xfrm>
              <a:off x="2737" y="199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3" name="Line 68"/>
            <p:cNvSpPr>
              <a:spLocks noChangeShapeType="1"/>
            </p:cNvSpPr>
            <p:nvPr/>
          </p:nvSpPr>
          <p:spPr bwMode="auto">
            <a:xfrm>
              <a:off x="2735" y="20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4" name="Line 69"/>
            <p:cNvSpPr>
              <a:spLocks noChangeShapeType="1"/>
            </p:cNvSpPr>
            <p:nvPr/>
          </p:nvSpPr>
          <p:spPr bwMode="auto">
            <a:xfrm>
              <a:off x="2738" y="2206"/>
              <a:ext cx="4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5" name="Rectangle 70"/>
            <p:cNvSpPr>
              <a:spLocks noChangeArrowheads="1"/>
            </p:cNvSpPr>
            <p:nvPr/>
          </p:nvSpPr>
          <p:spPr bwMode="auto">
            <a:xfrm>
              <a:off x="2695" y="2212"/>
              <a:ext cx="552"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86" name="Line 71"/>
            <p:cNvSpPr>
              <a:spLocks noChangeShapeType="1"/>
            </p:cNvSpPr>
            <p:nvPr/>
          </p:nvSpPr>
          <p:spPr bwMode="auto">
            <a:xfrm>
              <a:off x="2738" y="222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7" name="Line 72"/>
            <p:cNvSpPr>
              <a:spLocks noChangeShapeType="1"/>
            </p:cNvSpPr>
            <p:nvPr/>
          </p:nvSpPr>
          <p:spPr bwMode="auto">
            <a:xfrm>
              <a:off x="3225" y="2218"/>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8"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9" name="Text Box 74"/>
            <p:cNvSpPr txBox="1">
              <a:spLocks noChangeArrowheads="1"/>
            </p:cNvSpPr>
            <p:nvPr/>
          </p:nvSpPr>
          <p:spPr bwMode="auto">
            <a:xfrm>
              <a:off x="2762" y="2345"/>
              <a:ext cx="43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endParaRPr lang="en-US" sz="1200" i="0" dirty="0">
                <a:latin typeface="Calibri"/>
              </a:endParaRPr>
            </a:p>
            <a:p>
              <a:pPr algn="ctr" eaLnBrk="1" hangingPunct="1"/>
              <a:endParaRPr lang="en-US" sz="1200" i="0" dirty="0">
                <a:latin typeface="Calibri"/>
              </a:endParaRPr>
            </a:p>
            <a:p>
              <a:pPr algn="ctr" eaLnBrk="1" hangingPunct="1"/>
              <a:endParaRPr lang="en-US" sz="1200" i="0" dirty="0">
                <a:latin typeface="Calibri"/>
              </a:endParaRPr>
            </a:p>
            <a:p>
              <a:pPr algn="ctr" eaLnBrk="1" hangingPunct="1"/>
              <a:r>
                <a:rPr lang="en-US" sz="1200" i="0" dirty="0">
                  <a:latin typeface="Calibri"/>
                </a:rPr>
                <a:t>link</a:t>
              </a:r>
            </a:p>
            <a:p>
              <a:pPr algn="ctr" eaLnBrk="1" hangingPunct="1"/>
              <a:r>
                <a:rPr lang="en-US" sz="1200" i="0" dirty="0">
                  <a:latin typeface="Calibri"/>
                </a:rPr>
                <a:t>physical</a:t>
              </a:r>
            </a:p>
          </p:txBody>
        </p:sp>
        <p:sp>
          <p:nvSpPr>
            <p:cNvPr id="27690" name="Line 75"/>
            <p:cNvSpPr>
              <a:spLocks noChangeShapeType="1"/>
            </p:cNvSpPr>
            <p:nvPr/>
          </p:nvSpPr>
          <p:spPr bwMode="auto">
            <a:xfrm>
              <a:off x="2737" y="252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1" name="Line 76"/>
            <p:cNvSpPr>
              <a:spLocks noChangeShapeType="1"/>
            </p:cNvSpPr>
            <p:nvPr/>
          </p:nvSpPr>
          <p:spPr bwMode="auto">
            <a:xfrm>
              <a:off x="2737" y="2632"/>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2" name="Line 77"/>
            <p:cNvSpPr>
              <a:spLocks noChangeShapeType="1"/>
            </p:cNvSpPr>
            <p:nvPr/>
          </p:nvSpPr>
          <p:spPr bwMode="auto">
            <a:xfrm>
              <a:off x="2735" y="272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3" name="Line 78"/>
            <p:cNvSpPr>
              <a:spLocks noChangeShapeType="1"/>
            </p:cNvSpPr>
            <p:nvPr/>
          </p:nvSpPr>
          <p:spPr bwMode="auto">
            <a:xfrm>
              <a:off x="2733" y="283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4" name="Rectangle 79"/>
            <p:cNvSpPr>
              <a:spLocks noChangeArrowheads="1"/>
            </p:cNvSpPr>
            <p:nvPr/>
          </p:nvSpPr>
          <p:spPr bwMode="auto">
            <a:xfrm>
              <a:off x="2719" y="2390"/>
              <a:ext cx="518"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95" name="Line 80"/>
            <p:cNvSpPr>
              <a:spLocks noChangeShapeType="1"/>
            </p:cNvSpPr>
            <p:nvPr/>
          </p:nvSpPr>
          <p:spPr bwMode="auto">
            <a:xfrm>
              <a:off x="2737" y="261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6" name="Line 81"/>
            <p:cNvSpPr>
              <a:spLocks noChangeShapeType="1"/>
            </p:cNvSpPr>
            <p:nvPr/>
          </p:nvSpPr>
          <p:spPr bwMode="auto">
            <a:xfrm>
              <a:off x="3226" y="2614"/>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7" name="Rectangle 82"/>
            <p:cNvSpPr>
              <a:spLocks noChangeArrowheads="1"/>
            </p:cNvSpPr>
            <p:nvPr/>
          </p:nvSpPr>
          <p:spPr bwMode="auto">
            <a:xfrm>
              <a:off x="2736" y="1778"/>
              <a:ext cx="490" cy="43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7698" name="Rectangle 83"/>
            <p:cNvSpPr>
              <a:spLocks noChangeArrowheads="1"/>
            </p:cNvSpPr>
            <p:nvPr/>
          </p:nvSpPr>
          <p:spPr bwMode="auto">
            <a:xfrm>
              <a:off x="2733" y="2721"/>
              <a:ext cx="489" cy="2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graphicFrame>
        <p:nvGraphicFramePr>
          <p:cNvPr id="27650" name="Object 2"/>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1337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7675"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Aloha Signaling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Two channels: random access, broadcast</a:t>
            </a:r>
          </a:p>
          <a:p>
            <a:pPr lvl="2"/>
            <a:endParaRPr lang="en-US" dirty="0"/>
          </a:p>
          <a:p>
            <a:r>
              <a:rPr lang="en-US" dirty="0" smtClean="0"/>
              <a:t>Sites send packets to hub (random)</a:t>
            </a:r>
          </a:p>
          <a:p>
            <a:pPr lvl="1"/>
            <a:r>
              <a:rPr lang="en-US" dirty="0" smtClean="0"/>
              <a:t>If received, hub sends ACK (random)</a:t>
            </a:r>
          </a:p>
          <a:p>
            <a:pPr lvl="1"/>
            <a:r>
              <a:rPr lang="en-US" dirty="0" smtClean="0"/>
              <a:t>If not received (collision), site resends</a:t>
            </a:r>
          </a:p>
          <a:p>
            <a:pPr lvl="2"/>
            <a:endParaRPr lang="en-US" dirty="0"/>
          </a:p>
          <a:p>
            <a:r>
              <a:rPr lang="en-US" dirty="0" smtClean="0"/>
              <a:t>Hub sends packets to all sites (broadcast)</a:t>
            </a:r>
          </a:p>
          <a:p>
            <a:pPr lvl="1"/>
            <a:r>
              <a:rPr lang="en-US" dirty="0" smtClean="0"/>
              <a:t>Sites can receive even if they are also sending</a:t>
            </a:r>
          </a:p>
          <a:p>
            <a:pPr lvl="1"/>
            <a:endParaRPr lang="en-US" dirty="0"/>
          </a:p>
          <a:p>
            <a:r>
              <a:rPr lang="en-US" dirty="0" smtClean="0"/>
              <a:t>Questions:</a:t>
            </a:r>
          </a:p>
          <a:p>
            <a:pPr lvl="1"/>
            <a:r>
              <a:rPr lang="en-US" dirty="0" smtClean="0"/>
              <a:t>When do you resend?   </a:t>
            </a:r>
            <a:r>
              <a:rPr lang="en-US" dirty="0" smtClean="0">
                <a:solidFill>
                  <a:srgbClr val="FF0000"/>
                </a:solidFill>
              </a:rPr>
              <a:t>Resend with probability p</a:t>
            </a:r>
          </a:p>
          <a:p>
            <a:pPr lvl="1"/>
            <a:r>
              <a:rPr lang="en-US" dirty="0" smtClean="0"/>
              <a:t>How does this perform? </a:t>
            </a:r>
            <a:r>
              <a:rPr lang="en-US" dirty="0" smtClean="0">
                <a:solidFill>
                  <a:srgbClr val="FF0000"/>
                </a:solidFill>
              </a:rPr>
              <a:t>Need a clean model…</a:t>
            </a:r>
            <a:r>
              <a:rPr lang="en-US" dirty="0" smtClean="0"/>
              <a:t>.</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182208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99F496F-1942-A240-BB71-668C3CB656D9}" type="slidenum">
              <a:rPr lang="en-US" sz="1200" i="0" smtClean="0">
                <a:latin typeface="Calibri"/>
                <a:cs typeface="Calibri"/>
              </a:rPr>
              <a:pPr/>
              <a:t>61</a:t>
            </a:fld>
            <a:endParaRPr lang="en-US" sz="1200" i="0" dirty="0">
              <a:latin typeface="Calibri"/>
              <a:cs typeface="Calibri"/>
            </a:endParaRPr>
          </a:p>
        </p:txBody>
      </p:sp>
      <p:sp>
        <p:nvSpPr>
          <p:cNvPr id="66564" name="Rectangle 2"/>
          <p:cNvSpPr>
            <a:spLocks noGrp="1" noChangeArrowheads="1"/>
          </p:cNvSpPr>
          <p:nvPr>
            <p:ph type="title"/>
          </p:nvPr>
        </p:nvSpPr>
        <p:spPr/>
        <p:txBody>
          <a:bodyPr/>
          <a:lstStyle/>
          <a:p>
            <a:r>
              <a:rPr lang="en-US" dirty="0">
                <a:ea typeface="ＭＳ Ｐゴシック" charset="0"/>
                <a:cs typeface="ＭＳ Ｐゴシック" charset="0"/>
              </a:rPr>
              <a:t>Pure (</a:t>
            </a:r>
            <a:r>
              <a:rPr lang="en-US" dirty="0" err="1">
                <a:ea typeface="ＭＳ Ｐゴシック" charset="0"/>
                <a:cs typeface="ＭＳ Ｐゴシック" charset="0"/>
              </a:rPr>
              <a:t>unslotted</a:t>
            </a:r>
            <a:r>
              <a:rPr lang="en-US" dirty="0">
                <a:ea typeface="ＭＳ Ｐゴシック" charset="0"/>
                <a:cs typeface="ＭＳ Ｐゴシック" charset="0"/>
              </a:rPr>
              <a:t>) ALOHA</a:t>
            </a:r>
          </a:p>
        </p:txBody>
      </p:sp>
      <p:sp>
        <p:nvSpPr>
          <p:cNvPr id="66565" name="Rectangle 3"/>
          <p:cNvSpPr>
            <a:spLocks noGrp="1" noChangeArrowheads="1"/>
          </p:cNvSpPr>
          <p:nvPr>
            <p:ph type="body" idx="1"/>
          </p:nvPr>
        </p:nvSpPr>
        <p:spPr>
          <a:xfrm>
            <a:off x="533400" y="1422400"/>
            <a:ext cx="8343900" cy="4648200"/>
          </a:xfrm>
        </p:spPr>
        <p:txBody>
          <a:bodyPr/>
          <a:lstStyle/>
          <a:p>
            <a:r>
              <a:rPr lang="en-US" sz="2400" dirty="0" err="1">
                <a:ea typeface="ＭＳ Ｐゴシック" charset="0"/>
                <a:cs typeface="ＭＳ Ｐゴシック" charset="0"/>
              </a:rPr>
              <a:t>unslotted</a:t>
            </a:r>
            <a:r>
              <a:rPr lang="en-US" sz="2400" dirty="0">
                <a:ea typeface="ＭＳ Ｐゴシック" charset="0"/>
                <a:cs typeface="ＭＳ Ｐゴシック" charset="0"/>
              </a:rPr>
              <a:t> Aloha: </a:t>
            </a:r>
            <a:r>
              <a:rPr lang="en-US" sz="2400" dirty="0" smtClean="0">
                <a:ea typeface="ＭＳ Ｐゴシック" charset="0"/>
                <a:cs typeface="ＭＳ Ｐゴシック" charset="0"/>
              </a:rPr>
              <a:t>simple, </a:t>
            </a:r>
            <a:r>
              <a:rPr lang="en-US" sz="2400" dirty="0">
                <a:ea typeface="ＭＳ Ｐゴシック" charset="0"/>
                <a:cs typeface="ＭＳ Ｐゴシック" charset="0"/>
              </a:rPr>
              <a:t>no synchronization</a:t>
            </a:r>
          </a:p>
          <a:p>
            <a:r>
              <a:rPr lang="en-US" sz="2400" dirty="0">
                <a:ea typeface="ＭＳ Ｐゴシック" charset="0"/>
                <a:cs typeface="ＭＳ Ｐゴシック" charset="0"/>
              </a:rPr>
              <a:t>when frame first arrives</a:t>
            </a:r>
          </a:p>
          <a:p>
            <a:pPr lvl="1"/>
            <a:r>
              <a:rPr lang="en-US" sz="2000" dirty="0">
                <a:ea typeface="ＭＳ Ｐゴシック" charset="0"/>
              </a:rPr>
              <a:t> transmit immediately </a:t>
            </a:r>
          </a:p>
          <a:p>
            <a:r>
              <a:rPr lang="en-US" sz="2400" dirty="0">
                <a:ea typeface="ＭＳ Ｐゴシック" charset="0"/>
                <a:cs typeface="ＭＳ Ｐゴシック" charset="0"/>
              </a:rPr>
              <a:t>collision probability increases:</a:t>
            </a:r>
          </a:p>
          <a:p>
            <a:pPr lvl="1"/>
            <a:r>
              <a:rPr lang="en-US" sz="2000" dirty="0">
                <a:ea typeface="ＭＳ Ｐゴシック" charset="0"/>
              </a:rPr>
              <a:t>frame sent at t</a:t>
            </a:r>
            <a:r>
              <a:rPr lang="en-US" sz="2000" baseline="-25000" dirty="0">
                <a:ea typeface="ＭＳ Ｐゴシック" charset="0"/>
              </a:rPr>
              <a:t>0</a:t>
            </a:r>
            <a:r>
              <a:rPr lang="en-US" sz="2000" dirty="0">
                <a:ea typeface="ＭＳ Ｐゴシック" charset="0"/>
              </a:rPr>
              <a:t> collides with other frames sent in [t</a:t>
            </a:r>
            <a:r>
              <a:rPr lang="en-US" sz="2000" baseline="-25000" dirty="0">
                <a:ea typeface="ＭＳ Ｐゴシック" charset="0"/>
              </a:rPr>
              <a:t>0</a:t>
            </a:r>
            <a:r>
              <a:rPr lang="en-US" sz="2000" dirty="0">
                <a:ea typeface="ＭＳ Ｐゴシック" charset="0"/>
              </a:rPr>
              <a:t>-1,t</a:t>
            </a:r>
            <a:r>
              <a:rPr lang="en-US" sz="2000" baseline="-25000" dirty="0">
                <a:ea typeface="ＭＳ Ｐゴシック" charset="0"/>
              </a:rPr>
              <a:t>0</a:t>
            </a:r>
            <a:r>
              <a:rPr lang="en-US" sz="2000" dirty="0">
                <a:ea typeface="ＭＳ Ｐゴシック" charset="0"/>
              </a:rPr>
              <a:t>+1]</a:t>
            </a:r>
          </a:p>
        </p:txBody>
      </p:sp>
      <p:pic>
        <p:nvPicPr>
          <p:cNvPr id="6656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38575"/>
            <a:ext cx="62801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94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A98D863-2D73-124A-ACA1-C43B47E3FC9A}" type="slidenum">
              <a:rPr lang="en-US" sz="1200" i="0" smtClean="0">
                <a:latin typeface="Calibri"/>
                <a:cs typeface="Calibri"/>
              </a:rPr>
              <a:pPr/>
              <a:t>62</a:t>
            </a:fld>
            <a:endParaRPr lang="en-US" sz="1200" i="0" dirty="0">
              <a:latin typeface="Calibri"/>
              <a:cs typeface="Calibri"/>
            </a:endParaRPr>
          </a:p>
        </p:txBody>
      </p:sp>
      <p:sp>
        <p:nvSpPr>
          <p:cNvPr id="68612" name="Rectangle 2"/>
          <p:cNvSpPr>
            <a:spLocks noGrp="1" noChangeArrowheads="1"/>
          </p:cNvSpPr>
          <p:nvPr>
            <p:ph type="title"/>
          </p:nvPr>
        </p:nvSpPr>
        <p:spPr/>
        <p:txBody>
          <a:bodyPr/>
          <a:lstStyle/>
          <a:p>
            <a:r>
              <a:rPr lang="en-US" sz="3600" dirty="0">
                <a:ea typeface="ＭＳ Ｐゴシック" charset="0"/>
                <a:cs typeface="ＭＳ Ｐゴシック" charset="0"/>
              </a:rPr>
              <a:t>Pure Aloha efficiency</a:t>
            </a:r>
            <a:endParaRPr lang="en-US" dirty="0">
              <a:ea typeface="ＭＳ Ｐゴシック" charset="0"/>
              <a:cs typeface="ＭＳ Ｐゴシック" charset="0"/>
            </a:endParaRPr>
          </a:p>
        </p:txBody>
      </p:sp>
      <p:sp>
        <p:nvSpPr>
          <p:cNvPr id="68613" name="Rectangle 3"/>
          <p:cNvSpPr>
            <a:spLocks noGrp="1" noChangeArrowheads="1"/>
          </p:cNvSpPr>
          <p:nvPr>
            <p:ph type="body" idx="1"/>
          </p:nvPr>
        </p:nvSpPr>
        <p:spPr>
          <a:xfrm>
            <a:off x="533400" y="1328738"/>
            <a:ext cx="8264525" cy="4648200"/>
          </a:xfrm>
        </p:spPr>
        <p:txBody>
          <a:bodyPr/>
          <a:lstStyle/>
          <a:p>
            <a:pPr>
              <a:buFont typeface="ZapfDingbats" charset="0"/>
              <a:buNone/>
            </a:pPr>
            <a:r>
              <a:rPr lang="en-US" sz="2000" dirty="0">
                <a:ea typeface="ＭＳ Ｐゴシック" charset="0"/>
                <a:cs typeface="ＭＳ Ｐゴシック" charset="0"/>
              </a:rPr>
              <a:t>P(success by given node) = P(node transmits) </a:t>
            </a:r>
            <a:r>
              <a:rPr lang="en-US" baseline="16000" dirty="0">
                <a:ea typeface="ＭＳ Ｐゴシック" charset="0"/>
                <a:cs typeface="ＭＳ Ｐゴシック" charset="0"/>
              </a:rPr>
              <a:t>.</a:t>
            </a:r>
            <a:endParaRPr lang="en-US" sz="2000" dirty="0">
              <a:ea typeface="ＭＳ Ｐゴシック" charset="0"/>
              <a:cs typeface="ＭＳ Ｐゴシック" charset="0"/>
            </a:endParaRPr>
          </a:p>
          <a:p>
            <a:pPr>
              <a:buFont typeface="ZapfDingbats" charset="0"/>
              <a:buNone/>
            </a:pPr>
            <a:r>
              <a:rPr lang="en-US" sz="2000" dirty="0">
                <a:ea typeface="ＭＳ Ｐゴシック" charset="0"/>
                <a:cs typeface="ＭＳ Ｐゴシック" charset="0"/>
              </a:rPr>
              <a:t>                                         P(no other node transmits in [p</a:t>
            </a:r>
            <a:r>
              <a:rPr lang="en-US" sz="2000" baseline="-25000" dirty="0">
                <a:ea typeface="ＭＳ Ｐゴシック" charset="0"/>
                <a:cs typeface="ＭＳ Ｐゴシック" charset="0"/>
              </a:rPr>
              <a:t>0</a:t>
            </a:r>
            <a:r>
              <a:rPr lang="en-US" sz="2000" dirty="0">
                <a:ea typeface="ＭＳ Ｐゴシック" charset="0"/>
                <a:cs typeface="ＭＳ Ｐゴシック" charset="0"/>
              </a:rPr>
              <a:t>-1,p</a:t>
            </a:r>
            <a:r>
              <a:rPr lang="en-US" sz="2000" baseline="-25000" dirty="0">
                <a:ea typeface="ＭＳ Ｐゴシック" charset="0"/>
                <a:cs typeface="ＭＳ Ｐゴシック" charset="0"/>
              </a:rPr>
              <a:t>0</a:t>
            </a:r>
            <a:r>
              <a:rPr lang="en-US" sz="2000" dirty="0">
                <a:ea typeface="ＭＳ Ｐゴシック" charset="0"/>
                <a:cs typeface="ＭＳ Ｐゴシック" charset="0"/>
              </a:rPr>
              <a:t>] </a:t>
            </a:r>
            <a:r>
              <a:rPr lang="en-US" baseline="16000" dirty="0">
                <a:ea typeface="ＭＳ Ｐゴシック" charset="0"/>
                <a:cs typeface="ＭＳ Ｐゴシック" charset="0"/>
              </a:rPr>
              <a:t>.</a:t>
            </a:r>
            <a:endParaRPr lang="en-US" sz="2000" dirty="0">
              <a:ea typeface="ＭＳ Ｐゴシック" charset="0"/>
              <a:cs typeface="ＭＳ Ｐゴシック" charset="0"/>
            </a:endParaRPr>
          </a:p>
          <a:p>
            <a:pPr>
              <a:buFont typeface="ZapfDingbats" charset="0"/>
              <a:buNone/>
            </a:pPr>
            <a:r>
              <a:rPr lang="en-US" sz="2000" dirty="0">
                <a:ea typeface="ＭＳ Ｐゴシック" charset="0"/>
                <a:cs typeface="ＭＳ Ｐゴシック" charset="0"/>
              </a:rPr>
              <a:t>                                         P(no other node transmits in [p</a:t>
            </a:r>
            <a:r>
              <a:rPr lang="en-US" sz="2000" baseline="-25000" dirty="0">
                <a:ea typeface="ＭＳ Ｐゴシック" charset="0"/>
                <a:cs typeface="ＭＳ Ｐゴシック" charset="0"/>
              </a:rPr>
              <a:t>0</a:t>
            </a:r>
            <a:r>
              <a:rPr lang="en-US" sz="2000" dirty="0">
                <a:ea typeface="ＭＳ Ｐゴシック" charset="0"/>
                <a:cs typeface="ＭＳ Ｐゴシック" charset="0"/>
              </a:rPr>
              <a:t>-1,p</a:t>
            </a:r>
            <a:r>
              <a:rPr lang="en-US" sz="2000" baseline="-25000" dirty="0">
                <a:ea typeface="ＭＳ Ｐゴシック" charset="0"/>
                <a:cs typeface="ＭＳ Ｐゴシック" charset="0"/>
              </a:rPr>
              <a:t>0</a:t>
            </a:r>
            <a:r>
              <a:rPr lang="en-US" sz="2000" dirty="0">
                <a:ea typeface="ＭＳ Ｐゴシック" charset="0"/>
                <a:cs typeface="ＭＳ Ｐゴシック" charset="0"/>
              </a:rPr>
              <a:t>] </a:t>
            </a:r>
          </a:p>
          <a:p>
            <a:pPr>
              <a:buFont typeface="ZapfDingbats" charset="0"/>
              <a:buNone/>
            </a:pPr>
            <a:r>
              <a:rPr lang="en-US" sz="2000" dirty="0">
                <a:ea typeface="ＭＳ Ｐゴシック" charset="0"/>
                <a:cs typeface="ＭＳ Ｐゴシック" charset="0"/>
              </a:rPr>
              <a:t>                                      = p </a:t>
            </a:r>
            <a:r>
              <a:rPr lang="en-US" baseline="16000" dirty="0">
                <a:ea typeface="ＭＳ Ｐゴシック" charset="0"/>
                <a:cs typeface="ＭＳ Ｐゴシック" charset="0"/>
              </a:rPr>
              <a:t>. </a:t>
            </a:r>
            <a:r>
              <a:rPr lang="en-US" sz="2000" dirty="0">
                <a:ea typeface="ＭＳ Ｐゴシック" charset="0"/>
                <a:cs typeface="ＭＳ Ｐゴシック" charset="0"/>
              </a:rPr>
              <a:t>(1-p)</a:t>
            </a:r>
            <a:r>
              <a:rPr lang="en-US" sz="2000" b="1" baseline="30000" dirty="0">
                <a:ea typeface="ＭＳ Ｐゴシック" charset="0"/>
                <a:cs typeface="ＭＳ Ｐゴシック" charset="0"/>
              </a:rPr>
              <a:t>N-1</a:t>
            </a:r>
            <a:r>
              <a:rPr lang="en-US" baseline="16000" dirty="0">
                <a:ea typeface="ＭＳ Ｐゴシック" charset="0"/>
                <a:cs typeface="ＭＳ Ｐゴシック" charset="0"/>
              </a:rPr>
              <a:t> . </a:t>
            </a:r>
            <a:r>
              <a:rPr lang="en-US" sz="2000" dirty="0">
                <a:ea typeface="ＭＳ Ｐゴシック" charset="0"/>
                <a:cs typeface="ＭＳ Ｐゴシック" charset="0"/>
              </a:rPr>
              <a:t>(1-p)</a:t>
            </a:r>
            <a:r>
              <a:rPr lang="en-US" sz="2000" b="1" baseline="30000" dirty="0">
                <a:ea typeface="ＭＳ Ｐゴシック" charset="0"/>
                <a:cs typeface="ＭＳ Ｐゴシック" charset="0"/>
              </a:rPr>
              <a:t>N-1</a:t>
            </a:r>
          </a:p>
          <a:p>
            <a:pPr>
              <a:buFont typeface="ZapfDingbats" charset="0"/>
              <a:buNone/>
            </a:pPr>
            <a:r>
              <a:rPr lang="en-US" sz="2000" b="1" baseline="30000" dirty="0">
                <a:ea typeface="ＭＳ Ｐゴシック" charset="0"/>
                <a:cs typeface="ＭＳ Ｐゴシック" charset="0"/>
              </a:rPr>
              <a:t>                                        </a:t>
            </a:r>
            <a:r>
              <a:rPr lang="en-US" sz="2000" b="1" dirty="0">
                <a:ea typeface="ＭＳ Ｐゴシック" charset="0"/>
                <a:cs typeface="ＭＳ Ｐゴシック" charset="0"/>
              </a:rPr>
              <a:t>= </a:t>
            </a:r>
            <a:r>
              <a:rPr lang="en-US" sz="2000" dirty="0">
                <a:ea typeface="ＭＳ Ｐゴシック" charset="0"/>
                <a:cs typeface="ＭＳ Ｐゴシック" charset="0"/>
              </a:rPr>
              <a:t>p </a:t>
            </a:r>
            <a:r>
              <a:rPr lang="en-US" baseline="16000" dirty="0">
                <a:ea typeface="ＭＳ Ｐゴシック" charset="0"/>
                <a:cs typeface="ＭＳ Ｐゴシック" charset="0"/>
              </a:rPr>
              <a:t>. </a:t>
            </a:r>
            <a:r>
              <a:rPr lang="en-US" sz="2000" dirty="0">
                <a:ea typeface="ＭＳ Ｐゴシック" charset="0"/>
                <a:cs typeface="ＭＳ Ｐゴシック" charset="0"/>
              </a:rPr>
              <a:t>(1-p)</a:t>
            </a:r>
            <a:r>
              <a:rPr lang="en-US" sz="2000" b="1" baseline="30000" dirty="0">
                <a:ea typeface="ＭＳ Ｐゴシック" charset="0"/>
                <a:cs typeface="ＭＳ Ｐゴシック" charset="0"/>
              </a:rPr>
              <a:t>2(N-1)</a:t>
            </a:r>
            <a:r>
              <a:rPr lang="en-US" baseline="16000" dirty="0">
                <a:ea typeface="ＭＳ Ｐゴシック" charset="0"/>
                <a:cs typeface="ＭＳ Ｐゴシック" charset="0"/>
              </a:rPr>
              <a:t> </a:t>
            </a:r>
            <a:endParaRPr lang="en-US" sz="2000" dirty="0">
              <a:ea typeface="ＭＳ Ｐゴシック" charset="0"/>
              <a:cs typeface="ＭＳ Ｐゴシック" charset="0"/>
            </a:endParaRPr>
          </a:p>
          <a:p>
            <a:pPr>
              <a:buFont typeface="ZapfDingbats" charset="0"/>
              <a:buNone/>
            </a:pPr>
            <a:endParaRPr lang="en-US" baseline="16000" dirty="0">
              <a:ea typeface="ＭＳ Ｐゴシック" charset="0"/>
              <a:cs typeface="ＭＳ Ｐゴシック" charset="0"/>
            </a:endParaRPr>
          </a:p>
          <a:p>
            <a:pPr>
              <a:buFont typeface="ZapfDingbats" charset="0"/>
              <a:buNone/>
            </a:pPr>
            <a:r>
              <a:rPr lang="en-US" baseline="16000" dirty="0">
                <a:ea typeface="ＭＳ Ｐゴシック" charset="0"/>
                <a:cs typeface="ＭＳ Ｐゴシック" charset="0"/>
              </a:rPr>
              <a:t>                              … choosing optimum p and then letting n -</a:t>
            </a:r>
            <a:r>
              <a:rPr lang="en-US" baseline="16000" dirty="0" smtClean="0">
                <a:ea typeface="ＭＳ Ｐゴシック" charset="0"/>
                <a:cs typeface="ＭＳ Ｐゴシック" charset="0"/>
              </a:rPr>
              <a:t>&gt;</a:t>
            </a:r>
            <a:r>
              <a:rPr lang="en-US" dirty="0" smtClean="0">
                <a:ea typeface="ＭＳ Ｐゴシック" charset="0"/>
                <a:cs typeface="ＭＳ Ｐゴシック" charset="0"/>
              </a:rPr>
              <a:t> ∞ </a:t>
            </a:r>
            <a:r>
              <a:rPr lang="en-US" baseline="16000" dirty="0" smtClean="0">
                <a:ea typeface="ＭＳ Ｐゴシック" charset="0"/>
                <a:cs typeface="ＭＳ Ｐゴシック" charset="0"/>
              </a:rPr>
              <a:t>.</a:t>
            </a:r>
            <a:r>
              <a:rPr lang="en-US" baseline="16000" dirty="0">
                <a:ea typeface="ＭＳ Ｐゴシック" charset="0"/>
                <a:cs typeface="ＭＳ Ｐゴシック" charset="0"/>
              </a:rPr>
              <a:t>..</a:t>
            </a:r>
          </a:p>
          <a:p>
            <a:pPr>
              <a:buFont typeface="ZapfDingbats" charset="0"/>
              <a:buNone/>
            </a:pPr>
            <a:r>
              <a:rPr lang="en-US" baseline="16000" dirty="0">
                <a:ea typeface="ＭＳ Ｐゴシック" charset="0"/>
                <a:cs typeface="ＭＳ Ｐゴシック" charset="0"/>
              </a:rPr>
              <a:t>                                        </a:t>
            </a:r>
            <a:br>
              <a:rPr lang="en-US" baseline="16000" dirty="0">
                <a:ea typeface="ＭＳ Ｐゴシック" charset="0"/>
                <a:cs typeface="ＭＳ Ｐゴシック" charset="0"/>
              </a:rPr>
            </a:br>
            <a:r>
              <a:rPr lang="en-US" baseline="16000" dirty="0">
                <a:ea typeface="ＭＳ Ｐゴシック" charset="0"/>
                <a:cs typeface="ＭＳ Ｐゴシック" charset="0"/>
              </a:rPr>
              <a:t>                                    = 1/(2e) = .18 </a:t>
            </a:r>
            <a:r>
              <a:rPr lang="en-US" sz="2000" dirty="0">
                <a:ea typeface="ＭＳ Ｐゴシック" charset="0"/>
                <a:cs typeface="ＭＳ Ｐゴシック" charset="0"/>
              </a:rPr>
              <a:t>	</a:t>
            </a:r>
            <a:endParaRPr lang="en-US" sz="2400" b="1" i="1"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TextBox 1"/>
          <p:cNvSpPr txBox="1"/>
          <p:nvPr/>
        </p:nvSpPr>
        <p:spPr>
          <a:xfrm>
            <a:off x="2521857" y="5197929"/>
            <a:ext cx="3800929" cy="646331"/>
          </a:xfrm>
          <a:prstGeom prst="rect">
            <a:avLst/>
          </a:prstGeom>
          <a:noFill/>
        </p:spPr>
        <p:txBody>
          <a:bodyPr wrap="square" rtlCol="0">
            <a:spAutoFit/>
          </a:bodyPr>
          <a:lstStyle/>
          <a:p>
            <a:r>
              <a:rPr lang="en-US" dirty="0" smtClean="0">
                <a:solidFill>
                  <a:srgbClr val="FF0000"/>
                </a:solidFill>
              </a:rPr>
              <a:t>Best described as unspectacular; </a:t>
            </a:r>
            <a:r>
              <a:rPr lang="en-US" i="1" dirty="0" smtClean="0">
                <a:solidFill>
                  <a:srgbClr val="FF0000"/>
                </a:solidFill>
              </a:rPr>
              <a:t>but</a:t>
            </a:r>
            <a:r>
              <a:rPr lang="en-US" dirty="0" smtClean="0">
                <a:solidFill>
                  <a:srgbClr val="FF0000"/>
                </a:solidFill>
              </a:rPr>
              <a:t>       	better than what went before.</a:t>
            </a:r>
            <a:endParaRPr lang="en-US" dirty="0">
              <a:solidFill>
                <a:srgbClr val="FF0000"/>
              </a:solidFill>
            </a:endParaRPr>
          </a:p>
        </p:txBody>
      </p:sp>
    </p:spTree>
    <p:extLst>
      <p:ext uri="{BB962C8B-B14F-4D97-AF65-F5344CB8AC3E}">
        <p14:creationId xmlns:p14="http://schemas.microsoft.com/office/powerpoint/2010/main" val="3016687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5DECF19-30B3-BB4B-9DB9-E1626869F2B4}"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7782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Slotted ALOHA</a:t>
            </a:r>
          </a:p>
        </p:txBody>
      </p:sp>
      <p:sp>
        <p:nvSpPr>
          <p:cNvPr id="969731" name="Rectangle 3"/>
          <p:cNvSpPr>
            <a:spLocks noGrp="1" noChangeArrowheads="1"/>
          </p:cNvSpPr>
          <p:nvPr>
            <p:ph type="body" sz="half" idx="1"/>
          </p:nvPr>
        </p:nvSpPr>
        <p:spPr/>
        <p:txBody>
          <a:bodyPr/>
          <a:lstStyle/>
          <a:p>
            <a:pPr>
              <a:buFontTx/>
              <a:buNone/>
            </a:pPr>
            <a:r>
              <a:rPr lang="en-US" sz="2400" u="sng" dirty="0">
                <a:solidFill>
                  <a:srgbClr val="FF3300"/>
                </a:solidFill>
                <a:cs typeface="Calibri"/>
              </a:rPr>
              <a:t>Assumptions</a:t>
            </a:r>
          </a:p>
          <a:p>
            <a:r>
              <a:rPr lang="en-US" sz="2400" dirty="0">
                <a:cs typeface="Calibri"/>
              </a:rPr>
              <a:t>All frames same size</a:t>
            </a:r>
          </a:p>
          <a:p>
            <a:r>
              <a:rPr lang="en-US" sz="2400" dirty="0">
                <a:cs typeface="Calibri"/>
              </a:rPr>
              <a:t>Time divided into equal slots (time to transmit a frame)</a:t>
            </a:r>
          </a:p>
          <a:p>
            <a:r>
              <a:rPr lang="en-US" sz="2400" dirty="0">
                <a:cs typeface="Calibri"/>
              </a:rPr>
              <a:t>Nodes are synchronized</a:t>
            </a:r>
          </a:p>
          <a:p>
            <a:r>
              <a:rPr lang="en-US" sz="2400" dirty="0">
                <a:cs typeface="Calibri"/>
              </a:rPr>
              <a:t>Nodes begin to transmit frames only at start of slots</a:t>
            </a:r>
          </a:p>
          <a:p>
            <a:r>
              <a:rPr lang="en-US" sz="2400" dirty="0">
                <a:cs typeface="Calibri"/>
              </a:rPr>
              <a:t>If </a:t>
            </a:r>
            <a:r>
              <a:rPr lang="en-US" sz="2400" dirty="0" smtClean="0">
                <a:cs typeface="Calibri"/>
              </a:rPr>
              <a:t>multiple nodes </a:t>
            </a:r>
            <a:r>
              <a:rPr lang="en-US" sz="2400" dirty="0">
                <a:cs typeface="Calibri"/>
              </a:rPr>
              <a:t>transmit, </a:t>
            </a:r>
            <a:r>
              <a:rPr lang="en-US" sz="2400" dirty="0" smtClean="0">
                <a:cs typeface="Calibri"/>
              </a:rPr>
              <a:t>nodes </a:t>
            </a:r>
            <a:r>
              <a:rPr lang="en-US" sz="2400" dirty="0">
                <a:cs typeface="Calibri"/>
              </a:rPr>
              <a:t>detect collision</a:t>
            </a:r>
          </a:p>
        </p:txBody>
      </p:sp>
      <p:sp>
        <p:nvSpPr>
          <p:cNvPr id="969737" name="Rectangle 9"/>
          <p:cNvSpPr>
            <a:spLocks noGrp="1" noChangeArrowheads="1"/>
          </p:cNvSpPr>
          <p:nvPr>
            <p:ph type="body" sz="half" idx="2"/>
          </p:nvPr>
        </p:nvSpPr>
        <p:spPr>
          <a:xfrm>
            <a:off x="4648200" y="1295400"/>
            <a:ext cx="4267200" cy="5334000"/>
          </a:xfrm>
        </p:spPr>
        <p:txBody>
          <a:bodyPr/>
          <a:lstStyle/>
          <a:p>
            <a:pPr>
              <a:buFontTx/>
              <a:buNone/>
            </a:pPr>
            <a:r>
              <a:rPr lang="en-US" sz="2400" u="sng" dirty="0">
                <a:solidFill>
                  <a:srgbClr val="FF3300"/>
                </a:solidFill>
                <a:cs typeface="Calibri"/>
              </a:rPr>
              <a:t>Operation</a:t>
            </a:r>
          </a:p>
          <a:p>
            <a:r>
              <a:rPr lang="en-US" sz="2400" dirty="0">
                <a:cs typeface="Calibri"/>
              </a:rPr>
              <a:t>When node gets fresh data, transmits in next slot</a:t>
            </a:r>
          </a:p>
          <a:p>
            <a:r>
              <a:rPr lang="en-US" sz="2400" dirty="0">
                <a:cs typeface="Calibri"/>
              </a:rPr>
              <a:t>No collision: success!</a:t>
            </a:r>
          </a:p>
          <a:p>
            <a:r>
              <a:rPr lang="en-US" sz="2400" dirty="0">
                <a:cs typeface="Calibri"/>
              </a:rPr>
              <a:t>Collision: node retransmits </a:t>
            </a:r>
            <a:r>
              <a:rPr lang="en-US" sz="2400" dirty="0" smtClean="0">
                <a:cs typeface="Calibri"/>
              </a:rPr>
              <a:t>with </a:t>
            </a:r>
            <a:r>
              <a:rPr lang="en-US" sz="2400" dirty="0">
                <a:cs typeface="Calibri"/>
              </a:rPr>
              <a:t>probability </a:t>
            </a:r>
            <a:r>
              <a:rPr lang="en-US" sz="2400" b="1" dirty="0">
                <a:cs typeface="Calibri"/>
              </a:rPr>
              <a:t>p</a:t>
            </a:r>
            <a:r>
              <a:rPr lang="en-US" sz="2400" dirty="0">
                <a:cs typeface="Calibri"/>
              </a:rPr>
              <a:t> until success</a:t>
            </a:r>
          </a:p>
        </p:txBody>
      </p:sp>
    </p:spTree>
    <p:extLst>
      <p:ext uri="{BB962C8B-B14F-4D97-AF65-F5344CB8AC3E}">
        <p14:creationId xmlns:p14="http://schemas.microsoft.com/office/powerpoint/2010/main" val="2093201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9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9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973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9737">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9737">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97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P spid="96973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54A76C6-61B9-0546-830D-CC852F2D3A12}"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7987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Slot-by-Slot Example</a:t>
            </a:r>
          </a:p>
        </p:txBody>
      </p:sp>
      <p:pic>
        <p:nvPicPr>
          <p:cNvPr id="79876"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0800"/>
            <a:ext cx="80899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20574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1" name="Rectangle 20"/>
          <p:cNvSpPr>
            <a:spLocks noChangeArrowheads="1"/>
          </p:cNvSpPr>
          <p:nvPr/>
        </p:nvSpPr>
        <p:spPr bwMode="auto">
          <a:xfrm>
            <a:off x="2590800" y="1219200"/>
            <a:ext cx="4572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2" name="Rectangle 21"/>
          <p:cNvSpPr>
            <a:spLocks noChangeArrowheads="1"/>
          </p:cNvSpPr>
          <p:nvPr/>
        </p:nvSpPr>
        <p:spPr bwMode="auto">
          <a:xfrm>
            <a:off x="30480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3" name="Rectangle 22"/>
          <p:cNvSpPr>
            <a:spLocks noChangeArrowheads="1"/>
          </p:cNvSpPr>
          <p:nvPr/>
        </p:nvSpPr>
        <p:spPr bwMode="auto">
          <a:xfrm>
            <a:off x="35052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4" name="Rectangle 23"/>
          <p:cNvSpPr>
            <a:spLocks noChangeArrowheads="1"/>
          </p:cNvSpPr>
          <p:nvPr/>
        </p:nvSpPr>
        <p:spPr bwMode="auto">
          <a:xfrm>
            <a:off x="40386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5" name="Rectangle 24"/>
          <p:cNvSpPr>
            <a:spLocks noChangeArrowheads="1"/>
          </p:cNvSpPr>
          <p:nvPr/>
        </p:nvSpPr>
        <p:spPr bwMode="auto">
          <a:xfrm>
            <a:off x="45720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6" name="Rectangle 25"/>
          <p:cNvSpPr>
            <a:spLocks noChangeArrowheads="1"/>
          </p:cNvSpPr>
          <p:nvPr/>
        </p:nvSpPr>
        <p:spPr bwMode="auto">
          <a:xfrm>
            <a:off x="51054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7" name="Rectangle 26"/>
          <p:cNvSpPr>
            <a:spLocks noChangeArrowheads="1"/>
          </p:cNvSpPr>
          <p:nvPr/>
        </p:nvSpPr>
        <p:spPr bwMode="auto">
          <a:xfrm>
            <a:off x="5562600" y="1219200"/>
            <a:ext cx="6096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8" name="Rectangle 27"/>
          <p:cNvSpPr>
            <a:spLocks noChangeArrowheads="1"/>
          </p:cNvSpPr>
          <p:nvPr/>
        </p:nvSpPr>
        <p:spPr bwMode="auto">
          <a:xfrm>
            <a:off x="6096000" y="1219200"/>
            <a:ext cx="6096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31" name="Rectangle 3"/>
          <p:cNvSpPr txBox="1">
            <a:spLocks noChangeArrowheads="1"/>
          </p:cNvSpPr>
          <p:nvPr/>
        </p:nvSpPr>
        <p:spPr bwMode="auto">
          <a:xfrm>
            <a:off x="457200" y="3884613"/>
            <a:ext cx="8458200" cy="2439987"/>
          </a:xfrm>
          <a:prstGeom prst="rect">
            <a:avLst/>
          </a:prstGeom>
          <a:noFill/>
          <a:ln w="9525">
            <a:noFill/>
            <a:miter lim="800000"/>
            <a:headEnd/>
            <a:tailEnd/>
          </a:ln>
        </p:spPr>
        <p:txBody>
          <a:bodyPr/>
          <a:lstStyle/>
          <a:p>
            <a:pPr marL="223838" indent="-223838" algn="l" eaLnBrk="0" hangingPunct="0">
              <a:lnSpc>
                <a:spcPct val="90000"/>
              </a:lnSpc>
              <a:spcBef>
                <a:spcPct val="50000"/>
              </a:spcBef>
              <a:buFontTx/>
              <a:buChar char="•"/>
              <a:defRPr/>
            </a:pPr>
            <a:endParaRPr lang="en-US" b="0" kern="0" dirty="0">
              <a:latin typeface="+mn-lt"/>
              <a:ea typeface="+mn-ea"/>
              <a:cs typeface="+mn-cs"/>
            </a:endParaRPr>
          </a:p>
        </p:txBody>
      </p:sp>
    </p:spTree>
    <p:extLst>
      <p:ext uri="{BB962C8B-B14F-4D97-AF65-F5344CB8AC3E}">
        <p14:creationId xmlns:p14="http://schemas.microsoft.com/office/powerpoint/2010/main" val="18186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4"/>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54E12F-3645-BA47-937B-E407A2057A59}"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8192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Efficiency of Slotted Aloha</a:t>
            </a:r>
          </a:p>
        </p:txBody>
      </p:sp>
      <p:sp>
        <p:nvSpPr>
          <p:cNvPr id="1800195" name="Rectangle 3"/>
          <p:cNvSpPr>
            <a:spLocks noGrp="1" noChangeArrowheads="1"/>
          </p:cNvSpPr>
          <p:nvPr>
            <p:ph type="body" idx="1"/>
          </p:nvPr>
        </p:nvSpPr>
        <p:spPr>
          <a:xfrm>
            <a:off x="457200" y="1143000"/>
            <a:ext cx="8382000" cy="5410200"/>
          </a:xfrm>
        </p:spPr>
        <p:txBody>
          <a:bodyPr>
            <a:normAutofit fontScale="92500" lnSpcReduction="10000"/>
          </a:bodyPr>
          <a:lstStyle/>
          <a:p>
            <a:r>
              <a:rPr lang="en-US" dirty="0" smtClean="0">
                <a:cs typeface="Calibri"/>
              </a:rPr>
              <a:t>Suppose </a:t>
            </a:r>
            <a:r>
              <a:rPr lang="en-US" dirty="0">
                <a:cs typeface="Calibri"/>
              </a:rPr>
              <a:t>N stations have packets to send</a:t>
            </a:r>
          </a:p>
          <a:p>
            <a:pPr lvl="1"/>
            <a:r>
              <a:rPr lang="en-US" dirty="0">
                <a:ea typeface="Calibri"/>
                <a:cs typeface="Calibri"/>
              </a:rPr>
              <a:t>Each transmits in slot with probability </a:t>
            </a:r>
            <a:r>
              <a:rPr lang="en-US" i="1" dirty="0" smtClean="0">
                <a:ea typeface="Calibri"/>
                <a:cs typeface="Calibri"/>
              </a:rPr>
              <a:t>p</a:t>
            </a:r>
          </a:p>
          <a:p>
            <a:pPr lvl="5"/>
            <a:endParaRPr lang="en-US" i="1" dirty="0">
              <a:latin typeface="Calibri"/>
              <a:ea typeface="Calibri"/>
              <a:cs typeface="Calibri"/>
            </a:endParaRPr>
          </a:p>
          <a:p>
            <a:r>
              <a:rPr lang="en-US" dirty="0">
                <a:ea typeface="Calibri"/>
                <a:cs typeface="Calibri"/>
              </a:rPr>
              <a:t>Probability of successful </a:t>
            </a:r>
            <a:r>
              <a:rPr lang="en-US" dirty="0" smtClean="0">
                <a:ea typeface="Calibri"/>
                <a:cs typeface="Calibri"/>
              </a:rPr>
              <a:t>transmission:</a:t>
            </a:r>
            <a:r>
              <a:rPr lang="en-US" dirty="0">
                <a:ea typeface="Calibri"/>
                <a:cs typeface="Calibri"/>
              </a:rPr>
              <a:t/>
            </a:r>
            <a:br>
              <a:rPr lang="en-US" dirty="0">
                <a:ea typeface="Calibri"/>
                <a:cs typeface="Calibri"/>
              </a:rPr>
            </a:br>
            <a:r>
              <a:rPr lang="en-US" sz="2200" dirty="0">
                <a:ea typeface="Calibri"/>
                <a:cs typeface="Calibri"/>
              </a:rPr>
              <a:t>	</a:t>
            </a:r>
            <a:r>
              <a:rPr lang="en-US" dirty="0">
                <a:ea typeface="Calibri"/>
                <a:cs typeface="Calibri"/>
              </a:rPr>
              <a:t>by a </a:t>
            </a:r>
            <a:r>
              <a:rPr lang="en-US" dirty="0">
                <a:solidFill>
                  <a:schemeClr val="accent1"/>
                </a:solidFill>
                <a:ea typeface="Calibri"/>
                <a:cs typeface="Calibri"/>
              </a:rPr>
              <a:t>particular</a:t>
            </a:r>
            <a:r>
              <a:rPr lang="en-US" dirty="0">
                <a:ea typeface="Calibri"/>
                <a:cs typeface="Calibri"/>
              </a:rPr>
              <a:t> node </a:t>
            </a:r>
            <a:r>
              <a:rPr lang="en-US" dirty="0" err="1">
                <a:ea typeface="Calibri"/>
                <a:cs typeface="Calibri"/>
              </a:rPr>
              <a:t>i</a:t>
            </a:r>
            <a:r>
              <a:rPr lang="en-US" dirty="0">
                <a:ea typeface="Calibri"/>
                <a:cs typeface="Calibri"/>
              </a:rPr>
              <a:t>:    S</a:t>
            </a:r>
            <a:r>
              <a:rPr lang="en-US" baseline="-25000" dirty="0">
                <a:ea typeface="Calibri"/>
                <a:cs typeface="Calibri"/>
              </a:rPr>
              <a:t>i</a:t>
            </a:r>
            <a:r>
              <a:rPr lang="en-US" dirty="0">
                <a:ea typeface="Calibri"/>
                <a:cs typeface="Calibri"/>
              </a:rPr>
              <a:t> = </a:t>
            </a:r>
            <a:r>
              <a:rPr lang="en-US" i="1" dirty="0">
                <a:ea typeface="Calibri"/>
                <a:cs typeface="Calibri"/>
              </a:rPr>
              <a:t>p (1-p)</a:t>
            </a:r>
            <a:r>
              <a:rPr lang="en-US" b="1" i="1" baseline="30000" dirty="0">
                <a:ea typeface="Calibri"/>
                <a:cs typeface="Calibri"/>
              </a:rPr>
              <a:t>(N-1)</a:t>
            </a:r>
            <a:br>
              <a:rPr lang="en-US" b="1" i="1" baseline="30000" dirty="0">
                <a:ea typeface="Calibri"/>
                <a:cs typeface="Calibri"/>
              </a:rPr>
            </a:br>
            <a:r>
              <a:rPr lang="en-US" i="1" dirty="0">
                <a:ea typeface="Calibri"/>
                <a:cs typeface="Calibri"/>
              </a:rPr>
              <a:t>	</a:t>
            </a:r>
            <a:r>
              <a:rPr lang="en-US" dirty="0">
                <a:ea typeface="Calibri"/>
                <a:cs typeface="Calibri"/>
              </a:rPr>
              <a:t>by </a:t>
            </a:r>
            <a:r>
              <a:rPr lang="en-US" dirty="0" smtClean="0">
                <a:solidFill>
                  <a:schemeClr val="accent1"/>
                </a:solidFill>
                <a:ea typeface="Calibri"/>
                <a:cs typeface="Calibri"/>
              </a:rPr>
              <a:t>any </a:t>
            </a:r>
            <a:r>
              <a:rPr lang="en-US" dirty="0" smtClean="0">
                <a:ea typeface="Calibri"/>
                <a:cs typeface="Calibri"/>
              </a:rPr>
              <a:t>of </a:t>
            </a:r>
            <a:r>
              <a:rPr lang="en-US" dirty="0">
                <a:ea typeface="Calibri"/>
                <a:cs typeface="Calibri"/>
              </a:rPr>
              <a:t>N nodes: S</a:t>
            </a:r>
            <a:r>
              <a:rPr lang="en-US" i="1" dirty="0">
                <a:ea typeface="Calibri"/>
                <a:cs typeface="Calibri"/>
              </a:rPr>
              <a:t>= N p (1-p)</a:t>
            </a:r>
            <a:r>
              <a:rPr lang="en-US" b="1" i="1" baseline="30000" dirty="0">
                <a:ea typeface="Calibri"/>
                <a:cs typeface="Calibri"/>
              </a:rPr>
              <a:t>(N-1</a:t>
            </a:r>
            <a:r>
              <a:rPr lang="en-US" b="1" i="1" baseline="30000" dirty="0" smtClean="0">
                <a:ea typeface="Calibri"/>
                <a:cs typeface="Calibri"/>
              </a:rPr>
              <a:t>)</a:t>
            </a:r>
          </a:p>
          <a:p>
            <a:pPr lvl="7"/>
            <a:endParaRPr lang="en-US" dirty="0">
              <a:latin typeface="Calibri"/>
              <a:ea typeface="Calibri"/>
              <a:cs typeface="Calibri"/>
            </a:endParaRPr>
          </a:p>
          <a:p>
            <a:r>
              <a:rPr lang="en-US" dirty="0" smtClean="0">
                <a:cs typeface="Calibri"/>
              </a:rPr>
              <a:t>What value of p maximizes prob. </a:t>
            </a:r>
            <a:r>
              <a:rPr lang="en-US" dirty="0">
                <a:cs typeface="Calibri"/>
              </a:rPr>
              <a:t>o</a:t>
            </a:r>
            <a:r>
              <a:rPr lang="en-US" dirty="0" smtClean="0">
                <a:cs typeface="Calibri"/>
              </a:rPr>
              <a:t>f success:</a:t>
            </a:r>
            <a:endParaRPr lang="en-US" dirty="0">
              <a:cs typeface="Calibri"/>
            </a:endParaRPr>
          </a:p>
          <a:p>
            <a:pPr lvl="1"/>
            <a:r>
              <a:rPr lang="en-US" dirty="0">
                <a:ea typeface="Calibri"/>
                <a:cs typeface="Calibri"/>
              </a:rPr>
              <a:t>For fixed p, S </a:t>
            </a:r>
            <a:r>
              <a:rPr lang="en-US" dirty="0">
                <a:latin typeface="Wingdings" charset="0"/>
                <a:ea typeface="ＭＳ Ｐゴシック" charset="0"/>
                <a:cs typeface="Wingdings" charset="0"/>
              </a:rPr>
              <a:t></a:t>
            </a:r>
            <a:r>
              <a:rPr lang="en-US" dirty="0">
                <a:ea typeface="Calibri"/>
                <a:cs typeface="Calibri"/>
              </a:rPr>
              <a:t> 0 as N increases</a:t>
            </a:r>
          </a:p>
          <a:p>
            <a:pPr lvl="1"/>
            <a:r>
              <a:rPr lang="en-US" dirty="0">
                <a:ea typeface="Calibri"/>
                <a:cs typeface="Calibri"/>
              </a:rPr>
              <a:t>But if p = 1/N, then S </a:t>
            </a:r>
            <a:r>
              <a:rPr lang="en-US" dirty="0">
                <a:latin typeface="Wingdings" charset="0"/>
                <a:ea typeface="ＭＳ Ｐゴシック" charset="0"/>
                <a:cs typeface="Wingdings" charset="0"/>
              </a:rPr>
              <a:t></a:t>
            </a:r>
            <a:r>
              <a:rPr lang="en-US" dirty="0">
                <a:ea typeface="Calibri"/>
                <a:cs typeface="Calibri"/>
              </a:rPr>
              <a:t> 1/e = 0.37 as N </a:t>
            </a:r>
            <a:r>
              <a:rPr lang="en-US" dirty="0" smtClean="0">
                <a:ea typeface="Calibri"/>
                <a:cs typeface="Calibri"/>
              </a:rPr>
              <a:t>increases</a:t>
            </a:r>
          </a:p>
          <a:p>
            <a:pPr lvl="8"/>
            <a:endParaRPr lang="en-US" dirty="0">
              <a:latin typeface="Calibri"/>
              <a:ea typeface="Calibri"/>
              <a:cs typeface="Calibri"/>
            </a:endParaRPr>
          </a:p>
          <a:p>
            <a:r>
              <a:rPr lang="en-US" dirty="0">
                <a:cs typeface="Calibri"/>
              </a:rPr>
              <a:t>Max efficiency is only slightly greater than 1/3!</a:t>
            </a:r>
          </a:p>
          <a:p>
            <a:pPr lvl="1"/>
            <a:endParaRPr lang="en-US" dirty="0">
              <a:ea typeface="Calibri"/>
              <a:cs typeface="Calibri"/>
            </a:endParaRPr>
          </a:p>
          <a:p>
            <a:pPr lvl="1"/>
            <a:endParaRPr lang="en-US" dirty="0">
              <a:ea typeface="Calibri"/>
              <a:cs typeface="Calibri"/>
            </a:endParaRPr>
          </a:p>
        </p:txBody>
      </p:sp>
    </p:spTree>
    <p:extLst>
      <p:ext uri="{BB962C8B-B14F-4D97-AF65-F5344CB8AC3E}">
        <p14:creationId xmlns:p14="http://schemas.microsoft.com/office/powerpoint/2010/main" val="3722457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0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00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01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001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01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00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19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457F3D8-EB42-1B40-9CDF-710ED3012E4D}" type="slidenum">
              <a:rPr lang="en-US" sz="1400" b="0">
                <a:latin typeface="Times New Roman" charset="0"/>
                <a:cs typeface="Calibri"/>
              </a:rPr>
              <a:pPr eaLnBrk="1" hangingPunct="1"/>
              <a:t>66</a:t>
            </a:fld>
            <a:endParaRPr lang="en-US" sz="1400" b="0" dirty="0">
              <a:latin typeface="Times New Roman" charset="0"/>
              <a:cs typeface="Calibri"/>
            </a:endParaRPr>
          </a:p>
        </p:txBody>
      </p:sp>
      <p:sp>
        <p:nvSpPr>
          <p:cNvPr id="8397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Pros and Cons of Slotted Aloha</a:t>
            </a:r>
          </a:p>
        </p:txBody>
      </p:sp>
      <p:sp>
        <p:nvSpPr>
          <p:cNvPr id="971779" name="Rectangle 3"/>
          <p:cNvSpPr>
            <a:spLocks noGrp="1" noChangeArrowheads="1"/>
          </p:cNvSpPr>
          <p:nvPr>
            <p:ph type="body" sz="half" idx="1"/>
          </p:nvPr>
        </p:nvSpPr>
        <p:spPr>
          <a:xfrm>
            <a:off x="457200" y="3236913"/>
            <a:ext cx="4152900" cy="3592512"/>
          </a:xfrm>
        </p:spPr>
        <p:txBody>
          <a:bodyPr/>
          <a:lstStyle/>
          <a:p>
            <a:pPr>
              <a:buFontTx/>
              <a:buNone/>
            </a:pPr>
            <a:r>
              <a:rPr lang="en-US" sz="2400" u="sng" dirty="0">
                <a:solidFill>
                  <a:srgbClr val="FF3300"/>
                </a:solidFill>
                <a:cs typeface="Calibri"/>
              </a:rPr>
              <a:t>Pros</a:t>
            </a:r>
          </a:p>
          <a:p>
            <a:pPr>
              <a:lnSpc>
                <a:spcPct val="90000"/>
              </a:lnSpc>
            </a:pPr>
            <a:r>
              <a:rPr lang="en-US" sz="2400" dirty="0">
                <a:cs typeface="Calibri"/>
              </a:rPr>
              <a:t>Single active node can continuously transmit at full rate of channel</a:t>
            </a:r>
          </a:p>
          <a:p>
            <a:pPr>
              <a:lnSpc>
                <a:spcPct val="90000"/>
              </a:lnSpc>
            </a:pPr>
            <a:r>
              <a:rPr lang="en-US" sz="2400" dirty="0">
                <a:cs typeface="Calibri"/>
              </a:rPr>
              <a:t>Highly decentralized: only need slot synchronization</a:t>
            </a:r>
          </a:p>
          <a:p>
            <a:pPr>
              <a:lnSpc>
                <a:spcPct val="90000"/>
              </a:lnSpc>
            </a:pPr>
            <a:r>
              <a:rPr lang="en-US" sz="2400" dirty="0">
                <a:cs typeface="Calibri"/>
              </a:rPr>
              <a:t>Simple</a:t>
            </a:r>
          </a:p>
        </p:txBody>
      </p:sp>
      <p:sp>
        <p:nvSpPr>
          <p:cNvPr id="971780" name="Rectangle 4"/>
          <p:cNvSpPr>
            <a:spLocks noGrp="1" noChangeArrowheads="1"/>
          </p:cNvSpPr>
          <p:nvPr>
            <p:ph type="body" sz="half" idx="2"/>
          </p:nvPr>
        </p:nvSpPr>
        <p:spPr>
          <a:xfrm>
            <a:off x="4762500" y="3216275"/>
            <a:ext cx="4152900" cy="3641725"/>
          </a:xfrm>
        </p:spPr>
        <p:txBody>
          <a:bodyPr/>
          <a:lstStyle/>
          <a:p>
            <a:pPr>
              <a:buFontTx/>
              <a:buNone/>
            </a:pPr>
            <a:r>
              <a:rPr lang="en-US" sz="2400" u="sng" dirty="0">
                <a:solidFill>
                  <a:srgbClr val="FF3300"/>
                </a:solidFill>
                <a:cs typeface="Calibri"/>
              </a:rPr>
              <a:t>Cons</a:t>
            </a:r>
          </a:p>
          <a:p>
            <a:r>
              <a:rPr lang="en-US" sz="2400" dirty="0">
                <a:cs typeface="Calibri"/>
              </a:rPr>
              <a:t>Wasted slots:</a:t>
            </a:r>
          </a:p>
          <a:p>
            <a:pPr lvl="1"/>
            <a:r>
              <a:rPr lang="en-US" sz="2000" dirty="0">
                <a:ea typeface="Calibri"/>
                <a:cs typeface="Calibri"/>
              </a:rPr>
              <a:t>Idle</a:t>
            </a:r>
          </a:p>
          <a:p>
            <a:pPr lvl="1"/>
            <a:r>
              <a:rPr lang="en-US" sz="2000" dirty="0">
                <a:ea typeface="Calibri"/>
                <a:cs typeface="Calibri"/>
              </a:rPr>
              <a:t>Collisions</a:t>
            </a:r>
          </a:p>
          <a:p>
            <a:r>
              <a:rPr lang="en-US" sz="2400" dirty="0" smtClean="0">
                <a:cs typeface="Calibri"/>
              </a:rPr>
              <a:t>Collisions consume entire slot</a:t>
            </a:r>
            <a:endParaRPr lang="en-US" sz="2400" dirty="0">
              <a:cs typeface="Calibri"/>
            </a:endParaRPr>
          </a:p>
          <a:p>
            <a:r>
              <a:rPr lang="en-US" sz="2400" dirty="0">
                <a:cs typeface="Calibri"/>
              </a:rPr>
              <a:t>Clock synchronization</a:t>
            </a:r>
          </a:p>
        </p:txBody>
      </p:sp>
      <p:pic>
        <p:nvPicPr>
          <p:cNvPr id="83974"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0800"/>
            <a:ext cx="80899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6878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752E6-2A58-6447-96C1-D3752DE578D0}" type="slidenum">
              <a:rPr lang="en-US" sz="1400" b="0">
                <a:latin typeface="Times New Roman" charset="0"/>
                <a:cs typeface="Calibri"/>
              </a:rPr>
              <a:pPr eaLnBrk="1" hangingPunct="1"/>
              <a:t>67</a:t>
            </a:fld>
            <a:endParaRPr lang="en-US" sz="1400" b="0" dirty="0">
              <a:latin typeface="Times New Roman" charset="0"/>
              <a:cs typeface="Calibri"/>
            </a:endParaRPr>
          </a:p>
        </p:txBody>
      </p:sp>
      <p:sp>
        <p:nvSpPr>
          <p:cNvPr id="860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Improving on Slotted Aloha</a:t>
            </a:r>
          </a:p>
        </p:txBody>
      </p:sp>
      <p:sp>
        <p:nvSpPr>
          <p:cNvPr id="967683" name="Rectangle 3"/>
          <p:cNvSpPr>
            <a:spLocks noGrp="1" noChangeArrowheads="1"/>
          </p:cNvSpPr>
          <p:nvPr>
            <p:ph type="body" idx="1"/>
          </p:nvPr>
        </p:nvSpPr>
        <p:spPr/>
        <p:txBody>
          <a:bodyPr>
            <a:normAutofit lnSpcReduction="10000"/>
          </a:bodyPr>
          <a:lstStyle/>
          <a:p>
            <a:pPr>
              <a:buClr>
                <a:schemeClr val="tx2"/>
              </a:buClr>
            </a:pPr>
            <a:r>
              <a:rPr lang="en-US" dirty="0">
                <a:solidFill>
                  <a:srgbClr val="0000FF"/>
                </a:solidFill>
                <a:cs typeface="Calibri"/>
              </a:rPr>
              <a:t>Fewer wasted slots</a:t>
            </a:r>
            <a:endParaRPr lang="en-US" dirty="0">
              <a:cs typeface="Calibri"/>
            </a:endParaRPr>
          </a:p>
          <a:p>
            <a:pPr lvl="1"/>
            <a:r>
              <a:rPr lang="en-US" i="1" dirty="0">
                <a:ea typeface="Calibri"/>
                <a:cs typeface="Calibri"/>
              </a:rPr>
              <a:t>Need to decrease collisions and empty slots</a:t>
            </a:r>
            <a:br>
              <a:rPr lang="en-US" i="1" dirty="0">
                <a:ea typeface="Calibri"/>
                <a:cs typeface="Calibri"/>
              </a:rPr>
            </a:br>
            <a:endParaRPr lang="en-US" i="1" dirty="0">
              <a:ea typeface="Calibri"/>
              <a:cs typeface="Calibri"/>
            </a:endParaRPr>
          </a:p>
          <a:p>
            <a:pPr>
              <a:buClr>
                <a:schemeClr val="tx2"/>
              </a:buClr>
            </a:pPr>
            <a:r>
              <a:rPr lang="en-US" dirty="0" smtClean="0">
                <a:solidFill>
                  <a:srgbClr val="0000FF"/>
                </a:solidFill>
                <a:cs typeface="Calibri"/>
              </a:rPr>
              <a:t>Don’t </a:t>
            </a:r>
            <a:r>
              <a:rPr lang="en-US" dirty="0">
                <a:solidFill>
                  <a:srgbClr val="0000FF"/>
                </a:solidFill>
                <a:cs typeface="Calibri"/>
              </a:rPr>
              <a:t>waste full slots on collisions</a:t>
            </a:r>
            <a:endParaRPr lang="en-US" dirty="0">
              <a:cs typeface="Calibri"/>
            </a:endParaRPr>
          </a:p>
          <a:p>
            <a:pPr lvl="1"/>
            <a:r>
              <a:rPr lang="en-US" i="1" dirty="0">
                <a:ea typeface="Calibri"/>
                <a:cs typeface="Calibri"/>
              </a:rPr>
              <a:t>Need to decrease time to detect collisions</a:t>
            </a:r>
            <a:br>
              <a:rPr lang="en-US" i="1" dirty="0">
                <a:ea typeface="Calibri"/>
                <a:cs typeface="Calibri"/>
              </a:rPr>
            </a:br>
            <a:endParaRPr lang="en-US" dirty="0">
              <a:ea typeface="Calibri"/>
              <a:cs typeface="Calibri"/>
            </a:endParaRPr>
          </a:p>
          <a:p>
            <a:pPr>
              <a:buClr>
                <a:schemeClr val="tx2"/>
              </a:buClr>
            </a:pPr>
            <a:r>
              <a:rPr lang="en-US" dirty="0">
                <a:solidFill>
                  <a:srgbClr val="0000FF"/>
                </a:solidFill>
                <a:cs typeface="Calibri"/>
              </a:rPr>
              <a:t>Avoid need for synchronization</a:t>
            </a:r>
          </a:p>
          <a:p>
            <a:pPr lvl="1">
              <a:buClr>
                <a:schemeClr val="tx2"/>
              </a:buClr>
            </a:pPr>
            <a:r>
              <a:rPr lang="en-US" i="1" dirty="0">
                <a:ea typeface="Calibri"/>
                <a:cs typeface="Calibri"/>
              </a:rPr>
              <a:t>Synchronization is hard to achieve</a:t>
            </a:r>
            <a:br>
              <a:rPr lang="en-US" i="1" dirty="0">
                <a:ea typeface="Calibri"/>
                <a:cs typeface="Calibri"/>
              </a:rPr>
            </a:br>
            <a:endParaRPr lang="en-US" dirty="0">
              <a:solidFill>
                <a:srgbClr val="0000FF"/>
              </a:solidFill>
              <a:ea typeface="Calibri"/>
              <a:cs typeface="Calibri"/>
            </a:endParaRPr>
          </a:p>
        </p:txBody>
      </p:sp>
    </p:spTree>
    <p:extLst>
      <p:ext uri="{BB962C8B-B14F-4D97-AF65-F5344CB8AC3E}">
        <p14:creationId xmlns:p14="http://schemas.microsoft.com/office/powerpoint/2010/main" val="48687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7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7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76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7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EE1DCE-563D-DC47-B64E-A1238716B75E}" type="slidenum">
              <a:rPr lang="en-US" sz="1400" b="0">
                <a:latin typeface="Times New Roman" charset="0"/>
                <a:cs typeface="Calibri"/>
              </a:rPr>
              <a:pPr eaLnBrk="1" hangingPunct="1"/>
              <a:t>68</a:t>
            </a:fld>
            <a:endParaRPr lang="en-US" sz="1400" b="0" dirty="0">
              <a:latin typeface="Times New Roman" charset="0"/>
              <a:cs typeface="Calibri"/>
            </a:endParaRPr>
          </a:p>
        </p:txBody>
      </p:sp>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normAutofit lnSpcReduction="10000"/>
          </a:bodyPr>
          <a:lstStyle/>
          <a:p>
            <a:endParaRPr lang="en-US" dirty="0">
              <a:cs typeface="Calibri"/>
            </a:endParaRPr>
          </a:p>
          <a:p>
            <a:r>
              <a:rPr lang="en-US" dirty="0">
                <a:cs typeface="Calibri"/>
              </a:rPr>
              <a:t>CSMA: </a:t>
            </a:r>
            <a:r>
              <a:rPr lang="en-US" dirty="0">
                <a:solidFill>
                  <a:srgbClr val="0000FF"/>
                </a:solidFill>
                <a:cs typeface="Calibri"/>
              </a:rPr>
              <a:t>listen</a:t>
            </a:r>
            <a:r>
              <a:rPr lang="en-US" dirty="0">
                <a:cs typeface="Calibri"/>
              </a:rPr>
              <a:t> before transmit</a:t>
            </a:r>
          </a:p>
          <a:p>
            <a:pPr lvl="1"/>
            <a:r>
              <a:rPr lang="en-US" dirty="0">
                <a:ea typeface="Calibri"/>
                <a:cs typeface="Calibri"/>
              </a:rPr>
              <a:t>If channel sensed idle: transmit entire frame</a:t>
            </a:r>
          </a:p>
          <a:p>
            <a:pPr lvl="1"/>
            <a:r>
              <a:rPr lang="en-US" dirty="0">
                <a:ea typeface="Calibri"/>
                <a:cs typeface="Calibri"/>
              </a:rPr>
              <a:t>If channel sensed busy, defer transmission </a:t>
            </a:r>
            <a:br>
              <a:rPr lang="en-US" dirty="0">
                <a:ea typeface="Calibri"/>
                <a:cs typeface="Calibri"/>
              </a:rPr>
            </a:br>
            <a:endParaRPr lang="en-US" dirty="0">
              <a:ea typeface="Calibri"/>
              <a:cs typeface="Calibri"/>
            </a:endParaRPr>
          </a:p>
          <a:p>
            <a:r>
              <a:rPr lang="en-US" dirty="0">
                <a:cs typeface="Calibri"/>
              </a:rPr>
              <a:t>Human analogy: don</a:t>
            </a:r>
            <a:r>
              <a:rPr lang="ja-JP" altLang="en-US" dirty="0">
                <a:cs typeface="Calibri"/>
              </a:rPr>
              <a:t>’</a:t>
            </a:r>
            <a:r>
              <a:rPr lang="en-US" dirty="0">
                <a:cs typeface="Calibri"/>
              </a:rPr>
              <a:t>t interrupt others</a:t>
            </a:r>
            <a:r>
              <a:rPr lang="en-US" dirty="0" smtClean="0">
                <a:cs typeface="Calibri"/>
              </a:rPr>
              <a:t>!</a:t>
            </a:r>
          </a:p>
          <a:p>
            <a:endParaRPr lang="en-US" dirty="0">
              <a:cs typeface="Calibri"/>
            </a:endParaRPr>
          </a:p>
          <a:p>
            <a:r>
              <a:rPr lang="en-US" dirty="0" smtClean="0">
                <a:cs typeface="Calibri"/>
              </a:rPr>
              <a:t>Does this eliminate all collisions?</a:t>
            </a:r>
          </a:p>
          <a:p>
            <a:pPr lvl="1"/>
            <a:r>
              <a:rPr lang="en-US" dirty="0" smtClean="0">
                <a:cs typeface="Calibri"/>
              </a:rPr>
              <a:t>No, because of nonzero propagation delay</a:t>
            </a:r>
            <a:endParaRPr lang="en-US" dirty="0">
              <a:cs typeface="Calibri"/>
            </a:endParaRPr>
          </a:p>
        </p:txBody>
      </p:sp>
    </p:spTree>
    <p:extLst>
      <p:ext uri="{BB962C8B-B14F-4D97-AF65-F5344CB8AC3E}">
        <p14:creationId xmlns:p14="http://schemas.microsoft.com/office/powerpoint/2010/main" val="207719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7C93B4A-79FD-254E-A34E-B4A488344DAD}" type="slidenum">
              <a:rPr lang="en-US" sz="1400" b="0">
                <a:latin typeface="Times New Roman" charset="0"/>
                <a:cs typeface="Calibri"/>
              </a:rPr>
              <a:pPr eaLnBrk="1" hangingPunct="1"/>
              <a:t>69</a:t>
            </a:fld>
            <a:endParaRPr lang="en-US" sz="1400" b="0" dirty="0">
              <a:latin typeface="Times New Roman" charset="0"/>
              <a:cs typeface="Calibri"/>
            </a:endParaRPr>
          </a:p>
        </p:txBody>
      </p:sp>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dirty="0">
              <a:cs typeface="Calibri"/>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i="1" dirty="0" smtClean="0">
                <a:latin typeface="Calibri"/>
              </a:rPr>
              <a:t>Would </a:t>
            </a:r>
            <a:r>
              <a:rPr lang="en-US" sz="2400" b="0" i="1" dirty="0">
                <a:latin typeface="Calibri"/>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dirty="0" smtClean="0">
                <a:latin typeface="Calibri"/>
              </a:rPr>
              <a:t>CSMA reduces but does not eliminate collisions</a:t>
            </a:r>
          </a:p>
          <a:p>
            <a:pPr algn="l" eaLnBrk="0" hangingPunct="0"/>
            <a:endParaRPr lang="en-US" sz="2400" i="1" dirty="0"/>
          </a:p>
          <a:p>
            <a:pPr algn="l" eaLnBrk="0" hangingPunct="0"/>
            <a:r>
              <a:rPr lang="en-US" sz="2400" b="0" i="1" dirty="0" smtClean="0">
                <a:latin typeface="Calibri"/>
              </a:rPr>
              <a:t>Biggest remaining problem?</a:t>
            </a:r>
          </a:p>
          <a:p>
            <a:pPr algn="l" eaLnBrk="0" hangingPunct="0"/>
            <a:endParaRPr lang="en-US" sz="2400" b="0" i="1" dirty="0" smtClean="0">
              <a:latin typeface="Calibri"/>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
        <p:nvSpPr>
          <p:cNvPr id="2" name="Rectangle 1"/>
          <p:cNvSpPr/>
          <p:nvPr/>
        </p:nvSpPr>
        <p:spPr bwMode="auto">
          <a:xfrm>
            <a:off x="4648200" y="2603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0" name="Rectangle 9"/>
          <p:cNvSpPr/>
          <p:nvPr/>
        </p:nvSpPr>
        <p:spPr bwMode="auto">
          <a:xfrm>
            <a:off x="4648200" y="2908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1" name="Rectangle 10"/>
          <p:cNvSpPr/>
          <p:nvPr/>
        </p:nvSpPr>
        <p:spPr bwMode="auto">
          <a:xfrm>
            <a:off x="4648200" y="3213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2" name="Rectangle 11"/>
          <p:cNvSpPr/>
          <p:nvPr/>
        </p:nvSpPr>
        <p:spPr bwMode="auto">
          <a:xfrm>
            <a:off x="4648200" y="3517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3" name="Rectangle 12"/>
          <p:cNvSpPr/>
          <p:nvPr/>
        </p:nvSpPr>
        <p:spPr bwMode="auto">
          <a:xfrm>
            <a:off x="4648200" y="3822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4" name="Rectangle 13"/>
          <p:cNvSpPr/>
          <p:nvPr/>
        </p:nvSpPr>
        <p:spPr bwMode="auto">
          <a:xfrm>
            <a:off x="4648200" y="4127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5" name="Rectangle 14"/>
          <p:cNvSpPr/>
          <p:nvPr/>
        </p:nvSpPr>
        <p:spPr bwMode="auto">
          <a:xfrm>
            <a:off x="4648200" y="4432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6" name="Rectangle 15"/>
          <p:cNvSpPr/>
          <p:nvPr/>
        </p:nvSpPr>
        <p:spPr bwMode="auto">
          <a:xfrm>
            <a:off x="4648200" y="4737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Rectangle 16"/>
          <p:cNvSpPr/>
          <p:nvPr/>
        </p:nvSpPr>
        <p:spPr bwMode="auto">
          <a:xfrm>
            <a:off x="4648200" y="5041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8" name="Rectangle 17"/>
          <p:cNvSpPr/>
          <p:nvPr/>
        </p:nvSpPr>
        <p:spPr bwMode="auto">
          <a:xfrm>
            <a:off x="4648200" y="5346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9" name="Rectangle 18"/>
          <p:cNvSpPr/>
          <p:nvPr/>
        </p:nvSpPr>
        <p:spPr bwMode="auto">
          <a:xfrm>
            <a:off x="4648200" y="5651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4648200" y="5956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4648200" y="6261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Tree>
    <p:extLst>
      <p:ext uri="{BB962C8B-B14F-4D97-AF65-F5344CB8AC3E}">
        <p14:creationId xmlns:p14="http://schemas.microsoft.com/office/powerpoint/2010/main" val="2910408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1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0DB1F0E4-4E3A-1642-8D70-51B97A77489E}" type="slidenum">
              <a:rPr lang="en-US" sz="1200" i="0" smtClean="0">
                <a:latin typeface="Calibri"/>
                <a:cs typeface="Calibri"/>
              </a:rPr>
              <a:pPr/>
              <a:t>7</a:t>
            </a:fld>
            <a:endParaRPr lang="en-US" sz="1200" i="0" dirty="0">
              <a:latin typeface="Calibri"/>
              <a:cs typeface="Calibri"/>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Adaptors Communicating</a:t>
            </a:r>
          </a:p>
        </p:txBody>
      </p:sp>
      <p:sp>
        <p:nvSpPr>
          <p:cNvPr id="29701" name="Rectangle 3"/>
          <p:cNvSpPr>
            <a:spLocks noGrp="1" noChangeArrowheads="1"/>
          </p:cNvSpPr>
          <p:nvPr>
            <p:ph type="body" sz="half" idx="1"/>
          </p:nvPr>
        </p:nvSpPr>
        <p:spPr>
          <a:xfrm>
            <a:off x="425450" y="4275137"/>
            <a:ext cx="4067175" cy="2327803"/>
          </a:xfrm>
        </p:spPr>
        <p:txBody>
          <a:bodyPr>
            <a:normAutofit fontScale="92500" lnSpcReduction="20000"/>
          </a:bodyPr>
          <a:lstStyle/>
          <a:p>
            <a:r>
              <a:rPr lang="en-US" sz="2400" dirty="0">
                <a:ea typeface="ＭＳ Ｐゴシック" charset="0"/>
                <a:cs typeface="ＭＳ Ｐゴシック" charset="0"/>
              </a:rPr>
              <a:t>sending side:</a:t>
            </a:r>
          </a:p>
          <a:p>
            <a:pPr lvl="1"/>
            <a:r>
              <a:rPr lang="en-US" sz="2000" dirty="0">
                <a:ea typeface="ＭＳ Ｐゴシック" charset="0"/>
              </a:rPr>
              <a:t>encapsulates datagram in </a:t>
            </a:r>
            <a:r>
              <a:rPr lang="en-US" sz="2000" dirty="0" smtClean="0">
                <a:ea typeface="ＭＳ Ｐゴシック" charset="0"/>
              </a:rPr>
              <a:t>frame</a:t>
            </a:r>
          </a:p>
          <a:p>
            <a:pPr lvl="1"/>
            <a:r>
              <a:rPr lang="en-US" sz="2000" dirty="0" smtClean="0">
                <a:ea typeface="ＭＳ Ｐゴシック" charset="0"/>
              </a:rPr>
              <a:t>encodes data for the physical layer</a:t>
            </a:r>
            <a:endParaRPr lang="en-US" sz="2000" dirty="0">
              <a:ea typeface="ＭＳ Ｐゴシック" charset="0"/>
            </a:endParaRPr>
          </a:p>
          <a:p>
            <a:pPr lvl="1"/>
            <a:r>
              <a:rPr lang="en-US" sz="2000" dirty="0">
                <a:ea typeface="ＭＳ Ｐゴシック" charset="0"/>
              </a:rPr>
              <a:t>adds error checking bits, </a:t>
            </a:r>
            <a:r>
              <a:rPr lang="en-US" sz="2000" dirty="0" smtClean="0">
                <a:ea typeface="ＭＳ Ｐゴシック" charset="0"/>
              </a:rPr>
              <a:t>provide reliability, </a:t>
            </a:r>
            <a:r>
              <a:rPr lang="en-US" sz="2000" dirty="0">
                <a:ea typeface="ＭＳ Ｐゴシック" charset="0"/>
              </a:rPr>
              <a:t>flow control, etc</a:t>
            </a:r>
            <a:r>
              <a:rPr lang="en-US" sz="2000" dirty="0" smtClean="0">
                <a:ea typeface="ＭＳ Ｐゴシック" charset="0"/>
              </a:rPr>
              <a:t>.</a:t>
            </a:r>
            <a:endParaRPr lang="en-US" sz="2000" dirty="0">
              <a:ea typeface="ＭＳ Ｐゴシック" charset="0"/>
            </a:endParaRPr>
          </a:p>
        </p:txBody>
      </p:sp>
      <p:sp>
        <p:nvSpPr>
          <p:cNvPr id="29702" name="Rectangle 4"/>
          <p:cNvSpPr>
            <a:spLocks noGrp="1" noChangeArrowheads="1"/>
          </p:cNvSpPr>
          <p:nvPr>
            <p:ph type="body" sz="half" idx="2"/>
          </p:nvPr>
        </p:nvSpPr>
        <p:spPr>
          <a:xfrm>
            <a:off x="4508500" y="4273550"/>
            <a:ext cx="4090988" cy="2329390"/>
          </a:xfrm>
        </p:spPr>
        <p:txBody>
          <a:bodyPr>
            <a:normAutofit lnSpcReduction="10000"/>
          </a:bodyPr>
          <a:lstStyle/>
          <a:p>
            <a:r>
              <a:rPr lang="en-US" sz="2400" dirty="0">
                <a:ea typeface="ＭＳ Ｐゴシック" charset="0"/>
                <a:cs typeface="ＭＳ Ｐゴシック" charset="0"/>
              </a:rPr>
              <a:t>receiving side</a:t>
            </a:r>
          </a:p>
          <a:p>
            <a:pPr lvl="1"/>
            <a:r>
              <a:rPr lang="en-US" sz="2000" dirty="0" smtClean="0">
                <a:ea typeface="ＭＳ Ｐゴシック" charset="0"/>
              </a:rPr>
              <a:t>decodes data from the physical layer</a:t>
            </a:r>
          </a:p>
          <a:p>
            <a:pPr lvl="1"/>
            <a:r>
              <a:rPr lang="en-US" sz="2000" dirty="0" smtClean="0">
                <a:ea typeface="ＭＳ Ｐゴシック" charset="0"/>
              </a:rPr>
              <a:t>looks </a:t>
            </a:r>
            <a:r>
              <a:rPr lang="en-US" sz="2000" dirty="0">
                <a:ea typeface="ＭＳ Ｐゴシック" charset="0"/>
              </a:rPr>
              <a:t>for errors, </a:t>
            </a:r>
            <a:r>
              <a:rPr lang="en-US" sz="2000" dirty="0" smtClean="0">
                <a:ea typeface="ＭＳ Ｐゴシック" charset="0"/>
              </a:rPr>
              <a:t>provide reliability, </a:t>
            </a:r>
            <a:r>
              <a:rPr lang="en-US" sz="2000" dirty="0">
                <a:ea typeface="ＭＳ Ｐゴシック" charset="0"/>
              </a:rPr>
              <a:t>flow control, </a:t>
            </a:r>
            <a:r>
              <a:rPr lang="en-US" sz="2000" dirty="0" err="1">
                <a:ea typeface="ＭＳ Ｐゴシック" charset="0"/>
              </a:rPr>
              <a:t>etc</a:t>
            </a:r>
            <a:endParaRPr lang="en-US" sz="2000" dirty="0">
              <a:ea typeface="ＭＳ Ｐゴシック" charset="0"/>
            </a:endParaRPr>
          </a:p>
          <a:p>
            <a:pPr lvl="1"/>
            <a:r>
              <a:rPr lang="en-US" sz="2000" dirty="0">
                <a:ea typeface="ＭＳ Ｐゴシック" charset="0"/>
              </a:rPr>
              <a:t>extracts datagram, passes to upper layer at receiving side</a:t>
            </a:r>
          </a:p>
          <a:p>
            <a:endParaRPr lang="en-US" sz="2400" dirty="0">
              <a:ea typeface="ＭＳ Ｐゴシック" charset="0"/>
              <a:cs typeface="ＭＳ Ｐゴシック" charset="0"/>
            </a:endParaRPr>
          </a:p>
        </p:txBody>
      </p:sp>
      <p:sp>
        <p:nvSpPr>
          <p:cNvPr id="2970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9704"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0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0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0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0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09" name="Line 33"/>
          <p:cNvSpPr>
            <a:spLocks noChangeShapeType="1"/>
          </p:cNvSpPr>
          <p:nvPr/>
        </p:nvSpPr>
        <p:spPr bwMode="auto">
          <a:xfrm>
            <a:off x="2346325" y="205581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0" name="Line 34"/>
          <p:cNvSpPr>
            <a:spLocks noChangeShapeType="1"/>
          </p:cNvSpPr>
          <p:nvPr/>
        </p:nvSpPr>
        <p:spPr bwMode="auto">
          <a:xfrm flipV="1">
            <a:off x="2763838" y="206216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1"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2"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3"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4"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5"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1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1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1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19" name="Line 43"/>
          <p:cNvSpPr>
            <a:spLocks noChangeShapeType="1"/>
          </p:cNvSpPr>
          <p:nvPr/>
        </p:nvSpPr>
        <p:spPr bwMode="auto">
          <a:xfrm>
            <a:off x="6221413" y="207486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0" name="Line 44"/>
          <p:cNvSpPr>
            <a:spLocks noChangeShapeType="1"/>
          </p:cNvSpPr>
          <p:nvPr/>
        </p:nvSpPr>
        <p:spPr bwMode="auto">
          <a:xfrm flipV="1">
            <a:off x="6638925" y="208121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1"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2"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3"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4"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5" name="Text Box 49"/>
          <p:cNvSpPr txBox="1">
            <a:spLocks noChangeArrowheads="1"/>
          </p:cNvSpPr>
          <p:nvPr/>
        </p:nvSpPr>
        <p:spPr bwMode="auto">
          <a:xfrm>
            <a:off x="1935163" y="3059113"/>
            <a:ext cx="1286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sending host</a:t>
            </a:r>
          </a:p>
        </p:txBody>
      </p:sp>
      <p:sp>
        <p:nvSpPr>
          <p:cNvPr id="29726" name="Text Box 50"/>
          <p:cNvSpPr txBox="1">
            <a:spLocks noChangeArrowheads="1"/>
          </p:cNvSpPr>
          <p:nvPr/>
        </p:nvSpPr>
        <p:spPr bwMode="auto">
          <a:xfrm>
            <a:off x="5727700" y="3057525"/>
            <a:ext cx="1387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receiving host</a:t>
            </a:r>
          </a:p>
        </p:txBody>
      </p:sp>
      <p:sp>
        <p:nvSpPr>
          <p:cNvPr id="2972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28" name="Text Box 52"/>
          <p:cNvSpPr txBox="1">
            <a:spLocks noChangeArrowheads="1"/>
          </p:cNvSpPr>
          <p:nvPr/>
        </p:nvSpPr>
        <p:spPr bwMode="auto">
          <a:xfrm>
            <a:off x="1476375" y="192246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2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1" name="Text Box 55"/>
          <p:cNvSpPr txBox="1">
            <a:spLocks noChangeArrowheads="1"/>
          </p:cNvSpPr>
          <p:nvPr/>
        </p:nvSpPr>
        <p:spPr bwMode="auto">
          <a:xfrm>
            <a:off x="5386388" y="194151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2"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 name="T12" fmla="*/ 0 w 2597"/>
              <a:gd name="T13" fmla="*/ 0 h 384"/>
              <a:gd name="T14" fmla="*/ 2597 w 2597"/>
              <a:gd name="T15" fmla="*/ 384 h 384"/>
            </a:gdLst>
            <a:ahLst/>
            <a:cxnLst>
              <a:cxn ang="T8">
                <a:pos x="T0" y="T1"/>
              </a:cxn>
              <a:cxn ang="T9">
                <a:pos x="T2" y="T3"/>
              </a:cxn>
              <a:cxn ang="T10">
                <a:pos x="T4" y="T5"/>
              </a:cxn>
              <a:cxn ang="T11">
                <a:pos x="T6" y="T7"/>
              </a:cxn>
            </a:cxnLst>
            <a:rect l="T12" t="T13" r="T14" b="T15"/>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973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4" name="Text Box 58"/>
          <p:cNvSpPr txBox="1">
            <a:spLocks noChangeArrowheads="1"/>
          </p:cNvSpPr>
          <p:nvPr/>
        </p:nvSpPr>
        <p:spPr bwMode="auto">
          <a:xfrm>
            <a:off x="4654550" y="3375025"/>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6" name="Text Box 60"/>
          <p:cNvSpPr txBox="1">
            <a:spLocks noChangeArrowheads="1"/>
          </p:cNvSpPr>
          <p:nvPr/>
        </p:nvSpPr>
        <p:spPr bwMode="auto">
          <a:xfrm>
            <a:off x="2244725" y="3668713"/>
            <a:ext cx="758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frame</a:t>
            </a:r>
          </a:p>
        </p:txBody>
      </p:sp>
      <p:sp>
        <p:nvSpPr>
          <p:cNvPr id="2973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6939023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EF7170C-2B49-E249-A9EE-7CF9DCBA4FD4}" type="slidenum">
              <a:rPr lang="en-US" sz="1400" b="0">
                <a:latin typeface="Times New Roman" charset="0"/>
                <a:cs typeface="Calibri"/>
              </a:rPr>
              <a:pPr eaLnBrk="1" hangingPunct="1"/>
              <a:t>70</a:t>
            </a:fld>
            <a:endParaRPr lang="en-US" sz="1400" b="0" dirty="0">
              <a:latin typeface="Times New Roman" charset="0"/>
              <a:cs typeface="Calibri"/>
            </a:endParaRPr>
          </a:p>
        </p:txBody>
      </p:sp>
      <p:sp>
        <p:nvSpPr>
          <p:cNvPr id="9216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normAutofit fontScale="85000" lnSpcReduction="10000"/>
          </a:bodyPr>
          <a:lstStyle/>
          <a:p>
            <a:r>
              <a:rPr lang="en-US" dirty="0">
                <a:cs typeface="Calibri"/>
              </a:rPr>
              <a:t>CSMA/CD: carrier sensing, deferral as in CSMA</a:t>
            </a:r>
          </a:p>
          <a:p>
            <a:pPr lvl="1"/>
            <a:r>
              <a:rPr lang="en-US" b="1" dirty="0">
                <a:ea typeface="Calibri"/>
                <a:cs typeface="Calibri"/>
              </a:rPr>
              <a:t>Collisions detected within short time</a:t>
            </a:r>
          </a:p>
          <a:p>
            <a:pPr lvl="1"/>
            <a:r>
              <a:rPr lang="en-US" dirty="0">
                <a:ea typeface="Calibri"/>
                <a:cs typeface="Calibri"/>
              </a:rPr>
              <a:t>Colliding transmissions aborted, reducing wastage </a:t>
            </a:r>
            <a:br>
              <a:rPr lang="en-US" dirty="0">
                <a:ea typeface="Calibri"/>
                <a:cs typeface="Calibri"/>
              </a:rPr>
            </a:br>
            <a:endParaRPr lang="en-US" dirty="0">
              <a:ea typeface="Calibri"/>
              <a:cs typeface="Calibri"/>
            </a:endParaRPr>
          </a:p>
          <a:p>
            <a:r>
              <a:rPr lang="en-US" dirty="0">
                <a:cs typeface="Calibri"/>
              </a:rPr>
              <a:t>Collision detection easy in wired LANs:</a:t>
            </a:r>
          </a:p>
          <a:p>
            <a:pPr lvl="1"/>
            <a:r>
              <a:rPr lang="en-US" dirty="0">
                <a:ea typeface="Calibri"/>
                <a:cs typeface="Calibri"/>
              </a:rPr>
              <a:t>Compare transmitted, received signals</a:t>
            </a:r>
            <a:br>
              <a:rPr lang="en-US" dirty="0">
                <a:ea typeface="Calibri"/>
                <a:cs typeface="Calibri"/>
              </a:rPr>
            </a:br>
            <a:endParaRPr lang="en-US" dirty="0">
              <a:ea typeface="Calibri"/>
              <a:cs typeface="Calibri"/>
            </a:endParaRPr>
          </a:p>
          <a:p>
            <a:r>
              <a:rPr lang="en-US" dirty="0">
                <a:cs typeface="Calibri"/>
              </a:rPr>
              <a:t>Collision detection difficult in wireless LANs:</a:t>
            </a:r>
          </a:p>
          <a:p>
            <a:pPr lvl="1"/>
            <a:r>
              <a:rPr lang="en-US" dirty="0">
                <a:ea typeface="Calibri"/>
                <a:cs typeface="Calibri"/>
              </a:rPr>
              <a:t>Reception shut off while </a:t>
            </a:r>
            <a:r>
              <a:rPr lang="en-US" dirty="0" smtClean="0">
                <a:ea typeface="Calibri"/>
                <a:cs typeface="Calibri"/>
              </a:rPr>
              <a:t>transmitting (well, perhaps not)</a:t>
            </a:r>
            <a:endParaRPr lang="en-US" dirty="0">
              <a:ea typeface="Calibri"/>
              <a:cs typeface="Calibri"/>
            </a:endParaRPr>
          </a:p>
          <a:p>
            <a:pPr lvl="1">
              <a:buClr>
                <a:schemeClr val="tx2"/>
              </a:buClr>
            </a:pPr>
            <a:r>
              <a:rPr lang="en-US" dirty="0" smtClean="0">
                <a:ea typeface="Calibri"/>
                <a:cs typeface="Calibri"/>
              </a:rPr>
              <a:t>Not perfect broadcast (limited range) so collisions local</a:t>
            </a:r>
          </a:p>
          <a:p>
            <a:pPr lvl="1">
              <a:buClr>
                <a:schemeClr val="tx2"/>
              </a:buClr>
            </a:pPr>
            <a:r>
              <a:rPr lang="en-US" dirty="0" smtClean="0">
                <a:ea typeface="Calibri"/>
                <a:cs typeface="Calibri"/>
              </a:rPr>
              <a:t>Leads </a:t>
            </a:r>
            <a:r>
              <a:rPr lang="en-US" dirty="0">
                <a:ea typeface="Calibri"/>
                <a:cs typeface="Calibri"/>
              </a:rPr>
              <a:t>to use of </a:t>
            </a:r>
            <a:r>
              <a:rPr lang="en-US" i="1" dirty="0">
                <a:ea typeface="Calibri"/>
                <a:cs typeface="Calibri"/>
              </a:rPr>
              <a:t>collision avoidance</a:t>
            </a:r>
            <a:r>
              <a:rPr lang="en-US" dirty="0">
                <a:ea typeface="Calibri"/>
                <a:cs typeface="Calibri"/>
              </a:rPr>
              <a:t> instead (later)</a:t>
            </a:r>
          </a:p>
        </p:txBody>
      </p:sp>
    </p:spTree>
    <p:extLst>
      <p:ext uri="{BB962C8B-B14F-4D97-AF65-F5344CB8AC3E}">
        <p14:creationId xmlns:p14="http://schemas.microsoft.com/office/powerpoint/2010/main" val="101184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F673626-FCB5-FE4B-A996-888087FA9344}" type="slidenum">
              <a:rPr lang="en-US" sz="1400" b="0">
                <a:latin typeface="Times New Roman" charset="0"/>
                <a:cs typeface="Calibri"/>
              </a:rPr>
              <a:pPr eaLnBrk="1" hangingPunct="1"/>
              <a:t>71</a:t>
            </a:fld>
            <a:endParaRPr lang="en-US" sz="1400" b="0" dirty="0">
              <a:latin typeface="Times New Roman" charset="0"/>
              <a:cs typeface="Calibri"/>
            </a:endParaRPr>
          </a:p>
        </p:txBody>
      </p:sp>
      <p:sp>
        <p:nvSpPr>
          <p:cNvPr id="9421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sp>
        <p:nvSpPr>
          <p:cNvPr id="979972" name="Rectangle 4"/>
          <p:cNvSpPr>
            <a:spLocks noChangeArrowheads="1"/>
          </p:cNvSpPr>
          <p:nvPr/>
        </p:nvSpPr>
        <p:spPr bwMode="auto">
          <a:xfrm>
            <a:off x="533400" y="1295400"/>
            <a:ext cx="29845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Calibri"/>
              </a:rPr>
              <a:t>B</a:t>
            </a:r>
            <a:r>
              <a:rPr lang="en-US" sz="2400" b="0" dirty="0" smtClean="0">
                <a:latin typeface="Calibri"/>
              </a:rPr>
              <a:t> </a:t>
            </a:r>
            <a:r>
              <a:rPr lang="en-US" sz="2400" b="0" dirty="0">
                <a:latin typeface="Calibri"/>
              </a:rPr>
              <a:t>and </a:t>
            </a:r>
            <a:r>
              <a:rPr lang="en-US" sz="2400" dirty="0">
                <a:solidFill>
                  <a:srgbClr val="FF0000"/>
                </a:solidFill>
                <a:latin typeface="Calibri"/>
              </a:rPr>
              <a:t>D</a:t>
            </a:r>
            <a:r>
              <a:rPr lang="en-US" sz="2400" b="0" dirty="0">
                <a:latin typeface="Calibri"/>
              </a:rPr>
              <a:t> can tell that collision occurred.</a:t>
            </a:r>
          </a:p>
          <a:p>
            <a:pPr algn="l" eaLnBrk="0" hangingPunct="0"/>
            <a:endParaRPr lang="en-US" b="0" dirty="0">
              <a:latin typeface="Calibri"/>
            </a:endParaRPr>
          </a:p>
          <a:p>
            <a:pPr algn="l" eaLnBrk="0" hangingPunct="0"/>
            <a:r>
              <a:rPr lang="en-US" sz="2000" b="0" dirty="0">
                <a:latin typeface="Calibri"/>
              </a:rPr>
              <a:t>Note: for this to work, </a:t>
            </a:r>
            <a:r>
              <a:rPr lang="en-US" sz="2000" b="0" dirty="0" smtClean="0">
                <a:latin typeface="Calibri"/>
              </a:rPr>
              <a:t>need </a:t>
            </a:r>
            <a:r>
              <a:rPr lang="en-US" sz="2000" b="0" dirty="0">
                <a:latin typeface="Calibri"/>
              </a:rPr>
              <a:t>restrictions on </a:t>
            </a:r>
            <a:r>
              <a:rPr lang="en-US" sz="2000" dirty="0">
                <a:latin typeface="Calibri"/>
              </a:rPr>
              <a:t>minimum frame size</a:t>
            </a:r>
            <a:r>
              <a:rPr lang="en-US" sz="2000" b="0" dirty="0">
                <a:latin typeface="Calibri"/>
              </a:rPr>
              <a:t> and </a:t>
            </a:r>
            <a:r>
              <a:rPr lang="en-US" sz="2000" dirty="0">
                <a:latin typeface="Calibri"/>
              </a:rPr>
              <a:t>maximum </a:t>
            </a:r>
            <a:r>
              <a:rPr lang="en-US" sz="2000" dirty="0" smtClean="0">
                <a:latin typeface="Calibri"/>
              </a:rPr>
              <a:t>distance.  Why?</a:t>
            </a:r>
            <a:endParaRPr lang="en-US" sz="2000" b="0" dirty="0">
              <a:latin typeface="Calibri"/>
            </a:endParaRPr>
          </a:p>
        </p:txBody>
      </p:sp>
      <p:sp>
        <p:nvSpPr>
          <p:cNvPr id="19" name="Rectangle 18"/>
          <p:cNvSpPr/>
          <p:nvPr/>
        </p:nvSpPr>
        <p:spPr bwMode="auto">
          <a:xfrm>
            <a:off x="3958771" y="3138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3958771" y="3443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3958771" y="3748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Rectangle 21"/>
          <p:cNvSpPr/>
          <p:nvPr/>
        </p:nvSpPr>
        <p:spPr bwMode="auto">
          <a:xfrm>
            <a:off x="3958771" y="4053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3" name="Rectangle 22"/>
          <p:cNvSpPr/>
          <p:nvPr/>
        </p:nvSpPr>
        <p:spPr bwMode="auto">
          <a:xfrm>
            <a:off x="3958771" y="4357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4" name="Rectangle 23"/>
          <p:cNvSpPr/>
          <p:nvPr/>
        </p:nvSpPr>
        <p:spPr bwMode="auto">
          <a:xfrm>
            <a:off x="3958771" y="4662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5" name="Rectangle 24"/>
          <p:cNvSpPr/>
          <p:nvPr/>
        </p:nvSpPr>
        <p:spPr bwMode="auto">
          <a:xfrm>
            <a:off x="3958771" y="4967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6" name="Rectangle 25"/>
          <p:cNvSpPr/>
          <p:nvPr/>
        </p:nvSpPr>
        <p:spPr bwMode="auto">
          <a:xfrm>
            <a:off x="3958771" y="5272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7" name="Rectangle 26"/>
          <p:cNvSpPr/>
          <p:nvPr/>
        </p:nvSpPr>
        <p:spPr bwMode="auto">
          <a:xfrm>
            <a:off x="3958771" y="5577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8" name="Rectangle 27"/>
          <p:cNvSpPr/>
          <p:nvPr/>
        </p:nvSpPr>
        <p:spPr bwMode="auto">
          <a:xfrm>
            <a:off x="3958771" y="5881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9" name="Rectangle 28"/>
          <p:cNvSpPr/>
          <p:nvPr/>
        </p:nvSpPr>
        <p:spPr bwMode="auto">
          <a:xfrm>
            <a:off x="3958771" y="6186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Tree>
    <p:extLst>
      <p:ext uri="{BB962C8B-B14F-4D97-AF65-F5344CB8AC3E}">
        <p14:creationId xmlns:p14="http://schemas.microsoft.com/office/powerpoint/2010/main" val="1072936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grpId="0" nodeType="clickEffect">
                                  <p:stCondLst>
                                    <p:cond delay="0"/>
                                  </p:stCondLst>
                                  <p:childTnLst>
                                    <p:animEffect transition="out" filter="wipe(up)">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29341E3-DA54-1649-9F65-3DBA492B171E}" type="slidenum">
              <a:rPr lang="en-US" sz="1400" b="0">
                <a:latin typeface="Times New Roman" charset="0"/>
                <a:cs typeface="Calibri"/>
              </a:rPr>
              <a:pPr eaLnBrk="1" hangingPunct="1"/>
              <a:t>72</a:t>
            </a:fld>
            <a:endParaRPr lang="en-US" sz="1400" b="0" dirty="0">
              <a:latin typeface="Times New Roman" charset="0"/>
              <a:cs typeface="Calibri"/>
            </a:endParaRPr>
          </a:p>
        </p:txBody>
      </p:sp>
      <p:sp>
        <p:nvSpPr>
          <p:cNvPr id="96259"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normAutofit fontScale="92500"/>
          </a:bodyPr>
          <a:lstStyle/>
          <a:p>
            <a:r>
              <a:rPr lang="en-US" dirty="0">
                <a:cs typeface="Calibri"/>
              </a:rPr>
              <a:t>Latency depends on physical length of link</a:t>
            </a:r>
          </a:p>
          <a:p>
            <a:pPr lvl="1"/>
            <a:r>
              <a:rPr lang="en-US" dirty="0">
                <a:ea typeface="Calibri"/>
                <a:cs typeface="Calibri"/>
              </a:rPr>
              <a:t>Time to propagate a packet from one end to the other</a:t>
            </a:r>
          </a:p>
          <a:p>
            <a:r>
              <a:rPr lang="en-US" dirty="0">
                <a:cs typeface="Calibri"/>
              </a:rPr>
              <a:t> Suppose </a:t>
            </a:r>
            <a:r>
              <a:rPr lang="en-US" i="1" dirty="0">
                <a:cs typeface="Calibri"/>
              </a:rPr>
              <a:t>A</a:t>
            </a:r>
            <a:r>
              <a:rPr lang="en-US" dirty="0">
                <a:cs typeface="Calibri"/>
              </a:rPr>
              <a:t> sends a packet at time</a:t>
            </a:r>
            <a:r>
              <a:rPr lang="en-US" b="1" dirty="0">
                <a:cs typeface="Calibri"/>
              </a:rPr>
              <a:t> </a:t>
            </a:r>
            <a:r>
              <a:rPr lang="en-US" b="1" i="1" dirty="0">
                <a:cs typeface="Calibri"/>
              </a:rPr>
              <a:t>t</a:t>
            </a:r>
            <a:endParaRPr lang="en-US" dirty="0">
              <a:cs typeface="Calibri"/>
            </a:endParaRPr>
          </a:p>
          <a:p>
            <a:pPr lvl="1"/>
            <a:r>
              <a:rPr lang="en-US" dirty="0">
                <a:ea typeface="Calibri"/>
                <a:cs typeface="Calibri"/>
              </a:rPr>
              <a:t>And </a:t>
            </a:r>
            <a:r>
              <a:rPr lang="en-US" i="1" dirty="0">
                <a:ea typeface="Calibri"/>
                <a:cs typeface="Calibri"/>
              </a:rPr>
              <a:t>B</a:t>
            </a:r>
            <a:r>
              <a:rPr lang="en-US" dirty="0">
                <a:ea typeface="Calibri"/>
                <a:cs typeface="Calibri"/>
              </a:rPr>
              <a:t> sees an idle line at a time just before </a:t>
            </a:r>
            <a:r>
              <a:rPr lang="en-US" b="1" i="1" dirty="0" err="1">
                <a:ea typeface="Calibri"/>
                <a:cs typeface="Calibri"/>
              </a:rPr>
              <a:t>t</a:t>
            </a:r>
            <a:r>
              <a:rPr lang="en-US" dirty="0" err="1">
                <a:ea typeface="Calibri"/>
                <a:cs typeface="Calibri"/>
              </a:rPr>
              <a:t>+</a:t>
            </a:r>
            <a:r>
              <a:rPr lang="en-US" b="1" i="1" dirty="0" err="1">
                <a:ea typeface="Calibri"/>
                <a:cs typeface="Calibri"/>
              </a:rPr>
              <a:t>d</a:t>
            </a:r>
            <a:endParaRPr lang="en-US" dirty="0">
              <a:ea typeface="Calibri"/>
              <a:cs typeface="Calibri"/>
            </a:endParaRPr>
          </a:p>
          <a:p>
            <a:pPr lvl="1"/>
            <a:r>
              <a:rPr lang="en-US" dirty="0">
                <a:ea typeface="Calibri"/>
                <a:cs typeface="Calibri"/>
              </a:rPr>
              <a:t>… so </a:t>
            </a:r>
            <a:r>
              <a:rPr lang="en-US" i="1" dirty="0">
                <a:ea typeface="Calibri"/>
                <a:cs typeface="Calibri"/>
              </a:rPr>
              <a:t>B</a:t>
            </a:r>
            <a:r>
              <a:rPr lang="en-US" dirty="0">
                <a:ea typeface="Calibri"/>
                <a:cs typeface="Calibri"/>
              </a:rPr>
              <a:t> happily starts transmitting a packet</a:t>
            </a:r>
          </a:p>
          <a:p>
            <a:r>
              <a:rPr lang="en-US" i="1" dirty="0">
                <a:cs typeface="Calibri"/>
              </a:rPr>
              <a:t>B</a:t>
            </a:r>
            <a:r>
              <a:rPr lang="en-US" dirty="0">
                <a:cs typeface="Calibri"/>
              </a:rPr>
              <a:t> detects a collision, and sends </a:t>
            </a:r>
            <a:r>
              <a:rPr lang="en-US" dirty="0">
                <a:solidFill>
                  <a:srgbClr val="0000FF"/>
                </a:solidFill>
                <a:cs typeface="Calibri"/>
              </a:rPr>
              <a:t>jamming signal</a:t>
            </a:r>
            <a:endParaRPr lang="en-US" dirty="0">
              <a:cs typeface="Calibri"/>
            </a:endParaRPr>
          </a:p>
          <a:p>
            <a:pPr lvl="1"/>
            <a:r>
              <a:rPr lang="en-US" dirty="0">
                <a:ea typeface="Calibri"/>
                <a:cs typeface="Calibri"/>
              </a:rPr>
              <a:t>But </a:t>
            </a:r>
            <a:r>
              <a:rPr lang="en-US" i="1" dirty="0">
                <a:ea typeface="Calibri"/>
                <a:cs typeface="Calibri"/>
              </a:rPr>
              <a:t>A</a:t>
            </a:r>
            <a:r>
              <a:rPr lang="en-US" dirty="0">
                <a:ea typeface="Calibri"/>
                <a:cs typeface="Calibri"/>
              </a:rPr>
              <a:t> can</a:t>
            </a:r>
            <a:r>
              <a:rPr lang="ja-JP" altLang="en-US" dirty="0">
                <a:ea typeface="Calibri"/>
                <a:cs typeface="Calibri"/>
              </a:rPr>
              <a:t>’</a:t>
            </a:r>
            <a:r>
              <a:rPr lang="en-US" dirty="0">
                <a:ea typeface="Calibri"/>
                <a:cs typeface="Calibri"/>
              </a:rPr>
              <a:t>t see collision until </a:t>
            </a:r>
            <a:r>
              <a:rPr lang="en-US" b="1" i="1" dirty="0">
                <a:ea typeface="Calibri"/>
                <a:cs typeface="Calibri"/>
              </a:rPr>
              <a:t>t</a:t>
            </a:r>
            <a:r>
              <a:rPr lang="en-US" dirty="0">
                <a:ea typeface="Calibri"/>
                <a:cs typeface="Calibri"/>
              </a:rPr>
              <a:t>+</a:t>
            </a:r>
            <a:r>
              <a:rPr lang="en-US" b="1" i="1" dirty="0">
                <a:ea typeface="Calibri"/>
                <a:cs typeface="Calibri"/>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17011" y="154781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a:t>
            </a:r>
            <a:r>
              <a:rPr lang="en-US" i="1" dirty="0">
                <a:latin typeface="Helvetica" charset="0"/>
                <a:cs typeface="Calibri"/>
              </a:rPr>
              <a:t> d</a:t>
            </a:r>
            <a:endParaRPr lang="en-US" dirty="0">
              <a:latin typeface="Helvetica" charset="0"/>
              <a:cs typeface="Calibri"/>
            </a:endParaRPr>
          </a:p>
        </p:txBody>
      </p:sp>
      <p:sp>
        <p:nvSpPr>
          <p:cNvPr id="96267"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6268"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Tree>
    <p:extLst>
      <p:ext uri="{BB962C8B-B14F-4D97-AF65-F5344CB8AC3E}">
        <p14:creationId xmlns:p14="http://schemas.microsoft.com/office/powerpoint/2010/main" val="3849542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E6581CE-F2E8-9E47-AA4B-2B4DA10C4E15}" type="slidenum">
              <a:rPr lang="en-US" sz="1400" b="0">
                <a:latin typeface="Times New Roman" charset="0"/>
                <a:cs typeface="Calibri"/>
              </a:rPr>
              <a:pPr eaLnBrk="1" hangingPunct="1"/>
              <a:t>73</a:t>
            </a:fld>
            <a:endParaRPr lang="en-US" sz="1400" b="0" dirty="0">
              <a:latin typeface="Times New Roman" charset="0"/>
              <a:cs typeface="Calibri"/>
            </a:endParaRPr>
          </a:p>
        </p:txBody>
      </p:sp>
      <p:sp>
        <p:nvSpPr>
          <p:cNvPr id="98307"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Limits on CSMA/CD Network Length</a:t>
            </a:r>
          </a:p>
        </p:txBody>
      </p:sp>
      <p:sp>
        <p:nvSpPr>
          <p:cNvPr id="945155" name="Rectangle 3"/>
          <p:cNvSpPr>
            <a:spLocks noGrp="1" noChangeArrowheads="1"/>
          </p:cNvSpPr>
          <p:nvPr>
            <p:ph type="body" idx="1"/>
          </p:nvPr>
        </p:nvSpPr>
        <p:spPr>
          <a:xfrm>
            <a:off x="457200" y="2882901"/>
            <a:ext cx="8458200" cy="3822700"/>
          </a:xfrm>
        </p:spPr>
        <p:txBody>
          <a:bodyPr>
            <a:normAutofit fontScale="92500" lnSpcReduction="20000"/>
          </a:bodyPr>
          <a:lstStyle/>
          <a:p>
            <a:pPr>
              <a:lnSpc>
                <a:spcPct val="90000"/>
              </a:lnSpc>
            </a:pPr>
            <a:r>
              <a:rPr lang="en-US" i="1" dirty="0">
                <a:cs typeface="Calibri"/>
              </a:rPr>
              <a:t>A</a:t>
            </a:r>
            <a:r>
              <a:rPr lang="en-US" dirty="0">
                <a:cs typeface="Calibri"/>
              </a:rPr>
              <a:t> needs to wait for time </a:t>
            </a:r>
            <a:r>
              <a:rPr lang="en-US" b="1" i="1" dirty="0">
                <a:cs typeface="Calibri"/>
              </a:rPr>
              <a:t>2d</a:t>
            </a:r>
            <a:r>
              <a:rPr lang="en-US" dirty="0">
                <a:cs typeface="Calibri"/>
              </a:rPr>
              <a:t> to detect collision</a:t>
            </a:r>
          </a:p>
          <a:p>
            <a:pPr lvl="1">
              <a:lnSpc>
                <a:spcPct val="90000"/>
              </a:lnSpc>
            </a:pPr>
            <a:r>
              <a:rPr lang="en-US" dirty="0">
                <a:ea typeface="Calibri"/>
                <a:cs typeface="Calibri"/>
              </a:rPr>
              <a:t>So, </a:t>
            </a:r>
            <a:r>
              <a:rPr lang="en-US" i="1" dirty="0">
                <a:ea typeface="Calibri"/>
                <a:cs typeface="Calibri"/>
              </a:rPr>
              <a:t>A</a:t>
            </a:r>
            <a:r>
              <a:rPr lang="en-US" dirty="0">
                <a:ea typeface="Calibri"/>
                <a:cs typeface="Calibri"/>
              </a:rPr>
              <a:t> should </a:t>
            </a:r>
            <a:r>
              <a:rPr lang="en-US" dirty="0">
                <a:solidFill>
                  <a:srgbClr val="FF3300"/>
                </a:solidFill>
                <a:ea typeface="Calibri"/>
                <a:cs typeface="Calibri"/>
              </a:rPr>
              <a:t>keep transmitting</a:t>
            </a:r>
            <a:r>
              <a:rPr lang="en-US" dirty="0">
                <a:ea typeface="Calibri"/>
                <a:cs typeface="Calibri"/>
              </a:rPr>
              <a:t> during this period</a:t>
            </a:r>
          </a:p>
          <a:p>
            <a:pPr lvl="1">
              <a:lnSpc>
                <a:spcPct val="90000"/>
              </a:lnSpc>
            </a:pPr>
            <a:r>
              <a:rPr lang="en-US" dirty="0">
                <a:ea typeface="Calibri"/>
                <a:cs typeface="Calibri"/>
              </a:rPr>
              <a:t>… and keep an eye out for a possible collision</a:t>
            </a:r>
          </a:p>
          <a:p>
            <a:pPr>
              <a:lnSpc>
                <a:spcPct val="90000"/>
              </a:lnSpc>
            </a:pPr>
            <a:r>
              <a:rPr lang="en-US" dirty="0">
                <a:cs typeface="Calibri"/>
              </a:rPr>
              <a:t>Imposes restrictions.  E.g., for 10 Mbps Ethernet:</a:t>
            </a:r>
          </a:p>
          <a:p>
            <a:pPr lvl="1">
              <a:lnSpc>
                <a:spcPct val="90000"/>
              </a:lnSpc>
              <a:buClr>
                <a:schemeClr val="tx2"/>
              </a:buClr>
            </a:pPr>
            <a:r>
              <a:rPr lang="en-US" dirty="0">
                <a:solidFill>
                  <a:srgbClr val="FF3300"/>
                </a:solidFill>
                <a:ea typeface="Calibri"/>
                <a:cs typeface="Calibri"/>
              </a:rPr>
              <a:t>Maximum length</a:t>
            </a:r>
            <a:r>
              <a:rPr lang="en-US" dirty="0">
                <a:ea typeface="Calibri"/>
                <a:cs typeface="Calibri"/>
              </a:rPr>
              <a:t> of the wire: 2,500 meters</a:t>
            </a:r>
          </a:p>
          <a:p>
            <a:pPr lvl="1">
              <a:lnSpc>
                <a:spcPct val="90000"/>
              </a:lnSpc>
              <a:buClr>
                <a:schemeClr val="tx2"/>
              </a:buClr>
            </a:pPr>
            <a:r>
              <a:rPr lang="en-US" dirty="0">
                <a:solidFill>
                  <a:srgbClr val="FF3300"/>
                </a:solidFill>
                <a:ea typeface="Calibri"/>
                <a:cs typeface="Calibri"/>
              </a:rPr>
              <a:t>Minimum length</a:t>
            </a:r>
            <a:r>
              <a:rPr lang="en-US" dirty="0">
                <a:ea typeface="Calibri"/>
                <a:cs typeface="Calibri"/>
              </a:rPr>
              <a:t> of a frame: 512 bits (64 bytes)</a:t>
            </a:r>
          </a:p>
          <a:p>
            <a:pPr lvl="2">
              <a:lnSpc>
                <a:spcPct val="90000"/>
              </a:lnSpc>
            </a:pPr>
            <a:r>
              <a:rPr lang="en-US" dirty="0">
                <a:ea typeface="Calibri"/>
                <a:cs typeface="Calibri"/>
              </a:rPr>
              <a:t>512 bits = 51.2 </a:t>
            </a:r>
            <a:r>
              <a:rPr lang="en-US" dirty="0">
                <a:ea typeface="Calibri"/>
                <a:cs typeface="Calibri"/>
                <a:sym typeface="Symbol" charset="0"/>
              </a:rPr>
              <a:t>sec (at 10 Mbit/sec)</a:t>
            </a:r>
          </a:p>
          <a:p>
            <a:pPr lvl="2">
              <a:lnSpc>
                <a:spcPct val="90000"/>
              </a:lnSpc>
            </a:pPr>
            <a:r>
              <a:rPr lang="en-US" dirty="0">
                <a:ea typeface="Calibri"/>
                <a:cs typeface="Calibri"/>
                <a:sym typeface="Symbol" charset="0"/>
              </a:rPr>
              <a:t>For light in vacuum, </a:t>
            </a:r>
            <a:r>
              <a:rPr lang="en-US" dirty="0">
                <a:ea typeface="Calibri"/>
                <a:cs typeface="Calibri"/>
              </a:rPr>
              <a:t>51.2 </a:t>
            </a:r>
            <a:r>
              <a:rPr lang="en-US" dirty="0">
                <a:ea typeface="Calibri"/>
                <a:cs typeface="Calibri"/>
                <a:sym typeface="Symbol" charset="0"/>
              </a:rPr>
              <a:t>sec ≈ 15,000 meters</a:t>
            </a:r>
            <a:br>
              <a:rPr lang="en-US" dirty="0">
                <a:ea typeface="Calibri"/>
                <a:cs typeface="Calibri"/>
                <a:sym typeface="Symbol" charset="0"/>
              </a:rPr>
            </a:br>
            <a:r>
              <a:rPr lang="en-US" dirty="0">
                <a:ea typeface="Calibri"/>
                <a:cs typeface="Calibri"/>
                <a:sym typeface="Symbol" charset="0"/>
              </a:rPr>
              <a:t>   vs. 5,000 meters </a:t>
            </a:r>
            <a:r>
              <a:rPr lang="ja-JP" altLang="en-US" dirty="0">
                <a:ea typeface="Calibri"/>
                <a:cs typeface="Calibri"/>
                <a:sym typeface="Symbol" charset="0"/>
              </a:rPr>
              <a:t>“</a:t>
            </a:r>
            <a:r>
              <a:rPr lang="en-US" dirty="0">
                <a:ea typeface="Calibri"/>
                <a:cs typeface="Calibri"/>
                <a:sym typeface="Symbol" charset="0"/>
              </a:rPr>
              <a:t>round trip</a:t>
            </a:r>
            <a:r>
              <a:rPr lang="ja-JP" altLang="en-US" dirty="0">
                <a:ea typeface="Calibri"/>
                <a:cs typeface="Calibri"/>
                <a:sym typeface="Symbol" charset="0"/>
              </a:rPr>
              <a:t>”</a:t>
            </a:r>
            <a:r>
              <a:rPr lang="en-US" dirty="0">
                <a:ea typeface="Calibri"/>
                <a:cs typeface="Calibri"/>
                <a:sym typeface="Symbol" charset="0"/>
              </a:rPr>
              <a:t> to wait for </a:t>
            </a:r>
            <a:r>
              <a:rPr lang="en-US" dirty="0" smtClean="0">
                <a:ea typeface="Calibri"/>
                <a:cs typeface="Calibri"/>
                <a:sym typeface="Symbol" charset="0"/>
              </a:rPr>
              <a:t>collision</a:t>
            </a:r>
          </a:p>
          <a:p>
            <a:pPr lvl="1">
              <a:lnSpc>
                <a:spcPct val="90000"/>
              </a:lnSpc>
            </a:pPr>
            <a:r>
              <a:rPr lang="en-US" dirty="0" smtClean="0">
                <a:ea typeface="Calibri"/>
                <a:cs typeface="Calibri"/>
                <a:sym typeface="Symbol" charset="0"/>
              </a:rPr>
              <a:t>What about 10Gbps Ethernet?</a:t>
            </a:r>
            <a:endParaRPr lang="en-US" dirty="0">
              <a:ea typeface="Calibri"/>
              <a:cs typeface="Calibri"/>
              <a:sym typeface="Symbol" charset="0"/>
            </a:endParaRPr>
          </a:p>
        </p:txBody>
      </p:sp>
      <p:pic>
        <p:nvPicPr>
          <p:cNvPr id="98309"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8312" name="Group 7"/>
          <p:cNvGrpSpPr>
            <a:grpSpLocks/>
          </p:cNvGrpSpPr>
          <p:nvPr/>
        </p:nvGrpSpPr>
        <p:grpSpPr bwMode="auto">
          <a:xfrm>
            <a:off x="2306638" y="1470025"/>
            <a:ext cx="327025" cy="457200"/>
            <a:chOff x="4505" y="1615"/>
            <a:chExt cx="206" cy="288"/>
          </a:xfrm>
        </p:grpSpPr>
        <p:sp>
          <p:nvSpPr>
            <p:cNvPr id="98319"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8320"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8313" name="Group 10"/>
          <p:cNvGrpSpPr>
            <a:grpSpLocks/>
          </p:cNvGrpSpPr>
          <p:nvPr/>
        </p:nvGrpSpPr>
        <p:grpSpPr bwMode="auto">
          <a:xfrm>
            <a:off x="6877050" y="2238375"/>
            <a:ext cx="327025" cy="457200"/>
            <a:chOff x="4505" y="1615"/>
            <a:chExt cx="206" cy="288"/>
          </a:xfrm>
        </p:grpSpPr>
        <p:sp>
          <p:nvSpPr>
            <p:cNvPr id="98317"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8318"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8314" name="Text Box 13"/>
          <p:cNvSpPr txBox="1">
            <a:spLocks noChangeArrowheads="1"/>
          </p:cNvSpPr>
          <p:nvPr/>
        </p:nvSpPr>
        <p:spPr bwMode="auto">
          <a:xfrm>
            <a:off x="4018598" y="154781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 </a:t>
            </a:r>
            <a:r>
              <a:rPr lang="en-US" i="1" dirty="0">
                <a:latin typeface="Helvetica" charset="0"/>
                <a:cs typeface="Calibri"/>
              </a:rPr>
              <a:t>d</a:t>
            </a:r>
            <a:endParaRPr lang="en-US" dirty="0">
              <a:latin typeface="Helvetica" charset="0"/>
              <a:cs typeface="Calibri"/>
            </a:endParaRPr>
          </a:p>
        </p:txBody>
      </p:sp>
      <p:sp>
        <p:nvSpPr>
          <p:cNvPr id="98315"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8316"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Tree>
    <p:extLst>
      <p:ext uri="{BB962C8B-B14F-4D97-AF65-F5344CB8AC3E}">
        <p14:creationId xmlns:p14="http://schemas.microsoft.com/office/powerpoint/2010/main" val="3549476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515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515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5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4814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347175" name="Document" r:id="rId5" imgW="5486400" imgH="1104900" progId="Word.Document.12">
                  <p:embed/>
                </p:oleObj>
              </mc:Choice>
              <mc:Fallback>
                <p:oleObj name="Document" r:id="rId5" imgW="5486400" imgH="1104900" progId="Word.Document.12">
                  <p:embed/>
                  <p:pic>
                    <p:nvPicPr>
                      <p:cNvPr id="0" name=""/>
                      <p:cNvPicPr/>
                      <p:nvPr/>
                    </p:nvPicPr>
                    <p:blipFill>
                      <a:blip r:embed="rId6"/>
                      <a:stretch>
                        <a:fillRect/>
                      </a:stretch>
                    </p:blipFill>
                    <p:spPr>
                      <a:xfrm>
                        <a:off x="1828800" y="3727450"/>
                        <a:ext cx="5486400" cy="1104900"/>
                      </a:xfrm>
                      <a:prstGeom prst="rect">
                        <a:avLst/>
                      </a:prstGeom>
                    </p:spPr>
                  </p:pic>
                </p:oleObj>
              </mc:Fallback>
            </mc:AlternateContent>
          </a:graphicData>
        </a:graphic>
      </p:graphicFrame>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BE9A6A-9288-2044-8A7F-3FDA6F6022F8}" type="slidenum">
              <a:rPr lang="en-US" sz="1400" b="0">
                <a:latin typeface="Times New Roman" charset="0"/>
                <a:cs typeface="Calibri"/>
              </a:rPr>
              <a:pPr eaLnBrk="1" hangingPunct="1"/>
              <a:t>74</a:t>
            </a:fld>
            <a:endParaRPr lang="en-US" sz="1400" b="0" dirty="0">
              <a:latin typeface="Times New Roman" charset="0"/>
              <a:cs typeface="Calibri"/>
            </a:endParaRPr>
          </a:p>
        </p:txBody>
      </p:sp>
      <p:sp>
        <p:nvSpPr>
          <p:cNvPr id="10035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51856"/>
            <a:ext cx="8458200" cy="5453743"/>
          </a:xfrm>
        </p:spPr>
        <p:txBody>
          <a:bodyPr>
            <a:normAutofit lnSpcReduction="10000"/>
          </a:bodyPr>
          <a:lstStyle/>
          <a:p>
            <a:r>
              <a:rPr lang="en-US" dirty="0">
                <a:cs typeface="Calibri"/>
              </a:rPr>
              <a:t>Time wasted in </a:t>
            </a:r>
            <a:r>
              <a:rPr lang="en-US" dirty="0" smtClean="0">
                <a:cs typeface="Calibri"/>
              </a:rPr>
              <a:t>collisions</a:t>
            </a:r>
          </a:p>
          <a:p>
            <a:pPr lvl="1"/>
            <a:r>
              <a:rPr lang="en-US" dirty="0" smtClean="0">
                <a:ea typeface="Calibri"/>
                <a:cs typeface="Calibri"/>
              </a:rPr>
              <a:t>Proportional to distance d</a:t>
            </a:r>
            <a:endParaRPr lang="en-US" dirty="0">
              <a:ea typeface="Calibri"/>
              <a:cs typeface="Calibri"/>
            </a:endParaRPr>
          </a:p>
          <a:p>
            <a:r>
              <a:rPr lang="en-US" dirty="0">
                <a:cs typeface="Calibri"/>
              </a:rPr>
              <a:t>Time spend </a:t>
            </a:r>
            <a:r>
              <a:rPr lang="en-US" dirty="0" smtClean="0">
                <a:cs typeface="Calibri"/>
              </a:rPr>
              <a:t>transmitting a packet</a:t>
            </a:r>
            <a:endParaRPr lang="en-US" dirty="0">
              <a:cs typeface="Calibri"/>
            </a:endParaRPr>
          </a:p>
          <a:p>
            <a:pPr lvl="1"/>
            <a:r>
              <a:rPr lang="en-US" dirty="0">
                <a:ea typeface="Calibri"/>
                <a:cs typeface="Calibri"/>
              </a:rPr>
              <a:t>P</a:t>
            </a:r>
            <a:r>
              <a:rPr lang="en-US" dirty="0" smtClean="0">
                <a:ea typeface="Calibri"/>
                <a:cs typeface="Calibri"/>
              </a:rPr>
              <a:t>acket </a:t>
            </a:r>
            <a:r>
              <a:rPr lang="en-US" dirty="0">
                <a:ea typeface="Calibri"/>
                <a:cs typeface="Calibri"/>
              </a:rPr>
              <a:t>length </a:t>
            </a:r>
            <a:r>
              <a:rPr lang="en-US" dirty="0" smtClean="0">
                <a:ea typeface="Calibri"/>
                <a:cs typeface="Calibri"/>
              </a:rPr>
              <a:t>p divided by bandwidth b</a:t>
            </a:r>
            <a:endParaRPr lang="en-US" dirty="0">
              <a:ea typeface="Calibri"/>
              <a:cs typeface="Calibri"/>
            </a:endParaRPr>
          </a:p>
          <a:p>
            <a:r>
              <a:rPr lang="en-US" dirty="0" smtClean="0">
                <a:ea typeface="Calibri"/>
                <a:cs typeface="Calibri"/>
              </a:rPr>
              <a:t>Rough estimate for efficiency (K some constant)</a:t>
            </a:r>
            <a:endParaRPr lang="en-US" dirty="0">
              <a:ea typeface="Calibri"/>
              <a:cs typeface="Calibri"/>
            </a:endParaRPr>
          </a:p>
          <a:p>
            <a:pPr marL="0" indent="0">
              <a:buNone/>
            </a:pPr>
            <a:endParaRPr lang="en-US" dirty="0">
              <a:cs typeface="Calibri"/>
            </a:endParaRPr>
          </a:p>
          <a:p>
            <a:r>
              <a:rPr lang="en-US" dirty="0" smtClean="0">
                <a:ea typeface="Calibri"/>
                <a:cs typeface="Calibri"/>
              </a:rPr>
              <a:t>Note:</a:t>
            </a:r>
          </a:p>
          <a:p>
            <a:pPr lvl="1"/>
            <a:r>
              <a:rPr lang="en-US" dirty="0" smtClean="0">
                <a:ea typeface="Calibri"/>
                <a:cs typeface="Calibri"/>
              </a:rPr>
              <a:t>For </a:t>
            </a:r>
            <a:r>
              <a:rPr lang="en-US" dirty="0">
                <a:ea typeface="Calibri"/>
                <a:cs typeface="Calibri"/>
              </a:rPr>
              <a:t>large packets, small distances, E ~ </a:t>
            </a:r>
            <a:r>
              <a:rPr lang="en-US" dirty="0" smtClean="0">
                <a:ea typeface="Calibri"/>
                <a:cs typeface="Calibri"/>
              </a:rPr>
              <a:t>1</a:t>
            </a:r>
            <a:endParaRPr lang="en-US" dirty="0">
              <a:ea typeface="Calibri"/>
              <a:cs typeface="Calibri"/>
            </a:endParaRPr>
          </a:p>
          <a:p>
            <a:pPr lvl="1"/>
            <a:r>
              <a:rPr lang="en-US" dirty="0" smtClean="0">
                <a:cs typeface="Calibri"/>
              </a:rPr>
              <a:t>As </a:t>
            </a:r>
            <a:r>
              <a:rPr lang="en-US" dirty="0">
                <a:cs typeface="Calibri"/>
              </a:rPr>
              <a:t>bandwidth increases, </a:t>
            </a:r>
            <a:r>
              <a:rPr lang="en-US" dirty="0" smtClean="0">
                <a:cs typeface="Calibri"/>
              </a:rPr>
              <a:t>E </a:t>
            </a:r>
            <a:r>
              <a:rPr lang="en-US" dirty="0">
                <a:cs typeface="Calibri"/>
              </a:rPr>
              <a:t>decreases</a:t>
            </a:r>
          </a:p>
          <a:p>
            <a:pPr lvl="1"/>
            <a:r>
              <a:rPr lang="en-US" dirty="0">
                <a:ea typeface="Calibri"/>
                <a:cs typeface="Calibri"/>
              </a:rPr>
              <a:t>That is why high-speed LANs are all switched</a:t>
            </a:r>
          </a:p>
        </p:txBody>
      </p:sp>
    </p:spTree>
    <p:extLst>
      <p:ext uri="{BB962C8B-B14F-4D97-AF65-F5344CB8AC3E}">
        <p14:creationId xmlns:p14="http://schemas.microsoft.com/office/powerpoint/2010/main" val="217032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7AA2DA6-CA62-E742-B876-60DD5BBB587A}" type="slidenum">
              <a:rPr lang="en-US" sz="1400" b="0">
                <a:latin typeface="Times New Roman" charset="0"/>
                <a:cs typeface="Calibri"/>
              </a:rPr>
              <a:pPr eaLnBrk="1" hangingPunct="1"/>
              <a:t>75</a:t>
            </a:fld>
            <a:endParaRPr lang="en-US" sz="1400" b="0" dirty="0">
              <a:latin typeface="Times New Roman" charset="0"/>
              <a:cs typeface="Calibri"/>
            </a:endParaRPr>
          </a:p>
        </p:txBody>
      </p:sp>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dirty="0">
                <a:cs typeface="Calibri"/>
              </a:rPr>
              <a:t>Easy to administer and maintain</a:t>
            </a:r>
          </a:p>
          <a:p>
            <a:r>
              <a:rPr lang="en-US" dirty="0">
                <a:cs typeface="Calibri"/>
              </a:rPr>
              <a:t>Inexpensive</a:t>
            </a:r>
          </a:p>
          <a:p>
            <a:r>
              <a:rPr lang="en-US" dirty="0">
                <a:cs typeface="Calibri"/>
              </a:rPr>
              <a:t>Increasingly higher speed</a:t>
            </a:r>
          </a:p>
          <a:p>
            <a:r>
              <a:rPr lang="en-US" dirty="0">
                <a:cs typeface="Calibri"/>
              </a:rPr>
              <a:t>Evolvable!</a:t>
            </a:r>
          </a:p>
        </p:txBody>
      </p:sp>
    </p:spTree>
    <p:extLst>
      <p:ext uri="{BB962C8B-B14F-4D97-AF65-F5344CB8AC3E}">
        <p14:creationId xmlns:p14="http://schemas.microsoft.com/office/powerpoint/2010/main" val="2190441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normAutofit fontScale="85000" lnSpcReduction="20000"/>
          </a:bodyPr>
          <a:lstStyle/>
          <a:p>
            <a:pPr>
              <a:buClr>
                <a:schemeClr val="tx2"/>
              </a:buClr>
            </a:pPr>
            <a:r>
              <a:rPr lang="en-US" dirty="0">
                <a:cs typeface="Calibri"/>
              </a:rPr>
              <a:t>Changed </a:t>
            </a:r>
            <a:r>
              <a:rPr lang="en-US" dirty="0">
                <a:solidFill>
                  <a:srgbClr val="FF3300"/>
                </a:solidFill>
                <a:cs typeface="Calibri"/>
              </a:rPr>
              <a:t>everything</a:t>
            </a:r>
            <a:r>
              <a:rPr lang="en-US" dirty="0">
                <a:cs typeface="Calibri"/>
              </a:rPr>
              <a:t> except the frame </a:t>
            </a:r>
            <a:r>
              <a:rPr lang="en-US" dirty="0">
                <a:solidFill>
                  <a:srgbClr val="0000FF"/>
                </a:solidFill>
                <a:cs typeface="Calibri"/>
              </a:rPr>
              <a:t>format</a:t>
            </a:r>
          </a:p>
          <a:p>
            <a:pPr lvl="1">
              <a:buClr>
                <a:schemeClr val="tx2"/>
              </a:buClr>
            </a:pPr>
            <a:r>
              <a:rPr lang="en-US" dirty="0">
                <a:ea typeface="Calibri"/>
                <a:cs typeface="Calibri"/>
              </a:rPr>
              <a:t>From single coaxial cable to hub-based star</a:t>
            </a:r>
          </a:p>
          <a:p>
            <a:pPr lvl="1">
              <a:buClr>
                <a:schemeClr val="tx2"/>
              </a:buClr>
            </a:pPr>
            <a:r>
              <a:rPr lang="en-US" dirty="0">
                <a:ea typeface="Calibri"/>
                <a:cs typeface="Calibri"/>
              </a:rPr>
              <a:t>From shared media to </a:t>
            </a:r>
            <a:r>
              <a:rPr lang="en-US" dirty="0">
                <a:solidFill>
                  <a:srgbClr val="0000FF"/>
                </a:solidFill>
                <a:ea typeface="Calibri"/>
                <a:cs typeface="Calibri"/>
              </a:rPr>
              <a:t>switches</a:t>
            </a:r>
            <a:endParaRPr lang="en-US" i="1" dirty="0">
              <a:ea typeface="Calibri"/>
              <a:cs typeface="Calibri"/>
            </a:endParaRPr>
          </a:p>
          <a:p>
            <a:pPr lvl="1">
              <a:buClr>
                <a:schemeClr val="tx2"/>
              </a:buClr>
            </a:pPr>
            <a:r>
              <a:rPr lang="en-US" dirty="0">
                <a:ea typeface="Calibri"/>
                <a:cs typeface="Calibri"/>
              </a:rPr>
              <a:t>From electrical signaling to optical</a:t>
            </a:r>
            <a:br>
              <a:rPr lang="en-US" dirty="0">
                <a:ea typeface="Calibri"/>
                <a:cs typeface="Calibri"/>
              </a:rPr>
            </a:br>
            <a:endParaRPr lang="en-US" dirty="0">
              <a:ea typeface="Calibri"/>
              <a:cs typeface="Calibri"/>
            </a:endParaRPr>
          </a:p>
          <a:p>
            <a:r>
              <a:rPr lang="en-US" dirty="0">
                <a:solidFill>
                  <a:srgbClr val="0000FF"/>
                </a:solidFill>
                <a:cs typeface="Calibri"/>
              </a:rPr>
              <a:t>Lesson #1</a:t>
            </a:r>
            <a:endParaRPr lang="en-US" dirty="0">
              <a:cs typeface="Calibri"/>
            </a:endParaRPr>
          </a:p>
          <a:p>
            <a:pPr lvl="1"/>
            <a:r>
              <a:rPr lang="en-US" dirty="0">
                <a:ea typeface="Calibri"/>
                <a:cs typeface="Calibri"/>
              </a:rPr>
              <a:t>The right </a:t>
            </a:r>
            <a:r>
              <a:rPr lang="en-US" dirty="0">
                <a:solidFill>
                  <a:srgbClr val="0000FF"/>
                </a:solidFill>
                <a:ea typeface="Calibri"/>
                <a:cs typeface="Calibri"/>
              </a:rPr>
              <a:t>interface</a:t>
            </a:r>
            <a:r>
              <a:rPr lang="en-US" dirty="0">
                <a:ea typeface="Calibri"/>
                <a:cs typeface="Calibri"/>
              </a:rPr>
              <a:t> can accommodate many </a:t>
            </a:r>
            <a:r>
              <a:rPr lang="en-US" dirty="0">
                <a:solidFill>
                  <a:srgbClr val="0000FF"/>
                </a:solidFill>
                <a:ea typeface="Calibri"/>
                <a:cs typeface="Calibri"/>
              </a:rPr>
              <a:t>changes</a:t>
            </a:r>
            <a:r>
              <a:rPr lang="en-US" dirty="0">
                <a:ea typeface="Calibri"/>
                <a:cs typeface="Calibri"/>
              </a:rPr>
              <a:t> </a:t>
            </a:r>
          </a:p>
          <a:p>
            <a:pPr lvl="1"/>
            <a:r>
              <a:rPr lang="en-US" dirty="0">
                <a:ea typeface="Calibri"/>
                <a:cs typeface="Calibri"/>
              </a:rPr>
              <a:t>Implementation is hidden behind interface</a:t>
            </a:r>
          </a:p>
          <a:p>
            <a:pPr lvl="1"/>
            <a:endParaRPr lang="en-US" dirty="0">
              <a:ea typeface="Calibri"/>
              <a:cs typeface="Calibri"/>
            </a:endParaRPr>
          </a:p>
          <a:p>
            <a:r>
              <a:rPr lang="en-US" dirty="0">
                <a:solidFill>
                  <a:srgbClr val="0000FF"/>
                </a:solidFill>
                <a:cs typeface="Calibri"/>
              </a:rPr>
              <a:t>Lesson #2</a:t>
            </a:r>
            <a:endParaRPr lang="en-US" dirty="0">
              <a:cs typeface="Calibri"/>
            </a:endParaRPr>
          </a:p>
          <a:p>
            <a:pPr lvl="1"/>
            <a:r>
              <a:rPr lang="en-US" dirty="0">
                <a:ea typeface="Calibri"/>
                <a:cs typeface="Calibri"/>
              </a:rPr>
              <a:t>Really hard to displace the dominant technology</a:t>
            </a:r>
          </a:p>
          <a:p>
            <a:pPr lvl="1"/>
            <a:r>
              <a:rPr lang="en-US" dirty="0">
                <a:ea typeface="Calibri"/>
                <a:cs typeface="Calibri"/>
              </a:rPr>
              <a:t>Slight performance improvements are not enough</a:t>
            </a:r>
          </a:p>
          <a:p>
            <a:endParaRPr lang="en-US" dirty="0">
              <a:cs typeface="Calibri"/>
            </a:endParaRP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AE9ED90-2B25-4D45-B2C3-CEC89C0725C6}" type="slidenum">
              <a:rPr lang="en-US" sz="1400" b="0">
                <a:latin typeface="Times New Roman" charset="0"/>
                <a:cs typeface="Calibri"/>
              </a:rPr>
              <a:pPr eaLnBrk="1" hangingPunct="1"/>
              <a:t>76</a:t>
            </a:fld>
            <a:endParaRPr lang="en-US" sz="1400" b="0" dirty="0">
              <a:latin typeface="Times New Roman" charset="0"/>
              <a:cs typeface="Calibri"/>
            </a:endParaRPr>
          </a:p>
        </p:txBody>
      </p:sp>
    </p:spTree>
    <p:extLst>
      <p:ext uri="{BB962C8B-B14F-4D97-AF65-F5344CB8AC3E}">
        <p14:creationId xmlns:p14="http://schemas.microsoft.com/office/powerpoint/2010/main" val="406668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B6DC75-26B0-344E-AB85-FA04F412CC9E}" type="slidenum">
              <a:rPr lang="en-US" sz="1400" b="0">
                <a:latin typeface="Times New Roman" charset="0"/>
                <a:cs typeface="Calibri"/>
              </a:rPr>
              <a:pPr eaLnBrk="1" hangingPunct="1"/>
              <a:t>77</a:t>
            </a:fld>
            <a:endParaRPr lang="en-US" sz="1400" b="0" dirty="0">
              <a:latin typeface="Times New Roman" charset="0"/>
              <a:cs typeface="Calibri"/>
            </a:endParaRPr>
          </a:p>
        </p:txBody>
      </p:sp>
      <p:sp>
        <p:nvSpPr>
          <p:cNvPr id="24579" name="Rectangle 2"/>
          <p:cNvSpPr>
            <a:spLocks noGrp="1" noChangeArrowheads="1"/>
          </p:cNvSpPr>
          <p:nvPr>
            <p:ph type="title"/>
          </p:nvPr>
        </p:nvSpPr>
        <p:spPr>
          <a:xfrm>
            <a:off x="457200" y="274638"/>
            <a:ext cx="6092371" cy="1143000"/>
          </a:xfrm>
        </p:spPr>
        <p:txBody>
          <a:bodyPr/>
          <a:lstStyle/>
          <a:p>
            <a:r>
              <a:rPr lang="en-US" sz="3200" dirty="0">
                <a:latin typeface="Helvetica" charset="0"/>
                <a:ea typeface="ＭＳ Ｐゴシック" charset="0"/>
                <a:cs typeface="ＭＳ Ｐゴシック" charset="0"/>
              </a:rPr>
              <a:t>Ethernet: CSMA/CD Protocol</a:t>
            </a:r>
            <a:endParaRPr lang="en-US" dirty="0">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normAutofit fontScale="85000" lnSpcReduction="20000"/>
          </a:bodyPr>
          <a:lstStyle/>
          <a:p>
            <a:pPr>
              <a:lnSpc>
                <a:spcPct val="110000"/>
              </a:lnSpc>
            </a:pPr>
            <a:r>
              <a:rPr lang="en-US" b="1" dirty="0">
                <a:cs typeface="Calibri"/>
              </a:rPr>
              <a:t>Carrier sense</a:t>
            </a:r>
            <a:r>
              <a:rPr lang="en-US" dirty="0">
                <a:cs typeface="Calibri"/>
              </a:rPr>
              <a:t>: wait for link to be idle</a:t>
            </a:r>
          </a:p>
          <a:p>
            <a:pPr>
              <a:lnSpc>
                <a:spcPct val="110000"/>
              </a:lnSpc>
            </a:pPr>
            <a:r>
              <a:rPr lang="en-US" b="1" dirty="0">
                <a:cs typeface="Calibri"/>
              </a:rPr>
              <a:t>Collision detection</a:t>
            </a:r>
            <a:r>
              <a:rPr lang="en-US" dirty="0">
                <a:cs typeface="Calibri"/>
              </a:rPr>
              <a:t>: listen while transmitting</a:t>
            </a:r>
          </a:p>
          <a:p>
            <a:pPr lvl="1">
              <a:lnSpc>
                <a:spcPct val="110000"/>
              </a:lnSpc>
            </a:pPr>
            <a:r>
              <a:rPr lang="en-US" dirty="0">
                <a:ea typeface="Calibri"/>
                <a:cs typeface="Calibri"/>
              </a:rPr>
              <a:t>No collision: transmission is complete</a:t>
            </a:r>
          </a:p>
          <a:p>
            <a:pPr lvl="1">
              <a:lnSpc>
                <a:spcPct val="110000"/>
              </a:lnSpc>
            </a:pPr>
            <a:r>
              <a:rPr lang="en-US" dirty="0">
                <a:ea typeface="Calibri"/>
                <a:cs typeface="Calibri"/>
              </a:rPr>
              <a:t>Collision: abort transmission &amp; send </a:t>
            </a:r>
            <a:r>
              <a:rPr lang="en-US" b="1" dirty="0">
                <a:solidFill>
                  <a:srgbClr val="0000FF"/>
                </a:solidFill>
                <a:ea typeface="Calibri"/>
                <a:cs typeface="Calibri"/>
              </a:rPr>
              <a:t>jam</a:t>
            </a:r>
            <a:r>
              <a:rPr lang="en-US" dirty="0">
                <a:ea typeface="Calibri"/>
                <a:cs typeface="Calibri"/>
              </a:rPr>
              <a:t> signal</a:t>
            </a:r>
          </a:p>
          <a:p>
            <a:pPr>
              <a:lnSpc>
                <a:spcPct val="110000"/>
              </a:lnSpc>
            </a:pPr>
            <a:r>
              <a:rPr lang="en-US" b="1" dirty="0">
                <a:cs typeface="Calibri"/>
              </a:rPr>
              <a:t>Random access</a:t>
            </a:r>
            <a:r>
              <a:rPr lang="en-US" dirty="0">
                <a:cs typeface="Calibri"/>
              </a:rPr>
              <a:t>: </a:t>
            </a:r>
            <a:r>
              <a:rPr lang="en-US" dirty="0">
                <a:solidFill>
                  <a:srgbClr val="0000FF"/>
                </a:solidFill>
                <a:cs typeface="Calibri"/>
              </a:rPr>
              <a:t>binary exponential back-off</a:t>
            </a:r>
            <a:endParaRPr lang="en-US" dirty="0">
              <a:cs typeface="Calibri"/>
            </a:endParaRPr>
          </a:p>
          <a:p>
            <a:pPr lvl="1">
              <a:lnSpc>
                <a:spcPct val="110000"/>
              </a:lnSpc>
            </a:pPr>
            <a:r>
              <a:rPr lang="en-US" dirty="0">
                <a:ea typeface="Calibri"/>
                <a:cs typeface="Calibri"/>
              </a:rPr>
              <a:t>After collision, wait a random time before trying again</a:t>
            </a:r>
          </a:p>
          <a:p>
            <a:pPr lvl="1">
              <a:lnSpc>
                <a:spcPct val="110000"/>
              </a:lnSpc>
            </a:pPr>
            <a:r>
              <a:rPr lang="en-US" dirty="0">
                <a:ea typeface="Calibri"/>
                <a:cs typeface="Calibri"/>
              </a:rPr>
              <a:t>After </a:t>
            </a:r>
            <a:r>
              <a:rPr lang="en-US" dirty="0" err="1">
                <a:ea typeface="Calibri"/>
                <a:cs typeface="Calibri"/>
              </a:rPr>
              <a:t>m</a:t>
            </a:r>
            <a:r>
              <a:rPr lang="en-US" baseline="30000" dirty="0" err="1">
                <a:ea typeface="Calibri"/>
                <a:cs typeface="Calibri"/>
              </a:rPr>
              <a:t>th</a:t>
            </a:r>
            <a:r>
              <a:rPr lang="en-US" baseline="30000" dirty="0">
                <a:ea typeface="Calibri"/>
                <a:cs typeface="Calibri"/>
              </a:rPr>
              <a:t> </a:t>
            </a:r>
            <a:r>
              <a:rPr lang="en-US" dirty="0">
                <a:ea typeface="Calibri"/>
                <a:cs typeface="Calibri"/>
              </a:rPr>
              <a:t>collision, choose K randomly from {0, …, 2</a:t>
            </a:r>
            <a:r>
              <a:rPr lang="en-US" baseline="30000" dirty="0">
                <a:ea typeface="Calibri"/>
                <a:cs typeface="Calibri"/>
              </a:rPr>
              <a:t>m</a:t>
            </a:r>
            <a:r>
              <a:rPr lang="en-US" dirty="0">
                <a:ea typeface="Calibri"/>
                <a:cs typeface="Calibri"/>
              </a:rPr>
              <a:t>-1}</a:t>
            </a:r>
          </a:p>
          <a:p>
            <a:pPr lvl="1">
              <a:lnSpc>
                <a:spcPct val="110000"/>
              </a:lnSpc>
            </a:pPr>
            <a:r>
              <a:rPr lang="en-US" dirty="0">
                <a:ea typeface="Calibri"/>
                <a:cs typeface="Calibri"/>
              </a:rPr>
              <a:t>… and wait for K*512 bit times before trying again</a:t>
            </a:r>
          </a:p>
          <a:p>
            <a:pPr lvl="2">
              <a:lnSpc>
                <a:spcPct val="110000"/>
              </a:lnSpc>
            </a:pPr>
            <a:r>
              <a:rPr lang="en-US" dirty="0">
                <a:ea typeface="Calibri"/>
                <a:cs typeface="Calibri"/>
              </a:rPr>
              <a:t>Using min packet size as </a:t>
            </a:r>
            <a:r>
              <a:rPr lang="ja-JP" altLang="en-US" dirty="0">
                <a:ea typeface="Calibri"/>
                <a:cs typeface="Calibri"/>
              </a:rPr>
              <a:t>“</a:t>
            </a:r>
            <a:r>
              <a:rPr lang="en-US" dirty="0">
                <a:ea typeface="Calibri"/>
                <a:cs typeface="Calibri"/>
              </a:rPr>
              <a:t>slot</a:t>
            </a:r>
            <a:r>
              <a:rPr lang="ja-JP" altLang="en-US" dirty="0">
                <a:ea typeface="Calibri"/>
                <a:cs typeface="Calibri"/>
              </a:rPr>
              <a:t>”</a:t>
            </a:r>
            <a:endParaRPr lang="en-US" dirty="0">
              <a:ea typeface="Calibri"/>
              <a:cs typeface="Calibri"/>
            </a:endParaRPr>
          </a:p>
          <a:p>
            <a:pPr lvl="2">
              <a:lnSpc>
                <a:spcPct val="110000"/>
              </a:lnSpc>
            </a:pPr>
            <a:r>
              <a:rPr lang="en-US" b="1" dirty="0">
                <a:ea typeface="Calibri"/>
                <a:cs typeface="Calibri"/>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884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Binary Exponential Backoff (BEB)</a:t>
            </a:r>
          </a:p>
        </p:txBody>
      </p:sp>
      <p:sp>
        <p:nvSpPr>
          <p:cNvPr id="3" name="Content Placeholder 2"/>
          <p:cNvSpPr>
            <a:spLocks noGrp="1"/>
          </p:cNvSpPr>
          <p:nvPr>
            <p:ph idx="1"/>
          </p:nvPr>
        </p:nvSpPr>
        <p:spPr/>
        <p:txBody>
          <a:bodyPr>
            <a:normAutofit fontScale="92500" lnSpcReduction="20000"/>
          </a:bodyPr>
          <a:lstStyle/>
          <a:p>
            <a:r>
              <a:rPr lang="en-US" dirty="0">
                <a:cs typeface="Calibri"/>
              </a:rPr>
              <a:t>Think of time as divided in slots</a:t>
            </a:r>
          </a:p>
          <a:p>
            <a:r>
              <a:rPr lang="en-US" dirty="0">
                <a:cs typeface="Calibri"/>
              </a:rPr>
              <a:t>After each collision, pick a slot randomly within next 2</a:t>
            </a:r>
            <a:r>
              <a:rPr lang="en-US" baseline="30000" dirty="0">
                <a:cs typeface="Calibri"/>
              </a:rPr>
              <a:t>m </a:t>
            </a:r>
            <a:r>
              <a:rPr lang="en-US" dirty="0">
                <a:cs typeface="Calibri"/>
              </a:rPr>
              <a:t>slots</a:t>
            </a:r>
          </a:p>
          <a:p>
            <a:pPr lvl="1"/>
            <a:r>
              <a:rPr lang="en-US" dirty="0">
                <a:ea typeface="Calibri"/>
                <a:cs typeface="Calibri"/>
              </a:rPr>
              <a:t>Where m is the number of collisions since last successful transmission</a:t>
            </a:r>
          </a:p>
          <a:p>
            <a:pPr lvl="1"/>
            <a:endParaRPr lang="en-US" dirty="0">
              <a:ea typeface="Calibri"/>
              <a:cs typeface="Calibri"/>
            </a:endParaRPr>
          </a:p>
          <a:p>
            <a:r>
              <a:rPr lang="en-US" dirty="0">
                <a:cs typeface="Calibri"/>
              </a:rPr>
              <a:t>Questions:</a:t>
            </a:r>
          </a:p>
          <a:p>
            <a:pPr lvl="1"/>
            <a:r>
              <a:rPr lang="en-US" dirty="0">
                <a:ea typeface="Calibri"/>
                <a:cs typeface="Calibri"/>
              </a:rPr>
              <a:t>Why </a:t>
            </a:r>
            <a:r>
              <a:rPr lang="en-US" dirty="0" err="1">
                <a:ea typeface="Calibri"/>
                <a:cs typeface="Calibri"/>
              </a:rPr>
              <a:t>backoff</a:t>
            </a:r>
            <a:r>
              <a:rPr lang="en-US" dirty="0">
                <a:ea typeface="Calibri"/>
                <a:cs typeface="Calibri"/>
              </a:rPr>
              <a:t>? </a:t>
            </a:r>
          </a:p>
          <a:p>
            <a:pPr lvl="1"/>
            <a:r>
              <a:rPr lang="en-US" dirty="0">
                <a:ea typeface="Calibri"/>
                <a:cs typeface="Calibri"/>
              </a:rPr>
              <a:t>Why random? </a:t>
            </a:r>
          </a:p>
          <a:p>
            <a:pPr lvl="1"/>
            <a:r>
              <a:rPr lang="en-US" dirty="0">
                <a:ea typeface="Calibri"/>
                <a:cs typeface="Calibri"/>
              </a:rPr>
              <a:t>Why 2</a:t>
            </a:r>
            <a:r>
              <a:rPr lang="en-US" baseline="30000" dirty="0">
                <a:ea typeface="Calibri"/>
                <a:cs typeface="Calibri"/>
              </a:rPr>
              <a:t>m</a:t>
            </a:r>
            <a:r>
              <a:rPr lang="en-US" dirty="0">
                <a:ea typeface="Calibri"/>
                <a:cs typeface="Calibri"/>
              </a:rPr>
              <a:t>?</a:t>
            </a:r>
          </a:p>
          <a:p>
            <a:pPr lvl="1"/>
            <a:r>
              <a:rPr lang="en-US" dirty="0">
                <a:ea typeface="Calibri"/>
                <a:cs typeface="Calibri"/>
              </a:rPr>
              <a:t>Why not listen while waiting?</a:t>
            </a:r>
          </a:p>
          <a:p>
            <a:endParaRPr lang="en-US" dirty="0">
              <a:cs typeface="Calibri"/>
            </a:endParaRP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FACAC97-3BC9-244B-8D68-70D11FE60FE8}" type="slidenum">
              <a:rPr lang="en-US" sz="1400" b="0">
                <a:latin typeface="Times New Roman" charset="0"/>
                <a:cs typeface="Calibri"/>
              </a:rPr>
              <a:pPr eaLnBrk="1" hangingPunct="1"/>
              <a:t>78</a:t>
            </a:fld>
            <a:endParaRPr lang="en-US" sz="1400" b="0" dirty="0">
              <a:latin typeface="Times New Roman" charset="0"/>
              <a:cs typeface="Calibri"/>
            </a:endParaRPr>
          </a:p>
        </p:txBody>
      </p:sp>
    </p:spTree>
    <p:extLst>
      <p:ext uri="{BB962C8B-B14F-4D97-AF65-F5344CB8AC3E}">
        <p14:creationId xmlns:p14="http://schemas.microsoft.com/office/powerpoint/2010/main" val="744331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Behavior of BEB Under Light Load</a:t>
            </a:r>
          </a:p>
        </p:txBody>
      </p:sp>
      <p:sp>
        <p:nvSpPr>
          <p:cNvPr id="3" name="Content Placeholder 2"/>
          <p:cNvSpPr>
            <a:spLocks noGrp="1"/>
          </p:cNvSpPr>
          <p:nvPr>
            <p:ph idx="1"/>
          </p:nvPr>
        </p:nvSpPr>
        <p:spPr/>
        <p:txBody>
          <a:bodyPr>
            <a:normAutofit fontScale="92500" lnSpcReduction="20000"/>
          </a:bodyPr>
          <a:lstStyle/>
          <a:p>
            <a:pPr>
              <a:buFontTx/>
              <a:buNone/>
            </a:pPr>
            <a:r>
              <a:rPr lang="en-US" dirty="0">
                <a:cs typeface="Calibri"/>
              </a:rPr>
              <a:t>Look at collisions between two nodes</a:t>
            </a:r>
          </a:p>
          <a:p>
            <a:r>
              <a:rPr lang="en-US" dirty="0">
                <a:cs typeface="Calibri"/>
              </a:rPr>
              <a:t>First collision: pick one of the next two slots</a:t>
            </a:r>
          </a:p>
          <a:p>
            <a:pPr lvl="1"/>
            <a:r>
              <a:rPr lang="en-US" dirty="0">
                <a:ea typeface="Calibri"/>
                <a:cs typeface="Calibri"/>
              </a:rPr>
              <a:t>Chance of success after first collision: 50%</a:t>
            </a:r>
          </a:p>
          <a:p>
            <a:pPr lvl="1"/>
            <a:r>
              <a:rPr lang="en-US" dirty="0">
                <a:ea typeface="Calibri"/>
                <a:cs typeface="Calibri"/>
              </a:rPr>
              <a:t>Average delay 1.5 slots</a:t>
            </a:r>
          </a:p>
          <a:p>
            <a:r>
              <a:rPr lang="en-US" dirty="0">
                <a:cs typeface="Calibri"/>
              </a:rPr>
              <a:t>Second collision: pick one of the next four slots</a:t>
            </a:r>
          </a:p>
          <a:p>
            <a:pPr lvl="1"/>
            <a:r>
              <a:rPr lang="en-US" dirty="0">
                <a:ea typeface="Calibri"/>
                <a:cs typeface="Calibri"/>
              </a:rPr>
              <a:t>Chance of success after second collision: 75%</a:t>
            </a:r>
          </a:p>
          <a:p>
            <a:pPr lvl="1"/>
            <a:r>
              <a:rPr lang="en-US" dirty="0">
                <a:ea typeface="Calibri"/>
                <a:cs typeface="Calibri"/>
              </a:rPr>
              <a:t>Average delay 2.5 slots</a:t>
            </a:r>
          </a:p>
          <a:p>
            <a:r>
              <a:rPr lang="en-US" dirty="0">
                <a:cs typeface="Calibri"/>
              </a:rPr>
              <a:t>In general: after </a:t>
            </a:r>
            <a:r>
              <a:rPr lang="en-US" dirty="0" err="1">
                <a:cs typeface="Calibri"/>
              </a:rPr>
              <a:t>m</a:t>
            </a:r>
            <a:r>
              <a:rPr lang="en-US" baseline="30000" dirty="0" err="1">
                <a:cs typeface="Calibri"/>
              </a:rPr>
              <a:t>th</a:t>
            </a:r>
            <a:r>
              <a:rPr lang="en-US" dirty="0">
                <a:cs typeface="Calibri"/>
              </a:rPr>
              <a:t> collision</a:t>
            </a:r>
          </a:p>
          <a:p>
            <a:pPr lvl="1"/>
            <a:r>
              <a:rPr lang="en-US" dirty="0">
                <a:ea typeface="Calibri"/>
                <a:cs typeface="Calibri"/>
              </a:rPr>
              <a:t>Chance of success: 1-2</a:t>
            </a:r>
            <a:r>
              <a:rPr lang="en-US" baseline="30000" dirty="0">
                <a:ea typeface="Calibri"/>
                <a:cs typeface="Calibri"/>
              </a:rPr>
              <a:t>-m</a:t>
            </a:r>
          </a:p>
          <a:p>
            <a:pPr lvl="1"/>
            <a:r>
              <a:rPr lang="en-US" dirty="0">
                <a:ea typeface="Calibri"/>
                <a:cs typeface="Calibri"/>
              </a:rPr>
              <a:t>Average delay (in slots): ½ + 2</a:t>
            </a:r>
            <a:r>
              <a:rPr lang="en-US" baseline="30000" dirty="0">
                <a:ea typeface="Calibri"/>
                <a:cs typeface="Calibri"/>
              </a:rPr>
              <a:t>(m-1)</a:t>
            </a:r>
          </a:p>
          <a:p>
            <a:pPr lvl="1"/>
            <a:endParaRPr lang="en-US" dirty="0">
              <a:ea typeface="Calibri"/>
              <a:cs typeface="Calibri"/>
            </a:endParaRPr>
          </a:p>
          <a:p>
            <a:endParaRPr lang="en-US" dirty="0">
              <a:cs typeface="Calibri"/>
            </a:endParaRPr>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05B8A53-5CE3-5D45-9A2B-93F163DB32F0}" type="slidenum">
              <a:rPr lang="en-US" sz="1400" b="0">
                <a:latin typeface="Times New Roman" charset="0"/>
                <a:cs typeface="Calibri"/>
              </a:rPr>
              <a:pPr eaLnBrk="1" hangingPunct="1"/>
              <a:t>79</a:t>
            </a:fld>
            <a:endParaRPr lang="en-US" sz="1400" b="0" dirty="0">
              <a:latin typeface="Times New Roman" charset="0"/>
              <a:cs typeface="Calibri"/>
            </a:endParaRPr>
          </a:p>
        </p:txBody>
      </p:sp>
    </p:spTree>
    <p:extLst>
      <p:ext uri="{BB962C8B-B14F-4D97-AF65-F5344CB8AC3E}">
        <p14:creationId xmlns:p14="http://schemas.microsoft.com/office/powerpoint/2010/main" val="111297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Tahoma" charset="0"/>
                <a:ea typeface="ＭＳ Ｐゴシック" charset="0"/>
                <a:cs typeface="ＭＳ Ｐゴシック" charset="0"/>
              </a:rPr>
              <a:t>Coding – a channel function</a:t>
            </a:r>
            <a:endParaRPr lang="en-US" dirty="0">
              <a:latin typeface="Tahoma"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0484"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0485" name="Line 6"/>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6" name="Line 7"/>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7" name="Rectangle 8"/>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0488" name="Rectangle 12"/>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0489" name="Rectangle 13"/>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0490" name="AutoShape 21"/>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a:t>
            </a:fld>
            <a:endParaRPr lang="en-US"/>
          </a:p>
        </p:txBody>
      </p:sp>
    </p:spTree>
    <p:extLst>
      <p:ext uri="{BB962C8B-B14F-4D97-AF65-F5344CB8AC3E}">
        <p14:creationId xmlns:p14="http://schemas.microsoft.com/office/powerpoint/2010/main" val="226280149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81000"/>
            <a:ext cx="9004300" cy="685800"/>
          </a:xfrm>
        </p:spPr>
        <p:txBody>
          <a:bodyPr>
            <a:normAutofit fontScale="90000"/>
          </a:bodyPr>
          <a:lstStyle/>
          <a:p>
            <a:r>
              <a:rPr lang="en-US" dirty="0" smtClean="0"/>
              <a:t>BEB: Theory </a:t>
            </a:r>
            <a:r>
              <a:rPr lang="en-US" dirty="0" err="1" smtClean="0"/>
              <a:t>vs</a:t>
            </a:r>
            <a:r>
              <a:rPr lang="en-US" dirty="0" smtClean="0"/>
              <a:t> Reality</a:t>
            </a:r>
            <a:endParaRPr lang="en-US" dirty="0"/>
          </a:p>
        </p:txBody>
      </p:sp>
      <p:sp>
        <p:nvSpPr>
          <p:cNvPr id="3" name="Content Placeholder 2"/>
          <p:cNvSpPr>
            <a:spLocks noGrp="1"/>
          </p:cNvSpPr>
          <p:nvPr>
            <p:ph idx="1"/>
          </p:nvPr>
        </p:nvSpPr>
        <p:spPr/>
        <p:txBody>
          <a:bodyPr/>
          <a:lstStyle/>
          <a:p>
            <a:pPr marL="0" indent="0" algn="ctr">
              <a:buNone/>
            </a:pPr>
            <a:r>
              <a:rPr lang="en-US" i="1" dirty="0"/>
              <a:t>In theory, there is no difference between theory and practice. But, in practice, there is</a:t>
            </a:r>
            <a:r>
              <a:rPr lang="en-US" i="1" dirty="0" smtClean="0"/>
              <a:t>.</a:t>
            </a:r>
          </a:p>
          <a:p>
            <a:pPr marL="0" indent="0" algn="ctr">
              <a:buNone/>
            </a:pPr>
            <a:endParaRPr lang="en-US" i="1" dirty="0"/>
          </a:p>
          <a:p>
            <a:pPr marL="0" indent="0" algn="ctr">
              <a:buNone/>
            </a:pPr>
            <a:endParaRPr lang="en-US" i="1"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80</a:t>
            </a:fld>
            <a:endParaRPr lang="en-US">
              <a:solidFill>
                <a:srgbClr val="000000"/>
              </a:solidFill>
            </a:endParaRPr>
          </a:p>
        </p:txBody>
      </p:sp>
    </p:spTree>
    <p:extLst>
      <p:ext uri="{BB962C8B-B14F-4D97-AF65-F5344CB8AC3E}">
        <p14:creationId xmlns:p14="http://schemas.microsoft.com/office/powerpoint/2010/main" val="1333845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BEB Reality</a:t>
            </a:r>
            <a:endParaRPr lang="en-US" dirty="0"/>
          </a:p>
        </p:txBody>
      </p:sp>
      <p:sp>
        <p:nvSpPr>
          <p:cNvPr id="3" name="Content Placeholder 2"/>
          <p:cNvSpPr>
            <a:spLocks noGrp="1"/>
          </p:cNvSpPr>
          <p:nvPr>
            <p:ph idx="1"/>
          </p:nvPr>
        </p:nvSpPr>
        <p:spPr/>
        <p:txBody>
          <a:bodyPr/>
          <a:lstStyle/>
          <a:p>
            <a:r>
              <a:rPr lang="en-US" dirty="0" smtClean="0">
                <a:ea typeface="Calibri"/>
                <a:cs typeface="Calibri"/>
              </a:rPr>
              <a:t>Performs </a:t>
            </a:r>
            <a:r>
              <a:rPr lang="en-US" dirty="0">
                <a:ea typeface="Calibri"/>
                <a:cs typeface="Calibri"/>
              </a:rPr>
              <a:t>well (far from optimal, but no one cares)</a:t>
            </a:r>
          </a:p>
          <a:p>
            <a:pPr lvl="1"/>
            <a:r>
              <a:rPr lang="en-US" i="1" dirty="0" smtClean="0">
                <a:ea typeface="Calibri"/>
                <a:cs typeface="Calibri"/>
              </a:rPr>
              <a:t>Large </a:t>
            </a:r>
            <a:r>
              <a:rPr lang="en-US" i="1" dirty="0">
                <a:ea typeface="Calibri"/>
                <a:cs typeface="Calibri"/>
              </a:rPr>
              <a:t>packets are ~23 times as large as minimal </a:t>
            </a:r>
            <a:r>
              <a:rPr lang="en-US" i="1" dirty="0" smtClean="0">
                <a:ea typeface="Calibri"/>
                <a:cs typeface="Calibri"/>
              </a:rPr>
              <a:t>slot</a:t>
            </a:r>
          </a:p>
          <a:p>
            <a:pPr lvl="1"/>
            <a:endParaRPr lang="en-US" dirty="0">
              <a:ea typeface="Calibri"/>
              <a:cs typeface="Calibri"/>
            </a:endParaRPr>
          </a:p>
          <a:p>
            <a:r>
              <a:rPr lang="en-US" dirty="0">
                <a:ea typeface="Calibri"/>
                <a:cs typeface="Calibri"/>
              </a:rPr>
              <a:t>Is </a:t>
            </a:r>
            <a:r>
              <a:rPr lang="en-US" dirty="0" smtClean="0">
                <a:ea typeface="Calibri"/>
                <a:cs typeface="Calibri"/>
              </a:rPr>
              <a:t>now mostly </a:t>
            </a:r>
            <a:r>
              <a:rPr lang="en-US" dirty="0">
                <a:ea typeface="Calibri"/>
                <a:cs typeface="Calibri"/>
              </a:rPr>
              <a:t>irrelevant</a:t>
            </a:r>
            <a:endParaRPr lang="en-US" i="1" dirty="0">
              <a:ea typeface="Calibri"/>
              <a:cs typeface="Calibri"/>
            </a:endParaRPr>
          </a:p>
          <a:p>
            <a:pPr lvl="1"/>
            <a:r>
              <a:rPr lang="en-US" i="1" dirty="0">
                <a:ea typeface="Calibri"/>
                <a:cs typeface="Calibri"/>
              </a:rPr>
              <a:t>Almost all current </a:t>
            </a:r>
            <a:r>
              <a:rPr lang="en-US" i="1" dirty="0" err="1">
                <a:ea typeface="Calibri"/>
                <a:cs typeface="Calibri"/>
              </a:rPr>
              <a:t>ethernets</a:t>
            </a:r>
            <a:r>
              <a:rPr lang="en-US" i="1" dirty="0">
                <a:ea typeface="Calibri"/>
                <a:cs typeface="Calibri"/>
              </a:rPr>
              <a:t> are </a:t>
            </a:r>
            <a:r>
              <a:rPr lang="en-US" b="1" i="1" dirty="0">
                <a:ea typeface="Calibri"/>
                <a:cs typeface="Calibri"/>
              </a:rPr>
              <a:t>switched</a:t>
            </a:r>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81</a:t>
            </a:fld>
            <a:endParaRPr lang="en-US">
              <a:solidFill>
                <a:srgbClr val="000000"/>
              </a:solidFill>
            </a:endParaRPr>
          </a:p>
        </p:txBody>
      </p:sp>
    </p:spTree>
    <p:extLst>
      <p:ext uri="{BB962C8B-B14F-4D97-AF65-F5344CB8AC3E}">
        <p14:creationId xmlns:p14="http://schemas.microsoft.com/office/powerpoint/2010/main" val="292613695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latin typeface="Helvetica" charset="0"/>
                <a:ea typeface="ＭＳ Ｐゴシック" charset="0"/>
                <a:cs typeface="ＭＳ Ｐゴシック" charset="0"/>
              </a:rPr>
              <a:t>BEB Theory</a:t>
            </a:r>
            <a:endParaRPr lang="en-US" dirty="0">
              <a:latin typeface="Helvetica" charset="0"/>
              <a:ea typeface="ＭＳ Ｐゴシック" charset="0"/>
              <a:cs typeface="ＭＳ Ｐゴシック" charset="0"/>
            </a:endParaRPr>
          </a:p>
        </p:txBody>
      </p:sp>
      <p:sp>
        <p:nvSpPr>
          <p:cNvPr id="112643" name="Content Placeholder 2"/>
          <p:cNvSpPr>
            <a:spLocks noGrp="1"/>
          </p:cNvSpPr>
          <p:nvPr>
            <p:ph idx="1"/>
          </p:nvPr>
        </p:nvSpPr>
        <p:spPr/>
        <p:txBody>
          <a:bodyPr>
            <a:normAutofit fontScale="85000" lnSpcReduction="10000"/>
          </a:bodyPr>
          <a:lstStyle/>
          <a:p>
            <a:r>
              <a:rPr lang="en-US" dirty="0" smtClean="0">
                <a:cs typeface="Calibri"/>
              </a:rPr>
              <a:t>A </a:t>
            </a:r>
            <a:r>
              <a:rPr lang="en-US" dirty="0">
                <a:cs typeface="Calibri"/>
              </a:rPr>
              <a:t>very interesting </a:t>
            </a:r>
            <a:r>
              <a:rPr lang="en-US" dirty="0" smtClean="0">
                <a:cs typeface="Calibri"/>
              </a:rPr>
              <a:t>algorithm</a:t>
            </a:r>
          </a:p>
          <a:p>
            <a:pPr lvl="2"/>
            <a:endParaRPr lang="en-US" dirty="0">
              <a:cs typeface="Calibri"/>
            </a:endParaRPr>
          </a:p>
          <a:p>
            <a:r>
              <a:rPr lang="en-US" dirty="0">
                <a:ea typeface="Calibri"/>
                <a:cs typeface="Calibri"/>
              </a:rPr>
              <a:t>Stability </a:t>
            </a:r>
            <a:r>
              <a:rPr lang="en-US" dirty="0" smtClean="0">
                <a:ea typeface="Calibri"/>
                <a:cs typeface="Calibri"/>
              </a:rPr>
              <a:t>for </a:t>
            </a:r>
            <a:r>
              <a:rPr lang="en-US" dirty="0">
                <a:ea typeface="Calibri"/>
                <a:cs typeface="Calibri"/>
              </a:rPr>
              <a:t>finite N only proved in 1985</a:t>
            </a:r>
          </a:p>
          <a:p>
            <a:pPr lvl="1"/>
            <a:r>
              <a:rPr lang="en-US" dirty="0">
                <a:ea typeface="Calibri"/>
                <a:cs typeface="Calibri"/>
              </a:rPr>
              <a:t>Ethernet can handle nonzero traffic load without </a:t>
            </a:r>
            <a:r>
              <a:rPr lang="en-US" dirty="0" smtClean="0">
                <a:ea typeface="Calibri"/>
                <a:cs typeface="Calibri"/>
              </a:rPr>
              <a:t>collapse</a:t>
            </a:r>
            <a:endParaRPr lang="en-US" dirty="0">
              <a:ea typeface="Calibri"/>
              <a:cs typeface="Calibri"/>
            </a:endParaRPr>
          </a:p>
          <a:p>
            <a:pPr lvl="2"/>
            <a:endParaRPr lang="en-US" dirty="0" smtClean="0">
              <a:ea typeface="Calibri"/>
              <a:cs typeface="Calibri"/>
            </a:endParaRPr>
          </a:p>
          <a:p>
            <a:r>
              <a:rPr lang="en-US" dirty="0" smtClean="0">
                <a:ea typeface="Calibri"/>
                <a:cs typeface="Calibri"/>
              </a:rPr>
              <a:t>All </a:t>
            </a:r>
            <a:r>
              <a:rPr lang="en-US" dirty="0" err="1">
                <a:ea typeface="Calibri"/>
                <a:cs typeface="Calibri"/>
              </a:rPr>
              <a:t>backoff</a:t>
            </a:r>
            <a:r>
              <a:rPr lang="en-US" dirty="0">
                <a:ea typeface="Calibri"/>
                <a:cs typeface="Calibri"/>
              </a:rPr>
              <a:t> algorithms unstable for infinite N (1985)</a:t>
            </a:r>
          </a:p>
          <a:p>
            <a:pPr lvl="1"/>
            <a:r>
              <a:rPr lang="en-US" dirty="0">
                <a:ea typeface="Calibri"/>
                <a:cs typeface="Calibri"/>
              </a:rPr>
              <a:t>Poisson model: infinite user pool, </a:t>
            </a:r>
            <a:r>
              <a:rPr lang="en-US" dirty="0" smtClean="0">
                <a:ea typeface="Calibri"/>
                <a:cs typeface="Calibri"/>
              </a:rPr>
              <a:t>total </a:t>
            </a:r>
            <a:r>
              <a:rPr lang="en-US" dirty="0">
                <a:ea typeface="Calibri"/>
                <a:cs typeface="Calibri"/>
              </a:rPr>
              <a:t>demand is </a:t>
            </a:r>
            <a:r>
              <a:rPr lang="en-US" dirty="0" smtClean="0">
                <a:ea typeface="Calibri"/>
                <a:cs typeface="Calibri"/>
              </a:rPr>
              <a:t>finite</a:t>
            </a:r>
          </a:p>
          <a:p>
            <a:pPr lvl="1"/>
            <a:endParaRPr lang="en-US" dirty="0">
              <a:ea typeface="Calibri"/>
              <a:cs typeface="Calibri"/>
            </a:endParaRPr>
          </a:p>
          <a:p>
            <a:r>
              <a:rPr lang="en-US" dirty="0">
                <a:ea typeface="Calibri"/>
                <a:cs typeface="Calibri"/>
              </a:rPr>
              <a:t>Not of practical interest, but </a:t>
            </a:r>
            <a:r>
              <a:rPr lang="en-US" dirty="0" smtClean="0">
                <a:ea typeface="Calibri"/>
                <a:cs typeface="Calibri"/>
              </a:rPr>
              <a:t>gives important insight</a:t>
            </a:r>
          </a:p>
          <a:p>
            <a:pPr lvl="1"/>
            <a:r>
              <a:rPr lang="en-US" dirty="0" smtClean="0">
                <a:ea typeface="Calibri"/>
                <a:cs typeface="Calibri"/>
              </a:rPr>
              <a:t>Multiple access should be in your “bag of tricks”</a:t>
            </a:r>
            <a:endParaRPr lang="en-US" dirty="0">
              <a:ea typeface="Calibri"/>
              <a:cs typeface="Calibri"/>
            </a:endParaRP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98AF502-89C7-F84C-A488-F67A33D10025}" type="slidenum">
              <a:rPr lang="en-US" sz="1400" b="0">
                <a:latin typeface="Times New Roman" charset="0"/>
                <a:cs typeface="Calibri"/>
              </a:rPr>
              <a:pPr eaLnBrk="1" hangingPunct="1"/>
              <a:t>82</a:t>
            </a:fld>
            <a:endParaRPr lang="en-US" sz="1400" b="0" dirty="0">
              <a:latin typeface="Times New Roman" charset="0"/>
              <a:cs typeface="Calibri"/>
            </a:endParaRPr>
          </a:p>
        </p:txBody>
      </p:sp>
    </p:spTree>
    <p:extLst>
      <p:ext uri="{BB962C8B-B14F-4D97-AF65-F5344CB8AC3E}">
        <p14:creationId xmlns:p14="http://schemas.microsoft.com/office/powerpoint/2010/main" val="122451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a:t>T</a:t>
            </a:r>
            <a:r>
              <a:rPr lang="en-US" dirty="0" smtClean="0"/>
              <a:t>wo hosts, each with infinite packets to send</a:t>
            </a:r>
          </a:p>
          <a:p>
            <a:endParaRPr lang="en-US" dirty="0"/>
          </a:p>
          <a:p>
            <a:r>
              <a:rPr lang="en-US" dirty="0" smtClean="0"/>
              <a:t>What happens under BEB?</a:t>
            </a:r>
          </a:p>
          <a:p>
            <a:endParaRPr lang="en-US" dirty="0" smtClean="0"/>
          </a:p>
          <a:p>
            <a:r>
              <a:rPr lang="en-US" dirty="0" smtClean="0"/>
              <a:t>Throughput high or low?</a:t>
            </a:r>
          </a:p>
          <a:p>
            <a:endParaRPr lang="en-US" dirty="0" smtClean="0"/>
          </a:p>
          <a:p>
            <a:r>
              <a:rPr lang="en-US" dirty="0" smtClean="0"/>
              <a:t>Bandwidth shared equally or not?</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83</a:t>
            </a:fld>
            <a:endParaRPr lang="en-US">
              <a:solidFill>
                <a:srgbClr val="000000"/>
              </a:solidFill>
            </a:endParaRPr>
          </a:p>
        </p:txBody>
      </p:sp>
    </p:spTree>
    <p:extLst>
      <p:ext uri="{BB962C8B-B14F-4D97-AF65-F5344CB8AC3E}">
        <p14:creationId xmlns:p14="http://schemas.microsoft.com/office/powerpoint/2010/main" val="409157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Helvetica" charset="0"/>
                <a:ea typeface="ＭＳ Ｐゴシック" charset="0"/>
                <a:cs typeface="ＭＳ Ｐゴシック" charset="0"/>
              </a:rPr>
              <a:t>MAC </a:t>
            </a:r>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Channel Capture</a:t>
            </a:r>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 in BEB</a:t>
            </a:r>
          </a:p>
        </p:txBody>
      </p:sp>
      <p:sp>
        <p:nvSpPr>
          <p:cNvPr id="113667" name="Content Placeholder 2"/>
          <p:cNvSpPr>
            <a:spLocks noGrp="1"/>
          </p:cNvSpPr>
          <p:nvPr>
            <p:ph idx="1"/>
          </p:nvPr>
        </p:nvSpPr>
        <p:spPr/>
        <p:txBody>
          <a:bodyPr/>
          <a:lstStyle/>
          <a:p>
            <a:r>
              <a:rPr lang="en-US" dirty="0">
                <a:cs typeface="Calibri"/>
              </a:rPr>
              <a:t>F</a:t>
            </a:r>
            <a:r>
              <a:rPr lang="en-US" dirty="0" smtClean="0">
                <a:cs typeface="Calibri"/>
              </a:rPr>
              <a:t>inite </a:t>
            </a:r>
            <a:r>
              <a:rPr lang="en-US" dirty="0">
                <a:cs typeface="Calibri"/>
              </a:rPr>
              <a:t>chance that </a:t>
            </a:r>
            <a:r>
              <a:rPr lang="en-US" dirty="0" smtClean="0">
                <a:cs typeface="Calibri"/>
              </a:rPr>
              <a:t>first </a:t>
            </a:r>
            <a:r>
              <a:rPr lang="en-US" dirty="0">
                <a:cs typeface="Calibri"/>
              </a:rPr>
              <a:t>one to have a successful transmission will never relinquish the channel</a:t>
            </a:r>
          </a:p>
          <a:p>
            <a:pPr lvl="1"/>
            <a:r>
              <a:rPr lang="en-US" dirty="0">
                <a:ea typeface="Calibri"/>
                <a:cs typeface="Calibri"/>
              </a:rPr>
              <a:t>The other host will </a:t>
            </a:r>
            <a:r>
              <a:rPr lang="en-US" i="1" dirty="0">
                <a:ea typeface="Calibri"/>
                <a:cs typeface="Calibri"/>
              </a:rPr>
              <a:t>never </a:t>
            </a:r>
            <a:r>
              <a:rPr lang="en-US" dirty="0">
                <a:ea typeface="Calibri"/>
                <a:cs typeface="Calibri"/>
              </a:rPr>
              <a:t>send a </a:t>
            </a:r>
            <a:r>
              <a:rPr lang="en-US" dirty="0" smtClean="0">
                <a:ea typeface="Calibri"/>
                <a:cs typeface="Calibri"/>
              </a:rPr>
              <a:t>packet</a:t>
            </a:r>
          </a:p>
          <a:p>
            <a:pPr lvl="1"/>
            <a:endParaRPr lang="en-US" dirty="0">
              <a:ea typeface="Calibri"/>
              <a:cs typeface="Calibri"/>
            </a:endParaRPr>
          </a:p>
          <a:p>
            <a:r>
              <a:rPr lang="en-US" dirty="0" smtClean="0">
                <a:ea typeface="Calibri"/>
                <a:cs typeface="Calibri"/>
              </a:rPr>
              <a:t>Therefore, asymptotically channel is fully utilized and completely allocated to one host</a:t>
            </a:r>
            <a:endParaRPr lang="en-US" dirty="0">
              <a:cs typeface="Calibri"/>
            </a:endParaRPr>
          </a:p>
          <a:p>
            <a:endParaRPr lang="en-US" dirty="0">
              <a:cs typeface="Calibri"/>
            </a:endParaRPr>
          </a:p>
          <a:p>
            <a:pPr>
              <a:buFontTx/>
              <a:buNone/>
            </a:pPr>
            <a:endParaRPr lang="en-US" dirty="0">
              <a:cs typeface="Calibri"/>
            </a:endParaRP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DF7B1EF-5A64-874B-9D8A-6B8802D55E3B}" type="slidenum">
              <a:rPr lang="en-US" sz="1400" b="0">
                <a:latin typeface="Times New Roman" charset="0"/>
                <a:cs typeface="Calibri"/>
              </a:rPr>
              <a:pPr eaLnBrk="1" hangingPunct="1"/>
              <a:t>84</a:t>
            </a:fld>
            <a:endParaRPr lang="en-US" sz="1400" b="0" dirty="0">
              <a:latin typeface="Times New Roman" charset="0"/>
              <a:cs typeface="Calibri"/>
            </a:endParaRPr>
          </a:p>
        </p:txBody>
      </p:sp>
    </p:spTree>
    <p:extLst>
      <p:ext uri="{BB962C8B-B14F-4D97-AF65-F5344CB8AC3E}">
        <p14:creationId xmlns:p14="http://schemas.microsoft.com/office/powerpoint/2010/main" val="4058973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Helvetica" charset="0"/>
                <a:ea typeface="ＭＳ Ｐゴシック" charset="0"/>
                <a:cs typeface="ＭＳ Ｐゴシック" charset="0"/>
              </a:rPr>
              <a:t>Example</a:t>
            </a:r>
          </a:p>
        </p:txBody>
      </p:sp>
      <p:sp>
        <p:nvSpPr>
          <p:cNvPr id="113667" name="Content Placeholder 2"/>
          <p:cNvSpPr>
            <a:spLocks noGrp="1"/>
          </p:cNvSpPr>
          <p:nvPr>
            <p:ph idx="1"/>
          </p:nvPr>
        </p:nvSpPr>
        <p:spPr/>
        <p:txBody>
          <a:bodyPr>
            <a:normAutofit fontScale="77500" lnSpcReduction="20000"/>
          </a:bodyPr>
          <a:lstStyle/>
          <a:p>
            <a:r>
              <a:rPr lang="en-US" dirty="0">
                <a:cs typeface="Calibri"/>
              </a:rPr>
              <a:t>Two hosts, each with infinite packets to send</a:t>
            </a:r>
          </a:p>
          <a:p>
            <a:pPr lvl="1"/>
            <a:r>
              <a:rPr lang="en-US" dirty="0">
                <a:ea typeface="Calibri"/>
                <a:cs typeface="Calibri"/>
              </a:rPr>
              <a:t>Slot 1: collision</a:t>
            </a:r>
          </a:p>
          <a:p>
            <a:pPr lvl="1"/>
            <a:r>
              <a:rPr lang="en-US" dirty="0">
                <a:ea typeface="Calibri"/>
                <a:cs typeface="Calibri"/>
              </a:rPr>
              <a:t>Slot 2: each resends with </a:t>
            </a:r>
            <a:r>
              <a:rPr lang="en-US" dirty="0" err="1">
                <a:ea typeface="Calibri"/>
                <a:cs typeface="Calibri"/>
              </a:rPr>
              <a:t>prob</a:t>
            </a:r>
            <a:r>
              <a:rPr lang="en-US" dirty="0">
                <a:ea typeface="Calibri"/>
                <a:cs typeface="Calibri"/>
              </a:rPr>
              <a:t> ½</a:t>
            </a:r>
          </a:p>
          <a:p>
            <a:pPr lvl="2"/>
            <a:r>
              <a:rPr lang="en-US" dirty="0">
                <a:ea typeface="Calibri"/>
                <a:cs typeface="Calibri"/>
              </a:rPr>
              <a:t>Assume host A sends, host B does not</a:t>
            </a:r>
          </a:p>
          <a:p>
            <a:pPr lvl="1"/>
            <a:r>
              <a:rPr lang="en-US" dirty="0">
                <a:ea typeface="Calibri"/>
                <a:cs typeface="Calibri"/>
              </a:rPr>
              <a:t>Slot 3: A and B both send (collision)</a:t>
            </a:r>
          </a:p>
          <a:p>
            <a:pPr lvl="1"/>
            <a:r>
              <a:rPr lang="en-US" dirty="0">
                <a:ea typeface="Calibri"/>
                <a:cs typeface="Calibri"/>
              </a:rPr>
              <a:t>Slot 4: A sends with probability ½, B with prob. ¼</a:t>
            </a:r>
          </a:p>
          <a:p>
            <a:pPr lvl="2"/>
            <a:r>
              <a:rPr lang="en-US" dirty="0">
                <a:ea typeface="Calibri"/>
                <a:cs typeface="Calibri"/>
              </a:rPr>
              <a:t>Assume A sends, B does not</a:t>
            </a:r>
          </a:p>
          <a:p>
            <a:pPr lvl="1"/>
            <a:r>
              <a:rPr lang="en-US" dirty="0">
                <a:ea typeface="Calibri"/>
                <a:cs typeface="Calibri"/>
              </a:rPr>
              <a:t>Slot 5: A definitely sends, B sends with prob. ¼</a:t>
            </a:r>
          </a:p>
          <a:p>
            <a:pPr lvl="2"/>
            <a:r>
              <a:rPr lang="en-US" dirty="0">
                <a:ea typeface="Calibri"/>
                <a:cs typeface="Calibri"/>
              </a:rPr>
              <a:t>Assume collision</a:t>
            </a:r>
          </a:p>
          <a:p>
            <a:pPr lvl="1"/>
            <a:r>
              <a:rPr lang="en-US" dirty="0">
                <a:ea typeface="Calibri"/>
                <a:cs typeface="Calibri"/>
              </a:rPr>
              <a:t>Slot 6: A sends with probability ½, B with prob. 1/8</a:t>
            </a:r>
          </a:p>
          <a:p>
            <a:pPr lvl="1"/>
            <a:endParaRPr lang="en-US" dirty="0">
              <a:ea typeface="Calibri"/>
              <a:cs typeface="Calibri"/>
            </a:endParaRPr>
          </a:p>
          <a:p>
            <a:r>
              <a:rPr lang="en-US" dirty="0">
                <a:cs typeface="Calibri"/>
              </a:rPr>
              <a:t>Conclusion: if A gets through first, the prob. of B sending successfully halves with each collision</a:t>
            </a:r>
          </a:p>
          <a:p>
            <a:endParaRPr lang="en-US" dirty="0">
              <a:cs typeface="Calibri"/>
            </a:endParaRPr>
          </a:p>
          <a:p>
            <a:endParaRPr lang="en-US" dirty="0">
              <a:cs typeface="Calibri"/>
            </a:endParaRPr>
          </a:p>
          <a:p>
            <a:endParaRPr lang="en-US" dirty="0">
              <a:cs typeface="Calibri"/>
            </a:endParaRPr>
          </a:p>
          <a:p>
            <a:pPr>
              <a:buFontTx/>
              <a:buNone/>
            </a:pPr>
            <a:endParaRPr lang="en-US" dirty="0">
              <a:cs typeface="Calibri"/>
            </a:endParaRP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4FFF0C3-E0CB-664F-BB22-A28BB55E8B07}" type="slidenum">
              <a:rPr lang="en-US" sz="1400" b="0">
                <a:latin typeface="Times New Roman" charset="0"/>
                <a:cs typeface="Calibri"/>
              </a:rPr>
              <a:pPr eaLnBrk="1" hangingPunct="1"/>
              <a:t>85</a:t>
            </a:fld>
            <a:endParaRPr lang="en-US" sz="1400" b="0" dirty="0">
              <a:latin typeface="Times New Roman" charset="0"/>
              <a:cs typeface="Calibri"/>
            </a:endParaRPr>
          </a:p>
        </p:txBody>
      </p:sp>
    </p:spTree>
    <p:extLst>
      <p:ext uri="{BB962C8B-B14F-4D97-AF65-F5344CB8AC3E}">
        <p14:creationId xmlns:p14="http://schemas.microsoft.com/office/powerpoint/2010/main" val="3510495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36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66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36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3"/>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Question</a:t>
            </a:r>
            <a:endParaRPr lang="en-US" dirty="0"/>
          </a:p>
        </p:txBody>
      </p:sp>
      <p:sp>
        <p:nvSpPr>
          <p:cNvPr id="3" name="Content Placeholder 2"/>
          <p:cNvSpPr>
            <a:spLocks noGrp="1"/>
          </p:cNvSpPr>
          <p:nvPr>
            <p:ph idx="1"/>
          </p:nvPr>
        </p:nvSpPr>
        <p:spPr/>
        <p:txBody>
          <a:bodyPr/>
          <a:lstStyle/>
          <a:p>
            <a:r>
              <a:rPr lang="en-US" dirty="0" smtClean="0"/>
              <a:t>Hosts now have large but finite # packets to send</a:t>
            </a:r>
          </a:p>
          <a:p>
            <a:endParaRPr lang="en-US" dirty="0"/>
          </a:p>
          <a:p>
            <a:r>
              <a:rPr lang="en-US" dirty="0" smtClean="0"/>
              <a:t>What happens under BEB?</a:t>
            </a:r>
          </a:p>
          <a:p>
            <a:endParaRPr lang="en-US" dirty="0" smtClean="0"/>
          </a:p>
          <a:p>
            <a:r>
              <a:rPr lang="en-US" dirty="0" smtClean="0"/>
              <a:t>Throughput high or low?</a:t>
            </a:r>
          </a:p>
          <a:p>
            <a:endParaRPr lang="en-US" dirty="0" smtClean="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86</a:t>
            </a:fld>
            <a:endParaRPr lang="en-US">
              <a:solidFill>
                <a:srgbClr val="000000"/>
              </a:solidFill>
            </a:endParaRPr>
          </a:p>
        </p:txBody>
      </p:sp>
    </p:spTree>
    <p:extLst>
      <p:ext uri="{BB962C8B-B14F-4D97-AF65-F5344CB8AC3E}">
        <p14:creationId xmlns:p14="http://schemas.microsoft.com/office/powerpoint/2010/main" val="184725075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Efficiency less than one, no matter how many packets</a:t>
            </a:r>
          </a:p>
          <a:p>
            <a:endParaRPr lang="en-US" dirty="0"/>
          </a:p>
          <a:p>
            <a:r>
              <a:rPr lang="en-US" dirty="0" smtClean="0"/>
              <a:t>Time you wait for loser to start is proportion to time winner was sending….</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val="80104216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Helvetica" charset="0"/>
                <a:ea typeface="ＭＳ Ｐゴシック" charset="0"/>
                <a:cs typeface="ＭＳ Ｐゴシック" charset="0"/>
              </a:rPr>
              <a:t>Different Backoff Functions</a:t>
            </a:r>
          </a:p>
        </p:txBody>
      </p:sp>
      <p:sp>
        <p:nvSpPr>
          <p:cNvPr id="3" name="Content Placeholder 2"/>
          <p:cNvSpPr>
            <a:spLocks noGrp="1"/>
          </p:cNvSpPr>
          <p:nvPr>
            <p:ph idx="1"/>
          </p:nvPr>
        </p:nvSpPr>
        <p:spPr/>
        <p:txBody>
          <a:bodyPr>
            <a:normAutofit fontScale="92500" lnSpcReduction="20000"/>
          </a:bodyPr>
          <a:lstStyle/>
          <a:p>
            <a:r>
              <a:rPr lang="en-US" dirty="0">
                <a:cs typeface="Calibri"/>
              </a:rPr>
              <a:t>Exponential: </a:t>
            </a:r>
            <a:r>
              <a:rPr lang="en-US" dirty="0" err="1">
                <a:cs typeface="Calibri"/>
              </a:rPr>
              <a:t>backoff</a:t>
            </a:r>
            <a:r>
              <a:rPr lang="en-US" dirty="0">
                <a:cs typeface="Calibri"/>
              </a:rPr>
              <a:t> ~ </a:t>
            </a:r>
            <a:r>
              <a:rPr lang="en-US" dirty="0" err="1">
                <a:cs typeface="Calibri"/>
              </a:rPr>
              <a:t>a</a:t>
            </a:r>
            <a:r>
              <a:rPr lang="en-US" baseline="30000" dirty="0" err="1">
                <a:cs typeface="Calibri"/>
              </a:rPr>
              <a:t>i</a:t>
            </a:r>
            <a:endParaRPr lang="en-US" baseline="30000" dirty="0">
              <a:cs typeface="Calibri"/>
            </a:endParaRPr>
          </a:p>
          <a:p>
            <a:pPr lvl="1"/>
            <a:r>
              <a:rPr lang="en-US" dirty="0">
                <a:ea typeface="Calibri"/>
                <a:cs typeface="Calibri"/>
              </a:rPr>
              <a:t>Channel </a:t>
            </a:r>
            <a:r>
              <a:rPr lang="en-US" dirty="0" smtClean="0">
                <a:ea typeface="Calibri"/>
                <a:cs typeface="Calibri"/>
              </a:rPr>
              <a:t>capture?</a:t>
            </a:r>
          </a:p>
          <a:p>
            <a:pPr lvl="1"/>
            <a:r>
              <a:rPr lang="en-US" dirty="0" smtClean="0">
                <a:ea typeface="Calibri"/>
                <a:cs typeface="Calibri"/>
              </a:rPr>
              <a:t>Efficiency?</a:t>
            </a:r>
            <a:endParaRPr lang="en-US" i="1" dirty="0">
              <a:solidFill>
                <a:srgbClr val="FF0000"/>
              </a:solidFill>
              <a:ea typeface="Calibri"/>
              <a:cs typeface="Calibri"/>
            </a:endParaRPr>
          </a:p>
          <a:p>
            <a:pPr lvl="2"/>
            <a:endParaRPr lang="en-US" dirty="0">
              <a:ea typeface="Calibri"/>
              <a:cs typeface="Calibri"/>
            </a:endParaRPr>
          </a:p>
          <a:p>
            <a:r>
              <a:rPr lang="en-US" dirty="0" err="1">
                <a:cs typeface="Calibri"/>
              </a:rPr>
              <a:t>Superlinear</a:t>
            </a:r>
            <a:r>
              <a:rPr lang="en-US" dirty="0">
                <a:cs typeface="Calibri"/>
              </a:rPr>
              <a:t> polynomial: </a:t>
            </a:r>
            <a:r>
              <a:rPr lang="en-US" dirty="0" err="1">
                <a:cs typeface="Calibri"/>
              </a:rPr>
              <a:t>backoff</a:t>
            </a:r>
            <a:r>
              <a:rPr lang="en-US" dirty="0">
                <a:cs typeface="Calibri"/>
              </a:rPr>
              <a:t> ~ </a:t>
            </a:r>
            <a:r>
              <a:rPr lang="en-US" dirty="0" err="1">
                <a:cs typeface="Calibri"/>
              </a:rPr>
              <a:t>i</a:t>
            </a:r>
            <a:r>
              <a:rPr lang="en-US" baseline="30000" dirty="0" err="1">
                <a:cs typeface="Calibri"/>
              </a:rPr>
              <a:t>p</a:t>
            </a:r>
            <a:r>
              <a:rPr lang="en-US" dirty="0">
                <a:cs typeface="Calibri"/>
              </a:rPr>
              <a:t> p&gt;1</a:t>
            </a:r>
          </a:p>
          <a:p>
            <a:pPr lvl="1"/>
            <a:r>
              <a:rPr lang="en-US" dirty="0">
                <a:ea typeface="Calibri"/>
                <a:cs typeface="Calibri"/>
              </a:rPr>
              <a:t>Channel </a:t>
            </a:r>
            <a:r>
              <a:rPr lang="en-US" dirty="0" smtClean="0">
                <a:ea typeface="Calibri"/>
                <a:cs typeface="Calibri"/>
              </a:rPr>
              <a:t>capture?</a:t>
            </a:r>
            <a:endParaRPr lang="en-US" dirty="0">
              <a:ea typeface="Calibri"/>
              <a:cs typeface="Calibri"/>
            </a:endParaRPr>
          </a:p>
          <a:p>
            <a:pPr lvl="1"/>
            <a:r>
              <a:rPr lang="en-US" dirty="0" smtClean="0">
                <a:ea typeface="Calibri"/>
                <a:cs typeface="Calibri"/>
              </a:rPr>
              <a:t>Efficiency?</a:t>
            </a:r>
          </a:p>
          <a:p>
            <a:pPr lvl="2"/>
            <a:endParaRPr lang="en-US" dirty="0">
              <a:ea typeface="Calibri"/>
              <a:cs typeface="Calibri"/>
            </a:endParaRPr>
          </a:p>
          <a:p>
            <a:r>
              <a:rPr lang="en-US" dirty="0" err="1">
                <a:cs typeface="Calibri"/>
              </a:rPr>
              <a:t>Sublinear</a:t>
            </a:r>
            <a:r>
              <a:rPr lang="en-US" dirty="0">
                <a:cs typeface="Calibri"/>
              </a:rPr>
              <a:t> polynomial: </a:t>
            </a:r>
            <a:r>
              <a:rPr lang="en-US" dirty="0" err="1">
                <a:cs typeface="Calibri"/>
              </a:rPr>
              <a:t>backoff</a:t>
            </a:r>
            <a:r>
              <a:rPr lang="en-US" dirty="0">
                <a:cs typeface="Calibri"/>
              </a:rPr>
              <a:t> ~ </a:t>
            </a:r>
            <a:r>
              <a:rPr lang="en-US" dirty="0" err="1">
                <a:cs typeface="Calibri"/>
              </a:rPr>
              <a:t>i</a:t>
            </a:r>
            <a:r>
              <a:rPr lang="en-US" baseline="30000" dirty="0" err="1">
                <a:cs typeface="Calibri"/>
              </a:rPr>
              <a:t>p</a:t>
            </a:r>
            <a:r>
              <a:rPr lang="en-US" dirty="0">
                <a:cs typeface="Calibri"/>
              </a:rPr>
              <a:t> p≤1</a:t>
            </a:r>
          </a:p>
          <a:p>
            <a:pPr lvl="1"/>
            <a:r>
              <a:rPr lang="en-US" dirty="0">
                <a:ea typeface="Calibri"/>
                <a:cs typeface="Calibri"/>
              </a:rPr>
              <a:t>C</a:t>
            </a:r>
            <a:r>
              <a:rPr lang="en-US" dirty="0" smtClean="0">
                <a:ea typeface="Calibri"/>
                <a:cs typeface="Calibri"/>
              </a:rPr>
              <a:t>hannel capture?</a:t>
            </a:r>
            <a:endParaRPr lang="en-US" dirty="0">
              <a:ea typeface="Calibri"/>
              <a:cs typeface="Calibri"/>
            </a:endParaRPr>
          </a:p>
          <a:p>
            <a:pPr lvl="1"/>
            <a:r>
              <a:rPr lang="en-US" dirty="0" smtClean="0">
                <a:ea typeface="Calibri"/>
                <a:cs typeface="Calibri"/>
              </a:rPr>
              <a:t>Efficiency?</a:t>
            </a:r>
            <a:endParaRPr lang="en-US" i="1" dirty="0">
              <a:solidFill>
                <a:srgbClr val="FF0000"/>
              </a:solidFill>
              <a:ea typeface="Calibri"/>
              <a:cs typeface="Calibri"/>
            </a:endParaRP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8F08667-EC54-4E47-9129-B24074B25809}" type="slidenum">
              <a:rPr lang="en-US" sz="1400" b="0">
                <a:latin typeface="Times New Roman" charset="0"/>
                <a:cs typeface="Calibri"/>
              </a:rPr>
              <a:pPr eaLnBrk="1" hangingPunct="1"/>
              <a:t>88</a:t>
            </a:fld>
            <a:endParaRPr lang="en-US" sz="1400" b="0" dirty="0">
              <a:latin typeface="Times New Roman" charset="0"/>
              <a:cs typeface="Calibri"/>
            </a:endParaRPr>
          </a:p>
        </p:txBody>
      </p:sp>
    </p:spTree>
    <p:extLst>
      <p:ext uri="{BB962C8B-B14F-4D97-AF65-F5344CB8AC3E}">
        <p14:creationId xmlns:p14="http://schemas.microsoft.com/office/powerpoint/2010/main" val="131905525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Helvetica" charset="0"/>
                <a:ea typeface="ＭＳ Ｐゴシック" charset="0"/>
                <a:cs typeface="ＭＳ Ｐゴシック" charset="0"/>
              </a:rPr>
              <a:t>Different Backoff Functions</a:t>
            </a:r>
          </a:p>
        </p:txBody>
      </p:sp>
      <p:sp>
        <p:nvSpPr>
          <p:cNvPr id="3" name="Content Placeholder 2"/>
          <p:cNvSpPr>
            <a:spLocks noGrp="1"/>
          </p:cNvSpPr>
          <p:nvPr>
            <p:ph idx="1"/>
          </p:nvPr>
        </p:nvSpPr>
        <p:spPr/>
        <p:txBody>
          <a:bodyPr>
            <a:normAutofit fontScale="85000" lnSpcReduction="20000"/>
          </a:bodyPr>
          <a:lstStyle/>
          <a:p>
            <a:r>
              <a:rPr lang="en-US" dirty="0">
                <a:cs typeface="Calibri"/>
              </a:rPr>
              <a:t>Exponential: </a:t>
            </a:r>
            <a:r>
              <a:rPr lang="en-US" dirty="0" err="1">
                <a:cs typeface="Calibri"/>
              </a:rPr>
              <a:t>backoff</a:t>
            </a:r>
            <a:r>
              <a:rPr lang="en-US" dirty="0">
                <a:cs typeface="Calibri"/>
              </a:rPr>
              <a:t> ~ </a:t>
            </a:r>
            <a:r>
              <a:rPr lang="en-US" dirty="0" err="1">
                <a:cs typeface="Calibri"/>
              </a:rPr>
              <a:t>a</a:t>
            </a:r>
            <a:r>
              <a:rPr lang="en-US" baseline="30000" dirty="0" err="1">
                <a:cs typeface="Calibri"/>
              </a:rPr>
              <a:t>i</a:t>
            </a:r>
            <a:endParaRPr lang="en-US" baseline="30000" dirty="0">
              <a:cs typeface="Calibri"/>
            </a:endParaRPr>
          </a:p>
          <a:p>
            <a:pPr lvl="1"/>
            <a:r>
              <a:rPr lang="en-US" dirty="0">
                <a:ea typeface="Calibri"/>
                <a:cs typeface="Calibri"/>
              </a:rPr>
              <a:t>Channel capture </a:t>
            </a:r>
            <a:r>
              <a:rPr lang="en-US" sz="2000" i="1" dirty="0">
                <a:solidFill>
                  <a:srgbClr val="FF0000"/>
                </a:solidFill>
                <a:ea typeface="Calibri"/>
                <a:cs typeface="Calibri"/>
              </a:rPr>
              <a:t>(loser might not send until winner idle)</a:t>
            </a:r>
            <a:endParaRPr lang="en-US" dirty="0">
              <a:ea typeface="Calibri"/>
              <a:cs typeface="Calibri"/>
            </a:endParaRPr>
          </a:p>
          <a:p>
            <a:pPr lvl="1"/>
            <a:r>
              <a:rPr lang="en-US" dirty="0">
                <a:ea typeface="Calibri"/>
                <a:cs typeface="Calibri"/>
              </a:rPr>
              <a:t>Efficiency less than 1 </a:t>
            </a:r>
            <a:r>
              <a:rPr lang="en-US" sz="2000" i="1" dirty="0">
                <a:solidFill>
                  <a:srgbClr val="FF0000"/>
                </a:solidFill>
                <a:ea typeface="Calibri"/>
                <a:cs typeface="Calibri"/>
              </a:rPr>
              <a:t>(time wasted waiting for loser to start)</a:t>
            </a:r>
            <a:endParaRPr lang="en-US" i="1" dirty="0">
              <a:solidFill>
                <a:srgbClr val="FF0000"/>
              </a:solidFill>
              <a:ea typeface="Calibri"/>
              <a:cs typeface="Calibri"/>
            </a:endParaRPr>
          </a:p>
          <a:p>
            <a:pPr lvl="1"/>
            <a:endParaRPr lang="en-US" dirty="0">
              <a:ea typeface="Calibri"/>
              <a:cs typeface="Calibri"/>
            </a:endParaRPr>
          </a:p>
          <a:p>
            <a:r>
              <a:rPr lang="en-US" dirty="0" err="1">
                <a:cs typeface="Calibri"/>
              </a:rPr>
              <a:t>Superlinear</a:t>
            </a:r>
            <a:r>
              <a:rPr lang="en-US" dirty="0">
                <a:cs typeface="Calibri"/>
              </a:rPr>
              <a:t> polynomial: </a:t>
            </a:r>
            <a:r>
              <a:rPr lang="en-US" dirty="0" err="1">
                <a:cs typeface="Calibri"/>
              </a:rPr>
              <a:t>backoff</a:t>
            </a:r>
            <a:r>
              <a:rPr lang="en-US" dirty="0">
                <a:cs typeface="Calibri"/>
              </a:rPr>
              <a:t> ~ </a:t>
            </a:r>
            <a:r>
              <a:rPr lang="en-US" dirty="0" err="1">
                <a:cs typeface="Calibri"/>
              </a:rPr>
              <a:t>i</a:t>
            </a:r>
            <a:r>
              <a:rPr lang="en-US" baseline="30000" dirty="0" err="1">
                <a:cs typeface="Calibri"/>
              </a:rPr>
              <a:t>p</a:t>
            </a:r>
            <a:r>
              <a:rPr lang="en-US" dirty="0">
                <a:cs typeface="Calibri"/>
              </a:rPr>
              <a:t> p&gt;1</a:t>
            </a:r>
          </a:p>
          <a:p>
            <a:pPr lvl="1"/>
            <a:r>
              <a:rPr lang="en-US" dirty="0">
                <a:ea typeface="Calibri"/>
                <a:cs typeface="Calibri"/>
              </a:rPr>
              <a:t>Channel capture</a:t>
            </a:r>
          </a:p>
          <a:p>
            <a:pPr lvl="1"/>
            <a:r>
              <a:rPr lang="en-US" dirty="0">
                <a:ea typeface="Calibri"/>
                <a:cs typeface="Calibri"/>
              </a:rPr>
              <a:t>Efficiency is 1 (for any finite </a:t>
            </a:r>
            <a:r>
              <a:rPr lang="en-US" dirty="0" smtClean="0">
                <a:ea typeface="Calibri"/>
                <a:cs typeface="Calibri"/>
              </a:rPr>
              <a:t># of hosts N)</a:t>
            </a:r>
            <a:endParaRPr lang="en-US" dirty="0">
              <a:ea typeface="Calibri"/>
              <a:cs typeface="Calibri"/>
            </a:endParaRPr>
          </a:p>
          <a:p>
            <a:pPr lvl="1"/>
            <a:endParaRPr lang="en-US" dirty="0">
              <a:ea typeface="Calibri"/>
              <a:cs typeface="Calibri"/>
            </a:endParaRPr>
          </a:p>
          <a:p>
            <a:r>
              <a:rPr lang="en-US" dirty="0" err="1">
                <a:cs typeface="Calibri"/>
              </a:rPr>
              <a:t>Sublinear</a:t>
            </a:r>
            <a:r>
              <a:rPr lang="en-US" dirty="0">
                <a:cs typeface="Calibri"/>
              </a:rPr>
              <a:t> polynomial: </a:t>
            </a:r>
            <a:r>
              <a:rPr lang="en-US" dirty="0" err="1">
                <a:cs typeface="Calibri"/>
              </a:rPr>
              <a:t>backoff</a:t>
            </a:r>
            <a:r>
              <a:rPr lang="en-US" dirty="0">
                <a:cs typeface="Calibri"/>
              </a:rPr>
              <a:t> ~ </a:t>
            </a:r>
            <a:r>
              <a:rPr lang="en-US" dirty="0" err="1">
                <a:cs typeface="Calibri"/>
              </a:rPr>
              <a:t>i</a:t>
            </a:r>
            <a:r>
              <a:rPr lang="en-US" baseline="30000" dirty="0" err="1">
                <a:cs typeface="Calibri"/>
              </a:rPr>
              <a:t>p</a:t>
            </a:r>
            <a:r>
              <a:rPr lang="en-US" dirty="0">
                <a:cs typeface="Calibri"/>
              </a:rPr>
              <a:t> p≤1</a:t>
            </a:r>
          </a:p>
          <a:p>
            <a:pPr lvl="1"/>
            <a:r>
              <a:rPr lang="en-US" dirty="0">
                <a:ea typeface="Calibri"/>
                <a:cs typeface="Calibri"/>
              </a:rPr>
              <a:t>No channel capture </a:t>
            </a:r>
            <a:r>
              <a:rPr lang="en-US" sz="2000" i="1" dirty="0">
                <a:solidFill>
                  <a:srgbClr val="FF0000"/>
                </a:solidFill>
                <a:ea typeface="Calibri"/>
                <a:cs typeface="Calibri"/>
              </a:rPr>
              <a:t>(loser not shut out)</a:t>
            </a:r>
            <a:endParaRPr lang="en-US" dirty="0">
              <a:ea typeface="Calibri"/>
              <a:cs typeface="Calibri"/>
            </a:endParaRPr>
          </a:p>
          <a:p>
            <a:pPr lvl="1"/>
            <a:r>
              <a:rPr lang="en-US" dirty="0">
                <a:ea typeface="Calibri"/>
                <a:cs typeface="Calibri"/>
              </a:rPr>
              <a:t>Efficiency is less than 1 (and goes to zero for large N)</a:t>
            </a:r>
          </a:p>
          <a:p>
            <a:pPr lvl="2"/>
            <a:r>
              <a:rPr lang="en-US" i="1" dirty="0">
                <a:solidFill>
                  <a:srgbClr val="FF0000"/>
                </a:solidFill>
                <a:ea typeface="Calibri"/>
                <a:cs typeface="Calibri"/>
              </a:rPr>
              <a:t>Time wasted resolving collisions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8F08667-EC54-4E47-9129-B24074B25809}" type="slidenum">
              <a:rPr lang="en-US" sz="1400" b="0">
                <a:latin typeface="Times New Roman" charset="0"/>
                <a:cs typeface="Calibri"/>
              </a:rPr>
              <a:pPr eaLnBrk="1" hangingPunct="1"/>
              <a:t>89</a:t>
            </a:fld>
            <a:endParaRPr lang="en-US" sz="1400" b="0" dirty="0">
              <a:latin typeface="Times New Roman" charset="0"/>
              <a:cs typeface="Calibri"/>
            </a:endParaRPr>
          </a:p>
        </p:txBody>
      </p:sp>
    </p:spTree>
    <p:extLst>
      <p:ext uri="{BB962C8B-B14F-4D97-AF65-F5344CB8AC3E}">
        <p14:creationId xmlns:p14="http://schemas.microsoft.com/office/powerpoint/2010/main" val="2026193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981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457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7" name="Rectangle 19"/>
          <p:cNvSpPr>
            <a:spLocks noChangeArrowheads="1"/>
          </p:cNvSpPr>
          <p:nvPr/>
        </p:nvSpPr>
        <p:spPr bwMode="auto">
          <a:xfrm>
            <a:off x="457200" y="3505200"/>
            <a:ext cx="23622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38" name="Rectangle 23"/>
          <p:cNvSpPr>
            <a:spLocks noChangeArrowheads="1"/>
          </p:cNvSpPr>
          <p:nvPr/>
        </p:nvSpPr>
        <p:spPr bwMode="auto">
          <a:xfrm>
            <a:off x="6934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9" name="Rectangle 24"/>
          <p:cNvSpPr>
            <a:spLocks noChangeArrowheads="1"/>
          </p:cNvSpPr>
          <p:nvPr/>
        </p:nvSpPr>
        <p:spPr bwMode="auto">
          <a:xfrm>
            <a:off x="6629400" y="3505200"/>
            <a:ext cx="22098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40" name="Rectangle 31"/>
          <p:cNvSpPr>
            <a:spLocks noChangeArrowheads="1"/>
          </p:cNvSpPr>
          <p:nvPr/>
        </p:nvSpPr>
        <p:spPr bwMode="auto">
          <a:xfrm>
            <a:off x="4572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1" name="Rectangle 34"/>
          <p:cNvSpPr>
            <a:spLocks noChangeArrowheads="1"/>
          </p:cNvSpPr>
          <p:nvPr/>
        </p:nvSpPr>
        <p:spPr bwMode="auto">
          <a:xfrm>
            <a:off x="64770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2" name="Freeform 39"/>
          <p:cNvSpPr>
            <a:spLocks/>
          </p:cNvSpPr>
          <p:nvPr/>
        </p:nvSpPr>
        <p:spPr bwMode="auto">
          <a:xfrm>
            <a:off x="533400" y="5818188"/>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3" name="Freeform 40"/>
          <p:cNvSpPr>
            <a:spLocks/>
          </p:cNvSpPr>
          <p:nvPr/>
        </p:nvSpPr>
        <p:spPr bwMode="auto">
          <a:xfrm>
            <a:off x="6096000" y="5791200"/>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4" name="Line 41"/>
          <p:cNvSpPr>
            <a:spLocks noChangeShapeType="1"/>
          </p:cNvSpPr>
          <p:nvPr/>
        </p:nvSpPr>
        <p:spPr bwMode="auto">
          <a:xfrm>
            <a:off x="1371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5" name="Line 43"/>
          <p:cNvSpPr>
            <a:spLocks noChangeShapeType="1"/>
          </p:cNvSpPr>
          <p:nvPr/>
        </p:nvSpPr>
        <p:spPr bwMode="auto">
          <a:xfrm>
            <a:off x="1371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6" name="Line 44"/>
          <p:cNvSpPr>
            <a:spLocks noChangeShapeType="1"/>
          </p:cNvSpPr>
          <p:nvPr/>
        </p:nvSpPr>
        <p:spPr bwMode="auto">
          <a:xfrm>
            <a:off x="1371600" y="5486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7" name="Line 45"/>
          <p:cNvSpPr>
            <a:spLocks noChangeShapeType="1"/>
          </p:cNvSpPr>
          <p:nvPr/>
        </p:nvSpPr>
        <p:spPr bwMode="auto">
          <a:xfrm>
            <a:off x="3505200" y="60960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8" name="Line 46"/>
          <p:cNvSpPr>
            <a:spLocks noChangeShapeType="1"/>
          </p:cNvSpPr>
          <p:nvPr/>
        </p:nvSpPr>
        <p:spPr bwMode="auto">
          <a:xfrm flipV="1">
            <a:off x="7848600" y="54102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9" name="Line 47"/>
          <p:cNvSpPr>
            <a:spLocks noChangeShapeType="1"/>
          </p:cNvSpPr>
          <p:nvPr/>
        </p:nvSpPr>
        <p:spPr bwMode="auto">
          <a:xfrm flipV="1">
            <a:off x="7848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0" name="Line 48"/>
          <p:cNvSpPr>
            <a:spLocks noChangeShapeType="1"/>
          </p:cNvSpPr>
          <p:nvPr/>
        </p:nvSpPr>
        <p:spPr bwMode="auto">
          <a:xfrm flipV="1">
            <a:off x="7848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1" name="Rectangle 49"/>
          <p:cNvSpPr>
            <a:spLocks noGrp="1" noChangeArrowheads="1"/>
          </p:cNvSpPr>
          <p:nvPr>
            <p:ph type="title"/>
          </p:nvPr>
        </p:nvSpPr>
        <p:spPr/>
        <p:txBody>
          <a:bodyPr>
            <a:normAutofit/>
          </a:bodyPr>
          <a:lstStyle/>
          <a:p>
            <a:pPr eaLnBrk="1" hangingPunct="1"/>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9</a:t>
            </a:fld>
            <a:endParaRPr lang="en-US"/>
          </a:p>
        </p:txBody>
      </p:sp>
    </p:spTree>
    <p:extLst>
      <p:ext uri="{BB962C8B-B14F-4D97-AF65-F5344CB8AC3E}">
        <p14:creationId xmlns:p14="http://schemas.microsoft.com/office/powerpoint/2010/main" val="271761942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387094D-CCAB-1A4A-A67B-7BD54D8F76CA}" type="slidenum">
              <a:rPr lang="en-US" sz="1200" i="0" smtClean="0">
                <a:latin typeface="Calibri"/>
                <a:cs typeface="Calibri"/>
              </a:rPr>
              <a:pPr/>
              <a:t>90</a:t>
            </a:fld>
            <a:endParaRPr lang="en-US" sz="1200" i="0" dirty="0">
              <a:latin typeface="Calibri"/>
              <a:cs typeface="Calibri"/>
            </a:endParaRPr>
          </a:p>
        </p:txBody>
      </p:sp>
      <p:sp>
        <p:nvSpPr>
          <p:cNvPr id="84996" name="Rectangle 2"/>
          <p:cNvSpPr>
            <a:spLocks noGrp="1" noChangeArrowheads="1"/>
          </p:cNvSpPr>
          <p:nvPr>
            <p:ph type="title"/>
          </p:nvPr>
        </p:nvSpPr>
        <p:spPr/>
        <p:txBody>
          <a:bodyPr/>
          <a:lstStyle/>
          <a:p>
            <a:r>
              <a:rPr lang="en-US" dirty="0">
                <a:ea typeface="ＭＳ Ｐゴシック" charset="0"/>
                <a:cs typeface="ＭＳ Ｐゴシック" charset="0"/>
              </a:rPr>
              <a:t> Summary of MAC protocols</a:t>
            </a:r>
          </a:p>
        </p:txBody>
      </p:sp>
      <p:sp>
        <p:nvSpPr>
          <p:cNvPr id="84997" name="Rectangle 3"/>
          <p:cNvSpPr>
            <a:spLocks noGrp="1" noChangeArrowheads="1"/>
          </p:cNvSpPr>
          <p:nvPr>
            <p:ph type="body" idx="1"/>
          </p:nvPr>
        </p:nvSpPr>
        <p:spPr>
          <a:xfrm>
            <a:off x="533400" y="1600200"/>
            <a:ext cx="7772400" cy="4906963"/>
          </a:xfrm>
        </p:spPr>
        <p:txBody>
          <a:bodyPr/>
          <a:lstStyle/>
          <a:p>
            <a:r>
              <a:rPr lang="en-US" sz="2400" i="1" dirty="0">
                <a:solidFill>
                  <a:srgbClr val="FF0000"/>
                </a:solidFill>
                <a:ea typeface="ＭＳ Ｐゴシック" charset="0"/>
                <a:cs typeface="ＭＳ Ｐゴシック" charset="0"/>
              </a:rPr>
              <a:t>channel partitioning,</a:t>
            </a:r>
            <a:r>
              <a:rPr lang="en-US" sz="2400" dirty="0">
                <a:ea typeface="ＭＳ Ｐゴシック" charset="0"/>
                <a:cs typeface="ＭＳ Ｐゴシック" charset="0"/>
              </a:rPr>
              <a:t> by time, frequency or code</a:t>
            </a:r>
          </a:p>
          <a:p>
            <a:pPr lvl="1"/>
            <a:r>
              <a:rPr lang="en-US" sz="2000" dirty="0">
                <a:ea typeface="ＭＳ Ｐゴシック" charset="0"/>
              </a:rPr>
              <a:t>Time Division, Frequency Division</a:t>
            </a:r>
          </a:p>
          <a:p>
            <a:r>
              <a:rPr lang="en-US" sz="2400" i="1" dirty="0">
                <a:solidFill>
                  <a:srgbClr val="FF0000"/>
                </a:solidFill>
                <a:ea typeface="ＭＳ Ｐゴシック" charset="0"/>
                <a:cs typeface="ＭＳ Ｐゴシック" charset="0"/>
              </a:rPr>
              <a:t>random access </a:t>
            </a:r>
            <a:r>
              <a:rPr lang="en-US" sz="2400" dirty="0">
                <a:ea typeface="ＭＳ Ｐゴシック" charset="0"/>
                <a:cs typeface="ＭＳ Ｐゴシック" charset="0"/>
              </a:rPr>
              <a:t>(dynamic), </a:t>
            </a:r>
          </a:p>
          <a:p>
            <a:pPr lvl="1"/>
            <a:r>
              <a:rPr lang="en-US" sz="2000" dirty="0">
                <a:ea typeface="ＭＳ Ｐゴシック" charset="0"/>
              </a:rPr>
              <a:t>ALOHA, S-ALOHA, CSMA, CSMA/CD</a:t>
            </a:r>
          </a:p>
          <a:p>
            <a:pPr lvl="1"/>
            <a:r>
              <a:rPr lang="en-US" sz="2000" dirty="0">
                <a:ea typeface="ＭＳ Ｐゴシック" charset="0"/>
              </a:rPr>
              <a:t>carrier sensing: easy in some technologies (wire), hard in others (wireless)</a:t>
            </a:r>
          </a:p>
          <a:p>
            <a:pPr lvl="1"/>
            <a:r>
              <a:rPr lang="en-US" sz="2000" dirty="0">
                <a:ea typeface="ＭＳ Ｐゴシック" charset="0"/>
              </a:rPr>
              <a:t>CSMA/CD used in Ethernet</a:t>
            </a:r>
          </a:p>
          <a:p>
            <a:pPr lvl="1"/>
            <a:r>
              <a:rPr lang="en-US" sz="2000" dirty="0">
                <a:ea typeface="ＭＳ Ｐゴシック" charset="0"/>
              </a:rPr>
              <a:t>CSMA/CA used in 802.11</a:t>
            </a:r>
          </a:p>
          <a:p>
            <a:r>
              <a:rPr lang="en-US" sz="2400" i="1" dirty="0">
                <a:solidFill>
                  <a:srgbClr val="FF0000"/>
                </a:solidFill>
                <a:ea typeface="ＭＳ Ｐゴシック" charset="0"/>
                <a:cs typeface="ＭＳ Ｐゴシック" charset="0"/>
              </a:rPr>
              <a:t>taking turns</a:t>
            </a:r>
          </a:p>
          <a:p>
            <a:pPr lvl="1"/>
            <a:r>
              <a:rPr lang="en-US" sz="2000" dirty="0">
                <a:ea typeface="ＭＳ Ｐゴシック" charset="0"/>
              </a:rPr>
              <a:t>polling from central site, token passing</a:t>
            </a:r>
          </a:p>
          <a:p>
            <a:pPr lvl="1"/>
            <a:r>
              <a:rPr lang="en-US" sz="2000" dirty="0">
                <a:ea typeface="ＭＳ Ｐゴシック" charset="0"/>
              </a:rPr>
              <a:t>Bluetooth, FDDI, IBM Token Ring </a:t>
            </a:r>
          </a:p>
        </p:txBody>
      </p:sp>
    </p:spTree>
    <p:extLst>
      <p:ext uri="{BB962C8B-B14F-4D97-AF65-F5344CB8AC3E}">
        <p14:creationId xmlns:p14="http://schemas.microsoft.com/office/powerpoint/2010/main" val="263746414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B8484A-DE33-CD47-AC95-83C074BA5D20}" type="slidenum">
              <a:rPr lang="en-US" sz="1200" i="0" smtClean="0">
                <a:latin typeface="Calibri"/>
                <a:cs typeface="Calibri"/>
              </a:rPr>
              <a:pPr/>
              <a:t>91</a:t>
            </a:fld>
            <a:endParaRPr lang="en-US" sz="1200" i="0" dirty="0">
              <a:latin typeface="Calibri"/>
              <a:cs typeface="Calibri"/>
            </a:endParaRPr>
          </a:p>
        </p:txBody>
      </p:sp>
      <p:sp>
        <p:nvSpPr>
          <p:cNvPr id="8909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MAC Addresses </a:t>
            </a:r>
            <a:r>
              <a:rPr lang="en-US" dirty="0" smtClean="0">
                <a:ea typeface="ＭＳ Ｐゴシック" charset="0"/>
                <a:cs typeface="ＭＳ Ｐゴシック" charset="0"/>
              </a:rPr>
              <a:t>(and ARP)</a:t>
            </a:r>
            <a:br>
              <a:rPr lang="en-US" dirty="0" smtClean="0">
                <a:ea typeface="ＭＳ Ｐゴシック" charset="0"/>
                <a:cs typeface="ＭＳ Ｐゴシック" charset="0"/>
              </a:rPr>
            </a:br>
            <a:r>
              <a:rPr lang="en-US" sz="3600" dirty="0" smtClean="0">
                <a:ea typeface="ＭＳ Ｐゴシック" charset="0"/>
                <a:cs typeface="ＭＳ Ｐゴシック" charset="0"/>
              </a:rPr>
              <a:t>or How do I glue my network to my data-link?</a:t>
            </a:r>
            <a:endParaRPr lang="en-US" sz="3600" dirty="0">
              <a:ea typeface="ＭＳ Ｐゴシック" charset="0"/>
              <a:cs typeface="ＭＳ Ｐゴシック" charset="0"/>
            </a:endParaRPr>
          </a:p>
        </p:txBody>
      </p:sp>
      <p:sp>
        <p:nvSpPr>
          <p:cNvPr id="89093" name="Rectangle 3"/>
          <p:cNvSpPr>
            <a:spLocks noGrp="1" noChangeArrowheads="1"/>
          </p:cNvSpPr>
          <p:nvPr>
            <p:ph type="body" idx="1"/>
          </p:nvPr>
        </p:nvSpPr>
        <p:spPr>
          <a:xfrm>
            <a:off x="533400" y="1600200"/>
            <a:ext cx="8247063" cy="4648200"/>
          </a:xfrm>
        </p:spPr>
        <p:txBody>
          <a:bodyPr>
            <a:normAutofit/>
          </a:bodyPr>
          <a:lstStyle/>
          <a:p>
            <a:r>
              <a:rPr lang="en-US" sz="3200" dirty="0">
                <a:ea typeface="ＭＳ Ｐゴシック" charset="0"/>
                <a:cs typeface="ＭＳ Ｐゴシック" charset="0"/>
              </a:rPr>
              <a:t>32-bit IP address: </a:t>
            </a:r>
          </a:p>
          <a:p>
            <a:pPr lvl="1"/>
            <a:r>
              <a:rPr lang="en-US" i="1" dirty="0">
                <a:ea typeface="ＭＳ Ｐゴシック" charset="0"/>
              </a:rPr>
              <a:t>network-layer</a:t>
            </a:r>
            <a:r>
              <a:rPr lang="en-US" dirty="0">
                <a:ea typeface="ＭＳ Ｐゴシック" charset="0"/>
              </a:rPr>
              <a:t> address</a:t>
            </a:r>
          </a:p>
          <a:p>
            <a:pPr lvl="1"/>
            <a:r>
              <a:rPr lang="en-US" dirty="0">
                <a:ea typeface="ＭＳ Ｐゴシック" charset="0"/>
              </a:rPr>
              <a:t>used to get datagram to destination IP subnet </a:t>
            </a:r>
          </a:p>
          <a:p>
            <a:r>
              <a:rPr lang="en-US" sz="3200" dirty="0">
                <a:ea typeface="ＭＳ Ｐゴシック" charset="0"/>
                <a:cs typeface="ＭＳ Ｐゴシック" charset="0"/>
              </a:rPr>
              <a:t>MAC (or LAN or physical or Ethernet) address:</a:t>
            </a:r>
            <a:r>
              <a:rPr lang="en-US" sz="3200" dirty="0">
                <a:solidFill>
                  <a:srgbClr val="FF0000"/>
                </a:solidFill>
                <a:ea typeface="ＭＳ Ｐゴシック" charset="0"/>
                <a:cs typeface="ＭＳ Ｐゴシック" charset="0"/>
              </a:rPr>
              <a:t> </a:t>
            </a:r>
          </a:p>
          <a:p>
            <a:pPr lvl="1"/>
            <a:r>
              <a:rPr lang="en-US" dirty="0">
                <a:ea typeface="ＭＳ Ｐゴシック" charset="0"/>
              </a:rPr>
              <a:t>function:</a:t>
            </a:r>
            <a:r>
              <a:rPr lang="en-US" dirty="0">
                <a:solidFill>
                  <a:schemeClr val="accent2"/>
                </a:solidFill>
                <a:ea typeface="ＭＳ Ｐゴシック" charset="0"/>
              </a:rPr>
              <a:t> </a:t>
            </a:r>
            <a:r>
              <a:rPr lang="en-US" i="1" dirty="0">
                <a:solidFill>
                  <a:srgbClr val="FF0000"/>
                </a:solidFill>
                <a:ea typeface="ＭＳ Ｐゴシック" charset="0"/>
              </a:rPr>
              <a:t>get frame from one interface to another physically-connected interface (same network)</a:t>
            </a:r>
          </a:p>
          <a:p>
            <a:pPr lvl="1"/>
            <a:r>
              <a:rPr lang="en-US" dirty="0">
                <a:ea typeface="ＭＳ Ｐゴシック" charset="0"/>
              </a:rPr>
              <a:t>48 bit MAC address (for most LANs)</a:t>
            </a:r>
          </a:p>
          <a:p>
            <a:pPr lvl="2"/>
            <a:r>
              <a:rPr lang="en-US" dirty="0">
                <a:ea typeface="ＭＳ Ｐゴシック" charset="0"/>
              </a:rPr>
              <a:t> burned in NIC ROM, also sometimes software settable</a:t>
            </a:r>
          </a:p>
        </p:txBody>
      </p:sp>
    </p:spTree>
    <p:extLst>
      <p:ext uri="{BB962C8B-B14F-4D97-AF65-F5344CB8AC3E}">
        <p14:creationId xmlns:p14="http://schemas.microsoft.com/office/powerpoint/2010/main" val="389384941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DCAC975-C480-5C40-9989-DF263E73BDC6}" type="slidenum">
              <a:rPr lang="en-US" sz="1200" i="0" smtClean="0">
                <a:latin typeface="Calibri"/>
                <a:cs typeface="Calibri"/>
              </a:rPr>
              <a:pPr/>
              <a:t>92</a:t>
            </a:fld>
            <a:endParaRPr lang="en-US" sz="1200" i="0" dirty="0">
              <a:latin typeface="Calibri"/>
              <a:cs typeface="Calibri"/>
            </a:endParaRPr>
          </a:p>
        </p:txBody>
      </p:sp>
      <p:sp>
        <p:nvSpPr>
          <p:cNvPr id="93188" name="Rectangle 2"/>
          <p:cNvSpPr>
            <a:spLocks noGrp="1" noChangeArrowheads="1"/>
          </p:cNvSpPr>
          <p:nvPr>
            <p:ph type="title"/>
          </p:nvPr>
        </p:nvSpPr>
        <p:spPr/>
        <p:txBody>
          <a:bodyPr/>
          <a:lstStyle/>
          <a:p>
            <a:r>
              <a:rPr lang="en-US" dirty="0">
                <a:ea typeface="ＭＳ Ｐゴシック" charset="0"/>
                <a:cs typeface="ＭＳ Ｐゴシック" charset="0"/>
              </a:rPr>
              <a:t>LAN Address (more)</a:t>
            </a:r>
          </a:p>
        </p:txBody>
      </p:sp>
      <p:sp>
        <p:nvSpPr>
          <p:cNvPr id="93189" name="Rectangle 3"/>
          <p:cNvSpPr>
            <a:spLocks noGrp="1" noChangeArrowheads="1"/>
          </p:cNvSpPr>
          <p:nvPr>
            <p:ph type="body" idx="1"/>
          </p:nvPr>
        </p:nvSpPr>
        <p:spPr/>
        <p:txBody>
          <a:bodyPr/>
          <a:lstStyle/>
          <a:p>
            <a:r>
              <a:rPr lang="en-US" sz="2400" dirty="0">
                <a:ea typeface="ＭＳ Ｐゴシック" charset="0"/>
                <a:cs typeface="ＭＳ Ｐゴシック" charset="0"/>
              </a:rPr>
              <a:t>MAC address allocation administered by IEEE</a:t>
            </a:r>
          </a:p>
          <a:p>
            <a:r>
              <a:rPr lang="en-US" sz="2400" dirty="0">
                <a:ea typeface="ＭＳ Ｐゴシック" charset="0"/>
                <a:cs typeface="ＭＳ Ｐゴシック" charset="0"/>
              </a:rPr>
              <a:t>manufacturer buys portion of MAC address space (to assure uniqueness)</a:t>
            </a:r>
          </a:p>
          <a:p>
            <a:r>
              <a:rPr lang="en-US" sz="2400" dirty="0">
                <a:ea typeface="ＭＳ Ｐゴシック" charset="0"/>
                <a:cs typeface="ＭＳ Ｐゴシック" charset="0"/>
              </a:rPr>
              <a:t>analogy:</a:t>
            </a:r>
          </a:p>
          <a:p>
            <a:pPr>
              <a:buFont typeface="ZapfDingbats" charset="0"/>
              <a:buNone/>
            </a:pPr>
            <a:r>
              <a:rPr lang="en-US" sz="2400" dirty="0">
                <a:ea typeface="ＭＳ Ｐゴシック" charset="0"/>
                <a:cs typeface="ＭＳ Ｐゴシック" charset="0"/>
              </a:rPr>
              <a:t>         (a) MAC address: like Social Security Number</a:t>
            </a:r>
          </a:p>
          <a:p>
            <a:pPr>
              <a:buFont typeface="ZapfDingbats" charset="0"/>
              <a:buNone/>
            </a:pPr>
            <a:r>
              <a:rPr lang="en-US" sz="2400" dirty="0">
                <a:ea typeface="ＭＳ Ｐゴシック" charset="0"/>
                <a:cs typeface="ＭＳ Ｐゴシック" charset="0"/>
              </a:rPr>
              <a:t>         (b) IP address: like postal address</a:t>
            </a:r>
          </a:p>
          <a:p>
            <a:r>
              <a:rPr lang="en-US" sz="2400" dirty="0">
                <a:ea typeface="ＭＳ Ｐゴシック" charset="0"/>
                <a:cs typeface="ＭＳ Ｐゴシック" charset="0"/>
              </a:rPr>
              <a:t> MAC flat address  </a:t>
            </a:r>
            <a:r>
              <a:rPr lang="en-US" sz="2400" dirty="0">
                <a:latin typeface="MS Mincho" charset="0"/>
                <a:ea typeface="MS Mincho" charset="0"/>
                <a:cs typeface="MS Mincho" charset="0"/>
              </a:rPr>
              <a:t>➜</a:t>
            </a:r>
            <a:r>
              <a:rPr lang="en-US" sz="2400" dirty="0">
                <a:ea typeface="ＭＳ Ｐゴシック" charset="0"/>
                <a:cs typeface="ＭＳ Ｐゴシック" charset="0"/>
              </a:rPr>
              <a:t> portability </a:t>
            </a:r>
          </a:p>
          <a:p>
            <a:pPr lvl="1"/>
            <a:r>
              <a:rPr lang="en-US" sz="2000" dirty="0">
                <a:ea typeface="ＭＳ Ｐゴシック" charset="0"/>
              </a:rPr>
              <a:t>can move LAN card from one LAN to another</a:t>
            </a:r>
          </a:p>
          <a:p>
            <a:r>
              <a:rPr lang="en-US" sz="2400" dirty="0">
                <a:ea typeface="ＭＳ Ｐゴシック" charset="0"/>
                <a:cs typeface="ＭＳ Ｐゴシック" charset="0"/>
              </a:rPr>
              <a:t>IP hierarchical address NOT portable</a:t>
            </a:r>
          </a:p>
          <a:p>
            <a:pPr lvl="1"/>
            <a:r>
              <a:rPr lang="en-US" sz="2000" dirty="0">
                <a:ea typeface="ＭＳ Ｐゴシック" charset="0"/>
              </a:rPr>
              <a:t> address depends on IP subnet to which node is attached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2801878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AD155F3-DEBC-0546-A795-93DB337E7C59}" type="slidenum">
              <a:rPr lang="en-US" sz="1200" i="0" smtClean="0">
                <a:latin typeface="Calibri"/>
                <a:cs typeface="Calibri"/>
              </a:rPr>
              <a:pPr/>
              <a:t>93</a:t>
            </a:fld>
            <a:endParaRPr lang="en-US" sz="1200" i="0" dirty="0">
              <a:latin typeface="Calibri"/>
              <a:cs typeface="Calibri"/>
            </a:endParaRPr>
          </a:p>
        </p:txBody>
      </p:sp>
      <p:sp>
        <p:nvSpPr>
          <p:cNvPr id="91144" name="Rectangle 2"/>
          <p:cNvSpPr>
            <a:spLocks noGrp="1" noChangeArrowheads="1"/>
          </p:cNvSpPr>
          <p:nvPr>
            <p:ph type="title"/>
          </p:nvPr>
        </p:nvSpPr>
        <p:spPr/>
        <p:txBody>
          <a:bodyPr/>
          <a:lstStyle/>
          <a:p>
            <a:r>
              <a:rPr lang="en-US" dirty="0">
                <a:ea typeface="ＭＳ Ｐゴシック" charset="0"/>
                <a:cs typeface="ＭＳ Ｐゴシック" charset="0"/>
              </a:rPr>
              <a:t>LAN Addresses and ARP</a:t>
            </a:r>
          </a:p>
        </p:txBody>
      </p:sp>
      <p:sp>
        <p:nvSpPr>
          <p:cNvPr id="91145" name="Text Box 4"/>
          <p:cNvSpPr txBox="1">
            <a:spLocks noChangeArrowheads="1"/>
          </p:cNvSpPr>
          <p:nvPr/>
        </p:nvSpPr>
        <p:spPr bwMode="auto">
          <a:xfrm>
            <a:off x="766763" y="1314450"/>
            <a:ext cx="4907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solidFill>
                  <a:srgbClr val="FF0000"/>
                </a:solidFill>
                <a:latin typeface="Calibri"/>
              </a:rPr>
              <a:t>Each adapter on LAN has unique LAN address</a:t>
            </a:r>
          </a:p>
        </p:txBody>
      </p:sp>
      <p:sp>
        <p:nvSpPr>
          <p:cNvPr id="91146" name="Text Box 5"/>
          <p:cNvSpPr txBox="1">
            <a:spLocks noChangeArrowheads="1"/>
          </p:cNvSpPr>
          <p:nvPr/>
        </p:nvSpPr>
        <p:spPr bwMode="auto">
          <a:xfrm>
            <a:off x="6230938" y="2490788"/>
            <a:ext cx="20684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smtClean="0">
                <a:solidFill>
                  <a:srgbClr val="FF0000"/>
                </a:solidFill>
                <a:latin typeface="Calibri"/>
              </a:rPr>
              <a:t>Ethernet</a:t>
            </a:r>
          </a:p>
          <a:p>
            <a:r>
              <a:rPr lang="en-US" sz="1800" i="0" dirty="0" smtClean="0">
                <a:solidFill>
                  <a:srgbClr val="FF0000"/>
                </a:solidFill>
                <a:latin typeface="Calibri"/>
              </a:rPr>
              <a:t>Broadcast </a:t>
            </a:r>
            <a:r>
              <a:rPr lang="en-US" sz="1800" i="0" dirty="0">
                <a:solidFill>
                  <a:srgbClr val="FF0000"/>
                </a:solidFill>
                <a:latin typeface="Calibri"/>
              </a:rPr>
              <a:t>address =</a:t>
            </a:r>
          </a:p>
          <a:p>
            <a:r>
              <a:rPr lang="en-US" sz="1800" i="0" dirty="0">
                <a:solidFill>
                  <a:srgbClr val="FF0000"/>
                </a:solidFill>
                <a:latin typeface="Calibri"/>
              </a:rPr>
              <a:t>FF-FF-FF-FF-FF-FF</a:t>
            </a:r>
          </a:p>
        </p:txBody>
      </p:sp>
      <p:sp>
        <p:nvSpPr>
          <p:cNvPr id="91147" name="Rectangle 17"/>
          <p:cNvSpPr>
            <a:spLocks noChangeArrowheads="1"/>
          </p:cNvSpPr>
          <p:nvPr/>
        </p:nvSpPr>
        <p:spPr bwMode="auto">
          <a:xfrm>
            <a:off x="6642100" y="3989388"/>
            <a:ext cx="269875" cy="2047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91148" name="Text Box 18"/>
          <p:cNvSpPr txBox="1">
            <a:spLocks noChangeArrowheads="1"/>
          </p:cNvSpPr>
          <p:nvPr/>
        </p:nvSpPr>
        <p:spPr bwMode="auto">
          <a:xfrm>
            <a:off x="6862763" y="3895725"/>
            <a:ext cx="1088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 adapter</a:t>
            </a:r>
          </a:p>
        </p:txBody>
      </p:sp>
      <p:graphicFrame>
        <p:nvGraphicFramePr>
          <p:cNvPr id="91138" name="Object 2"/>
          <p:cNvGraphicFramePr>
            <a:graphicFrameLocks noChangeAspect="1"/>
          </p:cNvGraphicFramePr>
          <p:nvPr/>
        </p:nvGraphicFramePr>
        <p:xfrm>
          <a:off x="2967038" y="2052638"/>
          <a:ext cx="611187" cy="520700"/>
        </p:xfrm>
        <a:graphic>
          <a:graphicData uri="http://schemas.openxmlformats.org/presentationml/2006/ole">
            <mc:AlternateContent xmlns:mc="http://schemas.openxmlformats.org/markup-compatibility/2006">
              <mc:Choice xmlns:v="urn:schemas-microsoft-com:vml" Requires="v">
                <p:oleObj spid="_x0000_s7700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20526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1149" name="Freeform 8"/>
          <p:cNvSpPr>
            <a:spLocks/>
          </p:cNvSpPr>
          <p:nvPr/>
        </p:nvSpPr>
        <p:spPr bwMode="auto">
          <a:xfrm>
            <a:off x="2152650" y="3262313"/>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aphicFrame>
        <p:nvGraphicFramePr>
          <p:cNvPr id="91139" name="Object 3"/>
          <p:cNvGraphicFramePr>
            <a:graphicFrameLocks noChangeAspect="1"/>
          </p:cNvGraphicFramePr>
          <p:nvPr/>
        </p:nvGraphicFramePr>
        <p:xfrm>
          <a:off x="5167313" y="3868738"/>
          <a:ext cx="611187" cy="520700"/>
        </p:xfrm>
        <a:graphic>
          <a:graphicData uri="http://schemas.openxmlformats.org/presentationml/2006/ole">
            <mc:AlternateContent xmlns:mc="http://schemas.openxmlformats.org/markup-compatibility/2006">
              <mc:Choice xmlns:v="urn:schemas-microsoft-com:vml" Requires="v">
                <p:oleObj spid="_x0000_s7700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386873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1140" name="Object 4"/>
          <p:cNvGraphicFramePr>
            <a:graphicFrameLocks noChangeAspect="1"/>
          </p:cNvGraphicFramePr>
          <p:nvPr/>
        </p:nvGraphicFramePr>
        <p:xfrm>
          <a:off x="2952750" y="5811838"/>
          <a:ext cx="611188" cy="520700"/>
        </p:xfrm>
        <a:graphic>
          <a:graphicData uri="http://schemas.openxmlformats.org/presentationml/2006/ole">
            <mc:AlternateContent xmlns:mc="http://schemas.openxmlformats.org/markup-compatibility/2006">
              <mc:Choice xmlns:v="urn:schemas-microsoft-com:vml" Requires="v">
                <p:oleObj spid="_x0000_s7700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581183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1141" name="Object 5"/>
          <p:cNvGraphicFramePr>
            <a:graphicFrameLocks noChangeAspect="1"/>
          </p:cNvGraphicFramePr>
          <p:nvPr/>
        </p:nvGraphicFramePr>
        <p:xfrm>
          <a:off x="492125" y="3711575"/>
          <a:ext cx="611188" cy="520700"/>
        </p:xfrm>
        <a:graphic>
          <a:graphicData uri="http://schemas.openxmlformats.org/presentationml/2006/ole">
            <mc:AlternateContent xmlns:mc="http://schemas.openxmlformats.org/markup-compatibility/2006">
              <mc:Choice xmlns:v="urn:schemas-microsoft-com:vml" Requires="v">
                <p:oleObj spid="_x0000_s7701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371157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1150" name="Rectangle 12"/>
          <p:cNvSpPr>
            <a:spLocks noChangeArrowheads="1"/>
          </p:cNvSpPr>
          <p:nvPr/>
        </p:nvSpPr>
        <p:spPr bwMode="auto">
          <a:xfrm>
            <a:off x="4968875" y="4017963"/>
            <a:ext cx="269875" cy="2047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91151" name="Rectangle 13"/>
          <p:cNvSpPr>
            <a:spLocks noChangeArrowheads="1"/>
          </p:cNvSpPr>
          <p:nvPr/>
        </p:nvSpPr>
        <p:spPr bwMode="auto">
          <a:xfrm>
            <a:off x="1038225" y="3835400"/>
            <a:ext cx="269875" cy="2047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91152" name="Rectangle 14"/>
          <p:cNvSpPr>
            <a:spLocks noChangeArrowheads="1"/>
          </p:cNvSpPr>
          <p:nvPr/>
        </p:nvSpPr>
        <p:spPr bwMode="auto">
          <a:xfrm>
            <a:off x="3238500" y="2546350"/>
            <a:ext cx="192088" cy="2555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91153" name="Rectangle 16"/>
          <p:cNvSpPr>
            <a:spLocks noChangeArrowheads="1"/>
          </p:cNvSpPr>
          <p:nvPr/>
        </p:nvSpPr>
        <p:spPr bwMode="auto">
          <a:xfrm>
            <a:off x="3171825" y="5557838"/>
            <a:ext cx="192088" cy="2555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91154" name="Line 19"/>
          <p:cNvSpPr>
            <a:spLocks noChangeShapeType="1"/>
          </p:cNvSpPr>
          <p:nvPr/>
        </p:nvSpPr>
        <p:spPr bwMode="auto">
          <a:xfrm>
            <a:off x="1300163" y="3940175"/>
            <a:ext cx="901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55" name="Line 20"/>
          <p:cNvSpPr>
            <a:spLocks noChangeShapeType="1"/>
          </p:cNvSpPr>
          <p:nvPr/>
        </p:nvSpPr>
        <p:spPr bwMode="auto">
          <a:xfrm>
            <a:off x="3309938" y="2808288"/>
            <a:ext cx="0" cy="655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56" name="Line 21"/>
          <p:cNvSpPr>
            <a:spLocks noChangeShapeType="1"/>
          </p:cNvSpPr>
          <p:nvPr/>
        </p:nvSpPr>
        <p:spPr bwMode="auto">
          <a:xfrm flipH="1">
            <a:off x="4173538" y="4108450"/>
            <a:ext cx="796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57" name="Line 22"/>
          <p:cNvSpPr>
            <a:spLocks noChangeShapeType="1"/>
          </p:cNvSpPr>
          <p:nvPr/>
        </p:nvSpPr>
        <p:spPr bwMode="auto">
          <a:xfrm flipV="1">
            <a:off x="3271838" y="5113338"/>
            <a:ext cx="0" cy="43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58" name="Text Box 24"/>
          <p:cNvSpPr txBox="1">
            <a:spLocks noChangeArrowheads="1"/>
          </p:cNvSpPr>
          <p:nvPr/>
        </p:nvSpPr>
        <p:spPr bwMode="auto">
          <a:xfrm>
            <a:off x="3630613" y="2516188"/>
            <a:ext cx="1455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1A-2F-BB-</a:t>
            </a:r>
            <a:r>
              <a:rPr lang="en-US" sz="1400" i="0" dirty="0" smtClean="0">
                <a:latin typeface="Calibri"/>
              </a:rPr>
              <a:t>709</a:t>
            </a:r>
            <a:r>
              <a:rPr lang="en-US" sz="1400" i="0" dirty="0">
                <a:latin typeface="Calibri"/>
              </a:rPr>
              <a:t>-AD</a:t>
            </a:r>
          </a:p>
        </p:txBody>
      </p:sp>
      <p:sp>
        <p:nvSpPr>
          <p:cNvPr id="91159" name="Line 25"/>
          <p:cNvSpPr>
            <a:spLocks noChangeShapeType="1"/>
          </p:cNvSpPr>
          <p:nvPr/>
        </p:nvSpPr>
        <p:spPr bwMode="auto">
          <a:xfrm flipH="1" flipV="1">
            <a:off x="3438525" y="2652713"/>
            <a:ext cx="257175"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60" name="Line 26"/>
          <p:cNvSpPr>
            <a:spLocks noChangeShapeType="1"/>
          </p:cNvSpPr>
          <p:nvPr/>
        </p:nvSpPr>
        <p:spPr bwMode="auto">
          <a:xfrm flipV="1">
            <a:off x="5087938" y="4211638"/>
            <a:ext cx="0" cy="373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61" name="Text Box 27"/>
          <p:cNvSpPr txBox="1">
            <a:spLocks noChangeArrowheads="1"/>
          </p:cNvSpPr>
          <p:nvPr/>
        </p:nvSpPr>
        <p:spPr bwMode="auto">
          <a:xfrm>
            <a:off x="4479925" y="4602163"/>
            <a:ext cx="158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58-23-D7-FA-20-B0</a:t>
            </a:r>
          </a:p>
        </p:txBody>
      </p:sp>
      <p:sp>
        <p:nvSpPr>
          <p:cNvPr id="91162" name="Line 28"/>
          <p:cNvSpPr>
            <a:spLocks noChangeShapeType="1"/>
          </p:cNvSpPr>
          <p:nvPr/>
        </p:nvSpPr>
        <p:spPr bwMode="auto">
          <a:xfrm flipH="1">
            <a:off x="3375025" y="566737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63" name="Text Box 29"/>
          <p:cNvSpPr txBox="1">
            <a:spLocks noChangeArrowheads="1"/>
          </p:cNvSpPr>
          <p:nvPr/>
        </p:nvSpPr>
        <p:spPr bwMode="auto">
          <a:xfrm>
            <a:off x="3797300" y="5554663"/>
            <a:ext cx="1549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0C-C4-11-6F-E3-98</a:t>
            </a:r>
          </a:p>
        </p:txBody>
      </p:sp>
      <p:sp>
        <p:nvSpPr>
          <p:cNvPr id="91164" name="Line 30"/>
          <p:cNvSpPr>
            <a:spLocks noChangeShapeType="1"/>
          </p:cNvSpPr>
          <p:nvPr/>
        </p:nvSpPr>
        <p:spPr bwMode="auto">
          <a:xfrm flipV="1">
            <a:off x="1169988" y="4040188"/>
            <a:ext cx="0" cy="373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1165" name="Text Box 31"/>
          <p:cNvSpPr txBox="1">
            <a:spLocks noChangeArrowheads="1"/>
          </p:cNvSpPr>
          <p:nvPr/>
        </p:nvSpPr>
        <p:spPr bwMode="auto">
          <a:xfrm>
            <a:off x="319088" y="4473575"/>
            <a:ext cx="1403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71-</a:t>
            </a:r>
            <a:r>
              <a:rPr lang="en-US" sz="1400" i="0" dirty="0" smtClean="0">
                <a:latin typeface="Calibri"/>
              </a:rPr>
              <a:t>6F7</a:t>
            </a:r>
            <a:r>
              <a:rPr lang="en-US" sz="1400" i="0" dirty="0">
                <a:latin typeface="Calibri"/>
              </a:rPr>
              <a:t>-2B-08-53</a:t>
            </a:r>
          </a:p>
        </p:txBody>
      </p:sp>
      <p:sp>
        <p:nvSpPr>
          <p:cNvPr id="91166" name="Text Box 32"/>
          <p:cNvSpPr txBox="1">
            <a:spLocks noChangeArrowheads="1"/>
          </p:cNvSpPr>
          <p:nvPr/>
        </p:nvSpPr>
        <p:spPr bwMode="auto">
          <a:xfrm>
            <a:off x="2636838" y="3625850"/>
            <a:ext cx="10438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   LAN</a:t>
            </a:r>
          </a:p>
          <a:p>
            <a:r>
              <a:rPr lang="en-US" sz="1800" i="0" dirty="0">
                <a:latin typeface="Calibri"/>
              </a:rPr>
              <a:t>(wired or</a:t>
            </a:r>
          </a:p>
          <a:p>
            <a:r>
              <a:rPr lang="en-US" sz="1800" i="0" dirty="0">
                <a:latin typeface="Calibri"/>
              </a:rPr>
              <a:t>wireless)</a:t>
            </a:r>
          </a:p>
        </p:txBody>
      </p:sp>
    </p:spTree>
    <p:extLst>
      <p:ext uri="{BB962C8B-B14F-4D97-AF65-F5344CB8AC3E}">
        <p14:creationId xmlns:p14="http://schemas.microsoft.com/office/powerpoint/2010/main" val="21613371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2AF2BDD-3690-9340-9AFB-DEC04E0CDDAF}" type="slidenum">
              <a:rPr lang="en-US" sz="1400" b="0">
                <a:latin typeface="Times New Roman" charset="0"/>
                <a:cs typeface="Calibri"/>
              </a:rPr>
              <a:pPr eaLnBrk="1" hangingPunct="1"/>
              <a:t>94</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Address Resolution Protocol</a:t>
            </a:r>
          </a:p>
        </p:txBody>
      </p:sp>
      <p:sp>
        <p:nvSpPr>
          <p:cNvPr id="951299" name="Rectangle 3"/>
          <p:cNvSpPr>
            <a:spLocks noGrp="1" noChangeArrowheads="1"/>
          </p:cNvSpPr>
          <p:nvPr>
            <p:ph type="body" idx="1"/>
          </p:nvPr>
        </p:nvSpPr>
        <p:spPr>
          <a:xfrm>
            <a:off x="457200" y="1219200"/>
            <a:ext cx="8686800" cy="5486400"/>
          </a:xfrm>
        </p:spPr>
        <p:txBody>
          <a:bodyPr>
            <a:normAutofit fontScale="92500"/>
          </a:bodyPr>
          <a:lstStyle/>
          <a:p>
            <a:pPr>
              <a:lnSpc>
                <a:spcPct val="90000"/>
              </a:lnSpc>
            </a:pPr>
            <a:r>
              <a:rPr lang="en-US" dirty="0">
                <a:cs typeface="Calibri"/>
              </a:rPr>
              <a:t>Every node maintains an </a:t>
            </a:r>
            <a:r>
              <a:rPr lang="en-US" dirty="0">
                <a:solidFill>
                  <a:srgbClr val="0000FF"/>
                </a:solidFill>
                <a:cs typeface="Calibri"/>
              </a:rPr>
              <a:t>ARP</a:t>
            </a:r>
            <a:r>
              <a:rPr lang="en-US" dirty="0">
                <a:cs typeface="Calibri"/>
              </a:rPr>
              <a:t> table</a:t>
            </a:r>
          </a:p>
          <a:p>
            <a:pPr lvl="1">
              <a:lnSpc>
                <a:spcPct val="90000"/>
              </a:lnSpc>
            </a:pPr>
            <a:r>
              <a:rPr lang="en-US" dirty="0">
                <a:ea typeface="Calibri"/>
                <a:cs typeface="Calibri"/>
              </a:rPr>
              <a:t>&lt;IP address, MAC address&gt; </a:t>
            </a:r>
            <a:r>
              <a:rPr lang="en-US" dirty="0" smtClean="0">
                <a:ea typeface="Calibri"/>
                <a:cs typeface="Calibri"/>
              </a:rPr>
              <a:t>pair</a:t>
            </a:r>
          </a:p>
          <a:p>
            <a:pPr lvl="1">
              <a:lnSpc>
                <a:spcPct val="90000"/>
              </a:lnSpc>
            </a:pPr>
            <a:endParaRPr lang="en-US" dirty="0">
              <a:ea typeface="Calibri"/>
              <a:cs typeface="Calibri"/>
            </a:endParaRPr>
          </a:p>
          <a:p>
            <a:pPr>
              <a:lnSpc>
                <a:spcPct val="90000"/>
              </a:lnSpc>
            </a:pPr>
            <a:r>
              <a:rPr lang="en-US" dirty="0">
                <a:cs typeface="Calibri"/>
              </a:rPr>
              <a:t>Consult the table when sending a packet</a:t>
            </a:r>
          </a:p>
          <a:p>
            <a:pPr lvl="1">
              <a:lnSpc>
                <a:spcPct val="90000"/>
              </a:lnSpc>
            </a:pPr>
            <a:r>
              <a:rPr lang="en-US" dirty="0">
                <a:ea typeface="Calibri"/>
                <a:cs typeface="Calibri"/>
              </a:rPr>
              <a:t>Map destination IP address to destination MAC address</a:t>
            </a:r>
          </a:p>
          <a:p>
            <a:pPr lvl="1">
              <a:lnSpc>
                <a:spcPct val="90000"/>
              </a:lnSpc>
            </a:pPr>
            <a:r>
              <a:rPr lang="en-US" dirty="0">
                <a:ea typeface="Calibri"/>
                <a:cs typeface="Calibri"/>
              </a:rPr>
              <a:t>Encapsulate and transmit the data packet</a:t>
            </a:r>
          </a:p>
          <a:p>
            <a:pPr lvl="1">
              <a:lnSpc>
                <a:spcPct val="90000"/>
              </a:lnSpc>
            </a:pPr>
            <a:endParaRPr lang="en-US" dirty="0">
              <a:ea typeface="Calibri"/>
              <a:cs typeface="Calibri"/>
            </a:endParaRPr>
          </a:p>
          <a:p>
            <a:pPr>
              <a:lnSpc>
                <a:spcPct val="90000"/>
              </a:lnSpc>
            </a:pPr>
            <a:r>
              <a:rPr lang="en-US" dirty="0">
                <a:cs typeface="Calibri"/>
              </a:rPr>
              <a:t>But: what if IP address </a:t>
            </a:r>
            <a:r>
              <a:rPr lang="en-US" dirty="0">
                <a:solidFill>
                  <a:srgbClr val="FF3300"/>
                </a:solidFill>
                <a:cs typeface="Calibri"/>
              </a:rPr>
              <a:t>not</a:t>
            </a:r>
            <a:r>
              <a:rPr lang="en-US" dirty="0">
                <a:cs typeface="Calibri"/>
              </a:rPr>
              <a:t> in the table?</a:t>
            </a:r>
          </a:p>
          <a:p>
            <a:pPr lvl="1">
              <a:lnSpc>
                <a:spcPct val="90000"/>
              </a:lnSpc>
            </a:pPr>
            <a:r>
              <a:rPr lang="en-US" dirty="0">
                <a:ea typeface="Calibri"/>
                <a:cs typeface="Calibri"/>
              </a:rPr>
              <a:t>Sender </a:t>
            </a:r>
            <a:r>
              <a:rPr lang="en-US" dirty="0">
                <a:solidFill>
                  <a:srgbClr val="0000FF"/>
                </a:solidFill>
                <a:ea typeface="Calibri"/>
                <a:cs typeface="Calibri"/>
              </a:rPr>
              <a:t>broadcasts</a:t>
            </a:r>
            <a:r>
              <a:rPr lang="en-US" dirty="0">
                <a:ea typeface="Calibri"/>
                <a:cs typeface="Calibri"/>
              </a:rPr>
              <a:t>: </a:t>
            </a:r>
            <a:r>
              <a:rPr lang="ja-JP" altLang="en-US" dirty="0">
                <a:ea typeface="Calibri"/>
                <a:cs typeface="Calibri"/>
              </a:rPr>
              <a:t>“</a:t>
            </a:r>
            <a:r>
              <a:rPr lang="en-US" b="1" dirty="0">
                <a:ea typeface="Calibri"/>
                <a:cs typeface="Calibri"/>
              </a:rPr>
              <a:t>Who has IP address 1.2.3.156</a:t>
            </a:r>
            <a:r>
              <a:rPr lang="en-US" dirty="0">
                <a:ea typeface="Calibri"/>
                <a:cs typeface="Calibri"/>
              </a:rPr>
              <a:t>?</a:t>
            </a:r>
            <a:r>
              <a:rPr lang="ja-JP" altLang="en-US" dirty="0">
                <a:ea typeface="Calibri"/>
                <a:cs typeface="Calibri"/>
              </a:rPr>
              <a:t>”</a:t>
            </a:r>
            <a:endParaRPr lang="en-US" dirty="0">
              <a:ea typeface="Calibri"/>
              <a:cs typeface="Calibri"/>
            </a:endParaRPr>
          </a:p>
          <a:p>
            <a:pPr lvl="1">
              <a:lnSpc>
                <a:spcPct val="90000"/>
              </a:lnSpc>
            </a:pPr>
            <a:r>
              <a:rPr lang="en-US" dirty="0">
                <a:ea typeface="Calibri"/>
                <a:cs typeface="Calibri"/>
              </a:rPr>
              <a:t>Receiver responds: </a:t>
            </a:r>
            <a:r>
              <a:rPr lang="ja-JP" altLang="en-US" dirty="0">
                <a:ea typeface="Calibri"/>
                <a:cs typeface="Calibri"/>
              </a:rPr>
              <a:t>“</a:t>
            </a:r>
            <a:r>
              <a:rPr lang="en-US" b="1" dirty="0">
                <a:ea typeface="Calibri"/>
                <a:cs typeface="Calibri"/>
              </a:rPr>
              <a:t>MAC address 58-23-D7-FA-20-B0</a:t>
            </a:r>
            <a:r>
              <a:rPr lang="ja-JP" altLang="en-US" dirty="0">
                <a:ea typeface="Calibri"/>
                <a:cs typeface="Calibri"/>
              </a:rPr>
              <a:t>”</a:t>
            </a:r>
            <a:endParaRPr lang="en-US" dirty="0">
              <a:ea typeface="Calibri"/>
              <a:cs typeface="Calibri"/>
            </a:endParaRPr>
          </a:p>
          <a:p>
            <a:pPr lvl="1">
              <a:lnSpc>
                <a:spcPct val="90000"/>
              </a:lnSpc>
            </a:pPr>
            <a:r>
              <a:rPr lang="en-US" dirty="0">
                <a:ea typeface="Calibri"/>
                <a:cs typeface="Calibri"/>
              </a:rPr>
              <a:t>Sender </a:t>
            </a:r>
            <a:r>
              <a:rPr lang="en-US" dirty="0">
                <a:solidFill>
                  <a:srgbClr val="0000FF"/>
                </a:solidFill>
                <a:ea typeface="Calibri"/>
                <a:cs typeface="Calibri"/>
              </a:rPr>
              <a:t>caches</a:t>
            </a:r>
            <a:r>
              <a:rPr lang="en-US" dirty="0">
                <a:ea typeface="Calibri"/>
                <a:cs typeface="Calibri"/>
              </a:rPr>
              <a:t> result in its ARP </a:t>
            </a:r>
            <a:r>
              <a:rPr lang="en-US" dirty="0" smtClean="0">
                <a:ea typeface="Calibri"/>
                <a:cs typeface="Calibri"/>
              </a:rPr>
              <a:t>table</a:t>
            </a:r>
            <a:endParaRPr lang="en-US" dirty="0">
              <a:ea typeface="Calibri"/>
              <a:cs typeface="Calibri"/>
            </a:endParaRPr>
          </a:p>
        </p:txBody>
      </p:sp>
    </p:spTree>
    <p:extLst>
      <p:ext uri="{BB962C8B-B14F-4D97-AF65-F5344CB8AC3E}">
        <p14:creationId xmlns:p14="http://schemas.microsoft.com/office/powerpoint/2010/main" val="3784318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12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12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129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1C4A64-1FB0-A643-9BEC-48AE304290FD}" type="slidenum">
              <a:rPr lang="en-US" sz="1400" b="0">
                <a:latin typeface="Times New Roman" charset="0"/>
                <a:cs typeface="Calibri"/>
              </a:rPr>
              <a:pPr eaLnBrk="1" hangingPunct="1"/>
              <a:t>95</a:t>
            </a:fld>
            <a:endParaRPr lang="en-US" sz="1400" b="0" dirty="0">
              <a:latin typeface="Times New Roman" charset="0"/>
              <a:cs typeface="Calibri"/>
            </a:endParaRPr>
          </a:p>
        </p:txBody>
      </p:sp>
      <p:pic>
        <p:nvPicPr>
          <p:cNvPr id="65539"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2155825"/>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3"/>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Example: A Sending a Packet to B</a:t>
            </a:r>
          </a:p>
        </p:txBody>
      </p:sp>
      <p:sp>
        <p:nvSpPr>
          <p:cNvPr id="65541" name="Rectangle 4"/>
          <p:cNvSpPr>
            <a:spLocks noGrp="1" noChangeArrowheads="1"/>
          </p:cNvSpPr>
          <p:nvPr>
            <p:ph type="body" idx="4294967295"/>
          </p:nvPr>
        </p:nvSpPr>
        <p:spPr>
          <a:xfrm>
            <a:off x="461963" y="1239838"/>
            <a:ext cx="6529387" cy="500062"/>
          </a:xfrm>
        </p:spPr>
        <p:txBody>
          <a:bodyPr/>
          <a:lstStyle/>
          <a:p>
            <a:pPr>
              <a:buFontTx/>
              <a:buNone/>
            </a:pPr>
            <a:r>
              <a:rPr lang="en-US" sz="2400" dirty="0">
                <a:cs typeface="Calibri"/>
              </a:rPr>
              <a:t>How does host </a:t>
            </a:r>
            <a:r>
              <a:rPr lang="en-US" sz="2400" dirty="0">
                <a:solidFill>
                  <a:srgbClr val="FF3300"/>
                </a:solidFill>
                <a:cs typeface="Calibri"/>
              </a:rPr>
              <a:t>A</a:t>
            </a:r>
            <a:r>
              <a:rPr lang="en-US" sz="2400" dirty="0">
                <a:cs typeface="Calibri"/>
              </a:rPr>
              <a:t> send an IP packet to host </a:t>
            </a:r>
            <a:r>
              <a:rPr lang="en-US" sz="2400" dirty="0">
                <a:solidFill>
                  <a:srgbClr val="FF3300"/>
                </a:solidFill>
                <a:cs typeface="Calibri"/>
              </a:rPr>
              <a:t>B</a:t>
            </a:r>
            <a:r>
              <a:rPr lang="en-US" sz="2400" dirty="0">
                <a:cs typeface="Calibri"/>
              </a:rPr>
              <a:t>?</a:t>
            </a:r>
            <a:endParaRPr lang="en-US" dirty="0">
              <a:cs typeface="Calibri"/>
            </a:endParaRPr>
          </a:p>
        </p:txBody>
      </p:sp>
      <p:sp>
        <p:nvSpPr>
          <p:cNvPr id="65542" name="Text Box 5"/>
          <p:cNvSpPr txBox="1">
            <a:spLocks noChangeArrowheads="1"/>
          </p:cNvSpPr>
          <p:nvPr/>
        </p:nvSpPr>
        <p:spPr bwMode="auto">
          <a:xfrm>
            <a:off x="896938" y="330835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65543" name="Text Box 6"/>
          <p:cNvSpPr txBox="1">
            <a:spLocks noChangeArrowheads="1"/>
          </p:cNvSpPr>
          <p:nvPr/>
        </p:nvSpPr>
        <p:spPr bwMode="auto">
          <a:xfrm>
            <a:off x="4084638" y="4602163"/>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65544" name="Text Box 7"/>
          <p:cNvSpPr txBox="1">
            <a:spLocks noChangeArrowheads="1"/>
          </p:cNvSpPr>
          <p:nvPr/>
        </p:nvSpPr>
        <p:spPr bwMode="auto">
          <a:xfrm>
            <a:off x="7942263" y="4891088"/>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Tree>
    <p:extLst>
      <p:ext uri="{BB962C8B-B14F-4D97-AF65-F5344CB8AC3E}">
        <p14:creationId xmlns:p14="http://schemas.microsoft.com/office/powerpoint/2010/main" val="254312690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1C4A64-1FB0-A643-9BEC-48AE304290FD}" type="slidenum">
              <a:rPr lang="en-US" sz="1400" b="0">
                <a:latin typeface="Times New Roman" charset="0"/>
                <a:cs typeface="Calibri"/>
              </a:rPr>
              <a:pPr eaLnBrk="1" hangingPunct="1"/>
              <a:t>96</a:t>
            </a:fld>
            <a:endParaRPr lang="en-US" sz="1400" b="0" dirty="0">
              <a:latin typeface="Times New Roman" charset="0"/>
              <a:cs typeface="Calibri"/>
            </a:endParaRPr>
          </a:p>
        </p:txBody>
      </p:sp>
      <p:pic>
        <p:nvPicPr>
          <p:cNvPr id="65539"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2155825"/>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3"/>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Example: A Sending a Packet to B</a:t>
            </a:r>
          </a:p>
        </p:txBody>
      </p:sp>
      <p:sp>
        <p:nvSpPr>
          <p:cNvPr id="65541" name="Rectangle 4"/>
          <p:cNvSpPr>
            <a:spLocks noGrp="1" noChangeArrowheads="1"/>
          </p:cNvSpPr>
          <p:nvPr>
            <p:ph type="body" idx="4294967295"/>
          </p:nvPr>
        </p:nvSpPr>
        <p:spPr>
          <a:xfrm>
            <a:off x="461963" y="1239838"/>
            <a:ext cx="6529387" cy="500062"/>
          </a:xfrm>
        </p:spPr>
        <p:txBody>
          <a:bodyPr/>
          <a:lstStyle/>
          <a:p>
            <a:pPr>
              <a:buFontTx/>
              <a:buNone/>
            </a:pPr>
            <a:r>
              <a:rPr lang="en-US" sz="2400" dirty="0">
                <a:cs typeface="Calibri"/>
              </a:rPr>
              <a:t>How does host </a:t>
            </a:r>
            <a:r>
              <a:rPr lang="en-US" sz="2400" dirty="0">
                <a:solidFill>
                  <a:srgbClr val="FF3300"/>
                </a:solidFill>
                <a:cs typeface="Calibri"/>
              </a:rPr>
              <a:t>A</a:t>
            </a:r>
            <a:r>
              <a:rPr lang="en-US" sz="2400" dirty="0">
                <a:cs typeface="Calibri"/>
              </a:rPr>
              <a:t> send an IP packet to host </a:t>
            </a:r>
            <a:r>
              <a:rPr lang="en-US" sz="2400" dirty="0">
                <a:solidFill>
                  <a:srgbClr val="FF3300"/>
                </a:solidFill>
                <a:cs typeface="Calibri"/>
              </a:rPr>
              <a:t>B</a:t>
            </a:r>
            <a:r>
              <a:rPr lang="en-US" sz="2400" dirty="0">
                <a:cs typeface="Calibri"/>
              </a:rPr>
              <a:t>?</a:t>
            </a:r>
            <a:endParaRPr lang="en-US" dirty="0">
              <a:cs typeface="Calibri"/>
            </a:endParaRPr>
          </a:p>
        </p:txBody>
      </p:sp>
      <p:sp>
        <p:nvSpPr>
          <p:cNvPr id="65542" name="Text Box 5"/>
          <p:cNvSpPr txBox="1">
            <a:spLocks noChangeArrowheads="1"/>
          </p:cNvSpPr>
          <p:nvPr/>
        </p:nvSpPr>
        <p:spPr bwMode="auto">
          <a:xfrm>
            <a:off x="896938" y="3308350"/>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65543" name="Text Box 6"/>
          <p:cNvSpPr txBox="1">
            <a:spLocks noChangeArrowheads="1"/>
          </p:cNvSpPr>
          <p:nvPr/>
        </p:nvSpPr>
        <p:spPr bwMode="auto">
          <a:xfrm>
            <a:off x="4084638" y="4602163"/>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65544" name="Text Box 7"/>
          <p:cNvSpPr txBox="1">
            <a:spLocks noChangeArrowheads="1"/>
          </p:cNvSpPr>
          <p:nvPr/>
        </p:nvSpPr>
        <p:spPr bwMode="auto">
          <a:xfrm>
            <a:off x="7942263" y="4891088"/>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
        <p:nvSpPr>
          <p:cNvPr id="65545" name="Text Box 8"/>
          <p:cNvSpPr txBox="1">
            <a:spLocks noChangeArrowheads="1"/>
          </p:cNvSpPr>
          <p:nvPr/>
        </p:nvSpPr>
        <p:spPr bwMode="auto">
          <a:xfrm>
            <a:off x="1676400" y="5638800"/>
            <a:ext cx="349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Helvetica" charset="0"/>
                <a:cs typeface="Calibri"/>
              </a:rPr>
              <a:t>1. </a:t>
            </a:r>
            <a:r>
              <a:rPr lang="en-US" dirty="0">
                <a:solidFill>
                  <a:srgbClr val="FF3300"/>
                </a:solidFill>
                <a:latin typeface="Helvetica" charset="0"/>
                <a:cs typeface="Calibri"/>
              </a:rPr>
              <a:t>A</a:t>
            </a:r>
            <a:r>
              <a:rPr lang="en-US" dirty="0">
                <a:latin typeface="Helvetica" charset="0"/>
                <a:cs typeface="Calibri"/>
              </a:rPr>
              <a:t> sends packet to </a:t>
            </a:r>
            <a:r>
              <a:rPr lang="en-US" dirty="0">
                <a:solidFill>
                  <a:srgbClr val="FF3300"/>
                </a:solidFill>
                <a:latin typeface="Helvetica" charset="0"/>
                <a:cs typeface="Calibri"/>
              </a:rPr>
              <a:t>R</a:t>
            </a:r>
            <a:r>
              <a:rPr lang="en-US" dirty="0">
                <a:latin typeface="Helvetica" charset="0"/>
                <a:cs typeface="Calibri"/>
              </a:rPr>
              <a:t>.</a:t>
            </a:r>
            <a:br>
              <a:rPr lang="en-US" dirty="0">
                <a:latin typeface="Helvetica" charset="0"/>
                <a:cs typeface="Calibri"/>
              </a:rPr>
            </a:br>
            <a:r>
              <a:rPr lang="en-US" dirty="0">
                <a:latin typeface="Helvetica" charset="0"/>
                <a:cs typeface="Calibri"/>
              </a:rPr>
              <a:t>2. </a:t>
            </a:r>
            <a:r>
              <a:rPr lang="en-US" dirty="0">
                <a:solidFill>
                  <a:srgbClr val="FF3300"/>
                </a:solidFill>
                <a:latin typeface="Helvetica" charset="0"/>
                <a:cs typeface="Calibri"/>
              </a:rPr>
              <a:t>R </a:t>
            </a:r>
            <a:r>
              <a:rPr lang="en-US" dirty="0">
                <a:latin typeface="Helvetica" charset="0"/>
                <a:cs typeface="Calibri"/>
              </a:rPr>
              <a:t>sends packet to </a:t>
            </a:r>
            <a:r>
              <a:rPr lang="en-US" dirty="0">
                <a:solidFill>
                  <a:srgbClr val="FF3300"/>
                </a:solidFill>
                <a:latin typeface="Helvetica" charset="0"/>
                <a:cs typeface="Calibri"/>
              </a:rPr>
              <a:t>B</a:t>
            </a:r>
            <a:r>
              <a:rPr lang="en-US" dirty="0">
                <a:latin typeface="Helvetica" charset="0"/>
                <a:cs typeface="Calibri"/>
              </a:rPr>
              <a:t>.</a:t>
            </a:r>
          </a:p>
        </p:txBody>
      </p:sp>
    </p:spTree>
    <p:extLst>
      <p:ext uri="{BB962C8B-B14F-4D97-AF65-F5344CB8AC3E}">
        <p14:creationId xmlns:p14="http://schemas.microsoft.com/office/powerpoint/2010/main" val="16134144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1F24E69-05F6-E849-B9AE-BD0123211803}" type="slidenum">
              <a:rPr lang="en-US" sz="1400" b="0">
                <a:latin typeface="Times New Roman" charset="0"/>
                <a:cs typeface="Calibri"/>
              </a:rPr>
              <a:pPr eaLnBrk="1" hangingPunct="1"/>
              <a:t>97</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 A Decides to Send Through R</a:t>
            </a:r>
          </a:p>
        </p:txBody>
      </p:sp>
      <p:pic>
        <p:nvPicPr>
          <p:cNvPr id="67588"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3505200"/>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4"/>
          <p:cNvSpPr txBox="1">
            <a:spLocks noChangeArrowheads="1"/>
          </p:cNvSpPr>
          <p:nvPr/>
        </p:nvSpPr>
        <p:spPr bwMode="auto">
          <a:xfrm>
            <a:off x="896938" y="46577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67590" name="Text Box 5"/>
          <p:cNvSpPr txBox="1">
            <a:spLocks noChangeArrowheads="1"/>
          </p:cNvSpPr>
          <p:nvPr/>
        </p:nvSpPr>
        <p:spPr bwMode="auto">
          <a:xfrm>
            <a:off x="4084638" y="5951538"/>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67591" name="Text Box 6"/>
          <p:cNvSpPr txBox="1">
            <a:spLocks noChangeArrowheads="1"/>
          </p:cNvSpPr>
          <p:nvPr/>
        </p:nvSpPr>
        <p:spPr bwMode="auto">
          <a:xfrm>
            <a:off x="7942263" y="6240463"/>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
        <p:nvSpPr>
          <p:cNvPr id="955399" name="Rectangle 7"/>
          <p:cNvSpPr>
            <a:spLocks noGrp="1" noChangeArrowheads="1"/>
          </p:cNvSpPr>
          <p:nvPr>
            <p:ph type="body" idx="1"/>
          </p:nvPr>
        </p:nvSpPr>
        <p:spPr>
          <a:xfrm>
            <a:off x="457200" y="1219200"/>
            <a:ext cx="8458200" cy="2593975"/>
          </a:xfrm>
        </p:spPr>
        <p:txBody>
          <a:bodyPr>
            <a:normAutofit fontScale="92500"/>
          </a:bodyPr>
          <a:lstStyle/>
          <a:p>
            <a:r>
              <a:rPr lang="en-US" dirty="0">
                <a:cs typeface="Calibri"/>
              </a:rPr>
              <a:t>Host </a:t>
            </a:r>
            <a:r>
              <a:rPr lang="en-US" dirty="0">
                <a:solidFill>
                  <a:srgbClr val="FF3300"/>
                </a:solidFill>
                <a:cs typeface="Calibri"/>
              </a:rPr>
              <a:t>A</a:t>
            </a:r>
            <a:r>
              <a:rPr lang="en-US" dirty="0">
                <a:cs typeface="Calibri"/>
              </a:rPr>
              <a:t> constructs an IP packet to send to </a:t>
            </a:r>
            <a:r>
              <a:rPr lang="en-US" dirty="0">
                <a:solidFill>
                  <a:srgbClr val="FF3300"/>
                </a:solidFill>
                <a:cs typeface="Calibri"/>
              </a:rPr>
              <a:t>B</a:t>
            </a:r>
            <a:endParaRPr lang="en-US" dirty="0">
              <a:cs typeface="Calibri"/>
            </a:endParaRPr>
          </a:p>
          <a:p>
            <a:pPr lvl="1"/>
            <a:r>
              <a:rPr lang="en-US" dirty="0">
                <a:ea typeface="Calibri"/>
                <a:cs typeface="Calibri"/>
              </a:rPr>
              <a:t>Source 111.111.111.111, destination 222.222.222.222</a:t>
            </a:r>
          </a:p>
          <a:p>
            <a:pPr>
              <a:lnSpc>
                <a:spcPct val="70000"/>
              </a:lnSpc>
            </a:pPr>
            <a:r>
              <a:rPr lang="en-US" dirty="0">
                <a:cs typeface="Calibri"/>
              </a:rPr>
              <a:t>Host </a:t>
            </a:r>
            <a:r>
              <a:rPr lang="en-US" dirty="0">
                <a:solidFill>
                  <a:srgbClr val="FF3300"/>
                </a:solidFill>
                <a:cs typeface="Calibri"/>
              </a:rPr>
              <a:t>A</a:t>
            </a:r>
            <a:r>
              <a:rPr lang="en-US" dirty="0">
                <a:cs typeface="Calibri"/>
              </a:rPr>
              <a:t> has a gateway router </a:t>
            </a:r>
            <a:r>
              <a:rPr lang="en-US" dirty="0">
                <a:solidFill>
                  <a:srgbClr val="FF3300"/>
                </a:solidFill>
                <a:cs typeface="Calibri"/>
              </a:rPr>
              <a:t>R</a:t>
            </a:r>
          </a:p>
          <a:p>
            <a:pPr lvl="1"/>
            <a:r>
              <a:rPr lang="en-US" dirty="0">
                <a:ea typeface="Calibri"/>
                <a:cs typeface="Calibri"/>
              </a:rPr>
              <a:t>Used to reach destinations outside of 111.111.111.0/24</a:t>
            </a:r>
          </a:p>
          <a:p>
            <a:pPr lvl="1"/>
            <a:r>
              <a:rPr lang="en-US" dirty="0">
                <a:ea typeface="Calibri"/>
                <a:cs typeface="Calibri"/>
              </a:rPr>
              <a:t>Address 111.111.111.110 for R learned via </a:t>
            </a:r>
            <a:r>
              <a:rPr lang="en-US" dirty="0" smtClean="0">
                <a:solidFill>
                  <a:srgbClr val="0000FF"/>
                </a:solidFill>
                <a:ea typeface="Calibri"/>
                <a:cs typeface="Calibri"/>
              </a:rPr>
              <a:t>DHCP/</a:t>
            </a:r>
            <a:r>
              <a:rPr lang="en-US" dirty="0" err="1" smtClean="0">
                <a:solidFill>
                  <a:srgbClr val="0000FF"/>
                </a:solidFill>
                <a:ea typeface="Calibri"/>
                <a:cs typeface="Calibri"/>
              </a:rPr>
              <a:t>config</a:t>
            </a:r>
            <a:endParaRPr lang="en-US" dirty="0">
              <a:ea typeface="Calibri"/>
              <a:cs typeface="Calibri"/>
            </a:endParaRPr>
          </a:p>
        </p:txBody>
      </p:sp>
    </p:spTree>
    <p:extLst>
      <p:ext uri="{BB962C8B-B14F-4D97-AF65-F5344CB8AC3E}">
        <p14:creationId xmlns:p14="http://schemas.microsoft.com/office/powerpoint/2010/main" val="163262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53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53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53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032EBA-5993-3645-9EFD-2CD3082C8AA4}" type="slidenum">
              <a:rPr lang="en-US" sz="1400" b="0">
                <a:latin typeface="Times New Roman" charset="0"/>
                <a:cs typeface="Calibri"/>
              </a:rPr>
              <a:pPr eaLnBrk="1" hangingPunct="1"/>
              <a:t>98</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Host A Sends Packet Through R</a:t>
            </a:r>
          </a:p>
        </p:txBody>
      </p:sp>
      <p:sp>
        <p:nvSpPr>
          <p:cNvPr id="957443" name="Rectangle 3"/>
          <p:cNvSpPr>
            <a:spLocks noGrp="1" noChangeArrowheads="1"/>
          </p:cNvSpPr>
          <p:nvPr>
            <p:ph type="body" idx="1"/>
          </p:nvPr>
        </p:nvSpPr>
        <p:spPr>
          <a:xfrm>
            <a:off x="457200" y="1219200"/>
            <a:ext cx="8458200" cy="2093913"/>
          </a:xfrm>
        </p:spPr>
        <p:txBody>
          <a:bodyPr>
            <a:normAutofit fontScale="92500"/>
          </a:bodyPr>
          <a:lstStyle/>
          <a:p>
            <a:r>
              <a:rPr lang="en-US" dirty="0">
                <a:cs typeface="Calibri"/>
              </a:rPr>
              <a:t>Host </a:t>
            </a:r>
            <a:r>
              <a:rPr lang="en-US" dirty="0">
                <a:solidFill>
                  <a:srgbClr val="FF3300"/>
                </a:solidFill>
                <a:cs typeface="Calibri"/>
              </a:rPr>
              <a:t>A</a:t>
            </a:r>
            <a:r>
              <a:rPr lang="en-US" dirty="0">
                <a:cs typeface="Calibri"/>
              </a:rPr>
              <a:t> learns the MAC address of </a:t>
            </a:r>
            <a:r>
              <a:rPr lang="en-US" dirty="0" smtClean="0">
                <a:solidFill>
                  <a:srgbClr val="FF3300"/>
                </a:solidFill>
                <a:cs typeface="Calibri"/>
              </a:rPr>
              <a:t>R</a:t>
            </a:r>
            <a:r>
              <a:rPr lang="en-US" dirty="0" smtClean="0">
                <a:cs typeface="Calibri"/>
              </a:rPr>
              <a:t>’s </a:t>
            </a:r>
            <a:r>
              <a:rPr lang="en-US" dirty="0">
                <a:cs typeface="Calibri"/>
              </a:rPr>
              <a:t>interface</a:t>
            </a:r>
          </a:p>
          <a:p>
            <a:pPr lvl="1">
              <a:buClr>
                <a:schemeClr val="tx2"/>
              </a:buClr>
            </a:pPr>
            <a:r>
              <a:rPr lang="en-US" dirty="0">
                <a:solidFill>
                  <a:srgbClr val="0000FF"/>
                </a:solidFill>
                <a:ea typeface="Calibri"/>
                <a:cs typeface="Calibri"/>
              </a:rPr>
              <a:t>ARP</a:t>
            </a:r>
            <a:r>
              <a:rPr lang="en-US" dirty="0">
                <a:ea typeface="Calibri"/>
                <a:cs typeface="Calibri"/>
              </a:rPr>
              <a:t> request: broadcast request for 111.111.111.110</a:t>
            </a:r>
          </a:p>
          <a:p>
            <a:pPr lvl="1">
              <a:buClr>
                <a:schemeClr val="tx2"/>
              </a:buClr>
            </a:pPr>
            <a:r>
              <a:rPr lang="en-US" dirty="0">
                <a:solidFill>
                  <a:srgbClr val="0000FF"/>
                </a:solidFill>
                <a:ea typeface="Calibri"/>
                <a:cs typeface="Calibri"/>
              </a:rPr>
              <a:t>ARP</a:t>
            </a:r>
            <a:r>
              <a:rPr lang="en-US" dirty="0">
                <a:ea typeface="Calibri"/>
                <a:cs typeface="Calibri"/>
              </a:rPr>
              <a:t> response: </a:t>
            </a:r>
            <a:r>
              <a:rPr lang="en-US" dirty="0">
                <a:solidFill>
                  <a:srgbClr val="FF3300"/>
                </a:solidFill>
                <a:ea typeface="Calibri"/>
                <a:cs typeface="Calibri"/>
              </a:rPr>
              <a:t>R</a:t>
            </a:r>
            <a:r>
              <a:rPr lang="en-US" dirty="0">
                <a:ea typeface="Calibri"/>
                <a:cs typeface="Calibri"/>
              </a:rPr>
              <a:t> responds with </a:t>
            </a:r>
            <a:r>
              <a:rPr lang="en-US" dirty="0" smtClean="0">
                <a:ea typeface="Calibri"/>
                <a:cs typeface="Calibri"/>
              </a:rPr>
              <a:t>EE9</a:t>
            </a:r>
            <a:r>
              <a:rPr lang="en-US" dirty="0">
                <a:ea typeface="Calibri"/>
                <a:cs typeface="Calibri"/>
              </a:rPr>
              <a:t>-00-17-BB-4B</a:t>
            </a:r>
          </a:p>
          <a:p>
            <a:r>
              <a:rPr lang="en-US" dirty="0">
                <a:cs typeface="Calibri"/>
              </a:rPr>
              <a:t>Host </a:t>
            </a:r>
            <a:r>
              <a:rPr lang="en-US" dirty="0">
                <a:solidFill>
                  <a:srgbClr val="FF3300"/>
                </a:solidFill>
                <a:cs typeface="Calibri"/>
              </a:rPr>
              <a:t>A</a:t>
            </a:r>
            <a:r>
              <a:rPr lang="en-US" dirty="0">
                <a:cs typeface="Calibri"/>
              </a:rPr>
              <a:t> encapsulates the packet and sends to </a:t>
            </a:r>
            <a:r>
              <a:rPr lang="en-US" dirty="0">
                <a:solidFill>
                  <a:srgbClr val="FF3300"/>
                </a:solidFill>
                <a:cs typeface="Calibri"/>
              </a:rPr>
              <a:t>R</a:t>
            </a:r>
            <a:endParaRPr lang="en-US" dirty="0">
              <a:cs typeface="Calibri"/>
            </a:endParaRPr>
          </a:p>
        </p:txBody>
      </p:sp>
      <p:pic>
        <p:nvPicPr>
          <p:cNvPr id="6963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3505200"/>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5"/>
          <p:cNvSpPr txBox="1">
            <a:spLocks noChangeArrowheads="1"/>
          </p:cNvSpPr>
          <p:nvPr/>
        </p:nvSpPr>
        <p:spPr bwMode="auto">
          <a:xfrm>
            <a:off x="896938" y="46577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69639" name="Text Box 6"/>
          <p:cNvSpPr txBox="1">
            <a:spLocks noChangeArrowheads="1"/>
          </p:cNvSpPr>
          <p:nvPr/>
        </p:nvSpPr>
        <p:spPr bwMode="auto">
          <a:xfrm>
            <a:off x="4084638" y="5951538"/>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69640" name="Text Box 7"/>
          <p:cNvSpPr txBox="1">
            <a:spLocks noChangeArrowheads="1"/>
          </p:cNvSpPr>
          <p:nvPr/>
        </p:nvSpPr>
        <p:spPr bwMode="auto">
          <a:xfrm>
            <a:off x="7942263" y="6240463"/>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Tree>
    <p:extLst>
      <p:ext uri="{BB962C8B-B14F-4D97-AF65-F5344CB8AC3E}">
        <p14:creationId xmlns:p14="http://schemas.microsoft.com/office/powerpoint/2010/main" val="954458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7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7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7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D1AB618-2739-4445-A705-B4EE727C7ED1}" type="slidenum">
              <a:rPr lang="en-US" sz="1400" b="0">
                <a:latin typeface="Times New Roman" charset="0"/>
                <a:cs typeface="Calibri"/>
              </a:rPr>
              <a:pPr eaLnBrk="1" hangingPunct="1"/>
              <a:t>99</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R Decides how to Forward Packet</a:t>
            </a:r>
          </a:p>
        </p:txBody>
      </p:sp>
      <p:sp>
        <p:nvSpPr>
          <p:cNvPr id="959491" name="Rectangle 3"/>
          <p:cNvSpPr>
            <a:spLocks noGrp="1" noChangeArrowheads="1"/>
          </p:cNvSpPr>
          <p:nvPr>
            <p:ph type="body" idx="1"/>
          </p:nvPr>
        </p:nvSpPr>
        <p:spPr>
          <a:xfrm>
            <a:off x="457200" y="1143000"/>
            <a:ext cx="8458200" cy="2743200"/>
          </a:xfrm>
        </p:spPr>
        <p:txBody>
          <a:bodyPr>
            <a:normAutofit/>
          </a:bodyPr>
          <a:lstStyle/>
          <a:p>
            <a:r>
              <a:rPr lang="en-US" sz="2800" dirty="0">
                <a:cs typeface="Calibri"/>
              </a:rPr>
              <a:t>Router </a:t>
            </a:r>
            <a:r>
              <a:rPr lang="en-US" sz="2800" dirty="0" smtClean="0">
                <a:solidFill>
                  <a:srgbClr val="FF3300"/>
                </a:solidFill>
                <a:cs typeface="Calibri"/>
              </a:rPr>
              <a:t>R</a:t>
            </a:r>
            <a:r>
              <a:rPr lang="en-US" sz="2800" dirty="0" smtClean="0">
                <a:cs typeface="Calibri"/>
              </a:rPr>
              <a:t>’s </a:t>
            </a:r>
            <a:r>
              <a:rPr lang="en-US" sz="2800" dirty="0">
                <a:cs typeface="Calibri"/>
              </a:rPr>
              <a:t>adaptor receives the packet</a:t>
            </a:r>
          </a:p>
          <a:p>
            <a:pPr lvl="1">
              <a:buClr>
                <a:schemeClr val="tx2"/>
              </a:buClr>
            </a:pPr>
            <a:r>
              <a:rPr lang="en-US" sz="2400" dirty="0">
                <a:solidFill>
                  <a:srgbClr val="FF3300"/>
                </a:solidFill>
                <a:ea typeface="Calibri"/>
                <a:cs typeface="Calibri"/>
              </a:rPr>
              <a:t>R</a:t>
            </a:r>
            <a:r>
              <a:rPr lang="en-US" sz="2400" dirty="0">
                <a:ea typeface="Calibri"/>
                <a:cs typeface="Calibri"/>
              </a:rPr>
              <a:t> extracts the IP packet from the Ethernet frame</a:t>
            </a:r>
          </a:p>
          <a:p>
            <a:pPr lvl="1">
              <a:buClr>
                <a:schemeClr val="tx2"/>
              </a:buClr>
            </a:pPr>
            <a:r>
              <a:rPr lang="en-US" sz="2400" dirty="0">
                <a:solidFill>
                  <a:srgbClr val="FF3300"/>
                </a:solidFill>
                <a:ea typeface="Calibri"/>
                <a:cs typeface="Calibri"/>
              </a:rPr>
              <a:t>R</a:t>
            </a:r>
            <a:r>
              <a:rPr lang="en-US" sz="2400" dirty="0">
                <a:ea typeface="Calibri"/>
                <a:cs typeface="Calibri"/>
              </a:rPr>
              <a:t> sees the IP packet is destined to 222.222.222.222</a:t>
            </a:r>
          </a:p>
          <a:p>
            <a:pPr>
              <a:lnSpc>
                <a:spcPct val="80000"/>
              </a:lnSpc>
            </a:pPr>
            <a:r>
              <a:rPr lang="en-US" sz="2800" dirty="0">
                <a:cs typeface="Calibri"/>
              </a:rPr>
              <a:t>Router </a:t>
            </a:r>
            <a:r>
              <a:rPr lang="en-US" sz="2800" dirty="0">
                <a:solidFill>
                  <a:srgbClr val="FF3300"/>
                </a:solidFill>
                <a:cs typeface="Calibri"/>
              </a:rPr>
              <a:t>R</a:t>
            </a:r>
            <a:r>
              <a:rPr lang="en-US" sz="2800" dirty="0">
                <a:cs typeface="Calibri"/>
              </a:rPr>
              <a:t> consults its forwarding table</a:t>
            </a:r>
          </a:p>
          <a:p>
            <a:pPr lvl="1"/>
            <a:r>
              <a:rPr lang="en-US" sz="2400" dirty="0">
                <a:ea typeface="Calibri"/>
                <a:cs typeface="Calibri"/>
              </a:rPr>
              <a:t>Packet matches 222.222.222.0/24 via other adaptor</a:t>
            </a:r>
          </a:p>
        </p:txBody>
      </p:sp>
      <p:pic>
        <p:nvPicPr>
          <p:cNvPr id="71685"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3505200"/>
            <a:ext cx="82089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5"/>
          <p:cNvSpPr txBox="1">
            <a:spLocks noChangeArrowheads="1"/>
          </p:cNvSpPr>
          <p:nvPr/>
        </p:nvSpPr>
        <p:spPr bwMode="auto">
          <a:xfrm>
            <a:off x="896938" y="46577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A</a:t>
            </a:r>
            <a:endParaRPr lang="en-US" sz="1800" b="0" dirty="0">
              <a:latin typeface="Calibri"/>
              <a:cs typeface="Calibri"/>
            </a:endParaRPr>
          </a:p>
        </p:txBody>
      </p:sp>
      <p:sp>
        <p:nvSpPr>
          <p:cNvPr id="71687" name="Text Box 6"/>
          <p:cNvSpPr txBox="1">
            <a:spLocks noChangeArrowheads="1"/>
          </p:cNvSpPr>
          <p:nvPr/>
        </p:nvSpPr>
        <p:spPr bwMode="auto">
          <a:xfrm>
            <a:off x="4084638" y="5951538"/>
            <a:ext cx="351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R</a:t>
            </a:r>
            <a:endParaRPr lang="en-US" sz="1800" b="0" dirty="0">
              <a:latin typeface="Calibri"/>
              <a:cs typeface="Calibri"/>
            </a:endParaRPr>
          </a:p>
        </p:txBody>
      </p:sp>
      <p:sp>
        <p:nvSpPr>
          <p:cNvPr id="71688" name="Text Box 7"/>
          <p:cNvSpPr txBox="1">
            <a:spLocks noChangeArrowheads="1"/>
          </p:cNvSpPr>
          <p:nvPr/>
        </p:nvSpPr>
        <p:spPr bwMode="auto">
          <a:xfrm>
            <a:off x="7942263" y="6240463"/>
            <a:ext cx="352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spcBef>
                <a:spcPct val="50000"/>
              </a:spcBef>
            </a:pPr>
            <a:r>
              <a:rPr lang="en-US" sz="2400" b="0" dirty="0">
                <a:solidFill>
                  <a:srgbClr val="FF0000"/>
                </a:solidFill>
                <a:latin typeface="Calibri"/>
                <a:cs typeface="Calibri"/>
              </a:rPr>
              <a:t>B</a:t>
            </a:r>
            <a:endParaRPr lang="en-US" sz="1800" b="0" dirty="0">
              <a:latin typeface="Calibri"/>
              <a:cs typeface="Calibri"/>
            </a:endParaRPr>
          </a:p>
        </p:txBody>
      </p:sp>
    </p:spTree>
    <p:extLst>
      <p:ext uri="{BB962C8B-B14F-4D97-AF65-F5344CB8AC3E}">
        <p14:creationId xmlns:p14="http://schemas.microsoft.com/office/powerpoint/2010/main" val="1273573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9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94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94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9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12279</TotalTime>
  <Words>9264</Words>
  <Application>Microsoft Macintosh PowerPoint</Application>
  <PresentationFormat>On-screen Show (4:3)</PresentationFormat>
  <Paragraphs>2339</Paragraphs>
  <Slides>154</Slides>
  <Notes>123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57" baseType="lpstr">
      <vt:lpstr>Office Theme</vt:lpstr>
      <vt:lpstr>Clip</vt:lpstr>
      <vt:lpstr>Document</vt:lpstr>
      <vt:lpstr>PowerPoint Presentation</vt:lpstr>
      <vt:lpstr>Topic 3: The Data Link Layer</vt:lpstr>
      <vt:lpstr>Link Layer: Introduction</vt:lpstr>
      <vt:lpstr>Link Layer (Channel) Services</vt:lpstr>
      <vt:lpstr>Link Layer (Channel) Services - 2</vt:lpstr>
      <vt:lpstr>Where is the link layer implemented?</vt:lpstr>
      <vt:lpstr>Adaptors Communicating</vt:lpstr>
      <vt:lpstr>Coding – a channel function</vt:lpstr>
      <vt:lpstr>PowerPoint Presentation</vt:lpstr>
      <vt:lpstr>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Division Multiple Access (CDMA)</vt:lpstr>
      <vt:lpstr>CDMA Encode/Decode</vt:lpstr>
      <vt:lpstr>CDMA: two-sender interference</vt:lpstr>
      <vt:lpstr>Coding Examples summary</vt:lpstr>
      <vt:lpstr>Error Detection and Correction</vt:lpstr>
      <vt:lpstr>Error Detection and Correction</vt:lpstr>
      <vt:lpstr>Error Detection</vt:lpstr>
      <vt:lpstr>Error Detection Code</vt:lpstr>
      <vt:lpstr>Error Detection Code: Parity</vt:lpstr>
      <vt:lpstr>Parity Checking</vt:lpstr>
      <vt:lpstr>Internet checksum</vt:lpstr>
      <vt:lpstr>Error Detection Code: CRC</vt:lpstr>
      <vt:lpstr>CRC with 3-bit Divisor 101 </vt:lpstr>
      <vt:lpstr>The divisor (G) – Secret sauce of CRC</vt:lpstr>
      <vt:lpstr>Checksumming: Cyclic Redundancy Check recap</vt:lpstr>
      <vt:lpstr>CRC Another Example – this time with long division</vt:lpstr>
      <vt:lpstr>Error Detection Code becomes….</vt:lpstr>
      <vt:lpstr>Forward Error Correction (FEC)</vt:lpstr>
      <vt:lpstr>Forward Error Correction (FEC)</vt:lpstr>
      <vt:lpstr>Basic Idea of Forward Error Correction</vt:lpstr>
      <vt:lpstr>Error Detection vs Correction </vt:lpstr>
      <vt:lpstr>Multiple Access Links and Protocols</vt:lpstr>
      <vt:lpstr>Multiple Access protocols</vt:lpstr>
      <vt:lpstr>Ideal Multiple Access Protocol</vt:lpstr>
      <vt:lpstr>MAC Protocols: a taxonomy</vt:lpstr>
      <vt:lpstr>Channel Partitioning MAC protocols: TDMA (time travel warning – we mentioned this earlier)</vt:lpstr>
      <vt:lpstr>Channel Partitioning MAC protocols: FDMA (time travel warning – we mentioned this earlier)</vt:lpstr>
      <vt:lpstr>“Taking Turns” MAC protocols</vt:lpstr>
      <vt:lpstr>“Taking Turns” MAC protocols</vt:lpstr>
      <vt:lpstr>“Taking Turns” MAC protocols</vt:lpstr>
      <vt:lpstr>ATM</vt:lpstr>
      <vt:lpstr>ATM Layer: ATM cell  (size = best known stupid feature)</vt:lpstr>
      <vt:lpstr>ATM – redux, the irony (a 60 second sidetrack)</vt:lpstr>
      <vt:lpstr>None of these are the “Internet way”… (Bezerkely, 60’s, free stuff, no G-man)</vt:lpstr>
      <vt:lpstr>Random Access Protocols</vt:lpstr>
      <vt:lpstr>Random Access MAC Protocols</vt:lpstr>
      <vt:lpstr>Key Ideas of Random Access</vt:lpstr>
      <vt:lpstr>Where it all Started: AlohaNet</vt:lpstr>
      <vt:lpstr>Aloha Signaling</vt:lpstr>
      <vt:lpstr>Pure (unslotted) ALOHA</vt:lpstr>
      <vt:lpstr>Pure Aloha efficiency</vt:lpstr>
      <vt:lpstr>Slotted ALOHA</vt:lpstr>
      <vt:lpstr>Slot-by-Slot Example</vt:lpstr>
      <vt:lpstr>Efficiency of Slotted Aloha</vt:lpstr>
      <vt:lpstr>Pros and Cons of Slotted Aloha</vt:lpstr>
      <vt:lpstr>Improving on Slotted Aloha</vt:lpstr>
      <vt:lpstr>CSMA (Carrier Sense Multiple Access)</vt:lpstr>
      <vt:lpstr>CSMA Collisions</vt:lpstr>
      <vt:lpstr>CSMA/CD (Collision Detection)</vt:lpstr>
      <vt:lpstr>CSMA/CD Collision Detection</vt:lpstr>
      <vt:lpstr>Limits on CSMA/CD Network Length</vt:lpstr>
      <vt:lpstr>Limits on CSMA/CD Network Length</vt:lpstr>
      <vt:lpstr>Performance of CSMA/CD</vt:lpstr>
      <vt:lpstr>Benefits of Ethernet</vt:lpstr>
      <vt:lpstr>Evolution of Ethernet</vt:lpstr>
      <vt:lpstr>Ethernet: CSMA/CD Protocol</vt:lpstr>
      <vt:lpstr>Binary Exponential Backoff (BEB)</vt:lpstr>
      <vt:lpstr>Behavior of BEB Under Light Load</vt:lpstr>
      <vt:lpstr>BEB: Theory vs Reality</vt:lpstr>
      <vt:lpstr>BEB Reality</vt:lpstr>
      <vt:lpstr>BEB Theory</vt:lpstr>
      <vt:lpstr>Question</vt:lpstr>
      <vt:lpstr>MAC “Channel Capture” in BEB</vt:lpstr>
      <vt:lpstr>Example</vt:lpstr>
      <vt:lpstr>Another Question</vt:lpstr>
      <vt:lpstr>Answer</vt:lpstr>
      <vt:lpstr>Different Backoff Functions</vt:lpstr>
      <vt:lpstr>Different Backoff Functions</vt:lpstr>
      <vt:lpstr> Summary of MAC protocols</vt:lpstr>
      <vt:lpstr>MAC Addresses (and ARP) or How do I glue my network to my data-link?</vt:lpstr>
      <vt:lpstr>LAN Address (more)</vt:lpstr>
      <vt:lpstr>LAN Addresses and ARP</vt:lpstr>
      <vt:lpstr>Address Resolution Protocol</vt:lpstr>
      <vt:lpstr>Example: A Sending a Packet to B</vt:lpstr>
      <vt:lpstr>Example: A Sending a Packet to B</vt:lpstr>
      <vt:lpstr>Host A Decides to Send Through R</vt:lpstr>
      <vt:lpstr>Host A Sends Packet Through R</vt:lpstr>
      <vt:lpstr>R Decides how to Forward Packet</vt:lpstr>
      <vt:lpstr>R Sends Packet to B</vt:lpstr>
      <vt:lpstr>Security Analysis of ARP</vt:lpstr>
      <vt:lpstr>Key Ideas in Both ARP and DHCP</vt:lpstr>
      <vt:lpstr>Why Not Use DNS-Like Tables?</vt:lpstr>
      <vt:lpstr>Hubs</vt:lpstr>
      <vt:lpstr>CSMA/CD Lives….</vt:lpstr>
      <vt:lpstr>Switch (like a Hub but smarter)</vt:lpstr>
      <vt:lpstr>Switch:  allows multiple simultaneous transmissions</vt:lpstr>
      <vt:lpstr>Switch Table</vt:lpstr>
      <vt:lpstr>Switch: self-learning (recap)</vt:lpstr>
      <vt:lpstr>Switch: frame filtering/forwarding</vt:lpstr>
      <vt:lpstr>Self-learning, forwarding: example</vt:lpstr>
      <vt:lpstr>Interconnecting switches</vt:lpstr>
      <vt:lpstr>Flooding Can Lead to Loops</vt:lpstr>
      <vt:lpstr>Solution: Spanning Trees</vt:lpstr>
      <vt:lpstr>What Do We Know?</vt:lpstr>
      <vt:lpstr>Constructing a Spanning Tree</vt:lpstr>
      <vt:lpstr>Steps in Spanning Tree Algorithm</vt:lpstr>
      <vt:lpstr>Example From Switch #4’s Viewpoint</vt:lpstr>
      <vt:lpstr>Example From Switch #4’s Viewpoint</vt:lpstr>
      <vt:lpstr>Robust Spanning Tree Algorithm</vt:lpstr>
      <vt:lpstr>Switches vs. Routers Summary</vt:lpstr>
      <vt:lpstr>Wireless</vt:lpstr>
      <vt:lpstr>PowerPoint Presentation</vt:lpstr>
      <vt:lpstr>PowerPoint Presentation</vt:lpstr>
      <vt:lpstr>PowerPoint Presentation</vt:lpstr>
      <vt:lpstr>PowerPoint Presentation</vt:lpstr>
      <vt:lpstr>Wireless Communication Standards </vt:lpstr>
      <vt:lpstr>Wireless Link Characteristics</vt:lpstr>
      <vt:lpstr>Antennas / Aerials</vt:lpstr>
      <vt:lpstr>What has changed?</vt:lpstr>
      <vt:lpstr>How many radios/antennas ?</vt:lpstr>
      <vt:lpstr>What Makes Wireless Different?</vt:lpstr>
      <vt:lpstr>Path Loss / Path Attenuation</vt:lpstr>
      <vt:lpstr>Multipath Effects</vt:lpstr>
      <vt:lpstr>Ideal Radios (courtesy of Gilman Tolle and Jonathan Hui, ArchRock)</vt:lpstr>
      <vt:lpstr>Real Radios (courtesy of Gilman Tolle and Jonathan Hui, ArchRock)</vt:lpstr>
      <vt:lpstr>The Amoeboed “cell” (courtesy of David Culler, UCB)</vt:lpstr>
      <vt:lpstr>Interference from Other Sources</vt:lpstr>
      <vt:lpstr>SNR – the key to communication: </vt:lpstr>
      <vt:lpstr>Wireless Bit Errors</vt:lpstr>
      <vt:lpstr>802.11</vt:lpstr>
      <vt:lpstr>802.11 Architecture</vt:lpstr>
      <vt:lpstr>Wireless Multiple Access Technique?</vt:lpstr>
      <vt:lpstr>Hidden Terminals</vt:lpstr>
      <vt:lpstr>Exposed Terminals</vt:lpstr>
      <vt:lpstr>Key Points</vt:lpstr>
      <vt:lpstr>Basic Collision Avoidance</vt:lpstr>
      <vt:lpstr>CSMA/CA -MA with Collision Avoidance</vt:lpstr>
      <vt:lpstr>CSMA/CA, con’t</vt:lpstr>
      <vt:lpstr>CSMA/CA, con’t</vt:lpstr>
      <vt:lpstr>RTS / CTS Protocols (CSMA/CA)</vt:lpstr>
      <vt:lpstr>Preventing Collisions Altogether</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65</cp:revision>
  <cp:lastPrinted>2013-01-21T14:05:25Z</cp:lastPrinted>
  <dcterms:created xsi:type="dcterms:W3CDTF">2012-02-20T09:29:17Z</dcterms:created>
  <dcterms:modified xsi:type="dcterms:W3CDTF">2013-01-21T14:05:32Z</dcterms:modified>
</cp:coreProperties>
</file>